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77" r:id="rId11"/>
    <p:sldId id="278" r:id="rId12"/>
    <p:sldId id="279" r:id="rId13"/>
    <p:sldId id="280" r:id="rId14"/>
    <p:sldId id="268" r:id="rId15"/>
    <p:sldId id="281" r:id="rId16"/>
    <p:sldId id="265" r:id="rId17"/>
    <p:sldId id="266" r:id="rId18"/>
    <p:sldId id="269" r:id="rId19"/>
    <p:sldId id="270" r:id="rId20"/>
    <p:sldId id="271" r:id="rId21"/>
    <p:sldId id="273" r:id="rId22"/>
    <p:sldId id="282" r:id="rId23"/>
    <p:sldId id="283" r:id="rId24"/>
    <p:sldId id="284" r:id="rId25"/>
    <p:sldId id="285" r:id="rId26"/>
    <p:sldId id="276"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26627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45187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9310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24120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5575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7748" y="13080999"/>
            <a:ext cx="368504"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7" name="Body Level One…"/>
          <p:cNvSpPr txBox="1">
            <a:spLocks noGrp="1"/>
          </p:cNvSpPr>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Close-up of wild plants growing between rocks"/>
          <p:cNvSpPr>
            <a:spLocks noGrp="1"/>
          </p:cNvSpPr>
          <p:nvPr>
            <p:ph type="pic" sz="quarter" idx="21"/>
          </p:nvPr>
        </p:nvSpPr>
        <p:spPr>
          <a:xfrm>
            <a:off x="15430500" y="7085409"/>
            <a:ext cx="8128000" cy="5410201"/>
          </a:xfrm>
          <a:prstGeom prst="rect">
            <a:avLst/>
          </a:prstGeom>
        </p:spPr>
        <p:txBody>
          <a:bodyPr lIns="91439" tIns="45719" rIns="91439" bIns="45719">
            <a:noAutofit/>
          </a:bodyPr>
          <a:lstStyle/>
          <a:p>
            <a:endParaRPr/>
          </a:p>
        </p:txBody>
      </p:sp>
      <p:sp>
        <p:nvSpPr>
          <p:cNvPr id="125" name="Large rock formation under dark clouds with a dirt road in the foreground"/>
          <p:cNvSpPr>
            <a:spLocks noGrp="1"/>
          </p:cNvSpPr>
          <p:nvPr>
            <p:ph type="pic" idx="22"/>
          </p:nvPr>
        </p:nvSpPr>
        <p:spPr>
          <a:xfrm>
            <a:off x="-2933700" y="1270000"/>
            <a:ext cx="22699133" cy="11277600"/>
          </a:xfrm>
          <a:prstGeom prst="rect">
            <a:avLst/>
          </a:prstGeom>
        </p:spPr>
        <p:txBody>
          <a:bodyPr lIns="91439" tIns="45719" rIns="91439" bIns="45719">
            <a:noAutofit/>
          </a:bodyPr>
          <a:lstStyle/>
          <a:p>
            <a:endParaRPr/>
          </a:p>
        </p:txBody>
      </p:sp>
      <p:sp>
        <p:nvSpPr>
          <p:cNvPr id="126" name="Close-up of a wild plant growing between lava rocks"/>
          <p:cNvSpPr>
            <a:spLocks noGrp="1"/>
          </p:cNvSpPr>
          <p:nvPr>
            <p:ph type="pic" sz="quarter" idx="23"/>
          </p:nvPr>
        </p:nvSpPr>
        <p:spPr>
          <a:xfrm>
            <a:off x="15430500" y="1270000"/>
            <a:ext cx="8128000" cy="54102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waterfall surrounded by a green rocky landscape"/>
          <p:cNvSpPr>
            <a:spLocks noGrp="1"/>
          </p:cNvSpPr>
          <p:nvPr>
            <p:ph type="pic" idx="21"/>
          </p:nvPr>
        </p:nvSpPr>
        <p:spPr>
          <a:xfrm>
            <a:off x="-1511300" y="-3721100"/>
            <a:ext cx="28511500" cy="19030242"/>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Green, hilly landscape"/>
          <p:cNvSpPr>
            <a:spLocks noGrp="1"/>
          </p:cNvSpPr>
          <p:nvPr>
            <p:ph type="pic" idx="21"/>
          </p:nvPr>
        </p:nvSpPr>
        <p:spPr>
          <a:xfrm>
            <a:off x="-431800" y="-4038600"/>
            <a:ext cx="29464000" cy="18034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 </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4" name="Moss-covered rocks"/>
          <p:cNvSpPr>
            <a:spLocks noGrp="1"/>
          </p:cNvSpPr>
          <p:nvPr>
            <p:ph type="pic" sz="half" idx="21"/>
          </p:nvPr>
        </p:nvSpPr>
        <p:spPr>
          <a:xfrm>
            <a:off x="12052303" y="1270000"/>
            <a:ext cx="11188406" cy="11209889"/>
          </a:xfrm>
          <a:prstGeom prst="rect">
            <a:avLst/>
          </a:prstGeom>
        </p:spPr>
        <p:txBody>
          <a:bodyPr lIns="91439" tIns="45719" rIns="91439" bIns="45719">
            <a:noAutofit/>
          </a:bodyPr>
          <a:lstStyle/>
          <a:p>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1" name="Slide Subtitle"/>
          <p:cNvSpPr txBox="1">
            <a:spLocks noGrp="1"/>
          </p:cNvSpPr>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2"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3" name="Large rock formation under dark clouds with a dirt road in the foreground"/>
          <p:cNvSpPr>
            <a:spLocks noGrp="1"/>
          </p:cNvSpPr>
          <p:nvPr>
            <p:ph type="pic" idx="22"/>
          </p:nvPr>
        </p:nvSpPr>
        <p:spPr>
          <a:xfrm>
            <a:off x="6380200" y="1263848"/>
            <a:ext cx="22529801" cy="11193471"/>
          </a:xfrm>
          <a:prstGeom prst="rect">
            <a:avLst/>
          </a:prstGeom>
        </p:spPr>
        <p:txBody>
          <a:bodyPr lIns="91439" tIns="45719" rIns="91439" bIns="45719">
            <a:noAutofit/>
          </a:bodyPr>
          <a:lstStyle/>
          <a:p>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Akankshya Abhilipsa"/>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20000"/>
          </a:bodyPr>
          <a:lstStyle/>
          <a:p>
            <a:pPr defTabSz="330200">
              <a:defRPr sz="2320"/>
            </a:pPr>
            <a:endParaRPr/>
          </a:p>
          <a:p>
            <a:pPr defTabSz="330200">
              <a:defRPr sz="2320"/>
            </a:pPr>
            <a:r>
              <a:t>Akankshya Abhilipsa</a:t>
            </a:r>
          </a:p>
        </p:txBody>
      </p:sp>
      <p:sp>
        <p:nvSpPr>
          <p:cNvPr id="152" name="Lending Club Case Study"/>
          <p:cNvSpPr txBox="1">
            <a:spLocks noGrp="1"/>
          </p:cNvSpPr>
          <p:nvPr>
            <p:ph type="ctrTitle"/>
          </p:nvPr>
        </p:nvSpPr>
        <p:spPr>
          <a:xfrm>
            <a:off x="76992" y="2840756"/>
            <a:ext cx="21971004" cy="4648201"/>
          </a:xfrm>
          <a:prstGeom prst="rect">
            <a:avLst/>
          </a:prstGeom>
        </p:spPr>
        <p:txBody>
          <a:bodyPr/>
          <a:lstStyle>
            <a:lvl1pPr>
              <a:defRPr>
                <a:solidFill>
                  <a:srgbClr val="000000"/>
                </a:solidFill>
              </a:defRPr>
            </a:lvl1pPr>
          </a:lstStyle>
          <a:p>
            <a:r>
              <a:t>Lending Club Case Study</a:t>
            </a:r>
          </a:p>
        </p:txBody>
      </p:sp>
      <p:sp>
        <p:nvSpPr>
          <p:cNvPr id="153" name="Group Members :…"/>
          <p:cNvSpPr txBox="1">
            <a:spLocks noGrp="1"/>
          </p:cNvSpPr>
          <p:nvPr>
            <p:ph type="subTitle" sz="quarter" idx="1"/>
          </p:nvPr>
        </p:nvSpPr>
        <p:spPr>
          <a:xfrm>
            <a:off x="481613" y="9440820"/>
            <a:ext cx="22518710" cy="2828087"/>
          </a:xfrm>
          <a:prstGeom prst="rect">
            <a:avLst/>
          </a:prstGeom>
        </p:spPr>
        <p:txBody>
          <a:bodyPr/>
          <a:lstStyle/>
          <a:p>
            <a:pPr>
              <a:defRPr>
                <a:solidFill>
                  <a:srgbClr val="000000"/>
                </a:solidFill>
              </a:defRPr>
            </a:pPr>
            <a:r>
              <a:rPr dirty="0"/>
              <a:t>Group Members :</a:t>
            </a:r>
          </a:p>
          <a:p>
            <a:pPr>
              <a:defRPr>
                <a:solidFill>
                  <a:srgbClr val="000000"/>
                </a:solidFill>
              </a:defRPr>
            </a:pPr>
            <a:r>
              <a:rPr dirty="0" err="1"/>
              <a:t>Akankshya</a:t>
            </a:r>
            <a:r>
              <a:rPr dirty="0"/>
              <a:t> </a:t>
            </a:r>
            <a:r>
              <a:rPr dirty="0" err="1"/>
              <a:t>Abhilipsa</a:t>
            </a:r>
            <a:endParaRPr dirty="0"/>
          </a:p>
          <a:p>
            <a:pPr>
              <a:defRPr>
                <a:solidFill>
                  <a:srgbClr val="000000"/>
                </a:solidFill>
              </a:defRPr>
            </a:pPr>
            <a:r>
              <a:rPr dirty="0"/>
              <a:t>Labeeb Ali</a:t>
            </a:r>
            <a:r>
              <a:rPr lang="en-US" dirty="0"/>
              <a:t> Koleth</a:t>
            </a:r>
            <a:endParaRPr dirty="0"/>
          </a:p>
        </p:txBody>
      </p:sp>
      <p:grpSp>
        <p:nvGrpSpPr>
          <p:cNvPr id="156" name="Image Gallery"/>
          <p:cNvGrpSpPr/>
          <p:nvPr/>
        </p:nvGrpSpPr>
        <p:grpSpPr>
          <a:xfrm>
            <a:off x="247854" y="188510"/>
            <a:ext cx="3950760" cy="3289958"/>
            <a:chOff x="0" y="0"/>
            <a:chExt cx="3950758" cy="3289957"/>
          </a:xfrm>
        </p:grpSpPr>
        <p:pic>
          <p:nvPicPr>
            <p:cNvPr id="154" name="IIIT_Bangalore_Logo.svg.png" descr="IIIT_Bangalore_Logo.svg.png"/>
            <p:cNvPicPr>
              <a:picLocks noChangeAspect="1"/>
            </p:cNvPicPr>
            <p:nvPr/>
          </p:nvPicPr>
          <p:blipFill>
            <a:blip r:embed="rId2"/>
            <a:srcRect t="8218" b="8218"/>
            <a:stretch>
              <a:fillRect/>
            </a:stretch>
          </p:blipFill>
          <p:spPr>
            <a:xfrm>
              <a:off x="0" y="0"/>
              <a:ext cx="3950759" cy="2701592"/>
            </a:xfrm>
            <a:prstGeom prst="rect">
              <a:avLst/>
            </a:prstGeom>
            <a:ln w="12700" cap="flat">
              <a:noFill/>
              <a:miter lim="400000"/>
            </a:ln>
            <a:effectLst/>
          </p:spPr>
        </p:pic>
        <p:sp>
          <p:nvSpPr>
            <p:cNvPr id="155" name="Caption"/>
            <p:cNvSpPr/>
            <p:nvPr/>
          </p:nvSpPr>
          <p:spPr>
            <a:xfrm>
              <a:off x="0" y="2777791"/>
              <a:ext cx="3950759"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159" name="Image Gallery"/>
          <p:cNvGrpSpPr/>
          <p:nvPr/>
        </p:nvGrpSpPr>
        <p:grpSpPr>
          <a:xfrm>
            <a:off x="19989520" y="75049"/>
            <a:ext cx="4333143" cy="3118231"/>
            <a:chOff x="0" y="0"/>
            <a:chExt cx="4333142" cy="3118230"/>
          </a:xfrm>
        </p:grpSpPr>
        <p:pic>
          <p:nvPicPr>
            <p:cNvPr id="157" name="upgrad.png" descr="upgrad.png"/>
            <p:cNvPicPr>
              <a:picLocks noChangeAspect="1"/>
            </p:cNvPicPr>
            <p:nvPr/>
          </p:nvPicPr>
          <p:blipFill>
            <a:blip r:embed="rId3"/>
            <a:srcRect l="2041" r="2041"/>
            <a:stretch>
              <a:fillRect/>
            </a:stretch>
          </p:blipFill>
          <p:spPr>
            <a:xfrm>
              <a:off x="0" y="0"/>
              <a:ext cx="4333143" cy="2529865"/>
            </a:xfrm>
            <a:prstGeom prst="rect">
              <a:avLst/>
            </a:prstGeom>
            <a:ln w="12700" cap="flat">
              <a:noFill/>
              <a:miter lim="400000"/>
            </a:ln>
            <a:effectLst/>
          </p:spPr>
        </p:pic>
        <p:sp>
          <p:nvSpPr>
            <p:cNvPr id="158" name="Caption"/>
            <p:cNvSpPr/>
            <p:nvPr/>
          </p:nvSpPr>
          <p:spPr>
            <a:xfrm>
              <a:off x="0" y="2606064"/>
              <a:ext cx="4333143"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53" name="Image Gallery"/>
          <p:cNvGrpSpPr/>
          <p:nvPr/>
        </p:nvGrpSpPr>
        <p:grpSpPr>
          <a:xfrm>
            <a:off x="247854" y="188510"/>
            <a:ext cx="2869010" cy="2275866"/>
            <a:chOff x="0" y="0"/>
            <a:chExt cx="2869009" cy="2275864"/>
          </a:xfrm>
        </p:grpSpPr>
        <p:pic>
          <p:nvPicPr>
            <p:cNvPr id="251" name="IIIT_Bangalore_Logo.svg.png" descr="IIIT_Bangalore_Logo.svg.png"/>
            <p:cNvPicPr>
              <a:picLocks noChangeAspect="1"/>
            </p:cNvPicPr>
            <p:nvPr/>
          </p:nvPicPr>
          <p:blipFill>
            <a:blip r:embed="rId2"/>
            <a:srcRect t="14062" b="14062"/>
            <a:stretch>
              <a:fillRect/>
            </a:stretch>
          </p:blipFill>
          <p:spPr>
            <a:xfrm>
              <a:off x="0" y="0"/>
              <a:ext cx="2869010" cy="1687500"/>
            </a:xfrm>
            <a:prstGeom prst="rect">
              <a:avLst/>
            </a:prstGeom>
            <a:ln w="12700" cap="flat">
              <a:noFill/>
              <a:miter lim="400000"/>
            </a:ln>
            <a:effectLst/>
          </p:spPr>
        </p:pic>
        <p:sp>
          <p:nvSpPr>
            <p:cNvPr id="252" name="Caption"/>
            <p:cNvSpPr/>
            <p:nvPr/>
          </p:nvSpPr>
          <p:spPr>
            <a:xfrm>
              <a:off x="0" y="1763699"/>
              <a:ext cx="2869010" cy="5121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p>
              <a:r>
                <a:t>Caption</a:t>
              </a:r>
            </a:p>
          </p:txBody>
        </p:sp>
      </p:grpSp>
      <p:grpSp>
        <p:nvGrpSpPr>
          <p:cNvPr id="256" name="Image Gallery"/>
          <p:cNvGrpSpPr/>
          <p:nvPr/>
        </p:nvGrpSpPr>
        <p:grpSpPr>
          <a:xfrm>
            <a:off x="20860177" y="75049"/>
            <a:ext cx="3462485" cy="2147823"/>
            <a:chOff x="0" y="0"/>
            <a:chExt cx="3462483" cy="2147822"/>
          </a:xfrm>
        </p:grpSpPr>
        <p:pic>
          <p:nvPicPr>
            <p:cNvPr id="254" name="upgrad.png" descr="upgrad.png"/>
            <p:cNvPicPr>
              <a:picLocks noChangeAspect="1"/>
            </p:cNvPicPr>
            <p:nvPr/>
          </p:nvPicPr>
          <p:blipFill>
            <a:blip r:embed="rId3"/>
            <a:srcRect t="9786" b="9786"/>
            <a:stretch>
              <a:fillRect/>
            </a:stretch>
          </p:blipFill>
          <p:spPr>
            <a:xfrm>
              <a:off x="0" y="0"/>
              <a:ext cx="3462484" cy="1559457"/>
            </a:xfrm>
            <a:prstGeom prst="rect">
              <a:avLst/>
            </a:prstGeom>
            <a:ln w="12700" cap="flat">
              <a:noFill/>
              <a:miter lim="400000"/>
            </a:ln>
            <a:effectLst/>
          </p:spPr>
        </p:pic>
        <p:sp>
          <p:nvSpPr>
            <p:cNvPr id="255" name="Caption"/>
            <p:cNvSpPr/>
            <p:nvPr/>
          </p:nvSpPr>
          <p:spPr>
            <a:xfrm>
              <a:off x="0" y="1635656"/>
              <a:ext cx="3462484" cy="5121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p>
              <a:r>
                <a:t>Caption</a:t>
              </a:r>
            </a:p>
          </p:txBody>
        </p:sp>
      </p:grpSp>
      <p:sp>
        <p:nvSpPr>
          <p:cNvPr id="257" name="2. Segmented Univariate Analysis"/>
          <p:cNvSpPr txBox="1">
            <a:spLocks noGrp="1"/>
          </p:cNvSpPr>
          <p:nvPr>
            <p:ph type="title"/>
          </p:nvPr>
        </p:nvSpPr>
        <p:spPr>
          <a:xfrm>
            <a:off x="387055" y="2137641"/>
            <a:ext cx="18628946" cy="1433163"/>
          </a:xfrm>
          <a:prstGeom prst="rect">
            <a:avLst/>
          </a:prstGeom>
        </p:spPr>
        <p:txBody>
          <a:bodyPr/>
          <a:lstStyle>
            <a:lvl1pPr>
              <a:defRPr sz="6000" spc="-119">
                <a:solidFill>
                  <a:srgbClr val="000000"/>
                </a:solidFill>
              </a:defRPr>
            </a:lvl1pPr>
          </a:lstStyle>
          <a:p>
            <a:r>
              <a:rPr lang="en-IN" u="sng" dirty="0"/>
              <a:t>Segmented Univariate Analysis</a:t>
            </a:r>
            <a:endParaRPr dirty="0"/>
          </a:p>
        </p:txBody>
      </p:sp>
      <p:sp>
        <p:nvSpPr>
          <p:cNvPr id="2" name="Frequency of Funded Amount by Investors">
            <a:extLst>
              <a:ext uri="{FF2B5EF4-FFF2-40B4-BE49-F238E27FC236}">
                <a16:creationId xmlns:a16="http://schemas.microsoft.com/office/drawing/2014/main" id="{F344DEA4-7E62-3850-9F4F-4CEC9E961162}"/>
              </a:ext>
            </a:extLst>
          </p:cNvPr>
          <p:cNvSpPr txBox="1">
            <a:spLocks/>
          </p:cNvSpPr>
          <p:nvPr/>
        </p:nvSpPr>
        <p:spPr>
          <a:xfrm>
            <a:off x="638067" y="3224327"/>
            <a:ext cx="16359015" cy="790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19" rIns="45719" bIns="45719">
            <a:normAutofit/>
          </a:bodyPr>
          <a:lstStyle>
            <a:lvl1pPr marL="0" marR="0" indent="0" algn="l" defTabSz="457200" rtl="0" latinLnBrk="0">
              <a:lnSpc>
                <a:spcPct val="100000"/>
              </a:lnSpc>
              <a:spcBef>
                <a:spcPts val="2300"/>
              </a:spcBef>
              <a:spcAft>
                <a:spcPts val="0"/>
              </a:spcAft>
              <a:buClrTx/>
              <a:buSzTx/>
              <a:buFontTx/>
              <a:buNone/>
              <a:tabLst/>
              <a:defRPr sz="3400" b="0" i="0" u="none" strike="noStrike" cap="none" spc="0" baseline="0">
                <a:solidFill>
                  <a:srgbClr val="494E52"/>
                </a:solidFill>
                <a:uFillTx/>
                <a:latin typeface="Helvetica"/>
                <a:ea typeface="Helvetica"/>
                <a:cs typeface="Helvetica"/>
                <a:sym typeface="Helvetica"/>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hangingPunct="1"/>
            <a:r>
              <a:rPr lang="en-US" dirty="0"/>
              <a:t>1. Relation btw segmented </a:t>
            </a:r>
            <a:r>
              <a:rPr lang="en-US" dirty="0" err="1"/>
              <a:t>dti</a:t>
            </a:r>
            <a:r>
              <a:rPr lang="en-US" dirty="0"/>
              <a:t> vs defaulted percentage in the respective category</a:t>
            </a:r>
          </a:p>
        </p:txBody>
      </p:sp>
      <p:pic>
        <p:nvPicPr>
          <p:cNvPr id="4" name="Picture 3">
            <a:extLst>
              <a:ext uri="{FF2B5EF4-FFF2-40B4-BE49-F238E27FC236}">
                <a16:creationId xmlns:a16="http://schemas.microsoft.com/office/drawing/2014/main" id="{1C22E3C5-919C-8879-AFCB-99CD29BF0D6A}"/>
              </a:ext>
            </a:extLst>
          </p:cNvPr>
          <p:cNvPicPr>
            <a:picLocks noChangeAspect="1"/>
          </p:cNvPicPr>
          <p:nvPr/>
        </p:nvPicPr>
        <p:blipFill>
          <a:blip r:embed="rId4"/>
          <a:stretch>
            <a:fillRect/>
          </a:stretch>
        </p:blipFill>
        <p:spPr>
          <a:xfrm>
            <a:off x="862162" y="4657490"/>
            <a:ext cx="11161842" cy="8520628"/>
          </a:xfrm>
          <a:prstGeom prst="rect">
            <a:avLst/>
          </a:prstGeom>
        </p:spPr>
      </p:pic>
      <p:pic>
        <p:nvPicPr>
          <p:cNvPr id="7" name="Picture 6">
            <a:extLst>
              <a:ext uri="{FF2B5EF4-FFF2-40B4-BE49-F238E27FC236}">
                <a16:creationId xmlns:a16="http://schemas.microsoft.com/office/drawing/2014/main" id="{AE55C1FD-95E0-981F-EC76-8AE316FA86CC}"/>
              </a:ext>
            </a:extLst>
          </p:cNvPr>
          <p:cNvPicPr>
            <a:picLocks noChangeAspect="1"/>
          </p:cNvPicPr>
          <p:nvPr/>
        </p:nvPicPr>
        <p:blipFill>
          <a:blip r:embed="rId5"/>
          <a:stretch>
            <a:fillRect/>
          </a:stretch>
        </p:blipFill>
        <p:spPr>
          <a:xfrm>
            <a:off x="12174070" y="4277960"/>
            <a:ext cx="10843792" cy="9062039"/>
          </a:xfrm>
          <a:prstGeom prst="rect">
            <a:avLst/>
          </a:prstGeom>
        </p:spPr>
      </p:pic>
    </p:spTree>
    <p:extLst>
      <p:ext uri="{BB962C8B-B14F-4D97-AF65-F5344CB8AC3E}">
        <p14:creationId xmlns:p14="http://schemas.microsoft.com/office/powerpoint/2010/main" val="189964302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53" name="Image Gallery"/>
          <p:cNvGrpSpPr/>
          <p:nvPr/>
        </p:nvGrpSpPr>
        <p:grpSpPr>
          <a:xfrm>
            <a:off x="247854" y="188510"/>
            <a:ext cx="2869010" cy="2275866"/>
            <a:chOff x="0" y="0"/>
            <a:chExt cx="2869009" cy="2275864"/>
          </a:xfrm>
        </p:grpSpPr>
        <p:pic>
          <p:nvPicPr>
            <p:cNvPr id="251" name="IIIT_Bangalore_Logo.svg.png" descr="IIIT_Bangalore_Logo.svg.png"/>
            <p:cNvPicPr>
              <a:picLocks noChangeAspect="1"/>
            </p:cNvPicPr>
            <p:nvPr/>
          </p:nvPicPr>
          <p:blipFill>
            <a:blip r:embed="rId2"/>
            <a:srcRect t="14062" b="14062"/>
            <a:stretch>
              <a:fillRect/>
            </a:stretch>
          </p:blipFill>
          <p:spPr>
            <a:xfrm>
              <a:off x="0" y="0"/>
              <a:ext cx="2869010" cy="1687500"/>
            </a:xfrm>
            <a:prstGeom prst="rect">
              <a:avLst/>
            </a:prstGeom>
            <a:ln w="12700" cap="flat">
              <a:noFill/>
              <a:miter lim="400000"/>
            </a:ln>
            <a:effectLst/>
          </p:spPr>
        </p:pic>
        <p:sp>
          <p:nvSpPr>
            <p:cNvPr id="252" name="Caption"/>
            <p:cNvSpPr/>
            <p:nvPr/>
          </p:nvSpPr>
          <p:spPr>
            <a:xfrm>
              <a:off x="0" y="1763699"/>
              <a:ext cx="2869010"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256" name="Image Gallery"/>
          <p:cNvGrpSpPr/>
          <p:nvPr/>
        </p:nvGrpSpPr>
        <p:grpSpPr>
          <a:xfrm>
            <a:off x="20860177" y="75049"/>
            <a:ext cx="3462485" cy="2147823"/>
            <a:chOff x="0" y="0"/>
            <a:chExt cx="3462483" cy="2147822"/>
          </a:xfrm>
        </p:grpSpPr>
        <p:pic>
          <p:nvPicPr>
            <p:cNvPr id="254" name="upgrad.png" descr="upgrad.png"/>
            <p:cNvPicPr>
              <a:picLocks noChangeAspect="1"/>
            </p:cNvPicPr>
            <p:nvPr/>
          </p:nvPicPr>
          <p:blipFill>
            <a:blip r:embed="rId3"/>
            <a:srcRect t="9786" b="9786"/>
            <a:stretch>
              <a:fillRect/>
            </a:stretch>
          </p:blipFill>
          <p:spPr>
            <a:xfrm>
              <a:off x="0" y="0"/>
              <a:ext cx="3462484" cy="1559457"/>
            </a:xfrm>
            <a:prstGeom prst="rect">
              <a:avLst/>
            </a:prstGeom>
            <a:ln w="12700" cap="flat">
              <a:noFill/>
              <a:miter lim="400000"/>
            </a:ln>
            <a:effectLst/>
          </p:spPr>
        </p:pic>
        <p:sp>
          <p:nvSpPr>
            <p:cNvPr id="255" name="Caption"/>
            <p:cNvSpPr/>
            <p:nvPr/>
          </p:nvSpPr>
          <p:spPr>
            <a:xfrm>
              <a:off x="0" y="1635656"/>
              <a:ext cx="3462484"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
        <p:nvSpPr>
          <p:cNvPr id="7" name="Plotting a bar graph with the percentage of people defaulted across each grade category by deriving the percentage values of defaulters"/>
          <p:cNvSpPr txBox="1"/>
          <p:nvPr/>
        </p:nvSpPr>
        <p:spPr>
          <a:xfrm>
            <a:off x="2384611" y="2540577"/>
            <a:ext cx="18475565" cy="84989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457200" indent="-317500" algn="l" defTabSz="457200">
              <a:lnSpc>
                <a:spcPct val="150000"/>
              </a:lnSpc>
              <a:buSzPct val="123000"/>
              <a:buFont typeface="Helvetica Neue"/>
              <a:buChar char="•"/>
              <a:defRPr sz="4200">
                <a:solidFill>
                  <a:srgbClr val="000000"/>
                </a:solidFill>
              </a:defRPr>
            </a:pPr>
            <a:r>
              <a:rPr lang="en-US" sz="3300" dirty="0"/>
              <a:t>The above 2 plots indicate a relationship btw </a:t>
            </a:r>
            <a:r>
              <a:rPr lang="en-US" sz="3300" b="1" dirty="0" err="1"/>
              <a:t>dti</a:t>
            </a:r>
            <a:r>
              <a:rPr lang="en-US" sz="3300" b="1" dirty="0"/>
              <a:t> and the Percentage of defaulters in each segment</a:t>
            </a:r>
            <a:r>
              <a:rPr lang="en-US" sz="3300" dirty="0"/>
              <a:t>, binned in 2 different methods </a:t>
            </a:r>
            <a:r>
              <a:rPr lang="en-US" sz="3300" b="1" dirty="0"/>
              <a:t>Equal Width Binning</a:t>
            </a:r>
            <a:r>
              <a:rPr lang="en-US" sz="3300" dirty="0"/>
              <a:t> and </a:t>
            </a:r>
            <a:r>
              <a:rPr lang="en-US" sz="3300" b="1" dirty="0"/>
              <a:t>Quantile Binning </a:t>
            </a:r>
            <a:r>
              <a:rPr lang="en-US" sz="3300" dirty="0"/>
              <a:t>show almost similar patterns.</a:t>
            </a:r>
          </a:p>
          <a:p>
            <a:pPr marL="457200" indent="-317500" algn="l" defTabSz="457200">
              <a:lnSpc>
                <a:spcPct val="150000"/>
              </a:lnSpc>
              <a:buSzPct val="123000"/>
              <a:buFont typeface="Helvetica Neue"/>
              <a:buChar char="•"/>
              <a:defRPr sz="4200">
                <a:solidFill>
                  <a:srgbClr val="000000"/>
                </a:solidFill>
              </a:defRPr>
            </a:pPr>
            <a:r>
              <a:rPr lang="en-US" sz="3300" dirty="0"/>
              <a:t>From the analysis of 2 binning methods one can conclude that as the </a:t>
            </a:r>
            <a:r>
              <a:rPr lang="en-US" sz="3300" b="1" dirty="0" err="1"/>
              <a:t>dti</a:t>
            </a:r>
            <a:r>
              <a:rPr lang="en-US" sz="3300" b="1" dirty="0"/>
              <a:t> increases chances of defaulting also increases</a:t>
            </a:r>
          </a:p>
          <a:p>
            <a:pPr marL="457200" indent="-317500" algn="l" defTabSz="457200">
              <a:lnSpc>
                <a:spcPct val="150000"/>
              </a:lnSpc>
              <a:buSzPct val="123000"/>
              <a:buFont typeface="Helvetica Neue"/>
              <a:buChar char="•"/>
              <a:defRPr sz="4200">
                <a:solidFill>
                  <a:srgbClr val="000000"/>
                </a:solidFill>
              </a:defRPr>
            </a:pPr>
            <a:r>
              <a:rPr lang="en-US" sz="3300" dirty="0"/>
              <a:t>So lending out loans to </a:t>
            </a:r>
            <a:r>
              <a:rPr lang="en-US" sz="3300" b="1" dirty="0"/>
              <a:t>higher </a:t>
            </a:r>
            <a:r>
              <a:rPr lang="en-US" sz="3300" b="1" dirty="0" err="1"/>
              <a:t>dti</a:t>
            </a:r>
            <a:r>
              <a:rPr lang="en-US" sz="3300" b="1" dirty="0"/>
              <a:t> applications can be reduced</a:t>
            </a:r>
            <a:endParaRPr sz="3300" b="1" dirty="0"/>
          </a:p>
        </p:txBody>
      </p:sp>
    </p:spTree>
    <p:extLst>
      <p:ext uri="{BB962C8B-B14F-4D97-AF65-F5344CB8AC3E}">
        <p14:creationId xmlns:p14="http://schemas.microsoft.com/office/powerpoint/2010/main" val="249872916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53" name="Image Gallery"/>
          <p:cNvGrpSpPr/>
          <p:nvPr/>
        </p:nvGrpSpPr>
        <p:grpSpPr>
          <a:xfrm>
            <a:off x="247854" y="188510"/>
            <a:ext cx="2869010" cy="2275866"/>
            <a:chOff x="0" y="0"/>
            <a:chExt cx="2869009" cy="2275864"/>
          </a:xfrm>
        </p:grpSpPr>
        <p:pic>
          <p:nvPicPr>
            <p:cNvPr id="251" name="IIIT_Bangalore_Logo.svg.png" descr="IIIT_Bangalore_Logo.svg.png"/>
            <p:cNvPicPr>
              <a:picLocks noChangeAspect="1"/>
            </p:cNvPicPr>
            <p:nvPr/>
          </p:nvPicPr>
          <p:blipFill>
            <a:blip r:embed="rId2"/>
            <a:srcRect t="14062" b="14062"/>
            <a:stretch>
              <a:fillRect/>
            </a:stretch>
          </p:blipFill>
          <p:spPr>
            <a:xfrm>
              <a:off x="0" y="0"/>
              <a:ext cx="2869010" cy="1687500"/>
            </a:xfrm>
            <a:prstGeom prst="rect">
              <a:avLst/>
            </a:prstGeom>
            <a:ln w="12700" cap="flat">
              <a:noFill/>
              <a:miter lim="400000"/>
            </a:ln>
            <a:effectLst/>
          </p:spPr>
        </p:pic>
        <p:sp>
          <p:nvSpPr>
            <p:cNvPr id="252" name="Caption"/>
            <p:cNvSpPr/>
            <p:nvPr/>
          </p:nvSpPr>
          <p:spPr>
            <a:xfrm>
              <a:off x="0" y="1763699"/>
              <a:ext cx="2869010"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256" name="Image Gallery"/>
          <p:cNvGrpSpPr/>
          <p:nvPr/>
        </p:nvGrpSpPr>
        <p:grpSpPr>
          <a:xfrm>
            <a:off x="20860177" y="75049"/>
            <a:ext cx="3462485" cy="2147823"/>
            <a:chOff x="0" y="0"/>
            <a:chExt cx="3462483" cy="2147822"/>
          </a:xfrm>
        </p:grpSpPr>
        <p:pic>
          <p:nvPicPr>
            <p:cNvPr id="254" name="upgrad.png" descr="upgrad.png"/>
            <p:cNvPicPr>
              <a:picLocks noChangeAspect="1"/>
            </p:cNvPicPr>
            <p:nvPr/>
          </p:nvPicPr>
          <p:blipFill>
            <a:blip r:embed="rId3"/>
            <a:srcRect t="9786" b="9786"/>
            <a:stretch>
              <a:fillRect/>
            </a:stretch>
          </p:blipFill>
          <p:spPr>
            <a:xfrm>
              <a:off x="0" y="0"/>
              <a:ext cx="3462484" cy="1559457"/>
            </a:xfrm>
            <a:prstGeom prst="rect">
              <a:avLst/>
            </a:prstGeom>
            <a:ln w="12700" cap="flat">
              <a:noFill/>
              <a:miter lim="400000"/>
            </a:ln>
            <a:effectLst/>
          </p:spPr>
        </p:pic>
        <p:sp>
          <p:nvSpPr>
            <p:cNvPr id="255" name="Caption"/>
            <p:cNvSpPr/>
            <p:nvPr/>
          </p:nvSpPr>
          <p:spPr>
            <a:xfrm>
              <a:off x="0" y="1635656"/>
              <a:ext cx="3462484"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
        <p:nvSpPr>
          <p:cNvPr id="2" name="Frequency of Funded Amount by Investors">
            <a:extLst>
              <a:ext uri="{FF2B5EF4-FFF2-40B4-BE49-F238E27FC236}">
                <a16:creationId xmlns:a16="http://schemas.microsoft.com/office/drawing/2014/main" id="{F344DEA4-7E62-3850-9F4F-4CEC9E961162}"/>
              </a:ext>
            </a:extLst>
          </p:cNvPr>
          <p:cNvSpPr txBox="1">
            <a:spLocks/>
          </p:cNvSpPr>
          <p:nvPr/>
        </p:nvSpPr>
        <p:spPr>
          <a:xfrm>
            <a:off x="709784" y="2770065"/>
            <a:ext cx="19156004" cy="790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a:bodyPr>
          <a:lstStyle>
            <a:lvl1pPr marL="0" marR="0" indent="0" algn="l" defTabSz="457200" rtl="0" latinLnBrk="0">
              <a:lnSpc>
                <a:spcPct val="100000"/>
              </a:lnSpc>
              <a:spcBef>
                <a:spcPts val="2300"/>
              </a:spcBef>
              <a:spcAft>
                <a:spcPts val="0"/>
              </a:spcAft>
              <a:buClrTx/>
              <a:buSzTx/>
              <a:buFontTx/>
              <a:buNone/>
              <a:tabLst/>
              <a:defRPr sz="3400" b="0" i="0" u="none" strike="noStrike" cap="none" spc="0" baseline="0">
                <a:solidFill>
                  <a:srgbClr val="494E52"/>
                </a:solidFill>
                <a:uFillTx/>
                <a:latin typeface="Helvetica"/>
                <a:ea typeface="Helvetica"/>
                <a:cs typeface="Helvetica"/>
                <a:sym typeface="Helvetica"/>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hangingPunct="1"/>
            <a:r>
              <a:rPr lang="en-US" dirty="0"/>
              <a:t>2. Relation btw segmented </a:t>
            </a:r>
            <a:r>
              <a:rPr lang="en-US" dirty="0" err="1"/>
              <a:t>funded_to_income</a:t>
            </a:r>
            <a:r>
              <a:rPr lang="en-US" dirty="0"/>
              <a:t> vs defaulted percentage in the respective category</a:t>
            </a:r>
          </a:p>
        </p:txBody>
      </p:sp>
      <p:pic>
        <p:nvPicPr>
          <p:cNvPr id="8" name="Picture 7">
            <a:extLst>
              <a:ext uri="{FF2B5EF4-FFF2-40B4-BE49-F238E27FC236}">
                <a16:creationId xmlns:a16="http://schemas.microsoft.com/office/drawing/2014/main" id="{8291A5E2-16F6-5017-5530-F9A1773851A3}"/>
              </a:ext>
            </a:extLst>
          </p:cNvPr>
          <p:cNvPicPr>
            <a:picLocks noChangeAspect="1"/>
          </p:cNvPicPr>
          <p:nvPr/>
        </p:nvPicPr>
        <p:blipFill>
          <a:blip r:embed="rId4"/>
          <a:stretch>
            <a:fillRect/>
          </a:stretch>
        </p:blipFill>
        <p:spPr>
          <a:xfrm>
            <a:off x="777595" y="4189351"/>
            <a:ext cx="11414405" cy="8138673"/>
          </a:xfrm>
          <a:prstGeom prst="rect">
            <a:avLst/>
          </a:prstGeom>
        </p:spPr>
      </p:pic>
      <p:pic>
        <p:nvPicPr>
          <p:cNvPr id="10" name="Picture 9">
            <a:extLst>
              <a:ext uri="{FF2B5EF4-FFF2-40B4-BE49-F238E27FC236}">
                <a16:creationId xmlns:a16="http://schemas.microsoft.com/office/drawing/2014/main" id="{F0A6EF37-1E4F-F0B3-2170-B2B1D6C67A75}"/>
              </a:ext>
            </a:extLst>
          </p:cNvPr>
          <p:cNvPicPr>
            <a:picLocks noChangeAspect="1"/>
          </p:cNvPicPr>
          <p:nvPr/>
        </p:nvPicPr>
        <p:blipFill>
          <a:blip r:embed="rId5"/>
          <a:stretch>
            <a:fillRect/>
          </a:stretch>
        </p:blipFill>
        <p:spPr>
          <a:xfrm>
            <a:off x="12460942" y="4170525"/>
            <a:ext cx="11283110" cy="8157499"/>
          </a:xfrm>
          <a:prstGeom prst="rect">
            <a:avLst/>
          </a:prstGeom>
        </p:spPr>
      </p:pic>
    </p:spTree>
    <p:extLst>
      <p:ext uri="{BB962C8B-B14F-4D97-AF65-F5344CB8AC3E}">
        <p14:creationId xmlns:p14="http://schemas.microsoft.com/office/powerpoint/2010/main" val="67859960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53" name="Image Gallery"/>
          <p:cNvGrpSpPr/>
          <p:nvPr/>
        </p:nvGrpSpPr>
        <p:grpSpPr>
          <a:xfrm>
            <a:off x="247854" y="188510"/>
            <a:ext cx="2869010" cy="2275866"/>
            <a:chOff x="0" y="0"/>
            <a:chExt cx="2869009" cy="2275864"/>
          </a:xfrm>
        </p:grpSpPr>
        <p:pic>
          <p:nvPicPr>
            <p:cNvPr id="251" name="IIIT_Bangalore_Logo.svg.png" descr="IIIT_Bangalore_Logo.svg.png"/>
            <p:cNvPicPr>
              <a:picLocks noChangeAspect="1"/>
            </p:cNvPicPr>
            <p:nvPr/>
          </p:nvPicPr>
          <p:blipFill>
            <a:blip r:embed="rId2"/>
            <a:srcRect t="14062" b="14062"/>
            <a:stretch>
              <a:fillRect/>
            </a:stretch>
          </p:blipFill>
          <p:spPr>
            <a:xfrm>
              <a:off x="0" y="0"/>
              <a:ext cx="2869010" cy="1687500"/>
            </a:xfrm>
            <a:prstGeom prst="rect">
              <a:avLst/>
            </a:prstGeom>
            <a:ln w="12700" cap="flat">
              <a:noFill/>
              <a:miter lim="400000"/>
            </a:ln>
            <a:effectLst/>
          </p:spPr>
        </p:pic>
        <p:sp>
          <p:nvSpPr>
            <p:cNvPr id="252" name="Caption"/>
            <p:cNvSpPr/>
            <p:nvPr/>
          </p:nvSpPr>
          <p:spPr>
            <a:xfrm>
              <a:off x="0" y="1763699"/>
              <a:ext cx="2869010" cy="5121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p>
              <a:r>
                <a:t>Caption</a:t>
              </a:r>
            </a:p>
          </p:txBody>
        </p:sp>
      </p:grpSp>
      <p:grpSp>
        <p:nvGrpSpPr>
          <p:cNvPr id="256" name="Image Gallery"/>
          <p:cNvGrpSpPr/>
          <p:nvPr/>
        </p:nvGrpSpPr>
        <p:grpSpPr>
          <a:xfrm>
            <a:off x="20860177" y="75049"/>
            <a:ext cx="3462485" cy="2147823"/>
            <a:chOff x="0" y="0"/>
            <a:chExt cx="3462483" cy="2147822"/>
          </a:xfrm>
        </p:grpSpPr>
        <p:pic>
          <p:nvPicPr>
            <p:cNvPr id="254" name="upgrad.png" descr="upgrad.png"/>
            <p:cNvPicPr>
              <a:picLocks noChangeAspect="1"/>
            </p:cNvPicPr>
            <p:nvPr/>
          </p:nvPicPr>
          <p:blipFill>
            <a:blip r:embed="rId3"/>
            <a:srcRect t="9786" b="9786"/>
            <a:stretch>
              <a:fillRect/>
            </a:stretch>
          </p:blipFill>
          <p:spPr>
            <a:xfrm>
              <a:off x="0" y="0"/>
              <a:ext cx="3462484" cy="1559457"/>
            </a:xfrm>
            <a:prstGeom prst="rect">
              <a:avLst/>
            </a:prstGeom>
            <a:ln w="12700" cap="flat">
              <a:noFill/>
              <a:miter lim="400000"/>
            </a:ln>
            <a:effectLst/>
          </p:spPr>
        </p:pic>
        <p:sp>
          <p:nvSpPr>
            <p:cNvPr id="255" name="Caption"/>
            <p:cNvSpPr/>
            <p:nvPr/>
          </p:nvSpPr>
          <p:spPr>
            <a:xfrm>
              <a:off x="0" y="1635656"/>
              <a:ext cx="3462484" cy="5121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p>
              <a:r>
                <a:t>Caption</a:t>
              </a:r>
            </a:p>
          </p:txBody>
        </p:sp>
      </p:grpSp>
      <p:sp>
        <p:nvSpPr>
          <p:cNvPr id="7" name="Plotting a bar graph with the percentage of people defaulted across each grade category by deriving the percentage values of defaulters"/>
          <p:cNvSpPr txBox="1"/>
          <p:nvPr/>
        </p:nvSpPr>
        <p:spPr>
          <a:xfrm>
            <a:off x="2384611" y="2540577"/>
            <a:ext cx="18475565" cy="84989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marL="457200" indent="-317500" algn="l" defTabSz="457200">
              <a:lnSpc>
                <a:spcPct val="150000"/>
              </a:lnSpc>
              <a:buSzPct val="123000"/>
              <a:buFont typeface="Helvetica Neue"/>
              <a:buChar char="•"/>
              <a:defRPr sz="4200">
                <a:solidFill>
                  <a:srgbClr val="000000"/>
                </a:solidFill>
              </a:defRPr>
            </a:pPr>
            <a:r>
              <a:rPr lang="en-US" sz="3300" dirty="0"/>
              <a:t>The above 2 plots indicating the relationship btw </a:t>
            </a:r>
            <a:r>
              <a:rPr lang="en-US" sz="3300" b="1" dirty="0"/>
              <a:t>funded_to_income and the Percentage of defaulters in each segment</a:t>
            </a:r>
            <a:r>
              <a:rPr lang="en-US" sz="3300" dirty="0"/>
              <a:t>, binned in 2 different methods </a:t>
            </a:r>
            <a:r>
              <a:rPr lang="en-US" sz="3300" b="1" dirty="0"/>
              <a:t>Equal Width Binning</a:t>
            </a:r>
            <a:r>
              <a:rPr lang="en-US" sz="3300" dirty="0"/>
              <a:t> and </a:t>
            </a:r>
            <a:r>
              <a:rPr lang="en-US" sz="3300" b="1" dirty="0"/>
              <a:t>Quantile Binning</a:t>
            </a:r>
            <a:r>
              <a:rPr lang="en-US" sz="3300" dirty="0"/>
              <a:t> show almost similar patterns.</a:t>
            </a:r>
          </a:p>
          <a:p>
            <a:pPr marL="457200" indent="-317500" algn="l" defTabSz="457200">
              <a:lnSpc>
                <a:spcPct val="150000"/>
              </a:lnSpc>
              <a:buSzPct val="123000"/>
              <a:buFont typeface="Helvetica Neue"/>
              <a:buChar char="•"/>
              <a:defRPr sz="4200">
                <a:solidFill>
                  <a:srgbClr val="000000"/>
                </a:solidFill>
              </a:defRPr>
            </a:pPr>
            <a:r>
              <a:rPr lang="en-US" sz="3300" dirty="0"/>
              <a:t>From the analysis of 2 binning methods one can conclude that as the </a:t>
            </a:r>
            <a:r>
              <a:rPr lang="en-US" sz="3300" b="1" dirty="0"/>
              <a:t>funded_to_income increases chances of defaulting also increases</a:t>
            </a:r>
          </a:p>
          <a:p>
            <a:pPr marL="457200" indent="-317500" algn="l" defTabSz="457200">
              <a:lnSpc>
                <a:spcPct val="150000"/>
              </a:lnSpc>
              <a:buSzPct val="123000"/>
              <a:buFont typeface="Helvetica Neue"/>
              <a:buChar char="•"/>
              <a:defRPr sz="4200">
                <a:solidFill>
                  <a:srgbClr val="000000"/>
                </a:solidFill>
              </a:defRPr>
            </a:pPr>
            <a:r>
              <a:rPr lang="en-US" sz="3300" dirty="0"/>
              <a:t>From the plot generated using Equal Width Binning, it’s clear that almost </a:t>
            </a:r>
            <a:r>
              <a:rPr lang="en-US" sz="3300" b="1" dirty="0"/>
              <a:t>31.1% of loans got defaulted whose </a:t>
            </a:r>
            <a:r>
              <a:rPr lang="en-US" sz="3300" b="1" dirty="0" err="1"/>
              <a:t>funded_to_income</a:t>
            </a:r>
            <a:r>
              <a:rPr lang="en-US" sz="3300" b="1" dirty="0"/>
              <a:t> ratio was above 0.52</a:t>
            </a:r>
          </a:p>
          <a:p>
            <a:pPr marL="457200" indent="-317500" algn="l" defTabSz="457200">
              <a:lnSpc>
                <a:spcPct val="150000"/>
              </a:lnSpc>
              <a:buSzPct val="123000"/>
              <a:buFont typeface="Helvetica Neue"/>
              <a:buChar char="•"/>
              <a:defRPr sz="4200">
                <a:solidFill>
                  <a:srgbClr val="000000"/>
                </a:solidFill>
              </a:defRPr>
            </a:pPr>
            <a:r>
              <a:rPr lang="en-US" sz="3300" dirty="0"/>
              <a:t>So lending out loans to </a:t>
            </a:r>
            <a:r>
              <a:rPr lang="en-US" sz="3300" b="1" dirty="0"/>
              <a:t>higher </a:t>
            </a:r>
            <a:r>
              <a:rPr lang="en-US" sz="3300" b="1" dirty="0" err="1"/>
              <a:t>funded_to_income</a:t>
            </a:r>
            <a:r>
              <a:rPr lang="en-US" sz="3300" b="1" dirty="0"/>
              <a:t> ratio applications can be reduced</a:t>
            </a:r>
            <a:endParaRPr sz="3300" b="1" dirty="0"/>
          </a:p>
        </p:txBody>
      </p:sp>
    </p:spTree>
    <p:extLst>
      <p:ext uri="{BB962C8B-B14F-4D97-AF65-F5344CB8AC3E}">
        <p14:creationId xmlns:p14="http://schemas.microsoft.com/office/powerpoint/2010/main" val="416877791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89" name="Image Gallery"/>
          <p:cNvGrpSpPr/>
          <p:nvPr/>
        </p:nvGrpSpPr>
        <p:grpSpPr>
          <a:xfrm>
            <a:off x="247854" y="188510"/>
            <a:ext cx="2869010" cy="2275866"/>
            <a:chOff x="0" y="0"/>
            <a:chExt cx="2869009" cy="2275864"/>
          </a:xfrm>
        </p:grpSpPr>
        <p:pic>
          <p:nvPicPr>
            <p:cNvPr id="287" name="IIIT_Bangalore_Logo.svg.png" descr="IIIT_Bangalore_Logo.svg.png"/>
            <p:cNvPicPr>
              <a:picLocks noChangeAspect="1"/>
            </p:cNvPicPr>
            <p:nvPr/>
          </p:nvPicPr>
          <p:blipFill>
            <a:blip r:embed="rId3"/>
            <a:srcRect t="14062" b="14062"/>
            <a:stretch>
              <a:fillRect/>
            </a:stretch>
          </p:blipFill>
          <p:spPr>
            <a:xfrm>
              <a:off x="0" y="0"/>
              <a:ext cx="2869010" cy="1687500"/>
            </a:xfrm>
            <a:prstGeom prst="rect">
              <a:avLst/>
            </a:prstGeom>
            <a:ln w="12700" cap="flat">
              <a:noFill/>
              <a:miter lim="400000"/>
            </a:ln>
            <a:effectLst/>
          </p:spPr>
        </p:pic>
        <p:sp>
          <p:nvSpPr>
            <p:cNvPr id="288" name="Caption"/>
            <p:cNvSpPr/>
            <p:nvPr/>
          </p:nvSpPr>
          <p:spPr>
            <a:xfrm>
              <a:off x="0" y="1763699"/>
              <a:ext cx="2869010"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292" name="Image Gallery"/>
          <p:cNvGrpSpPr/>
          <p:nvPr/>
        </p:nvGrpSpPr>
        <p:grpSpPr>
          <a:xfrm>
            <a:off x="20860177" y="75049"/>
            <a:ext cx="3462485" cy="2147823"/>
            <a:chOff x="0" y="0"/>
            <a:chExt cx="3462483" cy="2147822"/>
          </a:xfrm>
        </p:grpSpPr>
        <p:pic>
          <p:nvPicPr>
            <p:cNvPr id="290" name="upgrad.png" descr="upgrad.png"/>
            <p:cNvPicPr>
              <a:picLocks noChangeAspect="1"/>
            </p:cNvPicPr>
            <p:nvPr/>
          </p:nvPicPr>
          <p:blipFill>
            <a:blip r:embed="rId4"/>
            <a:srcRect t="9786" b="9786"/>
            <a:stretch>
              <a:fillRect/>
            </a:stretch>
          </p:blipFill>
          <p:spPr>
            <a:xfrm>
              <a:off x="0" y="0"/>
              <a:ext cx="3462484" cy="1559457"/>
            </a:xfrm>
            <a:prstGeom prst="rect">
              <a:avLst/>
            </a:prstGeom>
            <a:ln w="12700" cap="flat">
              <a:noFill/>
              <a:miter lim="400000"/>
            </a:ln>
            <a:effectLst/>
          </p:spPr>
        </p:pic>
        <p:sp>
          <p:nvSpPr>
            <p:cNvPr id="291" name="Caption"/>
            <p:cNvSpPr/>
            <p:nvPr/>
          </p:nvSpPr>
          <p:spPr>
            <a:xfrm>
              <a:off x="0" y="1635656"/>
              <a:ext cx="3462484"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
        <p:nvSpPr>
          <p:cNvPr id="293" name="Inferences from Univariate Analysis"/>
          <p:cNvSpPr txBox="1">
            <a:spLocks noGrp="1"/>
          </p:cNvSpPr>
          <p:nvPr>
            <p:ph type="title"/>
          </p:nvPr>
        </p:nvSpPr>
        <p:spPr>
          <a:xfrm>
            <a:off x="807851" y="2000104"/>
            <a:ext cx="21971001" cy="1433164"/>
          </a:xfrm>
          <a:prstGeom prst="rect">
            <a:avLst/>
          </a:prstGeom>
        </p:spPr>
        <p:txBody>
          <a:bodyPr>
            <a:normAutofit/>
          </a:bodyPr>
          <a:lstStyle>
            <a:lvl1pPr>
              <a:defRPr sz="6000" spc="-119">
                <a:solidFill>
                  <a:srgbClr val="000000"/>
                </a:solidFill>
              </a:defRPr>
            </a:lvl1pPr>
          </a:lstStyle>
          <a:p>
            <a:r>
              <a:rPr sz="4800" u="sng" dirty="0"/>
              <a:t>Inferences from Univariate Analysis</a:t>
            </a:r>
          </a:p>
        </p:txBody>
      </p:sp>
      <p:sp>
        <p:nvSpPr>
          <p:cNvPr id="294" name="Majority of the Loan Amount Requested/Sanctioned falls between 2500 - 10000 range.…"/>
          <p:cNvSpPr txBox="1"/>
          <p:nvPr/>
        </p:nvSpPr>
        <p:spPr>
          <a:xfrm>
            <a:off x="807851" y="2976282"/>
            <a:ext cx="21971001" cy="109010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marL="310895" indent="-215900" algn="l" defTabSz="310895">
              <a:lnSpc>
                <a:spcPct val="150000"/>
              </a:lnSpc>
              <a:buSzPct val="100000"/>
              <a:buFont typeface="Helvetica Neue"/>
              <a:buChar char="•"/>
              <a:defRPr sz="2856">
                <a:solidFill>
                  <a:srgbClr val="000000"/>
                </a:solidFill>
              </a:defRPr>
            </a:pPr>
            <a:r>
              <a:rPr lang="en-US" sz="3600" dirty="0"/>
              <a:t>Majority of the Loan Amount Requested/Sanctioned falls between </a:t>
            </a:r>
            <a:r>
              <a:rPr lang="en-US" sz="3600" b="1" dirty="0"/>
              <a:t>2500 - 10000</a:t>
            </a:r>
            <a:r>
              <a:rPr lang="en-US" sz="3600" dirty="0"/>
              <a:t> range.</a:t>
            </a:r>
          </a:p>
          <a:p>
            <a:pPr marL="310895" indent="-215900" algn="l" defTabSz="310895">
              <a:lnSpc>
                <a:spcPct val="150000"/>
              </a:lnSpc>
              <a:buSzPct val="100000"/>
              <a:buFont typeface="Helvetica Neue"/>
              <a:buChar char="•"/>
              <a:defRPr sz="2856">
                <a:solidFill>
                  <a:srgbClr val="000000"/>
                </a:solidFill>
              </a:defRPr>
            </a:pPr>
            <a:r>
              <a:rPr lang="en-US" sz="3600" b="1" dirty="0"/>
              <a:t>85.4%</a:t>
            </a:r>
            <a:r>
              <a:rPr lang="en-US" sz="3600" dirty="0"/>
              <a:t> of the loans approved were </a:t>
            </a:r>
            <a:r>
              <a:rPr lang="en-US" sz="3600" b="1" dirty="0"/>
              <a:t>Fully Paid </a:t>
            </a:r>
            <a:r>
              <a:rPr lang="en-US" sz="3600" dirty="0"/>
              <a:t>and </a:t>
            </a:r>
            <a:r>
              <a:rPr lang="en-US" sz="3600" b="1" dirty="0"/>
              <a:t>14.6%</a:t>
            </a:r>
            <a:r>
              <a:rPr lang="en-US" sz="3600" dirty="0"/>
              <a:t> of loans were </a:t>
            </a:r>
            <a:r>
              <a:rPr lang="en-US" sz="3600" b="1" dirty="0"/>
              <a:t>defaulted</a:t>
            </a:r>
            <a:r>
              <a:rPr lang="en-US" sz="3600" dirty="0"/>
              <a:t>.</a:t>
            </a:r>
          </a:p>
          <a:p>
            <a:pPr marL="310895" indent="-215900" algn="l" defTabSz="310895">
              <a:lnSpc>
                <a:spcPct val="150000"/>
              </a:lnSpc>
              <a:buSzPct val="100000"/>
              <a:buFont typeface="Helvetica Neue"/>
              <a:buChar char="•"/>
              <a:defRPr sz="2856">
                <a:solidFill>
                  <a:srgbClr val="000000"/>
                </a:solidFill>
              </a:defRPr>
            </a:pPr>
            <a:r>
              <a:rPr lang="en-US" sz="3600" dirty="0"/>
              <a:t>Around </a:t>
            </a:r>
            <a:r>
              <a:rPr lang="en-US" sz="3600" b="1" dirty="0"/>
              <a:t>22%</a:t>
            </a:r>
            <a:r>
              <a:rPr lang="en-US" sz="3600" dirty="0"/>
              <a:t> of the total loans are taken by people who had </a:t>
            </a:r>
            <a:r>
              <a:rPr lang="en-US" sz="3600" b="1" dirty="0"/>
              <a:t>10+ Years of employee length</a:t>
            </a:r>
            <a:r>
              <a:rPr lang="en-US" sz="3600" dirty="0"/>
              <a:t>, indicating that people tend to take loans more at a later stage of life.</a:t>
            </a:r>
          </a:p>
          <a:p>
            <a:pPr marL="310895" indent="-215900" algn="l" defTabSz="310895">
              <a:lnSpc>
                <a:spcPct val="150000"/>
              </a:lnSpc>
              <a:buSzPct val="100000"/>
              <a:buFont typeface="Helvetica Neue"/>
              <a:buChar char="•"/>
              <a:defRPr sz="2856">
                <a:solidFill>
                  <a:srgbClr val="000000"/>
                </a:solidFill>
              </a:defRPr>
            </a:pPr>
            <a:r>
              <a:rPr lang="en-US" sz="3600" dirty="0"/>
              <a:t>Term Distribution Pie chart shows that around </a:t>
            </a:r>
            <a:r>
              <a:rPr lang="en-US" sz="3600" b="1" dirty="0"/>
              <a:t>75.6%</a:t>
            </a:r>
            <a:r>
              <a:rPr lang="en-US" sz="3600" dirty="0"/>
              <a:t> of loans were taken under </a:t>
            </a:r>
            <a:r>
              <a:rPr lang="en-US" sz="3600" b="1" dirty="0"/>
              <a:t>36 months term </a:t>
            </a:r>
            <a:r>
              <a:rPr lang="en-US" sz="3600" dirty="0"/>
              <a:t>and </a:t>
            </a:r>
            <a:r>
              <a:rPr lang="en-US" sz="3600" b="1" dirty="0"/>
              <a:t>24.4%</a:t>
            </a:r>
            <a:r>
              <a:rPr lang="en-US" sz="3600" dirty="0"/>
              <a:t> under </a:t>
            </a:r>
            <a:r>
              <a:rPr lang="en-US" sz="3600" b="1" dirty="0"/>
              <a:t>60 months term </a:t>
            </a:r>
          </a:p>
          <a:p>
            <a:pPr marL="310895" indent="-215900" algn="l" defTabSz="310895">
              <a:lnSpc>
                <a:spcPct val="150000"/>
              </a:lnSpc>
              <a:buSzPct val="100000"/>
              <a:buFont typeface="Helvetica Neue"/>
              <a:buChar char="•"/>
              <a:defRPr sz="2856">
                <a:solidFill>
                  <a:srgbClr val="000000"/>
                </a:solidFill>
              </a:defRPr>
            </a:pPr>
            <a:r>
              <a:rPr lang="en-US" sz="3600" dirty="0"/>
              <a:t>The loan issued increased drastically year by year, </a:t>
            </a:r>
            <a:r>
              <a:rPr lang="en-US" sz="3600" b="1" dirty="0"/>
              <a:t>2011 had over 50% </a:t>
            </a:r>
            <a:r>
              <a:rPr lang="en-US" sz="3600" dirty="0"/>
              <a:t>of all issued loans. This can be due to several reasons.</a:t>
            </a:r>
          </a:p>
          <a:p>
            <a:pPr marL="94995" algn="l" defTabSz="310895">
              <a:lnSpc>
                <a:spcPct val="150000"/>
              </a:lnSpc>
              <a:buSzPct val="100000"/>
              <a:defRPr sz="2856">
                <a:solidFill>
                  <a:srgbClr val="000000"/>
                </a:solidFill>
              </a:defRPr>
            </a:pPr>
            <a:r>
              <a:rPr lang="en-US" sz="3600" dirty="0"/>
              <a:t>    1. Life Getting Tougher Over Years</a:t>
            </a:r>
          </a:p>
          <a:p>
            <a:pPr marL="94995" algn="l" defTabSz="310895">
              <a:lnSpc>
                <a:spcPct val="150000"/>
              </a:lnSpc>
              <a:buSzPct val="100000"/>
              <a:defRPr sz="2856">
                <a:solidFill>
                  <a:srgbClr val="000000"/>
                </a:solidFill>
              </a:defRPr>
            </a:pPr>
            <a:r>
              <a:rPr lang="en-US" sz="3600" dirty="0"/>
              <a:t>    2. Recession in 2011</a:t>
            </a:r>
          </a:p>
          <a:p>
            <a:pPr marL="94995" algn="l" defTabSz="310895">
              <a:lnSpc>
                <a:spcPct val="150000"/>
              </a:lnSpc>
              <a:buSzPct val="100000"/>
              <a:defRPr sz="2856">
                <a:solidFill>
                  <a:srgbClr val="000000"/>
                </a:solidFill>
              </a:defRPr>
            </a:pPr>
            <a:r>
              <a:rPr lang="en-US" sz="3600" dirty="0"/>
              <a:t>    3. LC became popular over the years</a:t>
            </a:r>
          </a:p>
          <a:p>
            <a:pPr marL="94995" algn="l" defTabSz="310895">
              <a:lnSpc>
                <a:spcPct val="150000"/>
              </a:lnSpc>
              <a:buSzPct val="100000"/>
              <a:defRPr sz="2856">
                <a:solidFill>
                  <a:srgbClr val="000000"/>
                </a:solidFill>
              </a:defRPr>
            </a:pPr>
            <a:r>
              <a:rPr lang="en-US" sz="3600" dirty="0"/>
              <a:t>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89" name="Image Gallery"/>
          <p:cNvGrpSpPr/>
          <p:nvPr/>
        </p:nvGrpSpPr>
        <p:grpSpPr>
          <a:xfrm>
            <a:off x="247854" y="188510"/>
            <a:ext cx="2869010" cy="2275866"/>
            <a:chOff x="0" y="0"/>
            <a:chExt cx="2869009" cy="2275864"/>
          </a:xfrm>
        </p:grpSpPr>
        <p:pic>
          <p:nvPicPr>
            <p:cNvPr id="287" name="IIIT_Bangalore_Logo.svg.png" descr="IIIT_Bangalore_Logo.svg.png"/>
            <p:cNvPicPr>
              <a:picLocks noChangeAspect="1"/>
            </p:cNvPicPr>
            <p:nvPr/>
          </p:nvPicPr>
          <p:blipFill>
            <a:blip r:embed="rId3"/>
            <a:srcRect t="14062" b="14062"/>
            <a:stretch>
              <a:fillRect/>
            </a:stretch>
          </p:blipFill>
          <p:spPr>
            <a:xfrm>
              <a:off x="0" y="0"/>
              <a:ext cx="2869010" cy="1687500"/>
            </a:xfrm>
            <a:prstGeom prst="rect">
              <a:avLst/>
            </a:prstGeom>
            <a:ln w="12700" cap="flat">
              <a:noFill/>
              <a:miter lim="400000"/>
            </a:ln>
            <a:effectLst/>
          </p:spPr>
        </p:pic>
        <p:sp>
          <p:nvSpPr>
            <p:cNvPr id="288" name="Caption"/>
            <p:cNvSpPr/>
            <p:nvPr/>
          </p:nvSpPr>
          <p:spPr>
            <a:xfrm>
              <a:off x="0" y="1763699"/>
              <a:ext cx="2869010" cy="5121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p>
              <a:r>
                <a:t>Caption</a:t>
              </a:r>
            </a:p>
          </p:txBody>
        </p:sp>
      </p:grpSp>
      <p:grpSp>
        <p:nvGrpSpPr>
          <p:cNvPr id="292" name="Image Gallery"/>
          <p:cNvGrpSpPr/>
          <p:nvPr/>
        </p:nvGrpSpPr>
        <p:grpSpPr>
          <a:xfrm>
            <a:off x="20860177" y="75049"/>
            <a:ext cx="3462485" cy="2147823"/>
            <a:chOff x="0" y="0"/>
            <a:chExt cx="3462483" cy="2147822"/>
          </a:xfrm>
        </p:grpSpPr>
        <p:pic>
          <p:nvPicPr>
            <p:cNvPr id="290" name="upgrad.png" descr="upgrad.png"/>
            <p:cNvPicPr>
              <a:picLocks noChangeAspect="1"/>
            </p:cNvPicPr>
            <p:nvPr/>
          </p:nvPicPr>
          <p:blipFill>
            <a:blip r:embed="rId4"/>
            <a:srcRect t="9786" b="9786"/>
            <a:stretch>
              <a:fillRect/>
            </a:stretch>
          </p:blipFill>
          <p:spPr>
            <a:xfrm>
              <a:off x="0" y="0"/>
              <a:ext cx="3462484" cy="1559457"/>
            </a:xfrm>
            <a:prstGeom prst="rect">
              <a:avLst/>
            </a:prstGeom>
            <a:ln w="12700" cap="flat">
              <a:noFill/>
              <a:miter lim="400000"/>
            </a:ln>
            <a:effectLst/>
          </p:spPr>
        </p:pic>
        <p:sp>
          <p:nvSpPr>
            <p:cNvPr id="291" name="Caption"/>
            <p:cNvSpPr/>
            <p:nvPr/>
          </p:nvSpPr>
          <p:spPr>
            <a:xfrm>
              <a:off x="0" y="1635656"/>
              <a:ext cx="3462484" cy="5121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p>
              <a:r>
                <a:t>Caption</a:t>
              </a:r>
            </a:p>
          </p:txBody>
        </p:sp>
      </p:grpSp>
      <p:sp>
        <p:nvSpPr>
          <p:cNvPr id="293" name="Inferences from Univariate Analysis"/>
          <p:cNvSpPr txBox="1">
            <a:spLocks noGrp="1"/>
          </p:cNvSpPr>
          <p:nvPr>
            <p:ph type="title"/>
          </p:nvPr>
        </p:nvSpPr>
        <p:spPr>
          <a:xfrm>
            <a:off x="807851" y="2000104"/>
            <a:ext cx="4122737" cy="629316"/>
          </a:xfrm>
          <a:prstGeom prst="rect">
            <a:avLst/>
          </a:prstGeom>
        </p:spPr>
        <p:txBody>
          <a:bodyPr>
            <a:normAutofit fontScale="90000"/>
          </a:bodyPr>
          <a:lstStyle>
            <a:lvl1pPr>
              <a:defRPr sz="6000" spc="-119">
                <a:solidFill>
                  <a:srgbClr val="000000"/>
                </a:solidFill>
              </a:defRPr>
            </a:lvl1pPr>
          </a:lstStyle>
          <a:p>
            <a:r>
              <a:rPr lang="en-US" sz="4400" u="sng" dirty="0"/>
              <a:t>Continuation</a:t>
            </a:r>
            <a:r>
              <a:rPr lang="en-US" sz="4400" dirty="0"/>
              <a:t> :</a:t>
            </a:r>
            <a:endParaRPr sz="4400" dirty="0"/>
          </a:p>
        </p:txBody>
      </p:sp>
      <p:sp>
        <p:nvSpPr>
          <p:cNvPr id="294" name="Majority of the Loan Amount Requested/Sanctioned falls between 2500 - 10000 range.…"/>
          <p:cNvSpPr txBox="1"/>
          <p:nvPr/>
        </p:nvSpPr>
        <p:spPr>
          <a:xfrm>
            <a:off x="807851" y="2814917"/>
            <a:ext cx="21971001" cy="109010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94995" algn="l" defTabSz="310895">
              <a:lnSpc>
                <a:spcPct val="150000"/>
              </a:lnSpc>
              <a:buSzPct val="100000"/>
              <a:defRPr sz="2856">
                <a:solidFill>
                  <a:srgbClr val="000000"/>
                </a:solidFill>
              </a:defRPr>
            </a:pPr>
            <a:r>
              <a:rPr lang="en-US" sz="3600" dirty="0"/>
              <a:t>1) </a:t>
            </a:r>
            <a:r>
              <a:rPr lang="en-US" sz="3600" dirty="0" err="1"/>
              <a:t>dti</a:t>
            </a:r>
            <a:r>
              <a:rPr lang="en-US" sz="3600" dirty="0"/>
              <a:t> vs loan_status</a:t>
            </a:r>
          </a:p>
          <a:p>
            <a:pPr marL="310895" indent="-215900" algn="l" defTabSz="310895">
              <a:lnSpc>
                <a:spcPct val="150000"/>
              </a:lnSpc>
              <a:buSzPct val="100000"/>
              <a:buFont typeface="Helvetica Neue"/>
              <a:buChar char="•"/>
              <a:defRPr sz="2856">
                <a:solidFill>
                  <a:srgbClr val="000000"/>
                </a:solidFill>
              </a:defRPr>
            </a:pPr>
            <a:r>
              <a:rPr lang="en-US" sz="3600" dirty="0"/>
              <a:t> From </a:t>
            </a:r>
            <a:r>
              <a:rPr lang="en-US" sz="3600" dirty="0" err="1"/>
              <a:t>dti</a:t>
            </a:r>
            <a:r>
              <a:rPr lang="en-US" sz="3600" dirty="0"/>
              <a:t> vs Loan Status analysis, binned in 2 different methods Equal Width Binning and Quantile Binning show almost similar patterns, that as the </a:t>
            </a:r>
            <a:r>
              <a:rPr lang="en-US" sz="3600" b="1" dirty="0" err="1"/>
              <a:t>dti</a:t>
            </a:r>
            <a:r>
              <a:rPr lang="en-US" sz="3600" b="1" dirty="0"/>
              <a:t> increases chances of defaulting also increases</a:t>
            </a:r>
          </a:p>
          <a:p>
            <a:pPr marL="310895" indent="-215900" algn="l" defTabSz="310895">
              <a:lnSpc>
                <a:spcPct val="150000"/>
              </a:lnSpc>
              <a:buSzPct val="100000"/>
              <a:buFont typeface="Helvetica Neue"/>
              <a:buChar char="•"/>
              <a:defRPr sz="2856">
                <a:solidFill>
                  <a:srgbClr val="000000"/>
                </a:solidFill>
              </a:defRPr>
            </a:pPr>
            <a:r>
              <a:rPr lang="en-US" sz="3600" dirty="0"/>
              <a:t>2) </a:t>
            </a:r>
            <a:r>
              <a:rPr lang="en-US" sz="3600" dirty="0" err="1"/>
              <a:t>funded_to_income</a:t>
            </a:r>
            <a:r>
              <a:rPr lang="en-US" sz="3600" dirty="0"/>
              <a:t> vs </a:t>
            </a:r>
            <a:r>
              <a:rPr lang="en-US" sz="3600" dirty="0" err="1"/>
              <a:t>loan_status</a:t>
            </a:r>
            <a:endParaRPr lang="en-US" sz="3600" dirty="0"/>
          </a:p>
          <a:p>
            <a:pPr marL="310895" indent="-215900" algn="l" defTabSz="310895">
              <a:lnSpc>
                <a:spcPct val="150000"/>
              </a:lnSpc>
              <a:buSzPct val="100000"/>
              <a:buFont typeface="Helvetica Neue"/>
              <a:buChar char="•"/>
              <a:defRPr sz="2856">
                <a:solidFill>
                  <a:srgbClr val="000000"/>
                </a:solidFill>
              </a:defRPr>
            </a:pPr>
            <a:r>
              <a:rPr lang="en-US" sz="3600" dirty="0"/>
              <a:t>Similar analysis was made from the relationship btw </a:t>
            </a:r>
            <a:r>
              <a:rPr lang="en-US" sz="3600" dirty="0" err="1"/>
              <a:t>funded_to_income</a:t>
            </a:r>
            <a:r>
              <a:rPr lang="en-US" sz="3600" dirty="0"/>
              <a:t> vs </a:t>
            </a:r>
            <a:r>
              <a:rPr lang="en-US" sz="3600" dirty="0" err="1"/>
              <a:t>loan_status</a:t>
            </a:r>
            <a:r>
              <a:rPr lang="en-US" sz="3600" dirty="0"/>
              <a:t>, binned in 2 different methods Equal Width Binning and Quantile Binning.</a:t>
            </a:r>
          </a:p>
          <a:p>
            <a:pPr marL="310895" indent="-215900" algn="l" defTabSz="310895">
              <a:lnSpc>
                <a:spcPct val="150000"/>
              </a:lnSpc>
              <a:buSzPct val="100000"/>
              <a:buFont typeface="Helvetica Neue"/>
              <a:buChar char="•"/>
              <a:defRPr sz="2856">
                <a:solidFill>
                  <a:srgbClr val="000000"/>
                </a:solidFill>
              </a:defRPr>
            </a:pPr>
            <a:r>
              <a:rPr lang="en-US" sz="3600" dirty="0"/>
              <a:t>From the analysis of 2 binning methods one can conclude that as the </a:t>
            </a:r>
            <a:r>
              <a:rPr lang="en-US" sz="3600" b="1" dirty="0" err="1"/>
              <a:t>funded_to_income</a:t>
            </a:r>
            <a:r>
              <a:rPr lang="en-US" sz="3600" b="1" dirty="0"/>
              <a:t> increases chances of defaulting also increases</a:t>
            </a:r>
          </a:p>
          <a:p>
            <a:pPr marL="310895" indent="-215900" algn="l" defTabSz="310895">
              <a:lnSpc>
                <a:spcPct val="150000"/>
              </a:lnSpc>
              <a:buSzPct val="100000"/>
              <a:buFont typeface="Helvetica Neue"/>
              <a:buChar char="•"/>
              <a:defRPr sz="2856">
                <a:solidFill>
                  <a:srgbClr val="000000"/>
                </a:solidFill>
              </a:defRPr>
            </a:pPr>
            <a:r>
              <a:rPr lang="en-US" sz="3600" dirty="0"/>
              <a:t>From the plot generated using Equal Width Binning for </a:t>
            </a:r>
            <a:r>
              <a:rPr lang="en-US" sz="3600" dirty="0" err="1"/>
              <a:t>funded_to_income</a:t>
            </a:r>
            <a:r>
              <a:rPr lang="en-US" sz="3600" dirty="0"/>
              <a:t> vs </a:t>
            </a:r>
            <a:r>
              <a:rPr lang="en-US" sz="3600" dirty="0" err="1"/>
              <a:t>loan_status</a:t>
            </a:r>
            <a:r>
              <a:rPr lang="en-US" sz="3600" dirty="0"/>
              <a:t>, its clear that almost </a:t>
            </a:r>
            <a:r>
              <a:rPr lang="en-US" sz="3600" b="1" dirty="0"/>
              <a:t>31.1% of loans defaulted whose </a:t>
            </a:r>
            <a:r>
              <a:rPr lang="en-US" sz="3600" b="1" dirty="0" err="1"/>
              <a:t>funded_to_income</a:t>
            </a:r>
            <a:r>
              <a:rPr lang="en-US" sz="3600" b="1" dirty="0"/>
              <a:t> ratio was above 0.52</a:t>
            </a:r>
          </a:p>
          <a:p>
            <a:pPr marL="310895" indent="-215900" algn="l" defTabSz="310895">
              <a:lnSpc>
                <a:spcPct val="150000"/>
              </a:lnSpc>
              <a:buSzPct val="100000"/>
              <a:buFont typeface="Helvetica Neue"/>
              <a:buChar char="•"/>
              <a:defRPr sz="2856">
                <a:solidFill>
                  <a:srgbClr val="000000"/>
                </a:solidFill>
              </a:defRPr>
            </a:pPr>
            <a:r>
              <a:rPr lang="en-US" sz="3600" dirty="0"/>
              <a:t>Loan Status vs Funded To Income Ratio, the Box plot gives a slight indication that most of the defaulters fall on a high </a:t>
            </a:r>
            <a:r>
              <a:rPr lang="en-US" sz="3600" dirty="0" err="1"/>
              <a:t>f_to_i</a:t>
            </a:r>
            <a:r>
              <a:rPr lang="en-US" sz="3600" dirty="0"/>
              <a:t> ratio value, whereas the majority of the Fully Paid is on the lower ratio end</a:t>
            </a:r>
          </a:p>
        </p:txBody>
      </p:sp>
    </p:spTree>
    <p:extLst>
      <p:ext uri="{BB962C8B-B14F-4D97-AF65-F5344CB8AC3E}">
        <p14:creationId xmlns:p14="http://schemas.microsoft.com/office/powerpoint/2010/main" val="264873182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53" name="Image Gallery"/>
          <p:cNvGrpSpPr/>
          <p:nvPr/>
        </p:nvGrpSpPr>
        <p:grpSpPr>
          <a:xfrm>
            <a:off x="247854" y="188510"/>
            <a:ext cx="2869010" cy="2275866"/>
            <a:chOff x="0" y="0"/>
            <a:chExt cx="2869009" cy="2275864"/>
          </a:xfrm>
        </p:grpSpPr>
        <p:pic>
          <p:nvPicPr>
            <p:cNvPr id="251" name="IIIT_Bangalore_Logo.svg.png" descr="IIIT_Bangalore_Logo.svg.png"/>
            <p:cNvPicPr>
              <a:picLocks noChangeAspect="1"/>
            </p:cNvPicPr>
            <p:nvPr/>
          </p:nvPicPr>
          <p:blipFill>
            <a:blip r:embed="rId2"/>
            <a:srcRect t="14062" b="14062"/>
            <a:stretch>
              <a:fillRect/>
            </a:stretch>
          </p:blipFill>
          <p:spPr>
            <a:xfrm>
              <a:off x="0" y="0"/>
              <a:ext cx="2869010" cy="1687500"/>
            </a:xfrm>
            <a:prstGeom prst="rect">
              <a:avLst/>
            </a:prstGeom>
            <a:ln w="12700" cap="flat">
              <a:noFill/>
              <a:miter lim="400000"/>
            </a:ln>
            <a:effectLst/>
          </p:spPr>
        </p:pic>
        <p:sp>
          <p:nvSpPr>
            <p:cNvPr id="252" name="Caption"/>
            <p:cNvSpPr/>
            <p:nvPr/>
          </p:nvSpPr>
          <p:spPr>
            <a:xfrm>
              <a:off x="0" y="1763699"/>
              <a:ext cx="2869010"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256" name="Image Gallery"/>
          <p:cNvGrpSpPr/>
          <p:nvPr/>
        </p:nvGrpSpPr>
        <p:grpSpPr>
          <a:xfrm>
            <a:off x="20860177" y="75049"/>
            <a:ext cx="3462485" cy="2147823"/>
            <a:chOff x="0" y="0"/>
            <a:chExt cx="3462483" cy="2147822"/>
          </a:xfrm>
        </p:grpSpPr>
        <p:pic>
          <p:nvPicPr>
            <p:cNvPr id="254" name="upgrad.png" descr="upgrad.png"/>
            <p:cNvPicPr>
              <a:picLocks noChangeAspect="1"/>
            </p:cNvPicPr>
            <p:nvPr/>
          </p:nvPicPr>
          <p:blipFill>
            <a:blip r:embed="rId3"/>
            <a:srcRect t="9786" b="9786"/>
            <a:stretch>
              <a:fillRect/>
            </a:stretch>
          </p:blipFill>
          <p:spPr>
            <a:xfrm>
              <a:off x="0" y="0"/>
              <a:ext cx="3462484" cy="1559457"/>
            </a:xfrm>
            <a:prstGeom prst="rect">
              <a:avLst/>
            </a:prstGeom>
            <a:ln w="12700" cap="flat">
              <a:noFill/>
              <a:miter lim="400000"/>
            </a:ln>
            <a:effectLst/>
          </p:spPr>
        </p:pic>
        <p:sp>
          <p:nvSpPr>
            <p:cNvPr id="255" name="Caption"/>
            <p:cNvSpPr/>
            <p:nvPr/>
          </p:nvSpPr>
          <p:spPr>
            <a:xfrm>
              <a:off x="0" y="1635656"/>
              <a:ext cx="3462484"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
        <p:nvSpPr>
          <p:cNvPr id="257" name="2. Segmented Univariate Analysis"/>
          <p:cNvSpPr txBox="1">
            <a:spLocks noGrp="1"/>
          </p:cNvSpPr>
          <p:nvPr>
            <p:ph type="title"/>
          </p:nvPr>
        </p:nvSpPr>
        <p:spPr>
          <a:xfrm>
            <a:off x="387055" y="2137641"/>
            <a:ext cx="18628946" cy="1433163"/>
          </a:xfrm>
          <a:prstGeom prst="rect">
            <a:avLst/>
          </a:prstGeom>
        </p:spPr>
        <p:txBody>
          <a:bodyPr/>
          <a:lstStyle>
            <a:lvl1pPr>
              <a:defRPr sz="6000" spc="-119">
                <a:solidFill>
                  <a:srgbClr val="000000"/>
                </a:solidFill>
              </a:defRPr>
            </a:lvl1pPr>
          </a:lstStyle>
          <a:p>
            <a:r>
              <a:rPr lang="en-IN" u="sng" dirty="0"/>
              <a:t>Bivariate Analysis</a:t>
            </a:r>
            <a:endParaRPr dirty="0"/>
          </a:p>
        </p:txBody>
      </p:sp>
      <p:sp>
        <p:nvSpPr>
          <p:cNvPr id="258" name="Plotting a bar graph with the percentage of people defaulted across each grade category by deriving the percentage values of defaulters"/>
          <p:cNvSpPr txBox="1"/>
          <p:nvPr/>
        </p:nvSpPr>
        <p:spPr>
          <a:xfrm>
            <a:off x="11636188" y="5121622"/>
            <a:ext cx="11851342" cy="5279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marL="457200" indent="-317500" algn="l" defTabSz="457200">
              <a:lnSpc>
                <a:spcPct val="150000"/>
              </a:lnSpc>
              <a:buSzPct val="123000"/>
              <a:buFont typeface="Helvetica Neue"/>
              <a:buChar char="•"/>
              <a:defRPr sz="4200">
                <a:solidFill>
                  <a:srgbClr val="000000"/>
                </a:solidFill>
              </a:defRPr>
            </a:pPr>
            <a:r>
              <a:rPr lang="en-US" sz="3300" dirty="0"/>
              <a:t>Loan Status vs Interest Rate Box plot gives a strong indication that most of the </a:t>
            </a:r>
            <a:r>
              <a:rPr lang="en-US" sz="3300" b="1" dirty="0"/>
              <a:t>defaulters tend to fall on higher interest rates when compared to non-defaulters.</a:t>
            </a:r>
            <a:endParaRPr sz="3300" b="1" dirty="0"/>
          </a:p>
        </p:txBody>
      </p:sp>
      <p:grpSp>
        <p:nvGrpSpPr>
          <p:cNvPr id="262" name="Image Gallery"/>
          <p:cNvGrpSpPr/>
          <p:nvPr/>
        </p:nvGrpSpPr>
        <p:grpSpPr>
          <a:xfrm>
            <a:off x="454016" y="4184457"/>
            <a:ext cx="10985501" cy="9607402"/>
            <a:chOff x="0" y="0"/>
            <a:chExt cx="10985500" cy="9607401"/>
          </a:xfrm>
        </p:grpSpPr>
        <p:pic>
          <p:nvPicPr>
            <p:cNvPr id="260" name="Screenshot 2024-01-15 at 4.48.10 PM.png" descr="Screenshot 2024-01-15 at 4.48.10 PM.png"/>
            <p:cNvPicPr>
              <a:picLocks noChangeAspect="1"/>
            </p:cNvPicPr>
            <p:nvPr/>
          </p:nvPicPr>
          <p:blipFill>
            <a:blip r:embed="rId4"/>
            <a:srcRect l="1268" r="1268"/>
            <a:stretch>
              <a:fillRect/>
            </a:stretch>
          </p:blipFill>
          <p:spPr>
            <a:xfrm>
              <a:off x="0" y="0"/>
              <a:ext cx="10985500" cy="9019036"/>
            </a:xfrm>
            <a:prstGeom prst="rect">
              <a:avLst/>
            </a:prstGeom>
            <a:ln w="12700" cap="flat">
              <a:noFill/>
              <a:miter lim="400000"/>
            </a:ln>
            <a:effectLst/>
          </p:spPr>
        </p:pic>
        <p:sp>
          <p:nvSpPr>
            <p:cNvPr id="261" name="Caption"/>
            <p:cNvSpPr/>
            <p:nvPr/>
          </p:nvSpPr>
          <p:spPr>
            <a:xfrm>
              <a:off x="0" y="9095235"/>
              <a:ext cx="10985500"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
        <p:nvSpPr>
          <p:cNvPr id="2" name="Frequency of Funded Amount by Investors">
            <a:extLst>
              <a:ext uri="{FF2B5EF4-FFF2-40B4-BE49-F238E27FC236}">
                <a16:creationId xmlns:a16="http://schemas.microsoft.com/office/drawing/2014/main" id="{F344DEA4-7E62-3850-9F4F-4CEC9E961162}"/>
              </a:ext>
            </a:extLst>
          </p:cNvPr>
          <p:cNvSpPr txBox="1">
            <a:spLocks/>
          </p:cNvSpPr>
          <p:nvPr/>
        </p:nvSpPr>
        <p:spPr>
          <a:xfrm>
            <a:off x="638068" y="3224327"/>
            <a:ext cx="8792804" cy="588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lnSpcReduction="10000"/>
          </a:bodyPr>
          <a:lstStyle>
            <a:lvl1pPr marL="0" marR="0" indent="0" algn="l" defTabSz="457200" rtl="0" latinLnBrk="0">
              <a:lnSpc>
                <a:spcPct val="100000"/>
              </a:lnSpc>
              <a:spcBef>
                <a:spcPts val="2300"/>
              </a:spcBef>
              <a:spcAft>
                <a:spcPts val="0"/>
              </a:spcAft>
              <a:buClrTx/>
              <a:buSzTx/>
              <a:buFontTx/>
              <a:buNone/>
              <a:tabLst/>
              <a:defRPr sz="3400" b="0" i="0" u="none" strike="noStrike" cap="none" spc="0" baseline="0">
                <a:solidFill>
                  <a:srgbClr val="494E52"/>
                </a:solidFill>
                <a:uFillTx/>
                <a:latin typeface="Helvetica"/>
                <a:ea typeface="Helvetica"/>
                <a:cs typeface="Helvetica"/>
                <a:sym typeface="Helvetica"/>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hangingPunct="1"/>
            <a:r>
              <a:rPr lang="en-US" dirty="0"/>
              <a:t>1. Loan Status vs Interest Rate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67" name="Image Gallery"/>
          <p:cNvGrpSpPr/>
          <p:nvPr/>
        </p:nvGrpSpPr>
        <p:grpSpPr>
          <a:xfrm>
            <a:off x="247854" y="188510"/>
            <a:ext cx="2869010" cy="2275866"/>
            <a:chOff x="0" y="0"/>
            <a:chExt cx="2869009" cy="2275864"/>
          </a:xfrm>
        </p:grpSpPr>
        <p:pic>
          <p:nvPicPr>
            <p:cNvPr id="265" name="IIIT_Bangalore_Logo.svg.png" descr="IIIT_Bangalore_Logo.svg.png"/>
            <p:cNvPicPr>
              <a:picLocks noChangeAspect="1"/>
            </p:cNvPicPr>
            <p:nvPr/>
          </p:nvPicPr>
          <p:blipFill>
            <a:blip r:embed="rId2"/>
            <a:srcRect t="14062" b="14062"/>
            <a:stretch>
              <a:fillRect/>
            </a:stretch>
          </p:blipFill>
          <p:spPr>
            <a:xfrm>
              <a:off x="0" y="0"/>
              <a:ext cx="2869010" cy="1687500"/>
            </a:xfrm>
            <a:prstGeom prst="rect">
              <a:avLst/>
            </a:prstGeom>
            <a:ln w="12700" cap="flat">
              <a:noFill/>
              <a:miter lim="400000"/>
            </a:ln>
            <a:effectLst/>
          </p:spPr>
        </p:pic>
        <p:sp>
          <p:nvSpPr>
            <p:cNvPr id="266" name="Caption"/>
            <p:cNvSpPr/>
            <p:nvPr/>
          </p:nvSpPr>
          <p:spPr>
            <a:xfrm>
              <a:off x="0" y="1763699"/>
              <a:ext cx="2869010"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270" name="Image Gallery"/>
          <p:cNvGrpSpPr/>
          <p:nvPr/>
        </p:nvGrpSpPr>
        <p:grpSpPr>
          <a:xfrm>
            <a:off x="20860177" y="75049"/>
            <a:ext cx="3462485" cy="2147823"/>
            <a:chOff x="0" y="0"/>
            <a:chExt cx="3462483" cy="2147822"/>
          </a:xfrm>
        </p:grpSpPr>
        <p:pic>
          <p:nvPicPr>
            <p:cNvPr id="268" name="upgrad.png" descr="upgrad.png"/>
            <p:cNvPicPr>
              <a:picLocks noChangeAspect="1"/>
            </p:cNvPicPr>
            <p:nvPr/>
          </p:nvPicPr>
          <p:blipFill>
            <a:blip r:embed="rId3"/>
            <a:srcRect t="9786" b="9786"/>
            <a:stretch>
              <a:fillRect/>
            </a:stretch>
          </p:blipFill>
          <p:spPr>
            <a:xfrm>
              <a:off x="0" y="0"/>
              <a:ext cx="3462484" cy="1559457"/>
            </a:xfrm>
            <a:prstGeom prst="rect">
              <a:avLst/>
            </a:prstGeom>
            <a:ln w="12700" cap="flat">
              <a:noFill/>
              <a:miter lim="400000"/>
            </a:ln>
            <a:effectLst/>
          </p:spPr>
        </p:pic>
        <p:sp>
          <p:nvSpPr>
            <p:cNvPr id="269" name="Caption"/>
            <p:cNvSpPr/>
            <p:nvPr/>
          </p:nvSpPr>
          <p:spPr>
            <a:xfrm>
              <a:off x="0" y="1635656"/>
              <a:ext cx="3462484"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274" name="Image Gallery"/>
          <p:cNvGrpSpPr/>
          <p:nvPr/>
        </p:nvGrpSpPr>
        <p:grpSpPr>
          <a:xfrm>
            <a:off x="33220" y="4029427"/>
            <a:ext cx="11122883" cy="9727654"/>
            <a:chOff x="0" y="0"/>
            <a:chExt cx="11122881" cy="9727653"/>
          </a:xfrm>
        </p:grpSpPr>
        <p:pic>
          <p:nvPicPr>
            <p:cNvPr id="272" name="Screenshot 2024-01-15 at 4.51.53 PM.png" descr="Screenshot 2024-01-15 at 4.51.53 PM.png"/>
            <p:cNvPicPr>
              <a:picLocks noChangeAspect="1"/>
            </p:cNvPicPr>
            <p:nvPr/>
          </p:nvPicPr>
          <p:blipFill>
            <a:blip r:embed="rId4"/>
            <a:srcRect l="2623" r="2623"/>
            <a:stretch>
              <a:fillRect/>
            </a:stretch>
          </p:blipFill>
          <p:spPr>
            <a:xfrm>
              <a:off x="0" y="0"/>
              <a:ext cx="11122882" cy="9139288"/>
            </a:xfrm>
            <a:prstGeom prst="rect">
              <a:avLst/>
            </a:prstGeom>
            <a:ln w="12700" cap="flat">
              <a:noFill/>
              <a:miter lim="400000"/>
            </a:ln>
            <a:effectLst/>
          </p:spPr>
        </p:pic>
        <p:sp>
          <p:nvSpPr>
            <p:cNvPr id="273" name="Caption"/>
            <p:cNvSpPr/>
            <p:nvPr/>
          </p:nvSpPr>
          <p:spPr>
            <a:xfrm>
              <a:off x="0" y="9215487"/>
              <a:ext cx="11122882"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
        <p:nvSpPr>
          <p:cNvPr id="2" name="Frequency of Funded Amount by Investors">
            <a:extLst>
              <a:ext uri="{FF2B5EF4-FFF2-40B4-BE49-F238E27FC236}">
                <a16:creationId xmlns:a16="http://schemas.microsoft.com/office/drawing/2014/main" id="{8BCB68D4-B54E-B6DB-0C2B-2341D4D5A1B1}"/>
              </a:ext>
            </a:extLst>
          </p:cNvPr>
          <p:cNvSpPr txBox="1">
            <a:spLocks/>
          </p:cNvSpPr>
          <p:nvPr/>
        </p:nvSpPr>
        <p:spPr>
          <a:xfrm>
            <a:off x="727714" y="2364433"/>
            <a:ext cx="21701979" cy="8351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a:bodyPr>
          <a:lstStyle>
            <a:lvl1pPr marL="0" marR="0" indent="0" algn="l" defTabSz="457200" rtl="0" latinLnBrk="0">
              <a:lnSpc>
                <a:spcPct val="100000"/>
              </a:lnSpc>
              <a:spcBef>
                <a:spcPts val="2300"/>
              </a:spcBef>
              <a:spcAft>
                <a:spcPts val="0"/>
              </a:spcAft>
              <a:buClrTx/>
              <a:buSzTx/>
              <a:buFontTx/>
              <a:buNone/>
              <a:tabLst/>
              <a:defRPr sz="3400" b="0" i="0" u="none" strike="noStrike" cap="none" spc="0" baseline="0">
                <a:solidFill>
                  <a:srgbClr val="494E52"/>
                </a:solidFill>
                <a:uFillTx/>
                <a:latin typeface="Helvetica"/>
                <a:ea typeface="Helvetica"/>
                <a:cs typeface="Helvetica"/>
                <a:sym typeface="Helvetica"/>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hangingPunct="1"/>
            <a:r>
              <a:rPr lang="en-US" dirty="0"/>
              <a:t>Percentage of Defaulters Under Each Grade wrt Total loan taken in respective grades </a:t>
            </a:r>
          </a:p>
        </p:txBody>
      </p:sp>
      <p:sp>
        <p:nvSpPr>
          <p:cNvPr id="4" name="TextBox 3">
            <a:extLst>
              <a:ext uri="{FF2B5EF4-FFF2-40B4-BE49-F238E27FC236}">
                <a16:creationId xmlns:a16="http://schemas.microsoft.com/office/drawing/2014/main" id="{49F954B0-455A-D948-1E11-8381A9BE9AAC}"/>
              </a:ext>
            </a:extLst>
          </p:cNvPr>
          <p:cNvSpPr txBox="1"/>
          <p:nvPr/>
        </p:nvSpPr>
        <p:spPr>
          <a:xfrm>
            <a:off x="11156104" y="3611779"/>
            <a:ext cx="12192000" cy="100027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8036" indent="-288036" algn="l" defTabSz="246888">
              <a:lnSpc>
                <a:spcPct val="200000"/>
              </a:lnSpc>
              <a:buSzPct val="123000"/>
              <a:buChar char="•"/>
              <a:defRPr sz="2592" b="0">
                <a:solidFill>
                  <a:srgbClr val="000000"/>
                </a:solidFill>
              </a:defRPr>
            </a:pPr>
            <a:r>
              <a:rPr lang="en-US" sz="2800" dirty="0"/>
              <a:t>The bar plot gives a clear conclusion/insight that the </a:t>
            </a:r>
            <a:r>
              <a:rPr lang="en-US" sz="2800" b="1" dirty="0"/>
              <a:t>higher the grade at which the loans are taken, the more the chance of defaulting</a:t>
            </a:r>
            <a:r>
              <a:rPr lang="en-US" sz="2800" dirty="0"/>
              <a:t>.</a:t>
            </a:r>
          </a:p>
          <a:p>
            <a:pPr marL="288036" indent="-288036" algn="l" defTabSz="246888">
              <a:lnSpc>
                <a:spcPct val="200000"/>
              </a:lnSpc>
              <a:buSzPct val="123000"/>
              <a:buChar char="•"/>
              <a:defRPr sz="2592" b="0">
                <a:solidFill>
                  <a:srgbClr val="000000"/>
                </a:solidFill>
              </a:defRPr>
            </a:pPr>
            <a:r>
              <a:rPr lang="en-US" sz="2800" dirty="0"/>
              <a:t>Around </a:t>
            </a:r>
            <a:r>
              <a:rPr lang="en-US" sz="2800" b="1" dirty="0"/>
              <a:t>36</a:t>
            </a:r>
            <a:r>
              <a:rPr lang="en-US" sz="2800" dirty="0"/>
              <a:t>% of the loan takers under the </a:t>
            </a:r>
            <a:r>
              <a:rPr lang="en-US" sz="2800" b="1" dirty="0"/>
              <a:t>G</a:t>
            </a:r>
            <a:r>
              <a:rPr lang="en-US" sz="2800" dirty="0"/>
              <a:t> category have defaulted</a:t>
            </a:r>
          </a:p>
          <a:p>
            <a:pPr marL="288036" indent="-288036" algn="l" defTabSz="246888">
              <a:lnSpc>
                <a:spcPct val="200000"/>
              </a:lnSpc>
              <a:buSzPct val="123000"/>
              <a:buChar char="•"/>
              <a:defRPr sz="2592" b="0">
                <a:solidFill>
                  <a:srgbClr val="000000"/>
                </a:solidFill>
              </a:defRPr>
            </a:pPr>
            <a:r>
              <a:rPr lang="en-US" sz="2800" dirty="0"/>
              <a:t>The above </a:t>
            </a:r>
            <a:r>
              <a:rPr lang="en-US" sz="2800" b="1" dirty="0"/>
              <a:t>box plot of Loan Status vs Interest Rate</a:t>
            </a:r>
            <a:r>
              <a:rPr lang="en-US" sz="2800" dirty="0"/>
              <a:t> also indicates the same, that the </a:t>
            </a:r>
            <a:r>
              <a:rPr lang="en-US" sz="2800" b="1" dirty="0"/>
              <a:t>higher the interest rates higher the chance of defaulting</a:t>
            </a:r>
          </a:p>
          <a:p>
            <a:pPr marL="288036" indent="-288036" algn="l" defTabSz="246888">
              <a:lnSpc>
                <a:spcPct val="200000"/>
              </a:lnSpc>
              <a:buSzPct val="123000"/>
              <a:buChar char="•"/>
              <a:defRPr sz="2592" b="0">
                <a:solidFill>
                  <a:srgbClr val="000000"/>
                </a:solidFill>
              </a:defRPr>
            </a:pPr>
            <a:r>
              <a:rPr lang="en-US" sz="2800" dirty="0"/>
              <a:t>Grades and Interest Rate are closely linked, as the interest rate increases, grades increase and vice versa, indicating that </a:t>
            </a:r>
            <a:r>
              <a:rPr lang="en-US" sz="2800" b="1" dirty="0"/>
              <a:t>Grades are a bucketed version of the interest rate</a:t>
            </a:r>
          </a:p>
          <a:p>
            <a:pPr marL="288036" indent="-288036" algn="l" defTabSz="246888">
              <a:lnSpc>
                <a:spcPct val="200000"/>
              </a:lnSpc>
              <a:buSzPct val="123000"/>
              <a:buChar char="•"/>
              <a:defRPr sz="2592" b="0">
                <a:solidFill>
                  <a:srgbClr val="000000"/>
                </a:solidFill>
              </a:defRPr>
            </a:pPr>
            <a:r>
              <a:rPr lang="en-US" sz="2800" dirty="0"/>
              <a:t>Hence from these 2 plots, we can conclude that the loans taken </a:t>
            </a:r>
            <a:r>
              <a:rPr lang="en-US" sz="2800" b="1" dirty="0"/>
              <a:t>under high interest rates or grades tend to default more than the others</a:t>
            </a:r>
            <a:r>
              <a:rPr lang="en-US" sz="2800" dirty="0"/>
              <a:t>.</a:t>
            </a:r>
          </a:p>
          <a:p>
            <a:pPr marL="246888" indent="-171450" algn="l" defTabSz="246888">
              <a:buSzPct val="123000"/>
              <a:buFont typeface="Helvetica Neue"/>
              <a:buChar char="•"/>
              <a:defRPr sz="2268" b="0">
                <a:solidFill>
                  <a:srgbClr val="000000"/>
                </a:solidFill>
              </a:defRPr>
            </a:pPr>
            <a:endParaRPr lang="en-US" sz="2800"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98" name="Image Gallery"/>
          <p:cNvGrpSpPr/>
          <p:nvPr/>
        </p:nvGrpSpPr>
        <p:grpSpPr>
          <a:xfrm>
            <a:off x="247854" y="188510"/>
            <a:ext cx="2869010" cy="2275866"/>
            <a:chOff x="0" y="0"/>
            <a:chExt cx="2869009" cy="2275864"/>
          </a:xfrm>
        </p:grpSpPr>
        <p:pic>
          <p:nvPicPr>
            <p:cNvPr id="296" name="IIIT_Bangalore_Logo.svg.png" descr="IIIT_Bangalore_Logo.svg.png"/>
            <p:cNvPicPr>
              <a:picLocks noChangeAspect="1"/>
            </p:cNvPicPr>
            <p:nvPr/>
          </p:nvPicPr>
          <p:blipFill>
            <a:blip r:embed="rId2"/>
            <a:srcRect t="14062" b="14062"/>
            <a:stretch>
              <a:fillRect/>
            </a:stretch>
          </p:blipFill>
          <p:spPr>
            <a:xfrm>
              <a:off x="0" y="0"/>
              <a:ext cx="2869010" cy="1687500"/>
            </a:xfrm>
            <a:prstGeom prst="rect">
              <a:avLst/>
            </a:prstGeom>
            <a:ln w="12700" cap="flat">
              <a:noFill/>
              <a:miter lim="400000"/>
            </a:ln>
            <a:effectLst/>
          </p:spPr>
        </p:pic>
        <p:sp>
          <p:nvSpPr>
            <p:cNvPr id="297" name="Caption"/>
            <p:cNvSpPr/>
            <p:nvPr/>
          </p:nvSpPr>
          <p:spPr>
            <a:xfrm>
              <a:off x="0" y="1763699"/>
              <a:ext cx="2869010"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301" name="Image Gallery"/>
          <p:cNvGrpSpPr/>
          <p:nvPr/>
        </p:nvGrpSpPr>
        <p:grpSpPr>
          <a:xfrm>
            <a:off x="20860177" y="75049"/>
            <a:ext cx="3462485" cy="2147823"/>
            <a:chOff x="0" y="0"/>
            <a:chExt cx="3462483" cy="2147822"/>
          </a:xfrm>
        </p:grpSpPr>
        <p:pic>
          <p:nvPicPr>
            <p:cNvPr id="299" name="upgrad.png" descr="upgrad.png"/>
            <p:cNvPicPr>
              <a:picLocks noChangeAspect="1"/>
            </p:cNvPicPr>
            <p:nvPr/>
          </p:nvPicPr>
          <p:blipFill>
            <a:blip r:embed="rId3"/>
            <a:srcRect t="9786" b="9786"/>
            <a:stretch>
              <a:fillRect/>
            </a:stretch>
          </p:blipFill>
          <p:spPr>
            <a:xfrm>
              <a:off x="0" y="0"/>
              <a:ext cx="3462484" cy="1559457"/>
            </a:xfrm>
            <a:prstGeom prst="rect">
              <a:avLst/>
            </a:prstGeom>
            <a:ln w="12700" cap="flat">
              <a:noFill/>
              <a:miter lim="400000"/>
            </a:ln>
            <a:effectLst/>
          </p:spPr>
        </p:pic>
        <p:sp>
          <p:nvSpPr>
            <p:cNvPr id="300" name="Caption"/>
            <p:cNvSpPr/>
            <p:nvPr/>
          </p:nvSpPr>
          <p:spPr>
            <a:xfrm>
              <a:off x="0" y="1635656"/>
              <a:ext cx="3462484"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306" name="Image Gallery"/>
          <p:cNvGrpSpPr/>
          <p:nvPr/>
        </p:nvGrpSpPr>
        <p:grpSpPr>
          <a:xfrm>
            <a:off x="1" y="3748291"/>
            <a:ext cx="14983318" cy="8658862"/>
            <a:chOff x="0" y="0"/>
            <a:chExt cx="14408531" cy="8065406"/>
          </a:xfrm>
        </p:grpSpPr>
        <p:pic>
          <p:nvPicPr>
            <p:cNvPr id="304" name="Screenshot 2024-01-15 at 5.06.13 PM.png" descr="Screenshot 2024-01-15 at 5.06.13 PM.png"/>
            <p:cNvPicPr>
              <a:picLocks noChangeAspect="1"/>
            </p:cNvPicPr>
            <p:nvPr/>
          </p:nvPicPr>
          <p:blipFill>
            <a:blip r:embed="rId4"/>
            <a:srcRect l="390" r="390"/>
            <a:stretch>
              <a:fillRect/>
            </a:stretch>
          </p:blipFill>
          <p:spPr>
            <a:xfrm>
              <a:off x="0" y="0"/>
              <a:ext cx="14408532" cy="7477042"/>
            </a:xfrm>
            <a:prstGeom prst="rect">
              <a:avLst/>
            </a:prstGeom>
            <a:ln w="12700" cap="flat">
              <a:noFill/>
              <a:miter lim="400000"/>
            </a:ln>
            <a:effectLst/>
          </p:spPr>
        </p:pic>
        <p:sp>
          <p:nvSpPr>
            <p:cNvPr id="305" name="Caption"/>
            <p:cNvSpPr/>
            <p:nvPr/>
          </p:nvSpPr>
          <p:spPr>
            <a:xfrm>
              <a:off x="0" y="7553241"/>
              <a:ext cx="14408532"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
        <p:nvSpPr>
          <p:cNvPr id="307" name="From count plot for Term vs Loan Status, its clear that out of 8722 who opted for 60 Months as term 2230 has defaulted, means around 25.6 %, where as for those opted 36 Months only 2966 out of 26953 deafulted, thats just 11%…"/>
          <p:cNvSpPr txBox="1"/>
          <p:nvPr/>
        </p:nvSpPr>
        <p:spPr>
          <a:xfrm>
            <a:off x="14983318" y="2962405"/>
            <a:ext cx="9034130" cy="98860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384047" indent="-266700" algn="l" defTabSz="384047">
              <a:lnSpc>
                <a:spcPct val="120000"/>
              </a:lnSpc>
              <a:buSzPct val="123000"/>
              <a:buFont typeface="Helvetica Neue"/>
              <a:buChar char="•"/>
              <a:defRPr sz="3024">
                <a:solidFill>
                  <a:srgbClr val="000000"/>
                </a:solidFill>
              </a:defRPr>
            </a:pPr>
            <a:r>
              <a:rPr dirty="0"/>
              <a:t>From </a:t>
            </a:r>
            <a:r>
              <a:rPr lang="en-US" dirty="0"/>
              <a:t>the </a:t>
            </a:r>
            <a:r>
              <a:rPr dirty="0"/>
              <a:t>count plot for </a:t>
            </a:r>
            <a:r>
              <a:rPr b="1" dirty="0"/>
              <a:t>Term vs Loan Status</a:t>
            </a:r>
            <a:r>
              <a:rPr dirty="0"/>
              <a:t>, </a:t>
            </a:r>
            <a:r>
              <a:rPr lang="en-US" dirty="0"/>
              <a:t>it is</a:t>
            </a:r>
            <a:r>
              <a:rPr dirty="0"/>
              <a:t> clear that out of </a:t>
            </a:r>
            <a:r>
              <a:rPr b="1" dirty="0"/>
              <a:t>8722</a:t>
            </a:r>
            <a:r>
              <a:rPr dirty="0"/>
              <a:t> who opted for </a:t>
            </a:r>
            <a:r>
              <a:rPr b="1" dirty="0"/>
              <a:t>60 Months</a:t>
            </a:r>
            <a:r>
              <a:rPr dirty="0"/>
              <a:t> as term </a:t>
            </a:r>
            <a:r>
              <a:rPr b="1" dirty="0"/>
              <a:t>2230</a:t>
            </a:r>
            <a:r>
              <a:rPr dirty="0"/>
              <a:t> has defaulted, </a:t>
            </a:r>
            <a:r>
              <a:rPr lang="en-US" dirty="0"/>
              <a:t>which </a:t>
            </a:r>
            <a:r>
              <a:rPr dirty="0"/>
              <a:t>means around </a:t>
            </a:r>
            <a:r>
              <a:rPr b="1" dirty="0"/>
              <a:t>25.6 %</a:t>
            </a:r>
            <a:r>
              <a:rPr dirty="0"/>
              <a:t>, </a:t>
            </a:r>
            <a:r>
              <a:rPr lang="en-US" dirty="0"/>
              <a:t>whereas</a:t>
            </a:r>
            <a:r>
              <a:rPr dirty="0"/>
              <a:t> for those </a:t>
            </a:r>
            <a:r>
              <a:rPr lang="en-US" dirty="0"/>
              <a:t>who </a:t>
            </a:r>
            <a:r>
              <a:rPr dirty="0"/>
              <a:t>opted </a:t>
            </a:r>
            <a:r>
              <a:rPr b="1" dirty="0"/>
              <a:t>36 Months</a:t>
            </a:r>
            <a:r>
              <a:rPr dirty="0"/>
              <a:t> only </a:t>
            </a:r>
            <a:r>
              <a:rPr b="1" dirty="0"/>
              <a:t>2966</a:t>
            </a:r>
            <a:r>
              <a:rPr dirty="0"/>
              <a:t> out of </a:t>
            </a:r>
            <a:r>
              <a:rPr b="1" dirty="0"/>
              <a:t>26953</a:t>
            </a:r>
            <a:r>
              <a:rPr dirty="0"/>
              <a:t> def</a:t>
            </a:r>
            <a:r>
              <a:rPr lang="en-US" dirty="0"/>
              <a:t>a</a:t>
            </a:r>
            <a:r>
              <a:rPr dirty="0"/>
              <a:t>ulted, </a:t>
            </a:r>
            <a:r>
              <a:rPr lang="en-US" dirty="0"/>
              <a:t>that’s</a:t>
            </a:r>
            <a:r>
              <a:rPr dirty="0"/>
              <a:t> just </a:t>
            </a:r>
            <a:r>
              <a:rPr b="1" dirty="0"/>
              <a:t>11%</a:t>
            </a:r>
          </a:p>
          <a:p>
            <a:pPr marL="384047" indent="-266700" algn="l" defTabSz="384047">
              <a:lnSpc>
                <a:spcPct val="120000"/>
              </a:lnSpc>
              <a:buSzPct val="123000"/>
              <a:buFont typeface="Helvetica Neue"/>
              <a:buChar char="•"/>
              <a:defRPr sz="3024" b="1">
                <a:solidFill>
                  <a:srgbClr val="000000"/>
                </a:solidFill>
              </a:defRPr>
            </a:pPr>
            <a:r>
              <a:rPr b="0" dirty="0"/>
              <a:t>The </a:t>
            </a:r>
            <a:r>
              <a:rPr dirty="0"/>
              <a:t>Percentage of Defaulters Under Each Category WRT Total loan taken in respective category</a:t>
            </a:r>
            <a:r>
              <a:rPr b="0" dirty="0"/>
              <a:t> shows the same information </a:t>
            </a:r>
            <a:r>
              <a:rPr lang="en-IN" b="0" dirty="0"/>
              <a:t>as</a:t>
            </a:r>
            <a:r>
              <a:rPr b="0" dirty="0"/>
              <a:t> percentage values in a bar</a:t>
            </a:r>
            <a:r>
              <a:rPr lang="en-US" b="0" dirty="0"/>
              <a:t> </a:t>
            </a:r>
            <a:r>
              <a:rPr b="0" dirty="0"/>
              <a:t>plot.</a:t>
            </a:r>
          </a:p>
          <a:p>
            <a:pPr marL="384047" indent="-266700" algn="l" defTabSz="384047">
              <a:lnSpc>
                <a:spcPct val="120000"/>
              </a:lnSpc>
              <a:buSzPct val="123000"/>
              <a:buFont typeface="Helvetica Neue"/>
              <a:buChar char="•"/>
              <a:defRPr sz="3024" b="1">
                <a:solidFill>
                  <a:srgbClr val="000000"/>
                </a:solidFill>
              </a:defRPr>
            </a:pPr>
            <a:r>
              <a:rPr b="0" dirty="0"/>
              <a:t>This gives a clear indication that </a:t>
            </a:r>
            <a:r>
              <a:rPr dirty="0"/>
              <a:t>people </a:t>
            </a:r>
            <a:r>
              <a:rPr lang="en-US" dirty="0"/>
              <a:t>who </a:t>
            </a:r>
            <a:r>
              <a:rPr dirty="0"/>
              <a:t>opted for longer duration installments are going to default more</a:t>
            </a:r>
            <a:r>
              <a:rPr b="0" dirty="0"/>
              <a:t>, than people </a:t>
            </a:r>
            <a:r>
              <a:rPr lang="en-US" b="0" dirty="0"/>
              <a:t>who </a:t>
            </a:r>
            <a:r>
              <a:rPr b="0" dirty="0"/>
              <a:t>opted </a:t>
            </a:r>
            <a:r>
              <a:rPr lang="en-US" b="0" dirty="0"/>
              <a:t>for </a:t>
            </a:r>
            <a:r>
              <a:rPr b="0" dirty="0"/>
              <a:t>shorter duration</a:t>
            </a:r>
          </a:p>
          <a:p>
            <a:pPr marL="384047" indent="-266700" algn="l" defTabSz="384047">
              <a:lnSpc>
                <a:spcPct val="120000"/>
              </a:lnSpc>
              <a:buSzPct val="123000"/>
              <a:buFont typeface="Helvetica Neue"/>
              <a:buChar char="•"/>
              <a:defRPr sz="3024">
                <a:solidFill>
                  <a:srgbClr val="000000"/>
                </a:solidFill>
              </a:defRPr>
            </a:pPr>
            <a:r>
              <a:rPr dirty="0"/>
              <a:t>So always insist on lending money for </a:t>
            </a:r>
            <a:r>
              <a:rPr lang="en-US" dirty="0"/>
              <a:t>a </a:t>
            </a:r>
            <a:r>
              <a:rPr dirty="0"/>
              <a:t>shorter duration.</a:t>
            </a:r>
          </a:p>
        </p:txBody>
      </p:sp>
      <p:sp>
        <p:nvSpPr>
          <p:cNvPr id="4" name="Frequency of Funded Amount by Investors">
            <a:extLst>
              <a:ext uri="{FF2B5EF4-FFF2-40B4-BE49-F238E27FC236}">
                <a16:creationId xmlns:a16="http://schemas.microsoft.com/office/drawing/2014/main" id="{EEA6C34C-8493-93F1-E42F-D571D1E36A4D}"/>
              </a:ext>
            </a:extLst>
          </p:cNvPr>
          <p:cNvSpPr txBox="1">
            <a:spLocks/>
          </p:cNvSpPr>
          <p:nvPr/>
        </p:nvSpPr>
        <p:spPr>
          <a:xfrm>
            <a:off x="691856" y="2374199"/>
            <a:ext cx="8792804" cy="588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lnSpcReduction="10000"/>
          </a:bodyPr>
          <a:lstStyle>
            <a:lvl1pPr marL="0" marR="0" indent="0" algn="l" defTabSz="457200" rtl="0" latinLnBrk="0">
              <a:lnSpc>
                <a:spcPct val="100000"/>
              </a:lnSpc>
              <a:spcBef>
                <a:spcPts val="2300"/>
              </a:spcBef>
              <a:spcAft>
                <a:spcPts val="0"/>
              </a:spcAft>
              <a:buClrTx/>
              <a:buSzTx/>
              <a:buFontTx/>
              <a:buNone/>
              <a:tabLst/>
              <a:defRPr sz="3400" b="0" i="0" u="none" strike="noStrike" cap="none" spc="0" baseline="0">
                <a:solidFill>
                  <a:srgbClr val="494E52"/>
                </a:solidFill>
                <a:uFillTx/>
                <a:latin typeface="Helvetica"/>
                <a:ea typeface="Helvetica"/>
                <a:cs typeface="Helvetica"/>
                <a:sym typeface="Helvetica"/>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hangingPunct="1"/>
            <a:r>
              <a:rPr lang="en-US" dirty="0"/>
              <a:t>2. Term vs Loan Status (Count/Percentage)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11" name="Image Gallery"/>
          <p:cNvGrpSpPr/>
          <p:nvPr/>
        </p:nvGrpSpPr>
        <p:grpSpPr>
          <a:xfrm>
            <a:off x="247854" y="188510"/>
            <a:ext cx="2869010" cy="2275866"/>
            <a:chOff x="0" y="0"/>
            <a:chExt cx="2869009" cy="2275864"/>
          </a:xfrm>
        </p:grpSpPr>
        <p:pic>
          <p:nvPicPr>
            <p:cNvPr id="309" name="IIIT_Bangalore_Logo.svg.png" descr="IIIT_Bangalore_Logo.svg.png"/>
            <p:cNvPicPr>
              <a:picLocks noChangeAspect="1"/>
            </p:cNvPicPr>
            <p:nvPr/>
          </p:nvPicPr>
          <p:blipFill>
            <a:blip r:embed="rId3"/>
            <a:srcRect t="14062" b="14062"/>
            <a:stretch>
              <a:fillRect/>
            </a:stretch>
          </p:blipFill>
          <p:spPr>
            <a:xfrm>
              <a:off x="0" y="0"/>
              <a:ext cx="2869010" cy="1687500"/>
            </a:xfrm>
            <a:prstGeom prst="rect">
              <a:avLst/>
            </a:prstGeom>
            <a:ln w="12700" cap="flat">
              <a:noFill/>
              <a:miter lim="400000"/>
            </a:ln>
            <a:effectLst/>
          </p:spPr>
        </p:pic>
        <p:sp>
          <p:nvSpPr>
            <p:cNvPr id="310" name="Caption"/>
            <p:cNvSpPr/>
            <p:nvPr/>
          </p:nvSpPr>
          <p:spPr>
            <a:xfrm>
              <a:off x="0" y="1763699"/>
              <a:ext cx="2869010"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314" name="Image Gallery"/>
          <p:cNvGrpSpPr/>
          <p:nvPr/>
        </p:nvGrpSpPr>
        <p:grpSpPr>
          <a:xfrm>
            <a:off x="20860177" y="75049"/>
            <a:ext cx="3462485" cy="2147823"/>
            <a:chOff x="0" y="0"/>
            <a:chExt cx="3462483" cy="2147822"/>
          </a:xfrm>
        </p:grpSpPr>
        <p:pic>
          <p:nvPicPr>
            <p:cNvPr id="312" name="upgrad.png" descr="upgrad.png"/>
            <p:cNvPicPr>
              <a:picLocks noChangeAspect="1"/>
            </p:cNvPicPr>
            <p:nvPr/>
          </p:nvPicPr>
          <p:blipFill>
            <a:blip r:embed="rId4"/>
            <a:srcRect t="9786" b="9786"/>
            <a:stretch>
              <a:fillRect/>
            </a:stretch>
          </p:blipFill>
          <p:spPr>
            <a:xfrm>
              <a:off x="0" y="0"/>
              <a:ext cx="3462484" cy="1559457"/>
            </a:xfrm>
            <a:prstGeom prst="rect">
              <a:avLst/>
            </a:prstGeom>
            <a:ln w="12700" cap="flat">
              <a:noFill/>
              <a:miter lim="400000"/>
            </a:ln>
            <a:effectLst/>
          </p:spPr>
        </p:pic>
        <p:sp>
          <p:nvSpPr>
            <p:cNvPr id="313" name="Caption"/>
            <p:cNvSpPr/>
            <p:nvPr/>
          </p:nvSpPr>
          <p:spPr>
            <a:xfrm>
              <a:off x="0" y="1635656"/>
              <a:ext cx="3462484"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317" name="Image Gallery"/>
          <p:cNvGrpSpPr/>
          <p:nvPr/>
        </p:nvGrpSpPr>
        <p:grpSpPr>
          <a:xfrm>
            <a:off x="0" y="3703636"/>
            <a:ext cx="15222071" cy="9008317"/>
            <a:chOff x="0" y="0"/>
            <a:chExt cx="14783820" cy="8556537"/>
          </a:xfrm>
        </p:grpSpPr>
        <p:pic>
          <p:nvPicPr>
            <p:cNvPr id="315" name="Screenshot 2024-01-15 at 5.10.28 PM.png" descr="Screenshot 2024-01-15 at 5.10.28 PM.png"/>
            <p:cNvPicPr>
              <a:picLocks noChangeAspect="1"/>
            </p:cNvPicPr>
            <p:nvPr/>
          </p:nvPicPr>
          <p:blipFill>
            <a:blip r:embed="rId5"/>
            <a:srcRect l="1296" r="1296"/>
            <a:stretch>
              <a:fillRect/>
            </a:stretch>
          </p:blipFill>
          <p:spPr>
            <a:xfrm>
              <a:off x="0" y="0"/>
              <a:ext cx="14783821" cy="7968172"/>
            </a:xfrm>
            <a:prstGeom prst="rect">
              <a:avLst/>
            </a:prstGeom>
            <a:ln w="12700" cap="flat">
              <a:noFill/>
              <a:miter lim="400000"/>
            </a:ln>
            <a:effectLst/>
          </p:spPr>
        </p:pic>
        <p:sp>
          <p:nvSpPr>
            <p:cNvPr id="316" name="Caption"/>
            <p:cNvSpPr/>
            <p:nvPr/>
          </p:nvSpPr>
          <p:spPr>
            <a:xfrm>
              <a:off x="0" y="8044371"/>
              <a:ext cx="14783821"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
        <p:nvSpPr>
          <p:cNvPr id="318" name="The above analysis with purpose vs loan_status gives interesting insights.…"/>
          <p:cNvSpPr txBox="1"/>
          <p:nvPr/>
        </p:nvSpPr>
        <p:spPr>
          <a:xfrm>
            <a:off x="14983319" y="3368242"/>
            <a:ext cx="9034129" cy="86386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342900" indent="-238125" algn="l" defTabSz="342900">
              <a:lnSpc>
                <a:spcPct val="120000"/>
              </a:lnSpc>
              <a:buSzPct val="123000"/>
              <a:buFont typeface="Helvetica Neue"/>
              <a:buChar char="•"/>
              <a:defRPr sz="2700">
                <a:solidFill>
                  <a:srgbClr val="000000"/>
                </a:solidFill>
              </a:defRPr>
            </a:pPr>
            <a:r>
              <a:rPr dirty="0"/>
              <a:t>The analysis</a:t>
            </a:r>
            <a:r>
              <a:rPr lang="en-US" dirty="0"/>
              <a:t>,</a:t>
            </a:r>
            <a:r>
              <a:rPr dirty="0"/>
              <a:t> with</a:t>
            </a:r>
            <a:r>
              <a:rPr lang="en-US" dirty="0"/>
              <a:t> </a:t>
            </a:r>
            <a:r>
              <a:rPr b="1" dirty="0"/>
              <a:t>purpose vs loan_status</a:t>
            </a:r>
            <a:r>
              <a:rPr dirty="0"/>
              <a:t> gives interesting insights.</a:t>
            </a:r>
          </a:p>
          <a:p>
            <a:pPr marL="342900" indent="-238125" algn="l" defTabSz="342900">
              <a:lnSpc>
                <a:spcPct val="120000"/>
              </a:lnSpc>
              <a:buSzPct val="123000"/>
              <a:buFont typeface="Helvetica Neue"/>
              <a:buChar char="•"/>
              <a:defRPr sz="2700">
                <a:solidFill>
                  <a:srgbClr val="000000"/>
                </a:solidFill>
              </a:defRPr>
            </a:pPr>
            <a:r>
              <a:rPr b="1" dirty="0"/>
              <a:t>27.8%</a:t>
            </a:r>
            <a:r>
              <a:rPr dirty="0"/>
              <a:t> of loans taken for </a:t>
            </a:r>
            <a:r>
              <a:rPr b="1" dirty="0"/>
              <a:t>small_business</a:t>
            </a:r>
            <a:r>
              <a:rPr dirty="0"/>
              <a:t> end up as defaulters. This might be because of the failure of the business</a:t>
            </a:r>
          </a:p>
          <a:p>
            <a:pPr marL="342900" indent="-238125" algn="l" defTabSz="342900">
              <a:lnSpc>
                <a:spcPct val="120000"/>
              </a:lnSpc>
              <a:buSzPct val="123000"/>
              <a:buFont typeface="Helvetica Neue"/>
              <a:buChar char="•"/>
              <a:defRPr sz="2700">
                <a:solidFill>
                  <a:srgbClr val="000000"/>
                </a:solidFill>
              </a:defRPr>
            </a:pPr>
            <a:r>
              <a:rPr dirty="0"/>
              <a:t>Another insight is that loans taken under </a:t>
            </a:r>
            <a:r>
              <a:rPr b="1" dirty="0"/>
              <a:t>60 months as term</a:t>
            </a:r>
            <a:r>
              <a:rPr dirty="0"/>
              <a:t> and purpose as </a:t>
            </a:r>
            <a:r>
              <a:rPr lang="en-US" b="1" dirty="0"/>
              <a:t>educational</a:t>
            </a:r>
            <a:r>
              <a:rPr dirty="0"/>
              <a:t> and </a:t>
            </a:r>
            <a:r>
              <a:rPr b="1" dirty="0"/>
              <a:t>small_business</a:t>
            </a:r>
            <a:r>
              <a:rPr dirty="0"/>
              <a:t> </a:t>
            </a:r>
            <a:r>
              <a:rPr lang="en-US" dirty="0"/>
              <a:t>show</a:t>
            </a:r>
            <a:r>
              <a:rPr dirty="0"/>
              <a:t> very high default rates of about </a:t>
            </a:r>
            <a:r>
              <a:rPr b="1" dirty="0"/>
              <a:t>42%</a:t>
            </a:r>
          </a:p>
          <a:p>
            <a:pPr marL="342900" indent="-238125" algn="l" defTabSz="342900">
              <a:lnSpc>
                <a:spcPct val="120000"/>
              </a:lnSpc>
              <a:buSzPct val="123000"/>
              <a:buFont typeface="Helvetica Neue"/>
              <a:buChar char="•"/>
              <a:defRPr sz="2700">
                <a:solidFill>
                  <a:srgbClr val="000000"/>
                </a:solidFill>
              </a:defRPr>
            </a:pPr>
            <a:r>
              <a:rPr dirty="0"/>
              <a:t>So lending loans for purposes such as </a:t>
            </a:r>
            <a:r>
              <a:rPr lang="en-US" b="1" dirty="0"/>
              <a:t>education</a:t>
            </a:r>
            <a:r>
              <a:rPr dirty="0"/>
              <a:t> and </a:t>
            </a:r>
            <a:r>
              <a:rPr b="1" dirty="0"/>
              <a:t>small_business</a:t>
            </a:r>
            <a:r>
              <a:rPr dirty="0"/>
              <a:t> for longer terms of </a:t>
            </a:r>
            <a:r>
              <a:rPr b="1" dirty="0"/>
              <a:t>60 months</a:t>
            </a:r>
            <a:r>
              <a:rPr dirty="0"/>
              <a:t> have a very huge chance of defaulting</a:t>
            </a:r>
          </a:p>
          <a:p>
            <a:pPr marL="342900" indent="-238125" algn="l" defTabSz="342900">
              <a:lnSpc>
                <a:spcPct val="120000"/>
              </a:lnSpc>
              <a:buSzPct val="123000"/>
              <a:buFont typeface="Helvetica Neue"/>
              <a:buChar char="•"/>
              <a:defRPr sz="2700">
                <a:solidFill>
                  <a:srgbClr val="000000"/>
                </a:solidFill>
              </a:defRPr>
            </a:pPr>
            <a:r>
              <a:rPr dirty="0"/>
              <a:t>There is another inference that, </a:t>
            </a:r>
            <a:r>
              <a:rPr lang="en-US" dirty="0"/>
              <a:t>the </a:t>
            </a:r>
            <a:r>
              <a:rPr dirty="0"/>
              <a:t>majority of loans taken for small_business, are taken under </a:t>
            </a:r>
            <a:r>
              <a:rPr b="1" dirty="0"/>
              <a:t>high interest</a:t>
            </a:r>
            <a:r>
              <a:rPr dirty="0"/>
              <a:t>, </a:t>
            </a:r>
            <a:r>
              <a:rPr b="1" dirty="0"/>
              <a:t>G Grade</a:t>
            </a:r>
            <a:r>
              <a:rPr dirty="0"/>
              <a:t>, and </a:t>
            </a:r>
            <a:r>
              <a:rPr lang="en-US" dirty="0"/>
              <a:t>longer-term</a:t>
            </a:r>
            <a:r>
              <a:rPr dirty="0"/>
              <a:t> </a:t>
            </a:r>
            <a:r>
              <a:rPr b="1" dirty="0"/>
              <a:t>60 Months</a:t>
            </a:r>
            <a:r>
              <a:rPr dirty="0"/>
              <a:t>, resulting in high chances of defaulting.</a:t>
            </a:r>
          </a:p>
        </p:txBody>
      </p:sp>
      <p:sp>
        <p:nvSpPr>
          <p:cNvPr id="2" name="Frequency of Funded Amount by Investors">
            <a:extLst>
              <a:ext uri="{FF2B5EF4-FFF2-40B4-BE49-F238E27FC236}">
                <a16:creationId xmlns:a16="http://schemas.microsoft.com/office/drawing/2014/main" id="{66C4C853-7980-E2D4-6B9A-95736D4D8FBF}"/>
              </a:ext>
            </a:extLst>
          </p:cNvPr>
          <p:cNvSpPr txBox="1">
            <a:spLocks/>
          </p:cNvSpPr>
          <p:nvPr/>
        </p:nvSpPr>
        <p:spPr>
          <a:xfrm>
            <a:off x="691855" y="2374199"/>
            <a:ext cx="11284991" cy="1122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a:bodyPr>
          <a:lstStyle>
            <a:lvl1pPr marL="0" marR="0" indent="0" algn="l" defTabSz="457200" rtl="0" latinLnBrk="0">
              <a:lnSpc>
                <a:spcPct val="100000"/>
              </a:lnSpc>
              <a:spcBef>
                <a:spcPts val="2300"/>
              </a:spcBef>
              <a:spcAft>
                <a:spcPts val="0"/>
              </a:spcAft>
              <a:buClrTx/>
              <a:buSzTx/>
              <a:buFontTx/>
              <a:buNone/>
              <a:tabLst/>
              <a:defRPr sz="3400" b="0" i="0" u="none" strike="noStrike" cap="none" spc="0" baseline="0">
                <a:solidFill>
                  <a:srgbClr val="494E52"/>
                </a:solidFill>
                <a:uFillTx/>
                <a:latin typeface="Helvetica"/>
                <a:ea typeface="Helvetica"/>
                <a:cs typeface="Helvetica"/>
                <a:sym typeface="Helvetica"/>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hangingPunct="1"/>
            <a:r>
              <a:rPr lang="en-US" dirty="0"/>
              <a:t>3. Purpose vs Loans Defaulted Under that purpose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 name="Problem Statement"/>
          <p:cNvSpPr txBox="1">
            <a:spLocks noGrp="1"/>
          </p:cNvSpPr>
          <p:nvPr>
            <p:ph type="title"/>
          </p:nvPr>
        </p:nvSpPr>
        <p:spPr>
          <a:xfrm>
            <a:off x="1206500" y="2435754"/>
            <a:ext cx="21971001" cy="1433164"/>
          </a:xfrm>
          <a:prstGeom prst="rect">
            <a:avLst/>
          </a:prstGeom>
        </p:spPr>
        <p:txBody>
          <a:bodyPr/>
          <a:lstStyle>
            <a:lvl1pPr>
              <a:defRPr>
                <a:solidFill>
                  <a:srgbClr val="000000"/>
                </a:solidFill>
              </a:defRPr>
            </a:lvl1pPr>
          </a:lstStyle>
          <a:p>
            <a:r>
              <a:t>Problem Statement</a:t>
            </a:r>
          </a:p>
        </p:txBody>
      </p:sp>
      <p:sp>
        <p:nvSpPr>
          <p:cNvPr id="162" name="A consumer finance company specialises in lending various types of loans to urban customers. When the company receives a loan application, it has to make a decision for loan approval based on the applicant’s profile. Two types of risks are associated wit"/>
          <p:cNvSpPr txBox="1">
            <a:spLocks noGrp="1"/>
          </p:cNvSpPr>
          <p:nvPr>
            <p:ph type="body" idx="1"/>
          </p:nvPr>
        </p:nvSpPr>
        <p:spPr>
          <a:xfrm>
            <a:off x="1228647" y="5073615"/>
            <a:ext cx="22577711" cy="7998291"/>
          </a:xfrm>
          <a:prstGeom prst="rect">
            <a:avLst/>
          </a:prstGeom>
        </p:spPr>
        <p:txBody>
          <a:bodyPr/>
          <a:lstStyle/>
          <a:p>
            <a:pPr marL="0" indent="0" defTabSz="338327">
              <a:lnSpc>
                <a:spcPct val="100000"/>
              </a:lnSpc>
              <a:spcBef>
                <a:spcPts val="1700"/>
              </a:spcBef>
              <a:buSzTx/>
              <a:buNone/>
              <a:defRPr sz="3922">
                <a:solidFill>
                  <a:srgbClr val="494E52"/>
                </a:solidFill>
                <a:latin typeface="Helvetica"/>
                <a:ea typeface="Helvetica"/>
                <a:cs typeface="Helvetica"/>
                <a:sym typeface="Helvetica"/>
              </a:defRPr>
            </a:pPr>
            <a:r>
              <a:t>A consumer finance company specialises in lending various types of loans to urban customers. When the company receives a loan application, it has to make a decision for loan approval based on the applicant’s profile. Two types of risks are associated with the bank’s decision:</a:t>
            </a:r>
          </a:p>
          <a:p>
            <a:pPr marL="338327" indent="-234950" defTabSz="338327">
              <a:lnSpc>
                <a:spcPct val="100000"/>
              </a:lnSpc>
              <a:spcBef>
                <a:spcPts val="600"/>
              </a:spcBef>
              <a:buClr>
                <a:srgbClr val="494E52"/>
              </a:buClr>
              <a:buFont typeface="TimesNewRomanPSMT"/>
              <a:defRPr sz="3922">
                <a:solidFill>
                  <a:srgbClr val="494E52"/>
                </a:solidFill>
                <a:latin typeface="Helvetica"/>
                <a:ea typeface="Helvetica"/>
                <a:cs typeface="Helvetica"/>
                <a:sym typeface="Helvetica"/>
              </a:defRPr>
            </a:pPr>
            <a:r>
              <a:t>If the applicant is likely to repay the loan, then not approving the loan results in a loss of business to the company.</a:t>
            </a:r>
          </a:p>
          <a:p>
            <a:pPr marL="338327" indent="-234950" defTabSz="338327">
              <a:lnSpc>
                <a:spcPct val="100000"/>
              </a:lnSpc>
              <a:spcBef>
                <a:spcPts val="600"/>
              </a:spcBef>
              <a:buClr>
                <a:srgbClr val="494E52"/>
              </a:buClr>
              <a:buFont typeface="TimesNewRomanPSMT"/>
              <a:defRPr sz="3922">
                <a:solidFill>
                  <a:srgbClr val="494E52"/>
                </a:solidFill>
                <a:latin typeface="Helvetica"/>
                <a:ea typeface="Helvetica"/>
                <a:cs typeface="Helvetica"/>
                <a:sym typeface="Helvetica"/>
              </a:defRPr>
            </a:pPr>
            <a:endParaRPr/>
          </a:p>
          <a:p>
            <a:pPr marL="338327" indent="-234950" defTabSz="338327">
              <a:lnSpc>
                <a:spcPct val="100000"/>
              </a:lnSpc>
              <a:spcBef>
                <a:spcPts val="600"/>
              </a:spcBef>
              <a:buClr>
                <a:srgbClr val="494E52"/>
              </a:buClr>
              <a:buFont typeface="TimesNewRomanPSMT"/>
              <a:defRPr sz="3922">
                <a:solidFill>
                  <a:srgbClr val="494E52"/>
                </a:solidFill>
                <a:latin typeface="Helvetica"/>
                <a:ea typeface="Helvetica"/>
                <a:cs typeface="Helvetica"/>
                <a:sym typeface="Helvetica"/>
              </a:defRPr>
            </a:pPr>
            <a:r>
              <a:t>If the applicant is not likely to repay the loan, i.e. he/she is likely to default, then approving the loan may lead to a financial loss for the company.</a:t>
            </a:r>
          </a:p>
          <a:p>
            <a:pPr marL="0" indent="0" defTabSz="338327">
              <a:lnSpc>
                <a:spcPct val="100000"/>
              </a:lnSpc>
              <a:spcBef>
                <a:spcPts val="1700"/>
              </a:spcBef>
              <a:buSzTx/>
              <a:buNone/>
              <a:defRPr sz="3922">
                <a:solidFill>
                  <a:srgbClr val="494E52"/>
                </a:solidFill>
                <a:latin typeface="Helvetica"/>
                <a:ea typeface="Helvetica"/>
                <a:cs typeface="Helvetica"/>
                <a:sym typeface="Helvetica"/>
              </a:defRPr>
            </a:pPr>
            <a:endParaRPr/>
          </a:p>
          <a:p>
            <a:pPr marL="0" indent="0" defTabSz="338327">
              <a:lnSpc>
                <a:spcPct val="100000"/>
              </a:lnSpc>
              <a:spcBef>
                <a:spcPts val="1700"/>
              </a:spcBef>
              <a:buSzTx/>
              <a:buNone/>
              <a:defRPr sz="3922">
                <a:solidFill>
                  <a:srgbClr val="494E52"/>
                </a:solidFill>
                <a:latin typeface="Helvetica"/>
                <a:ea typeface="Helvetica"/>
                <a:cs typeface="Helvetica"/>
                <a:sym typeface="Helvetica"/>
              </a:defRPr>
            </a:pPr>
            <a:r>
              <a:t>The aim is to identify patterns which indicate if a person is likely to default, which may be used for taking actions such as denying the loan, reducing the amount of loan, lending (to risky applicants) at a higher interest rate, etc.</a:t>
            </a:r>
          </a:p>
        </p:txBody>
      </p:sp>
      <p:pic>
        <p:nvPicPr>
          <p:cNvPr id="163" name="IIIT_Bangalore_Logo.svg.png" descr="IIIT_Bangalore_Logo.svg.png"/>
          <p:cNvPicPr>
            <a:picLocks noChangeAspect="1"/>
          </p:cNvPicPr>
          <p:nvPr/>
        </p:nvPicPr>
        <p:blipFill>
          <a:blip r:embed="rId2"/>
          <a:srcRect t="9736" b="9736"/>
          <a:stretch>
            <a:fillRect/>
          </a:stretch>
        </p:blipFill>
        <p:spPr>
          <a:xfrm>
            <a:off x="247854" y="188510"/>
            <a:ext cx="3060809" cy="2017022"/>
          </a:xfrm>
          <a:prstGeom prst="rect">
            <a:avLst/>
          </a:prstGeom>
          <a:ln w="12700" cap="flat">
            <a:noFill/>
            <a:miter lim="400000"/>
          </a:ln>
          <a:effectLst/>
        </p:spPr>
      </p:pic>
      <p:grpSp>
        <p:nvGrpSpPr>
          <p:cNvPr id="168" name="Image Gallery"/>
          <p:cNvGrpSpPr/>
          <p:nvPr/>
        </p:nvGrpSpPr>
        <p:grpSpPr>
          <a:xfrm>
            <a:off x="20535671" y="75049"/>
            <a:ext cx="3786992" cy="2419818"/>
            <a:chOff x="0" y="0"/>
            <a:chExt cx="3786990" cy="2419817"/>
          </a:xfrm>
        </p:grpSpPr>
        <p:pic>
          <p:nvPicPr>
            <p:cNvPr id="166" name="upgrad.png" descr="upgrad.png"/>
            <p:cNvPicPr>
              <a:picLocks noChangeAspect="1"/>
            </p:cNvPicPr>
            <p:nvPr/>
          </p:nvPicPr>
          <p:blipFill>
            <a:blip r:embed="rId3"/>
            <a:srcRect t="6819" b="6819"/>
            <a:stretch>
              <a:fillRect/>
            </a:stretch>
          </p:blipFill>
          <p:spPr>
            <a:xfrm>
              <a:off x="0" y="0"/>
              <a:ext cx="3786991" cy="1831452"/>
            </a:xfrm>
            <a:prstGeom prst="rect">
              <a:avLst/>
            </a:prstGeom>
            <a:ln w="12700" cap="flat">
              <a:noFill/>
              <a:miter lim="400000"/>
            </a:ln>
            <a:effectLst/>
          </p:spPr>
        </p:pic>
        <p:sp>
          <p:nvSpPr>
            <p:cNvPr id="167" name="Caption"/>
            <p:cNvSpPr/>
            <p:nvPr/>
          </p:nvSpPr>
          <p:spPr>
            <a:xfrm>
              <a:off x="0" y="1907651"/>
              <a:ext cx="3786991"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2" name="Image Gallery"/>
          <p:cNvGrpSpPr/>
          <p:nvPr/>
        </p:nvGrpSpPr>
        <p:grpSpPr>
          <a:xfrm>
            <a:off x="247854" y="188510"/>
            <a:ext cx="2869010" cy="2275866"/>
            <a:chOff x="0" y="0"/>
            <a:chExt cx="2869009" cy="2275864"/>
          </a:xfrm>
        </p:grpSpPr>
        <p:pic>
          <p:nvPicPr>
            <p:cNvPr id="320" name="IIIT_Bangalore_Logo.svg.png" descr="IIIT_Bangalore_Logo.svg.png"/>
            <p:cNvPicPr>
              <a:picLocks noChangeAspect="1"/>
            </p:cNvPicPr>
            <p:nvPr/>
          </p:nvPicPr>
          <p:blipFill>
            <a:blip r:embed="rId2"/>
            <a:srcRect t="14062" b="14062"/>
            <a:stretch>
              <a:fillRect/>
            </a:stretch>
          </p:blipFill>
          <p:spPr>
            <a:xfrm>
              <a:off x="0" y="0"/>
              <a:ext cx="2869010" cy="1687500"/>
            </a:xfrm>
            <a:prstGeom prst="rect">
              <a:avLst/>
            </a:prstGeom>
            <a:ln w="12700" cap="flat">
              <a:noFill/>
              <a:miter lim="400000"/>
            </a:ln>
            <a:effectLst/>
          </p:spPr>
        </p:pic>
        <p:sp>
          <p:nvSpPr>
            <p:cNvPr id="321" name="Caption"/>
            <p:cNvSpPr/>
            <p:nvPr/>
          </p:nvSpPr>
          <p:spPr>
            <a:xfrm>
              <a:off x="0" y="1763699"/>
              <a:ext cx="2869010"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325" name="Image Gallery"/>
          <p:cNvGrpSpPr/>
          <p:nvPr/>
        </p:nvGrpSpPr>
        <p:grpSpPr>
          <a:xfrm>
            <a:off x="20860177" y="75049"/>
            <a:ext cx="3462485" cy="2147823"/>
            <a:chOff x="0" y="0"/>
            <a:chExt cx="3462483" cy="2147822"/>
          </a:xfrm>
        </p:grpSpPr>
        <p:pic>
          <p:nvPicPr>
            <p:cNvPr id="323" name="upgrad.png" descr="upgrad.png"/>
            <p:cNvPicPr>
              <a:picLocks noChangeAspect="1"/>
            </p:cNvPicPr>
            <p:nvPr/>
          </p:nvPicPr>
          <p:blipFill>
            <a:blip r:embed="rId3"/>
            <a:srcRect t="9786" b="9786"/>
            <a:stretch>
              <a:fillRect/>
            </a:stretch>
          </p:blipFill>
          <p:spPr>
            <a:xfrm>
              <a:off x="0" y="0"/>
              <a:ext cx="3462484" cy="1559457"/>
            </a:xfrm>
            <a:prstGeom prst="rect">
              <a:avLst/>
            </a:prstGeom>
            <a:ln w="12700" cap="flat">
              <a:noFill/>
              <a:miter lim="400000"/>
            </a:ln>
            <a:effectLst/>
          </p:spPr>
        </p:pic>
        <p:sp>
          <p:nvSpPr>
            <p:cNvPr id="324" name="Caption"/>
            <p:cNvSpPr/>
            <p:nvPr/>
          </p:nvSpPr>
          <p:spPr>
            <a:xfrm>
              <a:off x="0" y="1635656"/>
              <a:ext cx="3462484"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
        <p:nvSpPr>
          <p:cNvPr id="326" name="The above barplot of pub_rec_bankruptcies vs percentage of defaulters shows a indication that, people having previous record of bankruptcies tend to repeat that again in future.…"/>
          <p:cNvSpPr txBox="1"/>
          <p:nvPr/>
        </p:nvSpPr>
        <p:spPr>
          <a:xfrm>
            <a:off x="12317507" y="4338917"/>
            <a:ext cx="9894743" cy="97990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457200" indent="-317500" algn="l" defTabSz="457200">
              <a:lnSpc>
                <a:spcPct val="150000"/>
              </a:lnSpc>
              <a:buSzPct val="123000"/>
              <a:buFont typeface="Helvetica Neue"/>
              <a:buChar char="•"/>
              <a:defRPr sz="3600">
                <a:solidFill>
                  <a:srgbClr val="000000"/>
                </a:solidFill>
              </a:defRPr>
            </a:pPr>
            <a:r>
              <a:rPr sz="3300" dirty="0"/>
              <a:t>The bar</a:t>
            </a:r>
            <a:r>
              <a:rPr lang="en-US" sz="3300" dirty="0"/>
              <a:t> </a:t>
            </a:r>
            <a:r>
              <a:rPr sz="3300" dirty="0"/>
              <a:t>plot</a:t>
            </a:r>
            <a:r>
              <a:rPr lang="en-US" sz="3300" dirty="0"/>
              <a:t> </a:t>
            </a:r>
            <a:r>
              <a:rPr sz="3300" dirty="0"/>
              <a:t>of</a:t>
            </a:r>
            <a:r>
              <a:rPr lang="en-US" sz="3300" dirty="0"/>
              <a:t> </a:t>
            </a:r>
            <a:r>
              <a:rPr sz="3300" b="1" dirty="0" err="1"/>
              <a:t>pub_rec_bankruptcies</a:t>
            </a:r>
            <a:r>
              <a:rPr sz="3300" b="1" dirty="0"/>
              <a:t> vs percentage of defaulters</a:t>
            </a:r>
            <a:r>
              <a:rPr sz="3300" dirty="0"/>
              <a:t> shows </a:t>
            </a:r>
            <a:r>
              <a:rPr lang="en-US" sz="3300" dirty="0"/>
              <a:t>an</a:t>
            </a:r>
            <a:r>
              <a:rPr sz="3300" dirty="0"/>
              <a:t> indication that people having previous </a:t>
            </a:r>
            <a:r>
              <a:rPr lang="en-US" sz="3300" dirty="0"/>
              <a:t>records</a:t>
            </a:r>
            <a:r>
              <a:rPr sz="3300" dirty="0"/>
              <a:t> of bankruptcies tend to repeat that in</a:t>
            </a:r>
            <a:r>
              <a:rPr lang="en-US" sz="3300" dirty="0"/>
              <a:t> the</a:t>
            </a:r>
            <a:r>
              <a:rPr sz="3300" dirty="0"/>
              <a:t> future.</a:t>
            </a:r>
          </a:p>
          <a:p>
            <a:pPr marL="457200" indent="-317500" algn="l" defTabSz="457200">
              <a:lnSpc>
                <a:spcPct val="150000"/>
              </a:lnSpc>
              <a:buSzPct val="123000"/>
              <a:buFont typeface="Helvetica Neue"/>
              <a:buChar char="•"/>
              <a:defRPr sz="3600">
                <a:solidFill>
                  <a:srgbClr val="000000"/>
                </a:solidFill>
              </a:defRPr>
            </a:pPr>
            <a:r>
              <a:rPr sz="3300" b="1" dirty="0"/>
              <a:t>40%</a:t>
            </a:r>
            <a:r>
              <a:rPr sz="3300" dirty="0"/>
              <a:t> of those who take loans with a history of bankruptcies of </a:t>
            </a:r>
            <a:r>
              <a:rPr sz="3300" b="1" dirty="0"/>
              <a:t>2</a:t>
            </a:r>
            <a:r>
              <a:rPr sz="3300" dirty="0"/>
              <a:t> tend to default.</a:t>
            </a:r>
          </a:p>
          <a:p>
            <a:pPr marL="457200" indent="-317500" algn="l" defTabSz="457200">
              <a:lnSpc>
                <a:spcPct val="150000"/>
              </a:lnSpc>
              <a:buSzPct val="123000"/>
              <a:buFont typeface="Helvetica Neue"/>
              <a:buChar char="•"/>
              <a:defRPr sz="3600">
                <a:solidFill>
                  <a:srgbClr val="000000"/>
                </a:solidFill>
              </a:defRPr>
            </a:pPr>
            <a:r>
              <a:rPr sz="3300" dirty="0"/>
              <a:t>So </a:t>
            </a:r>
            <a:r>
              <a:rPr lang="en-US" sz="3300" dirty="0"/>
              <a:t>it’s</a:t>
            </a:r>
            <a:r>
              <a:rPr sz="3300" dirty="0"/>
              <a:t> better not to provide loans for those having previous records of bankruptcies.</a:t>
            </a:r>
          </a:p>
        </p:txBody>
      </p:sp>
      <p:grpSp>
        <p:nvGrpSpPr>
          <p:cNvPr id="329" name="Image Gallery"/>
          <p:cNvGrpSpPr/>
          <p:nvPr/>
        </p:nvGrpSpPr>
        <p:grpSpPr>
          <a:xfrm>
            <a:off x="1146399" y="3489715"/>
            <a:ext cx="10023625" cy="10037775"/>
            <a:chOff x="0" y="0"/>
            <a:chExt cx="10985500" cy="11069632"/>
          </a:xfrm>
        </p:grpSpPr>
        <p:pic>
          <p:nvPicPr>
            <p:cNvPr id="327" name="Screenshot 2024-01-15 at 5.13.06 PM.png" descr="Screenshot 2024-01-15 at 5.13.06 PM.png"/>
            <p:cNvPicPr>
              <a:picLocks noChangeAspect="1"/>
            </p:cNvPicPr>
            <p:nvPr/>
          </p:nvPicPr>
          <p:blipFill>
            <a:blip r:embed="rId4"/>
            <a:srcRect l="5549" r="5549"/>
            <a:stretch>
              <a:fillRect/>
            </a:stretch>
          </p:blipFill>
          <p:spPr>
            <a:xfrm>
              <a:off x="0" y="0"/>
              <a:ext cx="10985500" cy="10481267"/>
            </a:xfrm>
            <a:prstGeom prst="rect">
              <a:avLst/>
            </a:prstGeom>
            <a:ln w="12700" cap="flat">
              <a:noFill/>
              <a:miter lim="400000"/>
            </a:ln>
            <a:effectLst/>
          </p:spPr>
        </p:pic>
        <p:sp>
          <p:nvSpPr>
            <p:cNvPr id="328" name="Caption"/>
            <p:cNvSpPr/>
            <p:nvPr/>
          </p:nvSpPr>
          <p:spPr>
            <a:xfrm>
              <a:off x="0" y="10557466"/>
              <a:ext cx="10985500"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
        <p:nvSpPr>
          <p:cNvPr id="2" name="Frequency of Funded Amount by Investors">
            <a:extLst>
              <a:ext uri="{FF2B5EF4-FFF2-40B4-BE49-F238E27FC236}">
                <a16:creationId xmlns:a16="http://schemas.microsoft.com/office/drawing/2014/main" id="{B59546E7-831C-9EA2-2267-17421BD1B5DF}"/>
              </a:ext>
            </a:extLst>
          </p:cNvPr>
          <p:cNvSpPr txBox="1">
            <a:spLocks/>
          </p:cNvSpPr>
          <p:nvPr/>
        </p:nvSpPr>
        <p:spPr>
          <a:xfrm>
            <a:off x="638066" y="2379088"/>
            <a:ext cx="14870874" cy="1122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a:bodyPr>
          <a:lstStyle>
            <a:lvl1pPr marL="0" marR="0" indent="0" algn="l" defTabSz="457200" rtl="0" latinLnBrk="0">
              <a:lnSpc>
                <a:spcPct val="100000"/>
              </a:lnSpc>
              <a:spcBef>
                <a:spcPts val="2300"/>
              </a:spcBef>
              <a:spcAft>
                <a:spcPts val="0"/>
              </a:spcAft>
              <a:buClrTx/>
              <a:buSzTx/>
              <a:buFontTx/>
              <a:buNone/>
              <a:tabLst/>
              <a:defRPr sz="3400" b="0" i="0" u="none" strike="noStrike" cap="none" spc="0" baseline="0">
                <a:solidFill>
                  <a:srgbClr val="494E52"/>
                </a:solidFill>
                <a:uFillTx/>
                <a:latin typeface="Helvetica"/>
                <a:ea typeface="Helvetica"/>
                <a:cs typeface="Helvetica"/>
                <a:sym typeface="Helvetica"/>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hangingPunct="1"/>
            <a:r>
              <a:rPr lang="en-US" dirty="0"/>
              <a:t>4. Record of Bankruptcies vs Loans Defaulted In Percentage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4" name="Image Gallery"/>
          <p:cNvGrpSpPr/>
          <p:nvPr/>
        </p:nvGrpSpPr>
        <p:grpSpPr>
          <a:xfrm>
            <a:off x="247854" y="188510"/>
            <a:ext cx="2869010" cy="2275866"/>
            <a:chOff x="0" y="0"/>
            <a:chExt cx="2869009" cy="2275864"/>
          </a:xfrm>
        </p:grpSpPr>
        <p:pic>
          <p:nvPicPr>
            <p:cNvPr id="342" name="IIIT_Bangalore_Logo.svg.png" descr="IIIT_Bangalore_Logo.svg.png"/>
            <p:cNvPicPr>
              <a:picLocks noChangeAspect="1"/>
            </p:cNvPicPr>
            <p:nvPr/>
          </p:nvPicPr>
          <p:blipFill>
            <a:blip r:embed="rId2"/>
            <a:srcRect t="14062" b="14062"/>
            <a:stretch>
              <a:fillRect/>
            </a:stretch>
          </p:blipFill>
          <p:spPr>
            <a:xfrm>
              <a:off x="0" y="0"/>
              <a:ext cx="2869010" cy="1687500"/>
            </a:xfrm>
            <a:prstGeom prst="rect">
              <a:avLst/>
            </a:prstGeom>
            <a:ln w="12700" cap="flat">
              <a:noFill/>
              <a:miter lim="400000"/>
            </a:ln>
            <a:effectLst/>
          </p:spPr>
        </p:pic>
        <p:sp>
          <p:nvSpPr>
            <p:cNvPr id="343" name="Caption"/>
            <p:cNvSpPr/>
            <p:nvPr/>
          </p:nvSpPr>
          <p:spPr>
            <a:xfrm>
              <a:off x="0" y="1763699"/>
              <a:ext cx="2869010"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347" name="Image Gallery"/>
          <p:cNvGrpSpPr/>
          <p:nvPr/>
        </p:nvGrpSpPr>
        <p:grpSpPr>
          <a:xfrm>
            <a:off x="20860177" y="75049"/>
            <a:ext cx="3462485" cy="2147823"/>
            <a:chOff x="0" y="0"/>
            <a:chExt cx="3462483" cy="2147822"/>
          </a:xfrm>
        </p:grpSpPr>
        <p:pic>
          <p:nvPicPr>
            <p:cNvPr id="345" name="upgrad.png" descr="upgrad.png"/>
            <p:cNvPicPr>
              <a:picLocks noChangeAspect="1"/>
            </p:cNvPicPr>
            <p:nvPr/>
          </p:nvPicPr>
          <p:blipFill>
            <a:blip r:embed="rId3"/>
            <a:srcRect t="9786" b="9786"/>
            <a:stretch>
              <a:fillRect/>
            </a:stretch>
          </p:blipFill>
          <p:spPr>
            <a:xfrm>
              <a:off x="0" y="0"/>
              <a:ext cx="3462484" cy="1559457"/>
            </a:xfrm>
            <a:prstGeom prst="rect">
              <a:avLst/>
            </a:prstGeom>
            <a:ln w="12700" cap="flat">
              <a:noFill/>
              <a:miter lim="400000"/>
            </a:ln>
            <a:effectLst/>
          </p:spPr>
        </p:pic>
        <p:sp>
          <p:nvSpPr>
            <p:cNvPr id="346" name="Caption"/>
            <p:cNvSpPr/>
            <p:nvPr/>
          </p:nvSpPr>
          <p:spPr>
            <a:xfrm>
              <a:off x="0" y="1635656"/>
              <a:ext cx="3462484"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pic>
        <p:nvPicPr>
          <p:cNvPr id="3" name="Picture 2">
            <a:extLst>
              <a:ext uri="{FF2B5EF4-FFF2-40B4-BE49-F238E27FC236}">
                <a16:creationId xmlns:a16="http://schemas.microsoft.com/office/drawing/2014/main" id="{649C8E5D-9733-E723-E218-E0502AC663B3}"/>
              </a:ext>
            </a:extLst>
          </p:cNvPr>
          <p:cNvPicPr>
            <a:picLocks noChangeAspect="1"/>
          </p:cNvPicPr>
          <p:nvPr/>
        </p:nvPicPr>
        <p:blipFill>
          <a:blip r:embed="rId4"/>
          <a:stretch>
            <a:fillRect/>
          </a:stretch>
        </p:blipFill>
        <p:spPr>
          <a:xfrm>
            <a:off x="247854" y="3738877"/>
            <a:ext cx="12123440" cy="9641476"/>
          </a:xfrm>
          <a:prstGeom prst="rect">
            <a:avLst/>
          </a:prstGeom>
        </p:spPr>
      </p:pic>
      <p:sp>
        <p:nvSpPr>
          <p:cNvPr id="4" name="Frequency of Funded Amount by Investors">
            <a:extLst>
              <a:ext uri="{FF2B5EF4-FFF2-40B4-BE49-F238E27FC236}">
                <a16:creationId xmlns:a16="http://schemas.microsoft.com/office/drawing/2014/main" id="{DA2BECCC-51F2-0BE2-8A47-6FFE4B089E56}"/>
              </a:ext>
            </a:extLst>
          </p:cNvPr>
          <p:cNvSpPr txBox="1">
            <a:spLocks/>
          </p:cNvSpPr>
          <p:nvPr/>
        </p:nvSpPr>
        <p:spPr>
          <a:xfrm>
            <a:off x="691855" y="2374199"/>
            <a:ext cx="14870874" cy="1122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a:bodyPr>
          <a:lstStyle>
            <a:lvl1pPr marL="0" marR="0" indent="0" algn="l" defTabSz="457200" rtl="0" latinLnBrk="0">
              <a:lnSpc>
                <a:spcPct val="100000"/>
              </a:lnSpc>
              <a:spcBef>
                <a:spcPts val="2300"/>
              </a:spcBef>
              <a:spcAft>
                <a:spcPts val="0"/>
              </a:spcAft>
              <a:buClrTx/>
              <a:buSzTx/>
              <a:buFontTx/>
              <a:buNone/>
              <a:tabLst/>
              <a:defRPr sz="3400" b="0" i="0" u="none" strike="noStrike" cap="none" spc="0" baseline="0">
                <a:solidFill>
                  <a:srgbClr val="494E52"/>
                </a:solidFill>
                <a:uFillTx/>
                <a:latin typeface="Helvetica"/>
                <a:ea typeface="Helvetica"/>
                <a:cs typeface="Helvetica"/>
                <a:sym typeface="Helvetica"/>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hangingPunct="1"/>
            <a:r>
              <a:rPr lang="en-US" dirty="0"/>
              <a:t>5. Annual Income vs Loans Defaulted In Percentage</a:t>
            </a:r>
          </a:p>
        </p:txBody>
      </p:sp>
      <p:sp>
        <p:nvSpPr>
          <p:cNvPr id="5" name="The above barplot of pub_rec_bankruptcies vs percentage of defaulters shows a indication that, people having previous record of bankruptcies tend to repeat that again in future.…">
            <a:extLst>
              <a:ext uri="{FF2B5EF4-FFF2-40B4-BE49-F238E27FC236}">
                <a16:creationId xmlns:a16="http://schemas.microsoft.com/office/drawing/2014/main" id="{D388D6F2-3938-05F9-851F-9B2379A86BAE}"/>
              </a:ext>
            </a:extLst>
          </p:cNvPr>
          <p:cNvSpPr txBox="1"/>
          <p:nvPr/>
        </p:nvSpPr>
        <p:spPr>
          <a:xfrm>
            <a:off x="12317507" y="4338917"/>
            <a:ext cx="9894743" cy="84088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457200" indent="-317500" algn="l" defTabSz="457200">
              <a:lnSpc>
                <a:spcPct val="150000"/>
              </a:lnSpc>
              <a:buSzPct val="123000"/>
              <a:buFont typeface="Helvetica Neue"/>
              <a:buChar char="•"/>
              <a:defRPr sz="3600">
                <a:solidFill>
                  <a:srgbClr val="000000"/>
                </a:solidFill>
              </a:defRPr>
            </a:pPr>
            <a:r>
              <a:rPr lang="en-US" sz="3300" dirty="0"/>
              <a:t>The bar plot indicating the relationship btw </a:t>
            </a:r>
            <a:r>
              <a:rPr lang="en-US" sz="3300" b="1" dirty="0" err="1"/>
              <a:t>annual_income</a:t>
            </a:r>
            <a:r>
              <a:rPr lang="en-US" sz="3300" b="1" dirty="0"/>
              <a:t> and the Percentage of defaulters in each segment</a:t>
            </a:r>
            <a:r>
              <a:rPr lang="en-US" sz="3300" dirty="0"/>
              <a:t>, binned using the Quantile Binning technique shows some interesting analysis.</a:t>
            </a:r>
          </a:p>
          <a:p>
            <a:pPr marL="457200" indent="-317500" algn="l" defTabSz="457200">
              <a:lnSpc>
                <a:spcPct val="150000"/>
              </a:lnSpc>
              <a:buSzPct val="123000"/>
              <a:buFont typeface="Helvetica Neue"/>
              <a:buChar char="•"/>
              <a:defRPr sz="3600">
                <a:solidFill>
                  <a:srgbClr val="000000"/>
                </a:solidFill>
              </a:defRPr>
            </a:pPr>
            <a:r>
              <a:rPr lang="en-US" sz="3300" dirty="0"/>
              <a:t>Most of the </a:t>
            </a:r>
            <a:r>
              <a:rPr lang="en-US" sz="3300" b="1" dirty="0"/>
              <a:t>defaulters lie in the lowest income range</a:t>
            </a:r>
          </a:p>
          <a:p>
            <a:pPr marL="457200" indent="-317500" algn="l" defTabSz="457200">
              <a:lnSpc>
                <a:spcPct val="150000"/>
              </a:lnSpc>
              <a:buSzPct val="123000"/>
              <a:buFont typeface="Helvetica Neue"/>
              <a:buChar char="•"/>
              <a:defRPr sz="3600">
                <a:solidFill>
                  <a:srgbClr val="000000"/>
                </a:solidFill>
              </a:defRPr>
            </a:pPr>
            <a:r>
              <a:rPr lang="en-US" sz="3300" dirty="0"/>
              <a:t>There is a trend that as the </a:t>
            </a:r>
            <a:r>
              <a:rPr lang="en-US" sz="3300" b="1" dirty="0" err="1"/>
              <a:t>annual_inc</a:t>
            </a:r>
            <a:r>
              <a:rPr lang="en-US" sz="3300" b="1" dirty="0"/>
              <a:t> decreases chances of defaulting increases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4" name="Image Gallery"/>
          <p:cNvGrpSpPr/>
          <p:nvPr/>
        </p:nvGrpSpPr>
        <p:grpSpPr>
          <a:xfrm>
            <a:off x="247854" y="188510"/>
            <a:ext cx="2869010" cy="2275866"/>
            <a:chOff x="0" y="0"/>
            <a:chExt cx="2869009" cy="2275864"/>
          </a:xfrm>
        </p:grpSpPr>
        <p:pic>
          <p:nvPicPr>
            <p:cNvPr id="342" name="IIIT_Bangalore_Logo.svg.png" descr="IIIT_Bangalore_Logo.svg.png"/>
            <p:cNvPicPr>
              <a:picLocks noChangeAspect="1"/>
            </p:cNvPicPr>
            <p:nvPr/>
          </p:nvPicPr>
          <p:blipFill>
            <a:blip r:embed="rId2"/>
            <a:srcRect t="14062" b="14062"/>
            <a:stretch>
              <a:fillRect/>
            </a:stretch>
          </p:blipFill>
          <p:spPr>
            <a:xfrm>
              <a:off x="0" y="0"/>
              <a:ext cx="2869010" cy="1687500"/>
            </a:xfrm>
            <a:prstGeom prst="rect">
              <a:avLst/>
            </a:prstGeom>
            <a:ln w="12700" cap="flat">
              <a:noFill/>
              <a:miter lim="400000"/>
            </a:ln>
            <a:effectLst/>
          </p:spPr>
        </p:pic>
        <p:sp>
          <p:nvSpPr>
            <p:cNvPr id="343" name="Caption"/>
            <p:cNvSpPr/>
            <p:nvPr/>
          </p:nvSpPr>
          <p:spPr>
            <a:xfrm>
              <a:off x="0" y="1763699"/>
              <a:ext cx="2869010" cy="5121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p>
              <a:r>
                <a:t>Caption</a:t>
              </a:r>
            </a:p>
          </p:txBody>
        </p:sp>
      </p:grpSp>
      <p:grpSp>
        <p:nvGrpSpPr>
          <p:cNvPr id="347" name="Image Gallery"/>
          <p:cNvGrpSpPr/>
          <p:nvPr/>
        </p:nvGrpSpPr>
        <p:grpSpPr>
          <a:xfrm>
            <a:off x="20860177" y="75049"/>
            <a:ext cx="3462485" cy="2147823"/>
            <a:chOff x="0" y="0"/>
            <a:chExt cx="3462483" cy="2147822"/>
          </a:xfrm>
        </p:grpSpPr>
        <p:pic>
          <p:nvPicPr>
            <p:cNvPr id="345" name="upgrad.png" descr="upgrad.png"/>
            <p:cNvPicPr>
              <a:picLocks noChangeAspect="1"/>
            </p:cNvPicPr>
            <p:nvPr/>
          </p:nvPicPr>
          <p:blipFill>
            <a:blip r:embed="rId3"/>
            <a:srcRect t="9786" b="9786"/>
            <a:stretch>
              <a:fillRect/>
            </a:stretch>
          </p:blipFill>
          <p:spPr>
            <a:xfrm>
              <a:off x="0" y="0"/>
              <a:ext cx="3462484" cy="1559457"/>
            </a:xfrm>
            <a:prstGeom prst="rect">
              <a:avLst/>
            </a:prstGeom>
            <a:ln w="12700" cap="flat">
              <a:noFill/>
              <a:miter lim="400000"/>
            </a:ln>
            <a:effectLst/>
          </p:spPr>
        </p:pic>
        <p:sp>
          <p:nvSpPr>
            <p:cNvPr id="346" name="Caption"/>
            <p:cNvSpPr/>
            <p:nvPr/>
          </p:nvSpPr>
          <p:spPr>
            <a:xfrm>
              <a:off x="0" y="1635656"/>
              <a:ext cx="3462484" cy="5121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p>
              <a:r>
                <a:t>Caption</a:t>
              </a:r>
            </a:p>
          </p:txBody>
        </p:sp>
      </p:grpSp>
      <p:sp>
        <p:nvSpPr>
          <p:cNvPr id="4" name="Frequency of Funded Amount by Investors">
            <a:extLst>
              <a:ext uri="{FF2B5EF4-FFF2-40B4-BE49-F238E27FC236}">
                <a16:creationId xmlns:a16="http://schemas.microsoft.com/office/drawing/2014/main" id="{DA2BECCC-51F2-0BE2-8A47-6FFE4B089E56}"/>
              </a:ext>
            </a:extLst>
          </p:cNvPr>
          <p:cNvSpPr txBox="1">
            <a:spLocks/>
          </p:cNvSpPr>
          <p:nvPr/>
        </p:nvSpPr>
        <p:spPr>
          <a:xfrm>
            <a:off x="691855" y="2374199"/>
            <a:ext cx="20016616" cy="11220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19" rIns="45719" bIns="45719">
            <a:normAutofit/>
          </a:bodyPr>
          <a:lstStyle>
            <a:lvl1pPr marL="0" marR="0" indent="0" algn="l" defTabSz="457200" rtl="0" latinLnBrk="0">
              <a:lnSpc>
                <a:spcPct val="100000"/>
              </a:lnSpc>
              <a:spcBef>
                <a:spcPts val="2300"/>
              </a:spcBef>
              <a:spcAft>
                <a:spcPts val="0"/>
              </a:spcAft>
              <a:buClrTx/>
              <a:buSzTx/>
              <a:buFontTx/>
              <a:buNone/>
              <a:tabLst/>
              <a:defRPr sz="3400" b="0" i="0" u="none" strike="noStrike" cap="none" spc="0" baseline="0">
                <a:solidFill>
                  <a:srgbClr val="494E52"/>
                </a:solidFill>
                <a:uFillTx/>
                <a:latin typeface="Helvetica"/>
                <a:ea typeface="Helvetica"/>
                <a:cs typeface="Helvetica"/>
                <a:sym typeface="Helvetica"/>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hangingPunct="1"/>
            <a:r>
              <a:rPr lang="en-US" dirty="0"/>
              <a:t>6. Funded Amount By Investors vs Loans Defaulted In that segment in Percentage</a:t>
            </a:r>
          </a:p>
        </p:txBody>
      </p:sp>
      <p:pic>
        <p:nvPicPr>
          <p:cNvPr id="5" name="Picture 4">
            <a:extLst>
              <a:ext uri="{FF2B5EF4-FFF2-40B4-BE49-F238E27FC236}">
                <a16:creationId xmlns:a16="http://schemas.microsoft.com/office/drawing/2014/main" id="{27454CCA-2ABD-DA48-F6CA-FA82E7BC4A9D}"/>
              </a:ext>
            </a:extLst>
          </p:cNvPr>
          <p:cNvPicPr>
            <a:picLocks noChangeAspect="1"/>
          </p:cNvPicPr>
          <p:nvPr/>
        </p:nvPicPr>
        <p:blipFill>
          <a:blip r:embed="rId4"/>
          <a:stretch>
            <a:fillRect/>
          </a:stretch>
        </p:blipFill>
        <p:spPr>
          <a:xfrm>
            <a:off x="423141" y="3364974"/>
            <a:ext cx="12353510" cy="9544202"/>
          </a:xfrm>
          <a:prstGeom prst="rect">
            <a:avLst/>
          </a:prstGeom>
        </p:spPr>
      </p:pic>
      <p:sp>
        <p:nvSpPr>
          <p:cNvPr id="8" name="The above barplot of pub_rec_bankruptcies vs percentage of defaulters shows a indication that, people having previous record of bankruptcies tend to repeat that again in future.…">
            <a:extLst>
              <a:ext uri="{FF2B5EF4-FFF2-40B4-BE49-F238E27FC236}">
                <a16:creationId xmlns:a16="http://schemas.microsoft.com/office/drawing/2014/main" id="{C8E271EF-9C41-6109-025C-7F41D881A8C1}"/>
              </a:ext>
            </a:extLst>
          </p:cNvPr>
          <p:cNvSpPr txBox="1"/>
          <p:nvPr/>
        </p:nvSpPr>
        <p:spPr>
          <a:xfrm>
            <a:off x="12909177" y="4177553"/>
            <a:ext cx="9894743" cy="9032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457200" indent="-317500" algn="l" defTabSz="457200">
              <a:lnSpc>
                <a:spcPct val="150000"/>
              </a:lnSpc>
              <a:buSzPct val="123000"/>
              <a:buFont typeface="Helvetica Neue"/>
              <a:buChar char="•"/>
              <a:defRPr sz="3600">
                <a:solidFill>
                  <a:srgbClr val="000000"/>
                </a:solidFill>
              </a:defRPr>
            </a:pPr>
            <a:r>
              <a:rPr lang="en-US" sz="3300" dirty="0"/>
              <a:t>The plot indicating the relationship btw </a:t>
            </a:r>
            <a:r>
              <a:rPr lang="en-US" sz="3300" b="1" dirty="0" err="1"/>
              <a:t>funded_amnt_inv</a:t>
            </a:r>
            <a:r>
              <a:rPr lang="en-US" sz="3300" b="1" dirty="0"/>
              <a:t> and the Percentage of defaulters in each segment</a:t>
            </a:r>
            <a:r>
              <a:rPr lang="en-US" sz="3300" dirty="0"/>
              <a:t>, binned using the Equal Width Binning technique shows some interesting analysis.</a:t>
            </a:r>
          </a:p>
          <a:p>
            <a:pPr marL="457200" indent="-317500" algn="l" defTabSz="457200">
              <a:lnSpc>
                <a:spcPct val="150000"/>
              </a:lnSpc>
              <a:buSzPct val="123000"/>
              <a:buFont typeface="Helvetica Neue"/>
              <a:buChar char="•"/>
              <a:defRPr sz="3600">
                <a:solidFill>
                  <a:srgbClr val="000000"/>
                </a:solidFill>
              </a:defRPr>
            </a:pPr>
            <a:r>
              <a:rPr lang="en-US" sz="3300" dirty="0"/>
              <a:t>Most of the </a:t>
            </a:r>
            <a:r>
              <a:rPr lang="en-US" sz="3300" b="1" dirty="0"/>
              <a:t>High Funded loans are the ones most tend to default</a:t>
            </a:r>
          </a:p>
          <a:p>
            <a:pPr marL="457200" indent="-317500" algn="l" defTabSz="457200">
              <a:lnSpc>
                <a:spcPct val="150000"/>
              </a:lnSpc>
              <a:buSzPct val="123000"/>
              <a:buFont typeface="Helvetica Neue"/>
              <a:buChar char="•"/>
              <a:defRPr sz="3600">
                <a:solidFill>
                  <a:srgbClr val="000000"/>
                </a:solidFill>
              </a:defRPr>
            </a:pPr>
            <a:r>
              <a:rPr lang="en-US" sz="3300" dirty="0"/>
              <a:t>There is a trend that as the </a:t>
            </a:r>
            <a:r>
              <a:rPr lang="en-US" sz="3300" b="1" dirty="0"/>
              <a:t>funded amount by investors increases chances of defaulting increases</a:t>
            </a:r>
          </a:p>
        </p:txBody>
      </p:sp>
    </p:spTree>
    <p:extLst>
      <p:ext uri="{BB962C8B-B14F-4D97-AF65-F5344CB8AC3E}">
        <p14:creationId xmlns:p14="http://schemas.microsoft.com/office/powerpoint/2010/main" val="339532059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4" name="Image Gallery"/>
          <p:cNvGrpSpPr/>
          <p:nvPr/>
        </p:nvGrpSpPr>
        <p:grpSpPr>
          <a:xfrm>
            <a:off x="247854" y="188510"/>
            <a:ext cx="2869010" cy="2275866"/>
            <a:chOff x="0" y="0"/>
            <a:chExt cx="2869009" cy="2275864"/>
          </a:xfrm>
        </p:grpSpPr>
        <p:pic>
          <p:nvPicPr>
            <p:cNvPr id="342" name="IIIT_Bangalore_Logo.svg.png" descr="IIIT_Bangalore_Logo.svg.png"/>
            <p:cNvPicPr>
              <a:picLocks noChangeAspect="1"/>
            </p:cNvPicPr>
            <p:nvPr/>
          </p:nvPicPr>
          <p:blipFill>
            <a:blip r:embed="rId2"/>
            <a:srcRect t="14062" b="14062"/>
            <a:stretch>
              <a:fillRect/>
            </a:stretch>
          </p:blipFill>
          <p:spPr>
            <a:xfrm>
              <a:off x="0" y="0"/>
              <a:ext cx="2869010" cy="1687500"/>
            </a:xfrm>
            <a:prstGeom prst="rect">
              <a:avLst/>
            </a:prstGeom>
            <a:ln w="12700" cap="flat">
              <a:noFill/>
              <a:miter lim="400000"/>
            </a:ln>
            <a:effectLst/>
          </p:spPr>
        </p:pic>
        <p:sp>
          <p:nvSpPr>
            <p:cNvPr id="343" name="Caption"/>
            <p:cNvSpPr/>
            <p:nvPr/>
          </p:nvSpPr>
          <p:spPr>
            <a:xfrm>
              <a:off x="0" y="1763699"/>
              <a:ext cx="2869010"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347" name="Image Gallery"/>
          <p:cNvGrpSpPr/>
          <p:nvPr/>
        </p:nvGrpSpPr>
        <p:grpSpPr>
          <a:xfrm>
            <a:off x="20860177" y="75049"/>
            <a:ext cx="3462485" cy="2147823"/>
            <a:chOff x="0" y="0"/>
            <a:chExt cx="3462483" cy="2147822"/>
          </a:xfrm>
        </p:grpSpPr>
        <p:pic>
          <p:nvPicPr>
            <p:cNvPr id="345" name="upgrad.png" descr="upgrad.png"/>
            <p:cNvPicPr>
              <a:picLocks noChangeAspect="1"/>
            </p:cNvPicPr>
            <p:nvPr/>
          </p:nvPicPr>
          <p:blipFill>
            <a:blip r:embed="rId3"/>
            <a:srcRect t="9786" b="9786"/>
            <a:stretch>
              <a:fillRect/>
            </a:stretch>
          </p:blipFill>
          <p:spPr>
            <a:xfrm>
              <a:off x="0" y="0"/>
              <a:ext cx="3462484" cy="1559457"/>
            </a:xfrm>
            <a:prstGeom prst="rect">
              <a:avLst/>
            </a:prstGeom>
            <a:ln w="12700" cap="flat">
              <a:noFill/>
              <a:miter lim="400000"/>
            </a:ln>
            <a:effectLst/>
          </p:spPr>
        </p:pic>
        <p:sp>
          <p:nvSpPr>
            <p:cNvPr id="346" name="Caption"/>
            <p:cNvSpPr/>
            <p:nvPr/>
          </p:nvSpPr>
          <p:spPr>
            <a:xfrm>
              <a:off x="0" y="1635656"/>
              <a:ext cx="3462484"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
        <p:nvSpPr>
          <p:cNvPr id="4" name="Frequency of Funded Amount by Investors">
            <a:extLst>
              <a:ext uri="{FF2B5EF4-FFF2-40B4-BE49-F238E27FC236}">
                <a16:creationId xmlns:a16="http://schemas.microsoft.com/office/drawing/2014/main" id="{DA2BECCC-51F2-0BE2-8A47-6FFE4B089E56}"/>
              </a:ext>
            </a:extLst>
          </p:cNvPr>
          <p:cNvSpPr txBox="1">
            <a:spLocks/>
          </p:cNvSpPr>
          <p:nvPr/>
        </p:nvSpPr>
        <p:spPr>
          <a:xfrm>
            <a:off x="691854" y="2374199"/>
            <a:ext cx="22831533" cy="1214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a:bodyPr>
          <a:lstStyle>
            <a:lvl1pPr marL="0" marR="0" indent="0" algn="l" defTabSz="457200" rtl="0" latinLnBrk="0">
              <a:lnSpc>
                <a:spcPct val="100000"/>
              </a:lnSpc>
              <a:spcBef>
                <a:spcPts val="2300"/>
              </a:spcBef>
              <a:spcAft>
                <a:spcPts val="0"/>
              </a:spcAft>
              <a:buClrTx/>
              <a:buSzTx/>
              <a:buFontTx/>
              <a:buNone/>
              <a:tabLst/>
              <a:defRPr sz="3400" b="0" i="0" u="none" strike="noStrike" cap="none" spc="0" baseline="0">
                <a:solidFill>
                  <a:srgbClr val="494E52"/>
                </a:solidFill>
                <a:uFillTx/>
                <a:latin typeface="Helvetica"/>
                <a:ea typeface="Helvetica"/>
                <a:cs typeface="Helvetica"/>
                <a:sym typeface="Helvetica"/>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hangingPunct="1"/>
            <a:r>
              <a:rPr lang="en-US" dirty="0"/>
              <a:t>7. Difference of Funded Amount and Funded amount by investors vs Loans Defaulted In that segment in Percentage</a:t>
            </a:r>
          </a:p>
        </p:txBody>
      </p:sp>
      <p:sp>
        <p:nvSpPr>
          <p:cNvPr id="8" name="The above barplot of pub_rec_bankruptcies vs percentage of defaulters shows a indication that, people having previous record of bankruptcies tend to repeat that again in future.…">
            <a:extLst>
              <a:ext uri="{FF2B5EF4-FFF2-40B4-BE49-F238E27FC236}">
                <a16:creationId xmlns:a16="http://schemas.microsoft.com/office/drawing/2014/main" id="{C8E271EF-9C41-6109-025C-7F41D881A8C1}"/>
              </a:ext>
            </a:extLst>
          </p:cNvPr>
          <p:cNvSpPr txBox="1"/>
          <p:nvPr/>
        </p:nvSpPr>
        <p:spPr>
          <a:xfrm>
            <a:off x="12909177" y="4177553"/>
            <a:ext cx="9894743" cy="90320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fontScale="92500" lnSpcReduction="10000"/>
          </a:bodyPr>
          <a:lstStyle/>
          <a:p>
            <a:pPr marL="457200" indent="-317500" algn="l" defTabSz="457200">
              <a:lnSpc>
                <a:spcPct val="150000"/>
              </a:lnSpc>
              <a:buSzPct val="123000"/>
              <a:buFont typeface="Helvetica Neue"/>
              <a:buChar char="•"/>
              <a:defRPr sz="3600">
                <a:solidFill>
                  <a:srgbClr val="000000"/>
                </a:solidFill>
              </a:defRPr>
            </a:pPr>
            <a:r>
              <a:rPr lang="en-US" sz="3300" dirty="0"/>
              <a:t>The plot indicates relationship btw </a:t>
            </a:r>
            <a:r>
              <a:rPr lang="en-US" sz="3300" b="1" dirty="0"/>
              <a:t>difference of </a:t>
            </a:r>
            <a:r>
              <a:rPr lang="en-US" sz="3300" b="1" dirty="0" err="1"/>
              <a:t>funded_amnt</a:t>
            </a:r>
            <a:r>
              <a:rPr lang="en-US" sz="3300" b="1" dirty="0"/>
              <a:t> and </a:t>
            </a:r>
            <a:r>
              <a:rPr lang="en-US" sz="3300" b="1" dirty="0" err="1"/>
              <a:t>funded_amnt_inv</a:t>
            </a:r>
            <a:r>
              <a:rPr lang="en-US" sz="3300" b="1" dirty="0"/>
              <a:t>, and the Percentage of defaulters in each segment</a:t>
            </a:r>
            <a:r>
              <a:rPr lang="en-US" sz="3300" dirty="0"/>
              <a:t>, binned using the Equal Width Binning technique shows a very interesting analysis.</a:t>
            </a:r>
          </a:p>
          <a:p>
            <a:pPr marL="457200" indent="-317500" algn="l" defTabSz="457200">
              <a:lnSpc>
                <a:spcPct val="150000"/>
              </a:lnSpc>
              <a:buSzPct val="123000"/>
              <a:buFont typeface="Helvetica Neue"/>
              <a:buChar char="•"/>
              <a:defRPr sz="3600">
                <a:solidFill>
                  <a:srgbClr val="000000"/>
                </a:solidFill>
              </a:defRPr>
            </a:pPr>
            <a:r>
              <a:rPr lang="en-US" sz="3300" dirty="0"/>
              <a:t>So if the difference btw the </a:t>
            </a:r>
            <a:r>
              <a:rPr lang="en-US" sz="3300" b="1" dirty="0"/>
              <a:t>approved amount from LC and the amount funded by investors</a:t>
            </a:r>
            <a:r>
              <a:rPr lang="en-US" sz="3300" dirty="0"/>
              <a:t> increases, means the tendency for that loan to default is very high</a:t>
            </a:r>
          </a:p>
          <a:p>
            <a:pPr marL="457200" indent="-317500" algn="l" defTabSz="457200">
              <a:lnSpc>
                <a:spcPct val="150000"/>
              </a:lnSpc>
              <a:buSzPct val="123000"/>
              <a:buFont typeface="Helvetica Neue"/>
              <a:buChar char="•"/>
              <a:defRPr sz="3600">
                <a:solidFill>
                  <a:srgbClr val="000000"/>
                </a:solidFill>
              </a:defRPr>
            </a:pPr>
            <a:r>
              <a:rPr lang="en-US" sz="3300" dirty="0"/>
              <a:t>For loans which had a difference in </a:t>
            </a:r>
            <a:r>
              <a:rPr lang="en-US" sz="3300" b="1" dirty="0"/>
              <a:t>approved amount from LC and amount funded by investors</a:t>
            </a:r>
            <a:r>
              <a:rPr lang="en-US" sz="3300" dirty="0"/>
              <a:t> greater than </a:t>
            </a:r>
            <a:r>
              <a:rPr lang="en-US" sz="3300" b="1" dirty="0"/>
              <a:t>21.6K</a:t>
            </a:r>
            <a:r>
              <a:rPr lang="en-US" sz="3300" dirty="0"/>
              <a:t>, around </a:t>
            </a:r>
            <a:r>
              <a:rPr lang="en-US" sz="3300" b="1" dirty="0"/>
              <a:t>46.5%</a:t>
            </a:r>
            <a:r>
              <a:rPr lang="en-US" sz="3300" dirty="0"/>
              <a:t> of such loans was defaulted</a:t>
            </a:r>
            <a:endParaRPr lang="en-US" sz="3300" b="1" dirty="0"/>
          </a:p>
        </p:txBody>
      </p:sp>
      <p:pic>
        <p:nvPicPr>
          <p:cNvPr id="3" name="Picture 2">
            <a:extLst>
              <a:ext uri="{FF2B5EF4-FFF2-40B4-BE49-F238E27FC236}">
                <a16:creationId xmlns:a16="http://schemas.microsoft.com/office/drawing/2014/main" id="{4B2ECEB2-6255-4216-A76B-51778F169E1B}"/>
              </a:ext>
            </a:extLst>
          </p:cNvPr>
          <p:cNvPicPr>
            <a:picLocks noChangeAspect="1"/>
          </p:cNvPicPr>
          <p:nvPr/>
        </p:nvPicPr>
        <p:blipFill>
          <a:blip r:embed="rId4"/>
          <a:stretch>
            <a:fillRect/>
          </a:stretch>
        </p:blipFill>
        <p:spPr>
          <a:xfrm>
            <a:off x="322730" y="3891057"/>
            <a:ext cx="12586447" cy="7872732"/>
          </a:xfrm>
          <a:prstGeom prst="rect">
            <a:avLst/>
          </a:prstGeom>
        </p:spPr>
      </p:pic>
    </p:spTree>
    <p:extLst>
      <p:ext uri="{BB962C8B-B14F-4D97-AF65-F5344CB8AC3E}">
        <p14:creationId xmlns:p14="http://schemas.microsoft.com/office/powerpoint/2010/main" val="124211560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89" name="Image Gallery"/>
          <p:cNvGrpSpPr/>
          <p:nvPr/>
        </p:nvGrpSpPr>
        <p:grpSpPr>
          <a:xfrm>
            <a:off x="247854" y="188510"/>
            <a:ext cx="2869010" cy="2275866"/>
            <a:chOff x="0" y="0"/>
            <a:chExt cx="2869009" cy="2275864"/>
          </a:xfrm>
        </p:grpSpPr>
        <p:pic>
          <p:nvPicPr>
            <p:cNvPr id="287" name="IIIT_Bangalore_Logo.svg.png" descr="IIIT_Bangalore_Logo.svg.png"/>
            <p:cNvPicPr>
              <a:picLocks noChangeAspect="1"/>
            </p:cNvPicPr>
            <p:nvPr/>
          </p:nvPicPr>
          <p:blipFill>
            <a:blip r:embed="rId3"/>
            <a:srcRect t="14062" b="14062"/>
            <a:stretch>
              <a:fillRect/>
            </a:stretch>
          </p:blipFill>
          <p:spPr>
            <a:xfrm>
              <a:off x="0" y="0"/>
              <a:ext cx="2869010" cy="1687500"/>
            </a:xfrm>
            <a:prstGeom prst="rect">
              <a:avLst/>
            </a:prstGeom>
            <a:ln w="12700" cap="flat">
              <a:noFill/>
              <a:miter lim="400000"/>
            </a:ln>
            <a:effectLst/>
          </p:spPr>
        </p:pic>
        <p:sp>
          <p:nvSpPr>
            <p:cNvPr id="288" name="Caption"/>
            <p:cNvSpPr/>
            <p:nvPr/>
          </p:nvSpPr>
          <p:spPr>
            <a:xfrm>
              <a:off x="0" y="1763699"/>
              <a:ext cx="2869010" cy="5121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p>
              <a:pPr marL="0" marR="0" lvl="0" indent="0" algn="ctr" defTabSz="2438338" rtl="0" eaLnBrk="1" fontAlgn="auto" latinLnBrk="0" hangingPunct="0">
                <a:lnSpc>
                  <a:spcPct val="100000"/>
                </a:lnSpc>
                <a:spcBef>
                  <a:spcPts val="0"/>
                </a:spcBef>
                <a:spcAft>
                  <a:spcPts val="0"/>
                </a:spcAft>
                <a:buClrTx/>
                <a:buSzTx/>
                <a:buFontTx/>
                <a:buNone/>
                <a:tabLst/>
                <a:defRPr/>
              </a:pPr>
              <a:r>
                <a:rPr kumimoji="0" sz="2400" b="0" i="0" u="none" strike="noStrike" kern="0" cap="none" spc="0" normalizeH="0" baseline="0" noProof="0">
                  <a:ln>
                    <a:noFill/>
                  </a:ln>
                  <a:solidFill>
                    <a:srgbClr val="FFFFFF"/>
                  </a:solidFill>
                  <a:effectLst/>
                  <a:uLnTx/>
                  <a:uFillTx/>
                  <a:latin typeface="Helvetica Neue"/>
                  <a:sym typeface="Helvetica Neue"/>
                </a:rPr>
                <a:t>Caption</a:t>
              </a:r>
            </a:p>
          </p:txBody>
        </p:sp>
      </p:grpSp>
      <p:grpSp>
        <p:nvGrpSpPr>
          <p:cNvPr id="292" name="Image Gallery"/>
          <p:cNvGrpSpPr/>
          <p:nvPr/>
        </p:nvGrpSpPr>
        <p:grpSpPr>
          <a:xfrm>
            <a:off x="20860177" y="75049"/>
            <a:ext cx="3462485" cy="2147823"/>
            <a:chOff x="0" y="0"/>
            <a:chExt cx="3462483" cy="2147822"/>
          </a:xfrm>
        </p:grpSpPr>
        <p:pic>
          <p:nvPicPr>
            <p:cNvPr id="290" name="upgrad.png" descr="upgrad.png"/>
            <p:cNvPicPr>
              <a:picLocks noChangeAspect="1"/>
            </p:cNvPicPr>
            <p:nvPr/>
          </p:nvPicPr>
          <p:blipFill>
            <a:blip r:embed="rId4"/>
            <a:srcRect t="9786" b="9786"/>
            <a:stretch>
              <a:fillRect/>
            </a:stretch>
          </p:blipFill>
          <p:spPr>
            <a:xfrm>
              <a:off x="0" y="0"/>
              <a:ext cx="3462484" cy="1559457"/>
            </a:xfrm>
            <a:prstGeom prst="rect">
              <a:avLst/>
            </a:prstGeom>
            <a:ln w="12700" cap="flat">
              <a:noFill/>
              <a:miter lim="400000"/>
            </a:ln>
            <a:effectLst/>
          </p:spPr>
        </p:pic>
        <p:sp>
          <p:nvSpPr>
            <p:cNvPr id="291" name="Caption"/>
            <p:cNvSpPr/>
            <p:nvPr/>
          </p:nvSpPr>
          <p:spPr>
            <a:xfrm>
              <a:off x="0" y="1635656"/>
              <a:ext cx="3462484" cy="5121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p>
              <a:pPr marL="0" marR="0" lvl="0" indent="0" algn="ctr" defTabSz="2438338" rtl="0" eaLnBrk="1" fontAlgn="auto" latinLnBrk="0" hangingPunct="0">
                <a:lnSpc>
                  <a:spcPct val="100000"/>
                </a:lnSpc>
                <a:spcBef>
                  <a:spcPts val="0"/>
                </a:spcBef>
                <a:spcAft>
                  <a:spcPts val="0"/>
                </a:spcAft>
                <a:buClrTx/>
                <a:buSzTx/>
                <a:buFontTx/>
                <a:buNone/>
                <a:tabLst/>
                <a:defRPr/>
              </a:pPr>
              <a:r>
                <a:rPr kumimoji="0" sz="2400" b="0" i="0" u="none" strike="noStrike" kern="0" cap="none" spc="0" normalizeH="0" baseline="0" noProof="0">
                  <a:ln>
                    <a:noFill/>
                  </a:ln>
                  <a:solidFill>
                    <a:srgbClr val="FFFFFF"/>
                  </a:solidFill>
                  <a:effectLst/>
                  <a:uLnTx/>
                  <a:uFillTx/>
                  <a:latin typeface="Helvetica Neue"/>
                  <a:sym typeface="Helvetica Neue"/>
                </a:rPr>
                <a:t>Caption</a:t>
              </a:r>
            </a:p>
          </p:txBody>
        </p:sp>
      </p:grpSp>
      <p:sp>
        <p:nvSpPr>
          <p:cNvPr id="293" name="Inferences from Univariate Analysis"/>
          <p:cNvSpPr txBox="1">
            <a:spLocks noGrp="1"/>
          </p:cNvSpPr>
          <p:nvPr>
            <p:ph type="title"/>
          </p:nvPr>
        </p:nvSpPr>
        <p:spPr>
          <a:xfrm>
            <a:off x="807851" y="2000104"/>
            <a:ext cx="21971001" cy="1433164"/>
          </a:xfrm>
          <a:prstGeom prst="rect">
            <a:avLst/>
          </a:prstGeom>
        </p:spPr>
        <p:txBody>
          <a:bodyPr>
            <a:normAutofit/>
          </a:bodyPr>
          <a:lstStyle>
            <a:lvl1pPr>
              <a:defRPr sz="6000" spc="-119">
                <a:solidFill>
                  <a:srgbClr val="000000"/>
                </a:solidFill>
              </a:defRPr>
            </a:lvl1pPr>
          </a:lstStyle>
          <a:p>
            <a:r>
              <a:rPr sz="4800" u="sng" dirty="0"/>
              <a:t>Inferences from </a:t>
            </a:r>
            <a:r>
              <a:rPr lang="en-US" sz="4800" u="sng" dirty="0"/>
              <a:t>Bivariate</a:t>
            </a:r>
            <a:r>
              <a:rPr sz="4800" u="sng" dirty="0"/>
              <a:t> Analysis</a:t>
            </a:r>
          </a:p>
        </p:txBody>
      </p:sp>
      <p:sp>
        <p:nvSpPr>
          <p:cNvPr id="294" name="Majority of the Loan Amount Requested/Sanctioned falls between 2500 - 10000 range.…"/>
          <p:cNvSpPr txBox="1"/>
          <p:nvPr/>
        </p:nvSpPr>
        <p:spPr>
          <a:xfrm>
            <a:off x="807850" y="2753775"/>
            <a:ext cx="21971001" cy="109010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fontScale="77500" lnSpcReduction="20000"/>
          </a:bodyPr>
          <a:lstStyle/>
          <a:p>
            <a:pPr marL="94995" marR="0" lvl="0" algn="l" defTabSz="310895" rtl="0" eaLnBrk="1" fontAlgn="auto" latinLnBrk="0" hangingPunct="0">
              <a:lnSpc>
                <a:spcPct val="150000"/>
              </a:lnSpc>
              <a:spcBef>
                <a:spcPts val="0"/>
              </a:spcBef>
              <a:spcAft>
                <a:spcPts val="0"/>
              </a:spcAft>
              <a:buClrTx/>
              <a:buSzPct val="100000"/>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1) </a:t>
            </a:r>
            <a:r>
              <a:rPr kumimoji="0" lang="en-US" sz="3600" b="1" i="0" u="none" strike="noStrike" kern="0" cap="none" spc="0" normalizeH="0" baseline="0" noProof="0" dirty="0">
                <a:ln>
                  <a:noFill/>
                </a:ln>
                <a:solidFill>
                  <a:srgbClr val="000000"/>
                </a:solidFill>
                <a:effectLst/>
                <a:uLnTx/>
                <a:uFillTx/>
                <a:latin typeface="Helvetica Neue"/>
                <a:sym typeface="Helvetica Neue"/>
              </a:rPr>
              <a:t>Loan Status vs Interest Rate</a:t>
            </a:r>
            <a:endParaRPr kumimoji="0" lang="en-US" sz="3600" b="0" i="0" u="none" strike="noStrike" kern="0" cap="none" spc="0" normalizeH="0" baseline="0" noProof="0" dirty="0">
              <a:ln>
                <a:noFill/>
              </a:ln>
              <a:solidFill>
                <a:srgbClr val="000000"/>
              </a:solidFill>
              <a:effectLst/>
              <a:uLnTx/>
              <a:uFillTx/>
              <a:latin typeface="Helvetica Neue"/>
              <a:sym typeface="Helvetica Neue"/>
            </a:endParaRPr>
          </a:p>
          <a:p>
            <a:pPr marL="310895" marR="0" lvl="0" indent="-215900" algn="l" defTabSz="310895" rtl="0" eaLnBrk="1" fontAlgn="auto" latinLnBrk="0" hangingPunct="0">
              <a:lnSpc>
                <a:spcPct val="150000"/>
              </a:lnSpc>
              <a:spcBef>
                <a:spcPts val="0"/>
              </a:spcBef>
              <a:spcAft>
                <a:spcPts val="0"/>
              </a:spcAft>
              <a:buClrTx/>
              <a:buSzPct val="100000"/>
              <a:buFont typeface="Helvetica Neue"/>
              <a:buChar char="•"/>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Loan Status vs Interest Rate Box plot gives a strong indication that most of the defaulters tend to fall on higher interest rates when compared to non-defaulters.  </a:t>
            </a:r>
          </a:p>
          <a:p>
            <a:pPr marL="310895" marR="0" lvl="0" indent="-215900" algn="l" defTabSz="310895" rtl="0" eaLnBrk="1" fontAlgn="auto" latinLnBrk="0" hangingPunct="0">
              <a:lnSpc>
                <a:spcPct val="150000"/>
              </a:lnSpc>
              <a:spcBef>
                <a:spcPts val="0"/>
              </a:spcBef>
              <a:spcAft>
                <a:spcPts val="0"/>
              </a:spcAft>
              <a:buClrTx/>
              <a:buSzPct val="100000"/>
              <a:buFont typeface="Helvetica Neue"/>
              <a:buChar char="•"/>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The </a:t>
            </a:r>
            <a:r>
              <a:rPr kumimoji="0" lang="en-US" sz="3600" b="1" i="0" u="none" strike="noStrike" kern="0" cap="none" spc="0" normalizeH="0" baseline="0" noProof="0" dirty="0">
                <a:ln>
                  <a:noFill/>
                </a:ln>
                <a:solidFill>
                  <a:srgbClr val="000000"/>
                </a:solidFill>
                <a:effectLst/>
                <a:uLnTx/>
                <a:uFillTx/>
                <a:latin typeface="Helvetica Neue"/>
                <a:sym typeface="Helvetica Neue"/>
              </a:rPr>
              <a:t>Percentage of Defaulters Under Each Category WRT Grade</a:t>
            </a:r>
            <a:r>
              <a:rPr kumimoji="0" lang="en-US" sz="3600" b="0" i="0" u="none" strike="noStrike" kern="0" cap="none" spc="0" normalizeH="0" baseline="0" noProof="0" dirty="0">
                <a:ln>
                  <a:noFill/>
                </a:ln>
                <a:solidFill>
                  <a:srgbClr val="000000"/>
                </a:solidFill>
                <a:effectLst/>
                <a:uLnTx/>
                <a:uFillTx/>
                <a:latin typeface="Helvetica Neue"/>
                <a:sym typeface="Helvetica Neue"/>
              </a:rPr>
              <a:t> bar plot gives a clear conclusion/insight that the higher the grade at which the loans are taken, the more the chance of defaulting. </a:t>
            </a:r>
          </a:p>
          <a:p>
            <a:pPr marL="310895" marR="0" lvl="0" indent="-215900" algn="l" defTabSz="310895" rtl="0" eaLnBrk="1" fontAlgn="auto" latinLnBrk="0" hangingPunct="0">
              <a:lnSpc>
                <a:spcPct val="150000"/>
              </a:lnSpc>
              <a:spcBef>
                <a:spcPts val="0"/>
              </a:spcBef>
              <a:spcAft>
                <a:spcPts val="0"/>
              </a:spcAft>
              <a:buClrTx/>
              <a:buSzPct val="100000"/>
              <a:buFont typeface="Helvetica Neue"/>
              <a:buChar char="•"/>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Around </a:t>
            </a:r>
            <a:r>
              <a:rPr kumimoji="0" lang="en-US" sz="3600" b="1" i="0" u="none" strike="noStrike" kern="0" cap="none" spc="0" normalizeH="0" baseline="0" noProof="0" dirty="0">
                <a:ln>
                  <a:noFill/>
                </a:ln>
                <a:solidFill>
                  <a:srgbClr val="000000"/>
                </a:solidFill>
                <a:effectLst/>
                <a:uLnTx/>
                <a:uFillTx/>
                <a:latin typeface="Helvetica Neue"/>
                <a:sym typeface="Helvetica Neue"/>
              </a:rPr>
              <a:t>36% </a:t>
            </a:r>
            <a:r>
              <a:rPr kumimoji="0" lang="en-US" sz="3600" b="0" i="0" u="none" strike="noStrike" kern="0" cap="none" spc="0" normalizeH="0" baseline="0" noProof="0" dirty="0">
                <a:ln>
                  <a:noFill/>
                </a:ln>
                <a:solidFill>
                  <a:srgbClr val="000000"/>
                </a:solidFill>
                <a:effectLst/>
                <a:uLnTx/>
                <a:uFillTx/>
                <a:latin typeface="Helvetica Neue"/>
                <a:sym typeface="Helvetica Neue"/>
              </a:rPr>
              <a:t>of the loan takers under </a:t>
            </a:r>
            <a:r>
              <a:rPr kumimoji="0" lang="en-US" sz="3600" b="1" i="0" u="none" strike="noStrike" kern="0" cap="none" spc="0" normalizeH="0" baseline="0" noProof="0" dirty="0">
                <a:ln>
                  <a:noFill/>
                </a:ln>
                <a:solidFill>
                  <a:srgbClr val="000000"/>
                </a:solidFill>
                <a:effectLst/>
                <a:uLnTx/>
                <a:uFillTx/>
                <a:latin typeface="Helvetica Neue"/>
                <a:sym typeface="Helvetica Neue"/>
              </a:rPr>
              <a:t>G</a:t>
            </a:r>
            <a:r>
              <a:rPr kumimoji="0" lang="en-US" sz="3600" b="0" i="0" u="none" strike="noStrike" kern="0" cap="none" spc="0" normalizeH="0" baseline="0" noProof="0" dirty="0">
                <a:ln>
                  <a:noFill/>
                </a:ln>
                <a:solidFill>
                  <a:srgbClr val="000000"/>
                </a:solidFill>
                <a:effectLst/>
                <a:uLnTx/>
                <a:uFillTx/>
                <a:latin typeface="Helvetica Neue"/>
                <a:sym typeface="Helvetica Neue"/>
              </a:rPr>
              <a:t> category has defaulted</a:t>
            </a:r>
          </a:p>
          <a:p>
            <a:pPr marL="310895" marR="0" lvl="0" indent="-215900" algn="l" defTabSz="310895" rtl="0" eaLnBrk="1" fontAlgn="auto" latinLnBrk="0" hangingPunct="0">
              <a:lnSpc>
                <a:spcPct val="150000"/>
              </a:lnSpc>
              <a:spcBef>
                <a:spcPts val="0"/>
              </a:spcBef>
              <a:spcAft>
                <a:spcPts val="0"/>
              </a:spcAft>
              <a:buClrTx/>
              <a:buSzPct val="100000"/>
              <a:buFont typeface="Helvetica Neue"/>
              <a:buChar char="•"/>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Grade/Sub Grade is linked to Interest rate, The Higher the grade higher the interest rate</a:t>
            </a:r>
          </a:p>
          <a:p>
            <a:pPr marL="310895" marR="0" lvl="0" indent="-215900" algn="l" defTabSz="310895" rtl="0" eaLnBrk="1" fontAlgn="auto" latinLnBrk="0" hangingPunct="0">
              <a:lnSpc>
                <a:spcPct val="150000"/>
              </a:lnSpc>
              <a:spcBef>
                <a:spcPts val="0"/>
              </a:spcBef>
              <a:spcAft>
                <a:spcPts val="0"/>
              </a:spcAft>
              <a:buClrTx/>
              <a:buSzPct val="100000"/>
              <a:buFont typeface="Helvetica Neue"/>
              <a:buChar char="•"/>
              <a:tabLst/>
              <a:defRPr sz="2856">
                <a:solidFill>
                  <a:srgbClr val="000000"/>
                </a:solidFill>
              </a:defRPr>
            </a:pPr>
            <a:endParaRPr kumimoji="0" lang="en-US" sz="3600" b="0" i="0" u="none" strike="noStrike" kern="0" cap="none" spc="0" normalizeH="0" baseline="0" noProof="0" dirty="0">
              <a:ln>
                <a:noFill/>
              </a:ln>
              <a:solidFill>
                <a:srgbClr val="000000"/>
              </a:solidFill>
              <a:effectLst/>
              <a:uLnTx/>
              <a:uFillTx/>
              <a:latin typeface="Helvetica Neue"/>
              <a:sym typeface="Helvetica Neue"/>
            </a:endParaRPr>
          </a:p>
          <a:p>
            <a:pPr marL="310895" marR="0" lvl="0" indent="-215900" algn="l" defTabSz="310895" rtl="0" eaLnBrk="1" fontAlgn="auto" latinLnBrk="0" hangingPunct="0">
              <a:lnSpc>
                <a:spcPct val="150000"/>
              </a:lnSpc>
              <a:spcBef>
                <a:spcPts val="0"/>
              </a:spcBef>
              <a:spcAft>
                <a:spcPts val="0"/>
              </a:spcAft>
              <a:buClrTx/>
              <a:buSzPct val="100000"/>
              <a:buFont typeface="Helvetica Neue"/>
              <a:buChar char="•"/>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2) </a:t>
            </a:r>
            <a:r>
              <a:rPr kumimoji="0" lang="en-US" sz="3600" b="1" i="0" u="none" strike="noStrike" kern="0" cap="none" spc="0" normalizeH="0" baseline="0" noProof="0" dirty="0">
                <a:ln>
                  <a:noFill/>
                </a:ln>
                <a:solidFill>
                  <a:srgbClr val="000000"/>
                </a:solidFill>
                <a:effectLst/>
                <a:uLnTx/>
                <a:uFillTx/>
                <a:latin typeface="Helvetica Neue"/>
                <a:sym typeface="Helvetica Neue"/>
              </a:rPr>
              <a:t>Term vs loan_status</a:t>
            </a:r>
          </a:p>
          <a:p>
            <a:pPr marL="310895" marR="0" lvl="0" indent="-215900" algn="l" defTabSz="310895" rtl="0" eaLnBrk="1" fontAlgn="auto" latinLnBrk="0" hangingPunct="0">
              <a:lnSpc>
                <a:spcPct val="150000"/>
              </a:lnSpc>
              <a:spcBef>
                <a:spcPts val="0"/>
              </a:spcBef>
              <a:spcAft>
                <a:spcPts val="0"/>
              </a:spcAft>
              <a:buClrTx/>
              <a:buSzPct val="100000"/>
              <a:buFont typeface="Helvetica Neue"/>
              <a:buChar char="•"/>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People who opted for longer duration installments i.e. </a:t>
            </a:r>
            <a:r>
              <a:rPr kumimoji="0" lang="en-US" sz="3600" b="1" i="0" u="none" strike="noStrike" kern="0" cap="none" spc="0" normalizeH="0" baseline="0" noProof="0" dirty="0">
                <a:ln>
                  <a:noFill/>
                </a:ln>
                <a:solidFill>
                  <a:srgbClr val="000000"/>
                </a:solidFill>
                <a:effectLst/>
                <a:uLnTx/>
                <a:uFillTx/>
                <a:latin typeface="Helvetica Neue"/>
                <a:sym typeface="Helvetica Neue"/>
              </a:rPr>
              <a:t>60 months</a:t>
            </a:r>
            <a:r>
              <a:rPr kumimoji="0" lang="en-US" sz="3600" b="0" i="0" u="none" strike="noStrike" kern="0" cap="none" spc="0" normalizeH="0" baseline="0" noProof="0" dirty="0">
                <a:ln>
                  <a:noFill/>
                </a:ln>
                <a:solidFill>
                  <a:srgbClr val="000000"/>
                </a:solidFill>
                <a:effectLst/>
                <a:uLnTx/>
                <a:uFillTx/>
                <a:latin typeface="Helvetica Neue"/>
                <a:sym typeface="Helvetica Neue"/>
              </a:rPr>
              <a:t> are going to default more, than people who opted for shorter duration i.e. </a:t>
            </a:r>
            <a:r>
              <a:rPr kumimoji="0" lang="en-US" sz="3600" b="1" i="0" u="none" strike="noStrike" kern="0" cap="none" spc="0" normalizeH="0" baseline="0" noProof="0" dirty="0">
                <a:ln>
                  <a:noFill/>
                </a:ln>
                <a:solidFill>
                  <a:srgbClr val="000000"/>
                </a:solidFill>
                <a:effectLst/>
                <a:uLnTx/>
                <a:uFillTx/>
                <a:latin typeface="Helvetica Neue"/>
                <a:sym typeface="Helvetica Neue"/>
              </a:rPr>
              <a:t>36 months</a:t>
            </a:r>
          </a:p>
          <a:p>
            <a:pPr marL="310895" marR="0" lvl="0" indent="-215900" algn="l" defTabSz="310895" rtl="0" eaLnBrk="1" fontAlgn="auto" latinLnBrk="0" hangingPunct="0">
              <a:lnSpc>
                <a:spcPct val="150000"/>
              </a:lnSpc>
              <a:spcBef>
                <a:spcPts val="0"/>
              </a:spcBef>
              <a:spcAft>
                <a:spcPts val="0"/>
              </a:spcAft>
              <a:buClrTx/>
              <a:buSzPct val="100000"/>
              <a:buFont typeface="Helvetica Neue"/>
              <a:buChar char="•"/>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From Term vs Loan Status Analysis, it’s clear that out of </a:t>
            </a:r>
            <a:r>
              <a:rPr kumimoji="0" lang="en-US" sz="3600" b="1" i="0" u="none" strike="noStrike" kern="0" cap="none" spc="0" normalizeH="0" baseline="0" noProof="0" dirty="0">
                <a:ln>
                  <a:noFill/>
                </a:ln>
                <a:solidFill>
                  <a:srgbClr val="000000"/>
                </a:solidFill>
                <a:effectLst/>
                <a:uLnTx/>
                <a:uFillTx/>
                <a:latin typeface="Helvetica Neue"/>
                <a:sym typeface="Helvetica Neue"/>
              </a:rPr>
              <a:t>8722</a:t>
            </a:r>
            <a:r>
              <a:rPr kumimoji="0" lang="en-US" sz="3600" b="0" i="0" u="none" strike="noStrike" kern="0" cap="none" spc="0" normalizeH="0" baseline="0" noProof="0" dirty="0">
                <a:ln>
                  <a:noFill/>
                </a:ln>
                <a:solidFill>
                  <a:srgbClr val="000000"/>
                </a:solidFill>
                <a:effectLst/>
                <a:uLnTx/>
                <a:uFillTx/>
                <a:latin typeface="Helvetica Neue"/>
                <a:sym typeface="Helvetica Neue"/>
              </a:rPr>
              <a:t> who opted for </a:t>
            </a:r>
            <a:r>
              <a:rPr kumimoji="0" lang="en-US" sz="3600" b="1" i="0" u="none" strike="noStrike" kern="0" cap="none" spc="0" normalizeH="0" baseline="0" noProof="0" dirty="0">
                <a:ln>
                  <a:noFill/>
                </a:ln>
                <a:solidFill>
                  <a:srgbClr val="000000"/>
                </a:solidFill>
                <a:effectLst/>
                <a:uLnTx/>
                <a:uFillTx/>
                <a:latin typeface="Helvetica Neue"/>
                <a:sym typeface="Helvetica Neue"/>
              </a:rPr>
              <a:t>60 Months</a:t>
            </a:r>
            <a:r>
              <a:rPr kumimoji="0" lang="en-US" sz="3600" b="0" i="0" u="none" strike="noStrike" kern="0" cap="none" spc="0" normalizeH="0" baseline="0" noProof="0" dirty="0">
                <a:ln>
                  <a:noFill/>
                </a:ln>
                <a:solidFill>
                  <a:srgbClr val="000000"/>
                </a:solidFill>
                <a:effectLst/>
                <a:uLnTx/>
                <a:uFillTx/>
                <a:latin typeface="Helvetica Neue"/>
                <a:sym typeface="Helvetica Neue"/>
              </a:rPr>
              <a:t> as term </a:t>
            </a:r>
            <a:r>
              <a:rPr kumimoji="0" lang="en-US" sz="3600" b="1" i="0" u="none" strike="noStrike" kern="0" cap="none" spc="0" normalizeH="0" baseline="0" noProof="0" dirty="0">
                <a:ln>
                  <a:noFill/>
                </a:ln>
                <a:solidFill>
                  <a:srgbClr val="000000"/>
                </a:solidFill>
                <a:effectLst/>
                <a:uLnTx/>
                <a:uFillTx/>
                <a:latin typeface="Helvetica Neue"/>
                <a:sym typeface="Helvetica Neue"/>
              </a:rPr>
              <a:t>2230</a:t>
            </a:r>
            <a:r>
              <a:rPr kumimoji="0" lang="en-US" sz="3600" b="0" i="0" u="none" strike="noStrike" kern="0" cap="none" spc="0" normalizeH="0" baseline="0" noProof="0" dirty="0">
                <a:ln>
                  <a:noFill/>
                </a:ln>
                <a:solidFill>
                  <a:srgbClr val="000000"/>
                </a:solidFill>
                <a:effectLst/>
                <a:uLnTx/>
                <a:uFillTx/>
                <a:latin typeface="Helvetica Neue"/>
                <a:sym typeface="Helvetica Neue"/>
              </a:rPr>
              <a:t> has defaulted, which means around </a:t>
            </a:r>
            <a:r>
              <a:rPr kumimoji="0" lang="en-US" sz="3600" b="1" i="0" u="none" strike="noStrike" kern="0" cap="none" spc="0" normalizeH="0" baseline="0" noProof="0" dirty="0">
                <a:ln>
                  <a:noFill/>
                </a:ln>
                <a:solidFill>
                  <a:srgbClr val="000000"/>
                </a:solidFill>
                <a:effectLst/>
                <a:uLnTx/>
                <a:uFillTx/>
                <a:latin typeface="Helvetica Neue"/>
                <a:sym typeface="Helvetica Neue"/>
              </a:rPr>
              <a:t>25.6 %</a:t>
            </a:r>
            <a:r>
              <a:rPr kumimoji="0" lang="en-US" sz="3600" b="0" i="0" u="none" strike="noStrike" kern="0" cap="none" spc="0" normalizeH="0" baseline="0" noProof="0" dirty="0">
                <a:ln>
                  <a:noFill/>
                </a:ln>
                <a:solidFill>
                  <a:srgbClr val="000000"/>
                </a:solidFill>
                <a:effectLst/>
                <a:uLnTx/>
                <a:uFillTx/>
                <a:latin typeface="Helvetica Neue"/>
                <a:sym typeface="Helvetica Neue"/>
              </a:rPr>
              <a:t>, whereas, for those who opted </a:t>
            </a:r>
            <a:r>
              <a:rPr kumimoji="0" lang="en-US" sz="3600" b="1" i="0" u="none" strike="noStrike" kern="0" cap="none" spc="0" normalizeH="0" baseline="0" noProof="0" dirty="0">
                <a:ln>
                  <a:noFill/>
                </a:ln>
                <a:solidFill>
                  <a:srgbClr val="000000"/>
                </a:solidFill>
                <a:effectLst/>
                <a:uLnTx/>
                <a:uFillTx/>
                <a:latin typeface="Helvetica Neue"/>
                <a:sym typeface="Helvetica Neue"/>
              </a:rPr>
              <a:t>36 Months </a:t>
            </a:r>
            <a:r>
              <a:rPr kumimoji="0" lang="en-US" sz="3600" b="0" i="0" u="none" strike="noStrike" kern="0" cap="none" spc="0" normalizeH="0" baseline="0" noProof="0" dirty="0">
                <a:ln>
                  <a:noFill/>
                </a:ln>
                <a:solidFill>
                  <a:srgbClr val="000000"/>
                </a:solidFill>
                <a:effectLst/>
                <a:uLnTx/>
                <a:uFillTx/>
                <a:latin typeface="Helvetica Neue"/>
                <a:sym typeface="Helvetica Neue"/>
              </a:rPr>
              <a:t>only </a:t>
            </a:r>
            <a:r>
              <a:rPr kumimoji="0" lang="en-US" sz="3600" b="1" i="0" u="none" strike="noStrike" kern="0" cap="none" spc="0" normalizeH="0" baseline="0" noProof="0" dirty="0">
                <a:ln>
                  <a:noFill/>
                </a:ln>
                <a:solidFill>
                  <a:srgbClr val="000000"/>
                </a:solidFill>
                <a:effectLst/>
                <a:uLnTx/>
                <a:uFillTx/>
                <a:latin typeface="Helvetica Neue"/>
                <a:sym typeface="Helvetica Neue"/>
              </a:rPr>
              <a:t>2966</a:t>
            </a:r>
            <a:r>
              <a:rPr kumimoji="0" lang="en-US" sz="3600" b="0" i="0" u="none" strike="noStrike" kern="0" cap="none" spc="0" normalizeH="0" baseline="0" noProof="0" dirty="0">
                <a:ln>
                  <a:noFill/>
                </a:ln>
                <a:solidFill>
                  <a:srgbClr val="000000"/>
                </a:solidFill>
                <a:effectLst/>
                <a:uLnTx/>
                <a:uFillTx/>
                <a:latin typeface="Helvetica Neue"/>
                <a:sym typeface="Helvetica Neue"/>
              </a:rPr>
              <a:t> out of </a:t>
            </a:r>
            <a:r>
              <a:rPr kumimoji="0" lang="en-US" sz="3600" b="1" i="0" u="none" strike="noStrike" kern="0" cap="none" spc="0" normalizeH="0" baseline="0" noProof="0" dirty="0">
                <a:ln>
                  <a:noFill/>
                </a:ln>
                <a:solidFill>
                  <a:srgbClr val="000000"/>
                </a:solidFill>
                <a:effectLst/>
                <a:uLnTx/>
                <a:uFillTx/>
                <a:latin typeface="Helvetica Neue"/>
                <a:sym typeface="Helvetica Neue"/>
              </a:rPr>
              <a:t>26953</a:t>
            </a:r>
            <a:r>
              <a:rPr kumimoji="0" lang="en-US" sz="3600" b="0" i="0" u="none" strike="noStrike" kern="0" cap="none" spc="0" normalizeH="0" baseline="0" noProof="0" dirty="0">
                <a:ln>
                  <a:noFill/>
                </a:ln>
                <a:solidFill>
                  <a:srgbClr val="000000"/>
                </a:solidFill>
                <a:effectLst/>
                <a:uLnTx/>
                <a:uFillTx/>
                <a:latin typeface="Helvetica Neue"/>
                <a:sym typeface="Helvetica Neue"/>
              </a:rPr>
              <a:t> defaulted, that’s just </a:t>
            </a:r>
            <a:r>
              <a:rPr kumimoji="0" lang="en-US" sz="3600" b="1" i="0" u="none" strike="noStrike" kern="0" cap="none" spc="0" normalizeH="0" baseline="0" noProof="0" dirty="0">
                <a:ln>
                  <a:noFill/>
                </a:ln>
                <a:solidFill>
                  <a:srgbClr val="000000"/>
                </a:solidFill>
                <a:effectLst/>
                <a:uLnTx/>
                <a:uFillTx/>
                <a:latin typeface="Helvetica Neue"/>
                <a:sym typeface="Helvetica Neue"/>
              </a:rPr>
              <a:t>11%</a:t>
            </a:r>
          </a:p>
          <a:p>
            <a:pPr marL="310895" marR="0" lvl="0" indent="-215900" algn="l" defTabSz="310895" rtl="0" eaLnBrk="1" fontAlgn="auto" latinLnBrk="0" hangingPunct="0">
              <a:lnSpc>
                <a:spcPct val="150000"/>
              </a:lnSpc>
              <a:spcBef>
                <a:spcPts val="0"/>
              </a:spcBef>
              <a:spcAft>
                <a:spcPts val="0"/>
              </a:spcAft>
              <a:buClrTx/>
              <a:buSzPct val="100000"/>
              <a:buFont typeface="Helvetica Neue"/>
              <a:buChar char="•"/>
              <a:tabLst/>
              <a:defRPr sz="2856">
                <a:solidFill>
                  <a:srgbClr val="000000"/>
                </a:solidFill>
              </a:defRPr>
            </a:pPr>
            <a:endParaRPr kumimoji="0" lang="en-US" sz="3600" b="0" i="0" u="none" strike="noStrike" kern="0" cap="none" spc="0" normalizeH="0" baseline="0" noProof="0" dirty="0">
              <a:ln>
                <a:noFill/>
              </a:ln>
              <a:solidFill>
                <a:srgbClr val="000000"/>
              </a:solidFill>
              <a:effectLst/>
              <a:uLnTx/>
              <a:uFillTx/>
              <a:latin typeface="Helvetica Neue"/>
              <a:sym typeface="Helvetica Neue"/>
            </a:endParaRPr>
          </a:p>
          <a:p>
            <a:pPr marL="310895" marR="0" lvl="0" indent="-215900" algn="l" defTabSz="310895" rtl="0" eaLnBrk="1" fontAlgn="auto" latinLnBrk="0" hangingPunct="0">
              <a:lnSpc>
                <a:spcPct val="150000"/>
              </a:lnSpc>
              <a:spcBef>
                <a:spcPts val="0"/>
              </a:spcBef>
              <a:spcAft>
                <a:spcPts val="0"/>
              </a:spcAft>
              <a:buClrTx/>
              <a:buSzPct val="100000"/>
              <a:buFont typeface="Helvetica Neue"/>
              <a:buChar char="•"/>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3) </a:t>
            </a:r>
            <a:r>
              <a:rPr lang="en-US" sz="3600" b="1" dirty="0">
                <a:solidFill>
                  <a:srgbClr val="000000"/>
                </a:solidFill>
                <a:latin typeface="Helvetica Neue"/>
              </a:rPr>
              <a:t>P</a:t>
            </a:r>
            <a:r>
              <a:rPr kumimoji="0" lang="en-US" sz="3600" b="1" i="0" u="none" strike="noStrike" kern="0" cap="none" spc="0" normalizeH="0" baseline="0" noProof="0" dirty="0" err="1">
                <a:ln>
                  <a:noFill/>
                </a:ln>
                <a:solidFill>
                  <a:srgbClr val="000000"/>
                </a:solidFill>
                <a:effectLst/>
                <a:uLnTx/>
                <a:uFillTx/>
                <a:latin typeface="Helvetica Neue"/>
                <a:sym typeface="Helvetica Neue"/>
              </a:rPr>
              <a:t>urpose</a:t>
            </a:r>
            <a:r>
              <a:rPr kumimoji="0" lang="en-US" sz="3600" b="1" i="0" u="none" strike="noStrike" kern="0" cap="none" spc="0" normalizeH="0" baseline="0" noProof="0" dirty="0">
                <a:ln>
                  <a:noFill/>
                </a:ln>
                <a:solidFill>
                  <a:srgbClr val="000000"/>
                </a:solidFill>
                <a:effectLst/>
                <a:uLnTx/>
                <a:uFillTx/>
                <a:latin typeface="Helvetica Neue"/>
                <a:sym typeface="Helvetica Neue"/>
              </a:rPr>
              <a:t> vs loan_status</a:t>
            </a:r>
          </a:p>
          <a:p>
            <a:pPr marL="310895" marR="0" lvl="0" indent="-215900" algn="l" defTabSz="310895" rtl="0" eaLnBrk="1" fontAlgn="auto" latinLnBrk="0" hangingPunct="0">
              <a:lnSpc>
                <a:spcPct val="150000"/>
              </a:lnSpc>
              <a:spcBef>
                <a:spcPts val="0"/>
              </a:spcBef>
              <a:spcAft>
                <a:spcPts val="0"/>
              </a:spcAft>
              <a:buClrTx/>
              <a:buSzPct val="100000"/>
              <a:buFont typeface="Helvetica Neue"/>
              <a:buChar char="•"/>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From Purpose vs Loan_status analysis, it’s clear that </a:t>
            </a:r>
            <a:r>
              <a:rPr kumimoji="0" lang="en-US" sz="3600" b="1" i="0" u="none" strike="noStrike" kern="0" cap="none" spc="0" normalizeH="0" baseline="0" noProof="0" dirty="0">
                <a:ln>
                  <a:noFill/>
                </a:ln>
                <a:solidFill>
                  <a:srgbClr val="000000"/>
                </a:solidFill>
                <a:effectLst/>
                <a:uLnTx/>
                <a:uFillTx/>
                <a:latin typeface="Helvetica Neue"/>
                <a:sym typeface="Helvetica Neue"/>
              </a:rPr>
              <a:t>27.8%</a:t>
            </a:r>
            <a:r>
              <a:rPr kumimoji="0" lang="en-US" sz="3600" b="0" i="0" u="none" strike="noStrike" kern="0" cap="none" spc="0" normalizeH="0" baseline="0" noProof="0" dirty="0">
                <a:ln>
                  <a:noFill/>
                </a:ln>
                <a:solidFill>
                  <a:srgbClr val="000000"/>
                </a:solidFill>
                <a:effectLst/>
                <a:uLnTx/>
                <a:uFillTx/>
                <a:latin typeface="Helvetica Neue"/>
                <a:sym typeface="Helvetica Neue"/>
              </a:rPr>
              <a:t> of loans taken for </a:t>
            </a:r>
            <a:r>
              <a:rPr kumimoji="0" lang="en-US" sz="3600" b="1" i="0" u="none" strike="noStrike" kern="0" cap="none" spc="0" normalizeH="0" baseline="0" noProof="0" dirty="0">
                <a:ln>
                  <a:noFill/>
                </a:ln>
                <a:solidFill>
                  <a:srgbClr val="000000"/>
                </a:solidFill>
                <a:effectLst/>
                <a:uLnTx/>
                <a:uFillTx/>
                <a:latin typeface="Helvetica Neue"/>
                <a:sym typeface="Helvetica Neue"/>
              </a:rPr>
              <a:t>small_business </a:t>
            </a:r>
            <a:r>
              <a:rPr kumimoji="0" lang="en-US" sz="3600" b="0" i="0" u="none" strike="noStrike" kern="0" cap="none" spc="0" normalizeH="0" baseline="0" noProof="0" dirty="0">
                <a:ln>
                  <a:noFill/>
                </a:ln>
                <a:solidFill>
                  <a:srgbClr val="000000"/>
                </a:solidFill>
                <a:effectLst/>
                <a:uLnTx/>
                <a:uFillTx/>
                <a:latin typeface="Helvetica Neue"/>
                <a:sym typeface="Helvetica Neue"/>
              </a:rPr>
              <a:t>end up as defaulters. This might be because of the failure of the business.</a:t>
            </a:r>
          </a:p>
          <a:p>
            <a:pPr marL="310895" marR="0" lvl="0" indent="-215900" algn="l" defTabSz="310895" rtl="0" eaLnBrk="1" fontAlgn="auto" latinLnBrk="0" hangingPunct="0">
              <a:lnSpc>
                <a:spcPct val="150000"/>
              </a:lnSpc>
              <a:spcBef>
                <a:spcPts val="0"/>
              </a:spcBef>
              <a:spcAft>
                <a:spcPts val="0"/>
              </a:spcAft>
              <a:buClrTx/>
              <a:buSzPct val="100000"/>
              <a:buFont typeface="Helvetica Neue"/>
              <a:buChar char="•"/>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Another insight is that loans taken under </a:t>
            </a:r>
            <a:r>
              <a:rPr kumimoji="0" lang="en-US" sz="3600" b="1" i="0" u="none" strike="noStrike" kern="0" cap="none" spc="0" normalizeH="0" baseline="0" noProof="0" dirty="0">
                <a:ln>
                  <a:noFill/>
                </a:ln>
                <a:solidFill>
                  <a:srgbClr val="000000"/>
                </a:solidFill>
                <a:effectLst/>
                <a:uLnTx/>
                <a:uFillTx/>
                <a:latin typeface="Helvetica Neue"/>
                <a:sym typeface="Helvetica Neue"/>
              </a:rPr>
              <a:t>60 months as term</a:t>
            </a:r>
            <a:r>
              <a:rPr lang="en-US" sz="3600" dirty="0">
                <a:solidFill>
                  <a:srgbClr val="000000"/>
                </a:solidFill>
                <a:latin typeface="Helvetica Neue"/>
              </a:rPr>
              <a:t> </a:t>
            </a:r>
            <a:r>
              <a:rPr kumimoji="0" lang="en-US" sz="3600" b="0" i="0" u="none" strike="noStrike" kern="0" cap="none" spc="0" normalizeH="0" baseline="0" noProof="0" dirty="0">
                <a:ln>
                  <a:noFill/>
                </a:ln>
                <a:solidFill>
                  <a:srgbClr val="000000"/>
                </a:solidFill>
                <a:effectLst/>
                <a:uLnTx/>
                <a:uFillTx/>
                <a:latin typeface="Helvetica Neue"/>
                <a:sym typeface="Helvetica Neue"/>
              </a:rPr>
              <a:t>and purpose as </a:t>
            </a:r>
            <a:r>
              <a:rPr kumimoji="0" lang="en-US" sz="3600" b="1" i="0" u="none" strike="noStrike" kern="0" cap="none" spc="0" normalizeH="0" baseline="0" noProof="0" dirty="0">
                <a:ln>
                  <a:noFill/>
                </a:ln>
                <a:solidFill>
                  <a:srgbClr val="000000"/>
                </a:solidFill>
                <a:effectLst/>
                <a:uLnTx/>
                <a:uFillTx/>
                <a:latin typeface="Helvetica Neue"/>
                <a:sym typeface="Helvetica Neue"/>
              </a:rPr>
              <a:t>educational</a:t>
            </a:r>
            <a:r>
              <a:rPr kumimoji="0" lang="en-US" sz="3600" b="0" i="0" u="none" strike="noStrike" kern="0" cap="none" spc="0" normalizeH="0" baseline="0" noProof="0" dirty="0">
                <a:ln>
                  <a:noFill/>
                </a:ln>
                <a:solidFill>
                  <a:srgbClr val="000000"/>
                </a:solidFill>
                <a:effectLst/>
                <a:uLnTx/>
                <a:uFillTx/>
                <a:latin typeface="Helvetica Neue"/>
                <a:sym typeface="Helvetica Neue"/>
              </a:rPr>
              <a:t> and </a:t>
            </a:r>
            <a:r>
              <a:rPr kumimoji="0" lang="en-US" sz="3600" b="1" i="0" u="none" strike="noStrike" kern="0" cap="none" spc="0" normalizeH="0" baseline="0" noProof="0" dirty="0">
                <a:ln>
                  <a:noFill/>
                </a:ln>
                <a:solidFill>
                  <a:srgbClr val="000000"/>
                </a:solidFill>
                <a:effectLst/>
                <a:uLnTx/>
                <a:uFillTx/>
                <a:latin typeface="Helvetica Neue"/>
                <a:sym typeface="Helvetica Neue"/>
              </a:rPr>
              <a:t>small_business</a:t>
            </a:r>
            <a:r>
              <a:rPr kumimoji="0" lang="en-US" sz="3600" b="0" i="0" u="none" strike="noStrike" kern="0" cap="none" spc="0" normalizeH="0" baseline="0" noProof="0" dirty="0">
                <a:ln>
                  <a:noFill/>
                </a:ln>
                <a:solidFill>
                  <a:srgbClr val="000000"/>
                </a:solidFill>
                <a:effectLst/>
                <a:uLnTx/>
                <a:uFillTx/>
                <a:latin typeface="Helvetica Neue"/>
                <a:sym typeface="Helvetica Neue"/>
              </a:rPr>
              <a:t> show very high default rates of about </a:t>
            </a:r>
            <a:r>
              <a:rPr kumimoji="0" lang="en-US" sz="3600" b="1" i="0" u="none" strike="noStrike" kern="0" cap="none" spc="0" normalizeH="0" baseline="0" noProof="0" dirty="0">
                <a:ln>
                  <a:noFill/>
                </a:ln>
                <a:solidFill>
                  <a:srgbClr val="000000"/>
                </a:solidFill>
                <a:effectLst/>
                <a:uLnTx/>
                <a:uFillTx/>
                <a:latin typeface="Helvetica Neue"/>
                <a:sym typeface="Helvetica Neue"/>
              </a:rPr>
              <a:t>42%</a:t>
            </a:r>
          </a:p>
        </p:txBody>
      </p:sp>
    </p:spTree>
    <p:extLst>
      <p:ext uri="{BB962C8B-B14F-4D97-AF65-F5344CB8AC3E}">
        <p14:creationId xmlns:p14="http://schemas.microsoft.com/office/powerpoint/2010/main" val="200807662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89" name="Image Gallery"/>
          <p:cNvGrpSpPr/>
          <p:nvPr/>
        </p:nvGrpSpPr>
        <p:grpSpPr>
          <a:xfrm>
            <a:off x="247854" y="188510"/>
            <a:ext cx="2869010" cy="2275866"/>
            <a:chOff x="0" y="0"/>
            <a:chExt cx="2869009" cy="2275864"/>
          </a:xfrm>
        </p:grpSpPr>
        <p:pic>
          <p:nvPicPr>
            <p:cNvPr id="287" name="IIIT_Bangalore_Logo.svg.png" descr="IIIT_Bangalore_Logo.svg.png"/>
            <p:cNvPicPr>
              <a:picLocks noChangeAspect="1"/>
            </p:cNvPicPr>
            <p:nvPr/>
          </p:nvPicPr>
          <p:blipFill>
            <a:blip r:embed="rId3"/>
            <a:srcRect t="14062" b="14062"/>
            <a:stretch>
              <a:fillRect/>
            </a:stretch>
          </p:blipFill>
          <p:spPr>
            <a:xfrm>
              <a:off x="0" y="0"/>
              <a:ext cx="2869010" cy="1687500"/>
            </a:xfrm>
            <a:prstGeom prst="rect">
              <a:avLst/>
            </a:prstGeom>
            <a:ln w="12700" cap="flat">
              <a:noFill/>
              <a:miter lim="400000"/>
            </a:ln>
            <a:effectLst/>
          </p:spPr>
        </p:pic>
        <p:sp>
          <p:nvSpPr>
            <p:cNvPr id="288" name="Caption"/>
            <p:cNvSpPr/>
            <p:nvPr/>
          </p:nvSpPr>
          <p:spPr>
            <a:xfrm>
              <a:off x="0" y="1763699"/>
              <a:ext cx="2869010"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pPr marL="0" marR="0" lvl="0" indent="0" algn="ctr" defTabSz="2438338" rtl="0" eaLnBrk="1" fontAlgn="auto" latinLnBrk="0" hangingPunct="0">
                <a:lnSpc>
                  <a:spcPct val="100000"/>
                </a:lnSpc>
                <a:spcBef>
                  <a:spcPts val="0"/>
                </a:spcBef>
                <a:spcAft>
                  <a:spcPts val="0"/>
                </a:spcAft>
                <a:buClrTx/>
                <a:buSzTx/>
                <a:buFontTx/>
                <a:buNone/>
                <a:tabLst/>
                <a:defRPr/>
              </a:pPr>
              <a:r>
                <a:rPr kumimoji="0" sz="2400" b="0" i="0" u="none" strike="noStrike" kern="0" cap="none" spc="0" normalizeH="0" baseline="0" noProof="0">
                  <a:ln>
                    <a:noFill/>
                  </a:ln>
                  <a:solidFill>
                    <a:srgbClr val="FFFFFF"/>
                  </a:solidFill>
                  <a:effectLst/>
                  <a:uLnTx/>
                  <a:uFillTx/>
                  <a:latin typeface="Helvetica Neue"/>
                  <a:sym typeface="Helvetica Neue"/>
                </a:rPr>
                <a:t>Caption</a:t>
              </a:r>
            </a:p>
          </p:txBody>
        </p:sp>
      </p:grpSp>
      <p:grpSp>
        <p:nvGrpSpPr>
          <p:cNvPr id="292" name="Image Gallery"/>
          <p:cNvGrpSpPr/>
          <p:nvPr/>
        </p:nvGrpSpPr>
        <p:grpSpPr>
          <a:xfrm>
            <a:off x="20860177" y="75049"/>
            <a:ext cx="3462485" cy="2147823"/>
            <a:chOff x="0" y="0"/>
            <a:chExt cx="3462483" cy="2147822"/>
          </a:xfrm>
        </p:grpSpPr>
        <p:pic>
          <p:nvPicPr>
            <p:cNvPr id="290" name="upgrad.png" descr="upgrad.png"/>
            <p:cNvPicPr>
              <a:picLocks noChangeAspect="1"/>
            </p:cNvPicPr>
            <p:nvPr/>
          </p:nvPicPr>
          <p:blipFill>
            <a:blip r:embed="rId4"/>
            <a:srcRect t="9786" b="9786"/>
            <a:stretch>
              <a:fillRect/>
            </a:stretch>
          </p:blipFill>
          <p:spPr>
            <a:xfrm>
              <a:off x="0" y="0"/>
              <a:ext cx="3462484" cy="1559457"/>
            </a:xfrm>
            <a:prstGeom prst="rect">
              <a:avLst/>
            </a:prstGeom>
            <a:ln w="12700" cap="flat">
              <a:noFill/>
              <a:miter lim="400000"/>
            </a:ln>
            <a:effectLst/>
          </p:spPr>
        </p:pic>
        <p:sp>
          <p:nvSpPr>
            <p:cNvPr id="291" name="Caption"/>
            <p:cNvSpPr/>
            <p:nvPr/>
          </p:nvSpPr>
          <p:spPr>
            <a:xfrm>
              <a:off x="0" y="1635656"/>
              <a:ext cx="3462484"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pPr marL="0" marR="0" lvl="0" indent="0" algn="ctr" defTabSz="2438338" rtl="0" eaLnBrk="1" fontAlgn="auto" latinLnBrk="0" hangingPunct="0">
                <a:lnSpc>
                  <a:spcPct val="100000"/>
                </a:lnSpc>
                <a:spcBef>
                  <a:spcPts val="0"/>
                </a:spcBef>
                <a:spcAft>
                  <a:spcPts val="0"/>
                </a:spcAft>
                <a:buClrTx/>
                <a:buSzTx/>
                <a:buFontTx/>
                <a:buNone/>
                <a:tabLst/>
                <a:defRPr/>
              </a:pPr>
              <a:r>
                <a:rPr kumimoji="0" sz="2400" b="0" i="0" u="none" strike="noStrike" kern="0" cap="none" spc="0" normalizeH="0" baseline="0" noProof="0">
                  <a:ln>
                    <a:noFill/>
                  </a:ln>
                  <a:solidFill>
                    <a:srgbClr val="FFFFFF"/>
                  </a:solidFill>
                  <a:effectLst/>
                  <a:uLnTx/>
                  <a:uFillTx/>
                  <a:latin typeface="Helvetica Neue"/>
                  <a:sym typeface="Helvetica Neue"/>
                </a:rPr>
                <a:t>Caption</a:t>
              </a:r>
            </a:p>
          </p:txBody>
        </p:sp>
      </p:grpSp>
      <p:sp>
        <p:nvSpPr>
          <p:cNvPr id="293" name="Inferences from Univariate Analysis"/>
          <p:cNvSpPr txBox="1">
            <a:spLocks noGrp="1"/>
          </p:cNvSpPr>
          <p:nvPr>
            <p:ph type="title"/>
          </p:nvPr>
        </p:nvSpPr>
        <p:spPr>
          <a:xfrm>
            <a:off x="807851" y="2000104"/>
            <a:ext cx="4122737" cy="629316"/>
          </a:xfrm>
          <a:prstGeom prst="rect">
            <a:avLst/>
          </a:prstGeom>
        </p:spPr>
        <p:txBody>
          <a:bodyPr>
            <a:normAutofit fontScale="90000"/>
          </a:bodyPr>
          <a:lstStyle>
            <a:lvl1pPr>
              <a:defRPr sz="6000" spc="-119">
                <a:solidFill>
                  <a:srgbClr val="000000"/>
                </a:solidFill>
              </a:defRPr>
            </a:lvl1pPr>
          </a:lstStyle>
          <a:p>
            <a:r>
              <a:rPr lang="en-US" sz="4400" u="sng" dirty="0"/>
              <a:t>Continuation</a:t>
            </a:r>
            <a:r>
              <a:rPr lang="en-US" sz="4400" dirty="0"/>
              <a:t> :</a:t>
            </a:r>
            <a:endParaRPr sz="4400" dirty="0"/>
          </a:p>
        </p:txBody>
      </p:sp>
      <p:sp>
        <p:nvSpPr>
          <p:cNvPr id="294" name="Majority of the Loan Amount Requested/Sanctioned falls between 2500 - 10000 range.…"/>
          <p:cNvSpPr txBox="1"/>
          <p:nvPr/>
        </p:nvSpPr>
        <p:spPr>
          <a:xfrm>
            <a:off x="807851" y="2814917"/>
            <a:ext cx="21971001" cy="109010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fontScale="77500" lnSpcReduction="20000"/>
          </a:bodyPr>
          <a:lstStyle/>
          <a:p>
            <a:pPr marL="94995" marR="0" lvl="0" indent="0" algn="l" defTabSz="310895" rtl="0" eaLnBrk="1" fontAlgn="auto" latinLnBrk="0" hangingPunct="0">
              <a:lnSpc>
                <a:spcPct val="150000"/>
              </a:lnSpc>
              <a:spcBef>
                <a:spcPts val="0"/>
              </a:spcBef>
              <a:spcAft>
                <a:spcPts val="0"/>
              </a:spcAft>
              <a:buClrTx/>
              <a:buSzPct val="100000"/>
              <a:buFontTx/>
              <a:buNone/>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4) </a:t>
            </a:r>
            <a:r>
              <a:rPr kumimoji="0" lang="en-US" sz="3600" b="1" i="0" u="none" strike="noStrike" kern="0" cap="none" spc="0" normalizeH="0" baseline="0" noProof="0" dirty="0">
                <a:ln>
                  <a:noFill/>
                </a:ln>
                <a:solidFill>
                  <a:srgbClr val="000000"/>
                </a:solidFill>
                <a:effectLst/>
                <a:uLnTx/>
                <a:uFillTx/>
                <a:latin typeface="Helvetica Neue"/>
                <a:sym typeface="Helvetica Neue"/>
              </a:rPr>
              <a:t>Annual Income vs Loans Defaulted In that segment in Percentage</a:t>
            </a:r>
          </a:p>
          <a:p>
            <a:pPr marL="666495" marR="0" lvl="0" indent="-571500" algn="l" defTabSz="310895" rtl="0" eaLnBrk="1" fontAlgn="auto" latinLnBrk="0" hangingPunct="0">
              <a:lnSpc>
                <a:spcPct val="150000"/>
              </a:lnSpc>
              <a:spcBef>
                <a:spcPts val="0"/>
              </a:spcBef>
              <a:spcAft>
                <a:spcPts val="0"/>
              </a:spcAft>
              <a:buClrTx/>
              <a:buSzPct val="100000"/>
              <a:buFont typeface="Arial" panose="020B0604020202020204" pitchFamily="34" charset="0"/>
              <a:buChar char="•"/>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From Annual Income vs Loan Status analysis, it was found that as </a:t>
            </a:r>
            <a:r>
              <a:rPr kumimoji="0" lang="en-US" sz="3600" b="1" i="0" u="none" strike="noStrike" kern="0" cap="none" spc="0" normalizeH="0" baseline="0" noProof="0" dirty="0" err="1">
                <a:ln>
                  <a:noFill/>
                </a:ln>
                <a:solidFill>
                  <a:srgbClr val="000000"/>
                </a:solidFill>
                <a:effectLst/>
                <a:uLnTx/>
                <a:uFillTx/>
                <a:latin typeface="Helvetica Neue"/>
                <a:sym typeface="Helvetica Neue"/>
              </a:rPr>
              <a:t>annual_inc</a:t>
            </a:r>
            <a:r>
              <a:rPr kumimoji="0" lang="en-US" sz="3600" b="1" i="0" u="none" strike="noStrike" kern="0" cap="none" spc="0" normalizeH="0" baseline="0" noProof="0" dirty="0">
                <a:ln>
                  <a:noFill/>
                </a:ln>
                <a:solidFill>
                  <a:srgbClr val="000000"/>
                </a:solidFill>
                <a:effectLst/>
                <a:uLnTx/>
                <a:uFillTx/>
                <a:latin typeface="Helvetica Neue"/>
                <a:sym typeface="Helvetica Neue"/>
              </a:rPr>
              <a:t> decreases chances of defaulting increases</a:t>
            </a:r>
            <a:endParaRPr kumimoji="0" lang="en-US" sz="3600" b="0" i="0" u="none" strike="noStrike" kern="0" cap="none" spc="0" normalizeH="0" baseline="0" noProof="0" dirty="0">
              <a:ln>
                <a:noFill/>
              </a:ln>
              <a:solidFill>
                <a:srgbClr val="000000"/>
              </a:solidFill>
              <a:effectLst/>
              <a:uLnTx/>
              <a:uFillTx/>
              <a:latin typeface="Helvetica Neue"/>
              <a:sym typeface="Helvetica Neue"/>
            </a:endParaRPr>
          </a:p>
          <a:p>
            <a:pPr marL="94995" marR="0" lvl="0" indent="0" algn="l" defTabSz="310895" rtl="0" eaLnBrk="1" fontAlgn="auto" latinLnBrk="0" hangingPunct="0">
              <a:lnSpc>
                <a:spcPct val="150000"/>
              </a:lnSpc>
              <a:spcBef>
                <a:spcPts val="0"/>
              </a:spcBef>
              <a:spcAft>
                <a:spcPts val="0"/>
              </a:spcAft>
              <a:buClrTx/>
              <a:buSzPct val="100000"/>
              <a:buFontTx/>
              <a:buNone/>
              <a:tabLst/>
              <a:defRPr sz="2856">
                <a:solidFill>
                  <a:srgbClr val="000000"/>
                </a:solidFill>
              </a:defRPr>
            </a:pPr>
            <a:endParaRPr kumimoji="0" lang="en-US" sz="3600" b="0" i="0" u="none" strike="noStrike" kern="0" cap="none" spc="0" normalizeH="0" baseline="0" noProof="0" dirty="0">
              <a:ln>
                <a:noFill/>
              </a:ln>
              <a:solidFill>
                <a:srgbClr val="000000"/>
              </a:solidFill>
              <a:effectLst/>
              <a:uLnTx/>
              <a:uFillTx/>
              <a:latin typeface="Helvetica Neue"/>
              <a:sym typeface="Helvetica Neue"/>
            </a:endParaRPr>
          </a:p>
          <a:p>
            <a:pPr marL="94995" marR="0" lvl="0" indent="0" algn="l" defTabSz="310895" rtl="0" eaLnBrk="1" fontAlgn="auto" latinLnBrk="0" hangingPunct="0">
              <a:lnSpc>
                <a:spcPct val="150000"/>
              </a:lnSpc>
              <a:spcBef>
                <a:spcPts val="0"/>
              </a:spcBef>
              <a:spcAft>
                <a:spcPts val="0"/>
              </a:spcAft>
              <a:buClrTx/>
              <a:buSzPct val="100000"/>
              <a:buFontTx/>
              <a:buNone/>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5) </a:t>
            </a:r>
            <a:r>
              <a:rPr kumimoji="0" lang="en-US" sz="3600" b="1" i="0" u="none" strike="noStrike" kern="0" cap="none" spc="0" normalizeH="0" baseline="0" noProof="0" dirty="0">
                <a:ln>
                  <a:noFill/>
                </a:ln>
                <a:solidFill>
                  <a:srgbClr val="000000"/>
                </a:solidFill>
                <a:effectLst/>
                <a:uLnTx/>
                <a:uFillTx/>
                <a:latin typeface="Helvetica Neue"/>
                <a:sym typeface="Helvetica Neue"/>
              </a:rPr>
              <a:t>Funded Amount By Investors vs Loans Defaulted In that segment in Percentage</a:t>
            </a:r>
          </a:p>
          <a:p>
            <a:pPr marL="666495" marR="0" lvl="0" indent="-571500" algn="l" defTabSz="310895" rtl="0" eaLnBrk="1" fontAlgn="auto" latinLnBrk="0" hangingPunct="0">
              <a:lnSpc>
                <a:spcPct val="150000"/>
              </a:lnSpc>
              <a:spcBef>
                <a:spcPts val="0"/>
              </a:spcBef>
              <a:spcAft>
                <a:spcPts val="0"/>
              </a:spcAft>
              <a:buClrTx/>
              <a:buSzPct val="100000"/>
              <a:buFont typeface="Arial" panose="020B0604020202020204" pitchFamily="34" charset="0"/>
              <a:buChar char="•"/>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From </a:t>
            </a:r>
            <a:r>
              <a:rPr kumimoji="0" lang="en-US" sz="3600" b="0" i="0" u="none" strike="noStrike" kern="0" cap="none" spc="0" normalizeH="0" baseline="0" noProof="0" dirty="0" err="1">
                <a:ln>
                  <a:noFill/>
                </a:ln>
                <a:solidFill>
                  <a:srgbClr val="000000"/>
                </a:solidFill>
                <a:effectLst/>
                <a:uLnTx/>
                <a:uFillTx/>
                <a:latin typeface="Helvetica Neue"/>
                <a:sym typeface="Helvetica Neue"/>
              </a:rPr>
              <a:t>Funded_amnt_inv</a:t>
            </a:r>
            <a:r>
              <a:rPr kumimoji="0" lang="en-US" sz="3600" b="0" i="0" u="none" strike="noStrike" kern="0" cap="none" spc="0" normalizeH="0" baseline="0" noProof="0" dirty="0">
                <a:ln>
                  <a:noFill/>
                </a:ln>
                <a:solidFill>
                  <a:srgbClr val="000000"/>
                </a:solidFill>
                <a:effectLst/>
                <a:uLnTx/>
                <a:uFillTx/>
                <a:latin typeface="Helvetica Neue"/>
                <a:sym typeface="Helvetica Neue"/>
              </a:rPr>
              <a:t> vs loan_status analysis, it was found that as the </a:t>
            </a:r>
            <a:r>
              <a:rPr kumimoji="0" lang="en-US" sz="3600" b="1" i="0" u="none" strike="noStrike" kern="0" cap="none" spc="0" normalizeH="0" baseline="0" noProof="0" dirty="0">
                <a:ln>
                  <a:noFill/>
                </a:ln>
                <a:solidFill>
                  <a:srgbClr val="000000"/>
                </a:solidFill>
                <a:effectLst/>
                <a:uLnTx/>
                <a:uFillTx/>
                <a:latin typeface="Helvetica Neue"/>
                <a:sym typeface="Helvetica Neue"/>
              </a:rPr>
              <a:t>funded amount by investors increases chances of defaulting increases</a:t>
            </a:r>
            <a:endParaRPr kumimoji="0" lang="en-US" sz="3600" b="0" i="0" u="none" strike="noStrike" kern="0" cap="none" spc="0" normalizeH="0" baseline="0" noProof="0" dirty="0">
              <a:ln>
                <a:noFill/>
              </a:ln>
              <a:solidFill>
                <a:srgbClr val="000000"/>
              </a:solidFill>
              <a:effectLst/>
              <a:uLnTx/>
              <a:uFillTx/>
              <a:latin typeface="Helvetica Neue"/>
              <a:sym typeface="Helvetica Neue"/>
            </a:endParaRPr>
          </a:p>
          <a:p>
            <a:pPr marL="94995" marR="0" lvl="0" indent="0" algn="l" defTabSz="310895" rtl="0" eaLnBrk="1" fontAlgn="auto" latinLnBrk="0" hangingPunct="0">
              <a:lnSpc>
                <a:spcPct val="150000"/>
              </a:lnSpc>
              <a:spcBef>
                <a:spcPts val="0"/>
              </a:spcBef>
              <a:spcAft>
                <a:spcPts val="0"/>
              </a:spcAft>
              <a:buClrTx/>
              <a:buSzPct val="100000"/>
              <a:buFontTx/>
              <a:buNone/>
              <a:tabLst/>
              <a:defRPr sz="2856">
                <a:solidFill>
                  <a:srgbClr val="000000"/>
                </a:solidFill>
              </a:defRPr>
            </a:pPr>
            <a:endParaRPr kumimoji="0" lang="en-US" sz="3600" b="0" i="0" u="none" strike="noStrike" kern="0" cap="none" spc="0" normalizeH="0" baseline="0" noProof="0" dirty="0">
              <a:ln>
                <a:noFill/>
              </a:ln>
              <a:solidFill>
                <a:srgbClr val="000000"/>
              </a:solidFill>
              <a:effectLst/>
              <a:uLnTx/>
              <a:uFillTx/>
              <a:latin typeface="Helvetica Neue"/>
              <a:sym typeface="Helvetica Neue"/>
            </a:endParaRPr>
          </a:p>
          <a:p>
            <a:pPr marL="94995" marR="0" lvl="0" indent="0" algn="l" defTabSz="310895" rtl="0" eaLnBrk="1" fontAlgn="auto" latinLnBrk="0" hangingPunct="0">
              <a:lnSpc>
                <a:spcPct val="150000"/>
              </a:lnSpc>
              <a:spcBef>
                <a:spcPts val="0"/>
              </a:spcBef>
              <a:spcAft>
                <a:spcPts val="0"/>
              </a:spcAft>
              <a:buClrTx/>
              <a:buSzPct val="100000"/>
              <a:buFontTx/>
              <a:buNone/>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6) </a:t>
            </a:r>
            <a:r>
              <a:rPr lang="en-US" sz="3600" b="1" dirty="0">
                <a:solidFill>
                  <a:srgbClr val="000000"/>
                </a:solidFill>
                <a:latin typeface="Helvetica Neue"/>
              </a:rPr>
              <a:t>Record of Bankruptcies </a:t>
            </a:r>
            <a:r>
              <a:rPr kumimoji="0" lang="en-US" sz="3600" b="1" i="0" u="none" strike="noStrike" kern="0" cap="none" spc="0" normalizeH="0" baseline="0" noProof="0" dirty="0">
                <a:ln>
                  <a:noFill/>
                </a:ln>
                <a:solidFill>
                  <a:srgbClr val="000000"/>
                </a:solidFill>
                <a:effectLst/>
                <a:uLnTx/>
                <a:uFillTx/>
                <a:latin typeface="Helvetica Neue"/>
                <a:sym typeface="Helvetica Neue"/>
              </a:rPr>
              <a:t>vs Loans Defaulted In that segment in Percentage</a:t>
            </a:r>
          </a:p>
          <a:p>
            <a:pPr marL="666495" marR="0" lvl="0" indent="-571500" algn="l" defTabSz="310895" rtl="0" eaLnBrk="1" fontAlgn="auto" latinLnBrk="0" hangingPunct="0">
              <a:lnSpc>
                <a:spcPct val="150000"/>
              </a:lnSpc>
              <a:spcBef>
                <a:spcPts val="0"/>
              </a:spcBef>
              <a:spcAft>
                <a:spcPts val="0"/>
              </a:spcAft>
              <a:buClrTx/>
              <a:buSzPct val="100000"/>
              <a:buFont typeface="Arial" panose="020B0604020202020204" pitchFamily="34" charset="0"/>
              <a:buChar char="•"/>
              <a:tabLst/>
              <a:defRPr sz="2856">
                <a:solidFill>
                  <a:srgbClr val="000000"/>
                </a:solidFill>
              </a:defRPr>
            </a:pPr>
            <a:r>
              <a:rPr kumimoji="0" lang="en-US" sz="3600" b="0" i="0" u="none" strike="noStrike" kern="0" cap="none" spc="0" normalizeH="0" baseline="0" noProof="0" dirty="0" err="1">
                <a:ln>
                  <a:noFill/>
                </a:ln>
                <a:solidFill>
                  <a:srgbClr val="000000"/>
                </a:solidFill>
                <a:effectLst/>
                <a:uLnTx/>
                <a:uFillTx/>
                <a:latin typeface="Helvetica Neue"/>
                <a:sym typeface="Helvetica Neue"/>
              </a:rPr>
              <a:t>pub_rec_bankruptcies</a:t>
            </a:r>
            <a:r>
              <a:rPr kumimoji="0" lang="en-US" sz="3600" b="0" i="0" u="none" strike="noStrike" kern="0" cap="none" spc="0" normalizeH="0" baseline="0" noProof="0" dirty="0">
                <a:ln>
                  <a:noFill/>
                </a:ln>
                <a:solidFill>
                  <a:srgbClr val="000000"/>
                </a:solidFill>
                <a:effectLst/>
                <a:uLnTx/>
                <a:uFillTx/>
                <a:latin typeface="Helvetica Neue"/>
                <a:sym typeface="Helvetica Neue"/>
              </a:rPr>
              <a:t> vs percentage of defaulters shows an indication that people having previous records of bankruptcies tend to repeat that in the future.</a:t>
            </a:r>
          </a:p>
          <a:p>
            <a:pPr marL="666495" marR="0" lvl="0" indent="-571500" algn="l" defTabSz="310895" rtl="0" eaLnBrk="1" fontAlgn="auto" latinLnBrk="0" hangingPunct="0">
              <a:lnSpc>
                <a:spcPct val="150000"/>
              </a:lnSpc>
              <a:spcBef>
                <a:spcPts val="0"/>
              </a:spcBef>
              <a:spcAft>
                <a:spcPts val="0"/>
              </a:spcAft>
              <a:buClrTx/>
              <a:buSzPct val="100000"/>
              <a:buFont typeface="Arial" panose="020B0604020202020204" pitchFamily="34" charset="0"/>
              <a:buChar char="•"/>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Around </a:t>
            </a:r>
            <a:r>
              <a:rPr kumimoji="0" lang="en-US" sz="3600" b="1" i="0" u="none" strike="noStrike" kern="0" cap="none" spc="0" normalizeH="0" baseline="0" noProof="0" dirty="0">
                <a:ln>
                  <a:noFill/>
                </a:ln>
                <a:solidFill>
                  <a:srgbClr val="000000"/>
                </a:solidFill>
                <a:effectLst/>
                <a:uLnTx/>
                <a:uFillTx/>
                <a:latin typeface="Helvetica Neue"/>
                <a:sym typeface="Helvetica Neue"/>
              </a:rPr>
              <a:t>40% </a:t>
            </a:r>
            <a:r>
              <a:rPr kumimoji="0" lang="en-US" sz="3600" b="0" i="0" u="none" strike="noStrike" kern="0" cap="none" spc="0" normalizeH="0" baseline="0" noProof="0" dirty="0">
                <a:ln>
                  <a:noFill/>
                </a:ln>
                <a:solidFill>
                  <a:srgbClr val="000000"/>
                </a:solidFill>
                <a:effectLst/>
                <a:uLnTx/>
                <a:uFillTx/>
                <a:latin typeface="Helvetica Neue"/>
                <a:sym typeface="Helvetica Neue"/>
              </a:rPr>
              <a:t>of those who take loans with a history of bankruptcies of </a:t>
            </a:r>
            <a:r>
              <a:rPr kumimoji="0" lang="en-US" sz="3600" b="1" i="0" u="none" strike="noStrike" kern="0" cap="none" spc="0" normalizeH="0" baseline="0" noProof="0" dirty="0">
                <a:ln>
                  <a:noFill/>
                </a:ln>
                <a:solidFill>
                  <a:srgbClr val="000000"/>
                </a:solidFill>
                <a:effectLst/>
                <a:uLnTx/>
                <a:uFillTx/>
                <a:latin typeface="Helvetica Neue"/>
                <a:sym typeface="Helvetica Neue"/>
              </a:rPr>
              <a:t>2</a:t>
            </a:r>
            <a:r>
              <a:rPr kumimoji="0" lang="en-US" sz="3600" b="0" i="0" u="none" strike="noStrike" kern="0" cap="none" spc="0" normalizeH="0" baseline="0" noProof="0" dirty="0">
                <a:ln>
                  <a:noFill/>
                </a:ln>
                <a:solidFill>
                  <a:srgbClr val="000000"/>
                </a:solidFill>
                <a:effectLst/>
                <a:uLnTx/>
                <a:uFillTx/>
                <a:latin typeface="Helvetica Neue"/>
                <a:sym typeface="Helvetica Neue"/>
              </a:rPr>
              <a:t> tend to default. </a:t>
            </a:r>
          </a:p>
          <a:p>
            <a:pPr marL="94995" marR="0" lvl="0" indent="0" algn="l" defTabSz="310895" rtl="0" eaLnBrk="1" fontAlgn="auto" latinLnBrk="0" hangingPunct="0">
              <a:lnSpc>
                <a:spcPct val="150000"/>
              </a:lnSpc>
              <a:spcBef>
                <a:spcPts val="0"/>
              </a:spcBef>
              <a:spcAft>
                <a:spcPts val="0"/>
              </a:spcAft>
              <a:buClrTx/>
              <a:buSzPct val="100000"/>
              <a:buFontTx/>
              <a:buNone/>
              <a:tabLst/>
              <a:defRPr sz="2856">
                <a:solidFill>
                  <a:srgbClr val="000000"/>
                </a:solidFill>
              </a:defRPr>
            </a:pPr>
            <a:endParaRPr kumimoji="0" lang="en-US" sz="3600" b="0" i="0" u="none" strike="noStrike" kern="0" cap="none" spc="0" normalizeH="0" baseline="0" noProof="0" dirty="0">
              <a:ln>
                <a:noFill/>
              </a:ln>
              <a:solidFill>
                <a:srgbClr val="000000"/>
              </a:solidFill>
              <a:effectLst/>
              <a:uLnTx/>
              <a:uFillTx/>
              <a:latin typeface="Helvetica Neue"/>
              <a:sym typeface="Helvetica Neue"/>
            </a:endParaRPr>
          </a:p>
          <a:p>
            <a:pPr marL="94995" marR="0" lvl="0" indent="0" algn="l" defTabSz="310895" rtl="0" eaLnBrk="1" fontAlgn="auto" latinLnBrk="0" hangingPunct="0">
              <a:lnSpc>
                <a:spcPct val="150000"/>
              </a:lnSpc>
              <a:spcBef>
                <a:spcPts val="0"/>
              </a:spcBef>
              <a:spcAft>
                <a:spcPts val="0"/>
              </a:spcAft>
              <a:buClrTx/>
              <a:buSzPct val="100000"/>
              <a:buFontTx/>
              <a:buNone/>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7) </a:t>
            </a:r>
            <a:r>
              <a:rPr kumimoji="0" lang="en-US" sz="3600" b="1" i="0" u="none" strike="noStrike" kern="0" cap="none" spc="0" normalizeH="0" baseline="0" noProof="0" dirty="0">
                <a:ln>
                  <a:noFill/>
                </a:ln>
                <a:solidFill>
                  <a:srgbClr val="000000"/>
                </a:solidFill>
                <a:effectLst/>
                <a:uLnTx/>
                <a:uFillTx/>
                <a:latin typeface="Helvetica Neue"/>
                <a:sym typeface="Helvetica Neue"/>
              </a:rPr>
              <a:t>Difference of Funded Amount and Funded amount by investors vs Loans Defaulted In that segment in Percentage</a:t>
            </a:r>
          </a:p>
          <a:p>
            <a:pPr marL="666495" marR="0" lvl="0" indent="-571500" algn="l" defTabSz="310895" rtl="0" eaLnBrk="1" fontAlgn="auto" latinLnBrk="0" hangingPunct="0">
              <a:lnSpc>
                <a:spcPct val="150000"/>
              </a:lnSpc>
              <a:spcBef>
                <a:spcPts val="0"/>
              </a:spcBef>
              <a:spcAft>
                <a:spcPts val="0"/>
              </a:spcAft>
              <a:buClrTx/>
              <a:buSzPct val="100000"/>
              <a:buFont typeface="Arial" panose="020B0604020202020204" pitchFamily="34" charset="0"/>
              <a:buChar char="•"/>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Analyzing the relationship btw the difference of </a:t>
            </a:r>
            <a:r>
              <a:rPr kumimoji="0" lang="en-US" sz="3600" b="0" i="0" u="none" strike="noStrike" kern="0" cap="none" spc="0" normalizeH="0" baseline="0" noProof="0" dirty="0" err="1">
                <a:ln>
                  <a:noFill/>
                </a:ln>
                <a:solidFill>
                  <a:srgbClr val="000000"/>
                </a:solidFill>
                <a:effectLst/>
                <a:uLnTx/>
                <a:uFillTx/>
                <a:latin typeface="Helvetica Neue"/>
                <a:sym typeface="Helvetica Neue"/>
              </a:rPr>
              <a:t>funded_amnt</a:t>
            </a:r>
            <a:r>
              <a:rPr kumimoji="0" lang="en-US" sz="3600" b="0" i="0" u="none" strike="noStrike" kern="0" cap="none" spc="0" normalizeH="0" baseline="0" noProof="0" dirty="0">
                <a:ln>
                  <a:noFill/>
                </a:ln>
                <a:solidFill>
                  <a:srgbClr val="000000"/>
                </a:solidFill>
                <a:effectLst/>
                <a:uLnTx/>
                <a:uFillTx/>
                <a:latin typeface="Helvetica Neue"/>
                <a:sym typeface="Helvetica Neue"/>
              </a:rPr>
              <a:t> and </a:t>
            </a:r>
            <a:r>
              <a:rPr kumimoji="0" lang="en-US" sz="3600" b="0" i="0" u="none" strike="noStrike" kern="0" cap="none" spc="0" normalizeH="0" baseline="0" noProof="0" dirty="0" err="1">
                <a:ln>
                  <a:noFill/>
                </a:ln>
                <a:solidFill>
                  <a:srgbClr val="000000"/>
                </a:solidFill>
                <a:effectLst/>
                <a:uLnTx/>
                <a:uFillTx/>
                <a:latin typeface="Helvetica Neue"/>
                <a:sym typeface="Helvetica Neue"/>
              </a:rPr>
              <a:t>funded_amnt_inv</a:t>
            </a:r>
            <a:r>
              <a:rPr kumimoji="0" lang="en-US" sz="3600" b="0" i="0" u="none" strike="noStrike" kern="0" cap="none" spc="0" normalizeH="0" baseline="0" noProof="0" dirty="0">
                <a:ln>
                  <a:noFill/>
                </a:ln>
                <a:solidFill>
                  <a:srgbClr val="000000"/>
                </a:solidFill>
                <a:effectLst/>
                <a:uLnTx/>
                <a:uFillTx/>
                <a:latin typeface="Helvetica Neue"/>
                <a:sym typeface="Helvetica Neue"/>
              </a:rPr>
              <a:t>, and the Percentage of defaulters in each segment, binned using the Equal Width Binning technique shows a very interesting analysis.</a:t>
            </a:r>
          </a:p>
          <a:p>
            <a:pPr marL="666495" marR="0" lvl="0" indent="-571500" algn="l" defTabSz="310895" rtl="0" eaLnBrk="1" fontAlgn="auto" latinLnBrk="0" hangingPunct="0">
              <a:lnSpc>
                <a:spcPct val="150000"/>
              </a:lnSpc>
              <a:spcBef>
                <a:spcPts val="0"/>
              </a:spcBef>
              <a:spcAft>
                <a:spcPts val="0"/>
              </a:spcAft>
              <a:buClrTx/>
              <a:buSzPct val="100000"/>
              <a:buFont typeface="Arial" panose="020B0604020202020204" pitchFamily="34" charset="0"/>
              <a:buChar char="•"/>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So if the difference btw the </a:t>
            </a:r>
            <a:r>
              <a:rPr kumimoji="0" lang="en-US" sz="3600" b="1" i="0" u="none" strike="noStrike" kern="0" cap="none" spc="0" normalizeH="0" baseline="0" noProof="0" dirty="0">
                <a:ln>
                  <a:noFill/>
                </a:ln>
                <a:solidFill>
                  <a:srgbClr val="000000"/>
                </a:solidFill>
                <a:effectLst/>
                <a:uLnTx/>
                <a:uFillTx/>
                <a:latin typeface="Helvetica Neue"/>
                <a:sym typeface="Helvetica Neue"/>
              </a:rPr>
              <a:t>approved amount from LC and the amount funded by investors</a:t>
            </a:r>
            <a:r>
              <a:rPr lang="en-US" sz="3600" dirty="0">
                <a:solidFill>
                  <a:srgbClr val="000000"/>
                </a:solidFill>
                <a:latin typeface="Helvetica Neue"/>
              </a:rPr>
              <a:t> </a:t>
            </a:r>
            <a:r>
              <a:rPr kumimoji="0" lang="en-US" sz="3600" b="0" i="0" u="none" strike="noStrike" kern="0" cap="none" spc="0" normalizeH="0" baseline="0" noProof="0" dirty="0">
                <a:ln>
                  <a:noFill/>
                </a:ln>
                <a:solidFill>
                  <a:srgbClr val="000000"/>
                </a:solidFill>
                <a:effectLst/>
                <a:uLnTx/>
                <a:uFillTx/>
                <a:latin typeface="Helvetica Neue"/>
                <a:sym typeface="Helvetica Neue"/>
              </a:rPr>
              <a:t>increases, means the tendency for that loan to default is very high</a:t>
            </a:r>
          </a:p>
          <a:p>
            <a:pPr marL="666495" marR="0" lvl="0" indent="-571500" algn="l" defTabSz="310895" rtl="0" eaLnBrk="1" fontAlgn="auto" latinLnBrk="0" hangingPunct="0">
              <a:lnSpc>
                <a:spcPct val="150000"/>
              </a:lnSpc>
              <a:spcBef>
                <a:spcPts val="0"/>
              </a:spcBef>
              <a:spcAft>
                <a:spcPts val="0"/>
              </a:spcAft>
              <a:buClrTx/>
              <a:buSzPct val="100000"/>
              <a:buFont typeface="Arial" panose="020B0604020202020204" pitchFamily="34" charset="0"/>
              <a:buChar char="•"/>
              <a:tabLst/>
              <a:defRPr sz="2856">
                <a:solidFill>
                  <a:srgbClr val="000000"/>
                </a:solidFill>
              </a:defRPr>
            </a:pPr>
            <a:r>
              <a:rPr kumimoji="0" lang="en-US" sz="3600" b="0" i="0" u="none" strike="noStrike" kern="0" cap="none" spc="0" normalizeH="0" baseline="0" noProof="0" dirty="0">
                <a:ln>
                  <a:noFill/>
                </a:ln>
                <a:solidFill>
                  <a:srgbClr val="000000"/>
                </a:solidFill>
                <a:effectLst/>
                <a:uLnTx/>
                <a:uFillTx/>
                <a:latin typeface="Helvetica Neue"/>
                <a:sym typeface="Helvetica Neue"/>
              </a:rPr>
              <a:t>For loans that had a difference in </a:t>
            </a:r>
            <a:r>
              <a:rPr kumimoji="0" lang="en-US" sz="3600" b="1" i="0" u="none" strike="noStrike" kern="0" cap="none" spc="0" normalizeH="0" baseline="0" noProof="0" dirty="0">
                <a:ln>
                  <a:noFill/>
                </a:ln>
                <a:solidFill>
                  <a:srgbClr val="000000"/>
                </a:solidFill>
                <a:effectLst/>
                <a:uLnTx/>
                <a:uFillTx/>
                <a:latin typeface="Helvetica Neue"/>
                <a:sym typeface="Helvetica Neue"/>
              </a:rPr>
              <a:t>approved amount from LC and amount funded by investors</a:t>
            </a:r>
            <a:r>
              <a:rPr kumimoji="0" lang="en-US" sz="3600" b="0" i="0" u="none" strike="noStrike" kern="0" cap="none" spc="0" normalizeH="0" baseline="0" noProof="0" dirty="0">
                <a:ln>
                  <a:noFill/>
                </a:ln>
                <a:solidFill>
                  <a:srgbClr val="000000"/>
                </a:solidFill>
                <a:effectLst/>
                <a:uLnTx/>
                <a:uFillTx/>
                <a:latin typeface="Helvetica Neue"/>
                <a:sym typeface="Helvetica Neue"/>
              </a:rPr>
              <a:t> greater than </a:t>
            </a:r>
            <a:r>
              <a:rPr kumimoji="0" lang="en-US" sz="3600" b="1" i="0" u="none" strike="noStrike" kern="0" cap="none" spc="0" normalizeH="0" baseline="0" noProof="0" dirty="0">
                <a:ln>
                  <a:noFill/>
                </a:ln>
                <a:solidFill>
                  <a:srgbClr val="000000"/>
                </a:solidFill>
                <a:effectLst/>
                <a:uLnTx/>
                <a:uFillTx/>
                <a:latin typeface="Helvetica Neue"/>
                <a:sym typeface="Helvetica Neue"/>
              </a:rPr>
              <a:t>21.6K</a:t>
            </a:r>
            <a:r>
              <a:rPr kumimoji="0" lang="en-US" sz="3600" b="0" i="0" u="none" strike="noStrike" kern="0" cap="none" spc="0" normalizeH="0" baseline="0" noProof="0" dirty="0">
                <a:ln>
                  <a:noFill/>
                </a:ln>
                <a:solidFill>
                  <a:srgbClr val="000000"/>
                </a:solidFill>
                <a:effectLst/>
                <a:uLnTx/>
                <a:uFillTx/>
                <a:latin typeface="Helvetica Neue"/>
                <a:sym typeface="Helvetica Neue"/>
              </a:rPr>
              <a:t>, around </a:t>
            </a:r>
            <a:r>
              <a:rPr kumimoji="0" lang="en-US" sz="3600" b="1" i="0" u="none" strike="noStrike" kern="0" cap="none" spc="0" normalizeH="0" baseline="0" noProof="0" dirty="0">
                <a:ln>
                  <a:noFill/>
                </a:ln>
                <a:solidFill>
                  <a:srgbClr val="000000"/>
                </a:solidFill>
                <a:effectLst/>
                <a:uLnTx/>
                <a:uFillTx/>
                <a:latin typeface="Helvetica Neue"/>
                <a:sym typeface="Helvetica Neue"/>
              </a:rPr>
              <a:t>46.5% </a:t>
            </a:r>
            <a:r>
              <a:rPr kumimoji="0" lang="en-US" sz="3600" b="0" i="0" u="none" strike="noStrike" kern="0" cap="none" spc="0" normalizeH="0" baseline="0" noProof="0" dirty="0">
                <a:ln>
                  <a:noFill/>
                </a:ln>
                <a:solidFill>
                  <a:srgbClr val="000000"/>
                </a:solidFill>
                <a:effectLst/>
                <a:uLnTx/>
                <a:uFillTx/>
                <a:latin typeface="Helvetica Neue"/>
                <a:sym typeface="Helvetica Neue"/>
              </a:rPr>
              <a:t>of such loans were defaulted</a:t>
            </a:r>
          </a:p>
        </p:txBody>
      </p:sp>
    </p:spTree>
    <p:extLst>
      <p:ext uri="{BB962C8B-B14F-4D97-AF65-F5344CB8AC3E}">
        <p14:creationId xmlns:p14="http://schemas.microsoft.com/office/powerpoint/2010/main" val="192970654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0" name="Akankshya Abhilipsa"/>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20000"/>
          </a:bodyPr>
          <a:lstStyle/>
          <a:p>
            <a:pPr defTabSz="330200">
              <a:defRPr sz="2320"/>
            </a:pPr>
            <a:endParaRPr/>
          </a:p>
          <a:p>
            <a:pPr defTabSz="330200">
              <a:defRPr sz="2320"/>
            </a:pPr>
            <a:r>
              <a:t>Akankshya Abhilipsa</a:t>
            </a:r>
          </a:p>
        </p:txBody>
      </p:sp>
      <p:sp>
        <p:nvSpPr>
          <p:cNvPr id="371" name="Thank You !"/>
          <p:cNvSpPr txBox="1">
            <a:spLocks noGrp="1"/>
          </p:cNvSpPr>
          <p:nvPr>
            <p:ph type="ctrTitle"/>
          </p:nvPr>
        </p:nvSpPr>
        <p:spPr>
          <a:xfrm>
            <a:off x="7097635" y="3638053"/>
            <a:ext cx="21971004" cy="4648201"/>
          </a:xfrm>
          <a:prstGeom prst="rect">
            <a:avLst/>
          </a:prstGeom>
        </p:spPr>
        <p:txBody>
          <a:bodyPr/>
          <a:lstStyle>
            <a:lvl1pPr>
              <a:defRPr>
                <a:solidFill>
                  <a:srgbClr val="000000"/>
                </a:solidFill>
              </a:defRPr>
            </a:lvl1pPr>
          </a:lstStyle>
          <a:p>
            <a:r>
              <a:t>Thank You !</a:t>
            </a:r>
          </a:p>
        </p:txBody>
      </p:sp>
      <p:grpSp>
        <p:nvGrpSpPr>
          <p:cNvPr id="374" name="Image Gallery"/>
          <p:cNvGrpSpPr/>
          <p:nvPr/>
        </p:nvGrpSpPr>
        <p:grpSpPr>
          <a:xfrm>
            <a:off x="247854" y="188510"/>
            <a:ext cx="3950760" cy="3289958"/>
            <a:chOff x="0" y="0"/>
            <a:chExt cx="3950758" cy="3289957"/>
          </a:xfrm>
        </p:grpSpPr>
        <p:pic>
          <p:nvPicPr>
            <p:cNvPr id="372" name="IIIT_Bangalore_Logo.svg.png" descr="IIIT_Bangalore_Logo.svg.png"/>
            <p:cNvPicPr>
              <a:picLocks noChangeAspect="1"/>
            </p:cNvPicPr>
            <p:nvPr/>
          </p:nvPicPr>
          <p:blipFill>
            <a:blip r:embed="rId2"/>
            <a:srcRect t="8218" b="8218"/>
            <a:stretch>
              <a:fillRect/>
            </a:stretch>
          </p:blipFill>
          <p:spPr>
            <a:xfrm>
              <a:off x="0" y="0"/>
              <a:ext cx="3950759" cy="2701592"/>
            </a:xfrm>
            <a:prstGeom prst="rect">
              <a:avLst/>
            </a:prstGeom>
            <a:ln w="12700" cap="flat">
              <a:noFill/>
              <a:miter lim="400000"/>
            </a:ln>
            <a:effectLst/>
          </p:spPr>
        </p:pic>
        <p:sp>
          <p:nvSpPr>
            <p:cNvPr id="373" name="Caption"/>
            <p:cNvSpPr/>
            <p:nvPr/>
          </p:nvSpPr>
          <p:spPr>
            <a:xfrm>
              <a:off x="0" y="2777791"/>
              <a:ext cx="3950759"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377" name="Image Gallery"/>
          <p:cNvGrpSpPr/>
          <p:nvPr/>
        </p:nvGrpSpPr>
        <p:grpSpPr>
          <a:xfrm>
            <a:off x="19989519" y="75049"/>
            <a:ext cx="4333144" cy="3118231"/>
            <a:chOff x="0" y="0"/>
            <a:chExt cx="4333142" cy="3118230"/>
          </a:xfrm>
        </p:grpSpPr>
        <p:pic>
          <p:nvPicPr>
            <p:cNvPr id="375" name="upgrad.png" descr="upgrad.png"/>
            <p:cNvPicPr>
              <a:picLocks noChangeAspect="1"/>
            </p:cNvPicPr>
            <p:nvPr/>
          </p:nvPicPr>
          <p:blipFill>
            <a:blip r:embed="rId3"/>
            <a:srcRect l="2041" r="2041"/>
            <a:stretch>
              <a:fillRect/>
            </a:stretch>
          </p:blipFill>
          <p:spPr>
            <a:xfrm>
              <a:off x="0" y="0"/>
              <a:ext cx="4333143" cy="2529865"/>
            </a:xfrm>
            <a:prstGeom prst="rect">
              <a:avLst/>
            </a:prstGeom>
            <a:ln w="12700" cap="flat">
              <a:noFill/>
              <a:miter lim="400000"/>
            </a:ln>
            <a:effectLst/>
          </p:spPr>
        </p:pic>
        <p:sp>
          <p:nvSpPr>
            <p:cNvPr id="376" name="Caption"/>
            <p:cNvSpPr/>
            <p:nvPr/>
          </p:nvSpPr>
          <p:spPr>
            <a:xfrm>
              <a:off x="0" y="2606064"/>
              <a:ext cx="4333143"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When a person applies for a loan, there are two types of decisions that could be taken by the company:…"/>
          <p:cNvSpPr txBox="1">
            <a:spLocks noGrp="1"/>
          </p:cNvSpPr>
          <p:nvPr>
            <p:ph type="body" idx="21"/>
          </p:nvPr>
        </p:nvSpPr>
        <p:spPr>
          <a:xfrm>
            <a:off x="1206500" y="7631783"/>
            <a:ext cx="21971001" cy="653835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defTabSz="306324">
              <a:spcBef>
                <a:spcPts val="1500"/>
              </a:spcBef>
              <a:defRPr sz="3283" b="0">
                <a:solidFill>
                  <a:srgbClr val="494E52"/>
                </a:solidFill>
                <a:latin typeface="Helvetica"/>
                <a:ea typeface="Helvetica"/>
                <a:cs typeface="Helvetica"/>
                <a:sym typeface="Helvetica"/>
              </a:defRPr>
            </a:pPr>
            <a:r>
              <a:t>When a person applies for a loan, there are two types of decisions that could be taken by the company:</a:t>
            </a:r>
          </a:p>
          <a:p>
            <a:pPr defTabSz="306324">
              <a:spcBef>
                <a:spcPts val="1500"/>
              </a:spcBef>
              <a:defRPr sz="3283" b="0">
                <a:solidFill>
                  <a:srgbClr val="494E52"/>
                </a:solidFill>
                <a:latin typeface="Helvetica"/>
                <a:ea typeface="Helvetica"/>
                <a:cs typeface="Helvetica"/>
                <a:sym typeface="Helvetica"/>
              </a:defRPr>
            </a:pPr>
            <a:r>
              <a:rPr b="1"/>
              <a:t>Loan accepted</a:t>
            </a:r>
            <a:r>
              <a:t>: If the company approves the loan, there are 3 possible scenarios described below:</a:t>
            </a:r>
          </a:p>
          <a:p>
            <a:pPr marL="306323" indent="-212724" defTabSz="306324">
              <a:spcBef>
                <a:spcPts val="600"/>
              </a:spcBef>
              <a:buClr>
                <a:srgbClr val="494E52"/>
              </a:buClr>
              <a:buSzPct val="123000"/>
              <a:buFont typeface="TimesNewRomanPSMT"/>
              <a:buChar char="•"/>
              <a:defRPr sz="3283" b="0">
                <a:solidFill>
                  <a:srgbClr val="494E52"/>
                </a:solidFill>
                <a:latin typeface="Helvetica"/>
                <a:ea typeface="Helvetica"/>
                <a:cs typeface="Helvetica"/>
                <a:sym typeface="Helvetica"/>
              </a:defRPr>
            </a:pPr>
            <a:r>
              <a:rPr b="1"/>
              <a:t>Fully paid</a:t>
            </a:r>
            <a:r>
              <a:t>: Applicant has fully paid the loan (the principal and the interest rate)</a:t>
            </a:r>
          </a:p>
          <a:p>
            <a:pPr marL="306323" indent="-212724" defTabSz="306324">
              <a:spcBef>
                <a:spcPts val="600"/>
              </a:spcBef>
              <a:buClr>
                <a:srgbClr val="494E52"/>
              </a:buClr>
              <a:buSzPct val="123000"/>
              <a:buFont typeface="TimesNewRomanPSMT"/>
              <a:buChar char="•"/>
              <a:defRPr sz="3283" b="0">
                <a:solidFill>
                  <a:srgbClr val="494E52"/>
                </a:solidFill>
                <a:latin typeface="Helvetica"/>
                <a:ea typeface="Helvetica"/>
                <a:cs typeface="Helvetica"/>
                <a:sym typeface="Helvetica"/>
              </a:defRPr>
            </a:pPr>
            <a:r>
              <a:rPr b="1"/>
              <a:t>Current</a:t>
            </a:r>
            <a:r>
              <a:t>: Applicant is in the process of paying the instalments, i.e. the tenure of the loan is not yet completed. These candidates are not labelled as ‘defaulted’.</a:t>
            </a:r>
          </a:p>
          <a:p>
            <a:pPr marL="306323" indent="-212724" defTabSz="306324">
              <a:spcBef>
                <a:spcPts val="600"/>
              </a:spcBef>
              <a:buClr>
                <a:srgbClr val="494E52"/>
              </a:buClr>
              <a:buSzPct val="123000"/>
              <a:buFont typeface="TimesNewRomanPSMT"/>
              <a:buChar char="•"/>
              <a:defRPr sz="3283" b="0">
                <a:solidFill>
                  <a:srgbClr val="494E52"/>
                </a:solidFill>
                <a:latin typeface="Helvetica"/>
                <a:ea typeface="Helvetica"/>
                <a:cs typeface="Helvetica"/>
                <a:sym typeface="Helvetica"/>
              </a:defRPr>
            </a:pPr>
            <a:r>
              <a:rPr b="1"/>
              <a:t>Charged-off</a:t>
            </a:r>
            <a:r>
              <a:t>: Applicant has not paid the instalments in due time for a long period of time, i.e. he/she has defaulted on the loan</a:t>
            </a:r>
          </a:p>
          <a:p>
            <a:pPr defTabSz="306324">
              <a:spcBef>
                <a:spcPts val="1500"/>
              </a:spcBef>
              <a:defRPr sz="3283" b="0">
                <a:solidFill>
                  <a:srgbClr val="494E52"/>
                </a:solidFill>
                <a:latin typeface="Helvetica"/>
                <a:ea typeface="Helvetica"/>
                <a:cs typeface="Helvetica"/>
                <a:sym typeface="Helvetica"/>
              </a:defRPr>
            </a:pPr>
            <a:r>
              <a:rPr b="1"/>
              <a:t>Loan rejected</a:t>
            </a:r>
            <a:r>
              <a:t>: The company had rejected the loan (because the candidate does not meet their requirements etc.). Since the loan was rejected, there is no transactional history of those applicants with the company and so this data is not available with the company (and thus in this dataset)</a:t>
            </a:r>
          </a:p>
        </p:txBody>
      </p:sp>
      <p:sp>
        <p:nvSpPr>
          <p:cNvPr id="171" name="Slide bullet text"/>
          <p:cNvSpPr txBox="1">
            <a:spLocks noGrp="1"/>
          </p:cNvSpPr>
          <p:nvPr>
            <p:ph type="body" sz="half" idx="1"/>
          </p:nvPr>
        </p:nvSpPr>
        <p:spPr>
          <a:xfrm>
            <a:off x="6030856" y="1617407"/>
            <a:ext cx="20345263" cy="5518330"/>
          </a:xfrm>
          <a:prstGeom prst="rect">
            <a:avLst/>
          </a:prstGeom>
        </p:spPr>
        <p:txBody>
          <a:bodyPr/>
          <a:lstStyle/>
          <a:p>
            <a:pPr marL="0" indent="0" defTabSz="182880">
              <a:lnSpc>
                <a:spcPct val="100000"/>
              </a:lnSpc>
              <a:spcBef>
                <a:spcPts val="900"/>
              </a:spcBef>
              <a:buSzTx/>
              <a:buNone/>
              <a:defRPr sz="2120">
                <a:solidFill>
                  <a:srgbClr val="494E52"/>
                </a:solidFill>
                <a:latin typeface="Helvetica"/>
                <a:ea typeface="Helvetica"/>
                <a:cs typeface="Helvetica"/>
                <a:sym typeface="Helvetica"/>
              </a:defRPr>
            </a:pPr>
            <a:endParaRPr/>
          </a:p>
        </p:txBody>
      </p:sp>
      <p:pic>
        <p:nvPicPr>
          <p:cNvPr id="172" name="Image" descr="Image"/>
          <p:cNvPicPr>
            <a:picLocks noChangeAspect="1"/>
          </p:cNvPicPr>
          <p:nvPr/>
        </p:nvPicPr>
        <p:blipFill>
          <a:blip r:embed="rId2"/>
          <a:stretch>
            <a:fillRect/>
          </a:stretch>
        </p:blipFill>
        <p:spPr>
          <a:xfrm>
            <a:off x="6030856" y="1617407"/>
            <a:ext cx="10573818" cy="5422774"/>
          </a:xfrm>
          <a:prstGeom prst="rect">
            <a:avLst/>
          </a:prstGeom>
          <a:ln w="12700">
            <a:miter lim="400000"/>
          </a:ln>
        </p:spPr>
      </p:pic>
      <p:grpSp>
        <p:nvGrpSpPr>
          <p:cNvPr id="175" name="Image Gallery"/>
          <p:cNvGrpSpPr/>
          <p:nvPr/>
        </p:nvGrpSpPr>
        <p:grpSpPr>
          <a:xfrm>
            <a:off x="247854" y="188510"/>
            <a:ext cx="2869010" cy="2275866"/>
            <a:chOff x="0" y="0"/>
            <a:chExt cx="2869009" cy="2275864"/>
          </a:xfrm>
        </p:grpSpPr>
        <p:pic>
          <p:nvPicPr>
            <p:cNvPr id="173" name="IIIT_Bangalore_Logo.svg.png" descr="IIIT_Bangalore_Logo.svg.png"/>
            <p:cNvPicPr>
              <a:picLocks noChangeAspect="1"/>
            </p:cNvPicPr>
            <p:nvPr/>
          </p:nvPicPr>
          <p:blipFill>
            <a:blip r:embed="rId3"/>
            <a:srcRect t="14062" b="14062"/>
            <a:stretch>
              <a:fillRect/>
            </a:stretch>
          </p:blipFill>
          <p:spPr>
            <a:xfrm>
              <a:off x="0" y="0"/>
              <a:ext cx="2869010" cy="1687500"/>
            </a:xfrm>
            <a:prstGeom prst="rect">
              <a:avLst/>
            </a:prstGeom>
            <a:ln w="12700" cap="flat">
              <a:noFill/>
              <a:miter lim="400000"/>
            </a:ln>
            <a:effectLst/>
          </p:spPr>
        </p:pic>
        <p:sp>
          <p:nvSpPr>
            <p:cNvPr id="174" name="Caption"/>
            <p:cNvSpPr/>
            <p:nvPr/>
          </p:nvSpPr>
          <p:spPr>
            <a:xfrm>
              <a:off x="0" y="1763699"/>
              <a:ext cx="2869010"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178" name="Image Gallery"/>
          <p:cNvGrpSpPr/>
          <p:nvPr/>
        </p:nvGrpSpPr>
        <p:grpSpPr>
          <a:xfrm>
            <a:off x="20860178" y="75049"/>
            <a:ext cx="3462485" cy="2147823"/>
            <a:chOff x="0" y="0"/>
            <a:chExt cx="3462483" cy="2147822"/>
          </a:xfrm>
        </p:grpSpPr>
        <p:pic>
          <p:nvPicPr>
            <p:cNvPr id="176" name="upgrad.png" descr="upgrad.png"/>
            <p:cNvPicPr>
              <a:picLocks noChangeAspect="1"/>
            </p:cNvPicPr>
            <p:nvPr/>
          </p:nvPicPr>
          <p:blipFill>
            <a:blip r:embed="rId4"/>
            <a:srcRect t="9786" b="9786"/>
            <a:stretch>
              <a:fillRect/>
            </a:stretch>
          </p:blipFill>
          <p:spPr>
            <a:xfrm>
              <a:off x="0" y="0"/>
              <a:ext cx="3462484" cy="1559457"/>
            </a:xfrm>
            <a:prstGeom prst="rect">
              <a:avLst/>
            </a:prstGeom>
            <a:ln w="12700" cap="flat">
              <a:noFill/>
              <a:miter lim="400000"/>
            </a:ln>
            <a:effectLst/>
          </p:spPr>
        </p:pic>
        <p:sp>
          <p:nvSpPr>
            <p:cNvPr id="177" name="Caption"/>
            <p:cNvSpPr/>
            <p:nvPr/>
          </p:nvSpPr>
          <p:spPr>
            <a:xfrm>
              <a:off x="0" y="1635656"/>
              <a:ext cx="3462484"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82" name="Image Gallery"/>
          <p:cNvGrpSpPr/>
          <p:nvPr/>
        </p:nvGrpSpPr>
        <p:grpSpPr>
          <a:xfrm>
            <a:off x="114971" y="-10815"/>
            <a:ext cx="2794001" cy="2447593"/>
            <a:chOff x="0" y="0"/>
            <a:chExt cx="2794000" cy="2447591"/>
          </a:xfrm>
        </p:grpSpPr>
        <p:pic>
          <p:nvPicPr>
            <p:cNvPr id="180" name="IIIT_Bangalore_Logo.svg.png" descr="IIIT_Bangalore_Logo.svg.png"/>
            <p:cNvPicPr>
              <a:picLocks noChangeAspect="1"/>
            </p:cNvPicPr>
            <p:nvPr/>
          </p:nvPicPr>
          <p:blipFill>
            <a:blip r:embed="rId2"/>
            <a:srcRect t="9342" b="9342"/>
            <a:stretch>
              <a:fillRect/>
            </a:stretch>
          </p:blipFill>
          <p:spPr>
            <a:xfrm>
              <a:off x="0" y="0"/>
              <a:ext cx="2794001" cy="1859227"/>
            </a:xfrm>
            <a:prstGeom prst="rect">
              <a:avLst/>
            </a:prstGeom>
            <a:ln w="12700" cap="flat">
              <a:noFill/>
              <a:miter lim="400000"/>
            </a:ln>
            <a:effectLst/>
          </p:spPr>
        </p:pic>
        <p:sp>
          <p:nvSpPr>
            <p:cNvPr id="181" name="Caption"/>
            <p:cNvSpPr/>
            <p:nvPr/>
          </p:nvSpPr>
          <p:spPr>
            <a:xfrm>
              <a:off x="0" y="1935426"/>
              <a:ext cx="2794001"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185" name="Image Gallery"/>
          <p:cNvGrpSpPr/>
          <p:nvPr/>
        </p:nvGrpSpPr>
        <p:grpSpPr>
          <a:xfrm>
            <a:off x="20683780" y="-20577"/>
            <a:ext cx="3638883" cy="2330451"/>
            <a:chOff x="0" y="0"/>
            <a:chExt cx="3638882" cy="2330450"/>
          </a:xfrm>
        </p:grpSpPr>
        <p:pic>
          <p:nvPicPr>
            <p:cNvPr id="183" name="upgrad.png" descr="upgrad.png"/>
            <p:cNvPicPr>
              <a:picLocks noChangeAspect="1"/>
            </p:cNvPicPr>
            <p:nvPr/>
          </p:nvPicPr>
          <p:blipFill>
            <a:blip r:embed="rId3"/>
            <a:srcRect t="7255" b="7255"/>
            <a:stretch>
              <a:fillRect/>
            </a:stretch>
          </p:blipFill>
          <p:spPr>
            <a:xfrm>
              <a:off x="0" y="0"/>
              <a:ext cx="3638883" cy="1742085"/>
            </a:xfrm>
            <a:prstGeom prst="rect">
              <a:avLst/>
            </a:prstGeom>
            <a:ln w="12700" cap="flat">
              <a:noFill/>
              <a:miter lim="400000"/>
            </a:ln>
            <a:effectLst/>
          </p:spPr>
        </p:pic>
        <p:sp>
          <p:nvSpPr>
            <p:cNvPr id="184" name="Caption"/>
            <p:cNvSpPr/>
            <p:nvPr/>
          </p:nvSpPr>
          <p:spPr>
            <a:xfrm>
              <a:off x="0" y="1818284"/>
              <a:ext cx="3638883"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188" name="Image Gallery"/>
          <p:cNvGrpSpPr/>
          <p:nvPr/>
        </p:nvGrpSpPr>
        <p:grpSpPr>
          <a:xfrm>
            <a:off x="4411" y="2110275"/>
            <a:ext cx="24379589" cy="12089819"/>
            <a:chOff x="0" y="0"/>
            <a:chExt cx="24729530" cy="12278467"/>
          </a:xfrm>
        </p:grpSpPr>
        <p:pic>
          <p:nvPicPr>
            <p:cNvPr id="186" name="Screenshot 2024-01-14 at 9.32.00 AM.png" descr="Screenshot 2024-01-14 at 9.32.00 AM.png"/>
            <p:cNvPicPr>
              <a:picLocks noChangeAspect="1"/>
            </p:cNvPicPr>
            <p:nvPr/>
          </p:nvPicPr>
          <p:blipFill>
            <a:blip r:embed="rId4"/>
            <a:srcRect t="1215" b="1215"/>
            <a:stretch>
              <a:fillRect/>
            </a:stretch>
          </p:blipFill>
          <p:spPr>
            <a:xfrm>
              <a:off x="0" y="0"/>
              <a:ext cx="24729531" cy="11690102"/>
            </a:xfrm>
            <a:prstGeom prst="rect">
              <a:avLst/>
            </a:prstGeom>
            <a:ln w="12700" cap="flat">
              <a:noFill/>
              <a:miter lim="400000"/>
            </a:ln>
            <a:effectLst/>
          </p:spPr>
        </p:pic>
        <p:sp>
          <p:nvSpPr>
            <p:cNvPr id="187" name="Caption"/>
            <p:cNvSpPr/>
            <p:nvPr/>
          </p:nvSpPr>
          <p:spPr>
            <a:xfrm>
              <a:off x="0" y="11766301"/>
              <a:ext cx="24729531"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 name="Frequency of Funded Amount by Investors"/>
          <p:cNvSpPr txBox="1">
            <a:spLocks noGrp="1"/>
          </p:cNvSpPr>
          <p:nvPr>
            <p:ph type="body" idx="21"/>
          </p:nvPr>
        </p:nvSpPr>
        <p:spPr>
          <a:xfrm>
            <a:off x="387056" y="3168029"/>
            <a:ext cx="8792804" cy="5882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lvl1pPr defTabSz="457200">
              <a:spcBef>
                <a:spcPts val="2300"/>
              </a:spcBef>
              <a:defRPr sz="3400" b="0">
                <a:solidFill>
                  <a:srgbClr val="494E52"/>
                </a:solidFill>
                <a:latin typeface="Helvetica"/>
                <a:ea typeface="Helvetica"/>
                <a:cs typeface="Helvetica"/>
                <a:sym typeface="Helvetica"/>
              </a:defRPr>
            </a:lvl1pPr>
          </a:lstStyle>
          <a:p>
            <a:r>
              <a:rPr lang="en-US" dirty="0"/>
              <a:t>1. </a:t>
            </a:r>
            <a:r>
              <a:rPr dirty="0"/>
              <a:t>Frequency of Funded Amount by Investors</a:t>
            </a:r>
          </a:p>
        </p:txBody>
      </p:sp>
      <p:grpSp>
        <p:nvGrpSpPr>
          <p:cNvPr id="193" name="Image Gallery"/>
          <p:cNvGrpSpPr/>
          <p:nvPr/>
        </p:nvGrpSpPr>
        <p:grpSpPr>
          <a:xfrm>
            <a:off x="247854" y="188510"/>
            <a:ext cx="2869010" cy="2275866"/>
            <a:chOff x="0" y="0"/>
            <a:chExt cx="2869009" cy="2275864"/>
          </a:xfrm>
        </p:grpSpPr>
        <p:pic>
          <p:nvPicPr>
            <p:cNvPr id="191" name="IIIT_Bangalore_Logo.svg.png" descr="IIIT_Bangalore_Logo.svg.png"/>
            <p:cNvPicPr>
              <a:picLocks noChangeAspect="1"/>
            </p:cNvPicPr>
            <p:nvPr/>
          </p:nvPicPr>
          <p:blipFill>
            <a:blip r:embed="rId2"/>
            <a:srcRect t="14062" b="14062"/>
            <a:stretch>
              <a:fillRect/>
            </a:stretch>
          </p:blipFill>
          <p:spPr>
            <a:xfrm>
              <a:off x="0" y="0"/>
              <a:ext cx="2869010" cy="1687500"/>
            </a:xfrm>
            <a:prstGeom prst="rect">
              <a:avLst/>
            </a:prstGeom>
            <a:ln w="12700" cap="flat">
              <a:noFill/>
              <a:miter lim="400000"/>
            </a:ln>
            <a:effectLst/>
          </p:spPr>
        </p:pic>
        <p:sp>
          <p:nvSpPr>
            <p:cNvPr id="192" name="Caption"/>
            <p:cNvSpPr/>
            <p:nvPr/>
          </p:nvSpPr>
          <p:spPr>
            <a:xfrm>
              <a:off x="0" y="1763699"/>
              <a:ext cx="2869010"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196" name="Image Gallery"/>
          <p:cNvGrpSpPr/>
          <p:nvPr/>
        </p:nvGrpSpPr>
        <p:grpSpPr>
          <a:xfrm>
            <a:off x="20860177" y="75049"/>
            <a:ext cx="3462485" cy="2147823"/>
            <a:chOff x="0" y="0"/>
            <a:chExt cx="3462483" cy="2147822"/>
          </a:xfrm>
        </p:grpSpPr>
        <p:pic>
          <p:nvPicPr>
            <p:cNvPr id="194" name="upgrad.png" descr="upgrad.png"/>
            <p:cNvPicPr>
              <a:picLocks noChangeAspect="1"/>
            </p:cNvPicPr>
            <p:nvPr/>
          </p:nvPicPr>
          <p:blipFill>
            <a:blip r:embed="rId3"/>
            <a:srcRect t="9786" b="9786"/>
            <a:stretch>
              <a:fillRect/>
            </a:stretch>
          </p:blipFill>
          <p:spPr>
            <a:xfrm>
              <a:off x="0" y="0"/>
              <a:ext cx="3462484" cy="1559457"/>
            </a:xfrm>
            <a:prstGeom prst="rect">
              <a:avLst/>
            </a:prstGeom>
            <a:ln w="12700" cap="flat">
              <a:noFill/>
              <a:miter lim="400000"/>
            </a:ln>
            <a:effectLst/>
          </p:spPr>
        </p:pic>
        <p:sp>
          <p:nvSpPr>
            <p:cNvPr id="195" name="Caption"/>
            <p:cNvSpPr/>
            <p:nvPr/>
          </p:nvSpPr>
          <p:spPr>
            <a:xfrm>
              <a:off x="0" y="1635656"/>
              <a:ext cx="3462484"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
        <p:nvSpPr>
          <p:cNvPr id="197" name="1. Univariate Analysis"/>
          <p:cNvSpPr txBox="1">
            <a:spLocks noGrp="1"/>
          </p:cNvSpPr>
          <p:nvPr>
            <p:ph type="title"/>
          </p:nvPr>
        </p:nvSpPr>
        <p:spPr>
          <a:xfrm>
            <a:off x="387055" y="2137641"/>
            <a:ext cx="18628946" cy="1433163"/>
          </a:xfrm>
          <a:prstGeom prst="rect">
            <a:avLst/>
          </a:prstGeom>
        </p:spPr>
        <p:txBody>
          <a:bodyPr/>
          <a:lstStyle>
            <a:lvl1pPr>
              <a:defRPr sz="6000" spc="-119">
                <a:solidFill>
                  <a:srgbClr val="000000"/>
                </a:solidFill>
              </a:defRPr>
            </a:lvl1pPr>
          </a:lstStyle>
          <a:p>
            <a:r>
              <a:rPr u="sng" dirty="0"/>
              <a:t>Univariate Analysis</a:t>
            </a:r>
          </a:p>
        </p:txBody>
      </p:sp>
      <p:pic>
        <p:nvPicPr>
          <p:cNvPr id="198" name="Screenshot 2024-01-14 at 9.56.08 AM.png" descr="Screenshot 2024-01-14 at 9.56.08 AM.png"/>
          <p:cNvPicPr>
            <a:picLocks noChangeAspect="1"/>
          </p:cNvPicPr>
          <p:nvPr/>
        </p:nvPicPr>
        <p:blipFill>
          <a:blip r:embed="rId4"/>
          <a:srcRect l="2313" r="2313"/>
          <a:stretch>
            <a:fillRect/>
          </a:stretch>
        </p:blipFill>
        <p:spPr>
          <a:xfrm>
            <a:off x="1679722" y="3832435"/>
            <a:ext cx="10347214" cy="9929061"/>
          </a:xfrm>
          <a:prstGeom prst="rect">
            <a:avLst/>
          </a:prstGeom>
          <a:ln w="12700" cap="flat">
            <a:noFill/>
            <a:miter lim="400000"/>
          </a:ln>
          <a:effectLst/>
        </p:spPr>
      </p:pic>
      <p:sp>
        <p:nvSpPr>
          <p:cNvPr id="201" name="The above histogram indicates that most of the funding was between 2500 - 10000 range."/>
          <p:cNvSpPr txBox="1"/>
          <p:nvPr/>
        </p:nvSpPr>
        <p:spPr>
          <a:xfrm>
            <a:off x="12723172" y="5050962"/>
            <a:ext cx="9616876" cy="5279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457200" indent="-317500" defTabSz="457200">
              <a:buSzPct val="123000"/>
              <a:buFont typeface="Helvetica Neue"/>
              <a:buChar char="•"/>
              <a:defRPr sz="3300">
                <a:solidFill>
                  <a:srgbClr val="000000"/>
                </a:solidFill>
              </a:defRPr>
            </a:lvl1pPr>
          </a:lstStyle>
          <a:p>
            <a:pPr algn="l"/>
            <a:r>
              <a:rPr dirty="0"/>
              <a:t>The histogram indicates that most of the funding was between </a:t>
            </a:r>
            <a:r>
              <a:rPr b="1" dirty="0"/>
              <a:t>2500 - 10000</a:t>
            </a:r>
            <a:r>
              <a:rPr dirty="0"/>
              <a:t> range.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 name="The above count plot indicates that 85.4% of the loans approved was Fully Paid and a 14.6% of loans was defaulted"/>
          <p:cNvSpPr txBox="1">
            <a:spLocks noGrp="1"/>
          </p:cNvSpPr>
          <p:nvPr>
            <p:ph type="body" idx="21"/>
          </p:nvPr>
        </p:nvSpPr>
        <p:spPr>
          <a:xfrm>
            <a:off x="12648440" y="5010791"/>
            <a:ext cx="9411071" cy="467185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596900" indent="-457200" defTabSz="457200">
              <a:buSzPct val="123000"/>
              <a:buFont typeface="Arial" panose="020B0604020202020204" pitchFamily="34" charset="0"/>
              <a:buChar char="•"/>
              <a:defRPr sz="4200" b="0">
                <a:solidFill>
                  <a:srgbClr val="000000"/>
                </a:solidFill>
              </a:defRPr>
            </a:pPr>
            <a:r>
              <a:rPr lang="en-US" sz="3300" dirty="0"/>
              <a:t>The count plot indicates that </a:t>
            </a:r>
            <a:r>
              <a:rPr lang="en-US" sz="3300" b="1" dirty="0"/>
              <a:t>85.4%</a:t>
            </a:r>
            <a:r>
              <a:rPr lang="en-US" sz="3300" dirty="0"/>
              <a:t> of the loans approved was </a:t>
            </a:r>
            <a:r>
              <a:rPr lang="en-US" sz="3300" b="1" dirty="0"/>
              <a:t>Fully Paid</a:t>
            </a:r>
            <a:r>
              <a:rPr lang="en-US" sz="3300" dirty="0"/>
              <a:t> and a </a:t>
            </a:r>
            <a:r>
              <a:rPr lang="en-US" sz="3300" b="1" dirty="0"/>
              <a:t>14.6%</a:t>
            </a:r>
            <a:r>
              <a:rPr lang="en-US" sz="3300" dirty="0"/>
              <a:t> of loans was </a:t>
            </a:r>
            <a:r>
              <a:rPr lang="en-US" sz="3300" b="1" dirty="0"/>
              <a:t>defaulted</a:t>
            </a:r>
          </a:p>
          <a:p>
            <a:pPr marL="596900" indent="-457200" defTabSz="457200">
              <a:buSzPct val="123000"/>
              <a:buFont typeface="Arial" panose="020B0604020202020204" pitchFamily="34" charset="0"/>
              <a:buChar char="•"/>
              <a:defRPr sz="4200" b="0">
                <a:solidFill>
                  <a:srgbClr val="000000"/>
                </a:solidFill>
              </a:defRPr>
            </a:pPr>
            <a:endParaRPr sz="3300" b="1" dirty="0"/>
          </a:p>
        </p:txBody>
      </p:sp>
      <p:grpSp>
        <p:nvGrpSpPr>
          <p:cNvPr id="206" name="Image Gallery"/>
          <p:cNvGrpSpPr/>
          <p:nvPr/>
        </p:nvGrpSpPr>
        <p:grpSpPr>
          <a:xfrm>
            <a:off x="247854" y="188510"/>
            <a:ext cx="2869010" cy="2275866"/>
            <a:chOff x="0" y="0"/>
            <a:chExt cx="2869009" cy="2275864"/>
          </a:xfrm>
        </p:grpSpPr>
        <p:pic>
          <p:nvPicPr>
            <p:cNvPr id="204" name="IIIT_Bangalore_Logo.svg.png" descr="IIIT_Bangalore_Logo.svg.png"/>
            <p:cNvPicPr>
              <a:picLocks noChangeAspect="1"/>
            </p:cNvPicPr>
            <p:nvPr/>
          </p:nvPicPr>
          <p:blipFill>
            <a:blip r:embed="rId2"/>
            <a:srcRect t="14062" b="14062"/>
            <a:stretch>
              <a:fillRect/>
            </a:stretch>
          </p:blipFill>
          <p:spPr>
            <a:xfrm>
              <a:off x="0" y="0"/>
              <a:ext cx="2869010" cy="1687500"/>
            </a:xfrm>
            <a:prstGeom prst="rect">
              <a:avLst/>
            </a:prstGeom>
            <a:ln w="12700" cap="flat">
              <a:noFill/>
              <a:miter lim="400000"/>
            </a:ln>
            <a:effectLst/>
          </p:spPr>
        </p:pic>
        <p:sp>
          <p:nvSpPr>
            <p:cNvPr id="205" name="Caption"/>
            <p:cNvSpPr/>
            <p:nvPr/>
          </p:nvSpPr>
          <p:spPr>
            <a:xfrm>
              <a:off x="0" y="1763699"/>
              <a:ext cx="2869010"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209" name="Image Gallery"/>
          <p:cNvGrpSpPr/>
          <p:nvPr/>
        </p:nvGrpSpPr>
        <p:grpSpPr>
          <a:xfrm>
            <a:off x="20860177" y="75049"/>
            <a:ext cx="3462485" cy="2147823"/>
            <a:chOff x="0" y="0"/>
            <a:chExt cx="3462483" cy="2147822"/>
          </a:xfrm>
        </p:grpSpPr>
        <p:pic>
          <p:nvPicPr>
            <p:cNvPr id="207" name="upgrad.png" descr="upgrad.png"/>
            <p:cNvPicPr>
              <a:picLocks noChangeAspect="1"/>
            </p:cNvPicPr>
            <p:nvPr/>
          </p:nvPicPr>
          <p:blipFill>
            <a:blip r:embed="rId3"/>
            <a:srcRect t="9786" b="9786"/>
            <a:stretch>
              <a:fillRect/>
            </a:stretch>
          </p:blipFill>
          <p:spPr>
            <a:xfrm>
              <a:off x="0" y="0"/>
              <a:ext cx="3462484" cy="1559457"/>
            </a:xfrm>
            <a:prstGeom prst="rect">
              <a:avLst/>
            </a:prstGeom>
            <a:ln w="12700" cap="flat">
              <a:noFill/>
              <a:miter lim="400000"/>
            </a:ln>
            <a:effectLst/>
          </p:spPr>
        </p:pic>
        <p:sp>
          <p:nvSpPr>
            <p:cNvPr id="208" name="Caption"/>
            <p:cNvSpPr/>
            <p:nvPr/>
          </p:nvSpPr>
          <p:spPr>
            <a:xfrm>
              <a:off x="0" y="1635656"/>
              <a:ext cx="3462484"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213" name="Image Gallery"/>
          <p:cNvGrpSpPr/>
          <p:nvPr/>
        </p:nvGrpSpPr>
        <p:grpSpPr>
          <a:xfrm>
            <a:off x="409722" y="3470464"/>
            <a:ext cx="11325839" cy="10836223"/>
            <a:chOff x="0" y="0"/>
            <a:chExt cx="11325838" cy="10836221"/>
          </a:xfrm>
        </p:grpSpPr>
        <p:pic>
          <p:nvPicPr>
            <p:cNvPr id="211" name="Screenshot 2024-01-15 at 4.28.59 PM.png" descr="Screenshot 2024-01-15 at 4.28.59 PM.png"/>
            <p:cNvPicPr>
              <a:picLocks noChangeAspect="1"/>
            </p:cNvPicPr>
            <p:nvPr/>
          </p:nvPicPr>
          <p:blipFill>
            <a:blip r:embed="rId4"/>
            <a:srcRect l="10312" r="10312"/>
            <a:stretch>
              <a:fillRect/>
            </a:stretch>
          </p:blipFill>
          <p:spPr>
            <a:xfrm>
              <a:off x="0" y="0"/>
              <a:ext cx="11325839" cy="10247856"/>
            </a:xfrm>
            <a:prstGeom prst="rect">
              <a:avLst/>
            </a:prstGeom>
            <a:ln w="12700" cap="flat">
              <a:noFill/>
              <a:miter lim="400000"/>
            </a:ln>
            <a:effectLst/>
          </p:spPr>
        </p:pic>
        <p:sp>
          <p:nvSpPr>
            <p:cNvPr id="212" name="Caption"/>
            <p:cNvSpPr/>
            <p:nvPr/>
          </p:nvSpPr>
          <p:spPr>
            <a:xfrm>
              <a:off x="0" y="10324055"/>
              <a:ext cx="11325839"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
        <p:nvSpPr>
          <p:cNvPr id="2" name="Frequency of Funded Amount by Investors">
            <a:extLst>
              <a:ext uri="{FF2B5EF4-FFF2-40B4-BE49-F238E27FC236}">
                <a16:creationId xmlns:a16="http://schemas.microsoft.com/office/drawing/2014/main" id="{2AB230DE-872E-4109-5C04-4478884F4EFA}"/>
              </a:ext>
            </a:extLst>
          </p:cNvPr>
          <p:cNvSpPr txBox="1">
            <a:spLocks/>
          </p:cNvSpPr>
          <p:nvPr/>
        </p:nvSpPr>
        <p:spPr>
          <a:xfrm>
            <a:off x="691856" y="2379214"/>
            <a:ext cx="8792804" cy="588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lnSpcReduction="10000"/>
          </a:bodyPr>
          <a:lstStyle>
            <a:lvl1pPr marL="0" marR="0" indent="0" algn="l" defTabSz="457200" rtl="0" latinLnBrk="0">
              <a:lnSpc>
                <a:spcPct val="100000"/>
              </a:lnSpc>
              <a:spcBef>
                <a:spcPts val="2300"/>
              </a:spcBef>
              <a:spcAft>
                <a:spcPts val="0"/>
              </a:spcAft>
              <a:buClrTx/>
              <a:buSzTx/>
              <a:buFontTx/>
              <a:buNone/>
              <a:tabLst/>
              <a:defRPr sz="3400" b="0" i="0" u="none" strike="noStrike" cap="none" spc="0" baseline="0">
                <a:solidFill>
                  <a:srgbClr val="494E52"/>
                </a:solidFill>
                <a:uFillTx/>
                <a:latin typeface="Helvetica"/>
                <a:ea typeface="Helvetica"/>
                <a:cs typeface="Helvetica"/>
                <a:sym typeface="Helvetica"/>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hangingPunct="1"/>
            <a:r>
              <a:rPr lang="en-US" dirty="0"/>
              <a:t>2. Loan Status Distribution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 name="The above pie chart shows that around 75.6% of loans was taken under 36 months term and 24.4% under 60 months term"/>
          <p:cNvSpPr txBox="1">
            <a:spLocks noGrp="1"/>
          </p:cNvSpPr>
          <p:nvPr>
            <p:ph type="body" idx="21"/>
          </p:nvPr>
        </p:nvSpPr>
        <p:spPr>
          <a:xfrm>
            <a:off x="11351187" y="5423168"/>
            <a:ext cx="10289613" cy="467185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457200" indent="-317500" defTabSz="457200">
              <a:buSzPct val="123000"/>
              <a:buFont typeface="Helvetica Neue"/>
              <a:buChar char="•"/>
              <a:defRPr sz="4200" b="0">
                <a:solidFill>
                  <a:srgbClr val="000000"/>
                </a:solidFill>
              </a:defRPr>
            </a:pPr>
            <a:r>
              <a:rPr sz="3300" dirty="0"/>
              <a:t>The pie chart shows that around </a:t>
            </a:r>
            <a:r>
              <a:rPr sz="3300" b="1" dirty="0"/>
              <a:t>75.6%</a:t>
            </a:r>
            <a:r>
              <a:rPr sz="3300" dirty="0"/>
              <a:t> of loans was taken under </a:t>
            </a:r>
            <a:r>
              <a:rPr sz="3300" b="1" dirty="0"/>
              <a:t>36 months</a:t>
            </a:r>
            <a:r>
              <a:rPr sz="3300" dirty="0"/>
              <a:t> term and </a:t>
            </a:r>
            <a:r>
              <a:rPr sz="3300" b="1" dirty="0"/>
              <a:t>24.4%</a:t>
            </a:r>
            <a:r>
              <a:rPr sz="3300" dirty="0"/>
              <a:t> under </a:t>
            </a:r>
            <a:r>
              <a:rPr sz="3300" b="1" dirty="0"/>
              <a:t>60 months</a:t>
            </a:r>
            <a:r>
              <a:rPr sz="3300" dirty="0"/>
              <a:t> term</a:t>
            </a:r>
          </a:p>
          <a:p>
            <a:pPr marL="457200" indent="-317500" defTabSz="457200">
              <a:buSzPct val="123000"/>
              <a:buFont typeface="Helvetica Neue"/>
              <a:buChar char="•"/>
              <a:defRPr sz="4200" b="0">
                <a:solidFill>
                  <a:srgbClr val="000000"/>
                </a:solidFill>
              </a:defRPr>
            </a:pPr>
            <a:endParaRPr sz="3300" dirty="0"/>
          </a:p>
        </p:txBody>
      </p:sp>
      <p:grpSp>
        <p:nvGrpSpPr>
          <p:cNvPr id="218" name="Image Gallery"/>
          <p:cNvGrpSpPr/>
          <p:nvPr/>
        </p:nvGrpSpPr>
        <p:grpSpPr>
          <a:xfrm>
            <a:off x="247854" y="188510"/>
            <a:ext cx="2869010" cy="2275866"/>
            <a:chOff x="0" y="0"/>
            <a:chExt cx="2869009" cy="2275864"/>
          </a:xfrm>
        </p:grpSpPr>
        <p:pic>
          <p:nvPicPr>
            <p:cNvPr id="216" name="IIIT_Bangalore_Logo.svg.png" descr="IIIT_Bangalore_Logo.svg.png"/>
            <p:cNvPicPr>
              <a:picLocks noChangeAspect="1"/>
            </p:cNvPicPr>
            <p:nvPr/>
          </p:nvPicPr>
          <p:blipFill>
            <a:blip r:embed="rId2"/>
            <a:srcRect t="14062" b="14062"/>
            <a:stretch>
              <a:fillRect/>
            </a:stretch>
          </p:blipFill>
          <p:spPr>
            <a:xfrm>
              <a:off x="0" y="0"/>
              <a:ext cx="2869010" cy="1687500"/>
            </a:xfrm>
            <a:prstGeom prst="rect">
              <a:avLst/>
            </a:prstGeom>
            <a:ln w="12700" cap="flat">
              <a:noFill/>
              <a:miter lim="400000"/>
            </a:ln>
            <a:effectLst/>
          </p:spPr>
        </p:pic>
        <p:sp>
          <p:nvSpPr>
            <p:cNvPr id="217" name="Caption"/>
            <p:cNvSpPr/>
            <p:nvPr/>
          </p:nvSpPr>
          <p:spPr>
            <a:xfrm>
              <a:off x="0" y="1763699"/>
              <a:ext cx="2869010"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221" name="Image Gallery"/>
          <p:cNvGrpSpPr/>
          <p:nvPr/>
        </p:nvGrpSpPr>
        <p:grpSpPr>
          <a:xfrm>
            <a:off x="20860177" y="75049"/>
            <a:ext cx="3462485" cy="2147823"/>
            <a:chOff x="0" y="0"/>
            <a:chExt cx="3462483" cy="2147822"/>
          </a:xfrm>
        </p:grpSpPr>
        <p:pic>
          <p:nvPicPr>
            <p:cNvPr id="219" name="upgrad.png" descr="upgrad.png"/>
            <p:cNvPicPr>
              <a:picLocks noChangeAspect="1"/>
            </p:cNvPicPr>
            <p:nvPr/>
          </p:nvPicPr>
          <p:blipFill>
            <a:blip r:embed="rId3"/>
            <a:srcRect t="9786" b="9786"/>
            <a:stretch>
              <a:fillRect/>
            </a:stretch>
          </p:blipFill>
          <p:spPr>
            <a:xfrm>
              <a:off x="0" y="0"/>
              <a:ext cx="3462484" cy="1559457"/>
            </a:xfrm>
            <a:prstGeom prst="rect">
              <a:avLst/>
            </a:prstGeom>
            <a:ln w="12700" cap="flat">
              <a:noFill/>
              <a:miter lim="400000"/>
            </a:ln>
            <a:effectLst/>
          </p:spPr>
        </p:pic>
        <p:sp>
          <p:nvSpPr>
            <p:cNvPr id="220" name="Caption"/>
            <p:cNvSpPr/>
            <p:nvPr/>
          </p:nvSpPr>
          <p:spPr>
            <a:xfrm>
              <a:off x="0" y="1635656"/>
              <a:ext cx="3462484"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225" name="Image Gallery"/>
          <p:cNvGrpSpPr/>
          <p:nvPr/>
        </p:nvGrpSpPr>
        <p:grpSpPr>
          <a:xfrm>
            <a:off x="476163" y="3509978"/>
            <a:ext cx="10985501" cy="10321429"/>
            <a:chOff x="0" y="0"/>
            <a:chExt cx="10985500" cy="10321427"/>
          </a:xfrm>
        </p:grpSpPr>
        <p:pic>
          <p:nvPicPr>
            <p:cNvPr id="223" name="Screenshot 2024-01-15 at 4.34.13 PM.png" descr="Screenshot 2024-01-15 at 4.34.13 PM.png"/>
            <p:cNvPicPr>
              <a:picLocks noChangeAspect="1"/>
            </p:cNvPicPr>
            <p:nvPr/>
          </p:nvPicPr>
          <p:blipFill>
            <a:blip r:embed="rId4"/>
            <a:srcRect l="6623" r="6623"/>
            <a:stretch>
              <a:fillRect/>
            </a:stretch>
          </p:blipFill>
          <p:spPr>
            <a:xfrm>
              <a:off x="0" y="0"/>
              <a:ext cx="10985500" cy="9733062"/>
            </a:xfrm>
            <a:prstGeom prst="rect">
              <a:avLst/>
            </a:prstGeom>
            <a:ln w="12700" cap="flat">
              <a:noFill/>
              <a:miter lim="400000"/>
            </a:ln>
            <a:effectLst/>
          </p:spPr>
        </p:pic>
        <p:sp>
          <p:nvSpPr>
            <p:cNvPr id="224" name="Caption"/>
            <p:cNvSpPr/>
            <p:nvPr/>
          </p:nvSpPr>
          <p:spPr>
            <a:xfrm>
              <a:off x="0" y="9809261"/>
              <a:ext cx="10985500"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
        <p:nvSpPr>
          <p:cNvPr id="4" name="Frequency of Funded Amount by Investors">
            <a:extLst>
              <a:ext uri="{FF2B5EF4-FFF2-40B4-BE49-F238E27FC236}">
                <a16:creationId xmlns:a16="http://schemas.microsoft.com/office/drawing/2014/main" id="{34DF4142-DC06-570B-9191-3DE50420E975}"/>
              </a:ext>
            </a:extLst>
          </p:cNvPr>
          <p:cNvSpPr txBox="1">
            <a:spLocks/>
          </p:cNvSpPr>
          <p:nvPr/>
        </p:nvSpPr>
        <p:spPr>
          <a:xfrm>
            <a:off x="691856" y="2379214"/>
            <a:ext cx="8792804" cy="588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lnSpcReduction="10000"/>
          </a:bodyPr>
          <a:lstStyle>
            <a:lvl1pPr marL="0" marR="0" indent="0" algn="l" defTabSz="457200" rtl="0" latinLnBrk="0">
              <a:lnSpc>
                <a:spcPct val="100000"/>
              </a:lnSpc>
              <a:spcBef>
                <a:spcPts val="2300"/>
              </a:spcBef>
              <a:spcAft>
                <a:spcPts val="0"/>
              </a:spcAft>
              <a:buClrTx/>
              <a:buSzTx/>
              <a:buFontTx/>
              <a:buNone/>
              <a:tabLst/>
              <a:defRPr sz="3400" b="0" i="0" u="none" strike="noStrike" cap="none" spc="0" baseline="0">
                <a:solidFill>
                  <a:srgbClr val="494E52"/>
                </a:solidFill>
                <a:uFillTx/>
                <a:latin typeface="Helvetica"/>
                <a:ea typeface="Helvetica"/>
                <a:cs typeface="Helvetica"/>
                <a:sym typeface="Helvetica"/>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hangingPunct="1"/>
            <a:r>
              <a:rPr lang="en-US" dirty="0"/>
              <a:t>3. Term Distribution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7" name="The above chart shows that around 22% have employee length period of 10 years and only 3.2% have employee length of 9years."/>
          <p:cNvSpPr txBox="1">
            <a:spLocks noGrp="1"/>
          </p:cNvSpPr>
          <p:nvPr>
            <p:ph type="body" idx="21"/>
          </p:nvPr>
        </p:nvSpPr>
        <p:spPr>
          <a:xfrm>
            <a:off x="11887199" y="5423168"/>
            <a:ext cx="9753601" cy="467185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457200" indent="-317500" defTabSz="457200">
              <a:buSzPct val="123000"/>
              <a:buFont typeface="Helvetica Neue"/>
              <a:buChar char="•"/>
              <a:defRPr sz="4200" b="0">
                <a:solidFill>
                  <a:srgbClr val="000000"/>
                </a:solidFill>
              </a:defRPr>
            </a:pPr>
            <a:r>
              <a:rPr lang="en-US" sz="3300" dirty="0"/>
              <a:t>Around 22% of the total loan are taken by people who had 10+ Years of employee length, indicating that people tend to take loans more on a later stage of life.</a:t>
            </a:r>
          </a:p>
        </p:txBody>
      </p:sp>
      <p:grpSp>
        <p:nvGrpSpPr>
          <p:cNvPr id="230" name="Image Gallery"/>
          <p:cNvGrpSpPr/>
          <p:nvPr/>
        </p:nvGrpSpPr>
        <p:grpSpPr>
          <a:xfrm>
            <a:off x="247854" y="188510"/>
            <a:ext cx="2869010" cy="2275866"/>
            <a:chOff x="0" y="0"/>
            <a:chExt cx="2869009" cy="2275864"/>
          </a:xfrm>
        </p:grpSpPr>
        <p:pic>
          <p:nvPicPr>
            <p:cNvPr id="228" name="IIIT_Bangalore_Logo.svg.png" descr="IIIT_Bangalore_Logo.svg.png"/>
            <p:cNvPicPr>
              <a:picLocks noChangeAspect="1"/>
            </p:cNvPicPr>
            <p:nvPr/>
          </p:nvPicPr>
          <p:blipFill>
            <a:blip r:embed="rId2"/>
            <a:srcRect t="14062" b="14062"/>
            <a:stretch>
              <a:fillRect/>
            </a:stretch>
          </p:blipFill>
          <p:spPr>
            <a:xfrm>
              <a:off x="0" y="0"/>
              <a:ext cx="2869010" cy="1687500"/>
            </a:xfrm>
            <a:prstGeom prst="rect">
              <a:avLst/>
            </a:prstGeom>
            <a:ln w="12700" cap="flat">
              <a:noFill/>
              <a:miter lim="400000"/>
            </a:ln>
            <a:effectLst/>
          </p:spPr>
        </p:pic>
        <p:sp>
          <p:nvSpPr>
            <p:cNvPr id="229" name="Caption"/>
            <p:cNvSpPr/>
            <p:nvPr/>
          </p:nvSpPr>
          <p:spPr>
            <a:xfrm>
              <a:off x="0" y="1763699"/>
              <a:ext cx="2869010"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233" name="Image Gallery"/>
          <p:cNvGrpSpPr/>
          <p:nvPr/>
        </p:nvGrpSpPr>
        <p:grpSpPr>
          <a:xfrm>
            <a:off x="20860177" y="75049"/>
            <a:ext cx="3462485" cy="2147823"/>
            <a:chOff x="0" y="0"/>
            <a:chExt cx="3462483" cy="2147822"/>
          </a:xfrm>
        </p:grpSpPr>
        <p:pic>
          <p:nvPicPr>
            <p:cNvPr id="231" name="upgrad.png" descr="upgrad.png"/>
            <p:cNvPicPr>
              <a:picLocks noChangeAspect="1"/>
            </p:cNvPicPr>
            <p:nvPr/>
          </p:nvPicPr>
          <p:blipFill>
            <a:blip r:embed="rId3"/>
            <a:srcRect t="9786" b="9786"/>
            <a:stretch>
              <a:fillRect/>
            </a:stretch>
          </p:blipFill>
          <p:spPr>
            <a:xfrm>
              <a:off x="0" y="0"/>
              <a:ext cx="3462484" cy="1559457"/>
            </a:xfrm>
            <a:prstGeom prst="rect">
              <a:avLst/>
            </a:prstGeom>
            <a:ln w="12700" cap="flat">
              <a:noFill/>
              <a:miter lim="400000"/>
            </a:ln>
            <a:effectLst/>
          </p:spPr>
        </p:pic>
        <p:sp>
          <p:nvSpPr>
            <p:cNvPr id="232" name="Caption"/>
            <p:cNvSpPr/>
            <p:nvPr/>
          </p:nvSpPr>
          <p:spPr>
            <a:xfrm>
              <a:off x="0" y="1635656"/>
              <a:ext cx="3462484"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237" name="Image Gallery"/>
          <p:cNvGrpSpPr/>
          <p:nvPr/>
        </p:nvGrpSpPr>
        <p:grpSpPr>
          <a:xfrm>
            <a:off x="741929" y="3557362"/>
            <a:ext cx="10985501" cy="10511455"/>
            <a:chOff x="0" y="0"/>
            <a:chExt cx="10985500" cy="10511454"/>
          </a:xfrm>
        </p:grpSpPr>
        <p:pic>
          <p:nvPicPr>
            <p:cNvPr id="235" name="Screenshot 2024-01-15 at 4.37.23 PM.png" descr="Screenshot 2024-01-15 at 4.37.23 PM.png"/>
            <p:cNvPicPr>
              <a:picLocks noChangeAspect="1"/>
            </p:cNvPicPr>
            <p:nvPr/>
          </p:nvPicPr>
          <p:blipFill>
            <a:blip r:embed="rId4"/>
            <a:srcRect l="6129" r="6129"/>
            <a:stretch>
              <a:fillRect/>
            </a:stretch>
          </p:blipFill>
          <p:spPr>
            <a:xfrm>
              <a:off x="0" y="0"/>
              <a:ext cx="10985500" cy="9923089"/>
            </a:xfrm>
            <a:prstGeom prst="rect">
              <a:avLst/>
            </a:prstGeom>
            <a:ln w="12700" cap="flat">
              <a:noFill/>
              <a:miter lim="400000"/>
            </a:ln>
            <a:effectLst/>
          </p:spPr>
        </p:pic>
        <p:sp>
          <p:nvSpPr>
            <p:cNvPr id="236" name="Caption"/>
            <p:cNvSpPr/>
            <p:nvPr/>
          </p:nvSpPr>
          <p:spPr>
            <a:xfrm>
              <a:off x="0" y="9999288"/>
              <a:ext cx="10985500"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
        <p:nvSpPr>
          <p:cNvPr id="4" name="Frequency of Funded Amount by Investors">
            <a:extLst>
              <a:ext uri="{FF2B5EF4-FFF2-40B4-BE49-F238E27FC236}">
                <a16:creationId xmlns:a16="http://schemas.microsoft.com/office/drawing/2014/main" id="{8335B419-C5AC-BE53-5501-63238E4D9444}"/>
              </a:ext>
            </a:extLst>
          </p:cNvPr>
          <p:cNvSpPr txBox="1">
            <a:spLocks/>
          </p:cNvSpPr>
          <p:nvPr/>
        </p:nvSpPr>
        <p:spPr>
          <a:xfrm>
            <a:off x="691856" y="2379214"/>
            <a:ext cx="8792804" cy="588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lnSpcReduction="10000"/>
          </a:bodyPr>
          <a:lstStyle>
            <a:lvl1pPr marL="0" marR="0" indent="0" algn="l" defTabSz="457200" rtl="0" latinLnBrk="0">
              <a:lnSpc>
                <a:spcPct val="100000"/>
              </a:lnSpc>
              <a:spcBef>
                <a:spcPts val="2300"/>
              </a:spcBef>
              <a:spcAft>
                <a:spcPts val="0"/>
              </a:spcAft>
              <a:buClrTx/>
              <a:buSzTx/>
              <a:buFontTx/>
              <a:buNone/>
              <a:tabLst/>
              <a:defRPr sz="3400" b="0" i="0" u="none" strike="noStrike" cap="none" spc="0" baseline="0">
                <a:solidFill>
                  <a:srgbClr val="494E52"/>
                </a:solidFill>
                <a:uFillTx/>
                <a:latin typeface="Helvetica"/>
                <a:ea typeface="Helvetica"/>
                <a:cs typeface="Helvetica"/>
                <a:sym typeface="Helvetica"/>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hangingPunct="1"/>
            <a:r>
              <a:rPr lang="en-US" dirty="0"/>
              <a:t>4. Employee Length Distribution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9" name="The above chart shows that around year 2011 had highest issue count at 52.6% where as 2007 had the least at 0.6%."/>
          <p:cNvSpPr txBox="1">
            <a:spLocks noGrp="1"/>
          </p:cNvSpPr>
          <p:nvPr>
            <p:ph type="body" idx="21"/>
          </p:nvPr>
        </p:nvSpPr>
        <p:spPr>
          <a:xfrm>
            <a:off x="11940987" y="5423168"/>
            <a:ext cx="11797553" cy="467185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457200" indent="-317500" defTabSz="457200">
              <a:buSzPct val="123000"/>
              <a:buFont typeface="Helvetica Neue"/>
              <a:buChar char="•"/>
              <a:defRPr sz="4200" b="0">
                <a:solidFill>
                  <a:srgbClr val="000000"/>
                </a:solidFill>
              </a:defRPr>
            </a:pPr>
            <a:r>
              <a:rPr lang="en-US" sz="3300" dirty="0"/>
              <a:t>The loan issued increased drastically year by year, 2011 has over 50% of all issued loans. This can be due to several reasons. </a:t>
            </a:r>
          </a:p>
          <a:p>
            <a:pPr marL="1676400" lvl="1" indent="-317500" defTabSz="457200">
              <a:buFont typeface="Helvetica Neue"/>
              <a:buChar char="•"/>
              <a:defRPr sz="4200" b="0">
                <a:solidFill>
                  <a:srgbClr val="000000"/>
                </a:solidFill>
              </a:defRPr>
            </a:pPr>
            <a:r>
              <a:rPr lang="en-US" sz="2600" dirty="0"/>
              <a:t>Life Getting Tougher Over Years</a:t>
            </a:r>
          </a:p>
          <a:p>
            <a:pPr marL="1676400" lvl="1" indent="-317500" defTabSz="457200">
              <a:buFont typeface="Helvetica Neue"/>
              <a:buChar char="•"/>
              <a:defRPr sz="4200" b="0">
                <a:solidFill>
                  <a:srgbClr val="000000"/>
                </a:solidFill>
              </a:defRPr>
            </a:pPr>
            <a:r>
              <a:rPr lang="en-US" sz="2600" dirty="0"/>
              <a:t>Recession in 2011</a:t>
            </a:r>
          </a:p>
          <a:p>
            <a:pPr marL="1676400" lvl="1" indent="-317500" defTabSz="457200">
              <a:buFont typeface="Helvetica Neue"/>
              <a:buChar char="•"/>
              <a:defRPr sz="4200" b="0">
                <a:solidFill>
                  <a:srgbClr val="000000"/>
                </a:solidFill>
              </a:defRPr>
            </a:pPr>
            <a:r>
              <a:rPr lang="en-US" sz="2600" dirty="0"/>
              <a:t>LC became popular over the years </a:t>
            </a:r>
          </a:p>
        </p:txBody>
      </p:sp>
      <p:grpSp>
        <p:nvGrpSpPr>
          <p:cNvPr id="242" name="Image Gallery"/>
          <p:cNvGrpSpPr/>
          <p:nvPr/>
        </p:nvGrpSpPr>
        <p:grpSpPr>
          <a:xfrm>
            <a:off x="247854" y="188510"/>
            <a:ext cx="2869010" cy="2275866"/>
            <a:chOff x="0" y="0"/>
            <a:chExt cx="2869009" cy="2275864"/>
          </a:xfrm>
        </p:grpSpPr>
        <p:pic>
          <p:nvPicPr>
            <p:cNvPr id="240" name="IIIT_Bangalore_Logo.svg.png" descr="IIIT_Bangalore_Logo.svg.png"/>
            <p:cNvPicPr>
              <a:picLocks noChangeAspect="1"/>
            </p:cNvPicPr>
            <p:nvPr/>
          </p:nvPicPr>
          <p:blipFill>
            <a:blip r:embed="rId2"/>
            <a:srcRect t="14062" b="14062"/>
            <a:stretch>
              <a:fillRect/>
            </a:stretch>
          </p:blipFill>
          <p:spPr>
            <a:xfrm>
              <a:off x="0" y="0"/>
              <a:ext cx="2869010" cy="1687500"/>
            </a:xfrm>
            <a:prstGeom prst="rect">
              <a:avLst/>
            </a:prstGeom>
            <a:ln w="12700" cap="flat">
              <a:noFill/>
              <a:miter lim="400000"/>
            </a:ln>
            <a:effectLst/>
          </p:spPr>
        </p:pic>
        <p:sp>
          <p:nvSpPr>
            <p:cNvPr id="241" name="Caption"/>
            <p:cNvSpPr/>
            <p:nvPr/>
          </p:nvSpPr>
          <p:spPr>
            <a:xfrm>
              <a:off x="0" y="1763699"/>
              <a:ext cx="2869010" cy="512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245" name="Image Gallery"/>
          <p:cNvGrpSpPr/>
          <p:nvPr/>
        </p:nvGrpSpPr>
        <p:grpSpPr>
          <a:xfrm>
            <a:off x="20860177" y="75049"/>
            <a:ext cx="3462485" cy="2147823"/>
            <a:chOff x="0" y="0"/>
            <a:chExt cx="3462483" cy="2147822"/>
          </a:xfrm>
        </p:grpSpPr>
        <p:pic>
          <p:nvPicPr>
            <p:cNvPr id="243" name="upgrad.png" descr="upgrad.png"/>
            <p:cNvPicPr>
              <a:picLocks noChangeAspect="1"/>
            </p:cNvPicPr>
            <p:nvPr/>
          </p:nvPicPr>
          <p:blipFill>
            <a:blip r:embed="rId3"/>
            <a:srcRect t="9786" b="9786"/>
            <a:stretch>
              <a:fillRect/>
            </a:stretch>
          </p:blipFill>
          <p:spPr>
            <a:xfrm>
              <a:off x="0" y="0"/>
              <a:ext cx="3462484" cy="1559457"/>
            </a:xfrm>
            <a:prstGeom prst="rect">
              <a:avLst/>
            </a:prstGeom>
            <a:ln w="12700" cap="flat">
              <a:noFill/>
              <a:miter lim="400000"/>
            </a:ln>
            <a:effectLst/>
          </p:spPr>
        </p:pic>
        <p:sp>
          <p:nvSpPr>
            <p:cNvPr id="244" name="Caption"/>
            <p:cNvSpPr/>
            <p:nvPr/>
          </p:nvSpPr>
          <p:spPr>
            <a:xfrm>
              <a:off x="0" y="1635656"/>
              <a:ext cx="3462484"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grpSp>
        <p:nvGrpSpPr>
          <p:cNvPr id="249" name="Image Gallery"/>
          <p:cNvGrpSpPr/>
          <p:nvPr/>
        </p:nvGrpSpPr>
        <p:grpSpPr>
          <a:xfrm>
            <a:off x="786223" y="3321056"/>
            <a:ext cx="10985501" cy="10699273"/>
            <a:chOff x="0" y="0"/>
            <a:chExt cx="10985500" cy="10699272"/>
          </a:xfrm>
        </p:grpSpPr>
        <p:pic>
          <p:nvPicPr>
            <p:cNvPr id="247" name="Screenshot 2024-01-15 at 4.40.37 PM.png" descr="Screenshot 2024-01-15 at 4.40.37 PM.png"/>
            <p:cNvPicPr>
              <a:picLocks noChangeAspect="1"/>
            </p:cNvPicPr>
            <p:nvPr/>
          </p:nvPicPr>
          <p:blipFill>
            <a:blip r:embed="rId4"/>
            <a:srcRect l="2818" r="2818"/>
            <a:stretch>
              <a:fillRect/>
            </a:stretch>
          </p:blipFill>
          <p:spPr>
            <a:xfrm>
              <a:off x="0" y="0"/>
              <a:ext cx="10985500" cy="10110907"/>
            </a:xfrm>
            <a:prstGeom prst="rect">
              <a:avLst/>
            </a:prstGeom>
            <a:ln w="12700" cap="flat">
              <a:noFill/>
              <a:miter lim="400000"/>
            </a:ln>
            <a:effectLst/>
          </p:spPr>
        </p:pic>
        <p:sp>
          <p:nvSpPr>
            <p:cNvPr id="248" name="Caption"/>
            <p:cNvSpPr/>
            <p:nvPr/>
          </p:nvSpPr>
          <p:spPr>
            <a:xfrm>
              <a:off x="0" y="10187106"/>
              <a:ext cx="10985500" cy="512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
        <p:nvSpPr>
          <p:cNvPr id="4" name="Frequency of Funded Amount by Investors">
            <a:extLst>
              <a:ext uri="{FF2B5EF4-FFF2-40B4-BE49-F238E27FC236}">
                <a16:creationId xmlns:a16="http://schemas.microsoft.com/office/drawing/2014/main" id="{E75EFB52-7820-7AA9-19E3-CEFEA9DAB9E8}"/>
              </a:ext>
            </a:extLst>
          </p:cNvPr>
          <p:cNvSpPr txBox="1">
            <a:spLocks/>
          </p:cNvSpPr>
          <p:nvPr/>
        </p:nvSpPr>
        <p:spPr>
          <a:xfrm>
            <a:off x="691856" y="2379214"/>
            <a:ext cx="8792804" cy="588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lnSpcReduction="10000"/>
          </a:bodyPr>
          <a:lstStyle>
            <a:lvl1pPr marL="0" marR="0" indent="0" algn="l" defTabSz="457200" rtl="0" latinLnBrk="0">
              <a:lnSpc>
                <a:spcPct val="100000"/>
              </a:lnSpc>
              <a:spcBef>
                <a:spcPts val="2300"/>
              </a:spcBef>
              <a:spcAft>
                <a:spcPts val="0"/>
              </a:spcAft>
              <a:buClrTx/>
              <a:buSzTx/>
              <a:buFontTx/>
              <a:buNone/>
              <a:tabLst/>
              <a:defRPr sz="3400" b="0" i="0" u="none" strike="noStrike" cap="none" spc="0" baseline="0">
                <a:solidFill>
                  <a:srgbClr val="494E52"/>
                </a:solidFill>
                <a:uFillTx/>
                <a:latin typeface="Helvetica"/>
                <a:ea typeface="Helvetica"/>
                <a:cs typeface="Helvetica"/>
                <a:sym typeface="Helvetica"/>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hangingPunct="1"/>
            <a:r>
              <a:rPr lang="en-US" dirty="0"/>
              <a:t>5. Issue Year Distribution</a:t>
            </a:r>
          </a:p>
        </p:txBody>
      </p:sp>
    </p:spTree>
  </p:cSld>
  <p:clrMapOvr>
    <a:masterClrMapping/>
  </p:clrMapOvr>
  <p:transition spd="med"/>
</p:sld>
</file>

<file path=ppt/theme/theme1.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113</TotalTime>
  <Words>2404</Words>
  <Application>Microsoft Office PowerPoint</Application>
  <PresentationFormat>Custom</PresentationFormat>
  <Paragraphs>190</Paragraphs>
  <Slides>26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Helvetica Neue</vt:lpstr>
      <vt:lpstr>Helvetica Neue Medium</vt:lpstr>
      <vt:lpstr>TimesNewRomanPSMT</vt:lpstr>
      <vt:lpstr>Arial</vt:lpstr>
      <vt:lpstr>20_BasicBlack</vt:lpstr>
      <vt:lpstr>Lending Club Case Study</vt:lpstr>
      <vt:lpstr>Problem Statement</vt:lpstr>
      <vt:lpstr>PowerPoint Presentation</vt:lpstr>
      <vt:lpstr>PowerPoint Presentation</vt:lpstr>
      <vt:lpstr>Univariate Analysis</vt:lpstr>
      <vt:lpstr>PowerPoint Presentation</vt:lpstr>
      <vt:lpstr>PowerPoint Presentation</vt:lpstr>
      <vt:lpstr>PowerPoint Presentation</vt:lpstr>
      <vt:lpstr>PowerPoint Presentation</vt:lpstr>
      <vt:lpstr>Segmented Univariate Analysis</vt:lpstr>
      <vt:lpstr>PowerPoint Presentation</vt:lpstr>
      <vt:lpstr>PowerPoint Presentation</vt:lpstr>
      <vt:lpstr>PowerPoint Presentation</vt:lpstr>
      <vt:lpstr>Inferences from Univariate Analysis</vt:lpstr>
      <vt:lpstr>Continuation :</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Inferences from Bivariate Analysis</vt:lpstr>
      <vt:lpstr>Continuation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Labeeb Ali Koleth</dc:creator>
  <cp:lastModifiedBy>Labeeb Ali Koleth</cp:lastModifiedBy>
  <cp:revision>2</cp:revision>
  <dcterms:modified xsi:type="dcterms:W3CDTF">2024-01-15T15:53:56Z</dcterms:modified>
</cp:coreProperties>
</file>