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2920" cy="1106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</a:t>
            </a:r>
            <a:r>
              <a:rPr b="0" lang="fr-FR" sz="4400" spc="-1" strike="noStrike">
                <a:latin typeface="Arial"/>
              </a:rPr>
              <a:t>z pour </a:t>
            </a:r>
            <a:r>
              <a:rPr b="0" lang="fr-FR" sz="4400" spc="-1" strike="noStrike">
                <a:latin typeface="Arial"/>
              </a:rPr>
              <a:t>éditer </a:t>
            </a:r>
            <a:r>
              <a:rPr b="0" lang="fr-FR" sz="4400" spc="-1" strike="noStrike">
                <a:latin typeface="Arial"/>
              </a:rPr>
              <a:t>le </a:t>
            </a:r>
            <a:r>
              <a:rPr b="0" lang="fr-FR" sz="4400" spc="-1" strike="noStrike">
                <a:latin typeface="Arial"/>
              </a:rPr>
              <a:t>format </a:t>
            </a:r>
            <a:r>
              <a:rPr b="0" lang="fr-FR" sz="4400" spc="-1" strike="noStrike">
                <a:latin typeface="Arial"/>
              </a:rPr>
              <a:t>du </a:t>
            </a:r>
            <a:r>
              <a:rPr b="0" lang="fr-FR" sz="4400" spc="-1" strike="noStrike">
                <a:latin typeface="Arial"/>
              </a:rPr>
              <a:t>texte-</a:t>
            </a:r>
            <a:r>
              <a:rPr b="0" lang="fr-FR" sz="4400" spc="-1" strike="noStrike">
                <a:latin typeface="Arial"/>
              </a:rPr>
              <a:t>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nature.com/articles/sdata201618" TargetMode="Externa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doranum.fr/enjeux-benefices/principes-fair/" TargetMode="External"/><Relationship Id="rId2" Type="http://schemas.openxmlformats.org/officeDocument/2006/relationships/hyperlink" Target="http://www.lestudium-ias.com/sites/default/files/public/pdf/SC108/FAIR_HERITAGE_Intro.pdf" TargetMode="External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91;p1" descr=""/>
          <p:cNvPicPr/>
          <p:nvPr/>
        </p:nvPicPr>
        <p:blipFill>
          <a:blip r:embed="rId1"/>
          <a:stretch/>
        </p:blipFill>
        <p:spPr>
          <a:xfrm>
            <a:off x="0" y="360"/>
            <a:ext cx="12191040" cy="1751400"/>
          </a:xfrm>
          <a:prstGeom prst="rect">
            <a:avLst/>
          </a:prstGeom>
          <a:ln>
            <a:noFill/>
          </a:ln>
        </p:spPr>
      </p:pic>
      <p:sp>
        <p:nvSpPr>
          <p:cNvPr id="77" name="CustomShape 1"/>
          <p:cNvSpPr/>
          <p:nvPr/>
        </p:nvSpPr>
        <p:spPr>
          <a:xfrm>
            <a:off x="614160" y="2206080"/>
            <a:ext cx="10950120" cy="296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br/>
            <a:br/>
            <a:br/>
            <a:br/>
            <a:br/>
            <a:r>
              <a:rPr b="0" lang="fr-FR" sz="6000" spc="-1" strike="noStrike">
                <a:solidFill>
                  <a:srgbClr val="000000"/>
                </a:solidFill>
                <a:latin typeface="Calibri"/>
                <a:ea typeface="Calibri"/>
              </a:rPr>
              <a:t>Les principes </a:t>
            </a:r>
            <a:r>
              <a:rPr b="0" lang="en-US" sz="6000" spc="-1" strike="noStrike">
                <a:solidFill>
                  <a:srgbClr val="000000"/>
                </a:solidFill>
                <a:latin typeface="Calibri"/>
                <a:ea typeface="Calibri"/>
              </a:rPr>
              <a:t>FAIR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524240" y="5422320"/>
            <a:ext cx="9142920" cy="8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Jorge Fins et Anne Garcia-Fernandez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 </a:t>
            </a:r>
            <a:br/>
            <a:endParaRPr b="0" lang="fr-FR" sz="60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368720" y="125208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Merci pour votre attention.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 questions ?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1523880" y="189720"/>
            <a:ext cx="9142920" cy="81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Aux origines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432000" y="1008000"/>
            <a:ext cx="11375280" cy="266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Publiés dans la revue </a:t>
            </a:r>
            <a:r>
              <a:rPr b="0" lang="fr-FR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Scientific Data en 2016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, les </a:t>
            </a:r>
            <a:r>
              <a:rPr b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principes FAIR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fournissent des lignes directrices pour améliorer :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 facilité de repérage,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l’accessibilité,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l’interopérabilité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et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	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Noto Sans CJK SC"/>
              </a:rPr>
              <a:t>la réutilisation des ressources numériques.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21760" y="4428000"/>
            <a:ext cx="5729760" cy="1943280"/>
          </a:xfrm>
          <a:prstGeom prst="rect">
            <a:avLst/>
          </a:prstGeom>
          <a:ln>
            <a:noFill/>
          </a:ln>
        </p:spPr>
      </p:pic>
      <p:sp>
        <p:nvSpPr>
          <p:cNvPr id="82" name="CustomShape 3"/>
          <p:cNvSpPr/>
          <p:nvPr/>
        </p:nvSpPr>
        <p:spPr>
          <a:xfrm>
            <a:off x="6768000" y="3764160"/>
            <a:ext cx="5412600" cy="3072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i="1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Minimal set of community-agreed guiding principles and practices [by which] stakeholders and scholars could more easily discover, access, appropriately integrate and reuse [...] the vast quantities of information being generated by contemporary data-intensive science.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” 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3" name="CustomShape 4"/>
          <p:cNvSpPr/>
          <p:nvPr/>
        </p:nvSpPr>
        <p:spPr>
          <a:xfrm>
            <a:off x="96480" y="4104000"/>
            <a:ext cx="163080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trouvable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4" name="CustomShape 5"/>
          <p:cNvSpPr/>
          <p:nvPr/>
        </p:nvSpPr>
        <p:spPr>
          <a:xfrm>
            <a:off x="1264320" y="6264000"/>
            <a:ext cx="175896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accessible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5" name="CustomShape 6"/>
          <p:cNvSpPr/>
          <p:nvPr/>
        </p:nvSpPr>
        <p:spPr>
          <a:xfrm>
            <a:off x="2665440" y="4104000"/>
            <a:ext cx="222984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interopérable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86" name="CustomShape 7"/>
          <p:cNvSpPr/>
          <p:nvPr/>
        </p:nvSpPr>
        <p:spPr>
          <a:xfrm>
            <a:off x="4320000" y="6264000"/>
            <a:ext cx="1866960" cy="44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réutilisable</a:t>
            </a: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44000" y="129240"/>
            <a:ext cx="11807280" cy="167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Pourquoi est-ce important ?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76000" y="2088000"/>
            <a:ext cx="1137528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Oriente la pérennité des données </a:t>
            </a:r>
            <a:endParaRPr b="0" lang="fr-FR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Garantie la compréhension par les pairs et par des tiers</a:t>
            </a:r>
            <a:endParaRPr b="0" lang="fr-FR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Permet des collaborations avec diverses communautés</a:t>
            </a:r>
            <a:endParaRPr b="0" lang="fr-FR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Permet la réutilisation des données et l’ouverture vers de nouveaux champs de recherche</a:t>
            </a:r>
            <a:endParaRPr b="0" lang="fr-FR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Favorise la visibilité des données et des projets</a:t>
            </a:r>
            <a:endParaRPr b="0" lang="fr-FR" sz="2400" spc="-1" strike="noStrike">
              <a:latin typeface="Arial"/>
            </a:endParaRPr>
          </a:p>
          <a:p>
            <a:pPr marL="343080" indent="-342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-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Est un critère de sélection pour certains appels à projet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fr-F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88000" y="61560"/>
            <a:ext cx="1180728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Les 4 lettres : avec/sans FAIR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Image 3" descr=""/>
          <p:cNvPicPr/>
          <p:nvPr/>
        </p:nvPicPr>
        <p:blipFill>
          <a:blip r:embed="rId1"/>
          <a:stretch/>
        </p:blipFill>
        <p:spPr>
          <a:xfrm>
            <a:off x="2222640" y="1177560"/>
            <a:ext cx="7496640" cy="5661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523880" y="92160"/>
            <a:ext cx="914292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F pour </a:t>
            </a:r>
            <a:r>
              <a:rPr b="0" i="1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Findable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504000" y="1080000"/>
            <a:ext cx="1137528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 données :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Ayant des identifiants pérennes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Décrites par des métadonnées fines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Bien entreposées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 rot="16243800">
            <a:off x="-648360" y="1719720"/>
            <a:ext cx="191304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 résumé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7272000" y="3781080"/>
            <a:ext cx="491940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Stocker sur sa page perso des publications en PDF et sans métadonnée.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Personne ne sait que ces fichiers existent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ne sait pas à quoi ils correspondent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0" y="3744000"/>
            <a:ext cx="6767280" cy="31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Déposer sur un entrepôt de données ses 50 bibles du Moyen-Âge accompagnées de métadonnées dont la « date »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l’entrepôt gère les identifiants, le référencement, etc.</a:t>
            </a:r>
            <a:endParaRPr b="0" lang="fr-FR" sz="24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les métadonnées permettent de distinguer les ouvrages datant du début ou de la fin de la période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666880" y="2990880"/>
            <a:ext cx="716400" cy="71640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 rot="10787400">
            <a:off x="9252720" y="3026520"/>
            <a:ext cx="716400" cy="71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1523880" y="92160"/>
            <a:ext cx="914292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 pour </a:t>
            </a:r>
            <a:r>
              <a:rPr b="0" i="1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Accessible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080000"/>
            <a:ext cx="1137528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72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 données :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qui suivent des standards partagés communément 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libres et ouvertes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dont les droits d’accès sont bien gérés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dont les métadonnées sont accessibles à tous, et de façon pérenne</a:t>
            </a:r>
            <a:endParaRPr b="0" lang="fr-FR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fr-FR" sz="2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 rot="16243800">
            <a:off x="-648360" y="1719720"/>
            <a:ext cx="191304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 résumé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7056000" y="3781080"/>
            <a:ext cx="513540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Développer une base de données en utilisant un format propriétaire et qui ne peut être consulté que via un seul outil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pas possible de transférer à quelqu’un qui ne peut pas se payer le logiciel adéquat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risque de devoir </a:t>
            </a:r>
            <a:r>
              <a:rPr b="0" i="1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tout refaire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0" y="3744000"/>
            <a:ext cx="6263280" cy="31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Publier un livre numérique au format ePub en indiquant la licence d’utilisation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consultable quelque soit la liseuse ou logiciel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les utilisateurs savent ce qu’ils ont droits ou pas de faire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2666880" y="2990880"/>
            <a:ext cx="716400" cy="716400"/>
          </a:xfrm>
          <a:prstGeom prst="rect">
            <a:avLst/>
          </a:prstGeom>
          <a:ln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 rot="10787400">
            <a:off x="9252720" y="3026520"/>
            <a:ext cx="716400" cy="71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523880" y="92160"/>
            <a:ext cx="914292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 pour </a:t>
            </a:r>
            <a:r>
              <a:rPr b="0" i="1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Interoperable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04000" y="1080000"/>
            <a:ext cx="1137528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 données et des métadonnées :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décrites en utilisant un vocabulaire contrôlé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dont le vocabulaire associé suit lui-même les principes FAIR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faisant référence à d’autres métadonnées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 rot="16243800">
            <a:off x="-648360" y="1719720"/>
            <a:ext cx="191304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 résumé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6336000" y="3781080"/>
            <a:ext cx="585540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Créer un vocabulaire pour son projet sans le documenter ni consulter/utiliser des choses déjà existantes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pas possibles de traduire les concepts véhiculés par mes données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éventuellement incompréhensible pour les autres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0" y="3744000"/>
            <a:ext cx="6263280" cy="31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 médecin et un herboristes ont chacun leur base de connaissance mais qui utilise le même vocabulaire contrôlé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possibilité d’établir des liens entre maladies et remèdes potentiels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 vocabulaire documenté est compréhensible par tous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2666880" y="2990880"/>
            <a:ext cx="716400" cy="716400"/>
          </a:xfrm>
          <a:prstGeom prst="rect">
            <a:avLst/>
          </a:prstGeom>
          <a:ln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 rot="10787400">
            <a:off x="9252720" y="3026520"/>
            <a:ext cx="716400" cy="71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1523880" y="92160"/>
            <a:ext cx="9142920" cy="98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 pour </a:t>
            </a:r>
            <a:r>
              <a:rPr b="0" i="1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Reusable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080000"/>
            <a:ext cx="11375280" cy="179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Des données ayant des métadonnées les plus précises possibles dont :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une licence claire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une provenance sans ambiguïté</a:t>
            </a:r>
            <a:endParaRPr b="0" lang="fr-FR" sz="20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et qui respectent les standards des communautés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 rot="16243800">
            <a:off x="-648360" y="1719720"/>
            <a:ext cx="1913040" cy="44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 résumé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6336000" y="3781080"/>
            <a:ext cx="5855400" cy="307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Publier les données économiques d’autrui sans spécifier la source et sans mentionner de licence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Je suis dans l’illégalité</a:t>
            </a:r>
            <a:endParaRPr b="0" lang="fr-FR" sz="2400" spc="-1" strike="noStrike">
              <a:latin typeface="Arial"/>
            </a:endParaRPr>
          </a:p>
        </p:txBody>
      </p:sp>
      <p:sp>
        <p:nvSpPr>
          <p:cNvPr id="117" name="CustomShape 5"/>
          <p:cNvSpPr/>
          <p:nvPr/>
        </p:nvSpPr>
        <p:spPr>
          <a:xfrm>
            <a:off x="0" y="3744000"/>
            <a:ext cx="6263280" cy="31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Une bibliothèque nationale qui adhère aux protocoles standards de la communauté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⇒ 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Les données de l’institution sont ainsi visibles au niveau européen via Europeana par exemple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666880" y="2990880"/>
            <a:ext cx="716400" cy="716400"/>
          </a:xfrm>
          <a:prstGeom prst="rect">
            <a:avLst/>
          </a:prstGeom>
          <a:ln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 rot="10787400">
            <a:off x="9252720" y="3026520"/>
            <a:ext cx="716400" cy="71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523880" y="-36000"/>
            <a:ext cx="9142920" cy="107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fr-FR" sz="6000" spc="-1" strike="noStrike">
                <a:solidFill>
                  <a:srgbClr val="000000"/>
                </a:solidFill>
                <a:latin typeface="Calibri Light"/>
                <a:ea typeface="DejaVu Sans"/>
              </a:rPr>
              <a:t>Pour aller plus loin</a:t>
            </a:r>
            <a:endParaRPr b="0" lang="fr-FR" sz="60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5724000"/>
            <a:ext cx="12167280" cy="113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55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Liens :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1"/>
              </a:rPr>
              <a:t>https://doranum.fr/enjeux-benefices/principes-fair/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fr-FR" sz="24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2"/>
              </a:rPr>
              <a:t>http://www.lestudium-ias.com/sites/default/files/public/pdf/SC108/FAIR_HERITAGE_Intro.pdf</a:t>
            </a: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122" name="Image 3" descr=""/>
          <p:cNvPicPr/>
          <p:nvPr/>
        </p:nvPicPr>
        <p:blipFill>
          <a:blip r:embed="rId3"/>
          <a:stretch/>
        </p:blipFill>
        <p:spPr>
          <a:xfrm>
            <a:off x="1555920" y="1008000"/>
            <a:ext cx="8883360" cy="4996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Application>LibreOffice/6.4.5.2$Linux_X86_64 LibreOffice_project/40$Build-2</Application>
  <Words>531</Words>
  <Paragraphs>58</Paragraphs>
  <Company>Univ-Tours.fr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2020-06-26T12:26:38Z</dcterms:created>
  <dc:creator>Georges Fins</dc:creator>
  <dc:description/>
  <dc:language>fr-FR</dc:language>
  <cp:lastModifiedBy>Anne GF</cp:lastModifiedBy>
  <dcterms:modified xsi:type="dcterms:W3CDTF">2020-09-28T15:04:45Z</dcterms:modified>
  <cp:revision>18</cp:revision>
  <dc:subject/>
  <dc:title>Définition générale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Univ-Tours.fr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9</vt:i4>
  </property>
</Properties>
</file>