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Ranking Algorithm ties into a smart indexer like Watson and can work with their cloud database. If security is an issue, you can use your own Database.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Ranking Algorithm ties into a smart indexer like Watson and can work with their cloud database. If security is an issue, you can use your own Database.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0" name="Shape 17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6" name="Shape 17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2" name="Shape 18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8" name="Shape 18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main challenge with translation in being able to convert cursive images to recognized text. At that point, it can be translated with Google Translate. The Google Translate API can be used to develop a web app. This is straight forward and feasible. We decided to look at the mission and think about why this translation would be important.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new challenges become, how do we determine if a document should be interpreted? The software architecture has to support a mobile app user interface.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Carla has a demonstration of the user interface.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Jun to demonstrate something.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Ranking Algorithm ties into a smart indexer like Watson and can work with their cloud database. If security is an issue, you can use your own Database.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2" name="Shape 52"/>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9DAF8"/>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arxiv.org/pdf/1206.1518.pdf" TargetMode="External"/><Relationship Id="rId4" Type="http://schemas.openxmlformats.org/officeDocument/2006/relationships/hyperlink" Target="http://www.amara.org/en/videos/cI4VRKdprrGv/info/arabic-handwriting-recognition-using-neural-network-in-matlab-word-level-user-manual/" TargetMode="External"/><Relationship Id="rId5" Type="http://schemas.openxmlformats.org/officeDocument/2006/relationships/hyperlink" Target="https://console.ng.bluemix.net/catalog/services/visual-recogni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5.jpg"/><Relationship Id="rId4" Type="http://schemas.openxmlformats.org/officeDocument/2006/relationships/image" Target="../media/image04.jpg"/><Relationship Id="rId5"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2.jpg"/><Relationship Id="rId4" Type="http://schemas.openxmlformats.org/officeDocument/2006/relationships/image" Target="../media/image09.jpg"/><Relationship Id="rId5"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03.png"/><Relationship Id="rId5" Type="http://schemas.openxmlformats.org/officeDocument/2006/relationships/image" Target="../media/image11.png"/><Relationship Id="rId6" Type="http://schemas.openxmlformats.org/officeDocument/2006/relationships/image" Target="../media/image05.jpg"/><Relationship Id="rId7" Type="http://schemas.openxmlformats.org/officeDocument/2006/relationships/image" Target="../media/image0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6.jpg"/><Relationship Id="rId4" Type="http://schemas.openxmlformats.org/officeDocument/2006/relationships/image" Target="../media/image0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idx="1" type="subTitle"/>
          </p:nvPr>
        </p:nvSpPr>
        <p:spPr>
          <a:xfrm>
            <a:off x="3233925" y="3151800"/>
            <a:ext cx="6113400" cy="1123800"/>
          </a:xfrm>
          <a:prstGeom prst="rect">
            <a:avLst/>
          </a:prstGeom>
        </p:spPr>
        <p:txBody>
          <a:bodyPr anchorCtr="0" anchor="t" bIns="91425" lIns="91425" rIns="91425" tIns="91425">
            <a:noAutofit/>
          </a:bodyPr>
          <a:lstStyle/>
          <a:p>
            <a:pPr lvl="0">
              <a:spcBef>
                <a:spcPts val="0"/>
              </a:spcBef>
              <a:buNone/>
            </a:pPr>
            <a:r>
              <a:rPr lang="en"/>
              <a:t>Ranking Arabic Documents with Machine Learning</a:t>
            </a:r>
          </a:p>
        </p:txBody>
      </p:sp>
      <p:pic>
        <p:nvPicPr>
          <p:cNvPr id="61" name="Shape 61"/>
          <p:cNvPicPr preferRelativeResize="0"/>
          <p:nvPr/>
        </p:nvPicPr>
        <p:blipFill>
          <a:blip r:embed="rId3">
            <a:alphaModFix/>
          </a:blip>
          <a:stretch>
            <a:fillRect/>
          </a:stretch>
        </p:blipFill>
        <p:spPr>
          <a:xfrm>
            <a:off x="116100" y="2697200"/>
            <a:ext cx="2237400" cy="1578400"/>
          </a:xfrm>
          <a:prstGeom prst="rect">
            <a:avLst/>
          </a:prstGeom>
          <a:noFill/>
          <a:ln>
            <a:noFill/>
          </a:ln>
        </p:spPr>
      </p:pic>
      <p:pic>
        <p:nvPicPr>
          <p:cNvPr id="62" name="Shape 62"/>
          <p:cNvPicPr preferRelativeResize="0"/>
          <p:nvPr/>
        </p:nvPicPr>
        <p:blipFill>
          <a:blip r:embed="rId4">
            <a:alphaModFix/>
          </a:blip>
          <a:stretch>
            <a:fillRect/>
          </a:stretch>
        </p:blipFill>
        <p:spPr>
          <a:xfrm>
            <a:off x="1303449" y="144800"/>
            <a:ext cx="3368124" cy="3449123"/>
          </a:xfrm>
          <a:prstGeom prst="rect">
            <a:avLst/>
          </a:prstGeom>
          <a:noFill/>
          <a:ln>
            <a:noFill/>
          </a:ln>
        </p:spPr>
      </p:pic>
      <p:sp>
        <p:nvSpPr>
          <p:cNvPr id="63" name="Shape 63"/>
          <p:cNvSpPr txBox="1"/>
          <p:nvPr>
            <p:ph type="ctrTitle"/>
          </p:nvPr>
        </p:nvSpPr>
        <p:spPr>
          <a:xfrm>
            <a:off x="3662025" y="665025"/>
            <a:ext cx="5257200" cy="2593500"/>
          </a:xfrm>
          <a:prstGeom prst="rect">
            <a:avLst/>
          </a:prstGeom>
        </p:spPr>
        <p:txBody>
          <a:bodyPr anchorCtr="0" anchor="b" bIns="91425" lIns="91425" rIns="91425" tIns="91425">
            <a:noAutofit/>
          </a:bodyPr>
          <a:lstStyle/>
          <a:p>
            <a:pPr lvl="0">
              <a:spcBef>
                <a:spcPts val="0"/>
              </a:spcBef>
              <a:buNone/>
            </a:pPr>
            <a:r>
              <a:rPr lang="en"/>
              <a:t>Upshot from Dayton: Found in Translation</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idx="4294967295" type="ctrTitle"/>
          </p:nvPr>
        </p:nvSpPr>
        <p:spPr>
          <a:xfrm>
            <a:off x="243225" y="88025"/>
            <a:ext cx="8520600" cy="586800"/>
          </a:xfrm>
          <a:prstGeom prst="rect">
            <a:avLst/>
          </a:prstGeom>
        </p:spPr>
        <p:txBody>
          <a:bodyPr anchorCtr="0" anchor="t" bIns="91425" lIns="91425" rIns="91425" tIns="91425">
            <a:noAutofit/>
          </a:bodyPr>
          <a:lstStyle/>
          <a:p>
            <a:pPr lvl="0" rtl="0" algn="ctr">
              <a:spcBef>
                <a:spcPts val="0"/>
              </a:spcBef>
              <a:buNone/>
            </a:pPr>
            <a:r>
              <a:rPr i="1" lang="en" sz="3000"/>
              <a:t>What Classifier?</a:t>
            </a:r>
          </a:p>
        </p:txBody>
      </p:sp>
      <p:sp>
        <p:nvSpPr>
          <p:cNvPr id="144" name="Shape 144"/>
          <p:cNvSpPr txBox="1"/>
          <p:nvPr/>
        </p:nvSpPr>
        <p:spPr>
          <a:xfrm>
            <a:off x="105950" y="757200"/>
            <a:ext cx="8757000" cy="7908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Classifier 1:  Is it important for detailed translation by human?</a:t>
            </a:r>
          </a:p>
          <a:p>
            <a:pPr indent="-342900" lvl="0" marL="457200" rtl="0">
              <a:spcBef>
                <a:spcPts val="0"/>
              </a:spcBef>
              <a:buSzPct val="100000"/>
              <a:buChar char="●"/>
            </a:pPr>
            <a:r>
              <a:rPr lang="en" sz="1800"/>
              <a:t>Classifier 2:  What type of document is it like?/Which documents that I know are like it?</a:t>
            </a:r>
          </a:p>
          <a:p>
            <a:pPr lvl="0" rtl="0">
              <a:spcBef>
                <a:spcPts val="0"/>
              </a:spcBef>
              <a:buNone/>
            </a:pPr>
            <a:r>
              <a:t/>
            </a:r>
            <a:endParaRPr sz="1800"/>
          </a:p>
          <a:p>
            <a:pPr indent="-342900" lvl="0" marL="457200" rtl="0">
              <a:spcBef>
                <a:spcPts val="0"/>
              </a:spcBef>
              <a:buSzPct val="100000"/>
              <a:buChar char="●"/>
            </a:pPr>
            <a:r>
              <a:rPr lang="en" sz="1800"/>
              <a:t>You want:</a:t>
            </a:r>
          </a:p>
          <a:p>
            <a:pPr indent="-342900" lvl="1" marL="914400" rtl="0">
              <a:spcBef>
                <a:spcPts val="0"/>
              </a:spcBef>
              <a:buSzPct val="100000"/>
              <a:buChar char="○"/>
            </a:pPr>
            <a:r>
              <a:rPr lang="en" sz="1800"/>
              <a:t>Decision confidence</a:t>
            </a:r>
          </a:p>
          <a:p>
            <a:pPr indent="-342900" lvl="1" marL="914400" rtl="0">
              <a:spcBef>
                <a:spcPts val="0"/>
              </a:spcBef>
              <a:buSzPct val="100000"/>
              <a:buChar char="○"/>
            </a:pPr>
            <a:r>
              <a:rPr lang="en" sz="1800"/>
              <a:t>Fast lightweight decision</a:t>
            </a:r>
          </a:p>
          <a:p>
            <a:pPr indent="-342900" lvl="1" marL="914400" rtl="0">
              <a:spcBef>
                <a:spcPts val="0"/>
              </a:spcBef>
              <a:buSzPct val="100000"/>
              <a:buChar char="○"/>
            </a:pPr>
            <a:r>
              <a:rPr lang="en" sz="1800"/>
              <a:t>Small data decision update</a:t>
            </a:r>
          </a:p>
          <a:p>
            <a:pPr indent="-342900" lvl="1" marL="1371600" rtl="0">
              <a:spcBef>
                <a:spcPts val="0"/>
              </a:spcBef>
              <a:buSzPct val="100000"/>
              <a:buChar char="○"/>
            </a:pPr>
            <a:r>
              <a:rPr b="1" lang="en" sz="1800" u="sng"/>
              <a:t>Nearest neighbor:</a:t>
            </a:r>
            <a:r>
              <a:rPr lang="en" sz="1800"/>
              <a:t> Distance implicitly tells you confidence about what type of document it is</a:t>
            </a:r>
          </a:p>
          <a:p>
            <a:pPr indent="-342900" lvl="1" marL="1371600" rtl="0">
              <a:spcBef>
                <a:spcPts val="0"/>
              </a:spcBef>
              <a:buSzPct val="100000"/>
              <a:buChar char="○"/>
            </a:pPr>
            <a:r>
              <a:rPr b="1" lang="en" sz="1800" u="sng"/>
              <a:t>Relevance vector machine (RVM):</a:t>
            </a:r>
            <a:r>
              <a:rPr lang="en" sz="1800"/>
              <a:t> Gives you the category as well as explicit confidence score [0,1]</a:t>
            </a:r>
          </a:p>
          <a:p>
            <a:pPr indent="457200" lvl="0" marL="1371600" rtl="0">
              <a:spcBef>
                <a:spcPts val="0"/>
              </a:spcBef>
              <a:buNone/>
            </a:pPr>
            <a:r>
              <a:rPr lang="en" sz="1800"/>
              <a:t>Simple weight vector </a:t>
            </a:r>
            <a:r>
              <a:rPr b="1" lang="en" sz="1800" u="sng"/>
              <a:t>(super small memory)</a:t>
            </a:r>
          </a:p>
          <a:p>
            <a:pPr lvl="0" rtl="0">
              <a:spcBef>
                <a:spcPts val="0"/>
              </a:spcBef>
              <a:buNone/>
            </a:pPr>
            <a:r>
              <a:t/>
            </a:r>
            <a:endParaRPr sz="1800"/>
          </a:p>
          <a:p>
            <a:pPr indent="0" lvl="0" marL="914400">
              <a:spcBef>
                <a:spcPts val="0"/>
              </a:spcBef>
              <a:buNone/>
            </a:pPr>
            <a:r>
              <a:t/>
            </a:r>
            <a:endParaRPr sz="1800"/>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0"/>
            <a:ext cx="8520600" cy="572700"/>
          </a:xfrm>
          <a:prstGeom prst="rect">
            <a:avLst/>
          </a:prstGeom>
        </p:spPr>
        <p:txBody>
          <a:bodyPr anchorCtr="0" anchor="t" bIns="91425" lIns="91425" rIns="91425" tIns="91425">
            <a:noAutofit/>
          </a:bodyPr>
          <a:lstStyle/>
          <a:p>
            <a:pPr lvl="0" algn="ctr">
              <a:spcBef>
                <a:spcPts val="0"/>
              </a:spcBef>
              <a:buNone/>
            </a:pPr>
            <a:r>
              <a:rPr lang="en"/>
              <a:t>Limitations</a:t>
            </a:r>
          </a:p>
        </p:txBody>
      </p:sp>
      <p:sp>
        <p:nvSpPr>
          <p:cNvPr id="150" name="Shape 150"/>
          <p:cNvSpPr txBox="1"/>
          <p:nvPr>
            <p:ph idx="1" type="body"/>
          </p:nvPr>
        </p:nvSpPr>
        <p:spPr>
          <a:xfrm>
            <a:off x="311700" y="728750"/>
            <a:ext cx="8520600" cy="3416400"/>
          </a:xfrm>
          <a:prstGeom prst="rect">
            <a:avLst/>
          </a:prstGeom>
        </p:spPr>
        <p:txBody>
          <a:bodyPr anchorCtr="0" anchor="t" bIns="91425" lIns="91425" rIns="91425" tIns="91425">
            <a:noAutofit/>
          </a:bodyPr>
          <a:lstStyle/>
          <a:p>
            <a:pPr lvl="0">
              <a:spcBef>
                <a:spcPts val="0"/>
              </a:spcBef>
              <a:buNone/>
            </a:pPr>
            <a:r>
              <a:rPr b="1" lang="en">
                <a:solidFill>
                  <a:srgbClr val="000000"/>
                </a:solidFill>
              </a:rPr>
              <a:t>Hidden assumption:  </a:t>
            </a:r>
          </a:p>
          <a:p>
            <a:pPr indent="-228600" lvl="0" marL="457200" rtl="0">
              <a:spcBef>
                <a:spcPts val="0"/>
              </a:spcBef>
              <a:buClr>
                <a:srgbClr val="000000"/>
              </a:buClr>
            </a:pPr>
            <a:r>
              <a:rPr lang="en">
                <a:solidFill>
                  <a:srgbClr val="000000"/>
                </a:solidFill>
              </a:rPr>
              <a:t>BOW for word -&gt; word translation will give proper representation for classifying using our English corpus.</a:t>
            </a:r>
          </a:p>
          <a:p>
            <a:pPr lvl="0">
              <a:spcBef>
                <a:spcPts val="0"/>
              </a:spcBef>
              <a:buNone/>
            </a:pPr>
            <a:r>
              <a:rPr b="1" lang="en">
                <a:solidFill>
                  <a:srgbClr val="000000"/>
                </a:solidFill>
              </a:rPr>
              <a:t>If not:</a:t>
            </a:r>
          </a:p>
          <a:p>
            <a:pPr indent="-228600" lvl="0" marL="457200" rtl="0">
              <a:spcBef>
                <a:spcPts val="0"/>
              </a:spcBef>
              <a:buClr>
                <a:srgbClr val="000000"/>
              </a:buClr>
            </a:pPr>
            <a:r>
              <a:rPr lang="en">
                <a:solidFill>
                  <a:srgbClr val="000000"/>
                </a:solidFill>
              </a:rPr>
              <a:t>Learn an intermediate mapping that re-weights other language BOW to native language BOW.</a:t>
            </a:r>
          </a:p>
          <a:p>
            <a:pPr indent="-228600" lvl="1" marL="914400" rtl="0">
              <a:spcBef>
                <a:spcPts val="0"/>
              </a:spcBef>
              <a:buClr>
                <a:srgbClr val="000000"/>
              </a:buClr>
            </a:pPr>
            <a:r>
              <a:rPr lang="en">
                <a:solidFill>
                  <a:srgbClr val="000000"/>
                </a:solidFill>
              </a:rPr>
              <a:t>Simple least squares reweighting of histogram</a:t>
            </a:r>
          </a:p>
          <a:p>
            <a:pPr indent="-228600" lvl="1" marL="914400">
              <a:spcBef>
                <a:spcPts val="0"/>
              </a:spcBef>
              <a:buClr>
                <a:srgbClr val="000000"/>
              </a:buClr>
            </a:pPr>
            <a:r>
              <a:rPr lang="en">
                <a:solidFill>
                  <a:srgbClr val="000000"/>
                </a:solidFill>
              </a:rPr>
              <a:t>Cross correlational analysis</a:t>
            </a:r>
          </a:p>
          <a:p>
            <a:pPr lvl="0">
              <a:spcBef>
                <a:spcPts val="0"/>
              </a:spcBef>
              <a:buNone/>
            </a:pPr>
            <a:r>
              <a:t/>
            </a:r>
            <a:endParaRPr b="1">
              <a:solidFill>
                <a:srgbClr val="000000"/>
              </a:solidFill>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ctrTitle"/>
          </p:nvPr>
        </p:nvSpPr>
        <p:spPr>
          <a:xfrm>
            <a:off x="243225" y="88025"/>
            <a:ext cx="8520600" cy="586800"/>
          </a:xfrm>
          <a:prstGeom prst="rect">
            <a:avLst/>
          </a:prstGeom>
        </p:spPr>
        <p:txBody>
          <a:bodyPr anchorCtr="0" anchor="b" bIns="91425" lIns="91425" rIns="91425" tIns="91425">
            <a:noAutofit/>
          </a:bodyPr>
          <a:lstStyle/>
          <a:p>
            <a:pPr lvl="0" rtl="0">
              <a:spcBef>
                <a:spcPts val="0"/>
              </a:spcBef>
              <a:buNone/>
            </a:pPr>
            <a:r>
              <a:rPr i="1" lang="en" sz="3000"/>
              <a:t>Summary</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ctrTitle"/>
          </p:nvPr>
        </p:nvSpPr>
        <p:spPr>
          <a:xfrm>
            <a:off x="243225" y="88025"/>
            <a:ext cx="8520600" cy="586800"/>
          </a:xfrm>
          <a:prstGeom prst="rect">
            <a:avLst/>
          </a:prstGeom>
        </p:spPr>
        <p:txBody>
          <a:bodyPr anchorCtr="0" anchor="b" bIns="91425" lIns="91425" rIns="91425" tIns="91425">
            <a:noAutofit/>
          </a:bodyPr>
          <a:lstStyle/>
          <a:p>
            <a:pPr lvl="0" rtl="0">
              <a:spcBef>
                <a:spcPts val="0"/>
              </a:spcBef>
              <a:buNone/>
            </a:pPr>
            <a:r>
              <a:rPr i="1" lang="en" sz="3000"/>
              <a:t>List of Resources</a:t>
            </a:r>
          </a:p>
        </p:txBody>
      </p:sp>
      <p:sp>
        <p:nvSpPr>
          <p:cNvPr id="161" name="Shape 161"/>
          <p:cNvSpPr txBox="1"/>
          <p:nvPr/>
        </p:nvSpPr>
        <p:spPr>
          <a:xfrm>
            <a:off x="359325" y="985575"/>
            <a:ext cx="8404500" cy="38397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u="sng">
                <a:solidFill>
                  <a:schemeClr val="hlink"/>
                </a:solidFill>
                <a:hlinkClick r:id="rId3"/>
              </a:rPr>
              <a:t>http://arxiv.org/pdf/1206.1518.pdf</a:t>
            </a:r>
            <a:r>
              <a:rPr lang="en"/>
              <a:t> - research paper for recognizing Arabic characters</a:t>
            </a:r>
          </a:p>
          <a:p>
            <a:pPr indent="-228600" lvl="0" marL="457200" rtl="0">
              <a:spcBef>
                <a:spcPts val="0"/>
              </a:spcBef>
              <a:buChar char="●"/>
            </a:pPr>
            <a:r>
              <a:rPr lang="en" u="sng">
                <a:solidFill>
                  <a:schemeClr val="hlink"/>
                </a:solidFill>
                <a:hlinkClick r:id="rId4"/>
              </a:rPr>
              <a:t>http://www.amara.org/en/videos/cI4VRKdprrGv/info/arabic-handwriting-recognition-using-neural-network-in-matlab-word-level-user-manual/</a:t>
            </a:r>
            <a:r>
              <a:rPr lang="en"/>
              <a:t> - video tutorial to use Matlab’s Arabic Handwriting Recognition feature</a:t>
            </a:r>
          </a:p>
          <a:p>
            <a:pPr indent="-228600" lvl="0" marL="457200" rtl="0">
              <a:spcBef>
                <a:spcPts val="0"/>
              </a:spcBef>
              <a:buChar char="●"/>
            </a:pPr>
            <a:r>
              <a:rPr lang="en" u="sng">
                <a:solidFill>
                  <a:schemeClr val="hlink"/>
                </a:solidFill>
                <a:hlinkClick r:id="rId5"/>
              </a:rPr>
              <a:t>https://console.ng.bluemix.net/catalog/services/visual-recognition/</a:t>
            </a:r>
            <a:r>
              <a:rPr lang="en"/>
              <a:t> - specs for Watson’s Visual Recognition service</a:t>
            </a:r>
          </a:p>
          <a:p>
            <a:pPr indent="-228600" lvl="0" marL="457200">
              <a:spcBef>
                <a:spcPts val="0"/>
              </a:spcBef>
              <a:buChar char="●"/>
            </a:pPr>
            <a:r>
              <a:t/>
            </a:r>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Backup Slides</a:t>
            </a:r>
          </a:p>
        </p:txBody>
      </p:sp>
      <p:sp>
        <p:nvSpPr>
          <p:cNvPr id="167" name="Shape 167"/>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ctrTitle"/>
          </p:nvPr>
        </p:nvSpPr>
        <p:spPr>
          <a:xfrm>
            <a:off x="609600" y="742950"/>
            <a:ext cx="7772400" cy="1102518"/>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 sz="8800" u="none" cap="none" strike="noStrike">
                <a:solidFill>
                  <a:schemeClr val="dk1"/>
                </a:solidFill>
                <a:latin typeface="Calibri"/>
                <a:ea typeface="Calibri"/>
                <a:cs typeface="Calibri"/>
                <a:sym typeface="Calibri"/>
              </a:rPr>
              <a:t>ضاع في الترجمة</a:t>
            </a:r>
          </a:p>
        </p:txBody>
      </p:sp>
      <p:sp>
        <p:nvSpPr>
          <p:cNvPr id="173" name="Shape 173"/>
          <p:cNvSpPr txBox="1"/>
          <p:nvPr>
            <p:ph idx="1" type="subTitle"/>
          </p:nvPr>
        </p:nvSpPr>
        <p:spPr>
          <a:xfrm>
            <a:off x="311700" y="2834125"/>
            <a:ext cx="8520600" cy="7926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888888"/>
              </a:buClr>
              <a:buSzPct val="25000"/>
              <a:buFont typeface="Arial"/>
              <a:buNone/>
            </a:pPr>
            <a:r>
              <a:rPr b="0" i="0" lang="en" sz="3200" u="none" cap="none" strike="noStrike">
                <a:solidFill>
                  <a:srgbClr val="888888"/>
                </a:solidFill>
                <a:latin typeface="Calibri"/>
                <a:ea typeface="Calibri"/>
                <a:cs typeface="Calibri"/>
                <a:sym typeface="Calibri"/>
              </a:rPr>
              <a:t>May 22, 2016</a:t>
            </a:r>
          </a:p>
          <a:p>
            <a:pPr indent="0" lvl="0" marL="0" marR="0" rtl="0" algn="ctr">
              <a:spcBef>
                <a:spcPts val="0"/>
              </a:spcBef>
              <a:spcAft>
                <a:spcPts val="0"/>
              </a:spcAft>
              <a:buClr>
                <a:srgbClr val="888888"/>
              </a:buClr>
              <a:buSzPct val="25000"/>
              <a:buFont typeface="Arial"/>
              <a:buNone/>
            </a:pPr>
            <a:r>
              <a:t/>
            </a:r>
            <a:endParaRPr sz="3200">
              <a:solidFill>
                <a:srgbClr val="888888"/>
              </a:solidFill>
              <a:latin typeface="Calibri"/>
              <a:ea typeface="Calibri"/>
              <a:cs typeface="Calibri"/>
              <a:sym typeface="Calibri"/>
            </a:endParaRPr>
          </a:p>
          <a:p>
            <a:pPr indent="0" lvl="0" marL="0" marR="0" rtl="0" algn="ctr">
              <a:spcBef>
                <a:spcPts val="0"/>
              </a:spcBef>
              <a:spcAft>
                <a:spcPts val="0"/>
              </a:spcAft>
              <a:buClr>
                <a:srgbClr val="888888"/>
              </a:buClr>
              <a:buSzPct val="25000"/>
              <a:buFont typeface="Arial"/>
              <a:buNone/>
            </a:pPr>
            <a:r>
              <a:rPr lang="en" sz="3200">
                <a:solidFill>
                  <a:srgbClr val="888888"/>
                </a:solidFill>
                <a:latin typeface="Calibri"/>
                <a:ea typeface="Calibri"/>
                <a:cs typeface="Calibri"/>
                <a:sym typeface="Calibri"/>
              </a:rPr>
              <a:t>Safe Sign Group</a:t>
            </a:r>
          </a:p>
          <a:p>
            <a:pPr indent="0" lvl="0" marL="0" marR="0" rtl="0" algn="ctr">
              <a:spcBef>
                <a:spcPts val="640"/>
              </a:spcBef>
              <a:buClr>
                <a:srgbClr val="888888"/>
              </a:buClr>
              <a:buSzPct val="250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85725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Language Recognition</a:t>
            </a:r>
          </a:p>
        </p:txBody>
      </p:sp>
      <p:sp>
        <p:nvSpPr>
          <p:cNvPr id="179" name="Shape 179"/>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There are thousands of languages spoken on Earth, but the top ten languages cover most speech.</a:t>
            </a:r>
          </a:p>
          <a:p>
            <a:pPr indent="-342900" lvl="0" marL="342900" marR="0" rtl="0" algn="l">
              <a:spcBef>
                <a:spcPts val="64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In field operations, English would be expected to be the default language in only a small percentage of situations.</a:t>
            </a:r>
          </a:p>
          <a:p>
            <a:pPr indent="-342900" lvl="0" marL="342900" marR="0" rtl="0" algn="l">
              <a:spcBef>
                <a:spcPts val="640"/>
              </a:spcBef>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Arabic is spoken by</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85725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Modern Standard Arabic</a:t>
            </a:r>
          </a:p>
        </p:txBody>
      </p:sp>
      <p:sp>
        <p:nvSpPr>
          <p:cNvPr id="185" name="Shape 185"/>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64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Challenges of translating content, and also obtaining the right context.</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05978"/>
            <a:ext cx="8229600" cy="85725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Simple Yet Complicated</a:t>
            </a:r>
          </a:p>
        </p:txBody>
      </p:sp>
      <p:pic>
        <p:nvPicPr>
          <p:cNvPr id="191" name="Shape 191"/>
          <p:cNvPicPr preferRelativeResize="0"/>
          <p:nvPr/>
        </p:nvPicPr>
        <p:blipFill rotWithShape="1">
          <a:blip r:embed="rId3">
            <a:alphaModFix/>
          </a:blip>
          <a:srcRect b="0" l="0" r="0" t="0"/>
          <a:stretch/>
        </p:blipFill>
        <p:spPr>
          <a:xfrm>
            <a:off x="533400" y="1257300"/>
            <a:ext cx="8133293" cy="3657599"/>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pic>
        <p:nvPicPr>
          <p:cNvPr id="68" name="Shape 68"/>
          <p:cNvPicPr preferRelativeResize="0"/>
          <p:nvPr/>
        </p:nvPicPr>
        <p:blipFill rotWithShape="1">
          <a:blip r:embed="rId3">
            <a:alphaModFix/>
          </a:blip>
          <a:srcRect b="7447" l="22811" r="45310" t="15770"/>
          <a:stretch/>
        </p:blipFill>
        <p:spPr>
          <a:xfrm rot="5400000">
            <a:off x="483225" y="-329123"/>
            <a:ext cx="2264200" cy="3067398"/>
          </a:xfrm>
          <a:prstGeom prst="rect">
            <a:avLst/>
          </a:prstGeom>
          <a:noFill/>
          <a:ln>
            <a:noFill/>
          </a:ln>
        </p:spPr>
      </p:pic>
      <p:pic>
        <p:nvPicPr>
          <p:cNvPr id="69" name="Shape 69"/>
          <p:cNvPicPr preferRelativeResize="0"/>
          <p:nvPr/>
        </p:nvPicPr>
        <p:blipFill rotWithShape="1">
          <a:blip r:embed="rId4">
            <a:alphaModFix/>
          </a:blip>
          <a:srcRect b="15423" l="0" r="0" t="20975"/>
          <a:stretch/>
        </p:blipFill>
        <p:spPr>
          <a:xfrm rot="10800000">
            <a:off x="5150925" y="72477"/>
            <a:ext cx="3890099" cy="4398747"/>
          </a:xfrm>
          <a:prstGeom prst="rect">
            <a:avLst/>
          </a:prstGeom>
          <a:noFill/>
          <a:ln>
            <a:noFill/>
          </a:ln>
        </p:spPr>
      </p:pic>
      <p:sp>
        <p:nvSpPr>
          <p:cNvPr id="70" name="Shape 70"/>
          <p:cNvSpPr txBox="1"/>
          <p:nvPr/>
        </p:nvSpPr>
        <p:spPr>
          <a:xfrm>
            <a:off x="224900" y="3422475"/>
            <a:ext cx="6835200" cy="1533600"/>
          </a:xfrm>
          <a:prstGeom prst="rect">
            <a:avLst/>
          </a:prstGeom>
          <a:noFill/>
          <a:ln>
            <a:noFill/>
          </a:ln>
        </p:spPr>
        <p:txBody>
          <a:bodyPr anchorCtr="0" anchor="ctr" bIns="91425" lIns="91425" rIns="91425" tIns="91425">
            <a:noAutofit/>
          </a:bodyPr>
          <a:lstStyle/>
          <a:p>
            <a:pPr indent="-254000" lvl="0" marL="342900" rtl="0">
              <a:spcBef>
                <a:spcPts val="0"/>
              </a:spcBef>
              <a:buClr>
                <a:schemeClr val="dk1"/>
              </a:buClr>
              <a:buSzPct val="100000"/>
              <a:buChar char="•"/>
            </a:pPr>
            <a:r>
              <a:rPr lang="en" sz="1800">
                <a:solidFill>
                  <a:schemeClr val="dk1"/>
                </a:solidFill>
                <a:latin typeface="Calibri"/>
                <a:ea typeface="Calibri"/>
                <a:cs typeface="Calibri"/>
                <a:sym typeface="Calibri"/>
              </a:rPr>
              <a:t>28 Letter Alphabet</a:t>
            </a:r>
          </a:p>
          <a:p>
            <a:pPr indent="-254000" lvl="0" marL="342900" rtl="0">
              <a:spcBef>
                <a:spcPts val="640"/>
              </a:spcBef>
              <a:buClr>
                <a:schemeClr val="dk1"/>
              </a:buClr>
              <a:buSzPct val="100000"/>
              <a:buChar char="•"/>
            </a:pPr>
            <a:r>
              <a:rPr lang="en" sz="1800">
                <a:solidFill>
                  <a:schemeClr val="dk1"/>
                </a:solidFill>
                <a:latin typeface="Calibri"/>
                <a:ea typeface="Calibri"/>
                <a:cs typeface="Calibri"/>
                <a:sym typeface="Calibri"/>
              </a:rPr>
              <a:t>Logical structure (nouns and verbs) similar to English</a:t>
            </a:r>
          </a:p>
          <a:p>
            <a:pPr indent="-254000" lvl="0" marL="342900" rtl="0">
              <a:spcBef>
                <a:spcPts val="640"/>
              </a:spcBef>
              <a:buClr>
                <a:schemeClr val="dk1"/>
              </a:buClr>
              <a:buSzPct val="100000"/>
              <a:buChar char="•"/>
            </a:pPr>
            <a:r>
              <a:rPr lang="en" sz="1800">
                <a:solidFill>
                  <a:schemeClr val="dk1"/>
                </a:solidFill>
                <a:latin typeface="Calibri"/>
                <a:ea typeface="Calibri"/>
                <a:cs typeface="Calibri"/>
                <a:sym typeface="Calibri"/>
              </a:rPr>
              <a:t>Written and read from right to left.</a:t>
            </a:r>
          </a:p>
          <a:p>
            <a:pPr indent="-254000" lvl="0" marL="342900" rtl="0">
              <a:spcBef>
                <a:spcPts val="640"/>
              </a:spcBef>
              <a:buClr>
                <a:schemeClr val="dk1"/>
              </a:buClr>
              <a:buSzPct val="100000"/>
              <a:buChar char="•"/>
            </a:pPr>
            <a:r>
              <a:rPr lang="en" sz="1800">
                <a:solidFill>
                  <a:schemeClr val="dk1"/>
                </a:solidFill>
                <a:latin typeface="Calibri"/>
                <a:ea typeface="Calibri"/>
                <a:cs typeface="Calibri"/>
                <a:sym typeface="Calibri"/>
              </a:rPr>
              <a:t>Written in cursive, making text recognition challenging.</a:t>
            </a:r>
          </a:p>
        </p:txBody>
      </p:sp>
      <p:pic>
        <p:nvPicPr>
          <p:cNvPr id="71" name="Shape 71"/>
          <p:cNvPicPr preferRelativeResize="0"/>
          <p:nvPr/>
        </p:nvPicPr>
        <p:blipFill>
          <a:blip r:embed="rId5">
            <a:alphaModFix/>
          </a:blip>
          <a:stretch>
            <a:fillRect/>
          </a:stretch>
        </p:blipFill>
        <p:spPr>
          <a:xfrm>
            <a:off x="224895" y="1651020"/>
            <a:ext cx="5302524" cy="1771449"/>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pic>
        <p:nvPicPr>
          <p:cNvPr id="76" name="Shape 76"/>
          <p:cNvPicPr preferRelativeResize="0"/>
          <p:nvPr/>
        </p:nvPicPr>
        <p:blipFill rotWithShape="1">
          <a:blip r:embed="rId3">
            <a:alphaModFix/>
          </a:blip>
          <a:srcRect b="0" l="0" r="0" t="0"/>
          <a:stretch/>
        </p:blipFill>
        <p:spPr>
          <a:xfrm>
            <a:off x="2029250" y="1977975"/>
            <a:ext cx="4541400" cy="2656500"/>
          </a:xfrm>
          <a:prstGeom prst="rect">
            <a:avLst/>
          </a:prstGeom>
          <a:noFill/>
          <a:ln>
            <a:noFill/>
          </a:ln>
        </p:spPr>
      </p:pic>
      <p:pic>
        <p:nvPicPr>
          <p:cNvPr id="77" name="Shape 77"/>
          <p:cNvPicPr preferRelativeResize="0"/>
          <p:nvPr/>
        </p:nvPicPr>
        <p:blipFill rotWithShape="1">
          <a:blip r:embed="rId4">
            <a:alphaModFix/>
          </a:blip>
          <a:srcRect b="0" l="0" r="0" t="0"/>
          <a:stretch/>
        </p:blipFill>
        <p:spPr>
          <a:xfrm>
            <a:off x="46275" y="3511950"/>
            <a:ext cx="2685000" cy="1423200"/>
          </a:xfrm>
          <a:prstGeom prst="rect">
            <a:avLst/>
          </a:prstGeom>
          <a:noFill/>
          <a:ln>
            <a:noFill/>
          </a:ln>
        </p:spPr>
      </p:pic>
      <p:pic>
        <p:nvPicPr>
          <p:cNvPr id="78" name="Shape 78"/>
          <p:cNvPicPr preferRelativeResize="0"/>
          <p:nvPr/>
        </p:nvPicPr>
        <p:blipFill rotWithShape="1">
          <a:blip r:embed="rId5">
            <a:alphaModFix/>
          </a:blip>
          <a:srcRect b="0" l="0" r="0" t="0"/>
          <a:stretch/>
        </p:blipFill>
        <p:spPr>
          <a:xfrm>
            <a:off x="6172300" y="3412350"/>
            <a:ext cx="2853000" cy="1522800"/>
          </a:xfrm>
          <a:prstGeom prst="rect">
            <a:avLst/>
          </a:prstGeom>
          <a:noFill/>
          <a:ln>
            <a:noFill/>
          </a:ln>
        </p:spPr>
      </p:pic>
      <p:sp>
        <p:nvSpPr>
          <p:cNvPr id="79" name="Shape 79"/>
          <p:cNvSpPr txBox="1"/>
          <p:nvPr>
            <p:ph type="ctrTitle"/>
          </p:nvPr>
        </p:nvSpPr>
        <p:spPr>
          <a:xfrm>
            <a:off x="184575" y="146700"/>
            <a:ext cx="8520600" cy="528000"/>
          </a:xfrm>
          <a:prstGeom prst="rect">
            <a:avLst/>
          </a:prstGeom>
        </p:spPr>
        <p:txBody>
          <a:bodyPr anchorCtr="0" anchor="b" bIns="91425" lIns="91425" rIns="91425" tIns="91425">
            <a:noAutofit/>
          </a:bodyPr>
          <a:lstStyle/>
          <a:p>
            <a:pPr lvl="0" rtl="0">
              <a:spcBef>
                <a:spcPts val="0"/>
              </a:spcBef>
              <a:buNone/>
            </a:pPr>
            <a:r>
              <a:rPr i="1" lang="en" sz="3000"/>
              <a:t>Conops</a:t>
            </a:r>
          </a:p>
        </p:txBody>
      </p:sp>
      <p:sp>
        <p:nvSpPr>
          <p:cNvPr id="80" name="Shape 80"/>
          <p:cNvSpPr txBox="1"/>
          <p:nvPr/>
        </p:nvSpPr>
        <p:spPr>
          <a:xfrm>
            <a:off x="236125" y="975325"/>
            <a:ext cx="7977000" cy="27000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81" name="Shape 81"/>
          <p:cNvSpPr txBox="1"/>
          <p:nvPr/>
        </p:nvSpPr>
        <p:spPr>
          <a:xfrm>
            <a:off x="435000" y="718650"/>
            <a:ext cx="8274000" cy="25461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Understand the value of the document</a:t>
            </a:r>
          </a:p>
          <a:p>
            <a:pPr indent="-342900" lvl="0" marL="457200" rtl="0">
              <a:spcBef>
                <a:spcPts val="0"/>
              </a:spcBef>
              <a:buSzPct val="100000"/>
              <a:buChar char="●"/>
            </a:pPr>
            <a:r>
              <a:rPr lang="en" sz="1800"/>
              <a:t>Limited Interpreters - upshoot documents that have urgent relevance</a:t>
            </a:r>
          </a:p>
          <a:p>
            <a:pPr indent="-342900" lvl="0" marL="457200">
              <a:spcBef>
                <a:spcPts val="0"/>
              </a:spcBef>
              <a:buSzPct val="100000"/>
              <a:buChar char="●"/>
            </a:pPr>
            <a:r>
              <a:rPr lang="en" sz="1800"/>
              <a:t>Mobile app translation is nice to have </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ctrTitle"/>
          </p:nvPr>
        </p:nvSpPr>
        <p:spPr>
          <a:xfrm>
            <a:off x="184575" y="146700"/>
            <a:ext cx="8520600" cy="528000"/>
          </a:xfrm>
          <a:prstGeom prst="rect">
            <a:avLst/>
          </a:prstGeom>
        </p:spPr>
        <p:txBody>
          <a:bodyPr anchorCtr="0" anchor="b" bIns="91425" lIns="91425" rIns="91425" tIns="91425">
            <a:noAutofit/>
          </a:bodyPr>
          <a:lstStyle/>
          <a:p>
            <a:pPr lvl="0" rtl="0">
              <a:spcBef>
                <a:spcPts val="0"/>
              </a:spcBef>
              <a:buNone/>
            </a:pPr>
            <a:r>
              <a:rPr i="1" lang="en" sz="3000"/>
              <a:t>Architecture Design</a:t>
            </a:r>
          </a:p>
        </p:txBody>
      </p:sp>
      <p:grpSp>
        <p:nvGrpSpPr>
          <p:cNvPr id="87" name="Shape 87"/>
          <p:cNvGrpSpPr/>
          <p:nvPr/>
        </p:nvGrpSpPr>
        <p:grpSpPr>
          <a:xfrm>
            <a:off x="5893090" y="674702"/>
            <a:ext cx="2535911" cy="1296454"/>
            <a:chOff x="3346875" y="674700"/>
            <a:chExt cx="2669100" cy="1372200"/>
          </a:xfrm>
        </p:grpSpPr>
        <p:sp>
          <p:nvSpPr>
            <p:cNvPr id="88" name="Shape 88"/>
            <p:cNvSpPr/>
            <p:nvPr/>
          </p:nvSpPr>
          <p:spPr>
            <a:xfrm>
              <a:off x="3346875" y="674700"/>
              <a:ext cx="2669100" cy="1372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
                <a:t>Command Center with Interpreter</a:t>
              </a:r>
            </a:p>
          </p:txBody>
        </p:sp>
        <p:pic>
          <p:nvPicPr>
            <p:cNvPr id="89" name="Shape 89"/>
            <p:cNvPicPr preferRelativeResize="0"/>
            <p:nvPr/>
          </p:nvPicPr>
          <p:blipFill>
            <a:blip r:embed="rId3">
              <a:alphaModFix/>
            </a:blip>
            <a:stretch>
              <a:fillRect/>
            </a:stretch>
          </p:blipFill>
          <p:spPr>
            <a:xfrm>
              <a:off x="5164075" y="1187975"/>
              <a:ext cx="742350" cy="721550"/>
            </a:xfrm>
            <a:prstGeom prst="rect">
              <a:avLst/>
            </a:prstGeom>
            <a:noFill/>
            <a:ln>
              <a:noFill/>
            </a:ln>
          </p:spPr>
        </p:pic>
        <p:pic>
          <p:nvPicPr>
            <p:cNvPr id="90" name="Shape 90"/>
            <p:cNvPicPr preferRelativeResize="0"/>
            <p:nvPr/>
          </p:nvPicPr>
          <p:blipFill>
            <a:blip r:embed="rId4">
              <a:alphaModFix/>
            </a:blip>
            <a:stretch>
              <a:fillRect/>
            </a:stretch>
          </p:blipFill>
          <p:spPr>
            <a:xfrm>
              <a:off x="3528200" y="1139948"/>
              <a:ext cx="589699" cy="817602"/>
            </a:xfrm>
            <a:prstGeom prst="rect">
              <a:avLst/>
            </a:prstGeom>
            <a:noFill/>
            <a:ln>
              <a:noFill/>
            </a:ln>
          </p:spPr>
        </p:pic>
        <p:pic>
          <p:nvPicPr>
            <p:cNvPr id="91" name="Shape 91"/>
            <p:cNvPicPr preferRelativeResize="0"/>
            <p:nvPr/>
          </p:nvPicPr>
          <p:blipFill>
            <a:blip r:embed="rId5">
              <a:alphaModFix/>
            </a:blip>
            <a:stretch>
              <a:fillRect/>
            </a:stretch>
          </p:blipFill>
          <p:spPr>
            <a:xfrm>
              <a:off x="4251075" y="1315399"/>
              <a:ext cx="860684" cy="645500"/>
            </a:xfrm>
            <a:prstGeom prst="rect">
              <a:avLst/>
            </a:prstGeom>
            <a:noFill/>
            <a:ln>
              <a:noFill/>
            </a:ln>
          </p:spPr>
        </p:pic>
      </p:grpSp>
      <p:pic>
        <p:nvPicPr>
          <p:cNvPr id="92" name="Shape 92"/>
          <p:cNvPicPr preferRelativeResize="0"/>
          <p:nvPr/>
        </p:nvPicPr>
        <p:blipFill rotWithShape="1">
          <a:blip r:embed="rId6">
            <a:alphaModFix/>
          </a:blip>
          <a:srcRect b="7447" l="22811" r="45310" t="15770"/>
          <a:stretch/>
        </p:blipFill>
        <p:spPr>
          <a:xfrm rot="5400000">
            <a:off x="246228" y="2094823"/>
            <a:ext cx="810544" cy="1098097"/>
          </a:xfrm>
          <a:prstGeom prst="rect">
            <a:avLst/>
          </a:prstGeom>
          <a:noFill/>
          <a:ln>
            <a:noFill/>
          </a:ln>
        </p:spPr>
      </p:pic>
      <p:sp>
        <p:nvSpPr>
          <p:cNvPr id="93" name="Shape 93"/>
          <p:cNvSpPr txBox="1"/>
          <p:nvPr/>
        </p:nvSpPr>
        <p:spPr>
          <a:xfrm>
            <a:off x="225850" y="1991700"/>
            <a:ext cx="913800" cy="246900"/>
          </a:xfrm>
          <a:prstGeom prst="rect">
            <a:avLst/>
          </a:prstGeom>
          <a:noFill/>
          <a:ln>
            <a:noFill/>
          </a:ln>
        </p:spPr>
        <p:txBody>
          <a:bodyPr anchorCtr="0" anchor="t" bIns="91425" lIns="91425" rIns="91425" tIns="91425">
            <a:noAutofit/>
          </a:bodyPr>
          <a:lstStyle/>
          <a:p>
            <a:pPr lvl="0">
              <a:spcBef>
                <a:spcPts val="0"/>
              </a:spcBef>
              <a:buNone/>
            </a:pPr>
            <a:r>
              <a:rPr lang="en"/>
              <a:t>Image</a:t>
            </a:r>
          </a:p>
        </p:txBody>
      </p:sp>
      <p:sp>
        <p:nvSpPr>
          <p:cNvPr id="94" name="Shape 94"/>
          <p:cNvSpPr/>
          <p:nvPr/>
        </p:nvSpPr>
        <p:spPr>
          <a:xfrm>
            <a:off x="1437300" y="1930100"/>
            <a:ext cx="2951400" cy="2022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5" name="Shape 95"/>
          <p:cNvPicPr preferRelativeResize="0"/>
          <p:nvPr/>
        </p:nvPicPr>
        <p:blipFill>
          <a:blip r:embed="rId7">
            <a:alphaModFix/>
          </a:blip>
          <a:stretch>
            <a:fillRect/>
          </a:stretch>
        </p:blipFill>
        <p:spPr>
          <a:xfrm>
            <a:off x="1271325" y="1610183"/>
            <a:ext cx="864075" cy="864075"/>
          </a:xfrm>
          <a:prstGeom prst="rect">
            <a:avLst/>
          </a:prstGeom>
          <a:noFill/>
          <a:ln>
            <a:noFill/>
          </a:ln>
        </p:spPr>
      </p:pic>
      <p:sp>
        <p:nvSpPr>
          <p:cNvPr id="96" name="Shape 96"/>
          <p:cNvSpPr txBox="1"/>
          <p:nvPr/>
        </p:nvSpPr>
        <p:spPr>
          <a:xfrm>
            <a:off x="2073825" y="2227825"/>
            <a:ext cx="864000" cy="5280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7" name="Shape 97"/>
          <p:cNvSpPr/>
          <p:nvPr/>
        </p:nvSpPr>
        <p:spPr>
          <a:xfrm>
            <a:off x="1595137" y="2521150"/>
            <a:ext cx="770100" cy="528000"/>
          </a:xfrm>
          <a:prstGeom prst="rect">
            <a:avLst/>
          </a:prstGeom>
          <a:solidFill>
            <a:schemeClr val="lt2"/>
          </a:solid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Image Parser</a:t>
            </a:r>
          </a:p>
        </p:txBody>
      </p:sp>
      <p:grpSp>
        <p:nvGrpSpPr>
          <p:cNvPr id="98" name="Shape 98"/>
          <p:cNvGrpSpPr/>
          <p:nvPr/>
        </p:nvGrpSpPr>
        <p:grpSpPr>
          <a:xfrm>
            <a:off x="4030412" y="1778210"/>
            <a:ext cx="770100" cy="528000"/>
            <a:chOff x="4537800" y="2755822"/>
            <a:chExt cx="770100" cy="528000"/>
          </a:xfrm>
        </p:grpSpPr>
        <p:pic>
          <p:nvPicPr>
            <p:cNvPr id="99" name="Shape 99"/>
            <p:cNvPicPr preferRelativeResize="0"/>
            <p:nvPr/>
          </p:nvPicPr>
          <p:blipFill>
            <a:blip r:embed="rId4">
              <a:alphaModFix/>
            </a:blip>
            <a:stretch>
              <a:fillRect/>
            </a:stretch>
          </p:blipFill>
          <p:spPr>
            <a:xfrm>
              <a:off x="4731372" y="2755822"/>
              <a:ext cx="382957" cy="528000"/>
            </a:xfrm>
            <a:prstGeom prst="rect">
              <a:avLst/>
            </a:prstGeom>
            <a:noFill/>
            <a:ln>
              <a:noFill/>
            </a:ln>
          </p:spPr>
        </p:pic>
        <p:sp>
          <p:nvSpPr>
            <p:cNvPr id="100" name="Shape 100"/>
            <p:cNvSpPr txBox="1"/>
            <p:nvPr/>
          </p:nvSpPr>
          <p:spPr>
            <a:xfrm>
              <a:off x="4537800" y="2896375"/>
              <a:ext cx="770100" cy="246900"/>
            </a:xfrm>
            <a:prstGeom prst="rect">
              <a:avLst/>
            </a:prstGeom>
            <a:noFill/>
            <a:ln>
              <a:noFill/>
            </a:ln>
          </p:spPr>
          <p:txBody>
            <a:bodyPr anchorCtr="0" anchor="t" bIns="91425" lIns="91425" rIns="91425" tIns="91425">
              <a:noAutofit/>
            </a:bodyPr>
            <a:lstStyle/>
            <a:p>
              <a:pPr lvl="0">
                <a:spcBef>
                  <a:spcPts val="0"/>
                </a:spcBef>
                <a:buNone/>
              </a:pPr>
              <a:r>
                <a:rPr lang="en"/>
                <a:t>Cache</a:t>
              </a:r>
            </a:p>
          </p:txBody>
        </p:sp>
      </p:grpSp>
      <p:sp>
        <p:nvSpPr>
          <p:cNvPr id="101" name="Shape 101"/>
          <p:cNvSpPr/>
          <p:nvPr/>
        </p:nvSpPr>
        <p:spPr>
          <a:xfrm>
            <a:off x="2759850" y="2307775"/>
            <a:ext cx="977100" cy="368100"/>
          </a:xfrm>
          <a:prstGeom prst="rect">
            <a:avLst/>
          </a:prstGeom>
          <a:solidFill>
            <a:schemeClr val="lt2"/>
          </a:solid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Translate</a:t>
            </a:r>
          </a:p>
        </p:txBody>
      </p:sp>
      <p:sp>
        <p:nvSpPr>
          <p:cNvPr id="102" name="Shape 102"/>
          <p:cNvSpPr/>
          <p:nvPr/>
        </p:nvSpPr>
        <p:spPr>
          <a:xfrm>
            <a:off x="2801850" y="3260400"/>
            <a:ext cx="1141500" cy="368100"/>
          </a:xfrm>
          <a:prstGeom prst="rect">
            <a:avLst/>
          </a:prstGeom>
          <a:solidFill>
            <a:schemeClr val="lt2"/>
          </a:solid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Search DB</a:t>
            </a:r>
          </a:p>
        </p:txBody>
      </p:sp>
      <p:cxnSp>
        <p:nvCxnSpPr>
          <p:cNvPr id="103" name="Shape 103"/>
          <p:cNvCxnSpPr>
            <a:stCxn id="97" idx="3"/>
            <a:endCxn id="102" idx="1"/>
          </p:cNvCxnSpPr>
          <p:nvPr/>
        </p:nvCxnSpPr>
        <p:spPr>
          <a:xfrm>
            <a:off x="2365237" y="2785150"/>
            <a:ext cx="436500" cy="659400"/>
          </a:xfrm>
          <a:prstGeom prst="bentConnector3">
            <a:avLst>
              <a:gd fmla="val 41429" name="adj1"/>
            </a:avLst>
          </a:prstGeom>
          <a:noFill/>
          <a:ln cap="flat" cmpd="sng" w="28575">
            <a:solidFill>
              <a:schemeClr val="dk2"/>
            </a:solidFill>
            <a:prstDash val="solid"/>
            <a:round/>
            <a:headEnd len="lg" w="lg" type="none"/>
            <a:tailEnd len="lg" w="lg" type="triangle"/>
          </a:ln>
        </p:spPr>
      </p:cxnSp>
      <p:cxnSp>
        <p:nvCxnSpPr>
          <p:cNvPr id="104" name="Shape 104"/>
          <p:cNvCxnSpPr>
            <a:stCxn id="97" idx="3"/>
            <a:endCxn id="101" idx="1"/>
          </p:cNvCxnSpPr>
          <p:nvPr/>
        </p:nvCxnSpPr>
        <p:spPr>
          <a:xfrm flipH="1" rot="10800000">
            <a:off x="2365237" y="2491750"/>
            <a:ext cx="394500" cy="293400"/>
          </a:xfrm>
          <a:prstGeom prst="bentConnector3">
            <a:avLst>
              <a:gd fmla="val 50014" name="adj1"/>
            </a:avLst>
          </a:prstGeom>
          <a:noFill/>
          <a:ln cap="flat" cmpd="sng" w="28575">
            <a:solidFill>
              <a:schemeClr val="dk2"/>
            </a:solidFill>
            <a:prstDash val="solid"/>
            <a:round/>
            <a:headEnd len="lg" w="lg" type="none"/>
            <a:tailEnd len="lg" w="lg" type="none"/>
          </a:ln>
        </p:spPr>
      </p:cxn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ctrTitle"/>
          </p:nvPr>
        </p:nvSpPr>
        <p:spPr>
          <a:xfrm>
            <a:off x="311700" y="68450"/>
            <a:ext cx="8520600" cy="655500"/>
          </a:xfrm>
          <a:prstGeom prst="rect">
            <a:avLst/>
          </a:prstGeom>
        </p:spPr>
        <p:txBody>
          <a:bodyPr anchorCtr="0" anchor="b" bIns="91425" lIns="91425" rIns="91425" tIns="91425">
            <a:noAutofit/>
          </a:bodyPr>
          <a:lstStyle/>
          <a:p>
            <a:pPr lvl="0" rtl="0">
              <a:spcBef>
                <a:spcPts val="0"/>
              </a:spcBef>
              <a:buNone/>
            </a:pPr>
            <a:r>
              <a:rPr i="1" lang="en" sz="3000"/>
              <a:t>User Interface</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ctrTitle"/>
          </p:nvPr>
        </p:nvSpPr>
        <p:spPr>
          <a:xfrm>
            <a:off x="243225" y="88025"/>
            <a:ext cx="8520600" cy="586800"/>
          </a:xfrm>
          <a:prstGeom prst="rect">
            <a:avLst/>
          </a:prstGeom>
        </p:spPr>
        <p:txBody>
          <a:bodyPr anchorCtr="0" anchor="b" bIns="91425" lIns="91425" rIns="91425" tIns="91425">
            <a:noAutofit/>
          </a:bodyPr>
          <a:lstStyle/>
          <a:p>
            <a:pPr lvl="0" rtl="0">
              <a:spcBef>
                <a:spcPts val="0"/>
              </a:spcBef>
              <a:buNone/>
            </a:pPr>
            <a:r>
              <a:rPr i="1" lang="en" sz="3000"/>
              <a:t>Demonstrate Image Parser</a:t>
            </a:r>
          </a:p>
        </p:txBody>
      </p:sp>
      <p:pic>
        <p:nvPicPr>
          <p:cNvPr id="115" name="Shape 115"/>
          <p:cNvPicPr preferRelativeResize="0"/>
          <p:nvPr/>
        </p:nvPicPr>
        <p:blipFill>
          <a:blip r:embed="rId3">
            <a:alphaModFix/>
          </a:blip>
          <a:stretch>
            <a:fillRect/>
          </a:stretch>
        </p:blipFill>
        <p:spPr>
          <a:xfrm>
            <a:off x="146200" y="718978"/>
            <a:ext cx="3724249" cy="2059424"/>
          </a:xfrm>
          <a:prstGeom prst="rect">
            <a:avLst/>
          </a:prstGeom>
          <a:noFill/>
          <a:ln>
            <a:noFill/>
          </a:ln>
        </p:spPr>
      </p:pic>
      <p:pic>
        <p:nvPicPr>
          <p:cNvPr id="116" name="Shape 116"/>
          <p:cNvPicPr preferRelativeResize="0"/>
          <p:nvPr/>
        </p:nvPicPr>
        <p:blipFill>
          <a:blip r:embed="rId4">
            <a:alphaModFix/>
          </a:blip>
          <a:stretch>
            <a:fillRect/>
          </a:stretch>
        </p:blipFill>
        <p:spPr>
          <a:xfrm>
            <a:off x="4069350" y="608800"/>
            <a:ext cx="4841949" cy="3635249"/>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idx="4294967295" type="ctrTitle"/>
          </p:nvPr>
        </p:nvSpPr>
        <p:spPr>
          <a:xfrm>
            <a:off x="243225" y="88025"/>
            <a:ext cx="8520600" cy="586800"/>
          </a:xfrm>
          <a:prstGeom prst="rect">
            <a:avLst/>
          </a:prstGeom>
        </p:spPr>
        <p:txBody>
          <a:bodyPr anchorCtr="0" anchor="t" bIns="91425" lIns="91425" rIns="91425" tIns="91425">
            <a:noAutofit/>
          </a:bodyPr>
          <a:lstStyle/>
          <a:p>
            <a:pPr lvl="0" rtl="0" algn="ctr">
              <a:spcBef>
                <a:spcPts val="0"/>
              </a:spcBef>
              <a:buNone/>
            </a:pPr>
            <a:r>
              <a:rPr i="1" lang="en" sz="3000"/>
              <a:t>Problem Statement</a:t>
            </a:r>
          </a:p>
        </p:txBody>
      </p:sp>
      <p:sp>
        <p:nvSpPr>
          <p:cNvPr id="122" name="Shape 122"/>
          <p:cNvSpPr txBox="1"/>
          <p:nvPr/>
        </p:nvSpPr>
        <p:spPr>
          <a:xfrm>
            <a:off x="344500" y="778325"/>
            <a:ext cx="8870100" cy="35484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Given a document photo,</a:t>
            </a:r>
            <a:r>
              <a:rPr lang="en" sz="2400">
                <a:solidFill>
                  <a:schemeClr val="dk1"/>
                </a:solidFill>
              </a:rPr>
              <a:t> what other documents is it like?</a:t>
            </a:r>
          </a:p>
          <a:p>
            <a:pPr indent="-381000" lvl="0" marL="457200" rtl="0">
              <a:spcBef>
                <a:spcPts val="0"/>
              </a:spcBef>
              <a:buSzPct val="100000"/>
              <a:buChar char="●"/>
            </a:pPr>
            <a:r>
              <a:rPr lang="en" sz="2400"/>
              <a:t>Should someone translate it?</a:t>
            </a:r>
          </a:p>
          <a:p>
            <a:pPr lvl="0">
              <a:spcBef>
                <a:spcPts val="0"/>
              </a:spcBef>
              <a:buNone/>
            </a:pPr>
            <a:r>
              <a:t/>
            </a:r>
            <a:endParaRPr sz="2400"/>
          </a:p>
          <a:p>
            <a:pPr lvl="0">
              <a:spcBef>
                <a:spcPts val="0"/>
              </a:spcBef>
              <a:buNone/>
            </a:pPr>
            <a:r>
              <a:t/>
            </a:r>
            <a:endParaRPr sz="2400"/>
          </a:p>
          <a:p>
            <a:pPr lvl="0" rtl="0">
              <a:spcBef>
                <a:spcPts val="0"/>
              </a:spcBef>
              <a:buNone/>
            </a:pPr>
            <a:r>
              <a:t/>
            </a:r>
            <a:endParaRPr sz="2400"/>
          </a:p>
        </p:txBody>
      </p:sp>
      <p:pic>
        <p:nvPicPr>
          <p:cNvPr id="123" name="Shape 123"/>
          <p:cNvPicPr preferRelativeResize="0"/>
          <p:nvPr/>
        </p:nvPicPr>
        <p:blipFill>
          <a:blip r:embed="rId3">
            <a:alphaModFix/>
          </a:blip>
          <a:stretch>
            <a:fillRect/>
          </a:stretch>
        </p:blipFill>
        <p:spPr>
          <a:xfrm>
            <a:off x="1821231" y="1812251"/>
            <a:ext cx="5501549" cy="2690950"/>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1" type="body"/>
          </p:nvPr>
        </p:nvSpPr>
        <p:spPr>
          <a:xfrm>
            <a:off x="311700" y="7993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a:solidFill>
                  <a:schemeClr val="dk1"/>
                </a:solidFill>
              </a:rPr>
              <a:t>Limitations:</a:t>
            </a:r>
          </a:p>
          <a:p>
            <a:pPr indent="-228600" lvl="0" marL="457200" rtl="0">
              <a:lnSpc>
                <a:spcPct val="100000"/>
              </a:lnSpc>
              <a:spcBef>
                <a:spcPts val="0"/>
              </a:spcBef>
              <a:spcAft>
                <a:spcPts val="0"/>
              </a:spcAft>
              <a:buClr>
                <a:schemeClr val="dk1"/>
              </a:buClr>
            </a:pPr>
            <a:r>
              <a:rPr lang="en">
                <a:solidFill>
                  <a:schemeClr val="dk1"/>
                </a:solidFill>
              </a:rPr>
              <a:t>Small time and memory constraints (mobile computer)</a:t>
            </a:r>
          </a:p>
          <a:p>
            <a:pPr indent="-228600" lvl="0" marL="457200" rtl="0">
              <a:lnSpc>
                <a:spcPct val="100000"/>
              </a:lnSpc>
              <a:spcBef>
                <a:spcPts val="0"/>
              </a:spcBef>
              <a:spcAft>
                <a:spcPts val="0"/>
              </a:spcAft>
              <a:buClr>
                <a:schemeClr val="dk1"/>
              </a:buClr>
            </a:pPr>
            <a:r>
              <a:rPr lang="en">
                <a:solidFill>
                  <a:schemeClr val="dk1"/>
                </a:solidFill>
              </a:rPr>
              <a:t>Limited connectivity to central database</a:t>
            </a:r>
          </a:p>
          <a:p>
            <a:pPr indent="-228600" lvl="0" marL="457200" rtl="0">
              <a:lnSpc>
                <a:spcPct val="100000"/>
              </a:lnSpc>
              <a:spcBef>
                <a:spcPts val="0"/>
              </a:spcBef>
              <a:spcAft>
                <a:spcPts val="0"/>
              </a:spcAft>
              <a:buClr>
                <a:schemeClr val="dk1"/>
              </a:buClr>
            </a:pPr>
            <a:r>
              <a:rPr lang="en">
                <a:solidFill>
                  <a:schemeClr val="dk1"/>
                </a:solidFill>
              </a:rPr>
              <a:t>Limited central intelligence about documents in other language</a:t>
            </a:r>
          </a:p>
          <a:p>
            <a:pPr lvl="0" rtl="0">
              <a:lnSpc>
                <a:spcPct val="100000"/>
              </a:lnSpc>
              <a:spcBef>
                <a:spcPts val="0"/>
              </a:spcBef>
              <a:spcAft>
                <a:spcPts val="0"/>
              </a:spcAft>
              <a:buNone/>
            </a:pPr>
            <a:r>
              <a:t/>
            </a:r>
            <a:endParaRPr b="1">
              <a:solidFill>
                <a:schemeClr val="dk1"/>
              </a:solidFill>
            </a:endParaRPr>
          </a:p>
          <a:p>
            <a:pPr lvl="0">
              <a:lnSpc>
                <a:spcPct val="100000"/>
              </a:lnSpc>
              <a:spcBef>
                <a:spcPts val="0"/>
              </a:spcBef>
              <a:spcAft>
                <a:spcPts val="0"/>
              </a:spcAft>
              <a:buClr>
                <a:schemeClr val="dk1"/>
              </a:buClr>
              <a:buSzPct val="61111"/>
              <a:buFont typeface="Arial"/>
              <a:buNone/>
            </a:pPr>
            <a:r>
              <a:rPr b="1" lang="en">
                <a:solidFill>
                  <a:schemeClr val="dk1"/>
                </a:solidFill>
              </a:rPr>
              <a:t>Assume: </a:t>
            </a:r>
          </a:p>
          <a:p>
            <a:pPr indent="-342900" lvl="0" marL="457200">
              <a:lnSpc>
                <a:spcPct val="100000"/>
              </a:lnSpc>
              <a:spcBef>
                <a:spcPts val="0"/>
              </a:spcBef>
              <a:spcAft>
                <a:spcPts val="0"/>
              </a:spcAft>
              <a:buClr>
                <a:schemeClr val="dk1"/>
              </a:buClr>
              <a:buSzPct val="100000"/>
              <a:buChar char="●"/>
            </a:pPr>
            <a:r>
              <a:rPr lang="en">
                <a:solidFill>
                  <a:schemeClr val="dk1"/>
                </a:solidFill>
              </a:rPr>
              <a:t>Documents can be parsed into words</a:t>
            </a:r>
          </a:p>
          <a:p>
            <a:pPr indent="-342900" lvl="0" marL="457200" rtl="0">
              <a:lnSpc>
                <a:spcPct val="100000"/>
              </a:lnSpc>
              <a:spcBef>
                <a:spcPts val="0"/>
              </a:spcBef>
              <a:spcAft>
                <a:spcPts val="0"/>
              </a:spcAft>
              <a:buClr>
                <a:schemeClr val="dk1"/>
              </a:buClr>
              <a:buSzPct val="100000"/>
              <a:buChar char="●"/>
            </a:pPr>
            <a:r>
              <a:rPr lang="en">
                <a:solidFill>
                  <a:schemeClr val="dk1"/>
                </a:solidFill>
              </a:rPr>
              <a:t>Words can be mapped to their English word/words (Dictionary lookup)</a:t>
            </a:r>
          </a:p>
          <a:p>
            <a:pPr indent="-317500" lvl="0" marL="457200" rtl="0">
              <a:lnSpc>
                <a:spcPct val="100000"/>
              </a:lnSpc>
              <a:spcBef>
                <a:spcPts val="0"/>
              </a:spcBef>
              <a:spcAft>
                <a:spcPts val="0"/>
              </a:spcAft>
              <a:buClr>
                <a:schemeClr val="dk1"/>
              </a:buClr>
              <a:buSzPct val="77777"/>
              <a:buChar char="●"/>
            </a:pPr>
            <a:r>
              <a:rPr lang="en">
                <a:solidFill>
                  <a:schemeClr val="dk1"/>
                </a:solidFill>
              </a:rPr>
              <a:t>English words can be counted to create a histogram of words (BOW)</a:t>
            </a:r>
          </a:p>
        </p:txBody>
      </p:sp>
      <p:sp>
        <p:nvSpPr>
          <p:cNvPr id="129" name="Shape 129"/>
          <p:cNvSpPr txBox="1"/>
          <p:nvPr>
            <p:ph idx="4294967295" type="ctrTitle"/>
          </p:nvPr>
        </p:nvSpPr>
        <p:spPr>
          <a:xfrm>
            <a:off x="243225" y="88025"/>
            <a:ext cx="8520600" cy="586800"/>
          </a:xfrm>
          <a:prstGeom prst="rect">
            <a:avLst/>
          </a:prstGeom>
        </p:spPr>
        <p:txBody>
          <a:bodyPr anchorCtr="0" anchor="t" bIns="91425" lIns="91425" rIns="91425" tIns="91425">
            <a:noAutofit/>
          </a:bodyPr>
          <a:lstStyle/>
          <a:p>
            <a:pPr lvl="0" rtl="0" algn="ctr">
              <a:spcBef>
                <a:spcPts val="0"/>
              </a:spcBef>
              <a:buNone/>
            </a:pPr>
            <a:r>
              <a:rPr i="1" lang="en" sz="3000"/>
              <a:t>Limitations and Assumption</a:t>
            </a:r>
          </a:p>
        </p:txBody>
      </p:sp>
      <p:pic>
        <p:nvPicPr>
          <p:cNvPr id="130" name="Shape 130"/>
          <p:cNvPicPr preferRelativeResize="0"/>
          <p:nvPr/>
        </p:nvPicPr>
        <p:blipFill rotWithShape="1">
          <a:blip r:embed="rId3">
            <a:alphaModFix/>
          </a:blip>
          <a:srcRect b="80649" l="5401" r="81333" t="11040"/>
          <a:stretch/>
        </p:blipFill>
        <p:spPr>
          <a:xfrm>
            <a:off x="2895425" y="3479225"/>
            <a:ext cx="729750" cy="223624"/>
          </a:xfrm>
          <a:prstGeom prst="rect">
            <a:avLst/>
          </a:prstGeom>
          <a:noFill/>
          <a:ln>
            <a:noFill/>
          </a:ln>
        </p:spPr>
      </p:pic>
      <p:pic>
        <p:nvPicPr>
          <p:cNvPr id="131" name="Shape 131"/>
          <p:cNvPicPr preferRelativeResize="0"/>
          <p:nvPr/>
        </p:nvPicPr>
        <p:blipFill rotWithShape="1">
          <a:blip r:embed="rId3">
            <a:alphaModFix/>
          </a:blip>
          <a:srcRect b="79585" l="50985" r="38531" t="12103"/>
          <a:stretch/>
        </p:blipFill>
        <p:spPr>
          <a:xfrm>
            <a:off x="5214125" y="3479225"/>
            <a:ext cx="576725" cy="223624"/>
          </a:xfrm>
          <a:prstGeom prst="rect">
            <a:avLst/>
          </a:prstGeom>
          <a:noFill/>
          <a:ln>
            <a:noFill/>
          </a:ln>
        </p:spPr>
      </p:pic>
      <p:cxnSp>
        <p:nvCxnSpPr>
          <p:cNvPr id="132" name="Shape 132"/>
          <p:cNvCxnSpPr>
            <a:endCxn id="131" idx="1"/>
          </p:cNvCxnSpPr>
          <p:nvPr/>
        </p:nvCxnSpPr>
        <p:spPr>
          <a:xfrm>
            <a:off x="3625325" y="3591037"/>
            <a:ext cx="1588800" cy="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ctrTitle"/>
          </p:nvPr>
        </p:nvSpPr>
        <p:spPr>
          <a:xfrm>
            <a:off x="243225" y="88025"/>
            <a:ext cx="8520600" cy="586800"/>
          </a:xfrm>
          <a:prstGeom prst="rect">
            <a:avLst/>
          </a:prstGeom>
        </p:spPr>
        <p:txBody>
          <a:bodyPr anchorCtr="0" anchor="b" bIns="91425" lIns="91425" rIns="91425" tIns="91425">
            <a:noAutofit/>
          </a:bodyPr>
          <a:lstStyle/>
          <a:p>
            <a:pPr lvl="0" rtl="0">
              <a:spcBef>
                <a:spcPts val="0"/>
              </a:spcBef>
              <a:buNone/>
            </a:pPr>
            <a:r>
              <a:rPr i="1" lang="en" sz="3000"/>
              <a:t>Demonstrate Classifier Solution</a:t>
            </a:r>
          </a:p>
        </p:txBody>
      </p:sp>
      <p:sp>
        <p:nvSpPr>
          <p:cNvPr id="138" name="Shape 138"/>
          <p:cNvSpPr txBox="1"/>
          <p:nvPr>
            <p:ph idx="4294967295" type="body"/>
          </p:nvPr>
        </p:nvSpPr>
        <p:spPr>
          <a:xfrm>
            <a:off x="311700" y="7993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a:solidFill>
                  <a:schemeClr val="dk1"/>
                </a:solidFill>
              </a:rPr>
              <a:t>Key Idea:</a:t>
            </a:r>
          </a:p>
          <a:p>
            <a:pPr indent="-228600" lvl="0" marL="457200" rtl="0">
              <a:lnSpc>
                <a:spcPct val="100000"/>
              </a:lnSpc>
              <a:spcBef>
                <a:spcPts val="0"/>
              </a:spcBef>
              <a:spcAft>
                <a:spcPts val="0"/>
              </a:spcAft>
              <a:buClr>
                <a:schemeClr val="dk1"/>
              </a:buClr>
            </a:pPr>
            <a:r>
              <a:rPr lang="en">
                <a:solidFill>
                  <a:schemeClr val="dk1"/>
                </a:solidFill>
              </a:rPr>
              <a:t>Convert document to a simple representation in native language </a:t>
            </a:r>
          </a:p>
          <a:p>
            <a:pPr indent="-228600" lvl="1" marL="914400" rtl="0">
              <a:lnSpc>
                <a:spcPct val="100000"/>
              </a:lnSpc>
              <a:spcBef>
                <a:spcPts val="0"/>
              </a:spcBef>
              <a:spcAft>
                <a:spcPts val="0"/>
              </a:spcAft>
              <a:buClr>
                <a:schemeClr val="dk1"/>
              </a:buClr>
            </a:pPr>
            <a:r>
              <a:rPr lang="en" sz="1800">
                <a:solidFill>
                  <a:schemeClr val="dk1"/>
                </a:solidFill>
              </a:rPr>
              <a:t>Represent documents as bag of words (BOW) histograms</a:t>
            </a:r>
          </a:p>
          <a:p>
            <a:pPr indent="0" lvl="0" marL="457200" rtl="0">
              <a:lnSpc>
                <a:spcPct val="100000"/>
              </a:lnSpc>
              <a:spcBef>
                <a:spcPts val="0"/>
              </a:spcBef>
              <a:spcAft>
                <a:spcPts val="0"/>
              </a:spcAft>
              <a:buNone/>
            </a:pPr>
            <a:r>
              <a:t/>
            </a:r>
            <a:endParaRPr sz="1800">
              <a:solidFill>
                <a:schemeClr val="dk1"/>
              </a:solidFill>
            </a:endParaRPr>
          </a:p>
          <a:p>
            <a:pPr indent="-228600" lvl="0" marL="457200" rtl="0">
              <a:lnSpc>
                <a:spcPct val="100000"/>
              </a:lnSpc>
              <a:spcBef>
                <a:spcPts val="0"/>
              </a:spcBef>
              <a:spcAft>
                <a:spcPts val="0"/>
              </a:spcAft>
              <a:buClr>
                <a:schemeClr val="dk1"/>
              </a:buClr>
            </a:pPr>
            <a:r>
              <a:rPr lang="en">
                <a:solidFill>
                  <a:schemeClr val="dk1"/>
                </a:solidFill>
              </a:rPr>
              <a:t>This allows train a classifier(s) using corpus of labeled documents in native language </a:t>
            </a:r>
            <a:r>
              <a:rPr b="1" lang="en" u="sng">
                <a:solidFill>
                  <a:schemeClr val="dk1"/>
                </a:solidFill>
              </a:rPr>
              <a:t>(HUGE CORPUS FROM NATIVE INTELLIGENCE)</a:t>
            </a:r>
          </a:p>
          <a:p>
            <a:pPr indent="-228600" lvl="0" marL="457200" rtl="0">
              <a:lnSpc>
                <a:spcPct val="100000"/>
              </a:lnSpc>
              <a:spcBef>
                <a:spcPts val="0"/>
              </a:spcBef>
              <a:spcAft>
                <a:spcPts val="0"/>
              </a:spcAft>
              <a:buClr>
                <a:schemeClr val="dk1"/>
              </a:buClr>
            </a:pPr>
            <a:r>
              <a:rPr lang="en">
                <a:solidFill>
                  <a:schemeClr val="dk1"/>
                </a:solidFill>
              </a:rPr>
              <a:t>Classifiers quickly tell what kind of document it is like.</a:t>
            </a:r>
          </a:p>
          <a:p>
            <a:pPr indent="-342900" lvl="1" marL="914400" rtl="0">
              <a:lnSpc>
                <a:spcPct val="100000"/>
              </a:lnSpc>
              <a:spcBef>
                <a:spcPts val="0"/>
              </a:spcBef>
              <a:spcAft>
                <a:spcPts val="0"/>
              </a:spcAft>
              <a:buClr>
                <a:schemeClr val="dk1"/>
              </a:buClr>
              <a:buSzPct val="100000"/>
            </a:pPr>
            <a:r>
              <a:rPr lang="en" sz="1800">
                <a:solidFill>
                  <a:schemeClr val="dk1"/>
                </a:solidFill>
              </a:rPr>
              <a:t>Optionally, also classify as “Important for further detailed translation”</a:t>
            </a:r>
          </a:p>
          <a:p>
            <a:pPr lvl="0" rtl="0">
              <a:lnSpc>
                <a:spcPct val="100000"/>
              </a:lnSpc>
              <a:spcBef>
                <a:spcPts val="0"/>
              </a:spcBef>
              <a:spcAft>
                <a:spcPts val="0"/>
              </a:spcAft>
              <a:buNone/>
            </a:pPr>
            <a:r>
              <a:t/>
            </a:r>
            <a:endParaRPr>
              <a:solidFill>
                <a:schemeClr val="dk1"/>
              </a:solidFill>
            </a:endParaRPr>
          </a:p>
          <a:p>
            <a:pPr lvl="0" rtl="0">
              <a:lnSpc>
                <a:spcPct val="100000"/>
              </a:lnSpc>
              <a:spcBef>
                <a:spcPts val="0"/>
              </a:spcBef>
              <a:spcAft>
                <a:spcPts val="0"/>
              </a:spcAft>
              <a:buNone/>
            </a:pPr>
            <a:r>
              <a:rPr b="1" lang="en">
                <a:solidFill>
                  <a:schemeClr val="dk1"/>
                </a:solidFill>
              </a:rPr>
              <a:t>Benefits:</a:t>
            </a:r>
          </a:p>
          <a:p>
            <a:pPr indent="-228600" lvl="0" marL="457200" rtl="0">
              <a:lnSpc>
                <a:spcPct val="100000"/>
              </a:lnSpc>
              <a:spcBef>
                <a:spcPts val="0"/>
              </a:spcBef>
              <a:spcAft>
                <a:spcPts val="0"/>
              </a:spcAft>
              <a:buClr>
                <a:schemeClr val="dk1"/>
              </a:buClr>
            </a:pPr>
            <a:r>
              <a:rPr lang="en">
                <a:solidFill>
                  <a:schemeClr val="dk1"/>
                </a:solidFill>
              </a:rPr>
              <a:t>Simple classifiers on BOW histograms are just linear feature vectors </a:t>
            </a:r>
          </a:p>
          <a:p>
            <a:pPr indent="-228600" lvl="1" marL="914400" rtl="0">
              <a:lnSpc>
                <a:spcPct val="100000"/>
              </a:lnSpc>
              <a:spcBef>
                <a:spcPts val="0"/>
              </a:spcBef>
              <a:spcAft>
                <a:spcPts val="0"/>
              </a:spcAft>
              <a:buClr>
                <a:schemeClr val="dk1"/>
              </a:buClr>
            </a:pPr>
            <a:r>
              <a:rPr lang="en">
                <a:solidFill>
                  <a:schemeClr val="dk1"/>
                </a:solidFill>
              </a:rPr>
              <a:t>Low memory, ultra fast decisions</a:t>
            </a:r>
          </a:p>
          <a:p>
            <a:pPr indent="-228600" lvl="0" marL="457200" rtl="0">
              <a:lnSpc>
                <a:spcPct val="100000"/>
              </a:lnSpc>
              <a:spcBef>
                <a:spcPts val="0"/>
              </a:spcBef>
              <a:spcAft>
                <a:spcPts val="0"/>
              </a:spcAft>
              <a:buClr>
                <a:schemeClr val="dk1"/>
              </a:buClr>
            </a:pPr>
            <a:r>
              <a:rPr lang="en">
                <a:solidFill>
                  <a:schemeClr val="dk1"/>
                </a:solidFill>
              </a:rPr>
              <a:t>As more intel is gained, the decision rule(s) can be updated</a:t>
            </a:r>
          </a:p>
          <a:p>
            <a:pPr lvl="0" rtl="0">
              <a:lnSpc>
                <a:spcPct val="100000"/>
              </a:lnSpc>
              <a:spcBef>
                <a:spcPts val="0"/>
              </a:spcBef>
              <a:spcAft>
                <a:spcPts val="0"/>
              </a:spcAft>
              <a:buNone/>
            </a:pPr>
            <a:r>
              <a:t/>
            </a:r>
            <a:endParaRPr>
              <a:solidFill>
                <a:schemeClr val="dk1"/>
              </a:solidFill>
            </a:endParaRPr>
          </a:p>
          <a:p>
            <a:pPr lvl="0" rtl="0">
              <a:lnSpc>
                <a:spcPct val="100000"/>
              </a:lnSpc>
              <a:spcBef>
                <a:spcPts val="0"/>
              </a:spcBef>
              <a:spcAft>
                <a:spcPts val="0"/>
              </a:spcAft>
              <a:buNone/>
            </a:pPr>
            <a:r>
              <a:t/>
            </a:r>
            <a:endParaRPr>
              <a:solidFill>
                <a:schemeClr val="dk1"/>
              </a:solidFill>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