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4" r:id="rId1"/>
    <p:sldMasterId id="2147483665" r:id="rId2"/>
  </p:sldMasterIdLst>
  <p:notesMasterIdLst>
    <p:notesMasterId r:id="rId11"/>
  </p:notesMasterIdLst>
  <p:sldIdLst>
    <p:sldId id="256" r:id="rId3"/>
    <p:sldId id="288" r:id="rId4"/>
    <p:sldId id="296" r:id="rId5"/>
    <p:sldId id="293" r:id="rId6"/>
    <p:sldId id="295" r:id="rId7"/>
    <p:sldId id="294" r:id="rId8"/>
    <p:sldId id="297" r:id="rId9"/>
    <p:sldId id="298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e61da22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5e61da22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e8018bd06_4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e8018bd06_4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e8018bd06_4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e8018bd06_4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2476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e8018bd06_4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e8018bd06_4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983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e8018bd06_4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e8018bd06_4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8629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e8018bd06_4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e8018bd06_4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2958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239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subject</a:t>
            </a:r>
            <a:r>
              <a:rPr lang="de-DE" dirty="0"/>
              <a:t> weil solidere Daten, </a:t>
            </a:r>
            <a:r>
              <a:rPr lang="de-DE" dirty="0" err="1"/>
              <a:t>einfluss</a:t>
            </a:r>
            <a:r>
              <a:rPr lang="de-DE" dirty="0"/>
              <a:t> von </a:t>
            </a:r>
            <a:r>
              <a:rPr lang="de-DE" dirty="0" err="1"/>
              <a:t>anchoring</a:t>
            </a:r>
            <a:r>
              <a:rPr lang="de-DE" dirty="0"/>
              <a:t> des ersten </a:t>
            </a:r>
            <a:r>
              <a:rPr lang="de-DE" dirty="0" err="1"/>
              <a:t>durchlaufs</a:t>
            </a:r>
            <a:r>
              <a:rPr lang="de-DE" dirty="0"/>
              <a:t>?, direkte </a:t>
            </a:r>
            <a:r>
              <a:rPr lang="de-DE" dirty="0" err="1"/>
              <a:t>präferenzen</a:t>
            </a:r>
            <a:r>
              <a:rPr lang="de-DE" dirty="0"/>
              <a:t>, vergleich der </a:t>
            </a:r>
            <a:r>
              <a:rPr lang="de-DE" dirty="0" err="1"/>
              <a:t>cognitive</a:t>
            </a:r>
            <a:r>
              <a:rPr lang="de-DE" dirty="0"/>
              <a:t> </a:t>
            </a:r>
            <a:r>
              <a:rPr lang="de-DE" dirty="0" err="1"/>
              <a:t>load</a:t>
            </a:r>
            <a:endParaRPr lang="de-DE" dirty="0"/>
          </a:p>
          <a:p>
            <a:r>
              <a:rPr lang="de-DE" dirty="0"/>
              <a:t>Interview aufgeteilt zur </a:t>
            </a:r>
            <a:r>
              <a:rPr lang="de-DE" dirty="0" err="1"/>
              <a:t>entlastung</a:t>
            </a:r>
            <a:r>
              <a:rPr lang="de-DE" dirty="0"/>
              <a:t> des </a:t>
            </a:r>
            <a:r>
              <a:rPr lang="de-DE" dirty="0" err="1"/>
              <a:t>kurzzeitgedächtnisses</a:t>
            </a:r>
            <a:r>
              <a:rPr lang="de-DE" dirty="0"/>
              <a:t>. Guter plan? Schlechter plan?</a:t>
            </a:r>
          </a:p>
          <a:p>
            <a:r>
              <a:rPr lang="de-DE" dirty="0" err="1"/>
              <a:t>Nasa</a:t>
            </a:r>
            <a:r>
              <a:rPr lang="de-DE" dirty="0"/>
              <a:t> TLX 1x oder 2x</a:t>
            </a:r>
          </a:p>
          <a:p>
            <a:r>
              <a:rPr lang="de-DE" dirty="0"/>
              <a:t>Video, </a:t>
            </a:r>
            <a:r>
              <a:rPr lang="de-DE" dirty="0" err="1"/>
              <a:t>interviews</a:t>
            </a:r>
            <a:r>
              <a:rPr lang="de-DE" dirty="0"/>
              <a:t> und logs zur </a:t>
            </a:r>
            <a:r>
              <a:rPr lang="de-DE" dirty="0" err="1"/>
              <a:t>bestimmung</a:t>
            </a:r>
            <a:r>
              <a:rPr lang="de-DE" dirty="0"/>
              <a:t> von </a:t>
            </a:r>
            <a:r>
              <a:rPr lang="de-DE" dirty="0" err="1"/>
              <a:t>strategien</a:t>
            </a:r>
            <a:r>
              <a:rPr lang="de-DE" dirty="0"/>
              <a:t>, </a:t>
            </a:r>
            <a:r>
              <a:rPr lang="de-DE" dirty="0" err="1"/>
              <a:t>nasatlx</a:t>
            </a:r>
            <a:r>
              <a:rPr lang="de-DE" dirty="0"/>
              <a:t> und </a:t>
            </a:r>
            <a:r>
              <a:rPr lang="de-DE" dirty="0" err="1"/>
              <a:t>interviews</a:t>
            </a:r>
            <a:r>
              <a:rPr lang="de-DE" dirty="0"/>
              <a:t> zur </a:t>
            </a:r>
            <a:r>
              <a:rPr lang="de-DE" dirty="0" err="1"/>
              <a:t>bewertung</a:t>
            </a:r>
            <a:r>
              <a:rPr lang="de-DE" dirty="0"/>
              <a:t> von </a:t>
            </a:r>
            <a:r>
              <a:rPr lang="de-DE" dirty="0" err="1"/>
              <a:t>strategien</a:t>
            </a:r>
            <a:endParaRPr lang="de-DE" dirty="0"/>
          </a:p>
          <a:p>
            <a:endParaRPr lang="de-DE" dirty="0"/>
          </a:p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4334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>
  <p:cSld name="Titelfoli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5273702" y="519113"/>
            <a:ext cx="32274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de" sz="12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Dr. Max Mustermann</a:t>
            </a:r>
            <a:br>
              <a:rPr lang="de" sz="12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d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Referat Kommunikation &amp; Marketing </a:t>
            </a:r>
            <a:br>
              <a:rPr lang="d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d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Verwaltung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" name="Google Shape;60;p14"/>
          <p:cNvGrpSpPr/>
          <p:nvPr/>
        </p:nvGrpSpPr>
        <p:grpSpPr>
          <a:xfrm>
            <a:off x="0" y="1"/>
            <a:ext cx="9051925" cy="5143833"/>
            <a:chOff x="0" y="0"/>
            <a:chExt cx="5702" cy="4320"/>
          </a:xfrm>
        </p:grpSpPr>
        <p:pic>
          <p:nvPicPr>
            <p:cNvPr id="61" name="Google Shape;61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3007"/>
              <a:ext cx="3064" cy="13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" name="Google Shape;62;p14"/>
            <p:cNvSpPr/>
            <p:nvPr/>
          </p:nvSpPr>
          <p:spPr>
            <a:xfrm>
              <a:off x="2" y="0"/>
              <a:ext cx="5700" cy="30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14"/>
          <p:cNvSpPr/>
          <p:nvPr/>
        </p:nvSpPr>
        <p:spPr>
          <a:xfrm>
            <a:off x="3143240" y="3429006"/>
            <a:ext cx="6000900" cy="696600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071842" y="1599642"/>
            <a:ext cx="5892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2"/>
          </p:nvPr>
        </p:nvSpPr>
        <p:spPr>
          <a:xfrm>
            <a:off x="3071802" y="1974692"/>
            <a:ext cx="5892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3071801" y="2324635"/>
            <a:ext cx="6072300" cy="11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Alexander Eder</a:t>
            </a:r>
            <a:endParaRPr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Lehrstuhl für Medieninformatik</a:t>
            </a:r>
            <a:endParaRPr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" sz="14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FAKULTÄT FÜR SPRACH-, LITERATUR- UND</a:t>
            </a:r>
            <a:endParaRPr dirty="0"/>
          </a:p>
          <a:p>
            <a:pPr marL="0" marR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de" sz="14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KULTURWISSENSCHAFTEN</a:t>
            </a:r>
            <a:endParaRPr dirty="0"/>
          </a:p>
          <a:p>
            <a:pPr marL="0" marR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>
  <p:cSld name="Titel und Inhal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1332000" y="1125900"/>
            <a:ext cx="7188300" cy="5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1331640" y="1755000"/>
            <a:ext cx="7200900" cy="29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elfolie" type="title">
  <p:cSld name="TITL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ctrTitle"/>
          </p:nvPr>
        </p:nvSpPr>
        <p:spPr>
          <a:xfrm>
            <a:off x="1333872" y="1597819"/>
            <a:ext cx="71985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1"/>
          </p:nvPr>
        </p:nvSpPr>
        <p:spPr>
          <a:xfrm>
            <a:off x="1331640" y="2949792"/>
            <a:ext cx="72729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buNone/>
              <a:defRPr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>
              <a:buNone/>
              <a:defRPr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>
              <a:buNone/>
              <a:defRPr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>
              <a:buNone/>
              <a:defRPr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rtl="0">
              <a:buNone/>
              <a:defRPr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rtl="0">
              <a:buNone/>
              <a:defRPr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rtl="0">
              <a:buNone/>
              <a:defRPr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rtl="0">
              <a:buNone/>
              <a:defRPr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>
  <p:cSld name="Inhalt mit Überschrif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1331640" y="1125900"/>
            <a:ext cx="3008400" cy="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1331640" y="2048433"/>
            <a:ext cx="3008400" cy="25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499992" y="1125900"/>
            <a:ext cx="3744300" cy="3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 descr="Bild3_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950" y="86916"/>
            <a:ext cx="1833562" cy="86915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/>
          <p:nvPr/>
        </p:nvSpPr>
        <p:spPr>
          <a:xfrm>
            <a:off x="1331913" y="0"/>
            <a:ext cx="3906000" cy="346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5237957" y="0"/>
            <a:ext cx="3906000" cy="346500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3"/>
          <p:cNvSpPr txBox="1"/>
          <p:nvPr/>
        </p:nvSpPr>
        <p:spPr>
          <a:xfrm>
            <a:off x="1259632" y="4840002"/>
            <a:ext cx="7632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273675" y="411956"/>
            <a:ext cx="36909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Alexander Eder</a:t>
            </a:r>
            <a:br>
              <a:rPr lang="de" sz="800" b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de-DE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Lehrstuhl für Medieninformatik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de" sz="1000" b="1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FAKULTÄT FÜR SPRACH-, LITERATUR- UND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de" sz="1000" b="1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KULTURWISSENSCHAFTEN</a:t>
            </a:r>
            <a:endParaRPr sz="1000" b="1" u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chemeClr val="tx1"/>
                </a:solidFill>
              </a:defRPr>
            </a:lvl1pPr>
            <a:lvl2pPr lvl="1" algn="r" rtl="0">
              <a:buNone/>
              <a:defRPr sz="1300">
                <a:solidFill>
                  <a:schemeClr val="tx1"/>
                </a:solidFill>
              </a:defRPr>
            </a:lvl2pPr>
            <a:lvl3pPr lvl="2" algn="r" rtl="0">
              <a:buNone/>
              <a:defRPr sz="1300">
                <a:solidFill>
                  <a:schemeClr val="tx1"/>
                </a:solidFill>
              </a:defRPr>
            </a:lvl3pPr>
            <a:lvl4pPr lvl="3" algn="r" rtl="0">
              <a:buNone/>
              <a:defRPr sz="1300">
                <a:solidFill>
                  <a:schemeClr val="tx1"/>
                </a:solidFill>
              </a:defRPr>
            </a:lvl4pPr>
            <a:lvl5pPr lvl="4" algn="r" rtl="0">
              <a:buNone/>
              <a:defRPr sz="1300">
                <a:solidFill>
                  <a:schemeClr val="tx1"/>
                </a:solidFill>
              </a:defRPr>
            </a:lvl5pPr>
            <a:lvl6pPr lvl="5" algn="r" rtl="0">
              <a:buNone/>
              <a:defRPr sz="1300">
                <a:solidFill>
                  <a:schemeClr val="tx1"/>
                </a:solidFill>
              </a:defRPr>
            </a:lvl6pPr>
            <a:lvl7pPr lvl="6" algn="r" rtl="0">
              <a:buNone/>
              <a:defRPr sz="1300">
                <a:solidFill>
                  <a:schemeClr val="tx1"/>
                </a:solidFill>
              </a:defRPr>
            </a:lvl7pPr>
            <a:lvl8pPr lvl="7" algn="r" rtl="0">
              <a:buNone/>
              <a:defRPr sz="1300">
                <a:solidFill>
                  <a:schemeClr val="tx1"/>
                </a:solidFill>
              </a:defRPr>
            </a:lvl8pPr>
            <a:lvl9pPr lvl="8" algn="r" rtl="0">
              <a:buNone/>
              <a:defRPr sz="1300">
                <a:solidFill>
                  <a:schemeClr val="tx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iki.mi.ur.de/_detail/arbeiten/img.png?id=arbeiten%3Asingle_vs._multiple_tangibles_for_interacting_with_digital_artifacts_on_interactive_surface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1645602" y="1459825"/>
            <a:ext cx="73188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2222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2"/>
          </p:nvPr>
        </p:nvSpPr>
        <p:spPr>
          <a:xfrm>
            <a:off x="3071802" y="1918267"/>
            <a:ext cx="5892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de-DE" dirty="0"/>
              <a:t>Antrittsvortrag</a:t>
            </a:r>
            <a:endParaRPr sz="2800" b="1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10060550" y="1540669"/>
            <a:ext cx="22158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1"/>
          <p:cNvSpPr txBox="1">
            <a:spLocks noGrp="1"/>
          </p:cNvSpPr>
          <p:nvPr>
            <p:ph type="title"/>
          </p:nvPr>
        </p:nvSpPr>
        <p:spPr>
          <a:xfrm>
            <a:off x="1332000" y="817475"/>
            <a:ext cx="7188300" cy="52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</a:rPr>
              <a:t>Intro</a:t>
            </a:r>
            <a:endParaRPr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300" name="Google Shape;300;p51"/>
          <p:cNvSpPr txBox="1">
            <a:spLocks noGrp="1"/>
          </p:cNvSpPr>
          <p:nvPr>
            <p:ph type="body" idx="1"/>
          </p:nvPr>
        </p:nvSpPr>
        <p:spPr>
          <a:xfrm>
            <a:off x="1332000" y="1601322"/>
            <a:ext cx="7200900" cy="297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</a:rPr>
              <a:t>Studiengang: Medieninformatik / Informationswissenschaft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</a:rPr>
              <a:t>Semester: 9. Fachsemester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</a:rPr>
              <a:t>Betreuer: Jürgen Hahn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</a:rPr>
              <a:t>Erstgutachter: Dr. Wimmer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</a:rPr>
              <a:t>Zweitgutachter: TBD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</a:rPr>
              <a:t>Status: vor kurzem begonnen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0429771-081D-4430-85C5-79720CB10E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2</a:t>
            </a:fld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1"/>
          <p:cNvSpPr txBox="1">
            <a:spLocks noGrp="1"/>
          </p:cNvSpPr>
          <p:nvPr>
            <p:ph type="title"/>
          </p:nvPr>
        </p:nvSpPr>
        <p:spPr>
          <a:xfrm>
            <a:off x="1332000" y="817475"/>
            <a:ext cx="7188300" cy="52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</a:rPr>
              <a:t>Thema</a:t>
            </a:r>
            <a:endParaRPr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300" name="Google Shape;300;p51"/>
          <p:cNvSpPr txBox="1">
            <a:spLocks noGrp="1"/>
          </p:cNvSpPr>
          <p:nvPr>
            <p:ph type="body" idx="1"/>
          </p:nvPr>
        </p:nvSpPr>
        <p:spPr>
          <a:xfrm>
            <a:off x="1332000" y="1601322"/>
            <a:ext cx="7200900" cy="297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1200"/>
              </a:spcBef>
            </a:pP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</a:rPr>
              <a:t>„</a:t>
            </a:r>
            <a:r>
              <a:rPr lang="en-US" sz="1800" dirty="0">
                <a:highlight>
                  <a:srgbClr val="FFFFFF"/>
                </a:highlight>
              </a:rPr>
              <a:t>Single vs. Multiple Tangibles for Interacting with Digital Artifacts on Interactive Surfaces”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de-DE" sz="18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C4EF4B6-406F-4207-9365-E90F270E25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3</a:t>
            </a:fld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6D8AA38-546A-4190-A667-DC06063EA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880" y="2221922"/>
            <a:ext cx="4285714" cy="239523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AFC611E-6540-459C-B20A-725004951D8B}"/>
              </a:ext>
            </a:extLst>
          </p:cNvPr>
          <p:cNvSpPr txBox="1"/>
          <p:nvPr/>
        </p:nvSpPr>
        <p:spPr>
          <a:xfrm>
            <a:off x="1332000" y="4571622"/>
            <a:ext cx="720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Verdana" panose="020B0604030504040204" pitchFamily="34" charset="0"/>
                <a:ea typeface="Verdana" panose="020B0604030504040204" pitchFamily="34" charset="0"/>
                <a:hlinkClick r:id="rId4"/>
              </a:rPr>
              <a:t>Bildquelle: https://wiki.mi.ur.de/_detail/arbeiten/img.png?id=arbeiten%3Asingle_vs._multiple_tangibles_for_interacting_with_digital_artifacts_on_interactive_surfaces</a:t>
            </a:r>
            <a:endParaRPr lang="de-DE" sz="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32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1"/>
          <p:cNvSpPr txBox="1">
            <a:spLocks noGrp="1"/>
          </p:cNvSpPr>
          <p:nvPr>
            <p:ph type="title"/>
          </p:nvPr>
        </p:nvSpPr>
        <p:spPr>
          <a:xfrm>
            <a:off x="1332000" y="817475"/>
            <a:ext cx="7188300" cy="52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</a:rPr>
              <a:t>Motivation</a:t>
            </a:r>
            <a:endParaRPr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300" name="Google Shape;300;p51"/>
          <p:cNvSpPr txBox="1">
            <a:spLocks noGrp="1"/>
          </p:cNvSpPr>
          <p:nvPr>
            <p:ph type="body" idx="1"/>
          </p:nvPr>
        </p:nvSpPr>
        <p:spPr>
          <a:xfrm>
            <a:off x="1332000" y="1601322"/>
            <a:ext cx="7200900" cy="297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</a:rPr>
              <a:t>Aktives Forschungsfeld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</a:rPr>
              <a:t>AR Interaktionen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</a:rPr>
              <a:t>Physische Codedarstellung -&gt; Zugänglichkeit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de-DE" sz="18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2BAF7FE-656F-4190-9440-3026184E98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3483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1"/>
          <p:cNvSpPr txBox="1">
            <a:spLocks noGrp="1"/>
          </p:cNvSpPr>
          <p:nvPr>
            <p:ph type="title"/>
          </p:nvPr>
        </p:nvSpPr>
        <p:spPr>
          <a:xfrm>
            <a:off x="1332000" y="817475"/>
            <a:ext cx="7188300" cy="52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-DE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Related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</a:rPr>
              <a:t> Work</a:t>
            </a:r>
            <a:endParaRPr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300" name="Google Shape;300;p51"/>
          <p:cNvSpPr txBox="1">
            <a:spLocks noGrp="1"/>
          </p:cNvSpPr>
          <p:nvPr>
            <p:ph type="body" idx="1"/>
          </p:nvPr>
        </p:nvSpPr>
        <p:spPr>
          <a:xfrm>
            <a:off x="1332000" y="1601322"/>
            <a:ext cx="7200900" cy="297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0"/>
            <a:endParaRPr lang="de-DE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</a:rPr>
              <a:t>Vergleich von Interaktion mit TUI und mit GUI häufig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de-DE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</a:rPr>
              <a:t>TUIs als unterstützende Option zu GUIs ebenfalls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de-DE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endParaRPr lang="de-DE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endParaRPr lang="de-DE" sz="18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FDF3B99-310B-4A53-A8B7-536C4971C6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4361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1"/>
          <p:cNvSpPr txBox="1">
            <a:spLocks noGrp="1"/>
          </p:cNvSpPr>
          <p:nvPr>
            <p:ph type="title"/>
          </p:nvPr>
        </p:nvSpPr>
        <p:spPr>
          <a:xfrm>
            <a:off x="1332000" y="817475"/>
            <a:ext cx="7188300" cy="52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-DE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Related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</a:rPr>
              <a:t> Work</a:t>
            </a:r>
            <a:endParaRPr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300" name="Google Shape;300;p51"/>
          <p:cNvSpPr txBox="1">
            <a:spLocks noGrp="1"/>
          </p:cNvSpPr>
          <p:nvPr>
            <p:ph type="body" idx="1"/>
          </p:nvPr>
        </p:nvSpPr>
        <p:spPr>
          <a:xfrm>
            <a:off x="1332000" y="1601322"/>
            <a:ext cx="7200900" cy="297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000000"/>
              </a:solidFill>
            </a:endParaRP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BEB3073-D7DF-4069-B6D1-709A65C868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298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82C9EA-D9EC-4476-9705-8F5B961C0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0FEB0E-3002-4248-95C0-5080D8FC4E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de-DE" dirty="0"/>
              <a:t>Implementierung einer Demo-Anwendung mit M5-Stacks auf einem Smart Table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5715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de-DE" dirty="0"/>
              <a:t>Studie basierend auf 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228600" indent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1C71EC-0B92-4612-8224-551F9084D4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8476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C49A17-191D-42A8-AC54-3327D4979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Vorgehen: Studie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111D27-9CA3-40BA-97BF-8D6B85580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de-DE" dirty="0" err="1"/>
              <a:t>Within-subjects</a:t>
            </a:r>
            <a:r>
              <a:rPr lang="de-DE" dirty="0"/>
              <a:t> design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de-DE" dirty="0"/>
              <a:t>Videoaufnahme 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de-DE" dirty="0"/>
              <a:t>Tangible testen -&gt; kurzes Interview -&gt; Tangible testen –&gt; Interview -&gt; NASA TLX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de-DE" dirty="0"/>
              <a:t>Auswerten Logs + oben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8453B3-090F-4D2B-AC1D-07397A8C2C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867789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Bildschirmpräsentation (16:9)</PresentationFormat>
  <Paragraphs>49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Verdana</vt:lpstr>
      <vt:lpstr>Simple Light</vt:lpstr>
      <vt:lpstr>Larissa-Design</vt:lpstr>
      <vt:lpstr>PowerPoint-Präsentation</vt:lpstr>
      <vt:lpstr>Intro </vt:lpstr>
      <vt:lpstr>Thema </vt:lpstr>
      <vt:lpstr>Motivation </vt:lpstr>
      <vt:lpstr>Related Work </vt:lpstr>
      <vt:lpstr>Related Work </vt:lpstr>
      <vt:lpstr>Vorgehen</vt:lpstr>
      <vt:lpstr>Vorgehen: Studie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Eder</dc:creator>
  <cp:lastModifiedBy>Alexander Eder</cp:lastModifiedBy>
  <cp:revision>18</cp:revision>
  <dcterms:modified xsi:type="dcterms:W3CDTF">2020-01-20T12:52:03Z</dcterms:modified>
</cp:coreProperties>
</file>