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  <p:sldMasterId id="2147483665" r:id="rId2"/>
  </p:sldMasterIdLst>
  <p:notesMasterIdLst>
    <p:notesMasterId r:id="rId17"/>
  </p:notesMasterIdLst>
  <p:sldIdLst>
    <p:sldId id="256" r:id="rId3"/>
    <p:sldId id="288" r:id="rId4"/>
    <p:sldId id="296" r:id="rId5"/>
    <p:sldId id="300" r:id="rId6"/>
    <p:sldId id="293" r:id="rId7"/>
    <p:sldId id="306" r:id="rId8"/>
    <p:sldId id="295" r:id="rId9"/>
    <p:sldId id="294" r:id="rId10"/>
    <p:sldId id="297" r:id="rId11"/>
    <p:sldId id="304" r:id="rId12"/>
    <p:sldId id="305" r:id="rId13"/>
    <p:sldId id="298" r:id="rId14"/>
    <p:sldId id="302" r:id="rId15"/>
    <p:sldId id="30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862" autoAdjust="0"/>
  </p:normalViewPr>
  <p:slideViewPr>
    <p:cSldViewPr snapToGrid="0">
      <p:cViewPr varScale="1">
        <p:scale>
          <a:sx n="64" d="100"/>
          <a:sy n="64" d="100"/>
        </p:scale>
        <p:origin x="67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61da2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e61da2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M5-Stack: 32bit Mikrocontroller mit </a:t>
            </a:r>
            <a:r>
              <a:rPr lang="de-DE" dirty="0" err="1"/>
              <a:t>gehäuse</a:t>
            </a:r>
            <a:r>
              <a:rPr lang="de-DE" dirty="0"/>
              <a:t> und </a:t>
            </a:r>
            <a:r>
              <a:rPr lang="de-DE" dirty="0" err="1"/>
              <a:t>display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photosorting</a:t>
            </a:r>
            <a:r>
              <a:rPr lang="de-DE" dirty="0"/>
              <a:t>? Wird oft verwendet für den vergleich traditionelle </a:t>
            </a:r>
            <a:r>
              <a:rPr lang="de-DE" dirty="0" err="1"/>
              <a:t>vs</a:t>
            </a:r>
            <a:r>
              <a:rPr lang="de-DE" dirty="0"/>
              <a:t> neue </a:t>
            </a:r>
            <a:r>
              <a:rPr lang="de-DE" dirty="0" err="1"/>
              <a:t>interaktion</a:t>
            </a:r>
            <a:r>
              <a:rPr lang="de-DE" dirty="0"/>
              <a:t>;</a:t>
            </a:r>
          </a:p>
          <a:p>
            <a:r>
              <a:rPr lang="de-DE" dirty="0"/>
              <a:t>Problem: </a:t>
            </a:r>
            <a:r>
              <a:rPr lang="de-DE" dirty="0" err="1"/>
              <a:t>reproduzierbarkeit</a:t>
            </a:r>
            <a:r>
              <a:rPr lang="de-DE" dirty="0"/>
              <a:t>; unterschiedlich große </a:t>
            </a:r>
            <a:r>
              <a:rPr lang="de-DE" dirty="0" err="1"/>
              <a:t>sets</a:t>
            </a:r>
            <a:r>
              <a:rPr lang="de-DE" dirty="0"/>
              <a:t>, mitgebrachte </a:t>
            </a:r>
            <a:r>
              <a:rPr lang="de-DE" dirty="0" err="1"/>
              <a:t>sets</a:t>
            </a:r>
            <a:r>
              <a:rPr lang="de-DE" dirty="0"/>
              <a:t> der </a:t>
            </a:r>
            <a:r>
              <a:rPr lang="de-DE" dirty="0" err="1"/>
              <a:t>teilnehmer</a:t>
            </a:r>
            <a:r>
              <a:rPr lang="de-DE" dirty="0"/>
              <a:t>, unterschiedliche </a:t>
            </a:r>
            <a:r>
              <a:rPr lang="de-DE" dirty="0" err="1"/>
              <a:t>kategorien</a:t>
            </a:r>
            <a:endParaRPr lang="de-DE" dirty="0"/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Photoset</a:t>
            </a:r>
            <a:r>
              <a:rPr lang="de-DE" dirty="0">
                <a:sym typeface="Wingdings" panose="05000000000000000000" pitchFamily="2" charset="2"/>
              </a:rPr>
              <a:t> mit reproduzierbaren </a:t>
            </a:r>
            <a:r>
              <a:rPr lang="de-DE" dirty="0" err="1">
                <a:sym typeface="Wingdings" panose="05000000000000000000" pitchFamily="2" charset="2"/>
              </a:rPr>
              <a:t>ergebnissen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298450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weil solidere Daten, </a:t>
            </a:r>
            <a:r>
              <a:rPr lang="de-DE" dirty="0" err="1"/>
              <a:t>einfluss</a:t>
            </a:r>
            <a:r>
              <a:rPr lang="de-DE" dirty="0"/>
              <a:t> von </a:t>
            </a:r>
            <a:r>
              <a:rPr lang="de-DE" dirty="0" err="1"/>
              <a:t>anchoring</a:t>
            </a:r>
            <a:r>
              <a:rPr lang="de-DE" dirty="0"/>
              <a:t> des ersten </a:t>
            </a:r>
            <a:r>
              <a:rPr lang="de-DE" dirty="0" err="1"/>
              <a:t>durchlaufs</a:t>
            </a:r>
            <a:r>
              <a:rPr lang="de-DE" dirty="0"/>
              <a:t>?, direkte </a:t>
            </a:r>
            <a:r>
              <a:rPr lang="de-DE" dirty="0" err="1"/>
              <a:t>präferenzen</a:t>
            </a:r>
            <a:r>
              <a:rPr lang="de-DE" dirty="0"/>
              <a:t>, vergleich der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Interview aufgeteilt zur </a:t>
            </a:r>
            <a:r>
              <a:rPr lang="de-DE" dirty="0" err="1"/>
              <a:t>entlastung</a:t>
            </a:r>
            <a:r>
              <a:rPr lang="de-DE" dirty="0"/>
              <a:t> des </a:t>
            </a:r>
            <a:r>
              <a:rPr lang="de-DE" dirty="0" err="1"/>
              <a:t>kurzzeitgedächtnisses</a:t>
            </a:r>
            <a:r>
              <a:rPr lang="de-DE" dirty="0"/>
              <a:t>. Guter plan? Schlechter plan?</a:t>
            </a:r>
          </a:p>
          <a:p>
            <a:r>
              <a:rPr lang="de-DE" dirty="0" err="1"/>
              <a:t>Nasa</a:t>
            </a:r>
            <a:r>
              <a:rPr lang="de-DE" dirty="0"/>
              <a:t> TLX 1x oder 2x</a:t>
            </a:r>
          </a:p>
          <a:p>
            <a:r>
              <a:rPr lang="de-DE" dirty="0"/>
              <a:t>Video, </a:t>
            </a:r>
            <a:r>
              <a:rPr lang="de-DE" dirty="0" err="1"/>
              <a:t>interviews</a:t>
            </a:r>
            <a:r>
              <a:rPr lang="de-DE" dirty="0"/>
              <a:t> und logs zur </a:t>
            </a:r>
            <a:r>
              <a:rPr lang="de-DE" dirty="0" err="1"/>
              <a:t>bestimmung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r>
              <a:rPr lang="de-DE" dirty="0"/>
              <a:t>, </a:t>
            </a:r>
            <a:r>
              <a:rPr lang="de-DE" dirty="0" err="1"/>
              <a:t>nasatlx</a:t>
            </a:r>
            <a:r>
              <a:rPr lang="de-DE" dirty="0"/>
              <a:t> und </a:t>
            </a:r>
            <a:r>
              <a:rPr lang="de-DE" dirty="0" err="1"/>
              <a:t>interviews</a:t>
            </a:r>
            <a:r>
              <a:rPr lang="de-DE" dirty="0"/>
              <a:t> zur </a:t>
            </a:r>
            <a:r>
              <a:rPr lang="de-DE" dirty="0" err="1"/>
              <a:t>bewertung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endParaRPr lang="de-DE" dirty="0"/>
          </a:p>
          <a:p>
            <a:pPr marL="158750" indent="0">
              <a:buNone/>
            </a:pPr>
            <a:r>
              <a:rPr lang="de-DE" dirty="0">
                <a:sym typeface="Wingdings" panose="05000000000000000000" pitchFamily="2" charset="2"/>
              </a:rPr>
              <a:t> Strategien bestimmen aufgrund vom vorgehen, </a:t>
            </a:r>
            <a:r>
              <a:rPr lang="de-DE" dirty="0" err="1">
                <a:sym typeface="Wingdings" panose="05000000000000000000" pitchFamily="2" charset="2"/>
              </a:rPr>
              <a:t>händigkeit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prioritäten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33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Tangible = (</a:t>
            </a:r>
            <a:r>
              <a:rPr lang="de-DE" dirty="0" err="1"/>
              <a:t>be</a:t>
            </a:r>
            <a:r>
              <a:rPr lang="de-DE" dirty="0"/>
              <a:t>-)greifbare </a:t>
            </a:r>
            <a:r>
              <a:rPr lang="de-DE" dirty="0" err="1"/>
              <a:t>interaktion</a:t>
            </a:r>
            <a:r>
              <a:rPr lang="de-DE" dirty="0"/>
              <a:t>, geht zurück auf </a:t>
            </a:r>
            <a:r>
              <a:rPr lang="de-DE" dirty="0" err="1"/>
              <a:t>hitori</a:t>
            </a:r>
            <a:r>
              <a:rPr lang="de-DE" dirty="0"/>
              <a:t> Ishii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Heißt effektiv: Vergleich von einem Tangible mit multiplen </a:t>
            </a:r>
            <a:r>
              <a:rPr lang="de-DE" dirty="0" err="1"/>
              <a:t>funktionalitäten</a:t>
            </a:r>
            <a:r>
              <a:rPr lang="de-DE" dirty="0"/>
              <a:t> zum durchschalten mit vielen tangibles mit jeweils einer Funktionalität, jedoch ist zwischen beiden der Pool an </a:t>
            </a:r>
            <a:r>
              <a:rPr lang="de-DE" dirty="0" err="1"/>
              <a:t>funktionalitäten</a:t>
            </a:r>
            <a:r>
              <a:rPr lang="de-DE" dirty="0"/>
              <a:t> gleich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4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(Bei gleicher </a:t>
            </a:r>
            <a:r>
              <a:rPr lang="de-DE" dirty="0" err="1"/>
              <a:t>funktionalität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070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Tinguy</a:t>
            </a:r>
            <a:r>
              <a:rPr lang="de-DE" dirty="0"/>
              <a:t> und </a:t>
            </a:r>
            <a:r>
              <a:rPr lang="de-DE" dirty="0" err="1"/>
              <a:t>kollegen</a:t>
            </a:r>
            <a:r>
              <a:rPr lang="de-DE" dirty="0"/>
              <a:t>: Unterstützung von VR durch tangibles, </a:t>
            </a:r>
            <a:r>
              <a:rPr lang="de-DE" dirty="0" err="1"/>
              <a:t>untersuchung</a:t>
            </a:r>
            <a:r>
              <a:rPr lang="de-DE" dirty="0"/>
              <a:t> wie ähnlich sie sich sein müssen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Sullivan </a:t>
            </a:r>
            <a:r>
              <a:rPr lang="de-DE" dirty="0" err="1"/>
              <a:t>Bers</a:t>
            </a:r>
            <a:r>
              <a:rPr lang="de-DE" dirty="0"/>
              <a:t> und Mihm, KIBO: gleich mehr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Tam und Kollegen, </a:t>
            </a:r>
            <a:r>
              <a:rPr lang="de-DE" dirty="0" err="1"/>
              <a:t>Polipo</a:t>
            </a:r>
            <a:r>
              <a:rPr lang="de-DE" dirty="0"/>
              <a:t>: für </a:t>
            </a:r>
            <a:r>
              <a:rPr lang="de-DE" dirty="0" err="1"/>
              <a:t>kinder</a:t>
            </a:r>
            <a:r>
              <a:rPr lang="de-DE" dirty="0"/>
              <a:t> mit </a:t>
            </a:r>
            <a:r>
              <a:rPr lang="de-DE" dirty="0" err="1"/>
              <a:t>neuroentwichlungsstörungen</a:t>
            </a:r>
            <a:r>
              <a:rPr lang="de-DE" dirty="0"/>
              <a:t>; sinn: </a:t>
            </a:r>
            <a:r>
              <a:rPr lang="de-DE" dirty="0" err="1"/>
              <a:t>feinmotorikentwicklung</a:t>
            </a:r>
            <a:r>
              <a:rPr lang="de-DE" dirty="0"/>
              <a:t> unterstützen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8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Physische </a:t>
            </a:r>
            <a:r>
              <a:rPr lang="de-DE" dirty="0" err="1"/>
              <a:t>blöcke</a:t>
            </a:r>
            <a:r>
              <a:rPr lang="de-DE" dirty="0"/>
              <a:t> steuern tatsächlich </a:t>
            </a:r>
            <a:r>
              <a:rPr lang="de-DE" dirty="0" err="1"/>
              <a:t>roboter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44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Tuddenham</a:t>
            </a:r>
            <a:r>
              <a:rPr lang="de-DE" dirty="0"/>
              <a:t>: Touch </a:t>
            </a:r>
            <a:r>
              <a:rPr lang="de-DE" dirty="0" err="1"/>
              <a:t>vs</a:t>
            </a:r>
            <a:r>
              <a:rPr lang="de-DE" dirty="0"/>
              <a:t> GUI </a:t>
            </a:r>
            <a:r>
              <a:rPr lang="de-DE" dirty="0" err="1"/>
              <a:t>vs</a:t>
            </a:r>
            <a:r>
              <a:rPr lang="de-DE" dirty="0"/>
              <a:t> TUI; </a:t>
            </a:r>
            <a:r>
              <a:rPr lang="de-DE" dirty="0" err="1"/>
              <a:t>manipulations</a:t>
            </a:r>
            <a:r>
              <a:rPr lang="de-DE" dirty="0"/>
              <a:t> und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; TUI </a:t>
            </a:r>
            <a:r>
              <a:rPr lang="de-DE" dirty="0" err="1"/>
              <a:t>deemed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; Beobachten ein und beidhändige </a:t>
            </a:r>
            <a:r>
              <a:rPr lang="de-DE" dirty="0" err="1"/>
              <a:t>interaktion</a:t>
            </a:r>
            <a:r>
              <a:rPr lang="de-DE" dirty="0"/>
              <a:t>, sowie „gleichzeitige einhändige </a:t>
            </a:r>
            <a:r>
              <a:rPr lang="de-DE" dirty="0" err="1"/>
              <a:t>interaktion</a:t>
            </a:r>
            <a:r>
              <a:rPr lang="de-DE" dirty="0"/>
              <a:t>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Zuckerman</a:t>
            </a:r>
            <a:r>
              <a:rPr lang="de-DE" dirty="0"/>
              <a:t>: vergleich GUI TUI für in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, aber: auf eigener </a:t>
            </a:r>
            <a:r>
              <a:rPr lang="de-DE" dirty="0" err="1"/>
              <a:t>software</a:t>
            </a:r>
            <a:r>
              <a:rPr lang="de-DE" dirty="0"/>
              <a:t> für spezielle </a:t>
            </a:r>
            <a:r>
              <a:rPr lang="de-DE" dirty="0" err="1"/>
              <a:t>interaktion</a:t>
            </a:r>
            <a:r>
              <a:rPr lang="de-DE" dirty="0"/>
              <a:t>; GUI bessere Usability, TUI präferiert;  Liste 11 vorheriger arbeiten im </a:t>
            </a:r>
            <a:r>
              <a:rPr lang="de-DE" dirty="0" err="1"/>
              <a:t>bereich</a:t>
            </a:r>
            <a:r>
              <a:rPr lang="de-DE" dirty="0"/>
              <a:t> und kein vergleich </a:t>
            </a:r>
            <a:r>
              <a:rPr lang="de-DE" dirty="0" err="1"/>
              <a:t>Tui</a:t>
            </a:r>
            <a:r>
              <a:rPr lang="de-DE" dirty="0"/>
              <a:t> </a:t>
            </a:r>
            <a:r>
              <a:rPr lang="de-DE" dirty="0" err="1"/>
              <a:t>Tui</a:t>
            </a:r>
            <a:r>
              <a:rPr lang="de-DE" dirty="0"/>
              <a:t> gelistet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 et al: Interaktion auf </a:t>
            </a:r>
            <a:r>
              <a:rPr lang="de-DE" dirty="0" err="1"/>
              <a:t>museumstischen</a:t>
            </a:r>
            <a:r>
              <a:rPr lang="de-DE" dirty="0"/>
              <a:t>, entweder </a:t>
            </a:r>
            <a:r>
              <a:rPr lang="de-DE" dirty="0" err="1"/>
              <a:t>software</a:t>
            </a:r>
            <a:r>
              <a:rPr lang="de-DE" dirty="0"/>
              <a:t> gerenderter ring oder aufgelegter </a:t>
            </a:r>
            <a:r>
              <a:rPr lang="de-DE" dirty="0" err="1"/>
              <a:t>holzringTUI</a:t>
            </a:r>
            <a:r>
              <a:rPr lang="de-DE" dirty="0"/>
              <a:t> </a:t>
            </a:r>
            <a:r>
              <a:rPr lang="de-DE" dirty="0" err="1"/>
              <a:t>affordet</a:t>
            </a:r>
            <a:r>
              <a:rPr lang="de-DE" dirty="0"/>
              <a:t> berühren und manipulieren besser, keine signifikanten </a:t>
            </a:r>
            <a:r>
              <a:rPr lang="de-DE" dirty="0" err="1"/>
              <a:t>ergebnisse</a:t>
            </a:r>
            <a:r>
              <a:rPr lang="de-DE" dirty="0"/>
              <a:t> außerhalb davon</a:t>
            </a:r>
          </a:p>
        </p:txBody>
      </p:sp>
    </p:spTree>
    <p:extLst>
      <p:ext uri="{BB962C8B-B14F-4D97-AF65-F5344CB8AC3E}">
        <p14:creationId xmlns:p14="http://schemas.microsoft.com/office/powerpoint/2010/main" val="35486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Fokus auf </a:t>
            </a:r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handed</a:t>
            </a:r>
            <a:r>
              <a:rPr lang="de-DE" dirty="0"/>
              <a:t>, aber abgesehen vom exakten </a:t>
            </a:r>
            <a:r>
              <a:rPr lang="de-DE" dirty="0" err="1"/>
              <a:t>task</a:t>
            </a:r>
            <a:r>
              <a:rPr lang="de-DE" dirty="0"/>
              <a:t> sonst passend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Keine signifikanten unterschiede in Nutzer </a:t>
            </a:r>
            <a:r>
              <a:rPr lang="de-DE" dirty="0" err="1"/>
              <a:t>zufriedenheit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ABER: einhändig effizienter, 2h weniger </a:t>
            </a:r>
            <a:r>
              <a:rPr lang="de-DE" dirty="0" err="1"/>
              <a:t>fehler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zeigt, dass insgesamt wenig auf den vergleich von TUIs mit anderen TUIs geachtet wird  schritt zurück zu den </a:t>
            </a:r>
            <a:r>
              <a:rPr lang="de-DE" dirty="0" err="1">
                <a:sym typeface="Wingdings" panose="05000000000000000000" pitchFamily="2" charset="2"/>
              </a:rPr>
              <a:t>grundlagen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strategien</a:t>
            </a:r>
            <a:r>
              <a:rPr lang="de-DE" dirty="0">
                <a:sym typeface="Wingdings" panose="05000000000000000000" pitchFamily="2" charset="2"/>
              </a:rPr>
              <a:t> für TUIs festhalten und dann vergleichen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95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Ansatz hier dann eben: ein einzelnes TUI mit allen </a:t>
            </a:r>
            <a:r>
              <a:rPr lang="de-DE" dirty="0" err="1">
                <a:sym typeface="Wingdings" panose="05000000000000000000" pitchFamily="2" charset="2"/>
              </a:rPr>
              <a:t>funktionen</a:t>
            </a:r>
            <a:r>
              <a:rPr lang="de-DE" dirty="0">
                <a:sym typeface="Wingdings" panose="05000000000000000000" pitchFamily="2" charset="2"/>
              </a:rPr>
              <a:t> (durchgeben?) gegen viele (5) TUIs mit je einer </a:t>
            </a:r>
            <a:r>
              <a:rPr lang="de-DE" dirty="0" err="1">
                <a:sym typeface="Wingdings" panose="05000000000000000000" pitchFamily="2" charset="2"/>
              </a:rPr>
              <a:t>funktion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23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273702" y="519113"/>
            <a:ext cx="322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1"/>
            <a:ext cx="9051925" cy="5143833"/>
            <a:chOff x="0" y="0"/>
            <a:chExt cx="5702" cy="4320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7"/>
              <a:ext cx="3064" cy="1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4"/>
            <p:cNvSpPr/>
            <p:nvPr/>
          </p:nvSpPr>
          <p:spPr>
            <a:xfrm>
              <a:off x="2" y="0"/>
              <a:ext cx="5700" cy="3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3143240" y="3429006"/>
            <a:ext cx="6000900" cy="6966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071842" y="159964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3071802" y="197469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071801" y="2324635"/>
            <a:ext cx="60723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332000" y="1125900"/>
            <a:ext cx="7188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331640" y="1755000"/>
            <a:ext cx="7200900" cy="29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333872" y="1597819"/>
            <a:ext cx="719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331640" y="2949792"/>
            <a:ext cx="7272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>
  <p:cSld name="Inhalt mit Überschri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1331640" y="1125900"/>
            <a:ext cx="3008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331640" y="2048433"/>
            <a:ext cx="3008400" cy="25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499992" y="1125900"/>
            <a:ext cx="37443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Bild3_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86916"/>
            <a:ext cx="1833562" cy="869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331913" y="0"/>
            <a:ext cx="3906000" cy="346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237957" y="0"/>
            <a:ext cx="3906000" cy="3465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259632" y="4840002"/>
            <a:ext cx="7632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73675" y="411956"/>
            <a:ext cx="3690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br>
              <a:rPr lang="de" sz="800" b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-DE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sz="1000" b="1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40764.334489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485760.2485825" TargetMode="External"/><Relationship Id="rId2" Type="http://schemas.openxmlformats.org/officeDocument/2006/relationships/hyperlink" Target="https://doi.org/10.1016/j.ijhcs.2013.04.003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109/WHC.2019.8816164" TargetMode="External"/><Relationship Id="rId4" Type="http://schemas.openxmlformats.org/officeDocument/2006/relationships/hyperlink" Target="https://doi.org/10.1145/2968220.29682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mi.ur.de/_detail/arbeiten/img.png?id=arbeiten%3Asingle_vs._multiple_tangibles_for_interacting_with_digital_artifacts_on_interactive_surfac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WHC.2019.881616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645602" y="1459825"/>
            <a:ext cx="7318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3071802" y="1918267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de-DE" dirty="0"/>
              <a:t>Antrittsvortrag</a:t>
            </a:r>
            <a:endParaRPr sz="2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060550" y="1540669"/>
            <a:ext cx="22158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1ED46-93E2-494E-B800-D71817E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45CF3-010D-471A-8902-E025A443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Tracking bereits vorhanden via </a:t>
            </a:r>
            <a:r>
              <a:rPr lang="de-DE" dirty="0" err="1"/>
              <a:t>ArUco</a:t>
            </a:r>
            <a:r>
              <a:rPr lang="de-DE" dirty="0"/>
              <a:t> Marker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Demo-Anwendung für einen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Tabletop</a:t>
            </a:r>
            <a:r>
              <a:rPr lang="de-DE" dirty="0"/>
              <a:t> und M5-Stack als Tangible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28600" indent="0"/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AF753-27DE-405E-92D4-8DA680B30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35E2-7BEA-40EC-95D7-F2773589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8D1C6A-5742-446B-8815-87FD6844C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030D6E-C451-4096-B8E2-ADAFCEDE9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E6DF03-D1FC-4F5D-832D-218A31AF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1755000"/>
            <a:ext cx="5103223" cy="2870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9DD584-DED3-4E14-838A-D4353C29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34" y="1550125"/>
            <a:ext cx="4528700" cy="33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9A17-191D-42A8-AC54-3327D497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Studie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11D27-9CA3-40BA-97BF-8D6B8558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Task mit Bildern aus [5]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Mixed Methods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Within-subjects</a:t>
            </a:r>
            <a:r>
              <a:rPr lang="de-DE" dirty="0"/>
              <a:t> design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Videoaufnahme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Tangible testen -&gt; kurzes Interview -&gt; Tangible testen –&gt; Interview -&gt; NASA TLX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Auswerten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53B3-090F-4D2B-AC1D-07397A8C2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598203-BC9A-4C11-AB2E-3A91FF8D829C}"/>
              </a:ext>
            </a:extLst>
          </p:cNvPr>
          <p:cNvSpPr txBox="1"/>
          <p:nvPr/>
        </p:nvSpPr>
        <p:spPr>
          <a:xfrm>
            <a:off x="1822190" y="4600967"/>
            <a:ext cx="62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[5]Hahn, J., &amp; Wimmer, R. (2019). A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Prototypical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Photo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Sorting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Study Design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Comparing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Interaction Styles. 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 Mensch Und Computer 2019 on  - MuC’19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689–693.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https://doi.org/10.1145/3340764.3344892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7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83891-AF89-4F2B-ACBC-FD1CFC26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65352-9312-4DA3-8951-F07AF2152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Erste Literaturrecherche und Einarbeitung ins Thema –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Planen der Studie – fast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Implementieren der Demo-Anwendung – fast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Pretest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Studiendurchführung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Auswertung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Schreiben der Arbeit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Abgabe: 31.3.2020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540B07-29BF-4AC0-A208-81DEA7EC7D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74D22-8EFD-4218-97C5-0E552AF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7DC0F-B499-4F3C-B868-D5DD75F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00" y="1712137"/>
            <a:ext cx="7200900" cy="2970300"/>
          </a:xfrm>
        </p:spPr>
        <p:txBody>
          <a:bodyPr/>
          <a:lstStyle/>
          <a:p>
            <a:r>
              <a:rPr lang="de-DE" sz="800" dirty="0">
                <a:solidFill>
                  <a:schemeClr val="tx1"/>
                </a:solidFill>
              </a:rPr>
              <a:t>Ma, J., </a:t>
            </a:r>
            <a:r>
              <a:rPr lang="de-DE" sz="800" dirty="0" err="1">
                <a:solidFill>
                  <a:schemeClr val="tx1"/>
                </a:solidFill>
              </a:rPr>
              <a:t>Sindorf</a:t>
            </a:r>
            <a:r>
              <a:rPr lang="de-DE" sz="800" dirty="0">
                <a:solidFill>
                  <a:schemeClr val="tx1"/>
                </a:solidFill>
              </a:rPr>
              <a:t>, L., Liao, I., &amp; Frazier, J. (2015). </a:t>
            </a:r>
            <a:r>
              <a:rPr lang="de-DE" sz="800" dirty="0" err="1">
                <a:solidFill>
                  <a:schemeClr val="tx1"/>
                </a:solidFill>
              </a:rPr>
              <a:t>Using</a:t>
            </a:r>
            <a:r>
              <a:rPr lang="de-DE" sz="800" dirty="0">
                <a:solidFill>
                  <a:schemeClr val="tx1"/>
                </a:solidFill>
              </a:rPr>
              <a:t> a Tangible Versus a Multi-</a:t>
            </a:r>
            <a:r>
              <a:rPr lang="de-DE" sz="800" dirty="0" err="1">
                <a:solidFill>
                  <a:schemeClr val="tx1"/>
                </a:solidFill>
              </a:rPr>
              <a:t>touch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Graphical</a:t>
            </a:r>
            <a:r>
              <a:rPr lang="de-DE" sz="800" dirty="0">
                <a:solidFill>
                  <a:schemeClr val="tx1"/>
                </a:solidFill>
              </a:rPr>
              <a:t> User Interface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Support Data Exploration at a Museum </a:t>
            </a:r>
            <a:r>
              <a:rPr lang="de-DE" sz="800" dirty="0" err="1">
                <a:solidFill>
                  <a:schemeClr val="tx1"/>
                </a:solidFill>
              </a:rPr>
              <a:t>Exhibit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the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Ninth</a:t>
            </a:r>
            <a:r>
              <a:rPr lang="de-DE" sz="800" i="1" dirty="0">
                <a:solidFill>
                  <a:schemeClr val="tx1"/>
                </a:solidFill>
              </a:rPr>
              <a:t> International Conference on Tangible, Embedded, and </a:t>
            </a:r>
            <a:r>
              <a:rPr lang="de-DE" sz="800" i="1" dirty="0" err="1">
                <a:solidFill>
                  <a:schemeClr val="tx1"/>
                </a:solidFill>
              </a:rPr>
              <a:t>Embodied</a:t>
            </a:r>
            <a:r>
              <a:rPr lang="de-DE" sz="800" i="1" dirty="0">
                <a:solidFill>
                  <a:schemeClr val="tx1"/>
                </a:solidFill>
              </a:rPr>
              <a:t> Interaction - TEI ’14</a:t>
            </a:r>
            <a:r>
              <a:rPr lang="de-DE" sz="800" dirty="0">
                <a:solidFill>
                  <a:schemeClr val="tx1"/>
                </a:solidFill>
              </a:rPr>
              <a:t>, 33–40. https://doi.org/10.1145/2677199.2680555</a:t>
            </a:r>
          </a:p>
          <a:p>
            <a:r>
              <a:rPr lang="de-DE" sz="800" dirty="0" err="1">
                <a:solidFill>
                  <a:schemeClr val="tx1"/>
                </a:solidFill>
              </a:rPr>
              <a:t>Tuddenham</a:t>
            </a:r>
            <a:r>
              <a:rPr lang="de-DE" sz="800" dirty="0">
                <a:solidFill>
                  <a:schemeClr val="tx1"/>
                </a:solidFill>
              </a:rPr>
              <a:t>, P., Kirk, D., &amp; </a:t>
            </a:r>
            <a:r>
              <a:rPr lang="de-DE" sz="800" dirty="0" err="1">
                <a:solidFill>
                  <a:schemeClr val="tx1"/>
                </a:solidFill>
              </a:rPr>
              <a:t>Izadi</a:t>
            </a:r>
            <a:r>
              <a:rPr lang="de-DE" sz="800" dirty="0">
                <a:solidFill>
                  <a:schemeClr val="tx1"/>
                </a:solidFill>
              </a:rPr>
              <a:t>, S. (2010). </a:t>
            </a:r>
            <a:r>
              <a:rPr lang="de-DE" sz="800" dirty="0" err="1">
                <a:solidFill>
                  <a:schemeClr val="tx1"/>
                </a:solidFill>
              </a:rPr>
              <a:t>Graspables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revisited</a:t>
            </a:r>
            <a:r>
              <a:rPr lang="de-DE" sz="800" dirty="0">
                <a:solidFill>
                  <a:schemeClr val="tx1"/>
                </a:solidFill>
              </a:rPr>
              <a:t>: Multi-</a:t>
            </a:r>
            <a:r>
              <a:rPr lang="de-DE" sz="800" dirty="0" err="1">
                <a:solidFill>
                  <a:schemeClr val="tx1"/>
                </a:solidFill>
              </a:rPr>
              <a:t>touch</a:t>
            </a:r>
            <a:r>
              <a:rPr lang="de-DE" sz="800" dirty="0">
                <a:solidFill>
                  <a:schemeClr val="tx1"/>
                </a:solidFill>
              </a:rPr>
              <a:t> vs. tangible </a:t>
            </a:r>
            <a:r>
              <a:rPr lang="de-DE" sz="800" dirty="0" err="1">
                <a:solidFill>
                  <a:schemeClr val="tx1"/>
                </a:solidFill>
              </a:rPr>
              <a:t>input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for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tabletop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displays</a:t>
            </a:r>
            <a:r>
              <a:rPr lang="de-DE" sz="800" dirty="0">
                <a:solidFill>
                  <a:schemeClr val="tx1"/>
                </a:solidFill>
              </a:rPr>
              <a:t> in </a:t>
            </a:r>
            <a:r>
              <a:rPr lang="de-DE" sz="800" dirty="0" err="1">
                <a:solidFill>
                  <a:schemeClr val="tx1"/>
                </a:solidFill>
              </a:rPr>
              <a:t>acquisition</a:t>
            </a:r>
            <a:r>
              <a:rPr lang="de-DE" sz="800" dirty="0">
                <a:solidFill>
                  <a:schemeClr val="tx1"/>
                </a:solidFill>
              </a:rPr>
              <a:t> and </a:t>
            </a:r>
            <a:r>
              <a:rPr lang="de-DE" sz="800" dirty="0" err="1">
                <a:solidFill>
                  <a:schemeClr val="tx1"/>
                </a:solidFill>
              </a:rPr>
              <a:t>manipulation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tasks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the</a:t>
            </a:r>
            <a:r>
              <a:rPr lang="de-DE" sz="800" i="1" dirty="0">
                <a:solidFill>
                  <a:schemeClr val="tx1"/>
                </a:solidFill>
              </a:rPr>
              <a:t> 28th International Conference on Human </a:t>
            </a:r>
            <a:r>
              <a:rPr lang="de-DE" sz="800" i="1" dirty="0" err="1">
                <a:solidFill>
                  <a:schemeClr val="tx1"/>
                </a:solidFill>
              </a:rPr>
              <a:t>Factors</a:t>
            </a:r>
            <a:r>
              <a:rPr lang="de-DE" sz="800" i="1" dirty="0">
                <a:solidFill>
                  <a:schemeClr val="tx1"/>
                </a:solidFill>
              </a:rPr>
              <a:t> in Computing Systems - CHI ’10</a:t>
            </a:r>
            <a:r>
              <a:rPr lang="de-DE" sz="800" dirty="0">
                <a:solidFill>
                  <a:schemeClr val="tx1"/>
                </a:solidFill>
              </a:rPr>
              <a:t>, 2223. https://doi.org/10.1145/1753326.1753662</a:t>
            </a:r>
          </a:p>
          <a:p>
            <a:r>
              <a:rPr lang="de-DE" sz="800" dirty="0" err="1">
                <a:solidFill>
                  <a:schemeClr val="tx1"/>
                </a:solidFill>
              </a:rPr>
              <a:t>Zuckerman</a:t>
            </a:r>
            <a:r>
              <a:rPr lang="de-DE" sz="800" dirty="0">
                <a:solidFill>
                  <a:schemeClr val="tx1"/>
                </a:solidFill>
              </a:rPr>
              <a:t>, O., &amp; Gal-Oz, A. (2013).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TUI </a:t>
            </a:r>
            <a:r>
              <a:rPr lang="de-DE" sz="800" dirty="0" err="1">
                <a:solidFill>
                  <a:schemeClr val="tx1"/>
                </a:solidFill>
              </a:rPr>
              <a:t>or</a:t>
            </a:r>
            <a:r>
              <a:rPr lang="de-DE" sz="800" dirty="0">
                <a:solidFill>
                  <a:schemeClr val="tx1"/>
                </a:solidFill>
              </a:rPr>
              <a:t> not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TUI: </a:t>
            </a:r>
            <a:r>
              <a:rPr lang="de-DE" sz="800" dirty="0" err="1">
                <a:solidFill>
                  <a:schemeClr val="tx1"/>
                </a:solidFill>
              </a:rPr>
              <a:t>Evaluating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performance</a:t>
            </a:r>
            <a:r>
              <a:rPr lang="de-DE" sz="800" dirty="0">
                <a:solidFill>
                  <a:schemeClr val="tx1"/>
                </a:solidFill>
              </a:rPr>
              <a:t> and </a:t>
            </a:r>
            <a:r>
              <a:rPr lang="de-DE" sz="800" dirty="0" err="1">
                <a:solidFill>
                  <a:schemeClr val="tx1"/>
                </a:solidFill>
              </a:rPr>
              <a:t>preference</a:t>
            </a:r>
            <a:r>
              <a:rPr lang="de-DE" sz="800" dirty="0">
                <a:solidFill>
                  <a:schemeClr val="tx1"/>
                </a:solidFill>
              </a:rPr>
              <a:t> in tangible vs. </a:t>
            </a:r>
            <a:r>
              <a:rPr lang="de-DE" sz="800" dirty="0" err="1">
                <a:solidFill>
                  <a:schemeClr val="tx1"/>
                </a:solidFill>
              </a:rPr>
              <a:t>graphical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user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interfaces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International Journal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Human-Computer Studies</a:t>
            </a:r>
            <a:r>
              <a:rPr lang="de-DE" sz="800" dirty="0">
                <a:solidFill>
                  <a:schemeClr val="tx1"/>
                </a:solidFill>
              </a:rPr>
              <a:t>, </a:t>
            </a:r>
            <a:r>
              <a:rPr lang="de-DE" sz="800" i="1" dirty="0">
                <a:solidFill>
                  <a:schemeClr val="tx1"/>
                </a:solidFill>
              </a:rPr>
              <a:t>71</a:t>
            </a:r>
            <a:r>
              <a:rPr lang="de-DE" sz="800" dirty="0">
                <a:solidFill>
                  <a:schemeClr val="tx1"/>
                </a:solidFill>
              </a:rPr>
              <a:t>(7–8), 803–820. </a:t>
            </a:r>
            <a:r>
              <a:rPr lang="de-DE" sz="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https://doi.org/10.1016/j.ijhcs.2013.04.003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Hahn, J., &amp; Wimmer, R. (2019). A </a:t>
            </a:r>
            <a:r>
              <a:rPr lang="de-DE" sz="800" dirty="0" err="1">
                <a:solidFill>
                  <a:schemeClr val="tx1"/>
                </a:solidFill>
              </a:rPr>
              <a:t>Prototypical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Photo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Sorting</a:t>
            </a:r>
            <a:r>
              <a:rPr lang="de-DE" sz="800" dirty="0">
                <a:solidFill>
                  <a:schemeClr val="tx1"/>
                </a:solidFill>
              </a:rPr>
              <a:t> Study Design </a:t>
            </a:r>
            <a:r>
              <a:rPr lang="de-DE" sz="800" dirty="0" err="1">
                <a:solidFill>
                  <a:schemeClr val="tx1"/>
                </a:solidFill>
              </a:rPr>
              <a:t>for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Comparing</a:t>
            </a:r>
            <a:r>
              <a:rPr lang="de-DE" sz="800" dirty="0">
                <a:solidFill>
                  <a:schemeClr val="tx1"/>
                </a:solidFill>
              </a:rPr>
              <a:t> Interaction Styles. In 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Mensch und Computer 2019</a:t>
            </a:r>
            <a:r>
              <a:rPr lang="de-DE" sz="800" dirty="0">
                <a:solidFill>
                  <a:schemeClr val="tx1"/>
                </a:solidFill>
              </a:rPr>
              <a:t> (pp. 689-693).</a:t>
            </a:r>
          </a:p>
          <a:p>
            <a:r>
              <a:rPr lang="en-US" sz="800" dirty="0">
                <a:solidFill>
                  <a:schemeClr val="tx1"/>
                </a:solidFill>
              </a:rPr>
              <a:t>Sullivan, A. A., Bers, M. U., &amp; </a:t>
            </a:r>
            <a:r>
              <a:rPr lang="en-US" sz="800" dirty="0" err="1">
                <a:solidFill>
                  <a:schemeClr val="tx1"/>
                </a:solidFill>
              </a:rPr>
              <a:t>Mihm</a:t>
            </a:r>
            <a:r>
              <a:rPr lang="en-US" sz="800" dirty="0">
                <a:solidFill>
                  <a:schemeClr val="tx1"/>
                </a:solidFill>
              </a:rPr>
              <a:t>, C. (2017). Imagining, playing, and coding with KIBO: using robotics to foster computational thinking in young children. </a:t>
            </a:r>
            <a:r>
              <a:rPr lang="en-US" sz="800" i="1" dirty="0">
                <a:solidFill>
                  <a:schemeClr val="tx1"/>
                </a:solidFill>
              </a:rPr>
              <a:t>Siu-</a:t>
            </a:r>
            <a:r>
              <a:rPr lang="en-US" sz="800" i="1" dirty="0" err="1">
                <a:solidFill>
                  <a:schemeClr val="tx1"/>
                </a:solidFill>
              </a:rPr>
              <a:t>cheung</a:t>
            </a:r>
            <a:r>
              <a:rPr lang="en-US" sz="800" i="1" dirty="0">
                <a:solidFill>
                  <a:schemeClr val="tx1"/>
                </a:solidFill>
              </a:rPr>
              <a:t> KONG The Education University of Hong Kong, Hong Kong</a:t>
            </a:r>
            <a:r>
              <a:rPr lang="en-US" sz="800" dirty="0">
                <a:solidFill>
                  <a:schemeClr val="tx1"/>
                </a:solidFill>
              </a:rPr>
              <a:t>, </a:t>
            </a:r>
            <a:r>
              <a:rPr lang="en-US" sz="800" i="1" dirty="0">
                <a:solidFill>
                  <a:schemeClr val="tx1"/>
                </a:solidFill>
              </a:rPr>
              <a:t>110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>
                <a:solidFill>
                  <a:schemeClr val="tx1"/>
                </a:solidFill>
              </a:rPr>
              <a:t>Tam, V., </a:t>
            </a:r>
            <a:r>
              <a:rPr lang="en-US" sz="800" dirty="0" err="1">
                <a:solidFill>
                  <a:schemeClr val="tx1"/>
                </a:solidFill>
              </a:rPr>
              <a:t>Gelsomini</a:t>
            </a:r>
            <a:r>
              <a:rPr lang="en-US" sz="800" dirty="0">
                <a:solidFill>
                  <a:schemeClr val="tx1"/>
                </a:solidFill>
              </a:rPr>
              <a:t>, M., &amp; </a:t>
            </a:r>
            <a:r>
              <a:rPr lang="en-US" sz="800" dirty="0" err="1">
                <a:solidFill>
                  <a:schemeClr val="tx1"/>
                </a:solidFill>
              </a:rPr>
              <a:t>Garzotto</a:t>
            </a:r>
            <a:r>
              <a:rPr lang="en-US" sz="800" dirty="0">
                <a:solidFill>
                  <a:schemeClr val="tx1"/>
                </a:solidFill>
              </a:rPr>
              <a:t>, F. (2017, March). Polipo: a tangible toy for children with neurodevelopmental disorders. In </a:t>
            </a:r>
            <a:r>
              <a:rPr lang="en-US" sz="800" i="1" dirty="0">
                <a:solidFill>
                  <a:schemeClr val="tx1"/>
                </a:solidFill>
              </a:rPr>
              <a:t>Proceedings of the Eleventh International Conference on Tangible, Embedded, and Embodied Interaction</a:t>
            </a:r>
            <a:r>
              <a:rPr lang="en-US" sz="800" dirty="0">
                <a:solidFill>
                  <a:schemeClr val="tx1"/>
                </a:solidFill>
              </a:rPr>
              <a:t> (pp. 11-20).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Strawhacker</a:t>
            </a:r>
            <a:r>
              <a:rPr lang="en-US" sz="800" dirty="0">
                <a:solidFill>
                  <a:schemeClr val="tx1"/>
                </a:solidFill>
              </a:rPr>
              <a:t>, Amanda, Amanda Sullivan, und Marina </a:t>
            </a:r>
            <a:r>
              <a:rPr lang="en-US" sz="800" dirty="0" err="1">
                <a:solidFill>
                  <a:schemeClr val="tx1"/>
                </a:solidFill>
              </a:rPr>
              <a:t>Umaschi</a:t>
            </a:r>
            <a:r>
              <a:rPr lang="en-US" sz="800" dirty="0">
                <a:solidFill>
                  <a:schemeClr val="tx1"/>
                </a:solidFill>
              </a:rPr>
              <a:t> Bers. 2013. „TUI, GUI, HUI: Is a Bimodal Interface Truly Worth the Sum of Its Parts?“ In </a:t>
            </a:r>
            <a:r>
              <a:rPr lang="en-US" sz="800" i="1" dirty="0">
                <a:solidFill>
                  <a:schemeClr val="tx1"/>
                </a:solidFill>
              </a:rPr>
              <a:t>Proceedings of the 12th International Conference on Interaction Design and Children - IDC ’13</a:t>
            </a:r>
            <a:r>
              <a:rPr lang="en-US" sz="800" dirty="0">
                <a:solidFill>
                  <a:schemeClr val="tx1"/>
                </a:solidFill>
              </a:rPr>
              <a:t>, 309–12. New York, New York: ACM Press. </a:t>
            </a:r>
            <a:r>
              <a:rPr lang="en-US" sz="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https://doi.org/10.1145/2485760.2485825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de-DE" sz="800" dirty="0"/>
              <a:t>Huang, Z., </a:t>
            </a:r>
            <a:r>
              <a:rPr lang="de-DE" sz="800" dirty="0" err="1"/>
              <a:t>Limke</a:t>
            </a:r>
            <a:r>
              <a:rPr lang="de-DE" sz="800" dirty="0"/>
              <a:t>, J., &amp; Kong, J. (2016). A </a:t>
            </a:r>
            <a:r>
              <a:rPr lang="de-DE" sz="800" dirty="0" err="1"/>
              <a:t>Comparative</a:t>
            </a:r>
            <a:r>
              <a:rPr lang="de-DE" sz="800" dirty="0"/>
              <a:t> Study on Inter-Device Interaction: </a:t>
            </a:r>
            <a:r>
              <a:rPr lang="de-DE" sz="800" dirty="0" err="1"/>
              <a:t>One-Handed</a:t>
            </a:r>
            <a:r>
              <a:rPr lang="de-DE" sz="800" dirty="0"/>
              <a:t> Interaction VS </a:t>
            </a:r>
            <a:r>
              <a:rPr lang="de-DE" sz="800" dirty="0" err="1"/>
              <a:t>Two-Handed</a:t>
            </a:r>
            <a:r>
              <a:rPr lang="de-DE" sz="800" dirty="0"/>
              <a:t> Interaction. </a:t>
            </a:r>
            <a:r>
              <a:rPr lang="de-DE" sz="800" i="1" dirty="0"/>
              <a:t>Proceedings </a:t>
            </a:r>
            <a:r>
              <a:rPr lang="de-DE" sz="800" i="1" dirty="0" err="1"/>
              <a:t>of</a:t>
            </a:r>
            <a:r>
              <a:rPr lang="de-DE" sz="800" i="1" dirty="0"/>
              <a:t> </a:t>
            </a:r>
            <a:r>
              <a:rPr lang="de-DE" sz="800" i="1" dirty="0" err="1"/>
              <a:t>the</a:t>
            </a:r>
            <a:r>
              <a:rPr lang="de-DE" sz="800" i="1" dirty="0"/>
              <a:t> 9th International Symposium on Visual Information Communication and Interaction - VINCI ’16</a:t>
            </a:r>
            <a:r>
              <a:rPr lang="de-DE" sz="800" dirty="0"/>
              <a:t>, 67–74. </a:t>
            </a:r>
            <a:r>
              <a:rPr lang="de-DE" sz="800" dirty="0">
                <a:hlinkClick r:id="rId4"/>
              </a:rPr>
              <a:t>https://doi.org/10.1145/2968220.2968236</a:t>
            </a:r>
            <a:endParaRPr lang="de-DE" sz="800" dirty="0"/>
          </a:p>
          <a:p>
            <a:r>
              <a:rPr lang="de-DE" sz="800" dirty="0" err="1"/>
              <a:t>Tinguy</a:t>
            </a:r>
            <a:r>
              <a:rPr lang="de-DE" sz="800" dirty="0"/>
              <a:t>, X. de, </a:t>
            </a:r>
            <a:r>
              <a:rPr lang="de-DE" sz="800" dirty="0" err="1"/>
              <a:t>Pacchierotti</a:t>
            </a:r>
            <a:r>
              <a:rPr lang="de-DE" sz="800" dirty="0"/>
              <a:t>, C., Emily, M., Chevalier, M., </a:t>
            </a:r>
            <a:r>
              <a:rPr lang="de-DE" sz="800" dirty="0" err="1"/>
              <a:t>Guignardat</a:t>
            </a:r>
            <a:r>
              <a:rPr lang="de-DE" sz="800" dirty="0"/>
              <a:t>, A., </a:t>
            </a:r>
            <a:r>
              <a:rPr lang="de-DE" sz="800" dirty="0" err="1"/>
              <a:t>Guillaudeux</a:t>
            </a:r>
            <a:r>
              <a:rPr lang="de-DE" sz="800" dirty="0"/>
              <a:t>, M., Six, C., </a:t>
            </a:r>
            <a:r>
              <a:rPr lang="de-DE" sz="800" dirty="0" err="1"/>
              <a:t>Lecuyer</a:t>
            </a:r>
            <a:r>
              <a:rPr lang="de-DE" sz="800" dirty="0"/>
              <a:t>, A., &amp; Marchal, M. (2019). </a:t>
            </a:r>
            <a:r>
              <a:rPr lang="de-DE" sz="800" dirty="0" err="1"/>
              <a:t>How</a:t>
            </a:r>
            <a:r>
              <a:rPr lang="de-DE" sz="800" dirty="0"/>
              <a:t> Different Tangible and Virtual Objects Can Be </a:t>
            </a:r>
            <a:r>
              <a:rPr lang="de-DE" sz="800" dirty="0" err="1"/>
              <a:t>While</a:t>
            </a:r>
            <a:r>
              <a:rPr lang="de-DE" sz="800" dirty="0"/>
              <a:t> Still Feeling </a:t>
            </a:r>
            <a:r>
              <a:rPr lang="de-DE" sz="800" dirty="0" err="1"/>
              <a:t>the</a:t>
            </a:r>
            <a:r>
              <a:rPr lang="de-DE" sz="800" dirty="0"/>
              <a:t> Same? </a:t>
            </a:r>
            <a:r>
              <a:rPr lang="de-DE" sz="800" i="1" dirty="0"/>
              <a:t>2019 IEEE World </a:t>
            </a:r>
            <a:r>
              <a:rPr lang="de-DE" sz="800" i="1" dirty="0" err="1"/>
              <a:t>Haptics</a:t>
            </a:r>
            <a:r>
              <a:rPr lang="de-DE" sz="800" i="1" dirty="0"/>
              <a:t> Conference (WHC)</a:t>
            </a:r>
            <a:r>
              <a:rPr lang="de-DE" sz="800" dirty="0"/>
              <a:t>, 580–585. </a:t>
            </a:r>
            <a:r>
              <a:rPr lang="de-DE" sz="800" dirty="0">
                <a:hlinkClick r:id="rId5"/>
              </a:rPr>
              <a:t>https://doi.org/10.1109/WHC.2019.8816164</a:t>
            </a:r>
            <a:endParaRPr lang="de-DE" sz="800" dirty="0"/>
          </a:p>
          <a:p>
            <a:r>
              <a:rPr lang="en-US" sz="800" dirty="0"/>
              <a:t>Ishii, H. (2008, February). Tangible bits: beyond pixels. In </a:t>
            </a:r>
            <a:r>
              <a:rPr lang="en-US" sz="800" i="1" dirty="0"/>
              <a:t>Proceedings of the 2nd international conference on Tangible and embedded interaction</a:t>
            </a:r>
            <a:r>
              <a:rPr lang="en-US" sz="800" dirty="0"/>
              <a:t> (pp. xv-xxv).</a:t>
            </a:r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6CEAA7-41EB-426B-A01D-F8D760106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Intro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Studiengang: Medieninformatik / Informationswissenschaft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Semester: 9. Fachsemester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Betreuer: Jürgen Hahn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Erstgutachter: Dr. Wimmer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Zweitgutachter: TBD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Status: vor kurzem begonnen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429771-081D-4430-85C5-79720CB10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Thema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1200"/>
              </a:spcBef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„</a:t>
            </a:r>
            <a:r>
              <a:rPr lang="en-US" sz="1800" dirty="0">
                <a:highlight>
                  <a:srgbClr val="FFFFFF"/>
                </a:highlight>
              </a:rPr>
              <a:t>Single vs. Multiple Tangibles for Interacting with Digital Artifacts on Interactive Surfaces”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4EF4B6-406F-4207-9365-E90F270E2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AA38-546A-4190-A667-DC06063E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80" y="2221922"/>
            <a:ext cx="4285714" cy="239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FC611E-6540-459C-B20A-725004951D8B}"/>
              </a:ext>
            </a:extLst>
          </p:cNvPr>
          <p:cNvSpPr txBox="1"/>
          <p:nvPr/>
        </p:nvSpPr>
        <p:spPr>
          <a:xfrm>
            <a:off x="1332000" y="4571622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Bildquelle: https://wiki.mi.ur.de/_detail/arbeiten/img.png?id=arbeiten%3Asingle_vs._multiple_tangibles_for_interacting_with_digital_artifacts_on_interactive_surfaces</a:t>
            </a:r>
            <a:endParaRPr lang="de-DE"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BCCBB-7CCF-423D-985F-E4AB03E7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5A363-B426-413F-AAD9-59CAED517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Gibt es einen Unterschied in der Verwendungsstrategie zwischen einem und mehreren Tangibles?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28600" indent="0"/>
            <a:endParaRPr lang="de-DE" dirty="0"/>
          </a:p>
          <a:p>
            <a:pPr marL="228600" indent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987F4-8700-4004-95B2-C026F16D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8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Motivation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Aktives Forschungsfeld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VR/AR Interaktionen[1]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Physische Codedarstellung[2]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Lehre[2]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Therapie[3]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BAF7FE-656F-4190-9440-3026184E9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B9C6FD-3396-4C67-BE5D-B5C651048F5A}"/>
              </a:ext>
            </a:extLst>
          </p:cNvPr>
          <p:cNvSpPr txBox="1"/>
          <p:nvPr/>
        </p:nvSpPr>
        <p:spPr>
          <a:xfrm>
            <a:off x="375047" y="3943122"/>
            <a:ext cx="839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Tinguy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X. de,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Pacchierotti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C., Emily, M., Chevalier, M.,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Guignardat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A.,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Guillaudeux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M., Six, C.,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Lecuyer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A., &amp; Marchal, M. (2019).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Different Tangible and Virtual Objects Can Be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While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Still Feeling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Same? 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2019 IEEE World </a:t>
            </a:r>
            <a:r>
              <a:rPr lang="de-DE" sz="800" i="1" dirty="0" err="1">
                <a:solidFill>
                  <a:schemeClr val="bg1">
                    <a:lumMod val="65000"/>
                  </a:schemeClr>
                </a:solidFill>
              </a:rPr>
              <a:t>Haptics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 Conference (WHC)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580–585.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https://doi.org/10.1109/WHC.2019.8816164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[2]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Sullivan, A. A., Bers, M. U., &amp;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Mihm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C. (2017). Imagining, playing, and coding with KIBO: using robotics to foster computational thinking in young children.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Siu-</a:t>
            </a:r>
            <a:r>
              <a:rPr lang="en-US" sz="800" i="1" dirty="0" err="1">
                <a:solidFill>
                  <a:schemeClr val="bg1">
                    <a:lumMod val="65000"/>
                  </a:schemeClr>
                </a:solidFill>
              </a:rPr>
              <a:t>cheung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 KONG The Education University of Hong Kong, Hong Kong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110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[3] Tam, V.,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Gelsomini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M., &amp;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Garzotto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F. (2017, March). Polipo: a tangible toy for children with neurodevelopmental disorders. In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Proceedings of the Eleventh International Conference on Tangible, Embedded, and Embodied Interaction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 (pp. 11-20).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7C752-A07C-467A-9378-D7E5EAB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Physische Codedarstellung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78EEA-E73B-4DD1-98C0-44D90EEA5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 Sullivan, A. A., Bers, M. U., &amp; </a:t>
            </a:r>
            <a:r>
              <a:rPr lang="en-US" sz="1400" dirty="0" err="1">
                <a:solidFill>
                  <a:schemeClr val="tx1"/>
                </a:solidFill>
              </a:rPr>
              <a:t>Mihm</a:t>
            </a:r>
            <a:r>
              <a:rPr lang="en-US" sz="1400" dirty="0">
                <a:solidFill>
                  <a:schemeClr val="tx1"/>
                </a:solidFill>
              </a:rPr>
              <a:t>, C. (2017). Imagining, playing, and coding with KIBO: using robotics to foster computational thinking in young children. 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EC52D-7965-4E57-AA80-F3B16313E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4FEBF5-ABBB-44AC-9337-AF5C2FEA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" y="2571750"/>
            <a:ext cx="4396749" cy="2153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689181-92BD-49AD-AA79-32E63E5AD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00" y="2369383"/>
            <a:ext cx="4171500" cy="8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/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Vergleich von Interaktion mit TUI und mit GUI häufig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Tuddenham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, Kirk &amp;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Izadi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[5] Touch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TUI; TUI als am Besten bewertet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Zuckerman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&amp; Gal-Oz [6] GUI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TUI; GUI bessere Usability, TUI beliebter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Ma et al. [7] TUI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Multitouch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GUI; TUI besser für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berühren&amp;manipulieren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DF3B99-310B-4A53-A8B7-536C4971C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ABBE4F-8944-4E01-9626-A79E7CBB005E}"/>
              </a:ext>
            </a:extLst>
          </p:cNvPr>
          <p:cNvSpPr txBox="1"/>
          <p:nvPr/>
        </p:nvSpPr>
        <p:spPr>
          <a:xfrm>
            <a:off x="472946" y="4312454"/>
            <a:ext cx="835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[5]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Tuddenham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P., Kirk, D., &amp;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Izadi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S. (2010).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Graspables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revisited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: Multi-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touch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vs. tangible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tabletop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displays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acquisition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manipulation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tasks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28th International Conference on Human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Factors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 Computing Systems - CHI ’10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2223. </a:t>
            </a:r>
          </a:p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[6]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Zuckerman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O., &amp; Gal-Oz, A. (2013).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TUI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TUI: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Evaluating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performance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preference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 tangible vs.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graphical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interfaces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International Journal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Human-Computer Studies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71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(7–8), 803–820.</a:t>
            </a:r>
          </a:p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[7]Ma, J.,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Sindorf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L., Liao, I., &amp; Frazier, J. (2015).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 Tangible Versus a Multi-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touch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Graphical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User Interface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Support Data Exploration at a Museum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Exhibit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Ninth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International Conference on Tangible, Embedded, and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Embodied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Interaction - TEI ’14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33–40. </a:t>
            </a:r>
          </a:p>
        </p:txBody>
      </p:sp>
    </p:spTree>
    <p:extLst>
      <p:ext uri="{BB962C8B-B14F-4D97-AF65-F5344CB8AC3E}">
        <p14:creationId xmlns:p14="http://schemas.microsoft.com/office/powerpoint/2010/main" val="319436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1200"/>
              </a:spcBef>
            </a:pPr>
            <a:r>
              <a:rPr lang="de-DE" sz="1400" dirty="0"/>
              <a:t>Huang, Z., </a:t>
            </a:r>
            <a:r>
              <a:rPr lang="de-DE" sz="1400" dirty="0" err="1"/>
              <a:t>Limke</a:t>
            </a:r>
            <a:r>
              <a:rPr lang="de-DE" sz="1400" dirty="0"/>
              <a:t>, J., &amp; Kong, J. (2016). </a:t>
            </a:r>
            <a:r>
              <a:rPr lang="en-US" sz="1400" dirty="0"/>
              <a:t>A Comparative Study on Inter-Device Interaction: One-Handed Interaction VS Two-Handed Interaction.</a:t>
            </a: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EB3073-D7DF-4069-B6D1-709A65C86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AC815F-70DE-43FC-82B0-CD394DB9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6" y="2338054"/>
            <a:ext cx="3572070" cy="26054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D0C555-DD5C-413A-9812-C46D1AAB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84" y="2338054"/>
            <a:ext cx="3572070" cy="26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2C9EA-D9EC-4476-9705-8F5B961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FEB0E-3002-4248-95C0-5080D8FC4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Vergleichen von Verwendungsstrategien bei der Interaktion mit einem gegenüber mehreren Tangibles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Durchführen einer Studie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Entwickeln einer Demo-Anwendung für die Studie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Auswerten</a:t>
            </a:r>
          </a:p>
          <a:p>
            <a:pPr marL="228600" indent="0"/>
            <a:endParaRPr lang="de-DE" dirty="0"/>
          </a:p>
          <a:p>
            <a:pPr marL="228600" indent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C71EC-0B92-4612-8224-551F9084D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76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Microsoft Office PowerPoint</Application>
  <PresentationFormat>Bildschirmpräsentation (16:9)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Simple Light</vt:lpstr>
      <vt:lpstr>Larissa-Design</vt:lpstr>
      <vt:lpstr>PowerPoint-Präsentation</vt:lpstr>
      <vt:lpstr>Intro </vt:lpstr>
      <vt:lpstr>Thema </vt:lpstr>
      <vt:lpstr>Forschungsfrage</vt:lpstr>
      <vt:lpstr>Motivation </vt:lpstr>
      <vt:lpstr>Physische Codedarstellung </vt:lpstr>
      <vt:lpstr>Related Work </vt:lpstr>
      <vt:lpstr>Related Work </vt:lpstr>
      <vt:lpstr>Vorgehen</vt:lpstr>
      <vt:lpstr>Vorgehen: Anwendung</vt:lpstr>
      <vt:lpstr>Vorgehen: Anwendung</vt:lpstr>
      <vt:lpstr>Vorgehen: Studie</vt:lpstr>
      <vt:lpstr>Aktueller Stand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Eder</dc:creator>
  <cp:lastModifiedBy>Alexander Eder</cp:lastModifiedBy>
  <cp:revision>57</cp:revision>
  <dcterms:modified xsi:type="dcterms:W3CDTF">2020-02-18T13:40:24Z</dcterms:modified>
</cp:coreProperties>
</file>