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20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21944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15086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294120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5462015"/>
            <a:ext cx="344170" cy="66040"/>
          </a:xfrm>
          <a:custGeom>
            <a:avLst/>
            <a:gdLst/>
            <a:ahLst/>
            <a:cxnLst/>
            <a:rect l="l" t="t" r="r" b="b"/>
            <a:pathLst>
              <a:path w="344170" h="66039">
                <a:moveTo>
                  <a:pt x="342900" y="56388"/>
                </a:moveTo>
                <a:lnTo>
                  <a:pt x="0" y="56388"/>
                </a:lnTo>
                <a:lnTo>
                  <a:pt x="0" y="65532"/>
                </a:lnTo>
                <a:lnTo>
                  <a:pt x="342900" y="65532"/>
                </a:lnTo>
                <a:lnTo>
                  <a:pt x="342900" y="56388"/>
                </a:lnTo>
                <a:close/>
              </a:path>
              <a:path w="344170" h="6603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6076188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5870447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5750052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47232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3"/>
                </a:lnTo>
                <a:lnTo>
                  <a:pt x="342900" y="9143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5550408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5635752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5917691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526999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5119115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0" y="50505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5195315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4361688"/>
            <a:ext cx="344170" cy="66040"/>
          </a:xfrm>
          <a:custGeom>
            <a:avLst/>
            <a:gdLst/>
            <a:ahLst/>
            <a:cxnLst/>
            <a:rect l="l" t="t" r="r" b="b"/>
            <a:pathLst>
              <a:path w="344170" h="66039">
                <a:moveTo>
                  <a:pt x="342900" y="56388"/>
                </a:moveTo>
                <a:lnTo>
                  <a:pt x="0" y="56388"/>
                </a:lnTo>
                <a:lnTo>
                  <a:pt x="0" y="65544"/>
                </a:lnTo>
                <a:lnTo>
                  <a:pt x="342900" y="65544"/>
                </a:lnTo>
                <a:lnTo>
                  <a:pt x="342900" y="56388"/>
                </a:lnTo>
                <a:close/>
              </a:path>
              <a:path w="344170" h="6603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4975859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477164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46497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4946903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4450079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0" y="45354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4818888"/>
            <a:ext cx="344170" cy="47625"/>
          </a:xfrm>
          <a:custGeom>
            <a:avLst/>
            <a:gdLst/>
            <a:ahLst/>
            <a:cxnLst/>
            <a:rect l="l" t="t" r="r" b="b"/>
            <a:pathLst>
              <a:path w="344170" h="47625">
                <a:moveTo>
                  <a:pt x="342900" y="0"/>
                </a:moveTo>
                <a:lnTo>
                  <a:pt x="0" y="0"/>
                </a:lnTo>
                <a:lnTo>
                  <a:pt x="0" y="9156"/>
                </a:lnTo>
                <a:lnTo>
                  <a:pt x="342900" y="9156"/>
                </a:lnTo>
                <a:lnTo>
                  <a:pt x="342900" y="0"/>
                </a:lnTo>
                <a:close/>
              </a:path>
              <a:path w="344170" h="47625">
                <a:moveTo>
                  <a:pt x="343662" y="27432"/>
                </a:moveTo>
                <a:lnTo>
                  <a:pt x="0" y="27432"/>
                </a:lnTo>
                <a:lnTo>
                  <a:pt x="0" y="47244"/>
                </a:lnTo>
                <a:lnTo>
                  <a:pt x="343662" y="47244"/>
                </a:lnTo>
                <a:lnTo>
                  <a:pt x="343662" y="2743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0" y="4183379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6"/>
                </a:lnTo>
                <a:lnTo>
                  <a:pt x="343662" y="28956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406298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0" y="394868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0" y="4230623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0" y="375361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0" y="3601211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0" y="3532632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0" y="3677411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0" y="3457955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0" y="3253740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0" y="3429000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0" y="3300983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68"/>
                </a:moveTo>
                <a:lnTo>
                  <a:pt x="0" y="28968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68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0" y="3080003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0" y="292760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0" y="28590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0" y="3003804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0" y="2170175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10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1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0" y="2784348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0" y="258013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0" y="24597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0" y="2755392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0" y="2258567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0" y="23454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0" y="2627375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0" y="1979675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0" y="1827276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0" y="1903476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0" y="1254251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09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0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0" y="1664207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0" y="15438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0" y="134264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0" y="14295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0" y="1711451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0" y="106375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0" y="91135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09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0" y="987552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0" y="83667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0" y="722376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0" y="527303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0" y="37490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0" y="30632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0" y="451104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0" y="202704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30708" y="0"/>
                </a:moveTo>
                <a:lnTo>
                  <a:pt x="0" y="0"/>
                </a:lnTo>
                <a:lnTo>
                  <a:pt x="0" y="9144"/>
                </a:lnTo>
                <a:lnTo>
                  <a:pt x="330708" y="9144"/>
                </a:lnTo>
                <a:lnTo>
                  <a:pt x="330708" y="0"/>
                </a:lnTo>
                <a:close/>
              </a:path>
              <a:path w="344170" h="48895">
                <a:moveTo>
                  <a:pt x="343662" y="28943"/>
                </a:moveTo>
                <a:lnTo>
                  <a:pt x="0" y="28943"/>
                </a:lnTo>
                <a:lnTo>
                  <a:pt x="0" y="48755"/>
                </a:lnTo>
                <a:lnTo>
                  <a:pt x="343662" y="48755"/>
                </a:lnTo>
                <a:lnTo>
                  <a:pt x="343662" y="28943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0" y="103631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0" y="6095"/>
            <a:ext cx="344170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579119" y="23774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2059"/>
                </a:moveTo>
                <a:lnTo>
                  <a:pt x="496823" y="1242059"/>
                </a:lnTo>
                <a:lnTo>
                  <a:pt x="496823" y="0"/>
                </a:lnTo>
                <a:lnTo>
                  <a:pt x="0" y="0"/>
                </a:lnTo>
                <a:lnTo>
                  <a:pt x="0" y="1242059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579120" y="28955"/>
            <a:ext cx="497205" cy="131445"/>
          </a:xfrm>
          <a:custGeom>
            <a:avLst/>
            <a:gdLst/>
            <a:ahLst/>
            <a:cxnLst/>
            <a:rect l="l" t="t" r="r" b="b"/>
            <a:pathLst>
              <a:path w="497205" h="131445">
                <a:moveTo>
                  <a:pt x="0" y="131064"/>
                </a:moveTo>
                <a:lnTo>
                  <a:pt x="496823" y="131064"/>
                </a:lnTo>
                <a:lnTo>
                  <a:pt x="496823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330708" y="160019"/>
            <a:ext cx="5661660" cy="78105"/>
          </a:xfrm>
          <a:custGeom>
            <a:avLst/>
            <a:gdLst/>
            <a:ahLst/>
            <a:cxnLst/>
            <a:rect l="l" t="t" r="r" b="b"/>
            <a:pathLst>
              <a:path w="5661660" h="78104">
                <a:moveTo>
                  <a:pt x="5661660" y="0"/>
                </a:moveTo>
                <a:lnTo>
                  <a:pt x="0" y="0"/>
                </a:lnTo>
                <a:lnTo>
                  <a:pt x="0" y="77724"/>
                </a:lnTo>
                <a:lnTo>
                  <a:pt x="5661660" y="77724"/>
                </a:lnTo>
                <a:lnTo>
                  <a:pt x="566166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6996683" y="1703832"/>
            <a:ext cx="1473835" cy="108585"/>
          </a:xfrm>
          <a:custGeom>
            <a:avLst/>
            <a:gdLst/>
            <a:ahLst/>
            <a:cxnLst/>
            <a:rect l="l" t="t" r="r" b="b"/>
            <a:pathLst>
              <a:path w="1473834" h="108585">
                <a:moveTo>
                  <a:pt x="0" y="108203"/>
                </a:moveTo>
                <a:lnTo>
                  <a:pt x="1473707" y="108203"/>
                </a:lnTo>
                <a:lnTo>
                  <a:pt x="1473707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6996683" y="1473708"/>
            <a:ext cx="1473835" cy="152400"/>
          </a:xfrm>
          <a:custGeom>
            <a:avLst/>
            <a:gdLst/>
            <a:ahLst/>
            <a:cxnLst/>
            <a:rect l="l" t="t" r="r" b="b"/>
            <a:pathLst>
              <a:path w="1473834" h="152400">
                <a:moveTo>
                  <a:pt x="0" y="152400"/>
                </a:moveTo>
                <a:lnTo>
                  <a:pt x="1473707" y="152400"/>
                </a:lnTo>
                <a:lnTo>
                  <a:pt x="1473707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2947416" y="1626108"/>
            <a:ext cx="5663565" cy="78105"/>
          </a:xfrm>
          <a:custGeom>
            <a:avLst/>
            <a:gdLst/>
            <a:ahLst/>
            <a:cxnLst/>
            <a:rect l="l" t="t" r="r" b="b"/>
            <a:pathLst>
              <a:path w="5663565" h="78105">
                <a:moveTo>
                  <a:pt x="5663183" y="0"/>
                </a:moveTo>
                <a:lnTo>
                  <a:pt x="0" y="0"/>
                </a:lnTo>
                <a:lnTo>
                  <a:pt x="0" y="77724"/>
                </a:lnTo>
                <a:lnTo>
                  <a:pt x="5663183" y="77724"/>
                </a:lnTo>
                <a:lnTo>
                  <a:pt x="5663183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20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21944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15086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294120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5462015"/>
            <a:ext cx="344170" cy="66040"/>
          </a:xfrm>
          <a:custGeom>
            <a:avLst/>
            <a:gdLst/>
            <a:ahLst/>
            <a:cxnLst/>
            <a:rect l="l" t="t" r="r" b="b"/>
            <a:pathLst>
              <a:path w="344170" h="66039">
                <a:moveTo>
                  <a:pt x="342900" y="56388"/>
                </a:moveTo>
                <a:lnTo>
                  <a:pt x="0" y="56388"/>
                </a:lnTo>
                <a:lnTo>
                  <a:pt x="0" y="65532"/>
                </a:lnTo>
                <a:lnTo>
                  <a:pt x="342900" y="65532"/>
                </a:lnTo>
                <a:lnTo>
                  <a:pt x="342900" y="56388"/>
                </a:lnTo>
                <a:close/>
              </a:path>
              <a:path w="344170" h="6603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6076188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5870447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5750052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47232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3"/>
                </a:lnTo>
                <a:lnTo>
                  <a:pt x="342900" y="9143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5550408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5635752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5917691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526999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5119115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0" y="50505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5195315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4361688"/>
            <a:ext cx="344170" cy="66040"/>
          </a:xfrm>
          <a:custGeom>
            <a:avLst/>
            <a:gdLst/>
            <a:ahLst/>
            <a:cxnLst/>
            <a:rect l="l" t="t" r="r" b="b"/>
            <a:pathLst>
              <a:path w="344170" h="66039">
                <a:moveTo>
                  <a:pt x="342900" y="56388"/>
                </a:moveTo>
                <a:lnTo>
                  <a:pt x="0" y="56388"/>
                </a:lnTo>
                <a:lnTo>
                  <a:pt x="0" y="65544"/>
                </a:lnTo>
                <a:lnTo>
                  <a:pt x="342900" y="65544"/>
                </a:lnTo>
                <a:lnTo>
                  <a:pt x="342900" y="56388"/>
                </a:lnTo>
                <a:close/>
              </a:path>
              <a:path w="344170" h="6603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4975859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477164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46497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4946903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4450079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0" y="45354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4818888"/>
            <a:ext cx="344170" cy="47625"/>
          </a:xfrm>
          <a:custGeom>
            <a:avLst/>
            <a:gdLst/>
            <a:ahLst/>
            <a:cxnLst/>
            <a:rect l="l" t="t" r="r" b="b"/>
            <a:pathLst>
              <a:path w="344170" h="47625">
                <a:moveTo>
                  <a:pt x="342900" y="0"/>
                </a:moveTo>
                <a:lnTo>
                  <a:pt x="0" y="0"/>
                </a:lnTo>
                <a:lnTo>
                  <a:pt x="0" y="9156"/>
                </a:lnTo>
                <a:lnTo>
                  <a:pt x="342900" y="9156"/>
                </a:lnTo>
                <a:lnTo>
                  <a:pt x="342900" y="0"/>
                </a:lnTo>
                <a:close/>
              </a:path>
              <a:path w="344170" h="47625">
                <a:moveTo>
                  <a:pt x="343662" y="27432"/>
                </a:moveTo>
                <a:lnTo>
                  <a:pt x="0" y="27432"/>
                </a:lnTo>
                <a:lnTo>
                  <a:pt x="0" y="47244"/>
                </a:lnTo>
                <a:lnTo>
                  <a:pt x="343662" y="47244"/>
                </a:lnTo>
                <a:lnTo>
                  <a:pt x="343662" y="2743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0" y="4183379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6"/>
                </a:lnTo>
                <a:lnTo>
                  <a:pt x="343662" y="28956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406298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0" y="394868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0" y="4230623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0" y="375361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0" y="3601211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0" y="3532632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0" y="3677411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0" y="3457955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0" y="3253740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0" y="3429000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0" y="3300983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68"/>
                </a:moveTo>
                <a:lnTo>
                  <a:pt x="0" y="28968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68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0" y="3080003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0" y="292760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0" y="28590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0" y="3003804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8405" y="306069"/>
            <a:ext cx="7727188" cy="1153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43087" y="1626107"/>
            <a:ext cx="6845300" cy="1805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www.cse.iitm.ac.in/~vplab/courses/CV_DIP/PDF/NEIGH_CONN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quora.com/How-can-we-find-the-shortest-m-connected-path-if-the-pixel-values-are-given-in-matrix-form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7" Type="http://schemas.openxmlformats.org/officeDocument/2006/relationships/image" Target="../media/image77.png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jpg"/><Relationship Id="rId4" Type="http://schemas.openxmlformats.org/officeDocument/2006/relationships/image" Target="../media/image74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jp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jpg"/><Relationship Id="rId5" Type="http://schemas.openxmlformats.org/officeDocument/2006/relationships/image" Target="../media/image81.jpg"/><Relationship Id="rId4" Type="http://schemas.openxmlformats.org/officeDocument/2006/relationships/image" Target="../media/image80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jpg"/><Relationship Id="rId4" Type="http://schemas.openxmlformats.org/officeDocument/2006/relationships/image" Target="../media/image8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695" y="4572"/>
              <a:ext cx="4612386" cy="111937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141223"/>
            <a:ext cx="3975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heavy" spc="-5" dirty="0">
                <a:solidFill>
                  <a:srgbClr val="993300"/>
                </a:solidFill>
                <a:uFill>
                  <a:solidFill>
                    <a:srgbClr val="993300"/>
                  </a:solidFill>
                </a:uFill>
                <a:latin typeface="Arial"/>
                <a:cs typeface="Arial"/>
              </a:rPr>
              <a:t>Today’s</a:t>
            </a:r>
            <a:r>
              <a:rPr u="heavy" spc="-50" dirty="0">
                <a:solidFill>
                  <a:srgbClr val="993300"/>
                </a:solidFill>
                <a:uFill>
                  <a:solidFill>
                    <a:srgbClr val="993300"/>
                  </a:solidFill>
                </a:uFill>
                <a:latin typeface="Arial"/>
                <a:cs typeface="Arial"/>
              </a:rPr>
              <a:t> </a:t>
            </a:r>
            <a:r>
              <a:rPr u="heavy" spc="-10" dirty="0">
                <a:solidFill>
                  <a:srgbClr val="993300"/>
                </a:solidFill>
                <a:uFill>
                  <a:solidFill>
                    <a:srgbClr val="993300"/>
                  </a:solidFill>
                </a:uFill>
                <a:latin typeface="Arial"/>
                <a:cs typeface="Arial"/>
              </a:rPr>
              <a:t>Contents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39495" y="700998"/>
            <a:ext cx="4003040" cy="5093335"/>
            <a:chOff x="539495" y="700998"/>
            <a:chExt cx="4003040" cy="50933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9495" y="700998"/>
              <a:ext cx="4002786" cy="785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8639" y="5010912"/>
              <a:ext cx="228600" cy="2346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8639" y="5559551"/>
              <a:ext cx="228600" cy="23469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23240" y="1295291"/>
            <a:ext cx="7837170" cy="510603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073785" indent="-287020">
              <a:lnSpc>
                <a:spcPct val="100000"/>
              </a:lnSpc>
              <a:spcBef>
                <a:spcPts val="1055"/>
              </a:spcBef>
              <a:buFont typeface="Wingdings"/>
              <a:buChar char=""/>
              <a:tabLst>
                <a:tab pos="1074420" algn="l"/>
              </a:tabLst>
            </a:pPr>
            <a:r>
              <a:rPr sz="2400" b="1" spc="-5" dirty="0">
                <a:solidFill>
                  <a:srgbClr val="336600"/>
                </a:solidFill>
                <a:latin typeface="Constantia"/>
                <a:cs typeface="Constantia"/>
              </a:rPr>
              <a:t>Sharpening</a:t>
            </a:r>
            <a:r>
              <a:rPr sz="2400" b="1" spc="-20" dirty="0">
                <a:solidFill>
                  <a:srgbClr val="336600"/>
                </a:solidFill>
                <a:latin typeface="Constantia"/>
                <a:cs typeface="Constantia"/>
              </a:rPr>
              <a:t> </a:t>
            </a:r>
            <a:r>
              <a:rPr sz="2400" b="1" spc="-5" dirty="0">
                <a:solidFill>
                  <a:srgbClr val="336600"/>
                </a:solidFill>
                <a:latin typeface="Constantia"/>
                <a:cs typeface="Constantia"/>
              </a:rPr>
              <a:t>spatial</a:t>
            </a:r>
            <a:r>
              <a:rPr sz="2400" b="1" spc="10" dirty="0">
                <a:solidFill>
                  <a:srgbClr val="336600"/>
                </a:solidFill>
                <a:latin typeface="Constantia"/>
                <a:cs typeface="Constantia"/>
              </a:rPr>
              <a:t> </a:t>
            </a:r>
            <a:r>
              <a:rPr sz="2400" b="1" dirty="0">
                <a:solidFill>
                  <a:srgbClr val="336600"/>
                </a:solidFill>
                <a:latin typeface="Constantia"/>
                <a:cs typeface="Constantia"/>
              </a:rPr>
              <a:t>filtering</a:t>
            </a:r>
            <a:endParaRPr sz="2400">
              <a:latin typeface="Constantia"/>
              <a:cs typeface="Constantia"/>
            </a:endParaRPr>
          </a:p>
          <a:p>
            <a:pPr marL="1473200" lvl="1" indent="-229235">
              <a:lnSpc>
                <a:spcPct val="100000"/>
              </a:lnSpc>
              <a:spcBef>
                <a:spcPts val="810"/>
              </a:spcBef>
              <a:buChar char="•"/>
              <a:tabLst>
                <a:tab pos="1473200" algn="l"/>
                <a:tab pos="1473835" algn="l"/>
              </a:tabLst>
            </a:pPr>
            <a:r>
              <a:rPr sz="2000" spc="10" dirty="0">
                <a:solidFill>
                  <a:srgbClr val="660066"/>
                </a:solidFill>
                <a:latin typeface="Arial"/>
                <a:cs typeface="Arial"/>
              </a:rPr>
              <a:t>1</a:t>
            </a:r>
            <a:r>
              <a:rPr sz="1950" spc="15" baseline="25641" dirty="0">
                <a:solidFill>
                  <a:srgbClr val="660066"/>
                </a:solidFill>
                <a:latin typeface="Arial"/>
                <a:cs typeface="Arial"/>
              </a:rPr>
              <a:t>st</a:t>
            </a:r>
            <a:r>
              <a:rPr sz="1950" spc="240" baseline="2564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60066"/>
                </a:solidFill>
                <a:latin typeface="Arial"/>
                <a:cs typeface="Arial"/>
              </a:rPr>
              <a:t>derivative</a:t>
            </a:r>
            <a:r>
              <a:rPr sz="2000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660066"/>
                </a:solidFill>
                <a:latin typeface="Arial"/>
                <a:cs typeface="Arial"/>
              </a:rPr>
              <a:t>filters</a:t>
            </a:r>
            <a:endParaRPr sz="2000">
              <a:latin typeface="Arial"/>
              <a:cs typeface="Arial"/>
            </a:endParaRPr>
          </a:p>
          <a:p>
            <a:pPr marL="1473200" lvl="1" indent="-229235">
              <a:lnSpc>
                <a:spcPct val="100000"/>
              </a:lnSpc>
              <a:spcBef>
                <a:spcPts val="425"/>
              </a:spcBef>
              <a:buChar char="•"/>
              <a:tabLst>
                <a:tab pos="1473200" algn="l"/>
                <a:tab pos="1473835" algn="l"/>
              </a:tabLst>
            </a:pPr>
            <a:r>
              <a:rPr sz="2000" spc="10" dirty="0">
                <a:solidFill>
                  <a:srgbClr val="660066"/>
                </a:solidFill>
                <a:latin typeface="Arial"/>
                <a:cs typeface="Arial"/>
              </a:rPr>
              <a:t>2</a:t>
            </a:r>
            <a:r>
              <a:rPr sz="1950" spc="15" baseline="25641" dirty="0">
                <a:solidFill>
                  <a:srgbClr val="660066"/>
                </a:solidFill>
                <a:latin typeface="Arial"/>
                <a:cs typeface="Arial"/>
              </a:rPr>
              <a:t>nd</a:t>
            </a:r>
            <a:r>
              <a:rPr sz="1950" spc="202" baseline="2564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60066"/>
                </a:solidFill>
                <a:latin typeface="Arial"/>
                <a:cs typeface="Arial"/>
              </a:rPr>
              <a:t>derivative</a:t>
            </a:r>
            <a:r>
              <a:rPr sz="2000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660066"/>
                </a:solidFill>
                <a:latin typeface="Arial"/>
                <a:cs typeface="Arial"/>
              </a:rPr>
              <a:t>filters</a:t>
            </a:r>
            <a:endParaRPr sz="2000">
              <a:latin typeface="Arial"/>
              <a:cs typeface="Arial"/>
            </a:endParaRPr>
          </a:p>
          <a:p>
            <a:pPr marL="1073785" indent="-287020">
              <a:lnSpc>
                <a:spcPct val="100000"/>
              </a:lnSpc>
              <a:spcBef>
                <a:spcPts val="880"/>
              </a:spcBef>
              <a:buFont typeface="Wingdings"/>
              <a:buChar char=""/>
              <a:tabLst>
                <a:tab pos="1074420" algn="l"/>
              </a:tabLst>
            </a:pPr>
            <a:r>
              <a:rPr sz="2400" b="1" dirty="0">
                <a:solidFill>
                  <a:srgbClr val="336600"/>
                </a:solidFill>
                <a:latin typeface="Constantia"/>
                <a:cs typeface="Constantia"/>
              </a:rPr>
              <a:t>Derivatives</a:t>
            </a:r>
            <a:r>
              <a:rPr sz="2400" b="1" spc="-60" dirty="0">
                <a:solidFill>
                  <a:srgbClr val="336600"/>
                </a:solidFill>
                <a:latin typeface="Constantia"/>
                <a:cs typeface="Constantia"/>
              </a:rPr>
              <a:t> </a:t>
            </a:r>
            <a:r>
              <a:rPr sz="2400" b="1" dirty="0">
                <a:solidFill>
                  <a:srgbClr val="336600"/>
                </a:solidFill>
                <a:latin typeface="Constantia"/>
                <a:cs typeface="Constantia"/>
              </a:rPr>
              <a:t>of</a:t>
            </a:r>
            <a:r>
              <a:rPr sz="2400" b="1" spc="-40" dirty="0">
                <a:solidFill>
                  <a:srgbClr val="336600"/>
                </a:solidFill>
                <a:latin typeface="Constantia"/>
                <a:cs typeface="Constantia"/>
              </a:rPr>
              <a:t> </a:t>
            </a:r>
            <a:r>
              <a:rPr sz="2400" b="1" spc="-5" dirty="0">
                <a:solidFill>
                  <a:srgbClr val="336600"/>
                </a:solidFill>
                <a:latin typeface="Constantia"/>
                <a:cs typeface="Constantia"/>
              </a:rPr>
              <a:t>Image</a:t>
            </a:r>
            <a:endParaRPr sz="2400">
              <a:latin typeface="Constantia"/>
              <a:cs typeface="Constantia"/>
            </a:endParaRPr>
          </a:p>
          <a:p>
            <a:pPr marL="1073785" indent="-287020">
              <a:lnSpc>
                <a:spcPct val="100000"/>
              </a:lnSpc>
              <a:spcBef>
                <a:spcPts val="1155"/>
              </a:spcBef>
              <a:buFont typeface="Wingdings"/>
              <a:buChar char=""/>
              <a:tabLst>
                <a:tab pos="1074420" algn="l"/>
              </a:tabLst>
            </a:pPr>
            <a:r>
              <a:rPr sz="2400" b="1" spc="-5" dirty="0">
                <a:solidFill>
                  <a:srgbClr val="336600"/>
                </a:solidFill>
                <a:latin typeface="Arial"/>
                <a:cs typeface="Arial"/>
              </a:rPr>
              <a:t>Laplacian</a:t>
            </a:r>
            <a:r>
              <a:rPr sz="2400" b="1" spc="-20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6600"/>
                </a:solidFill>
                <a:latin typeface="Arial"/>
                <a:cs typeface="Arial"/>
              </a:rPr>
              <a:t>Filter</a:t>
            </a:r>
            <a:endParaRPr sz="2400">
              <a:latin typeface="Arial"/>
              <a:cs typeface="Arial"/>
            </a:endParaRPr>
          </a:p>
          <a:p>
            <a:pPr marL="1073785" indent="-287020">
              <a:lnSpc>
                <a:spcPct val="100000"/>
              </a:lnSpc>
              <a:spcBef>
                <a:spcPts val="1155"/>
              </a:spcBef>
              <a:buFont typeface="Wingdings"/>
              <a:buChar char=""/>
              <a:tabLst>
                <a:tab pos="1074420" algn="l"/>
              </a:tabLst>
            </a:pPr>
            <a:r>
              <a:rPr sz="2400" b="1" spc="-5" dirty="0">
                <a:solidFill>
                  <a:srgbClr val="336600"/>
                </a:solidFill>
                <a:latin typeface="Constantia"/>
                <a:cs typeface="Constantia"/>
              </a:rPr>
              <a:t>Laplacian</a:t>
            </a:r>
            <a:r>
              <a:rPr sz="2400" b="1" spc="5" dirty="0">
                <a:solidFill>
                  <a:srgbClr val="336600"/>
                </a:solidFill>
                <a:latin typeface="Constantia"/>
                <a:cs typeface="Constantia"/>
              </a:rPr>
              <a:t> </a:t>
            </a:r>
            <a:r>
              <a:rPr sz="2400" b="1" spc="-5" dirty="0">
                <a:solidFill>
                  <a:srgbClr val="336600"/>
                </a:solidFill>
                <a:latin typeface="Constantia"/>
                <a:cs typeface="Constantia"/>
              </a:rPr>
              <a:t>Image</a:t>
            </a:r>
            <a:r>
              <a:rPr sz="2400" b="1" spc="-10" dirty="0">
                <a:solidFill>
                  <a:srgbClr val="336600"/>
                </a:solidFill>
                <a:latin typeface="Constantia"/>
                <a:cs typeface="Constantia"/>
              </a:rPr>
              <a:t> </a:t>
            </a:r>
            <a:r>
              <a:rPr sz="2400" b="1" spc="-5" dirty="0">
                <a:solidFill>
                  <a:srgbClr val="336600"/>
                </a:solidFill>
                <a:latin typeface="Constantia"/>
                <a:cs typeface="Constantia"/>
              </a:rPr>
              <a:t>Enhancement</a:t>
            </a:r>
            <a:endParaRPr sz="2400">
              <a:latin typeface="Constantia"/>
              <a:cs typeface="Constantia"/>
            </a:endParaRPr>
          </a:p>
          <a:p>
            <a:pPr marL="1073785" indent="-287020">
              <a:lnSpc>
                <a:spcPct val="100000"/>
              </a:lnSpc>
              <a:spcBef>
                <a:spcPts val="1150"/>
              </a:spcBef>
              <a:buFont typeface="Wingdings"/>
              <a:buChar char=""/>
              <a:tabLst>
                <a:tab pos="1074420" algn="l"/>
              </a:tabLst>
            </a:pPr>
            <a:r>
              <a:rPr sz="2400" b="1" dirty="0">
                <a:solidFill>
                  <a:srgbClr val="336600"/>
                </a:solidFill>
                <a:latin typeface="Constantia"/>
                <a:cs typeface="Constantia"/>
              </a:rPr>
              <a:t>Difference</a:t>
            </a:r>
            <a:r>
              <a:rPr sz="2400" b="1" spc="-60" dirty="0">
                <a:solidFill>
                  <a:srgbClr val="336600"/>
                </a:solidFill>
                <a:latin typeface="Constantia"/>
                <a:cs typeface="Constantia"/>
              </a:rPr>
              <a:t> </a:t>
            </a:r>
            <a:r>
              <a:rPr sz="2400" b="1" dirty="0">
                <a:solidFill>
                  <a:srgbClr val="336600"/>
                </a:solidFill>
                <a:latin typeface="Constantia"/>
                <a:cs typeface="Constantia"/>
              </a:rPr>
              <a:t>filters</a:t>
            </a:r>
            <a:endParaRPr sz="2400">
              <a:latin typeface="Constantia"/>
              <a:cs typeface="Constantia"/>
            </a:endParaRPr>
          </a:p>
          <a:p>
            <a:pPr marL="1073785" indent="-287020">
              <a:lnSpc>
                <a:spcPts val="2600"/>
              </a:lnSpc>
              <a:spcBef>
                <a:spcPts val="1150"/>
              </a:spcBef>
              <a:buFont typeface="Wingdings"/>
              <a:buChar char=""/>
              <a:tabLst>
                <a:tab pos="1074420" algn="l"/>
              </a:tabLst>
            </a:pPr>
            <a:r>
              <a:rPr sz="2400" b="1" spc="-5" dirty="0">
                <a:solidFill>
                  <a:srgbClr val="336600"/>
                </a:solidFill>
                <a:latin typeface="Arial"/>
                <a:cs typeface="Arial"/>
              </a:rPr>
              <a:t>Combining</a:t>
            </a:r>
            <a:r>
              <a:rPr sz="2400" b="1" spc="-30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6600"/>
                </a:solidFill>
                <a:latin typeface="Arial"/>
                <a:cs typeface="Arial"/>
              </a:rPr>
              <a:t>filtering</a:t>
            </a:r>
            <a:r>
              <a:rPr sz="2400" b="1" spc="-50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6600"/>
                </a:solidFill>
                <a:latin typeface="Arial"/>
                <a:cs typeface="Arial"/>
              </a:rPr>
              <a:t>techniques</a:t>
            </a:r>
            <a:endParaRPr sz="2400">
              <a:latin typeface="Arial"/>
              <a:cs typeface="Arial"/>
            </a:endParaRPr>
          </a:p>
          <a:p>
            <a:pPr marL="259715">
              <a:lnSpc>
                <a:spcPts val="1880"/>
              </a:lnSpc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Chapter</a:t>
            </a:r>
            <a:r>
              <a:rPr sz="1800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18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from R.C.</a:t>
            </a:r>
            <a:r>
              <a:rPr sz="18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Gonzalez</a:t>
            </a:r>
            <a:r>
              <a:rPr sz="18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1800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R.E.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Woods,</a:t>
            </a:r>
            <a:r>
              <a:rPr sz="1800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Digital</a:t>
            </a:r>
            <a:r>
              <a:rPr sz="18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Image</a:t>
            </a:r>
            <a:r>
              <a:rPr sz="18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Processing</a:t>
            </a:r>
            <a:endParaRPr sz="1800">
              <a:latin typeface="Arial"/>
              <a:cs typeface="Arial"/>
            </a:endParaRPr>
          </a:p>
          <a:p>
            <a:pPr marL="259715" marR="17780" indent="-234950">
              <a:lnSpc>
                <a:spcPct val="100000"/>
              </a:lnSpc>
              <a:spcBef>
                <a:spcPts val="5"/>
              </a:spcBef>
              <a:tabLst>
                <a:tab pos="36830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(3rd</a:t>
            </a:r>
            <a:r>
              <a:rPr sz="18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Edition),</a:t>
            </a:r>
            <a:r>
              <a:rPr sz="1800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Prentice</a:t>
            </a:r>
            <a:r>
              <a:rPr sz="1800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Hall,</a:t>
            </a:r>
            <a:r>
              <a:rPr sz="1800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2008	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[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Section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3.6, 3.7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] </a:t>
            </a:r>
            <a:r>
              <a:rPr sz="18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u="sng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6"/>
              </a:rPr>
              <a:t>https://www.quora.com/How-can-we-find-the-shortest-m-connected-path-if-</a:t>
            </a:r>
            <a:endParaRPr sz="1800">
              <a:latin typeface="Arial"/>
              <a:cs typeface="Arial"/>
            </a:endParaRPr>
          </a:p>
          <a:p>
            <a:pPr marL="259715" marR="139700" indent="-234950">
              <a:lnSpc>
                <a:spcPct val="100000"/>
              </a:lnSpc>
            </a:pPr>
            <a:r>
              <a:rPr sz="1800" u="sng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6"/>
              </a:rPr>
              <a:t>the-pixel-values-are-given-in-matrix-form </a:t>
            </a:r>
            <a:r>
              <a:rPr sz="180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800" u="sng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7"/>
              </a:rPr>
              <a:t>http://www.cse.iitm.ac.in/~vplab/courses/CV_DIP/PDF/NEIGH_CONN.pdf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8640" y="6108191"/>
            <a:ext cx="228600" cy="2346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70320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1944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15086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94120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62015"/>
            <a:ext cx="344170" cy="66040"/>
          </a:xfrm>
          <a:custGeom>
            <a:avLst/>
            <a:gdLst/>
            <a:ahLst/>
            <a:cxnLst/>
            <a:rect l="l" t="t" r="r" b="b"/>
            <a:pathLst>
              <a:path w="344170" h="66039">
                <a:moveTo>
                  <a:pt x="342900" y="56388"/>
                </a:moveTo>
                <a:lnTo>
                  <a:pt x="0" y="56388"/>
                </a:lnTo>
                <a:lnTo>
                  <a:pt x="0" y="65532"/>
                </a:lnTo>
                <a:lnTo>
                  <a:pt x="342900" y="65532"/>
                </a:lnTo>
                <a:lnTo>
                  <a:pt x="342900" y="56388"/>
                </a:lnTo>
                <a:close/>
              </a:path>
              <a:path w="344170" h="6603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076188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870447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5750052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047232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3"/>
                </a:lnTo>
                <a:lnTo>
                  <a:pt x="342900" y="9143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550408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5635752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5917691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26999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119115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50505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5195315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4361688"/>
            <a:ext cx="344170" cy="66040"/>
          </a:xfrm>
          <a:custGeom>
            <a:avLst/>
            <a:gdLst/>
            <a:ahLst/>
            <a:cxnLst/>
            <a:rect l="l" t="t" r="r" b="b"/>
            <a:pathLst>
              <a:path w="344170" h="66039">
                <a:moveTo>
                  <a:pt x="342900" y="56388"/>
                </a:moveTo>
                <a:lnTo>
                  <a:pt x="0" y="56388"/>
                </a:lnTo>
                <a:lnTo>
                  <a:pt x="0" y="65544"/>
                </a:lnTo>
                <a:lnTo>
                  <a:pt x="342900" y="65544"/>
                </a:lnTo>
                <a:lnTo>
                  <a:pt x="342900" y="56388"/>
                </a:lnTo>
                <a:close/>
              </a:path>
              <a:path w="344170" h="6603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4975859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46497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4946903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4450079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45354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4183379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6"/>
                </a:lnTo>
                <a:lnTo>
                  <a:pt x="343662" y="28956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406298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394868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4230623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3858767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3601211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3532632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3677411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3457955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3253740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3429000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3300983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68"/>
                </a:moveTo>
                <a:lnTo>
                  <a:pt x="0" y="28968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68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3080003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292760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28590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3003804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2170175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10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1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258013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2258567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23454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2627375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1979675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1827276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903476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1254251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09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0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0" y="1664207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15438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0" y="134264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14295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0" y="1711451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0" y="106375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91135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09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0" y="987552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0" y="83667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0" y="722376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0" y="527303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37490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30632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451104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0" y="202704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30708" y="0"/>
                </a:moveTo>
                <a:lnTo>
                  <a:pt x="0" y="0"/>
                </a:lnTo>
                <a:lnTo>
                  <a:pt x="0" y="9144"/>
                </a:lnTo>
                <a:lnTo>
                  <a:pt x="330708" y="9144"/>
                </a:lnTo>
                <a:lnTo>
                  <a:pt x="330708" y="0"/>
                </a:lnTo>
                <a:close/>
              </a:path>
              <a:path w="344170" h="48895">
                <a:moveTo>
                  <a:pt x="343662" y="28943"/>
                </a:moveTo>
                <a:lnTo>
                  <a:pt x="0" y="28943"/>
                </a:lnTo>
                <a:lnTo>
                  <a:pt x="0" y="48755"/>
                </a:lnTo>
                <a:lnTo>
                  <a:pt x="343662" y="48755"/>
                </a:lnTo>
                <a:lnTo>
                  <a:pt x="343662" y="28943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0" y="103631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0" y="6095"/>
            <a:ext cx="344170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79119" y="23774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2059"/>
                </a:moveTo>
                <a:lnTo>
                  <a:pt x="496823" y="1242059"/>
                </a:lnTo>
                <a:lnTo>
                  <a:pt x="496823" y="0"/>
                </a:lnTo>
                <a:lnTo>
                  <a:pt x="0" y="0"/>
                </a:lnTo>
                <a:lnTo>
                  <a:pt x="0" y="1242059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7" name="object 67"/>
          <p:cNvGrpSpPr/>
          <p:nvPr/>
        </p:nvGrpSpPr>
        <p:grpSpPr>
          <a:xfrm>
            <a:off x="330708" y="28955"/>
            <a:ext cx="5661660" cy="208915"/>
            <a:chOff x="330708" y="28955"/>
            <a:chExt cx="5661660" cy="208915"/>
          </a:xfrm>
        </p:grpSpPr>
        <p:sp>
          <p:nvSpPr>
            <p:cNvPr id="68" name="object 68"/>
            <p:cNvSpPr/>
            <p:nvPr/>
          </p:nvSpPr>
          <p:spPr>
            <a:xfrm>
              <a:off x="579120" y="28955"/>
              <a:ext cx="497205" cy="131445"/>
            </a:xfrm>
            <a:custGeom>
              <a:avLst/>
              <a:gdLst/>
              <a:ahLst/>
              <a:cxnLst/>
              <a:rect l="l" t="t" r="r" b="b"/>
              <a:pathLst>
                <a:path w="497205" h="131445">
                  <a:moveTo>
                    <a:pt x="0" y="131064"/>
                  </a:moveTo>
                  <a:lnTo>
                    <a:pt x="496823" y="131064"/>
                  </a:lnTo>
                  <a:lnTo>
                    <a:pt x="496823" y="0"/>
                  </a:lnTo>
                  <a:lnTo>
                    <a:pt x="0" y="0"/>
                  </a:lnTo>
                  <a:lnTo>
                    <a:pt x="0" y="131064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30708" y="160019"/>
              <a:ext cx="5661660" cy="78105"/>
            </a:xfrm>
            <a:custGeom>
              <a:avLst/>
              <a:gdLst/>
              <a:ahLst/>
              <a:cxnLst/>
              <a:rect l="l" t="t" r="r" b="b"/>
              <a:pathLst>
                <a:path w="5661660" h="78104">
                  <a:moveTo>
                    <a:pt x="5661660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1660" y="77724"/>
                  </a:lnTo>
                  <a:lnTo>
                    <a:pt x="566166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/>
          <p:nvPr/>
        </p:nvSpPr>
        <p:spPr>
          <a:xfrm>
            <a:off x="6996683" y="1703832"/>
            <a:ext cx="1473835" cy="108585"/>
          </a:xfrm>
          <a:custGeom>
            <a:avLst/>
            <a:gdLst/>
            <a:ahLst/>
            <a:cxnLst/>
            <a:rect l="l" t="t" r="r" b="b"/>
            <a:pathLst>
              <a:path w="1473834" h="108585">
                <a:moveTo>
                  <a:pt x="0" y="108203"/>
                </a:moveTo>
                <a:lnTo>
                  <a:pt x="1473707" y="108203"/>
                </a:lnTo>
                <a:lnTo>
                  <a:pt x="1473707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1" name="object 71"/>
          <p:cNvGrpSpPr/>
          <p:nvPr/>
        </p:nvGrpSpPr>
        <p:grpSpPr>
          <a:xfrm>
            <a:off x="2947416" y="1473708"/>
            <a:ext cx="5663565" cy="230504"/>
            <a:chOff x="2947416" y="1473708"/>
            <a:chExt cx="5663565" cy="230504"/>
          </a:xfrm>
        </p:grpSpPr>
        <p:sp>
          <p:nvSpPr>
            <p:cNvPr id="72" name="object 72"/>
            <p:cNvSpPr/>
            <p:nvPr/>
          </p:nvSpPr>
          <p:spPr>
            <a:xfrm>
              <a:off x="6996683" y="1473708"/>
              <a:ext cx="1473835" cy="152400"/>
            </a:xfrm>
            <a:custGeom>
              <a:avLst/>
              <a:gdLst/>
              <a:ahLst/>
              <a:cxnLst/>
              <a:rect l="l" t="t" r="r" b="b"/>
              <a:pathLst>
                <a:path w="1473834" h="152400">
                  <a:moveTo>
                    <a:pt x="0" y="152400"/>
                  </a:moveTo>
                  <a:lnTo>
                    <a:pt x="1473707" y="152400"/>
                  </a:lnTo>
                  <a:lnTo>
                    <a:pt x="1473707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947416" y="1626108"/>
              <a:ext cx="5663565" cy="78105"/>
            </a:xfrm>
            <a:custGeom>
              <a:avLst/>
              <a:gdLst/>
              <a:ahLst/>
              <a:cxnLst/>
              <a:rect l="l" t="t" r="r" b="b"/>
              <a:pathLst>
                <a:path w="5663565" h="78105">
                  <a:moveTo>
                    <a:pt x="5663183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3183" y="77724"/>
                  </a:lnTo>
                  <a:lnTo>
                    <a:pt x="5663183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080820" y="6609073"/>
            <a:ext cx="454914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2050" algn="l"/>
              </a:tabLst>
            </a:pP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DIP, Spring</a:t>
            </a:r>
            <a:r>
              <a:rPr sz="1500" spc="15" baseline="55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2012	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GS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&amp;</a:t>
            </a:r>
            <a:r>
              <a:rPr sz="1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AS,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Bahria</a:t>
            </a:r>
            <a:r>
              <a:rPr sz="10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University,</a:t>
            </a:r>
            <a:r>
              <a:rPr sz="10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Islambad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0" y="655091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>
            <a:spLocks noGrp="1"/>
          </p:cNvSpPr>
          <p:nvPr>
            <p:ph type="title"/>
          </p:nvPr>
        </p:nvSpPr>
        <p:spPr>
          <a:xfrm>
            <a:off x="2532633" y="389890"/>
            <a:ext cx="50552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58825" algn="l"/>
              </a:tabLst>
            </a:pPr>
            <a:r>
              <a:rPr spc="5" dirty="0"/>
              <a:t>2</a:t>
            </a:r>
            <a:r>
              <a:rPr sz="3975" spc="7" baseline="25157" dirty="0"/>
              <a:t>nd	</a:t>
            </a:r>
            <a:r>
              <a:rPr sz="4000" spc="-5" dirty="0"/>
              <a:t>Derivative</a:t>
            </a:r>
            <a:r>
              <a:rPr sz="4000" spc="-10" dirty="0"/>
              <a:t> </a:t>
            </a:r>
            <a:r>
              <a:rPr sz="4000" spc="-5" dirty="0"/>
              <a:t>for</a:t>
            </a:r>
            <a:r>
              <a:rPr sz="4000" spc="-20" dirty="0"/>
              <a:t> </a:t>
            </a:r>
            <a:r>
              <a:rPr sz="4000" spc="-5" dirty="0"/>
              <a:t>Image</a:t>
            </a:r>
            <a:endParaRPr sz="4000"/>
          </a:p>
        </p:txBody>
      </p:sp>
      <p:sp>
        <p:nvSpPr>
          <p:cNvPr id="77" name="object 77"/>
          <p:cNvSpPr txBox="1"/>
          <p:nvPr/>
        </p:nvSpPr>
        <p:spPr>
          <a:xfrm>
            <a:off x="3665982" y="908049"/>
            <a:ext cx="27895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3366"/>
                </a:solidFill>
                <a:latin typeface="Times New Roman"/>
                <a:cs typeface="Times New Roman"/>
              </a:rPr>
              <a:t>Enhancement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364236" y="2057400"/>
            <a:ext cx="8627110" cy="1035685"/>
            <a:chOff x="364236" y="2057400"/>
            <a:chExt cx="8627110" cy="1035685"/>
          </a:xfrm>
        </p:grpSpPr>
        <p:pic>
          <p:nvPicPr>
            <p:cNvPr id="79" name="object 7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5676" y="2132076"/>
              <a:ext cx="8535162" cy="831341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4236" y="2086355"/>
              <a:ext cx="8231885" cy="1006601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381000" y="2057400"/>
              <a:ext cx="8534400" cy="830580"/>
            </a:xfrm>
            <a:custGeom>
              <a:avLst/>
              <a:gdLst/>
              <a:ahLst/>
              <a:cxnLst/>
              <a:rect l="l" t="t" r="r" b="b"/>
              <a:pathLst>
                <a:path w="8534400" h="830580">
                  <a:moveTo>
                    <a:pt x="8534400" y="0"/>
                  </a:moveTo>
                  <a:lnTo>
                    <a:pt x="0" y="0"/>
                  </a:lnTo>
                  <a:lnTo>
                    <a:pt x="0" y="830579"/>
                  </a:lnTo>
                  <a:lnTo>
                    <a:pt x="8534400" y="830579"/>
                  </a:lnTo>
                  <a:lnTo>
                    <a:pt x="853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2" name="object 82"/>
          <p:cNvGrpSpPr/>
          <p:nvPr/>
        </p:nvGrpSpPr>
        <p:grpSpPr>
          <a:xfrm>
            <a:off x="364236" y="3429000"/>
            <a:ext cx="7511415" cy="669925"/>
            <a:chOff x="364236" y="3429000"/>
            <a:chExt cx="7511415" cy="669925"/>
          </a:xfrm>
        </p:grpSpPr>
        <p:pic>
          <p:nvPicPr>
            <p:cNvPr id="83" name="object 8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5676" y="3503663"/>
              <a:ext cx="7337298" cy="457974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4236" y="3457955"/>
              <a:ext cx="7511033" cy="640841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381000" y="3429000"/>
              <a:ext cx="7336790" cy="457200"/>
            </a:xfrm>
            <a:custGeom>
              <a:avLst/>
              <a:gdLst/>
              <a:ahLst/>
              <a:cxnLst/>
              <a:rect l="l" t="t" r="r" b="b"/>
              <a:pathLst>
                <a:path w="7336790" h="457200">
                  <a:moveTo>
                    <a:pt x="733653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7336535" y="457200"/>
                  </a:lnTo>
                  <a:lnTo>
                    <a:pt x="73365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-12700" y="2083434"/>
            <a:ext cx="8274684" cy="176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6245" algn="l"/>
              </a:tabLst>
            </a:pPr>
            <a:r>
              <a:rPr sz="2400" u="sng" dirty="0">
                <a:solidFill>
                  <a:srgbClr val="C00000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	</a:t>
            </a:r>
            <a:r>
              <a:rPr sz="2400" spc="-2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 2nd</a:t>
            </a:r>
            <a:r>
              <a:rPr sz="2400" spc="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derivative</a:t>
            </a:r>
            <a:r>
              <a:rPr sz="2400" spc="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sz="2400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more</a:t>
            </a:r>
            <a:r>
              <a:rPr sz="2400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useful</a:t>
            </a:r>
            <a:r>
              <a:rPr sz="2400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for</a:t>
            </a:r>
            <a:r>
              <a:rPr sz="2400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image</a:t>
            </a:r>
            <a:r>
              <a:rPr sz="2400" spc="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enhancement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6245" algn="l"/>
              </a:tabLst>
            </a:pPr>
            <a:r>
              <a:rPr sz="2400" u="dbl" dirty="0">
                <a:solidFill>
                  <a:srgbClr val="C00000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	</a:t>
            </a:r>
            <a:r>
              <a:rPr sz="2400" spc="-2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than</a:t>
            </a:r>
            <a:r>
              <a:rPr sz="2400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1st</a:t>
            </a:r>
            <a:r>
              <a:rPr sz="2400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derivative</a:t>
            </a:r>
            <a:r>
              <a:rPr sz="2400" spc="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-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 S</a:t>
            </a:r>
            <a:r>
              <a:rPr sz="2400" i="1" spc="-5" dirty="0">
                <a:solidFill>
                  <a:srgbClr val="003366"/>
                </a:solidFill>
                <a:latin typeface="Arial"/>
                <a:cs typeface="Arial"/>
              </a:rPr>
              <a:t>tronger</a:t>
            </a:r>
            <a:r>
              <a:rPr sz="2400" i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3366"/>
                </a:solidFill>
                <a:latin typeface="Arial"/>
                <a:cs typeface="Arial"/>
              </a:rPr>
              <a:t>response</a:t>
            </a:r>
            <a:r>
              <a:rPr sz="2400" i="1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3366"/>
                </a:solidFill>
                <a:latin typeface="Arial"/>
                <a:cs typeface="Arial"/>
              </a:rPr>
              <a:t>to</a:t>
            </a:r>
            <a:r>
              <a:rPr sz="2400" i="1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3366"/>
                </a:solidFill>
                <a:latin typeface="Arial"/>
                <a:cs typeface="Arial"/>
              </a:rPr>
              <a:t>fine</a:t>
            </a:r>
            <a:r>
              <a:rPr sz="2400" i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3366"/>
                </a:solidFill>
                <a:latin typeface="Arial"/>
                <a:cs typeface="Arial"/>
              </a:rPr>
              <a:t>detail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  <a:tabLst>
                <a:tab pos="436245" algn="l"/>
              </a:tabLst>
            </a:pPr>
            <a:r>
              <a:rPr sz="2400" u="dbl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	</a:t>
            </a:r>
            <a:r>
              <a:rPr sz="2400" spc="-29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03366"/>
                </a:solidFill>
                <a:latin typeface="Arial"/>
                <a:cs typeface="Arial"/>
              </a:rPr>
              <a:t>We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will</a:t>
            </a:r>
            <a:r>
              <a:rPr sz="2400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come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back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 to the</a:t>
            </a:r>
            <a:r>
              <a:rPr sz="2400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1st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order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derivative</a:t>
            </a:r>
            <a:r>
              <a:rPr sz="24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later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on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364236" y="4340352"/>
            <a:ext cx="7991475" cy="756920"/>
            <a:chOff x="364236" y="4340352"/>
            <a:chExt cx="7991475" cy="756920"/>
          </a:xfrm>
        </p:grpSpPr>
        <p:pic>
          <p:nvPicPr>
            <p:cNvPr id="88" name="object 8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104" y="4410456"/>
              <a:ext cx="7893558" cy="560069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4236" y="4456176"/>
              <a:ext cx="7991094" cy="640842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381000" y="4340352"/>
              <a:ext cx="7884159" cy="550545"/>
            </a:xfrm>
            <a:custGeom>
              <a:avLst/>
              <a:gdLst/>
              <a:ahLst/>
              <a:cxnLst/>
              <a:rect l="l" t="t" r="r" b="b"/>
              <a:pathLst>
                <a:path w="7884159" h="550545">
                  <a:moveTo>
                    <a:pt x="7883652" y="0"/>
                  </a:moveTo>
                  <a:lnTo>
                    <a:pt x="0" y="0"/>
                  </a:lnTo>
                  <a:lnTo>
                    <a:pt x="0" y="550164"/>
                  </a:lnTo>
                  <a:lnTo>
                    <a:pt x="7883652" y="550164"/>
                  </a:lnTo>
                  <a:lnTo>
                    <a:pt x="788365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381000" y="4340352"/>
            <a:ext cx="7884159" cy="55054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90"/>
              </a:spcBef>
            </a:pPr>
            <a:r>
              <a:rPr sz="2400" u="dbl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   </a:t>
            </a:r>
            <a:r>
              <a:rPr sz="2400" u="dbl" spc="10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sz="2400" spc="-29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The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first</a:t>
            </a:r>
            <a:r>
              <a:rPr sz="24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sharpening</a:t>
            </a:r>
            <a:r>
              <a:rPr sz="2400" spc="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filter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we</a:t>
            </a:r>
            <a:r>
              <a:rPr sz="2400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will</a:t>
            </a:r>
            <a:r>
              <a:rPr sz="2400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look</a:t>
            </a:r>
            <a:r>
              <a:rPr sz="24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at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is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the</a:t>
            </a:r>
            <a:r>
              <a:rPr sz="24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Laplacian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0" y="6553199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0176"/>
            <a:ext cx="344170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784348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8013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4597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755392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3454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627375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979675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827276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903476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254251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09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0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664207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5438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34264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4295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711451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106375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91135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09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987552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83667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722376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527303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37490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30632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451104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202704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30708" y="0"/>
                </a:moveTo>
                <a:lnTo>
                  <a:pt x="0" y="0"/>
                </a:lnTo>
                <a:lnTo>
                  <a:pt x="0" y="9144"/>
                </a:lnTo>
                <a:lnTo>
                  <a:pt x="330708" y="9144"/>
                </a:lnTo>
                <a:lnTo>
                  <a:pt x="330708" y="0"/>
                </a:lnTo>
                <a:close/>
              </a:path>
              <a:path w="344170" h="48895">
                <a:moveTo>
                  <a:pt x="343662" y="28943"/>
                </a:moveTo>
                <a:lnTo>
                  <a:pt x="0" y="28943"/>
                </a:lnTo>
                <a:lnTo>
                  <a:pt x="0" y="48755"/>
                </a:lnTo>
                <a:lnTo>
                  <a:pt x="343662" y="48755"/>
                </a:lnTo>
                <a:lnTo>
                  <a:pt x="343662" y="28943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103631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6095"/>
            <a:ext cx="344170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9119" y="23774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2059"/>
                </a:moveTo>
                <a:lnTo>
                  <a:pt x="496823" y="1242059"/>
                </a:lnTo>
                <a:lnTo>
                  <a:pt x="496823" y="0"/>
                </a:lnTo>
                <a:lnTo>
                  <a:pt x="0" y="0"/>
                </a:lnTo>
                <a:lnTo>
                  <a:pt x="0" y="1242059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330708" y="28955"/>
            <a:ext cx="5661660" cy="208915"/>
            <a:chOff x="330708" y="28955"/>
            <a:chExt cx="5661660" cy="208915"/>
          </a:xfrm>
        </p:grpSpPr>
        <p:sp>
          <p:nvSpPr>
            <p:cNvPr id="32" name="object 32"/>
            <p:cNvSpPr/>
            <p:nvPr/>
          </p:nvSpPr>
          <p:spPr>
            <a:xfrm>
              <a:off x="579120" y="28955"/>
              <a:ext cx="497205" cy="131445"/>
            </a:xfrm>
            <a:custGeom>
              <a:avLst/>
              <a:gdLst/>
              <a:ahLst/>
              <a:cxnLst/>
              <a:rect l="l" t="t" r="r" b="b"/>
              <a:pathLst>
                <a:path w="497205" h="131445">
                  <a:moveTo>
                    <a:pt x="0" y="131064"/>
                  </a:moveTo>
                  <a:lnTo>
                    <a:pt x="496823" y="131064"/>
                  </a:lnTo>
                  <a:lnTo>
                    <a:pt x="496823" y="0"/>
                  </a:lnTo>
                  <a:lnTo>
                    <a:pt x="0" y="0"/>
                  </a:lnTo>
                  <a:lnTo>
                    <a:pt x="0" y="131064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30708" y="160019"/>
              <a:ext cx="5661660" cy="78105"/>
            </a:xfrm>
            <a:custGeom>
              <a:avLst/>
              <a:gdLst/>
              <a:ahLst/>
              <a:cxnLst/>
              <a:rect l="l" t="t" r="r" b="b"/>
              <a:pathLst>
                <a:path w="5661660" h="78104">
                  <a:moveTo>
                    <a:pt x="5661660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1660" y="77724"/>
                  </a:lnTo>
                  <a:lnTo>
                    <a:pt x="566166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6996683" y="1703832"/>
            <a:ext cx="1473835" cy="108585"/>
          </a:xfrm>
          <a:custGeom>
            <a:avLst/>
            <a:gdLst/>
            <a:ahLst/>
            <a:cxnLst/>
            <a:rect l="l" t="t" r="r" b="b"/>
            <a:pathLst>
              <a:path w="1473834" h="108585">
                <a:moveTo>
                  <a:pt x="0" y="108203"/>
                </a:moveTo>
                <a:lnTo>
                  <a:pt x="1473707" y="108203"/>
                </a:lnTo>
                <a:lnTo>
                  <a:pt x="1473707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2947416" y="1473708"/>
            <a:ext cx="5663565" cy="230504"/>
            <a:chOff x="2947416" y="1473708"/>
            <a:chExt cx="5663565" cy="230504"/>
          </a:xfrm>
        </p:grpSpPr>
        <p:sp>
          <p:nvSpPr>
            <p:cNvPr id="36" name="object 36"/>
            <p:cNvSpPr/>
            <p:nvPr/>
          </p:nvSpPr>
          <p:spPr>
            <a:xfrm>
              <a:off x="6996683" y="1473708"/>
              <a:ext cx="1473835" cy="152400"/>
            </a:xfrm>
            <a:custGeom>
              <a:avLst/>
              <a:gdLst/>
              <a:ahLst/>
              <a:cxnLst/>
              <a:rect l="l" t="t" r="r" b="b"/>
              <a:pathLst>
                <a:path w="1473834" h="152400">
                  <a:moveTo>
                    <a:pt x="0" y="152400"/>
                  </a:moveTo>
                  <a:lnTo>
                    <a:pt x="1473707" y="152400"/>
                  </a:lnTo>
                  <a:lnTo>
                    <a:pt x="1473707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47416" y="1626108"/>
              <a:ext cx="5663565" cy="78105"/>
            </a:xfrm>
            <a:custGeom>
              <a:avLst/>
              <a:gdLst/>
              <a:ahLst/>
              <a:cxnLst/>
              <a:rect l="l" t="t" r="r" b="b"/>
              <a:pathLst>
                <a:path w="5663565" h="78105">
                  <a:moveTo>
                    <a:pt x="5663183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3183" y="77724"/>
                  </a:lnTo>
                  <a:lnTo>
                    <a:pt x="5663183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080820" y="6609073"/>
            <a:ext cx="454914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2050" algn="l"/>
              </a:tabLst>
            </a:pP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DIP, Spring</a:t>
            </a:r>
            <a:r>
              <a:rPr sz="1500" spc="15" baseline="55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2012	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GS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&amp;</a:t>
            </a:r>
            <a:r>
              <a:rPr sz="1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AS,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Bahria</a:t>
            </a:r>
            <a:r>
              <a:rPr sz="10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University,</a:t>
            </a:r>
            <a:r>
              <a:rPr sz="10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Islambad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0" y="655091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3196589" y="610870"/>
            <a:ext cx="35782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Laplacian</a:t>
            </a:r>
            <a:r>
              <a:rPr sz="4400" spc="-105" dirty="0"/>
              <a:t> </a:t>
            </a:r>
            <a:r>
              <a:rPr sz="4400" dirty="0"/>
              <a:t>Filter</a:t>
            </a:r>
            <a:endParaRPr sz="4400"/>
          </a:p>
        </p:txBody>
      </p:sp>
      <p:grpSp>
        <p:nvGrpSpPr>
          <p:cNvPr id="41" name="object 41"/>
          <p:cNvGrpSpPr/>
          <p:nvPr/>
        </p:nvGrpSpPr>
        <p:grpSpPr>
          <a:xfrm>
            <a:off x="2590800" y="2514600"/>
            <a:ext cx="3581400" cy="1393190"/>
            <a:chOff x="2590800" y="2514600"/>
            <a:chExt cx="3581400" cy="1393190"/>
          </a:xfrm>
        </p:grpSpPr>
        <p:sp>
          <p:nvSpPr>
            <p:cNvPr id="42" name="object 42"/>
            <p:cNvSpPr/>
            <p:nvPr/>
          </p:nvSpPr>
          <p:spPr>
            <a:xfrm>
              <a:off x="2590800" y="2514600"/>
              <a:ext cx="3581400" cy="1393190"/>
            </a:xfrm>
            <a:custGeom>
              <a:avLst/>
              <a:gdLst/>
              <a:ahLst/>
              <a:cxnLst/>
              <a:rect l="l" t="t" r="r" b="b"/>
              <a:pathLst>
                <a:path w="3581400" h="1393189">
                  <a:moveTo>
                    <a:pt x="3581400" y="0"/>
                  </a:moveTo>
                  <a:lnTo>
                    <a:pt x="0" y="0"/>
                  </a:lnTo>
                  <a:lnTo>
                    <a:pt x="0" y="1392936"/>
                  </a:lnTo>
                  <a:lnTo>
                    <a:pt x="3581400" y="1392936"/>
                  </a:lnTo>
                  <a:lnTo>
                    <a:pt x="35814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999852" y="3229329"/>
              <a:ext cx="2081530" cy="0"/>
            </a:xfrm>
            <a:custGeom>
              <a:avLst/>
              <a:gdLst/>
              <a:ahLst/>
              <a:cxnLst/>
              <a:rect l="l" t="t" r="r" b="b"/>
              <a:pathLst>
                <a:path w="2081529">
                  <a:moveTo>
                    <a:pt x="0" y="0"/>
                  </a:moveTo>
                  <a:lnTo>
                    <a:pt x="812927" y="0"/>
                  </a:lnTo>
                </a:path>
                <a:path w="2081529">
                  <a:moveTo>
                    <a:pt x="1268020" y="0"/>
                  </a:moveTo>
                  <a:lnTo>
                    <a:pt x="2080987" y="0"/>
                  </a:lnTo>
                </a:path>
              </a:pathLst>
            </a:custGeom>
            <a:ln w="19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231469" y="2459080"/>
            <a:ext cx="2835275" cy="1370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43180" indent="755015">
              <a:lnSpc>
                <a:spcPct val="117700"/>
              </a:lnSpc>
              <a:spcBef>
                <a:spcPts val="95"/>
              </a:spcBef>
              <a:tabLst>
                <a:tab pos="387985" algn="l"/>
                <a:tab pos="838200" algn="l"/>
                <a:tab pos="2060575" algn="l"/>
              </a:tabLst>
            </a:pPr>
            <a:r>
              <a:rPr sz="3750" spc="145" dirty="0">
                <a:latin typeface="Symbol"/>
                <a:cs typeface="Symbol"/>
              </a:rPr>
              <a:t></a:t>
            </a:r>
            <a:r>
              <a:rPr sz="3300" spc="217" baseline="42929" dirty="0">
                <a:latin typeface="Times New Roman"/>
                <a:cs typeface="Times New Roman"/>
              </a:rPr>
              <a:t>2</a:t>
            </a:r>
            <a:r>
              <a:rPr sz="3300" spc="487" baseline="42929" dirty="0">
                <a:latin typeface="Times New Roman"/>
                <a:cs typeface="Times New Roman"/>
              </a:rPr>
              <a:t> </a:t>
            </a:r>
            <a:r>
              <a:rPr sz="3750" i="1" spc="10" dirty="0">
                <a:latin typeface="Times New Roman"/>
                <a:cs typeface="Times New Roman"/>
              </a:rPr>
              <a:t>f	</a:t>
            </a:r>
            <a:r>
              <a:rPr sz="3750" spc="145" dirty="0">
                <a:latin typeface="Symbol"/>
                <a:cs typeface="Symbol"/>
              </a:rPr>
              <a:t></a:t>
            </a:r>
            <a:r>
              <a:rPr sz="3300" spc="217" baseline="42929" dirty="0">
                <a:latin typeface="Times New Roman"/>
                <a:cs typeface="Times New Roman"/>
              </a:rPr>
              <a:t>2</a:t>
            </a:r>
            <a:r>
              <a:rPr sz="3300" spc="405" baseline="42929" dirty="0">
                <a:latin typeface="Times New Roman"/>
                <a:cs typeface="Times New Roman"/>
              </a:rPr>
              <a:t> </a:t>
            </a:r>
            <a:r>
              <a:rPr sz="3750" i="1" spc="10" dirty="0">
                <a:latin typeface="Times New Roman"/>
                <a:cs typeface="Times New Roman"/>
              </a:rPr>
              <a:t>f </a:t>
            </a:r>
            <a:r>
              <a:rPr sz="3750" i="1" spc="-919" dirty="0">
                <a:latin typeface="Times New Roman"/>
                <a:cs typeface="Times New Roman"/>
              </a:rPr>
              <a:t> </a:t>
            </a:r>
            <a:r>
              <a:rPr sz="5625" i="1" spc="15" baseline="43703" dirty="0">
                <a:latin typeface="Times New Roman"/>
                <a:cs typeface="Times New Roman"/>
              </a:rPr>
              <a:t>f</a:t>
            </a:r>
            <a:r>
              <a:rPr sz="5625" i="1" baseline="43703" dirty="0">
                <a:latin typeface="Times New Roman"/>
                <a:cs typeface="Times New Roman"/>
              </a:rPr>
              <a:t>	</a:t>
            </a:r>
            <a:r>
              <a:rPr sz="5625" spc="37" baseline="43703" dirty="0">
                <a:latin typeface="Symbol"/>
                <a:cs typeface="Symbol"/>
              </a:rPr>
              <a:t></a:t>
            </a:r>
            <a:r>
              <a:rPr sz="5625" baseline="43703" dirty="0">
                <a:latin typeface="Times New Roman"/>
                <a:cs typeface="Times New Roman"/>
              </a:rPr>
              <a:t>	</a:t>
            </a:r>
            <a:r>
              <a:rPr sz="3750" spc="285" dirty="0">
                <a:latin typeface="Symbol"/>
                <a:cs typeface="Symbol"/>
              </a:rPr>
              <a:t></a:t>
            </a:r>
            <a:r>
              <a:rPr sz="3300" spc="7" baseline="42929" dirty="0">
                <a:latin typeface="Times New Roman"/>
                <a:cs typeface="Times New Roman"/>
              </a:rPr>
              <a:t>2</a:t>
            </a:r>
            <a:r>
              <a:rPr sz="3300" spc="-307" baseline="42929" dirty="0">
                <a:latin typeface="Times New Roman"/>
                <a:cs typeface="Times New Roman"/>
              </a:rPr>
              <a:t> </a:t>
            </a:r>
            <a:r>
              <a:rPr sz="3750" i="1" spc="20" dirty="0">
                <a:latin typeface="Times New Roman"/>
                <a:cs typeface="Times New Roman"/>
              </a:rPr>
              <a:t>x</a:t>
            </a:r>
            <a:r>
              <a:rPr sz="3750" i="1" spc="390" dirty="0">
                <a:latin typeface="Times New Roman"/>
                <a:cs typeface="Times New Roman"/>
              </a:rPr>
              <a:t> </a:t>
            </a:r>
            <a:r>
              <a:rPr sz="5625" spc="37" baseline="43703" dirty="0">
                <a:latin typeface="Symbol"/>
                <a:cs typeface="Symbol"/>
              </a:rPr>
              <a:t></a:t>
            </a:r>
            <a:r>
              <a:rPr sz="5625" spc="330" baseline="43703" dirty="0">
                <a:latin typeface="Times New Roman"/>
                <a:cs typeface="Times New Roman"/>
              </a:rPr>
              <a:t> </a:t>
            </a:r>
            <a:r>
              <a:rPr sz="3750" spc="285" dirty="0">
                <a:latin typeface="Symbol"/>
                <a:cs typeface="Symbol"/>
              </a:rPr>
              <a:t></a:t>
            </a:r>
            <a:r>
              <a:rPr sz="3300" spc="7" baseline="42929" dirty="0">
                <a:latin typeface="Times New Roman"/>
                <a:cs typeface="Times New Roman"/>
              </a:rPr>
              <a:t>2</a:t>
            </a:r>
            <a:r>
              <a:rPr sz="3300" spc="-44" baseline="42929" dirty="0">
                <a:latin typeface="Times New Roman"/>
                <a:cs typeface="Times New Roman"/>
              </a:rPr>
              <a:t> </a:t>
            </a:r>
            <a:r>
              <a:rPr sz="3750" i="1" spc="20" dirty="0">
                <a:latin typeface="Times New Roman"/>
                <a:cs typeface="Times New Roman"/>
              </a:rPr>
              <a:t>y</a:t>
            </a:r>
            <a:endParaRPr sz="37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622772" y="2645030"/>
            <a:ext cx="572770" cy="5988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5625" spc="172" baseline="-25185" dirty="0">
                <a:latin typeface="Symbol"/>
                <a:cs typeface="Symbol"/>
              </a:rPr>
              <a:t></a:t>
            </a:r>
            <a:r>
              <a:rPr sz="2200" spc="114" dirty="0"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586227" y="2510027"/>
            <a:ext cx="3590925" cy="1402080"/>
          </a:xfrm>
          <a:custGeom>
            <a:avLst/>
            <a:gdLst/>
            <a:ahLst/>
            <a:cxnLst/>
            <a:rect l="l" t="t" r="r" b="b"/>
            <a:pathLst>
              <a:path w="3590925" h="1402079">
                <a:moveTo>
                  <a:pt x="0" y="1402080"/>
                </a:moveTo>
                <a:lnTo>
                  <a:pt x="3590544" y="1402080"/>
                </a:lnTo>
                <a:lnTo>
                  <a:pt x="3590544" y="0"/>
                </a:lnTo>
                <a:lnTo>
                  <a:pt x="0" y="0"/>
                </a:lnTo>
                <a:lnTo>
                  <a:pt x="0" y="140208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3420" y="4615148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>
                <a:moveTo>
                  <a:pt x="0" y="0"/>
                </a:moveTo>
                <a:lnTo>
                  <a:pt x="485488" y="0"/>
                </a:lnTo>
              </a:path>
            </a:pathLst>
          </a:custGeom>
          <a:ln w="11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36552" y="4611034"/>
            <a:ext cx="476884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200" spc="185" dirty="0">
                <a:latin typeface="Symbol"/>
                <a:cs typeface="Symbol"/>
              </a:rPr>
              <a:t></a:t>
            </a:r>
            <a:r>
              <a:rPr sz="1950" spc="7" baseline="42735" dirty="0">
                <a:latin typeface="Times New Roman"/>
                <a:cs typeface="Times New Roman"/>
              </a:rPr>
              <a:t>2</a:t>
            </a:r>
            <a:r>
              <a:rPr sz="1950" spc="-165" baseline="42735" dirty="0">
                <a:latin typeface="Times New Roman"/>
                <a:cs typeface="Times New Roman"/>
              </a:rPr>
              <a:t> </a:t>
            </a:r>
            <a:r>
              <a:rPr sz="2200" i="1" spc="20" dirty="0">
                <a:latin typeface="Times New Roman"/>
                <a:cs typeface="Times New Roman"/>
              </a:rPr>
              <a:t>x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09839" y="4389771"/>
            <a:ext cx="462026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ts val="1320"/>
              </a:lnSpc>
              <a:spcBef>
                <a:spcPts val="130"/>
              </a:spcBef>
              <a:tabLst>
                <a:tab pos="584200" algn="l"/>
                <a:tab pos="1301115" algn="l"/>
                <a:tab pos="2009139" algn="l"/>
                <a:tab pos="2713355" algn="l"/>
                <a:tab pos="3416935" algn="l"/>
              </a:tabLst>
            </a:pPr>
            <a:r>
              <a:rPr sz="3300" spc="142" baseline="35353" dirty="0">
                <a:latin typeface="Symbol"/>
                <a:cs typeface="Symbol"/>
              </a:rPr>
              <a:t></a:t>
            </a:r>
            <a:r>
              <a:rPr sz="1950" spc="142" baseline="102564" dirty="0">
                <a:latin typeface="Times New Roman"/>
                <a:cs typeface="Times New Roman"/>
              </a:rPr>
              <a:t>2</a:t>
            </a:r>
            <a:r>
              <a:rPr sz="1950" spc="307" baseline="102564" dirty="0">
                <a:latin typeface="Times New Roman"/>
                <a:cs typeface="Times New Roman"/>
              </a:rPr>
              <a:t> </a:t>
            </a:r>
            <a:r>
              <a:rPr sz="3300" i="1" spc="15" baseline="35353" dirty="0">
                <a:latin typeface="Times New Roman"/>
                <a:cs typeface="Times New Roman"/>
              </a:rPr>
              <a:t>f	</a:t>
            </a:r>
            <a:r>
              <a:rPr sz="2200" spc="25" dirty="0">
                <a:latin typeface="Symbol"/>
                <a:cs typeface="Symbol"/>
              </a:rPr>
              <a:t></a:t>
            </a:r>
            <a:r>
              <a:rPr sz="2200" spc="25" dirty="0">
                <a:latin typeface="Times New Roman"/>
                <a:cs typeface="Times New Roman"/>
              </a:rPr>
              <a:t>	</a:t>
            </a:r>
            <a:r>
              <a:rPr sz="2200" spc="25" dirty="0">
                <a:latin typeface="Symbol"/>
                <a:cs typeface="Symbol"/>
              </a:rPr>
              <a:t></a:t>
            </a:r>
            <a:r>
              <a:rPr sz="2200" spc="25" dirty="0">
                <a:latin typeface="Times New Roman"/>
                <a:cs typeface="Times New Roman"/>
              </a:rPr>
              <a:t>	</a:t>
            </a:r>
            <a:r>
              <a:rPr sz="2200" spc="25" dirty="0">
                <a:latin typeface="Symbol"/>
                <a:cs typeface="Symbol"/>
              </a:rPr>
              <a:t></a:t>
            </a:r>
            <a:r>
              <a:rPr sz="2200" spc="25" dirty="0">
                <a:latin typeface="Times New Roman"/>
                <a:cs typeface="Times New Roman"/>
              </a:rPr>
              <a:t>	</a:t>
            </a:r>
            <a:r>
              <a:rPr sz="2200" spc="25" dirty="0">
                <a:latin typeface="Symbol"/>
                <a:cs typeface="Symbol"/>
              </a:rPr>
              <a:t></a:t>
            </a:r>
            <a:r>
              <a:rPr sz="2200" spc="25" dirty="0">
                <a:latin typeface="Times New Roman"/>
                <a:cs typeface="Times New Roman"/>
              </a:rPr>
              <a:t>	</a:t>
            </a:r>
            <a:r>
              <a:rPr sz="2200" spc="25" dirty="0">
                <a:latin typeface="Symbol"/>
                <a:cs typeface="Symbol"/>
              </a:rPr>
              <a:t></a:t>
            </a:r>
            <a:endParaRPr sz="2200">
              <a:latin typeface="Symbol"/>
              <a:cs typeface="Symbol"/>
            </a:endParaRPr>
          </a:p>
          <a:p>
            <a:pPr marL="860425">
              <a:lnSpc>
                <a:spcPts val="1320"/>
              </a:lnSpc>
              <a:tabLst>
                <a:tab pos="1479550" algn="l"/>
                <a:tab pos="2272665" algn="l"/>
                <a:tab pos="2886710" algn="l"/>
                <a:tab pos="3622040" algn="l"/>
              </a:tabLst>
            </a:pPr>
            <a:r>
              <a:rPr sz="2200" i="1" spc="10" dirty="0">
                <a:latin typeface="Times New Roman"/>
                <a:cs typeface="Times New Roman"/>
              </a:rPr>
              <a:t>f</a:t>
            </a:r>
            <a:r>
              <a:rPr sz="2200" i="1" spc="-20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(</a:t>
            </a:r>
            <a:r>
              <a:rPr sz="2200" i="1" spc="95" dirty="0">
                <a:latin typeface="Times New Roman"/>
                <a:cs typeface="Times New Roman"/>
              </a:rPr>
              <a:t>x	</a:t>
            </a:r>
            <a:r>
              <a:rPr sz="2200" spc="-90" dirty="0">
                <a:latin typeface="Times New Roman"/>
                <a:cs typeface="Times New Roman"/>
              </a:rPr>
              <a:t>1,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i="1" spc="60" dirty="0">
                <a:latin typeface="Times New Roman"/>
                <a:cs typeface="Times New Roman"/>
              </a:rPr>
              <a:t>y</a:t>
            </a:r>
            <a:r>
              <a:rPr sz="2200" spc="60" dirty="0">
                <a:latin typeface="Times New Roman"/>
                <a:cs typeface="Times New Roman"/>
              </a:rPr>
              <a:t>)	</a:t>
            </a:r>
            <a:r>
              <a:rPr sz="2200" i="1" spc="10" dirty="0">
                <a:latin typeface="Times New Roman"/>
                <a:cs typeface="Times New Roman"/>
              </a:rPr>
              <a:t>f</a:t>
            </a:r>
            <a:r>
              <a:rPr sz="2200" i="1" spc="-20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(</a:t>
            </a:r>
            <a:r>
              <a:rPr sz="2200" i="1" spc="95" dirty="0">
                <a:latin typeface="Times New Roman"/>
                <a:cs typeface="Times New Roman"/>
              </a:rPr>
              <a:t>x	</a:t>
            </a:r>
            <a:r>
              <a:rPr sz="2200" spc="-90" dirty="0">
                <a:latin typeface="Times New Roman"/>
                <a:cs typeface="Times New Roman"/>
              </a:rPr>
              <a:t>1,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i="1" spc="60" dirty="0">
                <a:latin typeface="Times New Roman"/>
                <a:cs typeface="Times New Roman"/>
              </a:rPr>
              <a:t>y</a:t>
            </a:r>
            <a:r>
              <a:rPr sz="2200" spc="60" dirty="0">
                <a:latin typeface="Times New Roman"/>
                <a:cs typeface="Times New Roman"/>
              </a:rPr>
              <a:t>)	</a:t>
            </a:r>
            <a:r>
              <a:rPr sz="2200" spc="20" dirty="0">
                <a:latin typeface="Times New Roman"/>
                <a:cs typeface="Times New Roman"/>
              </a:rPr>
              <a:t>2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i="1" spc="10" dirty="0">
                <a:latin typeface="Times New Roman"/>
                <a:cs typeface="Times New Roman"/>
              </a:rPr>
              <a:t>f</a:t>
            </a:r>
            <a:r>
              <a:rPr sz="2200" i="1" spc="-40" dirty="0">
                <a:latin typeface="Times New Roman"/>
                <a:cs typeface="Times New Roman"/>
              </a:rPr>
              <a:t> </a:t>
            </a:r>
            <a:r>
              <a:rPr sz="2200" spc="75" dirty="0">
                <a:latin typeface="Times New Roman"/>
                <a:cs typeface="Times New Roman"/>
              </a:rPr>
              <a:t>(</a:t>
            </a:r>
            <a:r>
              <a:rPr sz="2200" i="1" spc="75" dirty="0">
                <a:latin typeface="Times New Roman"/>
                <a:cs typeface="Times New Roman"/>
              </a:rPr>
              <a:t>x</a:t>
            </a:r>
            <a:r>
              <a:rPr sz="2200" spc="75" dirty="0">
                <a:latin typeface="Times New Roman"/>
                <a:cs typeface="Times New Roman"/>
              </a:rPr>
              <a:t>,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i="1" spc="60" dirty="0">
                <a:latin typeface="Times New Roman"/>
                <a:cs typeface="Times New Roman"/>
              </a:rPr>
              <a:t>y</a:t>
            </a:r>
            <a:r>
              <a:rPr sz="2200" spc="60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-12700" y="1806067"/>
            <a:ext cx="69043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4820" algn="l"/>
              </a:tabLst>
            </a:pPr>
            <a:r>
              <a:rPr sz="3200" u="dbl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	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The</a:t>
            </a:r>
            <a:r>
              <a:rPr sz="3200" spc="-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Laplacian</a:t>
            </a:r>
            <a:r>
              <a:rPr sz="32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is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defined</a:t>
            </a:r>
            <a:r>
              <a:rPr sz="3200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as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 follows: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34982" y="5621846"/>
            <a:ext cx="501650" cy="0"/>
          </a:xfrm>
          <a:custGeom>
            <a:avLst/>
            <a:gdLst/>
            <a:ahLst/>
            <a:cxnLst/>
            <a:rect l="l" t="t" r="r" b="b"/>
            <a:pathLst>
              <a:path w="501650">
                <a:moveTo>
                  <a:pt x="0" y="0"/>
                </a:moveTo>
                <a:lnTo>
                  <a:pt x="501409" y="0"/>
                </a:lnTo>
              </a:path>
            </a:pathLst>
          </a:custGeom>
          <a:ln w="118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587155" y="5388411"/>
            <a:ext cx="3869054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i="1" spc="10" dirty="0">
                <a:latin typeface="Times New Roman"/>
                <a:cs typeface="Times New Roman"/>
              </a:rPr>
              <a:t>f</a:t>
            </a:r>
            <a:r>
              <a:rPr sz="2300" i="1" spc="-35" dirty="0">
                <a:latin typeface="Times New Roman"/>
                <a:cs typeface="Times New Roman"/>
              </a:rPr>
              <a:t> </a:t>
            </a:r>
            <a:r>
              <a:rPr sz="2300" spc="165" dirty="0">
                <a:latin typeface="Times New Roman"/>
                <a:cs typeface="Times New Roman"/>
              </a:rPr>
              <a:t>(</a:t>
            </a:r>
            <a:r>
              <a:rPr sz="2300" i="1" spc="25" dirty="0">
                <a:latin typeface="Times New Roman"/>
                <a:cs typeface="Times New Roman"/>
              </a:rPr>
              <a:t>x</a:t>
            </a:r>
            <a:r>
              <a:rPr sz="2300" spc="10" dirty="0">
                <a:latin typeface="Times New Roman"/>
                <a:cs typeface="Times New Roman"/>
              </a:rPr>
              <a:t>,</a:t>
            </a:r>
            <a:r>
              <a:rPr sz="2300" spc="-75" dirty="0">
                <a:latin typeface="Times New Roman"/>
                <a:cs typeface="Times New Roman"/>
              </a:rPr>
              <a:t> </a:t>
            </a:r>
            <a:r>
              <a:rPr sz="2300" i="1" spc="15" dirty="0">
                <a:latin typeface="Times New Roman"/>
                <a:cs typeface="Times New Roman"/>
              </a:rPr>
              <a:t>y</a:t>
            </a:r>
            <a:r>
              <a:rPr sz="2300" i="1" spc="-135" dirty="0">
                <a:latin typeface="Times New Roman"/>
                <a:cs typeface="Times New Roman"/>
              </a:rPr>
              <a:t> </a:t>
            </a:r>
            <a:r>
              <a:rPr sz="2300" spc="180" dirty="0">
                <a:latin typeface="Symbol"/>
                <a:cs typeface="Symbol"/>
              </a:rPr>
              <a:t></a:t>
            </a:r>
            <a:r>
              <a:rPr sz="2300" spc="-175" dirty="0">
                <a:latin typeface="Times New Roman"/>
                <a:cs typeface="Times New Roman"/>
              </a:rPr>
              <a:t>1</a:t>
            </a:r>
            <a:r>
              <a:rPr sz="2300" spc="10" dirty="0">
                <a:latin typeface="Times New Roman"/>
                <a:cs typeface="Times New Roman"/>
              </a:rPr>
              <a:t>)</a:t>
            </a:r>
            <a:r>
              <a:rPr sz="2300" spc="-200" dirty="0">
                <a:latin typeface="Times New Roman"/>
                <a:cs typeface="Times New Roman"/>
              </a:rPr>
              <a:t> </a:t>
            </a:r>
            <a:r>
              <a:rPr sz="2300" spc="20" dirty="0">
                <a:latin typeface="Symbol"/>
                <a:cs typeface="Symbol"/>
              </a:rPr>
              <a:t></a:t>
            </a:r>
            <a:r>
              <a:rPr sz="2300" spc="275" dirty="0">
                <a:latin typeface="Times New Roman"/>
                <a:cs typeface="Times New Roman"/>
              </a:rPr>
              <a:t> </a:t>
            </a:r>
            <a:r>
              <a:rPr sz="2300" i="1" spc="10" dirty="0">
                <a:latin typeface="Times New Roman"/>
                <a:cs typeface="Times New Roman"/>
              </a:rPr>
              <a:t>f</a:t>
            </a:r>
            <a:r>
              <a:rPr sz="2300" i="1" spc="-35" dirty="0">
                <a:latin typeface="Times New Roman"/>
                <a:cs typeface="Times New Roman"/>
              </a:rPr>
              <a:t> </a:t>
            </a:r>
            <a:r>
              <a:rPr sz="2300" spc="170" dirty="0">
                <a:latin typeface="Times New Roman"/>
                <a:cs typeface="Times New Roman"/>
              </a:rPr>
              <a:t>(</a:t>
            </a:r>
            <a:r>
              <a:rPr sz="2300" i="1" spc="25" dirty="0">
                <a:latin typeface="Times New Roman"/>
                <a:cs typeface="Times New Roman"/>
              </a:rPr>
              <a:t>x</a:t>
            </a:r>
            <a:r>
              <a:rPr sz="2300" spc="10" dirty="0">
                <a:latin typeface="Times New Roman"/>
                <a:cs typeface="Times New Roman"/>
              </a:rPr>
              <a:t>,</a:t>
            </a:r>
            <a:r>
              <a:rPr sz="2300" spc="-75" dirty="0">
                <a:latin typeface="Times New Roman"/>
                <a:cs typeface="Times New Roman"/>
              </a:rPr>
              <a:t> </a:t>
            </a:r>
            <a:r>
              <a:rPr sz="2300" i="1" spc="15" dirty="0">
                <a:latin typeface="Times New Roman"/>
                <a:cs typeface="Times New Roman"/>
              </a:rPr>
              <a:t>y</a:t>
            </a:r>
            <a:r>
              <a:rPr sz="2300" i="1" spc="-135" dirty="0">
                <a:latin typeface="Times New Roman"/>
                <a:cs typeface="Times New Roman"/>
              </a:rPr>
              <a:t> </a:t>
            </a:r>
            <a:r>
              <a:rPr sz="2300" spc="145" dirty="0">
                <a:latin typeface="Symbol"/>
                <a:cs typeface="Symbol"/>
              </a:rPr>
              <a:t></a:t>
            </a:r>
            <a:r>
              <a:rPr sz="2300" spc="-170" dirty="0">
                <a:latin typeface="Times New Roman"/>
                <a:cs typeface="Times New Roman"/>
              </a:rPr>
              <a:t>1</a:t>
            </a:r>
            <a:r>
              <a:rPr sz="2300" spc="10" dirty="0">
                <a:latin typeface="Times New Roman"/>
                <a:cs typeface="Times New Roman"/>
              </a:rPr>
              <a:t>)</a:t>
            </a:r>
            <a:r>
              <a:rPr sz="2300" spc="-200" dirty="0">
                <a:latin typeface="Times New Roman"/>
                <a:cs typeface="Times New Roman"/>
              </a:rPr>
              <a:t> </a:t>
            </a:r>
            <a:r>
              <a:rPr sz="2300" spc="20" dirty="0">
                <a:latin typeface="Symbol"/>
                <a:cs typeface="Symbol"/>
              </a:rPr>
              <a:t></a:t>
            </a:r>
            <a:r>
              <a:rPr sz="2300" spc="-195" dirty="0">
                <a:latin typeface="Times New Roman"/>
                <a:cs typeface="Times New Roman"/>
              </a:rPr>
              <a:t> </a:t>
            </a:r>
            <a:r>
              <a:rPr sz="2300" spc="20" dirty="0">
                <a:latin typeface="Times New Roman"/>
                <a:cs typeface="Times New Roman"/>
              </a:rPr>
              <a:t>2</a:t>
            </a:r>
            <a:r>
              <a:rPr sz="2300" spc="-120" dirty="0">
                <a:latin typeface="Times New Roman"/>
                <a:cs typeface="Times New Roman"/>
              </a:rPr>
              <a:t> </a:t>
            </a:r>
            <a:r>
              <a:rPr sz="2300" i="1" spc="10" dirty="0">
                <a:latin typeface="Times New Roman"/>
                <a:cs typeface="Times New Roman"/>
              </a:rPr>
              <a:t>f</a:t>
            </a:r>
            <a:r>
              <a:rPr sz="2300" i="1" spc="-35" dirty="0">
                <a:latin typeface="Times New Roman"/>
                <a:cs typeface="Times New Roman"/>
              </a:rPr>
              <a:t> </a:t>
            </a:r>
            <a:r>
              <a:rPr sz="2300" spc="170" dirty="0">
                <a:latin typeface="Times New Roman"/>
                <a:cs typeface="Times New Roman"/>
              </a:rPr>
              <a:t>(</a:t>
            </a:r>
            <a:r>
              <a:rPr sz="2300" i="1" spc="25" dirty="0">
                <a:latin typeface="Times New Roman"/>
                <a:cs typeface="Times New Roman"/>
              </a:rPr>
              <a:t>x</a:t>
            </a:r>
            <a:r>
              <a:rPr sz="2300" spc="10" dirty="0">
                <a:latin typeface="Times New Roman"/>
                <a:cs typeface="Times New Roman"/>
              </a:rPr>
              <a:t>,</a:t>
            </a:r>
            <a:r>
              <a:rPr sz="2300" spc="-75" dirty="0">
                <a:latin typeface="Times New Roman"/>
                <a:cs typeface="Times New Roman"/>
              </a:rPr>
              <a:t> </a:t>
            </a:r>
            <a:r>
              <a:rPr sz="2300" i="1" spc="95" dirty="0">
                <a:latin typeface="Times New Roman"/>
                <a:cs typeface="Times New Roman"/>
              </a:rPr>
              <a:t>y</a:t>
            </a:r>
            <a:r>
              <a:rPr sz="2300" spc="10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30467" y="5618002"/>
            <a:ext cx="50419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300" spc="90" dirty="0">
                <a:latin typeface="Symbol"/>
                <a:cs typeface="Symbol"/>
              </a:rPr>
              <a:t></a:t>
            </a:r>
            <a:r>
              <a:rPr sz="2025" spc="135" baseline="43209" dirty="0">
                <a:latin typeface="Times New Roman"/>
                <a:cs typeface="Times New Roman"/>
              </a:rPr>
              <a:t>2</a:t>
            </a:r>
            <a:r>
              <a:rPr sz="2025" spc="-89" baseline="43209" dirty="0">
                <a:latin typeface="Times New Roman"/>
                <a:cs typeface="Times New Roman"/>
              </a:rPr>
              <a:t> </a:t>
            </a:r>
            <a:r>
              <a:rPr sz="2300" i="1" spc="15" dirty="0">
                <a:latin typeface="Times New Roman"/>
                <a:cs typeface="Times New Roman"/>
              </a:rPr>
              <a:t>y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11876" y="5203787"/>
            <a:ext cx="80391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601980" algn="l"/>
              </a:tabLst>
            </a:pPr>
            <a:r>
              <a:rPr sz="2300" spc="90" dirty="0">
                <a:latin typeface="Symbol"/>
                <a:cs typeface="Symbol"/>
              </a:rPr>
              <a:t></a:t>
            </a:r>
            <a:r>
              <a:rPr sz="2025" spc="135" baseline="43209" dirty="0">
                <a:latin typeface="Times New Roman"/>
                <a:cs typeface="Times New Roman"/>
              </a:rPr>
              <a:t>2</a:t>
            </a:r>
            <a:r>
              <a:rPr sz="2025" spc="315" baseline="43209" dirty="0">
                <a:latin typeface="Times New Roman"/>
                <a:cs typeface="Times New Roman"/>
              </a:rPr>
              <a:t> </a:t>
            </a:r>
            <a:r>
              <a:rPr sz="2300" i="1" spc="10" dirty="0">
                <a:latin typeface="Times New Roman"/>
                <a:cs typeface="Times New Roman"/>
              </a:rPr>
              <a:t>f	</a:t>
            </a:r>
            <a:r>
              <a:rPr sz="3450" spc="30" baseline="-35024" dirty="0">
                <a:latin typeface="Symbol"/>
                <a:cs typeface="Symbol"/>
              </a:rPr>
              <a:t></a:t>
            </a:r>
            <a:endParaRPr sz="3450" baseline="-35024">
              <a:latin typeface="Symbol"/>
              <a:cs typeface="Symbo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0" y="6553199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0176"/>
            <a:ext cx="344170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784348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8013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4597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755392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627375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979675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827276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903476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254251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09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0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664207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5438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34264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4295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711451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06375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91135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09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987552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83667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722376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527303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37490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30632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451104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202704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30708" y="0"/>
                </a:moveTo>
                <a:lnTo>
                  <a:pt x="0" y="0"/>
                </a:lnTo>
                <a:lnTo>
                  <a:pt x="0" y="9144"/>
                </a:lnTo>
                <a:lnTo>
                  <a:pt x="330708" y="9144"/>
                </a:lnTo>
                <a:lnTo>
                  <a:pt x="330708" y="0"/>
                </a:lnTo>
                <a:close/>
              </a:path>
              <a:path w="344170" h="48895">
                <a:moveTo>
                  <a:pt x="343662" y="28943"/>
                </a:moveTo>
                <a:lnTo>
                  <a:pt x="0" y="28943"/>
                </a:lnTo>
                <a:lnTo>
                  <a:pt x="0" y="48755"/>
                </a:lnTo>
                <a:lnTo>
                  <a:pt x="343662" y="48755"/>
                </a:lnTo>
                <a:lnTo>
                  <a:pt x="343662" y="28943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103631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6095"/>
            <a:ext cx="344170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9119" y="23774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2059"/>
                </a:moveTo>
                <a:lnTo>
                  <a:pt x="496823" y="1242059"/>
                </a:lnTo>
                <a:lnTo>
                  <a:pt x="496823" y="0"/>
                </a:lnTo>
                <a:lnTo>
                  <a:pt x="0" y="0"/>
                </a:lnTo>
                <a:lnTo>
                  <a:pt x="0" y="1242059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330708" y="28955"/>
            <a:ext cx="5661660" cy="208915"/>
            <a:chOff x="330708" y="28955"/>
            <a:chExt cx="5661660" cy="208915"/>
          </a:xfrm>
        </p:grpSpPr>
        <p:sp>
          <p:nvSpPr>
            <p:cNvPr id="31" name="object 31"/>
            <p:cNvSpPr/>
            <p:nvPr/>
          </p:nvSpPr>
          <p:spPr>
            <a:xfrm>
              <a:off x="579120" y="28955"/>
              <a:ext cx="497205" cy="131445"/>
            </a:xfrm>
            <a:custGeom>
              <a:avLst/>
              <a:gdLst/>
              <a:ahLst/>
              <a:cxnLst/>
              <a:rect l="l" t="t" r="r" b="b"/>
              <a:pathLst>
                <a:path w="497205" h="131445">
                  <a:moveTo>
                    <a:pt x="0" y="131064"/>
                  </a:moveTo>
                  <a:lnTo>
                    <a:pt x="496823" y="131064"/>
                  </a:lnTo>
                  <a:lnTo>
                    <a:pt x="496823" y="0"/>
                  </a:lnTo>
                  <a:lnTo>
                    <a:pt x="0" y="0"/>
                  </a:lnTo>
                  <a:lnTo>
                    <a:pt x="0" y="131064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30708" y="160019"/>
              <a:ext cx="5661660" cy="78105"/>
            </a:xfrm>
            <a:custGeom>
              <a:avLst/>
              <a:gdLst/>
              <a:ahLst/>
              <a:cxnLst/>
              <a:rect l="l" t="t" r="r" b="b"/>
              <a:pathLst>
                <a:path w="5661660" h="78104">
                  <a:moveTo>
                    <a:pt x="5661660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1660" y="77724"/>
                  </a:lnTo>
                  <a:lnTo>
                    <a:pt x="566166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6996683" y="1703832"/>
            <a:ext cx="1473835" cy="108585"/>
          </a:xfrm>
          <a:custGeom>
            <a:avLst/>
            <a:gdLst/>
            <a:ahLst/>
            <a:cxnLst/>
            <a:rect l="l" t="t" r="r" b="b"/>
            <a:pathLst>
              <a:path w="1473834" h="108585">
                <a:moveTo>
                  <a:pt x="0" y="108203"/>
                </a:moveTo>
                <a:lnTo>
                  <a:pt x="1473707" y="108203"/>
                </a:lnTo>
                <a:lnTo>
                  <a:pt x="1473707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2947416" y="1473708"/>
            <a:ext cx="5663565" cy="230504"/>
            <a:chOff x="2947416" y="1473708"/>
            <a:chExt cx="5663565" cy="230504"/>
          </a:xfrm>
        </p:grpSpPr>
        <p:sp>
          <p:nvSpPr>
            <p:cNvPr id="35" name="object 35"/>
            <p:cNvSpPr/>
            <p:nvPr/>
          </p:nvSpPr>
          <p:spPr>
            <a:xfrm>
              <a:off x="6996683" y="1473708"/>
              <a:ext cx="1473835" cy="152400"/>
            </a:xfrm>
            <a:custGeom>
              <a:avLst/>
              <a:gdLst/>
              <a:ahLst/>
              <a:cxnLst/>
              <a:rect l="l" t="t" r="r" b="b"/>
              <a:pathLst>
                <a:path w="1473834" h="152400">
                  <a:moveTo>
                    <a:pt x="0" y="152400"/>
                  </a:moveTo>
                  <a:lnTo>
                    <a:pt x="1473707" y="152400"/>
                  </a:lnTo>
                  <a:lnTo>
                    <a:pt x="1473707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47416" y="1626108"/>
              <a:ext cx="5663565" cy="78105"/>
            </a:xfrm>
            <a:custGeom>
              <a:avLst/>
              <a:gdLst/>
              <a:ahLst/>
              <a:cxnLst/>
              <a:rect l="l" t="t" r="r" b="b"/>
              <a:pathLst>
                <a:path w="5663565" h="78105">
                  <a:moveTo>
                    <a:pt x="5663183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3183" y="77724"/>
                  </a:lnTo>
                  <a:lnTo>
                    <a:pt x="5663183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080820" y="6609073"/>
            <a:ext cx="454914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2050" algn="l"/>
              </a:tabLst>
            </a:pP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DIP, Spring</a:t>
            </a:r>
            <a:r>
              <a:rPr sz="1500" spc="15" baseline="55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2012	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GS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&amp;</a:t>
            </a:r>
            <a:r>
              <a:rPr sz="1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AS,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Bahria</a:t>
            </a:r>
            <a:r>
              <a:rPr sz="10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University,</a:t>
            </a:r>
            <a:r>
              <a:rPr sz="10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Islambad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0" y="655091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3272790" y="763270"/>
            <a:ext cx="35782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Laplacian</a:t>
            </a:r>
            <a:r>
              <a:rPr sz="4400" spc="-105" dirty="0"/>
              <a:t> </a:t>
            </a:r>
            <a:r>
              <a:rPr sz="4400" dirty="0"/>
              <a:t>Filter</a:t>
            </a:r>
            <a:endParaRPr sz="4400"/>
          </a:p>
        </p:txBody>
      </p:sp>
      <p:sp>
        <p:nvSpPr>
          <p:cNvPr id="40" name="object 40"/>
          <p:cNvSpPr txBox="1"/>
          <p:nvPr/>
        </p:nvSpPr>
        <p:spPr>
          <a:xfrm>
            <a:off x="-25400" y="1580909"/>
            <a:ext cx="8157209" cy="2458085"/>
          </a:xfrm>
          <a:prstGeom prst="rect">
            <a:avLst/>
          </a:prstGeom>
        </p:spPr>
        <p:txBody>
          <a:bodyPr vert="horz" wrap="square" lIns="0" tIns="255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10"/>
              </a:spcBef>
              <a:tabLst>
                <a:tab pos="477520" algn="l"/>
              </a:tabLst>
            </a:pPr>
            <a:r>
              <a:rPr sz="3200" u="dbl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	</a:t>
            </a:r>
            <a:r>
              <a:rPr sz="3200" spc="-1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So,</a:t>
            </a:r>
            <a:r>
              <a:rPr sz="3200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the</a:t>
            </a:r>
            <a:r>
              <a:rPr sz="32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Laplacian</a:t>
            </a:r>
            <a:r>
              <a:rPr sz="3200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can</a:t>
            </a:r>
            <a:r>
              <a:rPr sz="3200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be</a:t>
            </a:r>
            <a:r>
              <a:rPr sz="32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given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3366"/>
                </a:solidFill>
                <a:latin typeface="Arial"/>
                <a:cs typeface="Arial"/>
              </a:rPr>
              <a:t>as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follows:</a:t>
            </a:r>
            <a:endParaRPr sz="3200">
              <a:latin typeface="Arial"/>
              <a:cs typeface="Arial"/>
            </a:endParaRPr>
          </a:p>
          <a:p>
            <a:pPr marL="1374775">
              <a:lnSpc>
                <a:spcPct val="100000"/>
              </a:lnSpc>
              <a:spcBef>
                <a:spcPts val="1764"/>
              </a:spcBef>
              <a:tabLst>
                <a:tab pos="2294255" algn="l"/>
                <a:tab pos="5096510" algn="l"/>
              </a:tabLst>
            </a:pPr>
            <a:r>
              <a:rPr sz="2900" spc="440" dirty="0">
                <a:latin typeface="Symbol"/>
                <a:cs typeface="Symbol"/>
              </a:rPr>
              <a:t></a:t>
            </a:r>
            <a:r>
              <a:rPr sz="2550" spc="660" baseline="42483" dirty="0">
                <a:latin typeface="Times New Roman"/>
                <a:cs typeface="Times New Roman"/>
              </a:rPr>
              <a:t>2</a:t>
            </a:r>
            <a:r>
              <a:rPr sz="2550" spc="600" baseline="42483" dirty="0">
                <a:latin typeface="Times New Roman"/>
                <a:cs typeface="Times New Roman"/>
              </a:rPr>
              <a:t> </a:t>
            </a:r>
            <a:r>
              <a:rPr sz="2900" i="1" spc="190" dirty="0">
                <a:latin typeface="Times New Roman"/>
                <a:cs typeface="Times New Roman"/>
              </a:rPr>
              <a:t>f	</a:t>
            </a:r>
            <a:r>
              <a:rPr sz="2900" spc="380" dirty="0">
                <a:latin typeface="Symbol"/>
                <a:cs typeface="Symbol"/>
              </a:rPr>
              <a:t></a:t>
            </a:r>
            <a:r>
              <a:rPr sz="2900" spc="-200" dirty="0">
                <a:latin typeface="Times New Roman"/>
                <a:cs typeface="Times New Roman"/>
              </a:rPr>
              <a:t> </a:t>
            </a:r>
            <a:r>
              <a:rPr sz="2900" spc="229" dirty="0">
                <a:latin typeface="Times New Roman"/>
                <a:cs typeface="Times New Roman"/>
              </a:rPr>
              <a:t>[</a:t>
            </a:r>
            <a:r>
              <a:rPr sz="2900" spc="25" dirty="0">
                <a:latin typeface="Times New Roman"/>
                <a:cs typeface="Times New Roman"/>
              </a:rPr>
              <a:t> </a:t>
            </a:r>
            <a:r>
              <a:rPr sz="2900" i="1" spc="190" dirty="0">
                <a:latin typeface="Times New Roman"/>
                <a:cs typeface="Times New Roman"/>
              </a:rPr>
              <a:t>f</a:t>
            </a:r>
            <a:r>
              <a:rPr sz="2900" i="1" spc="110" dirty="0">
                <a:latin typeface="Times New Roman"/>
                <a:cs typeface="Times New Roman"/>
              </a:rPr>
              <a:t> </a:t>
            </a:r>
            <a:r>
              <a:rPr sz="2900" spc="395" dirty="0">
                <a:latin typeface="Times New Roman"/>
                <a:cs typeface="Times New Roman"/>
              </a:rPr>
              <a:t>(</a:t>
            </a:r>
            <a:r>
              <a:rPr sz="2900" i="1" spc="395" dirty="0">
                <a:latin typeface="Times New Roman"/>
                <a:cs typeface="Times New Roman"/>
              </a:rPr>
              <a:t>x</a:t>
            </a:r>
            <a:r>
              <a:rPr sz="2900" i="1" spc="-95" dirty="0">
                <a:latin typeface="Times New Roman"/>
                <a:cs typeface="Times New Roman"/>
              </a:rPr>
              <a:t> </a:t>
            </a:r>
            <a:r>
              <a:rPr sz="2900" spc="260" dirty="0">
                <a:latin typeface="Symbol"/>
                <a:cs typeface="Symbol"/>
              </a:rPr>
              <a:t></a:t>
            </a:r>
            <a:r>
              <a:rPr sz="2900" spc="260" dirty="0">
                <a:latin typeface="Times New Roman"/>
                <a:cs typeface="Times New Roman"/>
              </a:rPr>
              <a:t>1,</a:t>
            </a:r>
            <a:r>
              <a:rPr sz="2900" spc="45" dirty="0">
                <a:latin typeface="Times New Roman"/>
                <a:cs typeface="Times New Roman"/>
              </a:rPr>
              <a:t> </a:t>
            </a:r>
            <a:r>
              <a:rPr sz="2900" i="1" spc="330" dirty="0">
                <a:latin typeface="Times New Roman"/>
                <a:cs typeface="Times New Roman"/>
              </a:rPr>
              <a:t>y</a:t>
            </a:r>
            <a:r>
              <a:rPr sz="2900" spc="330" dirty="0">
                <a:latin typeface="Times New Roman"/>
                <a:cs typeface="Times New Roman"/>
              </a:rPr>
              <a:t>)</a:t>
            </a:r>
            <a:r>
              <a:rPr sz="2900" spc="-140" dirty="0">
                <a:latin typeface="Times New Roman"/>
                <a:cs typeface="Times New Roman"/>
              </a:rPr>
              <a:t> </a:t>
            </a:r>
            <a:r>
              <a:rPr sz="2900" spc="380" dirty="0">
                <a:latin typeface="Symbol"/>
                <a:cs typeface="Symbol"/>
              </a:rPr>
              <a:t></a:t>
            </a:r>
            <a:r>
              <a:rPr sz="2900" spc="380" dirty="0">
                <a:latin typeface="Times New Roman"/>
                <a:cs typeface="Times New Roman"/>
              </a:rPr>
              <a:t>	</a:t>
            </a:r>
            <a:r>
              <a:rPr sz="2900" i="1" spc="190" dirty="0">
                <a:latin typeface="Times New Roman"/>
                <a:cs typeface="Times New Roman"/>
              </a:rPr>
              <a:t>f</a:t>
            </a:r>
            <a:r>
              <a:rPr sz="2900" i="1" spc="85" dirty="0">
                <a:latin typeface="Times New Roman"/>
                <a:cs typeface="Times New Roman"/>
              </a:rPr>
              <a:t> </a:t>
            </a:r>
            <a:r>
              <a:rPr sz="2900" spc="390" dirty="0">
                <a:latin typeface="Times New Roman"/>
                <a:cs typeface="Times New Roman"/>
              </a:rPr>
              <a:t>(</a:t>
            </a:r>
            <a:r>
              <a:rPr sz="2900" i="1" spc="390" dirty="0">
                <a:latin typeface="Times New Roman"/>
                <a:cs typeface="Times New Roman"/>
              </a:rPr>
              <a:t>x</a:t>
            </a:r>
            <a:r>
              <a:rPr sz="2900" i="1" spc="-120" dirty="0">
                <a:latin typeface="Times New Roman"/>
                <a:cs typeface="Times New Roman"/>
              </a:rPr>
              <a:t> </a:t>
            </a:r>
            <a:r>
              <a:rPr sz="2900" spc="245" dirty="0">
                <a:latin typeface="Symbol"/>
                <a:cs typeface="Symbol"/>
              </a:rPr>
              <a:t></a:t>
            </a:r>
            <a:r>
              <a:rPr sz="2900" spc="245" dirty="0">
                <a:latin typeface="Times New Roman"/>
                <a:cs typeface="Times New Roman"/>
              </a:rPr>
              <a:t>1,</a:t>
            </a:r>
            <a:r>
              <a:rPr sz="2900" spc="20" dirty="0">
                <a:latin typeface="Times New Roman"/>
                <a:cs typeface="Times New Roman"/>
              </a:rPr>
              <a:t> </a:t>
            </a:r>
            <a:r>
              <a:rPr sz="2900" i="1" spc="330" dirty="0">
                <a:latin typeface="Times New Roman"/>
                <a:cs typeface="Times New Roman"/>
              </a:rPr>
              <a:t>y</a:t>
            </a:r>
            <a:r>
              <a:rPr sz="2900" spc="330" dirty="0">
                <a:latin typeface="Times New Roman"/>
                <a:cs typeface="Times New Roman"/>
              </a:rPr>
              <a:t>)</a:t>
            </a:r>
            <a:endParaRPr sz="2900">
              <a:latin typeface="Times New Roman"/>
              <a:cs typeface="Times New Roman"/>
            </a:endParaRPr>
          </a:p>
          <a:p>
            <a:pPr marL="2823845">
              <a:lnSpc>
                <a:spcPct val="100000"/>
              </a:lnSpc>
              <a:spcBef>
                <a:spcPts val="585"/>
              </a:spcBef>
              <a:tabLst>
                <a:tab pos="3241040" algn="l"/>
                <a:tab pos="5478780" algn="l"/>
              </a:tabLst>
            </a:pPr>
            <a:r>
              <a:rPr sz="2900" spc="350" dirty="0">
                <a:latin typeface="Symbol"/>
                <a:cs typeface="Symbol"/>
              </a:rPr>
              <a:t></a:t>
            </a:r>
            <a:r>
              <a:rPr sz="2900" spc="350" dirty="0">
                <a:latin typeface="Times New Roman"/>
                <a:cs typeface="Times New Roman"/>
              </a:rPr>
              <a:t>	</a:t>
            </a:r>
            <a:r>
              <a:rPr sz="2900" i="1" spc="175" dirty="0">
                <a:latin typeface="Times New Roman"/>
                <a:cs typeface="Times New Roman"/>
              </a:rPr>
              <a:t>f</a:t>
            </a:r>
            <a:r>
              <a:rPr sz="2900" i="1" spc="125" dirty="0">
                <a:latin typeface="Times New Roman"/>
                <a:cs typeface="Times New Roman"/>
              </a:rPr>
              <a:t> </a:t>
            </a:r>
            <a:r>
              <a:rPr sz="2900" spc="315" dirty="0">
                <a:latin typeface="Times New Roman"/>
                <a:cs typeface="Times New Roman"/>
              </a:rPr>
              <a:t>(</a:t>
            </a:r>
            <a:r>
              <a:rPr sz="2900" i="1" spc="315" dirty="0">
                <a:latin typeface="Times New Roman"/>
                <a:cs typeface="Times New Roman"/>
              </a:rPr>
              <a:t>x</a:t>
            </a:r>
            <a:r>
              <a:rPr sz="2900" spc="315" dirty="0">
                <a:latin typeface="Times New Roman"/>
                <a:cs typeface="Times New Roman"/>
              </a:rPr>
              <a:t>,</a:t>
            </a:r>
            <a:r>
              <a:rPr sz="2900" spc="60" dirty="0">
                <a:latin typeface="Times New Roman"/>
                <a:cs typeface="Times New Roman"/>
              </a:rPr>
              <a:t> </a:t>
            </a:r>
            <a:r>
              <a:rPr sz="2900" i="1" spc="285" dirty="0">
                <a:latin typeface="Times New Roman"/>
                <a:cs typeface="Times New Roman"/>
              </a:rPr>
              <a:t>y</a:t>
            </a:r>
            <a:r>
              <a:rPr sz="2900" i="1" spc="-15" dirty="0">
                <a:latin typeface="Times New Roman"/>
                <a:cs typeface="Times New Roman"/>
              </a:rPr>
              <a:t> </a:t>
            </a:r>
            <a:r>
              <a:rPr sz="2900" spc="295" dirty="0">
                <a:latin typeface="Symbol"/>
                <a:cs typeface="Symbol"/>
              </a:rPr>
              <a:t></a:t>
            </a:r>
            <a:r>
              <a:rPr sz="2900" spc="295" dirty="0">
                <a:latin typeface="Times New Roman"/>
                <a:cs typeface="Times New Roman"/>
              </a:rPr>
              <a:t>1)</a:t>
            </a:r>
            <a:r>
              <a:rPr sz="2900" spc="-130" dirty="0">
                <a:latin typeface="Times New Roman"/>
                <a:cs typeface="Times New Roman"/>
              </a:rPr>
              <a:t> </a:t>
            </a:r>
            <a:r>
              <a:rPr sz="2900" spc="350" dirty="0">
                <a:latin typeface="Symbol"/>
                <a:cs typeface="Symbol"/>
              </a:rPr>
              <a:t></a:t>
            </a:r>
            <a:r>
              <a:rPr sz="2900" spc="350" dirty="0">
                <a:latin typeface="Times New Roman"/>
                <a:cs typeface="Times New Roman"/>
              </a:rPr>
              <a:t>	</a:t>
            </a:r>
            <a:r>
              <a:rPr sz="2900" i="1" spc="175" dirty="0">
                <a:latin typeface="Times New Roman"/>
                <a:cs typeface="Times New Roman"/>
              </a:rPr>
              <a:t>f</a:t>
            </a:r>
            <a:r>
              <a:rPr sz="2900" i="1" spc="105" dirty="0">
                <a:latin typeface="Times New Roman"/>
                <a:cs typeface="Times New Roman"/>
              </a:rPr>
              <a:t> </a:t>
            </a:r>
            <a:r>
              <a:rPr sz="2900" spc="315" dirty="0">
                <a:latin typeface="Times New Roman"/>
                <a:cs typeface="Times New Roman"/>
              </a:rPr>
              <a:t>(</a:t>
            </a:r>
            <a:r>
              <a:rPr sz="2900" i="1" spc="315" dirty="0">
                <a:latin typeface="Times New Roman"/>
                <a:cs typeface="Times New Roman"/>
              </a:rPr>
              <a:t>x</a:t>
            </a:r>
            <a:r>
              <a:rPr sz="2900" spc="315" dirty="0">
                <a:latin typeface="Times New Roman"/>
                <a:cs typeface="Times New Roman"/>
              </a:rPr>
              <a:t>,</a:t>
            </a:r>
            <a:r>
              <a:rPr sz="2900" spc="40" dirty="0">
                <a:latin typeface="Times New Roman"/>
                <a:cs typeface="Times New Roman"/>
              </a:rPr>
              <a:t> </a:t>
            </a:r>
            <a:r>
              <a:rPr sz="2900" i="1" spc="285" dirty="0">
                <a:latin typeface="Times New Roman"/>
                <a:cs typeface="Times New Roman"/>
              </a:rPr>
              <a:t>y</a:t>
            </a:r>
            <a:r>
              <a:rPr sz="2900" i="1" spc="-40" dirty="0">
                <a:latin typeface="Times New Roman"/>
                <a:cs typeface="Times New Roman"/>
              </a:rPr>
              <a:t> </a:t>
            </a:r>
            <a:r>
              <a:rPr sz="2900" spc="305" dirty="0">
                <a:latin typeface="Symbol"/>
                <a:cs typeface="Symbol"/>
              </a:rPr>
              <a:t></a:t>
            </a:r>
            <a:r>
              <a:rPr sz="2900" spc="305" dirty="0">
                <a:latin typeface="Times New Roman"/>
                <a:cs typeface="Times New Roman"/>
              </a:rPr>
              <a:t>1)]</a:t>
            </a:r>
            <a:endParaRPr sz="2900">
              <a:latin typeface="Times New Roman"/>
              <a:cs typeface="Times New Roman"/>
            </a:endParaRPr>
          </a:p>
          <a:p>
            <a:pPr marL="2823845">
              <a:lnSpc>
                <a:spcPct val="100000"/>
              </a:lnSpc>
              <a:spcBef>
                <a:spcPts val="610"/>
              </a:spcBef>
            </a:pPr>
            <a:r>
              <a:rPr sz="2900" spc="345" dirty="0">
                <a:latin typeface="Symbol"/>
                <a:cs typeface="Symbol"/>
              </a:rPr>
              <a:t></a:t>
            </a:r>
            <a:r>
              <a:rPr sz="2900" spc="-135" dirty="0">
                <a:latin typeface="Times New Roman"/>
                <a:cs typeface="Times New Roman"/>
              </a:rPr>
              <a:t> </a:t>
            </a:r>
            <a:r>
              <a:rPr sz="2900" spc="315" dirty="0">
                <a:latin typeface="Times New Roman"/>
                <a:cs typeface="Times New Roman"/>
              </a:rPr>
              <a:t>4</a:t>
            </a:r>
            <a:r>
              <a:rPr sz="2900" spc="-15" dirty="0">
                <a:latin typeface="Times New Roman"/>
                <a:cs typeface="Times New Roman"/>
              </a:rPr>
              <a:t> </a:t>
            </a:r>
            <a:r>
              <a:rPr sz="2900" i="1" spc="175" dirty="0">
                <a:latin typeface="Times New Roman"/>
                <a:cs typeface="Times New Roman"/>
              </a:rPr>
              <a:t>f</a:t>
            </a:r>
            <a:r>
              <a:rPr sz="2900" i="1" spc="95" dirty="0">
                <a:latin typeface="Times New Roman"/>
                <a:cs typeface="Times New Roman"/>
              </a:rPr>
              <a:t> </a:t>
            </a:r>
            <a:r>
              <a:rPr sz="2900" spc="315" dirty="0">
                <a:latin typeface="Times New Roman"/>
                <a:cs typeface="Times New Roman"/>
              </a:rPr>
              <a:t>(</a:t>
            </a:r>
            <a:r>
              <a:rPr sz="2900" i="1" spc="315" dirty="0">
                <a:latin typeface="Times New Roman"/>
                <a:cs typeface="Times New Roman"/>
              </a:rPr>
              <a:t>x</a:t>
            </a:r>
            <a:r>
              <a:rPr sz="2900" spc="315" dirty="0">
                <a:latin typeface="Times New Roman"/>
                <a:cs typeface="Times New Roman"/>
              </a:rPr>
              <a:t>,</a:t>
            </a:r>
            <a:r>
              <a:rPr sz="2900" spc="35" dirty="0">
                <a:latin typeface="Times New Roman"/>
                <a:cs typeface="Times New Roman"/>
              </a:rPr>
              <a:t> </a:t>
            </a:r>
            <a:r>
              <a:rPr sz="2900" i="1" spc="315" dirty="0">
                <a:latin typeface="Times New Roman"/>
                <a:cs typeface="Times New Roman"/>
              </a:rPr>
              <a:t>y</a:t>
            </a:r>
            <a:r>
              <a:rPr sz="2900" spc="315" dirty="0">
                <a:latin typeface="Times New Roman"/>
                <a:cs typeface="Times New Roman"/>
              </a:rPr>
              <a:t>)</a:t>
            </a:r>
            <a:endParaRPr sz="2900">
              <a:latin typeface="Times New Roman"/>
              <a:cs typeface="Times New Roman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5855208" y="4102608"/>
          <a:ext cx="2138680" cy="21290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8660"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5735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381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5735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381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5735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38100">
                      <a:solidFill>
                        <a:srgbClr val="0033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135"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0655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38100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-4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0655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38100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0655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38100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232"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" name="object 42"/>
          <p:cNvSpPr/>
          <p:nvPr/>
        </p:nvSpPr>
        <p:spPr>
          <a:xfrm>
            <a:off x="5868162" y="4115561"/>
            <a:ext cx="2139950" cy="2129155"/>
          </a:xfrm>
          <a:custGeom>
            <a:avLst/>
            <a:gdLst/>
            <a:ahLst/>
            <a:cxnLst/>
            <a:rect l="l" t="t" r="r" b="b"/>
            <a:pathLst>
              <a:path w="2139950" h="2129154">
                <a:moveTo>
                  <a:pt x="2139696" y="0"/>
                </a:moveTo>
                <a:lnTo>
                  <a:pt x="1427988" y="0"/>
                </a:lnTo>
                <a:lnTo>
                  <a:pt x="713232" y="0"/>
                </a:lnTo>
                <a:lnTo>
                  <a:pt x="713232" y="704088"/>
                </a:lnTo>
                <a:lnTo>
                  <a:pt x="1427988" y="704088"/>
                </a:lnTo>
                <a:lnTo>
                  <a:pt x="1427988" y="713232"/>
                </a:lnTo>
                <a:lnTo>
                  <a:pt x="1427988" y="1415796"/>
                </a:lnTo>
                <a:lnTo>
                  <a:pt x="713232" y="1415796"/>
                </a:lnTo>
                <a:lnTo>
                  <a:pt x="713232" y="704088"/>
                </a:lnTo>
                <a:lnTo>
                  <a:pt x="0" y="704088"/>
                </a:lnTo>
                <a:lnTo>
                  <a:pt x="0" y="1415796"/>
                </a:lnTo>
                <a:lnTo>
                  <a:pt x="0" y="2129028"/>
                </a:lnTo>
                <a:lnTo>
                  <a:pt x="713232" y="2129028"/>
                </a:lnTo>
                <a:lnTo>
                  <a:pt x="1427988" y="2129028"/>
                </a:lnTo>
                <a:lnTo>
                  <a:pt x="2139696" y="2129028"/>
                </a:lnTo>
                <a:lnTo>
                  <a:pt x="2139696" y="1415796"/>
                </a:lnTo>
                <a:lnTo>
                  <a:pt x="2139696" y="713232"/>
                </a:lnTo>
                <a:lnTo>
                  <a:pt x="2139696" y="704088"/>
                </a:lnTo>
                <a:lnTo>
                  <a:pt x="21396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1857755" y="4431791"/>
            <a:ext cx="3267075" cy="1601470"/>
            <a:chOff x="1857755" y="4431791"/>
            <a:chExt cx="3267075" cy="1601470"/>
          </a:xfrm>
        </p:grpSpPr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5103" y="4489703"/>
              <a:ext cx="3149346" cy="139217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7755" y="4431791"/>
              <a:ext cx="3198114" cy="1600962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1905000" y="4419600"/>
            <a:ext cx="3139440" cy="138239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 marR="360045">
              <a:lnSpc>
                <a:spcPct val="100000"/>
              </a:lnSpc>
              <a:spcBef>
                <a:spcPts val="265"/>
              </a:spcBef>
            </a:pP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Can</a:t>
            </a:r>
            <a:r>
              <a:rPr sz="28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we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implement </a:t>
            </a:r>
            <a:r>
              <a:rPr sz="2800" spc="-6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it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using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filter/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mask?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6553199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820" y="6609073"/>
            <a:ext cx="454914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2050" algn="l"/>
              </a:tabLst>
            </a:pP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DIP, Spring</a:t>
            </a:r>
            <a:r>
              <a:rPr sz="1500" spc="15" baseline="55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2012	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GS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&amp;</a:t>
            </a:r>
            <a:r>
              <a:rPr sz="1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AS,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Bahria</a:t>
            </a:r>
            <a:r>
              <a:rPr sz="10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University,</a:t>
            </a:r>
            <a:r>
              <a:rPr sz="10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Islambad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55091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72790" y="534670"/>
            <a:ext cx="35782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Laplacian</a:t>
            </a:r>
            <a:r>
              <a:rPr sz="4400" spc="-105" dirty="0"/>
              <a:t> </a:t>
            </a:r>
            <a:r>
              <a:rPr sz="4400" dirty="0"/>
              <a:t>Filter</a:t>
            </a:r>
            <a:endParaRPr sz="4400"/>
          </a:p>
        </p:txBody>
      </p:sp>
      <p:grpSp>
        <p:nvGrpSpPr>
          <p:cNvPr id="5" name="object 5"/>
          <p:cNvGrpSpPr/>
          <p:nvPr/>
        </p:nvGrpSpPr>
        <p:grpSpPr>
          <a:xfrm>
            <a:off x="-4572" y="1905000"/>
            <a:ext cx="9153525" cy="4958080"/>
            <a:chOff x="-4572" y="1905000"/>
            <a:chExt cx="9153525" cy="49580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200" y="1905000"/>
              <a:ext cx="7708392" cy="4648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6553199"/>
              <a:ext cx="9144000" cy="304800"/>
            </a:xfrm>
            <a:custGeom>
              <a:avLst/>
              <a:gdLst/>
              <a:ahLst/>
              <a:cxnLst/>
              <a:rect l="l" t="t" r="r" b="b"/>
              <a:pathLst>
                <a:path w="9144000" h="304800">
                  <a:moveTo>
                    <a:pt x="9144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9144000" y="304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553199"/>
              <a:ext cx="9144000" cy="304800"/>
            </a:xfrm>
            <a:custGeom>
              <a:avLst/>
              <a:gdLst/>
              <a:ahLst/>
              <a:cxnLst/>
              <a:rect l="l" t="t" r="r" b="b"/>
              <a:pathLst>
                <a:path w="9144000" h="304800">
                  <a:moveTo>
                    <a:pt x="0" y="304800"/>
                  </a:moveTo>
                  <a:lnTo>
                    <a:pt x="9144000" y="3048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0175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10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1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784348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8013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4597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755392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258567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3454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627375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979675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827276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903476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254251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09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0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664207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5438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34264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4295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1711451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106375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91135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09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987552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83667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722376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527303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37490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30632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451104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202704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30708" y="0"/>
                </a:moveTo>
                <a:lnTo>
                  <a:pt x="0" y="0"/>
                </a:lnTo>
                <a:lnTo>
                  <a:pt x="0" y="9144"/>
                </a:lnTo>
                <a:lnTo>
                  <a:pt x="330708" y="9144"/>
                </a:lnTo>
                <a:lnTo>
                  <a:pt x="330708" y="0"/>
                </a:lnTo>
                <a:close/>
              </a:path>
              <a:path w="344170" h="48895">
                <a:moveTo>
                  <a:pt x="343662" y="28943"/>
                </a:moveTo>
                <a:lnTo>
                  <a:pt x="0" y="28943"/>
                </a:lnTo>
                <a:lnTo>
                  <a:pt x="0" y="48755"/>
                </a:lnTo>
                <a:lnTo>
                  <a:pt x="343662" y="48755"/>
                </a:lnTo>
                <a:lnTo>
                  <a:pt x="343662" y="28943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103631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6095"/>
            <a:ext cx="344170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9119" y="23774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2059"/>
                </a:moveTo>
                <a:lnTo>
                  <a:pt x="496823" y="1242059"/>
                </a:lnTo>
                <a:lnTo>
                  <a:pt x="496823" y="0"/>
                </a:lnTo>
                <a:lnTo>
                  <a:pt x="0" y="0"/>
                </a:lnTo>
                <a:lnTo>
                  <a:pt x="0" y="1242059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330708" y="28955"/>
            <a:ext cx="5661660" cy="208915"/>
            <a:chOff x="330708" y="28955"/>
            <a:chExt cx="5661660" cy="208915"/>
          </a:xfrm>
        </p:grpSpPr>
        <p:sp>
          <p:nvSpPr>
            <p:cNvPr id="33" name="object 33"/>
            <p:cNvSpPr/>
            <p:nvPr/>
          </p:nvSpPr>
          <p:spPr>
            <a:xfrm>
              <a:off x="579120" y="28955"/>
              <a:ext cx="497205" cy="131445"/>
            </a:xfrm>
            <a:custGeom>
              <a:avLst/>
              <a:gdLst/>
              <a:ahLst/>
              <a:cxnLst/>
              <a:rect l="l" t="t" r="r" b="b"/>
              <a:pathLst>
                <a:path w="497205" h="131445">
                  <a:moveTo>
                    <a:pt x="0" y="131064"/>
                  </a:moveTo>
                  <a:lnTo>
                    <a:pt x="496823" y="131064"/>
                  </a:lnTo>
                  <a:lnTo>
                    <a:pt x="496823" y="0"/>
                  </a:lnTo>
                  <a:lnTo>
                    <a:pt x="0" y="0"/>
                  </a:lnTo>
                  <a:lnTo>
                    <a:pt x="0" y="131064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0708" y="160019"/>
              <a:ext cx="5661660" cy="78105"/>
            </a:xfrm>
            <a:custGeom>
              <a:avLst/>
              <a:gdLst/>
              <a:ahLst/>
              <a:cxnLst/>
              <a:rect l="l" t="t" r="r" b="b"/>
              <a:pathLst>
                <a:path w="5661660" h="78104">
                  <a:moveTo>
                    <a:pt x="5661660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1660" y="77724"/>
                  </a:lnTo>
                  <a:lnTo>
                    <a:pt x="566166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6996683" y="1703832"/>
            <a:ext cx="1473835" cy="10795"/>
          </a:xfrm>
          <a:custGeom>
            <a:avLst/>
            <a:gdLst/>
            <a:ahLst/>
            <a:cxnLst/>
            <a:rect l="l" t="t" r="r" b="b"/>
            <a:pathLst>
              <a:path w="1473834" h="10794">
                <a:moveTo>
                  <a:pt x="0" y="10667"/>
                </a:moveTo>
                <a:lnTo>
                  <a:pt x="1473707" y="10667"/>
                </a:lnTo>
                <a:lnTo>
                  <a:pt x="1473707" y="0"/>
                </a:lnTo>
                <a:lnTo>
                  <a:pt x="0" y="0"/>
                </a:lnTo>
                <a:lnTo>
                  <a:pt x="0" y="10667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2947416" y="1473708"/>
            <a:ext cx="5663565" cy="230504"/>
            <a:chOff x="2947416" y="1473708"/>
            <a:chExt cx="5663565" cy="230504"/>
          </a:xfrm>
        </p:grpSpPr>
        <p:sp>
          <p:nvSpPr>
            <p:cNvPr id="37" name="object 37"/>
            <p:cNvSpPr/>
            <p:nvPr/>
          </p:nvSpPr>
          <p:spPr>
            <a:xfrm>
              <a:off x="6996683" y="1473708"/>
              <a:ext cx="1473835" cy="152400"/>
            </a:xfrm>
            <a:custGeom>
              <a:avLst/>
              <a:gdLst/>
              <a:ahLst/>
              <a:cxnLst/>
              <a:rect l="l" t="t" r="r" b="b"/>
              <a:pathLst>
                <a:path w="1473834" h="152400">
                  <a:moveTo>
                    <a:pt x="0" y="152400"/>
                  </a:moveTo>
                  <a:lnTo>
                    <a:pt x="1473707" y="152400"/>
                  </a:lnTo>
                  <a:lnTo>
                    <a:pt x="1473707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47416" y="1626108"/>
              <a:ext cx="5663565" cy="78105"/>
            </a:xfrm>
            <a:custGeom>
              <a:avLst/>
              <a:gdLst/>
              <a:ahLst/>
              <a:cxnLst/>
              <a:rect l="l" t="t" r="r" b="b"/>
              <a:pathLst>
                <a:path w="5663565" h="78105">
                  <a:moveTo>
                    <a:pt x="5663183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3183" y="77724"/>
                  </a:lnTo>
                  <a:lnTo>
                    <a:pt x="5663183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080820" y="6609073"/>
            <a:ext cx="454914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2050" algn="l"/>
              </a:tabLst>
            </a:pP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DIP, Spring</a:t>
            </a:r>
            <a:r>
              <a:rPr sz="1500" spc="15" baseline="55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2012	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GS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&amp;</a:t>
            </a:r>
            <a:r>
              <a:rPr sz="1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AS,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Bahria</a:t>
            </a:r>
            <a:r>
              <a:rPr sz="10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University,</a:t>
            </a:r>
            <a:r>
              <a:rPr sz="10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Islambad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655320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9143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3272790" y="534670"/>
            <a:ext cx="35782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Laplacian</a:t>
            </a:r>
            <a:r>
              <a:rPr sz="4400" spc="-105" dirty="0"/>
              <a:t> </a:t>
            </a:r>
            <a:r>
              <a:rPr sz="4400" dirty="0"/>
              <a:t>Filter</a:t>
            </a:r>
            <a:endParaRPr sz="4400"/>
          </a:p>
        </p:txBody>
      </p:sp>
      <p:sp>
        <p:nvSpPr>
          <p:cNvPr id="42" name="object 42"/>
          <p:cNvSpPr/>
          <p:nvPr/>
        </p:nvSpPr>
        <p:spPr>
          <a:xfrm>
            <a:off x="533400" y="1714499"/>
            <a:ext cx="8229600" cy="5143500"/>
          </a:xfrm>
          <a:custGeom>
            <a:avLst/>
            <a:gdLst/>
            <a:ahLst/>
            <a:cxnLst/>
            <a:rect l="l" t="t" r="r" b="b"/>
            <a:pathLst>
              <a:path w="8229600" h="5143500">
                <a:moveTo>
                  <a:pt x="8229600" y="0"/>
                </a:moveTo>
                <a:lnTo>
                  <a:pt x="0" y="0"/>
                </a:lnTo>
                <a:lnTo>
                  <a:pt x="0" y="5143500"/>
                </a:lnTo>
                <a:lnTo>
                  <a:pt x="8229600" y="5143500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29462" y="1721561"/>
            <a:ext cx="7648575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3200" spc="-40" dirty="0">
                <a:solidFill>
                  <a:srgbClr val="003366"/>
                </a:solidFill>
                <a:latin typeface="Constantia"/>
                <a:cs typeface="Constantia"/>
              </a:rPr>
              <a:t>A</a:t>
            </a:r>
            <a:r>
              <a:rPr sz="3200" dirty="0">
                <a:solidFill>
                  <a:srgbClr val="003366"/>
                </a:solidFill>
                <a:latin typeface="Constantia"/>
                <a:cs typeface="Constantia"/>
              </a:rPr>
              <a:t>p</a:t>
            </a:r>
            <a:r>
              <a:rPr sz="3200" spc="-15" dirty="0">
                <a:solidFill>
                  <a:srgbClr val="003366"/>
                </a:solidFill>
                <a:latin typeface="Constantia"/>
                <a:cs typeface="Constantia"/>
              </a:rPr>
              <a:t>p</a:t>
            </a:r>
            <a:r>
              <a:rPr sz="3200" spc="-40" dirty="0">
                <a:solidFill>
                  <a:srgbClr val="003366"/>
                </a:solidFill>
                <a:latin typeface="Constantia"/>
                <a:cs typeface="Constantia"/>
              </a:rPr>
              <a:t>l</a:t>
            </a:r>
            <a:r>
              <a:rPr sz="3200" spc="-5" dirty="0">
                <a:solidFill>
                  <a:srgbClr val="003366"/>
                </a:solidFill>
                <a:latin typeface="Constantia"/>
                <a:cs typeface="Constantia"/>
              </a:rPr>
              <a:t>y</a:t>
            </a:r>
            <a:r>
              <a:rPr sz="3200" spc="5" dirty="0">
                <a:solidFill>
                  <a:srgbClr val="003366"/>
                </a:solidFill>
                <a:latin typeface="Constantia"/>
                <a:cs typeface="Constantia"/>
              </a:rPr>
              <a:t>i</a:t>
            </a:r>
            <a:r>
              <a:rPr sz="3200" spc="-5" dirty="0">
                <a:solidFill>
                  <a:srgbClr val="003366"/>
                </a:solidFill>
                <a:latin typeface="Constantia"/>
                <a:cs typeface="Constantia"/>
              </a:rPr>
              <a:t>n</a:t>
            </a:r>
            <a:r>
              <a:rPr sz="3200" dirty="0">
                <a:solidFill>
                  <a:srgbClr val="003366"/>
                </a:solidFill>
                <a:latin typeface="Constantia"/>
                <a:cs typeface="Constantia"/>
              </a:rPr>
              <a:t>g</a:t>
            </a:r>
            <a:r>
              <a:rPr sz="3200" spc="-40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Constantia"/>
                <a:cs typeface="Constantia"/>
              </a:rPr>
              <a:t>th</a:t>
            </a:r>
            <a:r>
              <a:rPr sz="3200" dirty="0">
                <a:solidFill>
                  <a:srgbClr val="003366"/>
                </a:solidFill>
                <a:latin typeface="Constantia"/>
                <a:cs typeface="Constantia"/>
              </a:rPr>
              <a:t>e</a:t>
            </a:r>
            <a:r>
              <a:rPr sz="3200" spc="-90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3200" spc="50" dirty="0">
                <a:solidFill>
                  <a:srgbClr val="003366"/>
                </a:solidFill>
                <a:latin typeface="Constantia"/>
                <a:cs typeface="Constantia"/>
              </a:rPr>
              <a:t>L</a:t>
            </a:r>
            <a:r>
              <a:rPr sz="3200" dirty="0">
                <a:solidFill>
                  <a:srgbClr val="003366"/>
                </a:solidFill>
                <a:latin typeface="Constantia"/>
                <a:cs typeface="Constantia"/>
              </a:rPr>
              <a:t>a</a:t>
            </a:r>
            <a:r>
              <a:rPr sz="3200" spc="-10" dirty="0">
                <a:solidFill>
                  <a:srgbClr val="003366"/>
                </a:solidFill>
                <a:latin typeface="Constantia"/>
                <a:cs typeface="Constantia"/>
              </a:rPr>
              <a:t>p</a:t>
            </a:r>
            <a:r>
              <a:rPr sz="3200" dirty="0">
                <a:solidFill>
                  <a:srgbClr val="003366"/>
                </a:solidFill>
                <a:latin typeface="Constantia"/>
                <a:cs typeface="Constantia"/>
              </a:rPr>
              <a:t>lacian</a:t>
            </a:r>
            <a:r>
              <a:rPr sz="3200" spc="-8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3200" spc="-55" dirty="0">
                <a:solidFill>
                  <a:srgbClr val="003366"/>
                </a:solidFill>
                <a:latin typeface="Constantia"/>
                <a:cs typeface="Constantia"/>
              </a:rPr>
              <a:t>t</a:t>
            </a:r>
            <a:r>
              <a:rPr sz="3200" dirty="0">
                <a:solidFill>
                  <a:srgbClr val="003366"/>
                </a:solidFill>
                <a:latin typeface="Constantia"/>
                <a:cs typeface="Constantia"/>
              </a:rPr>
              <a:t>o</a:t>
            </a:r>
            <a:r>
              <a:rPr sz="3200" spc="-17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3200" dirty="0">
                <a:solidFill>
                  <a:srgbClr val="003366"/>
                </a:solidFill>
                <a:latin typeface="Constantia"/>
                <a:cs typeface="Constantia"/>
              </a:rPr>
              <a:t>an</a:t>
            </a:r>
            <a:r>
              <a:rPr sz="3200" spc="-60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Constantia"/>
                <a:cs typeface="Constantia"/>
              </a:rPr>
              <a:t>ima</a:t>
            </a:r>
            <a:r>
              <a:rPr sz="3200" spc="-75" dirty="0">
                <a:solidFill>
                  <a:srgbClr val="003366"/>
                </a:solidFill>
                <a:latin typeface="Constantia"/>
                <a:cs typeface="Constantia"/>
              </a:rPr>
              <a:t>g</a:t>
            </a:r>
            <a:r>
              <a:rPr sz="3200" dirty="0">
                <a:solidFill>
                  <a:srgbClr val="003366"/>
                </a:solidFill>
                <a:latin typeface="Constantia"/>
                <a:cs typeface="Constantia"/>
              </a:rPr>
              <a:t>e</a:t>
            </a:r>
            <a:r>
              <a:rPr sz="3200" spc="-170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3200" spc="-80" dirty="0">
                <a:solidFill>
                  <a:srgbClr val="003366"/>
                </a:solidFill>
                <a:latin typeface="Constantia"/>
                <a:cs typeface="Constantia"/>
              </a:rPr>
              <a:t>w</a:t>
            </a:r>
            <a:r>
              <a:rPr sz="3200" dirty="0">
                <a:solidFill>
                  <a:srgbClr val="003366"/>
                </a:solidFill>
                <a:latin typeface="Constantia"/>
                <a:cs typeface="Constantia"/>
              </a:rPr>
              <a:t>e</a:t>
            </a:r>
            <a:r>
              <a:rPr sz="3200" spc="-170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3200" spc="-70" dirty="0">
                <a:solidFill>
                  <a:srgbClr val="003366"/>
                </a:solidFill>
                <a:latin typeface="Constantia"/>
                <a:cs typeface="Constantia"/>
              </a:rPr>
              <a:t>g</a:t>
            </a:r>
            <a:r>
              <a:rPr sz="3200" dirty="0">
                <a:solidFill>
                  <a:srgbClr val="003366"/>
                </a:solidFill>
                <a:latin typeface="Constantia"/>
                <a:cs typeface="Constantia"/>
              </a:rPr>
              <a:t>et</a:t>
            </a:r>
            <a:r>
              <a:rPr sz="3200" spc="-17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3200" dirty="0">
                <a:solidFill>
                  <a:srgbClr val="003366"/>
                </a:solidFill>
                <a:latin typeface="Constantia"/>
                <a:cs typeface="Constantia"/>
              </a:rPr>
              <a:t>a  </a:t>
            </a:r>
            <a:r>
              <a:rPr sz="3200" spc="-5" dirty="0">
                <a:solidFill>
                  <a:srgbClr val="003366"/>
                </a:solidFill>
                <a:latin typeface="Constantia"/>
                <a:cs typeface="Constantia"/>
              </a:rPr>
              <a:t>new </a:t>
            </a:r>
            <a:r>
              <a:rPr sz="3200" spc="-15" dirty="0">
                <a:solidFill>
                  <a:srgbClr val="003366"/>
                </a:solidFill>
                <a:latin typeface="Constantia"/>
                <a:cs typeface="Constantia"/>
              </a:rPr>
              <a:t>image </a:t>
            </a:r>
            <a:r>
              <a:rPr sz="3200" spc="-5" dirty="0">
                <a:solidFill>
                  <a:srgbClr val="003366"/>
                </a:solidFill>
                <a:latin typeface="Constantia"/>
                <a:cs typeface="Constantia"/>
              </a:rPr>
              <a:t>that highlights </a:t>
            </a:r>
            <a:r>
              <a:rPr sz="3200" spc="-15" dirty="0">
                <a:solidFill>
                  <a:srgbClr val="003366"/>
                </a:solidFill>
                <a:latin typeface="Constantia"/>
                <a:cs typeface="Constantia"/>
              </a:rPr>
              <a:t>edges </a:t>
            </a:r>
            <a:r>
              <a:rPr sz="3200" dirty="0">
                <a:solidFill>
                  <a:srgbClr val="003366"/>
                </a:solidFill>
                <a:latin typeface="Constantia"/>
                <a:cs typeface="Constantia"/>
              </a:rPr>
              <a:t>and other </a:t>
            </a:r>
            <a:r>
              <a:rPr sz="3200" spc="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3200" spc="-10" dirty="0">
                <a:solidFill>
                  <a:srgbClr val="003366"/>
                </a:solidFill>
                <a:latin typeface="Constantia"/>
                <a:cs typeface="Constantia"/>
              </a:rPr>
              <a:t>discontinuities</a:t>
            </a:r>
            <a:endParaRPr sz="3200">
              <a:latin typeface="Constantia"/>
              <a:cs typeface="Constanti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173480" y="3171444"/>
            <a:ext cx="6829425" cy="2628900"/>
            <a:chOff x="1173480" y="3171444"/>
            <a:chExt cx="6829425" cy="2628900"/>
          </a:xfrm>
        </p:grpSpPr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87568" y="3171444"/>
              <a:ext cx="2314956" cy="262889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3480" y="3171444"/>
              <a:ext cx="4584192" cy="2613660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1960879" y="5741619"/>
            <a:ext cx="810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5080" indent="-7493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Orig</a:t>
            </a:r>
            <a:r>
              <a:rPr sz="1800" spc="-15" dirty="0">
                <a:solidFill>
                  <a:srgbClr val="003366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n</a:t>
            </a:r>
            <a:r>
              <a:rPr sz="1800" spc="-15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l  Image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878960" y="5741619"/>
            <a:ext cx="1485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19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Laplacian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Filtered</a:t>
            </a:r>
            <a:r>
              <a:rPr sz="1800" spc="-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Image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920866" y="5741619"/>
            <a:ext cx="18649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 marR="194310" indent="-127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Laplacian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Filtered</a:t>
            </a:r>
            <a:r>
              <a:rPr sz="1800" spc="-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Image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Scaled</a:t>
            </a:r>
            <a:r>
              <a:rPr sz="1800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for</a:t>
            </a:r>
            <a:r>
              <a:rPr sz="1800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Display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750300" y="6290259"/>
            <a:ext cx="466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3390" algn="l"/>
              </a:tabLst>
            </a:pPr>
            <a:r>
              <a:rPr sz="1800" u="sng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Arial"/>
                <a:cs typeface="Arial"/>
              </a:rPr>
              <a:t> 	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70320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1944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15086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94120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62015"/>
            <a:ext cx="344170" cy="66040"/>
          </a:xfrm>
          <a:custGeom>
            <a:avLst/>
            <a:gdLst/>
            <a:ahLst/>
            <a:cxnLst/>
            <a:rect l="l" t="t" r="r" b="b"/>
            <a:pathLst>
              <a:path w="344170" h="66039">
                <a:moveTo>
                  <a:pt x="342900" y="56388"/>
                </a:moveTo>
                <a:lnTo>
                  <a:pt x="0" y="56388"/>
                </a:lnTo>
                <a:lnTo>
                  <a:pt x="0" y="65532"/>
                </a:lnTo>
                <a:lnTo>
                  <a:pt x="342900" y="65532"/>
                </a:lnTo>
                <a:lnTo>
                  <a:pt x="342900" y="56388"/>
                </a:lnTo>
                <a:close/>
              </a:path>
              <a:path w="344170" h="6603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076188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870447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5750052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047232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3"/>
                </a:lnTo>
                <a:lnTo>
                  <a:pt x="342900" y="9143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550408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5635752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5917691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26999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119115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50505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5195315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4361688"/>
            <a:ext cx="344170" cy="66040"/>
          </a:xfrm>
          <a:custGeom>
            <a:avLst/>
            <a:gdLst/>
            <a:ahLst/>
            <a:cxnLst/>
            <a:rect l="l" t="t" r="r" b="b"/>
            <a:pathLst>
              <a:path w="344170" h="66039">
                <a:moveTo>
                  <a:pt x="342900" y="56388"/>
                </a:moveTo>
                <a:lnTo>
                  <a:pt x="0" y="56388"/>
                </a:lnTo>
                <a:lnTo>
                  <a:pt x="0" y="65544"/>
                </a:lnTo>
                <a:lnTo>
                  <a:pt x="342900" y="65544"/>
                </a:lnTo>
                <a:lnTo>
                  <a:pt x="342900" y="56388"/>
                </a:lnTo>
                <a:close/>
              </a:path>
              <a:path w="344170" h="6603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4975859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477164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46497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4946903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4450079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45354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4818888"/>
            <a:ext cx="344170" cy="47625"/>
          </a:xfrm>
          <a:custGeom>
            <a:avLst/>
            <a:gdLst/>
            <a:ahLst/>
            <a:cxnLst/>
            <a:rect l="l" t="t" r="r" b="b"/>
            <a:pathLst>
              <a:path w="344170" h="47625">
                <a:moveTo>
                  <a:pt x="342900" y="0"/>
                </a:moveTo>
                <a:lnTo>
                  <a:pt x="0" y="0"/>
                </a:lnTo>
                <a:lnTo>
                  <a:pt x="0" y="9156"/>
                </a:lnTo>
                <a:lnTo>
                  <a:pt x="342900" y="9156"/>
                </a:lnTo>
                <a:lnTo>
                  <a:pt x="342900" y="0"/>
                </a:lnTo>
                <a:close/>
              </a:path>
              <a:path w="344170" h="47625">
                <a:moveTo>
                  <a:pt x="343662" y="27432"/>
                </a:moveTo>
                <a:lnTo>
                  <a:pt x="0" y="27432"/>
                </a:lnTo>
                <a:lnTo>
                  <a:pt x="0" y="47244"/>
                </a:lnTo>
                <a:lnTo>
                  <a:pt x="343662" y="47244"/>
                </a:lnTo>
                <a:lnTo>
                  <a:pt x="343662" y="2743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4183379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6"/>
                </a:lnTo>
                <a:lnTo>
                  <a:pt x="343662" y="28956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406298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394868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4230623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3796283"/>
            <a:ext cx="344170" cy="82550"/>
          </a:xfrm>
          <a:custGeom>
            <a:avLst/>
            <a:gdLst/>
            <a:ahLst/>
            <a:cxnLst/>
            <a:rect l="l" t="t" r="r" b="b"/>
            <a:pathLst>
              <a:path w="344170" h="82550">
                <a:moveTo>
                  <a:pt x="343662" y="62484"/>
                </a:moveTo>
                <a:lnTo>
                  <a:pt x="0" y="62484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62484"/>
                </a:lnTo>
                <a:close/>
              </a:path>
              <a:path w="344170" h="8255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3601211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3532632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3457955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3253740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3429000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3300983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68"/>
                </a:moveTo>
                <a:lnTo>
                  <a:pt x="0" y="28968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68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3080003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292760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28590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3003804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2170175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10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1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258013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2258567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2627375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1979675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1827276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903476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1254251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09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0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0" y="1664207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15438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0" y="134264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14295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0" y="1711451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0" y="106375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91135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09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0" y="987552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0" y="83667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0" y="722376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0" y="527303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37490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30632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451104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0" y="202704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30708" y="0"/>
                </a:moveTo>
                <a:lnTo>
                  <a:pt x="0" y="0"/>
                </a:lnTo>
                <a:lnTo>
                  <a:pt x="0" y="9144"/>
                </a:lnTo>
                <a:lnTo>
                  <a:pt x="330708" y="9144"/>
                </a:lnTo>
                <a:lnTo>
                  <a:pt x="330708" y="0"/>
                </a:lnTo>
                <a:close/>
              </a:path>
              <a:path w="344170" h="48895">
                <a:moveTo>
                  <a:pt x="343662" y="28943"/>
                </a:moveTo>
                <a:lnTo>
                  <a:pt x="0" y="28943"/>
                </a:lnTo>
                <a:lnTo>
                  <a:pt x="0" y="48755"/>
                </a:lnTo>
                <a:lnTo>
                  <a:pt x="343662" y="48755"/>
                </a:lnTo>
                <a:lnTo>
                  <a:pt x="343662" y="28943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0" y="103631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0" y="6095"/>
            <a:ext cx="344170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79119" y="23774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2059"/>
                </a:moveTo>
                <a:lnTo>
                  <a:pt x="496823" y="1242059"/>
                </a:lnTo>
                <a:lnTo>
                  <a:pt x="496823" y="0"/>
                </a:lnTo>
                <a:lnTo>
                  <a:pt x="0" y="0"/>
                </a:lnTo>
                <a:lnTo>
                  <a:pt x="0" y="1242059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7" name="object 67"/>
          <p:cNvGrpSpPr/>
          <p:nvPr/>
        </p:nvGrpSpPr>
        <p:grpSpPr>
          <a:xfrm>
            <a:off x="330708" y="28955"/>
            <a:ext cx="5661660" cy="208915"/>
            <a:chOff x="330708" y="28955"/>
            <a:chExt cx="5661660" cy="208915"/>
          </a:xfrm>
        </p:grpSpPr>
        <p:sp>
          <p:nvSpPr>
            <p:cNvPr id="68" name="object 68"/>
            <p:cNvSpPr/>
            <p:nvPr/>
          </p:nvSpPr>
          <p:spPr>
            <a:xfrm>
              <a:off x="579120" y="28955"/>
              <a:ext cx="497205" cy="131445"/>
            </a:xfrm>
            <a:custGeom>
              <a:avLst/>
              <a:gdLst/>
              <a:ahLst/>
              <a:cxnLst/>
              <a:rect l="l" t="t" r="r" b="b"/>
              <a:pathLst>
                <a:path w="497205" h="131445">
                  <a:moveTo>
                    <a:pt x="0" y="131064"/>
                  </a:moveTo>
                  <a:lnTo>
                    <a:pt x="496823" y="131064"/>
                  </a:lnTo>
                  <a:lnTo>
                    <a:pt x="496823" y="0"/>
                  </a:lnTo>
                  <a:lnTo>
                    <a:pt x="0" y="0"/>
                  </a:lnTo>
                  <a:lnTo>
                    <a:pt x="0" y="131064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30708" y="160019"/>
              <a:ext cx="5661660" cy="78105"/>
            </a:xfrm>
            <a:custGeom>
              <a:avLst/>
              <a:gdLst/>
              <a:ahLst/>
              <a:cxnLst/>
              <a:rect l="l" t="t" r="r" b="b"/>
              <a:pathLst>
                <a:path w="5661660" h="78104">
                  <a:moveTo>
                    <a:pt x="5661660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1660" y="77724"/>
                  </a:lnTo>
                  <a:lnTo>
                    <a:pt x="566166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/>
          <p:nvPr/>
        </p:nvSpPr>
        <p:spPr>
          <a:xfrm>
            <a:off x="6996683" y="1703832"/>
            <a:ext cx="1473835" cy="108585"/>
          </a:xfrm>
          <a:custGeom>
            <a:avLst/>
            <a:gdLst/>
            <a:ahLst/>
            <a:cxnLst/>
            <a:rect l="l" t="t" r="r" b="b"/>
            <a:pathLst>
              <a:path w="1473834" h="108585">
                <a:moveTo>
                  <a:pt x="0" y="108203"/>
                </a:moveTo>
                <a:lnTo>
                  <a:pt x="1473707" y="108203"/>
                </a:lnTo>
                <a:lnTo>
                  <a:pt x="1473707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1" name="object 71"/>
          <p:cNvGrpSpPr/>
          <p:nvPr/>
        </p:nvGrpSpPr>
        <p:grpSpPr>
          <a:xfrm>
            <a:off x="2947416" y="1473708"/>
            <a:ext cx="5663565" cy="230504"/>
            <a:chOff x="2947416" y="1473708"/>
            <a:chExt cx="5663565" cy="230504"/>
          </a:xfrm>
        </p:grpSpPr>
        <p:sp>
          <p:nvSpPr>
            <p:cNvPr id="72" name="object 72"/>
            <p:cNvSpPr/>
            <p:nvPr/>
          </p:nvSpPr>
          <p:spPr>
            <a:xfrm>
              <a:off x="6996683" y="1473708"/>
              <a:ext cx="1473835" cy="152400"/>
            </a:xfrm>
            <a:custGeom>
              <a:avLst/>
              <a:gdLst/>
              <a:ahLst/>
              <a:cxnLst/>
              <a:rect l="l" t="t" r="r" b="b"/>
              <a:pathLst>
                <a:path w="1473834" h="152400">
                  <a:moveTo>
                    <a:pt x="0" y="152400"/>
                  </a:moveTo>
                  <a:lnTo>
                    <a:pt x="1473707" y="152400"/>
                  </a:lnTo>
                  <a:lnTo>
                    <a:pt x="1473707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947416" y="1626108"/>
              <a:ext cx="5663565" cy="78105"/>
            </a:xfrm>
            <a:custGeom>
              <a:avLst/>
              <a:gdLst/>
              <a:ahLst/>
              <a:cxnLst/>
              <a:rect l="l" t="t" r="r" b="b"/>
              <a:pathLst>
                <a:path w="5663565" h="78105">
                  <a:moveTo>
                    <a:pt x="5663183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3183" y="77724"/>
                  </a:lnTo>
                  <a:lnTo>
                    <a:pt x="5663183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080820" y="6609073"/>
            <a:ext cx="454914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2050" algn="l"/>
              </a:tabLst>
            </a:pP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DIP, Spring</a:t>
            </a:r>
            <a:r>
              <a:rPr sz="1500" spc="15" baseline="55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2012	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GS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&amp;</a:t>
            </a:r>
            <a:r>
              <a:rPr sz="1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AS,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Bahria</a:t>
            </a:r>
            <a:r>
              <a:rPr sz="10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University,</a:t>
            </a:r>
            <a:r>
              <a:rPr sz="10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Islambad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0" y="655091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>
            <a:spLocks noGrp="1"/>
          </p:cNvSpPr>
          <p:nvPr>
            <p:ph type="title"/>
          </p:nvPr>
        </p:nvSpPr>
        <p:spPr>
          <a:xfrm>
            <a:off x="1588388" y="763270"/>
            <a:ext cx="69456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Laplacian</a:t>
            </a:r>
            <a:r>
              <a:rPr sz="4400" spc="-50" dirty="0"/>
              <a:t> </a:t>
            </a:r>
            <a:r>
              <a:rPr sz="4400" dirty="0"/>
              <a:t>Image</a:t>
            </a:r>
            <a:r>
              <a:rPr sz="4400" spc="-10" dirty="0"/>
              <a:t> </a:t>
            </a:r>
            <a:r>
              <a:rPr sz="4400" spc="-5" dirty="0"/>
              <a:t>Enhancement</a:t>
            </a:r>
            <a:endParaRPr sz="4400"/>
          </a:p>
        </p:txBody>
      </p:sp>
      <p:grpSp>
        <p:nvGrpSpPr>
          <p:cNvPr id="77" name="object 77"/>
          <p:cNvGrpSpPr/>
          <p:nvPr/>
        </p:nvGrpSpPr>
        <p:grpSpPr>
          <a:xfrm>
            <a:off x="364236" y="1981200"/>
            <a:ext cx="6095365" cy="1035685"/>
            <a:chOff x="364236" y="1981200"/>
            <a:chExt cx="6095365" cy="1035685"/>
          </a:xfrm>
        </p:grpSpPr>
        <p:pic>
          <p:nvPicPr>
            <p:cNvPr id="78" name="object 7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104" y="2051303"/>
              <a:ext cx="5953506" cy="848106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4236" y="2010155"/>
              <a:ext cx="6095238" cy="1006601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381000" y="1981200"/>
              <a:ext cx="5943600" cy="838200"/>
            </a:xfrm>
            <a:custGeom>
              <a:avLst/>
              <a:gdLst/>
              <a:ahLst/>
              <a:cxnLst/>
              <a:rect l="l" t="t" r="r" b="b"/>
              <a:pathLst>
                <a:path w="5943600" h="838200">
                  <a:moveTo>
                    <a:pt x="59436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5943600" y="838200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381000" y="1981200"/>
            <a:ext cx="5943600" cy="8382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5"/>
              </a:spcBef>
            </a:pPr>
            <a:r>
              <a:rPr sz="2400" u="dbl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   </a:t>
            </a:r>
            <a:r>
              <a:rPr sz="2400" u="dbl" spc="5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sz="2400" spc="-29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The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result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Laplacian</a:t>
            </a:r>
            <a:r>
              <a:rPr sz="2400" spc="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filtering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is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 not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an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2400" u="dbl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   </a:t>
            </a:r>
            <a:r>
              <a:rPr sz="2400" u="dbl" spc="5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sz="2400" spc="-29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enhanced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image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333756" y="1472183"/>
            <a:ext cx="8449310" cy="2628900"/>
            <a:chOff x="333756" y="1472183"/>
            <a:chExt cx="8449310" cy="2628900"/>
          </a:xfrm>
        </p:grpSpPr>
        <p:pic>
          <p:nvPicPr>
            <p:cNvPr id="83" name="object 8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67856" y="1472183"/>
              <a:ext cx="2314955" cy="2628900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104" y="3346716"/>
              <a:ext cx="5877306" cy="538721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3756" y="3288791"/>
              <a:ext cx="5734050" cy="747522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381000" y="3276600"/>
              <a:ext cx="5867400" cy="528955"/>
            </a:xfrm>
            <a:custGeom>
              <a:avLst/>
              <a:gdLst/>
              <a:ahLst/>
              <a:cxnLst/>
              <a:rect l="l" t="t" r="r" b="b"/>
              <a:pathLst>
                <a:path w="5867400" h="528954">
                  <a:moveTo>
                    <a:pt x="5867400" y="0"/>
                  </a:moveTo>
                  <a:lnTo>
                    <a:pt x="0" y="0"/>
                  </a:lnTo>
                  <a:lnTo>
                    <a:pt x="0" y="528827"/>
                  </a:lnTo>
                  <a:lnTo>
                    <a:pt x="5867400" y="528827"/>
                  </a:lnTo>
                  <a:lnTo>
                    <a:pt x="58674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6719443" y="4106036"/>
            <a:ext cx="18649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 marR="194945" indent="-127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Laplacian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Filtered</a:t>
            </a:r>
            <a:r>
              <a:rPr sz="1800" spc="-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Image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Scaled</a:t>
            </a:r>
            <a:r>
              <a:rPr sz="1800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for</a:t>
            </a:r>
            <a:r>
              <a:rPr sz="1800" spc="-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Display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061830" y="5170217"/>
            <a:ext cx="149860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00" spc="25" dirty="0">
                <a:latin typeface="Times New Roman"/>
                <a:cs typeface="Times New Roman"/>
              </a:rPr>
              <a:t>5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454927" y="4890249"/>
            <a:ext cx="3428365" cy="523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2863850" algn="l"/>
              </a:tabLst>
            </a:pPr>
            <a:r>
              <a:rPr sz="3250" i="1" spc="25" dirty="0">
                <a:latin typeface="Times New Roman"/>
                <a:cs typeface="Times New Roman"/>
              </a:rPr>
              <a:t>f</a:t>
            </a:r>
            <a:r>
              <a:rPr sz="3250" i="1" spc="-75" dirty="0">
                <a:latin typeface="Times New Roman"/>
                <a:cs typeface="Times New Roman"/>
              </a:rPr>
              <a:t> </a:t>
            </a:r>
            <a:r>
              <a:rPr sz="3250" spc="220" dirty="0">
                <a:latin typeface="Times New Roman"/>
                <a:cs typeface="Times New Roman"/>
              </a:rPr>
              <a:t>(</a:t>
            </a:r>
            <a:r>
              <a:rPr sz="3250" i="1" spc="20" dirty="0">
                <a:latin typeface="Times New Roman"/>
                <a:cs typeface="Times New Roman"/>
              </a:rPr>
              <a:t>x</a:t>
            </a:r>
            <a:r>
              <a:rPr sz="3250" spc="20" dirty="0">
                <a:latin typeface="Times New Roman"/>
                <a:cs typeface="Times New Roman"/>
              </a:rPr>
              <a:t>,</a:t>
            </a:r>
            <a:r>
              <a:rPr sz="3250" spc="-145" dirty="0">
                <a:latin typeface="Times New Roman"/>
                <a:cs typeface="Times New Roman"/>
              </a:rPr>
              <a:t> </a:t>
            </a:r>
            <a:r>
              <a:rPr sz="3250" i="1" spc="120" dirty="0">
                <a:latin typeface="Times New Roman"/>
                <a:cs typeface="Times New Roman"/>
              </a:rPr>
              <a:t>y</a:t>
            </a:r>
            <a:r>
              <a:rPr sz="3250" spc="30" dirty="0">
                <a:latin typeface="Times New Roman"/>
                <a:cs typeface="Times New Roman"/>
              </a:rPr>
              <a:t>)</a:t>
            </a:r>
            <a:r>
              <a:rPr sz="3250" spc="-310" dirty="0">
                <a:latin typeface="Times New Roman"/>
                <a:cs typeface="Times New Roman"/>
              </a:rPr>
              <a:t> </a:t>
            </a:r>
            <a:r>
              <a:rPr sz="3250" spc="425" dirty="0">
                <a:latin typeface="Symbol"/>
                <a:cs typeface="Symbol"/>
              </a:rPr>
              <a:t></a:t>
            </a:r>
            <a:r>
              <a:rPr sz="3250" spc="130" dirty="0">
                <a:latin typeface="Symbol"/>
                <a:cs typeface="Symbol"/>
              </a:rPr>
              <a:t></a:t>
            </a:r>
            <a:r>
              <a:rPr sz="2850" spc="37" baseline="42397" dirty="0">
                <a:latin typeface="Times New Roman"/>
                <a:cs typeface="Times New Roman"/>
              </a:rPr>
              <a:t>2</a:t>
            </a:r>
            <a:r>
              <a:rPr sz="2850" baseline="42397" dirty="0">
                <a:latin typeface="Times New Roman"/>
                <a:cs typeface="Times New Roman"/>
              </a:rPr>
              <a:t> </a:t>
            </a:r>
            <a:r>
              <a:rPr sz="2850" spc="-352" baseline="42397" dirty="0">
                <a:latin typeface="Times New Roman"/>
                <a:cs typeface="Times New Roman"/>
              </a:rPr>
              <a:t> </a:t>
            </a:r>
            <a:r>
              <a:rPr sz="3250" i="1" spc="25" dirty="0">
                <a:latin typeface="Times New Roman"/>
                <a:cs typeface="Times New Roman"/>
              </a:rPr>
              <a:t>f</a:t>
            </a:r>
            <a:r>
              <a:rPr sz="3250" i="1" spc="-125" dirty="0">
                <a:latin typeface="Times New Roman"/>
                <a:cs typeface="Times New Roman"/>
              </a:rPr>
              <a:t> </a:t>
            </a:r>
            <a:r>
              <a:rPr sz="3250" spc="20" dirty="0">
                <a:latin typeface="Times New Roman"/>
                <a:cs typeface="Times New Roman"/>
              </a:rPr>
              <a:t>,</a:t>
            </a:r>
            <a:r>
              <a:rPr sz="3250" spc="-400" dirty="0">
                <a:latin typeface="Times New Roman"/>
                <a:cs typeface="Times New Roman"/>
              </a:rPr>
              <a:t> </a:t>
            </a:r>
            <a:r>
              <a:rPr sz="3250" i="1" spc="60" dirty="0">
                <a:latin typeface="Times New Roman"/>
                <a:cs typeface="Times New Roman"/>
              </a:rPr>
              <a:t>w</a:t>
            </a:r>
            <a:r>
              <a:rPr sz="3250" i="1" dirty="0">
                <a:latin typeface="Times New Roman"/>
                <a:cs typeface="Times New Roman"/>
              </a:rPr>
              <a:t>	</a:t>
            </a:r>
            <a:r>
              <a:rPr sz="3250" spc="50" dirty="0">
                <a:latin typeface="Symbol"/>
                <a:cs typeface="Symbol"/>
              </a:rPr>
              <a:t></a:t>
            </a:r>
            <a:r>
              <a:rPr sz="3250" spc="-185" dirty="0">
                <a:latin typeface="Times New Roman"/>
                <a:cs typeface="Times New Roman"/>
              </a:rPr>
              <a:t> </a:t>
            </a:r>
            <a:r>
              <a:rPr sz="3250" spc="45" dirty="0">
                <a:latin typeface="Times New Roman"/>
                <a:cs typeface="Times New Roman"/>
              </a:rPr>
              <a:t>0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061830" y="5792375"/>
            <a:ext cx="149860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00" spc="25" dirty="0">
                <a:latin typeface="Times New Roman"/>
                <a:cs typeface="Times New Roman"/>
              </a:rPr>
              <a:t>5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449072" y="5512414"/>
            <a:ext cx="3441065" cy="523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2877185" algn="l"/>
              </a:tabLst>
            </a:pPr>
            <a:r>
              <a:rPr sz="3250" i="1" spc="25" dirty="0">
                <a:latin typeface="Times New Roman"/>
                <a:cs typeface="Times New Roman"/>
              </a:rPr>
              <a:t>f</a:t>
            </a:r>
            <a:r>
              <a:rPr sz="3250" i="1" spc="-80" dirty="0">
                <a:latin typeface="Times New Roman"/>
                <a:cs typeface="Times New Roman"/>
              </a:rPr>
              <a:t> </a:t>
            </a:r>
            <a:r>
              <a:rPr sz="3250" spc="225" dirty="0">
                <a:latin typeface="Times New Roman"/>
                <a:cs typeface="Times New Roman"/>
              </a:rPr>
              <a:t>(</a:t>
            </a:r>
            <a:r>
              <a:rPr sz="3250" i="1" spc="15" dirty="0">
                <a:latin typeface="Times New Roman"/>
                <a:cs typeface="Times New Roman"/>
              </a:rPr>
              <a:t>x</a:t>
            </a:r>
            <a:r>
              <a:rPr sz="3250" spc="20" dirty="0">
                <a:latin typeface="Times New Roman"/>
                <a:cs typeface="Times New Roman"/>
              </a:rPr>
              <a:t>,</a:t>
            </a:r>
            <a:r>
              <a:rPr sz="3250" spc="-140" dirty="0">
                <a:latin typeface="Times New Roman"/>
                <a:cs typeface="Times New Roman"/>
              </a:rPr>
              <a:t> </a:t>
            </a:r>
            <a:r>
              <a:rPr sz="3250" i="1" spc="110" dirty="0">
                <a:latin typeface="Times New Roman"/>
                <a:cs typeface="Times New Roman"/>
              </a:rPr>
              <a:t>y</a:t>
            </a:r>
            <a:r>
              <a:rPr sz="3250" spc="30" dirty="0">
                <a:latin typeface="Times New Roman"/>
                <a:cs typeface="Times New Roman"/>
              </a:rPr>
              <a:t>)</a:t>
            </a:r>
            <a:r>
              <a:rPr sz="3250" spc="-305" dirty="0">
                <a:latin typeface="Times New Roman"/>
                <a:cs typeface="Times New Roman"/>
              </a:rPr>
              <a:t> </a:t>
            </a:r>
            <a:r>
              <a:rPr sz="3250" spc="50" dirty="0">
                <a:latin typeface="Symbol"/>
                <a:cs typeface="Symbol"/>
              </a:rPr>
              <a:t></a:t>
            </a:r>
            <a:r>
              <a:rPr sz="3250" spc="-385" dirty="0">
                <a:latin typeface="Times New Roman"/>
                <a:cs typeface="Times New Roman"/>
              </a:rPr>
              <a:t> </a:t>
            </a:r>
            <a:r>
              <a:rPr sz="3250" spc="120" dirty="0">
                <a:latin typeface="Symbol"/>
                <a:cs typeface="Symbol"/>
              </a:rPr>
              <a:t></a:t>
            </a:r>
            <a:r>
              <a:rPr sz="2850" spc="37" baseline="42397" dirty="0">
                <a:latin typeface="Times New Roman"/>
                <a:cs typeface="Times New Roman"/>
              </a:rPr>
              <a:t>2</a:t>
            </a:r>
            <a:r>
              <a:rPr sz="2850" baseline="42397" dirty="0">
                <a:latin typeface="Times New Roman"/>
                <a:cs typeface="Times New Roman"/>
              </a:rPr>
              <a:t> </a:t>
            </a:r>
            <a:r>
              <a:rPr sz="2850" spc="-345" baseline="42397" dirty="0">
                <a:latin typeface="Times New Roman"/>
                <a:cs typeface="Times New Roman"/>
              </a:rPr>
              <a:t> </a:t>
            </a:r>
            <a:r>
              <a:rPr sz="3250" i="1" spc="25" dirty="0">
                <a:latin typeface="Times New Roman"/>
                <a:cs typeface="Times New Roman"/>
              </a:rPr>
              <a:t>f</a:t>
            </a:r>
            <a:r>
              <a:rPr sz="3250" i="1" spc="-130" dirty="0">
                <a:latin typeface="Times New Roman"/>
                <a:cs typeface="Times New Roman"/>
              </a:rPr>
              <a:t> </a:t>
            </a:r>
            <a:r>
              <a:rPr sz="3250" spc="20" dirty="0">
                <a:latin typeface="Times New Roman"/>
                <a:cs typeface="Times New Roman"/>
              </a:rPr>
              <a:t>,</a:t>
            </a:r>
            <a:r>
              <a:rPr sz="3250" spc="-390" dirty="0">
                <a:latin typeface="Times New Roman"/>
                <a:cs typeface="Times New Roman"/>
              </a:rPr>
              <a:t> </a:t>
            </a:r>
            <a:r>
              <a:rPr sz="3250" i="1" spc="60" dirty="0">
                <a:latin typeface="Times New Roman"/>
                <a:cs typeface="Times New Roman"/>
              </a:rPr>
              <a:t>w</a:t>
            </a:r>
            <a:r>
              <a:rPr sz="3250" i="1" dirty="0">
                <a:latin typeface="Times New Roman"/>
                <a:cs typeface="Times New Roman"/>
              </a:rPr>
              <a:t>	</a:t>
            </a:r>
            <a:r>
              <a:rPr sz="3250" spc="50" dirty="0">
                <a:latin typeface="Symbol"/>
                <a:cs typeface="Symbol"/>
              </a:rPr>
              <a:t></a:t>
            </a:r>
            <a:r>
              <a:rPr sz="3250" spc="-190" dirty="0">
                <a:latin typeface="Times New Roman"/>
                <a:cs typeface="Times New Roman"/>
              </a:rPr>
              <a:t> </a:t>
            </a:r>
            <a:r>
              <a:rPr sz="3250" spc="45" dirty="0">
                <a:latin typeface="Times New Roman"/>
                <a:cs typeface="Times New Roman"/>
              </a:rPr>
              <a:t>0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866635" y="5174750"/>
            <a:ext cx="1469390" cy="523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50" i="1" spc="125" dirty="0">
                <a:latin typeface="Times New Roman"/>
                <a:cs typeface="Times New Roman"/>
              </a:rPr>
              <a:t>g</a:t>
            </a:r>
            <a:r>
              <a:rPr sz="3250" spc="125" dirty="0">
                <a:latin typeface="Times New Roman"/>
                <a:cs typeface="Times New Roman"/>
              </a:rPr>
              <a:t>(</a:t>
            </a:r>
            <a:r>
              <a:rPr sz="3250" i="1" spc="125" dirty="0">
                <a:latin typeface="Times New Roman"/>
                <a:cs typeface="Times New Roman"/>
              </a:rPr>
              <a:t>x</a:t>
            </a:r>
            <a:r>
              <a:rPr sz="3250" spc="125" dirty="0">
                <a:latin typeface="Times New Roman"/>
                <a:cs typeface="Times New Roman"/>
              </a:rPr>
              <a:t>,</a:t>
            </a:r>
            <a:r>
              <a:rPr sz="3250" spc="-180" dirty="0">
                <a:latin typeface="Times New Roman"/>
                <a:cs typeface="Times New Roman"/>
              </a:rPr>
              <a:t> </a:t>
            </a:r>
            <a:r>
              <a:rPr sz="3250" i="1" spc="70" dirty="0">
                <a:latin typeface="Times New Roman"/>
                <a:cs typeface="Times New Roman"/>
              </a:rPr>
              <a:t>y</a:t>
            </a:r>
            <a:r>
              <a:rPr sz="3250" spc="70" dirty="0">
                <a:latin typeface="Times New Roman"/>
                <a:cs typeface="Times New Roman"/>
              </a:rPr>
              <a:t>)</a:t>
            </a:r>
            <a:r>
              <a:rPr sz="3250" spc="-145" dirty="0">
                <a:latin typeface="Times New Roman"/>
                <a:cs typeface="Times New Roman"/>
              </a:rPr>
              <a:t> </a:t>
            </a:r>
            <a:r>
              <a:rPr sz="3250" spc="50" dirty="0">
                <a:latin typeface="Symbol"/>
                <a:cs typeface="Symbol"/>
              </a:rPr>
              <a:t>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81000" y="3276600"/>
            <a:ext cx="5867400" cy="5289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65"/>
              </a:spcBef>
            </a:pPr>
            <a:r>
              <a:rPr sz="2800" u="dbl" spc="-5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sz="2800" u="dbl" spc="-120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spc="-36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800" spc="-105" dirty="0">
                <a:solidFill>
                  <a:srgbClr val="003366"/>
                </a:solidFill>
                <a:latin typeface="Times New Roman"/>
                <a:cs typeface="Times New Roman"/>
              </a:rPr>
              <a:t>To</a:t>
            </a:r>
            <a:r>
              <a:rPr sz="2800" spc="-5" dirty="0">
                <a:solidFill>
                  <a:srgbClr val="003366"/>
                </a:solidFill>
                <a:latin typeface="Times New Roman"/>
                <a:cs typeface="Times New Roman"/>
              </a:rPr>
              <a:t> generate</a:t>
            </a:r>
            <a:r>
              <a:rPr sz="2800" spc="-1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Times New Roman"/>
                <a:cs typeface="Times New Roman"/>
              </a:rPr>
              <a:t>the</a:t>
            </a:r>
            <a:r>
              <a:rPr sz="280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Times New Roman"/>
                <a:cs typeface="Times New Roman"/>
              </a:rPr>
              <a:t>final</a:t>
            </a:r>
            <a:r>
              <a:rPr sz="2800" spc="-2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Times New Roman"/>
                <a:cs typeface="Times New Roman"/>
              </a:rPr>
              <a:t>enhanced image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547834" y="4472995"/>
            <a:ext cx="2105025" cy="1701164"/>
            <a:chOff x="547834" y="4472995"/>
            <a:chExt cx="2105025" cy="1701164"/>
          </a:xfrm>
        </p:grpSpPr>
        <p:pic>
          <p:nvPicPr>
            <p:cNvPr id="95" name="object 9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7834" y="4472995"/>
              <a:ext cx="2104731" cy="1700673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1346453" y="5170170"/>
              <a:ext cx="502920" cy="318770"/>
            </a:xfrm>
            <a:custGeom>
              <a:avLst/>
              <a:gdLst/>
              <a:ahLst/>
              <a:cxnLst/>
              <a:rect l="l" t="t" r="r" b="b"/>
              <a:pathLst>
                <a:path w="502919" h="318770">
                  <a:moveTo>
                    <a:pt x="0" y="159257"/>
                  </a:moveTo>
                  <a:lnTo>
                    <a:pt x="25548" y="89196"/>
                  </a:lnTo>
                  <a:lnTo>
                    <a:pt x="55223" y="59627"/>
                  </a:lnTo>
                  <a:lnTo>
                    <a:pt x="94159" y="34969"/>
                  </a:lnTo>
                  <a:lnTo>
                    <a:pt x="140847" y="16177"/>
                  </a:lnTo>
                  <a:lnTo>
                    <a:pt x="193783" y="4203"/>
                  </a:lnTo>
                  <a:lnTo>
                    <a:pt x="251459" y="0"/>
                  </a:lnTo>
                  <a:lnTo>
                    <a:pt x="309136" y="4203"/>
                  </a:lnTo>
                  <a:lnTo>
                    <a:pt x="362072" y="16177"/>
                  </a:lnTo>
                  <a:lnTo>
                    <a:pt x="408760" y="34969"/>
                  </a:lnTo>
                  <a:lnTo>
                    <a:pt x="447696" y="59627"/>
                  </a:lnTo>
                  <a:lnTo>
                    <a:pt x="477371" y="89196"/>
                  </a:lnTo>
                  <a:lnTo>
                    <a:pt x="496281" y="122724"/>
                  </a:lnTo>
                  <a:lnTo>
                    <a:pt x="502920" y="159257"/>
                  </a:lnTo>
                  <a:lnTo>
                    <a:pt x="496281" y="195791"/>
                  </a:lnTo>
                  <a:lnTo>
                    <a:pt x="477371" y="229319"/>
                  </a:lnTo>
                  <a:lnTo>
                    <a:pt x="447696" y="258888"/>
                  </a:lnTo>
                  <a:lnTo>
                    <a:pt x="408760" y="283546"/>
                  </a:lnTo>
                  <a:lnTo>
                    <a:pt x="362072" y="302338"/>
                  </a:lnTo>
                  <a:lnTo>
                    <a:pt x="309136" y="314312"/>
                  </a:lnTo>
                  <a:lnTo>
                    <a:pt x="251459" y="318515"/>
                  </a:lnTo>
                  <a:lnTo>
                    <a:pt x="193783" y="314312"/>
                  </a:lnTo>
                  <a:lnTo>
                    <a:pt x="140847" y="302338"/>
                  </a:lnTo>
                  <a:lnTo>
                    <a:pt x="94159" y="283546"/>
                  </a:lnTo>
                  <a:lnTo>
                    <a:pt x="55223" y="258888"/>
                  </a:lnTo>
                  <a:lnTo>
                    <a:pt x="25548" y="229319"/>
                  </a:lnTo>
                  <a:lnTo>
                    <a:pt x="6638" y="195791"/>
                  </a:lnTo>
                  <a:lnTo>
                    <a:pt x="0" y="159257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/>
          <p:nvPr/>
        </p:nvSpPr>
        <p:spPr>
          <a:xfrm>
            <a:off x="0" y="6553199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1944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5086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94120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462015"/>
            <a:ext cx="344170" cy="66040"/>
          </a:xfrm>
          <a:custGeom>
            <a:avLst/>
            <a:gdLst/>
            <a:ahLst/>
            <a:cxnLst/>
            <a:rect l="l" t="t" r="r" b="b"/>
            <a:pathLst>
              <a:path w="344170" h="66039">
                <a:moveTo>
                  <a:pt x="342900" y="56388"/>
                </a:moveTo>
                <a:lnTo>
                  <a:pt x="0" y="56388"/>
                </a:lnTo>
                <a:lnTo>
                  <a:pt x="0" y="65532"/>
                </a:lnTo>
                <a:lnTo>
                  <a:pt x="342900" y="65532"/>
                </a:lnTo>
                <a:lnTo>
                  <a:pt x="342900" y="56388"/>
                </a:lnTo>
                <a:close/>
              </a:path>
              <a:path w="344170" h="6603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076188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750052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7232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3"/>
                </a:lnTo>
                <a:lnTo>
                  <a:pt x="342900" y="9143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5550408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5635752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26999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5119115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50505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195315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4361688"/>
            <a:ext cx="344170" cy="66040"/>
          </a:xfrm>
          <a:custGeom>
            <a:avLst/>
            <a:gdLst/>
            <a:ahLst/>
            <a:cxnLst/>
            <a:rect l="l" t="t" r="r" b="b"/>
            <a:pathLst>
              <a:path w="344170" h="66039">
                <a:moveTo>
                  <a:pt x="342900" y="56388"/>
                </a:moveTo>
                <a:lnTo>
                  <a:pt x="0" y="56388"/>
                </a:lnTo>
                <a:lnTo>
                  <a:pt x="0" y="65544"/>
                </a:lnTo>
                <a:lnTo>
                  <a:pt x="342900" y="65544"/>
                </a:lnTo>
                <a:lnTo>
                  <a:pt x="342900" y="56388"/>
                </a:lnTo>
                <a:close/>
              </a:path>
              <a:path w="344170" h="6603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4975859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477164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46497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4946903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4450079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45354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4818888"/>
            <a:ext cx="344170" cy="47625"/>
          </a:xfrm>
          <a:custGeom>
            <a:avLst/>
            <a:gdLst/>
            <a:ahLst/>
            <a:cxnLst/>
            <a:rect l="l" t="t" r="r" b="b"/>
            <a:pathLst>
              <a:path w="344170" h="47625">
                <a:moveTo>
                  <a:pt x="342900" y="0"/>
                </a:moveTo>
                <a:lnTo>
                  <a:pt x="0" y="0"/>
                </a:lnTo>
                <a:lnTo>
                  <a:pt x="0" y="9156"/>
                </a:lnTo>
                <a:lnTo>
                  <a:pt x="342900" y="9156"/>
                </a:lnTo>
                <a:lnTo>
                  <a:pt x="342900" y="0"/>
                </a:lnTo>
                <a:close/>
              </a:path>
              <a:path w="344170" h="47625">
                <a:moveTo>
                  <a:pt x="343662" y="27432"/>
                </a:moveTo>
                <a:lnTo>
                  <a:pt x="0" y="27432"/>
                </a:lnTo>
                <a:lnTo>
                  <a:pt x="0" y="47244"/>
                </a:lnTo>
                <a:lnTo>
                  <a:pt x="343662" y="47244"/>
                </a:lnTo>
                <a:lnTo>
                  <a:pt x="343662" y="2743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4183379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6"/>
                </a:lnTo>
                <a:lnTo>
                  <a:pt x="343662" y="28956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406298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394868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4230623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375361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3601211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3532632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3677411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3457955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3253740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3429000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3300983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68"/>
                </a:moveTo>
                <a:lnTo>
                  <a:pt x="0" y="28968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68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3080003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292760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28590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3003804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2170175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10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1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2784348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258013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24597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2755392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2258567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23454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2627375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979675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1827276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0" y="1903476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1254251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09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0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0" y="1664207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15438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0" y="134264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0" y="14295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1711451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0" y="106375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0" y="91135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09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0" y="987552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0" y="83667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722376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527303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37490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0" y="30632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0" y="451104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0" y="202704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30708" y="0"/>
                </a:moveTo>
                <a:lnTo>
                  <a:pt x="0" y="0"/>
                </a:lnTo>
                <a:lnTo>
                  <a:pt x="0" y="9144"/>
                </a:lnTo>
                <a:lnTo>
                  <a:pt x="330708" y="9144"/>
                </a:lnTo>
                <a:lnTo>
                  <a:pt x="330708" y="0"/>
                </a:lnTo>
                <a:close/>
              </a:path>
              <a:path w="344170" h="48895">
                <a:moveTo>
                  <a:pt x="343662" y="28943"/>
                </a:moveTo>
                <a:lnTo>
                  <a:pt x="0" y="28943"/>
                </a:lnTo>
                <a:lnTo>
                  <a:pt x="0" y="48755"/>
                </a:lnTo>
                <a:lnTo>
                  <a:pt x="343662" y="48755"/>
                </a:lnTo>
                <a:lnTo>
                  <a:pt x="343662" y="28943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0" y="103631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0" y="6095"/>
            <a:ext cx="344170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79119" y="23774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2059"/>
                </a:moveTo>
                <a:lnTo>
                  <a:pt x="496823" y="1242059"/>
                </a:lnTo>
                <a:lnTo>
                  <a:pt x="496823" y="0"/>
                </a:lnTo>
                <a:lnTo>
                  <a:pt x="0" y="0"/>
                </a:lnTo>
                <a:lnTo>
                  <a:pt x="0" y="1242059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9" name="object 69"/>
          <p:cNvGrpSpPr/>
          <p:nvPr/>
        </p:nvGrpSpPr>
        <p:grpSpPr>
          <a:xfrm>
            <a:off x="330708" y="28955"/>
            <a:ext cx="5661660" cy="208915"/>
            <a:chOff x="330708" y="28955"/>
            <a:chExt cx="5661660" cy="208915"/>
          </a:xfrm>
        </p:grpSpPr>
        <p:sp>
          <p:nvSpPr>
            <p:cNvPr id="70" name="object 70"/>
            <p:cNvSpPr/>
            <p:nvPr/>
          </p:nvSpPr>
          <p:spPr>
            <a:xfrm>
              <a:off x="579120" y="28955"/>
              <a:ext cx="497205" cy="131445"/>
            </a:xfrm>
            <a:custGeom>
              <a:avLst/>
              <a:gdLst/>
              <a:ahLst/>
              <a:cxnLst/>
              <a:rect l="l" t="t" r="r" b="b"/>
              <a:pathLst>
                <a:path w="497205" h="131445">
                  <a:moveTo>
                    <a:pt x="0" y="131064"/>
                  </a:moveTo>
                  <a:lnTo>
                    <a:pt x="496823" y="131064"/>
                  </a:lnTo>
                  <a:lnTo>
                    <a:pt x="496823" y="0"/>
                  </a:lnTo>
                  <a:lnTo>
                    <a:pt x="0" y="0"/>
                  </a:lnTo>
                  <a:lnTo>
                    <a:pt x="0" y="131064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30708" y="160019"/>
              <a:ext cx="5661660" cy="78105"/>
            </a:xfrm>
            <a:custGeom>
              <a:avLst/>
              <a:gdLst/>
              <a:ahLst/>
              <a:cxnLst/>
              <a:rect l="l" t="t" r="r" b="b"/>
              <a:pathLst>
                <a:path w="5661660" h="78104">
                  <a:moveTo>
                    <a:pt x="5661660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1660" y="77724"/>
                  </a:lnTo>
                  <a:lnTo>
                    <a:pt x="566166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/>
          <p:nvPr/>
        </p:nvSpPr>
        <p:spPr>
          <a:xfrm>
            <a:off x="6996683" y="1703832"/>
            <a:ext cx="1473835" cy="108585"/>
          </a:xfrm>
          <a:custGeom>
            <a:avLst/>
            <a:gdLst/>
            <a:ahLst/>
            <a:cxnLst/>
            <a:rect l="l" t="t" r="r" b="b"/>
            <a:pathLst>
              <a:path w="1473834" h="108585">
                <a:moveTo>
                  <a:pt x="0" y="108203"/>
                </a:moveTo>
                <a:lnTo>
                  <a:pt x="1473707" y="108203"/>
                </a:lnTo>
                <a:lnTo>
                  <a:pt x="1473707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3" name="object 73"/>
          <p:cNvGrpSpPr/>
          <p:nvPr/>
        </p:nvGrpSpPr>
        <p:grpSpPr>
          <a:xfrm>
            <a:off x="2947416" y="1473708"/>
            <a:ext cx="5663565" cy="230504"/>
            <a:chOff x="2947416" y="1473708"/>
            <a:chExt cx="5663565" cy="230504"/>
          </a:xfrm>
        </p:grpSpPr>
        <p:sp>
          <p:nvSpPr>
            <p:cNvPr id="74" name="object 74"/>
            <p:cNvSpPr/>
            <p:nvPr/>
          </p:nvSpPr>
          <p:spPr>
            <a:xfrm>
              <a:off x="6996683" y="1473708"/>
              <a:ext cx="1473835" cy="152400"/>
            </a:xfrm>
            <a:custGeom>
              <a:avLst/>
              <a:gdLst/>
              <a:ahLst/>
              <a:cxnLst/>
              <a:rect l="l" t="t" r="r" b="b"/>
              <a:pathLst>
                <a:path w="1473834" h="152400">
                  <a:moveTo>
                    <a:pt x="0" y="152400"/>
                  </a:moveTo>
                  <a:lnTo>
                    <a:pt x="1473707" y="152400"/>
                  </a:lnTo>
                  <a:lnTo>
                    <a:pt x="1473707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947416" y="1626108"/>
              <a:ext cx="5663565" cy="78105"/>
            </a:xfrm>
            <a:custGeom>
              <a:avLst/>
              <a:gdLst/>
              <a:ahLst/>
              <a:cxnLst/>
              <a:rect l="l" t="t" r="r" b="b"/>
              <a:pathLst>
                <a:path w="5663565" h="78105">
                  <a:moveTo>
                    <a:pt x="5663183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3183" y="77724"/>
                  </a:lnTo>
                  <a:lnTo>
                    <a:pt x="5663183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1080820" y="6609073"/>
            <a:ext cx="454914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2050" algn="l"/>
              </a:tabLst>
            </a:pP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DIP, Spring</a:t>
            </a:r>
            <a:r>
              <a:rPr sz="1500" spc="15" baseline="55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2012	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GS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&amp;</a:t>
            </a:r>
            <a:r>
              <a:rPr sz="1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AS,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Bahria</a:t>
            </a:r>
            <a:r>
              <a:rPr sz="10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University,</a:t>
            </a:r>
            <a:r>
              <a:rPr sz="10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Islambad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0" y="655091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>
            <a:spLocks noGrp="1"/>
          </p:cNvSpPr>
          <p:nvPr>
            <p:ph type="title"/>
          </p:nvPr>
        </p:nvSpPr>
        <p:spPr>
          <a:xfrm>
            <a:off x="1588388" y="763270"/>
            <a:ext cx="69456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Laplacian</a:t>
            </a:r>
            <a:r>
              <a:rPr sz="4400" spc="-50" dirty="0"/>
              <a:t> </a:t>
            </a:r>
            <a:r>
              <a:rPr sz="4400" dirty="0"/>
              <a:t>Image</a:t>
            </a:r>
            <a:r>
              <a:rPr sz="4400" spc="-10" dirty="0"/>
              <a:t> </a:t>
            </a:r>
            <a:r>
              <a:rPr sz="4400" spc="-5" dirty="0"/>
              <a:t>Enhancement</a:t>
            </a:r>
            <a:endParaRPr sz="4400"/>
          </a:p>
        </p:txBody>
      </p:sp>
      <p:sp>
        <p:nvSpPr>
          <p:cNvPr id="79" name="object 79"/>
          <p:cNvSpPr txBox="1"/>
          <p:nvPr/>
        </p:nvSpPr>
        <p:spPr>
          <a:xfrm>
            <a:off x="-12700" y="5458764"/>
            <a:ext cx="846772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5455" algn="l"/>
              </a:tabLst>
            </a:pPr>
            <a:r>
              <a:rPr sz="3200" u="dbl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	</a:t>
            </a:r>
            <a:r>
              <a:rPr sz="3200" spc="-1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In</a:t>
            </a:r>
            <a:r>
              <a:rPr sz="32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the final</a:t>
            </a:r>
            <a:r>
              <a:rPr sz="32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sharpened</a:t>
            </a:r>
            <a:r>
              <a:rPr sz="3200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image</a:t>
            </a:r>
            <a:r>
              <a:rPr sz="32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edges</a:t>
            </a:r>
            <a:r>
              <a:rPr sz="32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and fine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64820" algn="l"/>
              </a:tabLst>
            </a:pPr>
            <a:r>
              <a:rPr sz="3200" u="dbl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	</a:t>
            </a:r>
            <a:r>
              <a:rPr sz="3200" spc="-1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detail</a:t>
            </a:r>
            <a:r>
              <a:rPr sz="32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are</a:t>
            </a:r>
            <a:r>
              <a:rPr sz="32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much</a:t>
            </a:r>
            <a:r>
              <a:rPr sz="3200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more</a:t>
            </a:r>
            <a:r>
              <a:rPr sz="3200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obvious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80" name="object 8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151" y="2161032"/>
            <a:ext cx="2244960" cy="2612136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91511" y="2153411"/>
            <a:ext cx="2243473" cy="2623591"/>
          </a:xfrm>
          <a:prstGeom prst="rect">
            <a:avLst/>
          </a:prstGeom>
        </p:spPr>
      </p:pic>
      <p:sp>
        <p:nvSpPr>
          <p:cNvPr id="82" name="object 82"/>
          <p:cNvSpPr txBox="1"/>
          <p:nvPr/>
        </p:nvSpPr>
        <p:spPr>
          <a:xfrm>
            <a:off x="2948432" y="2946019"/>
            <a:ext cx="2540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003366"/>
                </a:solidFill>
                <a:latin typeface="Arial"/>
                <a:cs typeface="Arial"/>
              </a:rPr>
              <a:t>-</a:t>
            </a:r>
            <a:endParaRPr sz="54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765038" y="3027045"/>
            <a:ext cx="42608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003366"/>
                </a:solidFill>
                <a:latin typeface="Arial"/>
                <a:cs typeface="Arial"/>
              </a:rPr>
              <a:t>=</a:t>
            </a:r>
            <a:endParaRPr sz="54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263777" y="4726940"/>
            <a:ext cx="810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5080" indent="-7493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Orig</a:t>
            </a:r>
            <a:r>
              <a:rPr sz="1800" spc="-15" dirty="0">
                <a:solidFill>
                  <a:srgbClr val="003366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n</a:t>
            </a:r>
            <a:r>
              <a:rPr sz="1800" spc="-15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l  Image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786885" y="4726940"/>
            <a:ext cx="1485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19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Laplacian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Filtered</a:t>
            </a:r>
            <a:r>
              <a:rPr sz="1800" spc="-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Image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922769" y="4726940"/>
            <a:ext cx="1141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460" marR="5080" indent="-23939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S</a:t>
            </a:r>
            <a:r>
              <a:rPr sz="1800" spc="-15" dirty="0">
                <a:solidFill>
                  <a:srgbClr val="003366"/>
                </a:solidFill>
                <a:latin typeface="Arial"/>
                <a:cs typeface="Arial"/>
              </a:rPr>
              <a:t>h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ar</a:t>
            </a:r>
            <a:r>
              <a:rPr sz="1800" spc="-15" dirty="0">
                <a:solidFill>
                  <a:srgbClr val="003366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e</a:t>
            </a:r>
            <a:r>
              <a:rPr sz="1800" spc="-15" dirty="0">
                <a:solidFill>
                  <a:srgbClr val="003366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ed  Image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87" name="object 8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49752" y="2161032"/>
            <a:ext cx="2266188" cy="2612136"/>
          </a:xfrm>
          <a:prstGeom prst="rect">
            <a:avLst/>
          </a:prstGeom>
        </p:spPr>
      </p:pic>
      <p:sp>
        <p:nvSpPr>
          <p:cNvPr id="88" name="object 88"/>
          <p:cNvSpPr/>
          <p:nvPr/>
        </p:nvSpPr>
        <p:spPr>
          <a:xfrm>
            <a:off x="0" y="6553199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820" y="6609073"/>
            <a:ext cx="454914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2050" algn="l"/>
              </a:tabLst>
            </a:pP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DIP, Spring</a:t>
            </a:r>
            <a:r>
              <a:rPr sz="1500" spc="15" baseline="55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2012	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GS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&amp;</a:t>
            </a:r>
            <a:r>
              <a:rPr sz="1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AS,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Bahria</a:t>
            </a:r>
            <a:r>
              <a:rPr sz="10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University,</a:t>
            </a:r>
            <a:r>
              <a:rPr sz="10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Islambad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55091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88388" y="763270"/>
            <a:ext cx="69456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Laplacian</a:t>
            </a:r>
            <a:r>
              <a:rPr sz="4400" spc="-50" dirty="0"/>
              <a:t> </a:t>
            </a:r>
            <a:r>
              <a:rPr sz="4400" dirty="0"/>
              <a:t>Image</a:t>
            </a:r>
            <a:r>
              <a:rPr sz="4400" spc="-10" dirty="0"/>
              <a:t> </a:t>
            </a:r>
            <a:r>
              <a:rPr sz="4400" spc="-5" dirty="0"/>
              <a:t>Enhancement</a:t>
            </a:r>
            <a:endParaRPr sz="44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321" y="1981199"/>
            <a:ext cx="3841278" cy="44729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5617" y="1981199"/>
            <a:ext cx="3838302" cy="449020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6553199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70320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1944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15086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94120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62015"/>
            <a:ext cx="344170" cy="66040"/>
          </a:xfrm>
          <a:custGeom>
            <a:avLst/>
            <a:gdLst/>
            <a:ahLst/>
            <a:cxnLst/>
            <a:rect l="l" t="t" r="r" b="b"/>
            <a:pathLst>
              <a:path w="344170" h="66039">
                <a:moveTo>
                  <a:pt x="342900" y="56388"/>
                </a:moveTo>
                <a:lnTo>
                  <a:pt x="0" y="56388"/>
                </a:lnTo>
                <a:lnTo>
                  <a:pt x="0" y="65532"/>
                </a:lnTo>
                <a:lnTo>
                  <a:pt x="342900" y="65532"/>
                </a:lnTo>
                <a:lnTo>
                  <a:pt x="342900" y="56388"/>
                </a:lnTo>
                <a:close/>
              </a:path>
              <a:path w="344170" h="6603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076188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870447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5750052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047232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3"/>
                </a:lnTo>
                <a:lnTo>
                  <a:pt x="342900" y="9143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550408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5635752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5917691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26999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119115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50505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5195315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4361688"/>
            <a:ext cx="344170" cy="66040"/>
          </a:xfrm>
          <a:custGeom>
            <a:avLst/>
            <a:gdLst/>
            <a:ahLst/>
            <a:cxnLst/>
            <a:rect l="l" t="t" r="r" b="b"/>
            <a:pathLst>
              <a:path w="344170" h="66039">
                <a:moveTo>
                  <a:pt x="342900" y="56388"/>
                </a:moveTo>
                <a:lnTo>
                  <a:pt x="0" y="56388"/>
                </a:lnTo>
                <a:lnTo>
                  <a:pt x="0" y="65544"/>
                </a:lnTo>
                <a:lnTo>
                  <a:pt x="342900" y="65544"/>
                </a:lnTo>
                <a:lnTo>
                  <a:pt x="342900" y="56388"/>
                </a:lnTo>
                <a:close/>
              </a:path>
              <a:path w="344170" h="6603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4975859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477164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46497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4946903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4450079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45354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4818888"/>
            <a:ext cx="344170" cy="47625"/>
          </a:xfrm>
          <a:custGeom>
            <a:avLst/>
            <a:gdLst/>
            <a:ahLst/>
            <a:cxnLst/>
            <a:rect l="l" t="t" r="r" b="b"/>
            <a:pathLst>
              <a:path w="344170" h="47625">
                <a:moveTo>
                  <a:pt x="342900" y="0"/>
                </a:moveTo>
                <a:lnTo>
                  <a:pt x="0" y="0"/>
                </a:lnTo>
                <a:lnTo>
                  <a:pt x="0" y="9156"/>
                </a:lnTo>
                <a:lnTo>
                  <a:pt x="342900" y="9156"/>
                </a:lnTo>
                <a:lnTo>
                  <a:pt x="342900" y="0"/>
                </a:lnTo>
                <a:close/>
              </a:path>
              <a:path w="344170" h="47625">
                <a:moveTo>
                  <a:pt x="343662" y="27432"/>
                </a:moveTo>
                <a:lnTo>
                  <a:pt x="0" y="27432"/>
                </a:lnTo>
                <a:lnTo>
                  <a:pt x="0" y="47244"/>
                </a:lnTo>
                <a:lnTo>
                  <a:pt x="343662" y="47244"/>
                </a:lnTo>
                <a:lnTo>
                  <a:pt x="343662" y="2743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4183379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6"/>
                </a:lnTo>
                <a:lnTo>
                  <a:pt x="343662" y="28956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406298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394868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4230623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3796283"/>
            <a:ext cx="344170" cy="82550"/>
          </a:xfrm>
          <a:custGeom>
            <a:avLst/>
            <a:gdLst/>
            <a:ahLst/>
            <a:cxnLst/>
            <a:rect l="l" t="t" r="r" b="b"/>
            <a:pathLst>
              <a:path w="344170" h="82550">
                <a:moveTo>
                  <a:pt x="343662" y="62484"/>
                </a:moveTo>
                <a:lnTo>
                  <a:pt x="0" y="62484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62484"/>
                </a:lnTo>
                <a:close/>
              </a:path>
              <a:path w="344170" h="8255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3601211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3532632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3457955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3253740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3429000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3300983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68"/>
                </a:moveTo>
                <a:lnTo>
                  <a:pt x="0" y="28968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68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3080003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292760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28590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3003804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2170176"/>
            <a:ext cx="344170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2784348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258013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24597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2755392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23454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2627375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1979675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0" y="1827276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1903476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0" y="1254251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09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0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1664207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0" y="15438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0" y="134264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14295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0" y="1711451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0" y="106375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0" y="91135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09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0" y="987552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83667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722376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527303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0" y="37490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0" y="30632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0" y="451104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0" y="202704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30708" y="0"/>
                </a:moveTo>
                <a:lnTo>
                  <a:pt x="0" y="0"/>
                </a:lnTo>
                <a:lnTo>
                  <a:pt x="0" y="9144"/>
                </a:lnTo>
                <a:lnTo>
                  <a:pt x="330708" y="9144"/>
                </a:lnTo>
                <a:lnTo>
                  <a:pt x="330708" y="0"/>
                </a:lnTo>
                <a:close/>
              </a:path>
              <a:path w="344170" h="48895">
                <a:moveTo>
                  <a:pt x="343662" y="28943"/>
                </a:moveTo>
                <a:lnTo>
                  <a:pt x="0" y="28943"/>
                </a:lnTo>
                <a:lnTo>
                  <a:pt x="0" y="48755"/>
                </a:lnTo>
                <a:lnTo>
                  <a:pt x="343662" y="48755"/>
                </a:lnTo>
                <a:lnTo>
                  <a:pt x="343662" y="28943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0" y="103631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0" y="6095"/>
            <a:ext cx="344170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79119" y="23774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2059"/>
                </a:moveTo>
                <a:lnTo>
                  <a:pt x="496823" y="1242059"/>
                </a:lnTo>
                <a:lnTo>
                  <a:pt x="496823" y="0"/>
                </a:lnTo>
                <a:lnTo>
                  <a:pt x="0" y="0"/>
                </a:lnTo>
                <a:lnTo>
                  <a:pt x="0" y="1242059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0" name="object 70"/>
          <p:cNvGrpSpPr/>
          <p:nvPr/>
        </p:nvGrpSpPr>
        <p:grpSpPr>
          <a:xfrm>
            <a:off x="330708" y="28955"/>
            <a:ext cx="5661660" cy="208915"/>
            <a:chOff x="330708" y="28955"/>
            <a:chExt cx="5661660" cy="208915"/>
          </a:xfrm>
        </p:grpSpPr>
        <p:sp>
          <p:nvSpPr>
            <p:cNvPr id="71" name="object 71"/>
            <p:cNvSpPr/>
            <p:nvPr/>
          </p:nvSpPr>
          <p:spPr>
            <a:xfrm>
              <a:off x="579120" y="28955"/>
              <a:ext cx="497205" cy="131445"/>
            </a:xfrm>
            <a:custGeom>
              <a:avLst/>
              <a:gdLst/>
              <a:ahLst/>
              <a:cxnLst/>
              <a:rect l="l" t="t" r="r" b="b"/>
              <a:pathLst>
                <a:path w="497205" h="131445">
                  <a:moveTo>
                    <a:pt x="0" y="131064"/>
                  </a:moveTo>
                  <a:lnTo>
                    <a:pt x="496823" y="131064"/>
                  </a:lnTo>
                  <a:lnTo>
                    <a:pt x="496823" y="0"/>
                  </a:lnTo>
                  <a:lnTo>
                    <a:pt x="0" y="0"/>
                  </a:lnTo>
                  <a:lnTo>
                    <a:pt x="0" y="131064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30708" y="160019"/>
              <a:ext cx="5661660" cy="78105"/>
            </a:xfrm>
            <a:custGeom>
              <a:avLst/>
              <a:gdLst/>
              <a:ahLst/>
              <a:cxnLst/>
              <a:rect l="l" t="t" r="r" b="b"/>
              <a:pathLst>
                <a:path w="5661660" h="78104">
                  <a:moveTo>
                    <a:pt x="5661660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1660" y="77724"/>
                  </a:lnTo>
                  <a:lnTo>
                    <a:pt x="566166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/>
          <p:nvPr/>
        </p:nvSpPr>
        <p:spPr>
          <a:xfrm>
            <a:off x="6996683" y="1703832"/>
            <a:ext cx="1473835" cy="108585"/>
          </a:xfrm>
          <a:custGeom>
            <a:avLst/>
            <a:gdLst/>
            <a:ahLst/>
            <a:cxnLst/>
            <a:rect l="l" t="t" r="r" b="b"/>
            <a:pathLst>
              <a:path w="1473834" h="108585">
                <a:moveTo>
                  <a:pt x="0" y="108203"/>
                </a:moveTo>
                <a:lnTo>
                  <a:pt x="1473707" y="108203"/>
                </a:lnTo>
                <a:lnTo>
                  <a:pt x="1473707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4" name="object 74"/>
          <p:cNvGrpSpPr/>
          <p:nvPr/>
        </p:nvGrpSpPr>
        <p:grpSpPr>
          <a:xfrm>
            <a:off x="2947416" y="1473708"/>
            <a:ext cx="5663565" cy="230504"/>
            <a:chOff x="2947416" y="1473708"/>
            <a:chExt cx="5663565" cy="230504"/>
          </a:xfrm>
        </p:grpSpPr>
        <p:sp>
          <p:nvSpPr>
            <p:cNvPr id="75" name="object 75"/>
            <p:cNvSpPr/>
            <p:nvPr/>
          </p:nvSpPr>
          <p:spPr>
            <a:xfrm>
              <a:off x="6996683" y="1473708"/>
              <a:ext cx="1473835" cy="152400"/>
            </a:xfrm>
            <a:custGeom>
              <a:avLst/>
              <a:gdLst/>
              <a:ahLst/>
              <a:cxnLst/>
              <a:rect l="l" t="t" r="r" b="b"/>
              <a:pathLst>
                <a:path w="1473834" h="152400">
                  <a:moveTo>
                    <a:pt x="0" y="152400"/>
                  </a:moveTo>
                  <a:lnTo>
                    <a:pt x="1473707" y="152400"/>
                  </a:lnTo>
                  <a:lnTo>
                    <a:pt x="1473707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947416" y="1626108"/>
              <a:ext cx="5663565" cy="78105"/>
            </a:xfrm>
            <a:custGeom>
              <a:avLst/>
              <a:gdLst/>
              <a:ahLst/>
              <a:cxnLst/>
              <a:rect l="l" t="t" r="r" b="b"/>
              <a:pathLst>
                <a:path w="5663565" h="78105">
                  <a:moveTo>
                    <a:pt x="5663183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3183" y="77724"/>
                  </a:lnTo>
                  <a:lnTo>
                    <a:pt x="5663183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1080820" y="6609073"/>
            <a:ext cx="454914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2050" algn="l"/>
              </a:tabLst>
            </a:pP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DIP, Spring</a:t>
            </a:r>
            <a:r>
              <a:rPr sz="1500" spc="15" baseline="55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2012	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GS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&amp;</a:t>
            </a:r>
            <a:r>
              <a:rPr sz="1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AS,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Bahria</a:t>
            </a:r>
            <a:r>
              <a:rPr sz="10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University,</a:t>
            </a:r>
            <a:r>
              <a:rPr sz="10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Islambad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0" y="655091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>
            <a:spLocks noGrp="1"/>
          </p:cNvSpPr>
          <p:nvPr>
            <p:ph type="title"/>
          </p:nvPr>
        </p:nvSpPr>
        <p:spPr>
          <a:xfrm>
            <a:off x="1507616" y="763270"/>
            <a:ext cx="71043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Simplified</a:t>
            </a:r>
            <a:r>
              <a:rPr sz="4400" spc="-30" dirty="0"/>
              <a:t> </a:t>
            </a:r>
            <a:r>
              <a:rPr sz="4400" spc="-5" dirty="0"/>
              <a:t>Image</a:t>
            </a:r>
            <a:r>
              <a:rPr sz="4400" spc="-40" dirty="0"/>
              <a:t> </a:t>
            </a:r>
            <a:r>
              <a:rPr sz="4400" dirty="0"/>
              <a:t>Enhancement</a:t>
            </a:r>
            <a:endParaRPr sz="4400"/>
          </a:p>
        </p:txBody>
      </p:sp>
      <p:sp>
        <p:nvSpPr>
          <p:cNvPr id="80" name="object 80"/>
          <p:cNvSpPr txBox="1"/>
          <p:nvPr/>
        </p:nvSpPr>
        <p:spPr>
          <a:xfrm>
            <a:off x="-63500" y="1773377"/>
            <a:ext cx="8820150" cy="411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55040" marR="256540" indent="-892175">
              <a:lnSpc>
                <a:spcPct val="100000"/>
              </a:lnSpc>
              <a:spcBef>
                <a:spcPts val="105"/>
              </a:spcBef>
              <a:tabLst>
                <a:tab pos="504825" algn="l"/>
              </a:tabLst>
            </a:pPr>
            <a:r>
              <a:rPr sz="3200" u="dbl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200" spc="4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66"/>
                </a:solidFill>
                <a:latin typeface="Wingdings"/>
                <a:cs typeface="Wingdings"/>
              </a:rPr>
              <a:t></a:t>
            </a:r>
            <a:r>
              <a:rPr sz="3200" spc="5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The</a:t>
            </a:r>
            <a:r>
              <a:rPr sz="3200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entire</a:t>
            </a:r>
            <a:r>
              <a:rPr sz="32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enhancement</a:t>
            </a:r>
            <a:r>
              <a:rPr sz="3200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can</a:t>
            </a:r>
            <a:r>
              <a:rPr sz="3200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be</a:t>
            </a:r>
            <a:r>
              <a:rPr sz="32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combined </a:t>
            </a:r>
            <a:r>
              <a:rPr sz="3200" spc="-869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into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3200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00000"/>
                </a:solidFill>
                <a:latin typeface="Arial"/>
                <a:cs typeface="Arial"/>
              </a:rPr>
              <a:t>single</a:t>
            </a:r>
            <a:r>
              <a:rPr sz="32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00000"/>
                </a:solidFill>
                <a:latin typeface="Arial"/>
                <a:cs typeface="Arial"/>
              </a:rPr>
              <a:t>filtering</a:t>
            </a:r>
            <a:r>
              <a:rPr sz="32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00000"/>
                </a:solidFill>
                <a:latin typeface="Arial"/>
                <a:cs typeface="Arial"/>
              </a:rPr>
              <a:t>operation</a:t>
            </a:r>
            <a:endParaRPr sz="32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3185"/>
              </a:spcBef>
              <a:tabLst>
                <a:tab pos="518795" algn="l"/>
                <a:tab pos="2507615" algn="l"/>
              </a:tabLst>
            </a:pPr>
            <a:r>
              <a:rPr sz="3750" i="1" u="dbl" spc="25" dirty="0"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750" i="1" spc="-180" dirty="0">
                <a:latin typeface="Times New Roman"/>
                <a:cs typeface="Times New Roman"/>
              </a:rPr>
              <a:t> </a:t>
            </a:r>
            <a:r>
              <a:rPr sz="3750" i="1" spc="315" dirty="0">
                <a:latin typeface="Times New Roman"/>
                <a:cs typeface="Times New Roman"/>
              </a:rPr>
              <a:t>g</a:t>
            </a:r>
            <a:r>
              <a:rPr sz="3750" spc="285" dirty="0">
                <a:latin typeface="Times New Roman"/>
                <a:cs typeface="Times New Roman"/>
              </a:rPr>
              <a:t>(</a:t>
            </a:r>
            <a:r>
              <a:rPr sz="3750" i="1" spc="55" dirty="0">
                <a:latin typeface="Times New Roman"/>
                <a:cs typeface="Times New Roman"/>
              </a:rPr>
              <a:t>x</a:t>
            </a:r>
            <a:r>
              <a:rPr sz="3750" spc="25" dirty="0">
                <a:latin typeface="Times New Roman"/>
                <a:cs typeface="Times New Roman"/>
              </a:rPr>
              <a:t>,</a:t>
            </a:r>
            <a:r>
              <a:rPr sz="3750" spc="-120" dirty="0">
                <a:latin typeface="Times New Roman"/>
                <a:cs typeface="Times New Roman"/>
              </a:rPr>
              <a:t> </a:t>
            </a:r>
            <a:r>
              <a:rPr sz="3750" i="1" spc="175" dirty="0">
                <a:latin typeface="Times New Roman"/>
                <a:cs typeface="Times New Roman"/>
              </a:rPr>
              <a:t>y</a:t>
            </a:r>
            <a:r>
              <a:rPr sz="3750" spc="30" dirty="0">
                <a:latin typeface="Times New Roman"/>
                <a:cs typeface="Times New Roman"/>
              </a:rPr>
              <a:t>)</a:t>
            </a:r>
            <a:r>
              <a:rPr sz="3750" spc="-90" dirty="0">
                <a:latin typeface="Times New Roman"/>
                <a:cs typeface="Times New Roman"/>
              </a:rPr>
              <a:t> </a:t>
            </a:r>
            <a:r>
              <a:rPr sz="3750" spc="55" dirty="0">
                <a:latin typeface="Symbol"/>
                <a:cs typeface="Symbol"/>
              </a:rPr>
              <a:t></a:t>
            </a:r>
            <a:r>
              <a:rPr sz="3750" dirty="0">
                <a:latin typeface="Times New Roman"/>
                <a:cs typeface="Times New Roman"/>
              </a:rPr>
              <a:t>	</a:t>
            </a:r>
            <a:r>
              <a:rPr sz="3750" i="1" spc="25" dirty="0">
                <a:latin typeface="Times New Roman"/>
                <a:cs typeface="Times New Roman"/>
              </a:rPr>
              <a:t>f</a:t>
            </a:r>
            <a:r>
              <a:rPr sz="3750" i="1" spc="-50" dirty="0">
                <a:latin typeface="Times New Roman"/>
                <a:cs typeface="Times New Roman"/>
              </a:rPr>
              <a:t> </a:t>
            </a:r>
            <a:r>
              <a:rPr sz="3750" spc="285" dirty="0">
                <a:latin typeface="Times New Roman"/>
                <a:cs typeface="Times New Roman"/>
              </a:rPr>
              <a:t>(</a:t>
            </a:r>
            <a:r>
              <a:rPr sz="3750" i="1" spc="55" dirty="0">
                <a:latin typeface="Times New Roman"/>
                <a:cs typeface="Times New Roman"/>
              </a:rPr>
              <a:t>x</a:t>
            </a:r>
            <a:r>
              <a:rPr sz="3750" spc="25" dirty="0">
                <a:latin typeface="Times New Roman"/>
                <a:cs typeface="Times New Roman"/>
              </a:rPr>
              <a:t>,</a:t>
            </a:r>
            <a:r>
              <a:rPr sz="3750" spc="-130" dirty="0">
                <a:latin typeface="Times New Roman"/>
                <a:cs typeface="Times New Roman"/>
              </a:rPr>
              <a:t> </a:t>
            </a:r>
            <a:r>
              <a:rPr sz="3750" i="1" spc="180" dirty="0">
                <a:latin typeface="Times New Roman"/>
                <a:cs typeface="Times New Roman"/>
              </a:rPr>
              <a:t>y</a:t>
            </a:r>
            <a:r>
              <a:rPr sz="3750" spc="30" dirty="0">
                <a:latin typeface="Times New Roman"/>
                <a:cs typeface="Times New Roman"/>
              </a:rPr>
              <a:t>)</a:t>
            </a:r>
            <a:r>
              <a:rPr sz="3750" spc="-325" dirty="0">
                <a:latin typeface="Times New Roman"/>
                <a:cs typeface="Times New Roman"/>
              </a:rPr>
              <a:t> </a:t>
            </a:r>
            <a:r>
              <a:rPr sz="3750" spc="55" dirty="0">
                <a:latin typeface="Symbol"/>
                <a:cs typeface="Symbol"/>
              </a:rPr>
              <a:t></a:t>
            </a:r>
            <a:r>
              <a:rPr sz="3750" spc="-440" dirty="0">
                <a:latin typeface="Times New Roman"/>
                <a:cs typeface="Times New Roman"/>
              </a:rPr>
              <a:t> </a:t>
            </a:r>
            <a:r>
              <a:rPr sz="3750" spc="260" dirty="0">
                <a:latin typeface="Symbol"/>
                <a:cs typeface="Symbol"/>
              </a:rPr>
              <a:t></a:t>
            </a:r>
            <a:r>
              <a:rPr sz="3300" spc="30" baseline="42929" dirty="0">
                <a:latin typeface="Times New Roman"/>
                <a:cs typeface="Times New Roman"/>
              </a:rPr>
              <a:t>2</a:t>
            </a:r>
            <a:r>
              <a:rPr sz="3300" baseline="42929" dirty="0">
                <a:latin typeface="Times New Roman"/>
                <a:cs typeface="Times New Roman"/>
              </a:rPr>
              <a:t> </a:t>
            </a:r>
            <a:r>
              <a:rPr sz="3300" spc="-330" baseline="42929" dirty="0">
                <a:latin typeface="Times New Roman"/>
                <a:cs typeface="Times New Roman"/>
              </a:rPr>
              <a:t> </a:t>
            </a:r>
            <a:r>
              <a:rPr sz="3750" i="1" spc="25" dirty="0">
                <a:latin typeface="Times New Roman"/>
                <a:cs typeface="Times New Roman"/>
              </a:rPr>
              <a:t>f</a:t>
            </a:r>
            <a:endParaRPr sz="3750">
              <a:latin typeface="Times New Roman"/>
              <a:cs typeface="Times New Roman"/>
            </a:endParaRPr>
          </a:p>
          <a:p>
            <a:pPr marR="109220" algn="r">
              <a:lnSpc>
                <a:spcPct val="100000"/>
              </a:lnSpc>
              <a:spcBef>
                <a:spcPts val="2050"/>
              </a:spcBef>
              <a:tabLst>
                <a:tab pos="468630" algn="l"/>
                <a:tab pos="4801870" algn="l"/>
              </a:tabLst>
            </a:pPr>
            <a:r>
              <a:rPr sz="3750" spc="25" dirty="0">
                <a:latin typeface="Symbol"/>
                <a:cs typeface="Symbol"/>
              </a:rPr>
              <a:t></a:t>
            </a:r>
            <a:r>
              <a:rPr sz="3750" spc="25" dirty="0">
                <a:latin typeface="Times New Roman"/>
                <a:cs typeface="Times New Roman"/>
              </a:rPr>
              <a:t>	</a:t>
            </a:r>
            <a:r>
              <a:rPr sz="3750" i="1" spc="10" dirty="0">
                <a:latin typeface="Times New Roman"/>
                <a:cs typeface="Times New Roman"/>
              </a:rPr>
              <a:t>f</a:t>
            </a:r>
            <a:r>
              <a:rPr sz="3750" i="1" spc="-35" dirty="0">
                <a:latin typeface="Times New Roman"/>
                <a:cs typeface="Times New Roman"/>
              </a:rPr>
              <a:t> </a:t>
            </a:r>
            <a:r>
              <a:rPr sz="3750" spc="290" dirty="0">
                <a:latin typeface="Times New Roman"/>
                <a:cs typeface="Times New Roman"/>
              </a:rPr>
              <a:t>(</a:t>
            </a:r>
            <a:r>
              <a:rPr sz="3750" i="1" spc="50" dirty="0">
                <a:latin typeface="Times New Roman"/>
                <a:cs typeface="Times New Roman"/>
              </a:rPr>
              <a:t>x</a:t>
            </a:r>
            <a:r>
              <a:rPr sz="3750" spc="10" dirty="0">
                <a:latin typeface="Times New Roman"/>
                <a:cs typeface="Times New Roman"/>
              </a:rPr>
              <a:t>,</a:t>
            </a:r>
            <a:r>
              <a:rPr sz="3750" spc="-105" dirty="0">
                <a:latin typeface="Times New Roman"/>
                <a:cs typeface="Times New Roman"/>
              </a:rPr>
              <a:t> </a:t>
            </a:r>
            <a:r>
              <a:rPr sz="3750" i="1" spc="175" dirty="0">
                <a:latin typeface="Times New Roman"/>
                <a:cs typeface="Times New Roman"/>
              </a:rPr>
              <a:t>y</a:t>
            </a:r>
            <a:r>
              <a:rPr sz="3750" spc="15" dirty="0">
                <a:latin typeface="Times New Roman"/>
                <a:cs typeface="Times New Roman"/>
              </a:rPr>
              <a:t>)</a:t>
            </a:r>
            <a:r>
              <a:rPr sz="3750" spc="-305" dirty="0">
                <a:latin typeface="Times New Roman"/>
                <a:cs typeface="Times New Roman"/>
              </a:rPr>
              <a:t> </a:t>
            </a:r>
            <a:r>
              <a:rPr sz="3750" spc="380" dirty="0">
                <a:latin typeface="Symbol"/>
                <a:cs typeface="Symbol"/>
              </a:rPr>
              <a:t></a:t>
            </a:r>
            <a:r>
              <a:rPr sz="3750" spc="15" dirty="0">
                <a:latin typeface="Times New Roman"/>
                <a:cs typeface="Times New Roman"/>
              </a:rPr>
              <a:t>[</a:t>
            </a:r>
            <a:r>
              <a:rPr sz="3750" spc="-125" dirty="0">
                <a:latin typeface="Times New Roman"/>
                <a:cs typeface="Times New Roman"/>
              </a:rPr>
              <a:t> </a:t>
            </a:r>
            <a:r>
              <a:rPr sz="3750" i="1" spc="10" dirty="0">
                <a:latin typeface="Times New Roman"/>
                <a:cs typeface="Times New Roman"/>
              </a:rPr>
              <a:t>f</a:t>
            </a:r>
            <a:r>
              <a:rPr sz="3750" i="1" spc="-35" dirty="0">
                <a:latin typeface="Times New Roman"/>
                <a:cs typeface="Times New Roman"/>
              </a:rPr>
              <a:t> </a:t>
            </a:r>
            <a:r>
              <a:rPr sz="3750" spc="290" dirty="0">
                <a:latin typeface="Times New Roman"/>
                <a:cs typeface="Times New Roman"/>
              </a:rPr>
              <a:t>(</a:t>
            </a:r>
            <a:r>
              <a:rPr sz="3750" i="1" spc="20" dirty="0">
                <a:latin typeface="Times New Roman"/>
                <a:cs typeface="Times New Roman"/>
              </a:rPr>
              <a:t>x</a:t>
            </a:r>
            <a:r>
              <a:rPr sz="3750" i="1" spc="-245" dirty="0">
                <a:latin typeface="Times New Roman"/>
                <a:cs typeface="Times New Roman"/>
              </a:rPr>
              <a:t> </a:t>
            </a:r>
            <a:r>
              <a:rPr sz="3750" spc="320" dirty="0">
                <a:latin typeface="Symbol"/>
                <a:cs typeface="Symbol"/>
              </a:rPr>
              <a:t></a:t>
            </a:r>
            <a:r>
              <a:rPr sz="3750" spc="-340" dirty="0">
                <a:latin typeface="Times New Roman"/>
                <a:cs typeface="Times New Roman"/>
              </a:rPr>
              <a:t>1</a:t>
            </a:r>
            <a:r>
              <a:rPr sz="3750" spc="10" dirty="0">
                <a:latin typeface="Times New Roman"/>
                <a:cs typeface="Times New Roman"/>
              </a:rPr>
              <a:t>,</a:t>
            </a:r>
            <a:r>
              <a:rPr sz="3750" spc="-105" dirty="0">
                <a:latin typeface="Times New Roman"/>
                <a:cs typeface="Times New Roman"/>
              </a:rPr>
              <a:t> </a:t>
            </a:r>
            <a:r>
              <a:rPr sz="3750" i="1" spc="175" dirty="0">
                <a:latin typeface="Times New Roman"/>
                <a:cs typeface="Times New Roman"/>
              </a:rPr>
              <a:t>y</a:t>
            </a:r>
            <a:r>
              <a:rPr sz="3750" spc="15" dirty="0">
                <a:latin typeface="Times New Roman"/>
                <a:cs typeface="Times New Roman"/>
              </a:rPr>
              <a:t>)</a:t>
            </a:r>
            <a:r>
              <a:rPr sz="3750" spc="-305" dirty="0">
                <a:latin typeface="Times New Roman"/>
                <a:cs typeface="Times New Roman"/>
              </a:rPr>
              <a:t> </a:t>
            </a:r>
            <a:r>
              <a:rPr sz="3750" spc="25" dirty="0">
                <a:latin typeface="Symbol"/>
                <a:cs typeface="Symbol"/>
              </a:rPr>
              <a:t></a:t>
            </a:r>
            <a:r>
              <a:rPr sz="3750" dirty="0">
                <a:latin typeface="Times New Roman"/>
                <a:cs typeface="Times New Roman"/>
              </a:rPr>
              <a:t>	</a:t>
            </a:r>
            <a:r>
              <a:rPr sz="3750" i="1" spc="10" dirty="0">
                <a:latin typeface="Times New Roman"/>
                <a:cs typeface="Times New Roman"/>
              </a:rPr>
              <a:t>f</a:t>
            </a:r>
            <a:r>
              <a:rPr sz="3750" i="1" spc="-35" dirty="0">
                <a:latin typeface="Times New Roman"/>
                <a:cs typeface="Times New Roman"/>
              </a:rPr>
              <a:t> </a:t>
            </a:r>
            <a:r>
              <a:rPr sz="3750" spc="300" dirty="0">
                <a:latin typeface="Times New Roman"/>
                <a:cs typeface="Times New Roman"/>
              </a:rPr>
              <a:t>(</a:t>
            </a:r>
            <a:r>
              <a:rPr sz="3750" i="1" spc="20" dirty="0">
                <a:latin typeface="Times New Roman"/>
                <a:cs typeface="Times New Roman"/>
              </a:rPr>
              <a:t>x</a:t>
            </a:r>
            <a:r>
              <a:rPr sz="3750" i="1" spc="-254" dirty="0">
                <a:latin typeface="Times New Roman"/>
                <a:cs typeface="Times New Roman"/>
              </a:rPr>
              <a:t> </a:t>
            </a:r>
            <a:r>
              <a:rPr sz="3750" spc="254" dirty="0">
                <a:latin typeface="Symbol"/>
                <a:cs typeface="Symbol"/>
              </a:rPr>
              <a:t></a:t>
            </a:r>
            <a:r>
              <a:rPr sz="3750" spc="-330" dirty="0">
                <a:latin typeface="Times New Roman"/>
                <a:cs typeface="Times New Roman"/>
              </a:rPr>
              <a:t>1</a:t>
            </a:r>
            <a:r>
              <a:rPr sz="3750" spc="10" dirty="0">
                <a:latin typeface="Times New Roman"/>
                <a:cs typeface="Times New Roman"/>
              </a:rPr>
              <a:t>,</a:t>
            </a:r>
            <a:r>
              <a:rPr sz="3750" spc="-105" dirty="0">
                <a:latin typeface="Times New Roman"/>
                <a:cs typeface="Times New Roman"/>
              </a:rPr>
              <a:t> </a:t>
            </a:r>
            <a:r>
              <a:rPr sz="3750" i="1" spc="170" dirty="0">
                <a:latin typeface="Times New Roman"/>
                <a:cs typeface="Times New Roman"/>
              </a:rPr>
              <a:t>y</a:t>
            </a:r>
            <a:r>
              <a:rPr sz="3750" spc="15" dirty="0">
                <a:latin typeface="Times New Roman"/>
                <a:cs typeface="Times New Roman"/>
              </a:rPr>
              <a:t>)</a:t>
            </a:r>
            <a:endParaRPr sz="3750">
              <a:latin typeface="Times New Roman"/>
              <a:cs typeface="Times New Roman"/>
            </a:endParaRPr>
          </a:p>
          <a:p>
            <a:pPr marR="17780" algn="r">
              <a:lnSpc>
                <a:spcPct val="100000"/>
              </a:lnSpc>
              <a:spcBef>
                <a:spcPts val="700"/>
              </a:spcBef>
              <a:tabLst>
                <a:tab pos="442595" algn="l"/>
                <a:tab pos="2827655" algn="l"/>
              </a:tabLst>
            </a:pPr>
            <a:r>
              <a:rPr sz="3700" spc="55" dirty="0">
                <a:latin typeface="Symbol"/>
                <a:cs typeface="Symbol"/>
              </a:rPr>
              <a:t></a:t>
            </a:r>
            <a:r>
              <a:rPr sz="3700" spc="55" dirty="0">
                <a:latin typeface="Times New Roman"/>
                <a:cs typeface="Times New Roman"/>
              </a:rPr>
              <a:t>	</a:t>
            </a:r>
            <a:r>
              <a:rPr sz="3700" i="1" spc="30" dirty="0">
                <a:latin typeface="Times New Roman"/>
                <a:cs typeface="Times New Roman"/>
              </a:rPr>
              <a:t>f</a:t>
            </a:r>
            <a:r>
              <a:rPr sz="3700" i="1" spc="-25" dirty="0">
                <a:latin typeface="Times New Roman"/>
                <a:cs typeface="Times New Roman"/>
              </a:rPr>
              <a:t> </a:t>
            </a:r>
            <a:r>
              <a:rPr sz="3700" spc="135" dirty="0">
                <a:latin typeface="Times New Roman"/>
                <a:cs typeface="Times New Roman"/>
              </a:rPr>
              <a:t>(</a:t>
            </a:r>
            <a:r>
              <a:rPr sz="3700" i="1" spc="135" dirty="0">
                <a:latin typeface="Times New Roman"/>
                <a:cs typeface="Times New Roman"/>
              </a:rPr>
              <a:t>x</a:t>
            </a:r>
            <a:r>
              <a:rPr sz="3700" spc="135" dirty="0">
                <a:latin typeface="Times New Roman"/>
                <a:cs typeface="Times New Roman"/>
              </a:rPr>
              <a:t>,</a:t>
            </a:r>
            <a:r>
              <a:rPr sz="3700" spc="-95" dirty="0">
                <a:latin typeface="Times New Roman"/>
                <a:cs typeface="Times New Roman"/>
              </a:rPr>
              <a:t> </a:t>
            </a:r>
            <a:r>
              <a:rPr sz="3700" i="1" spc="45" dirty="0">
                <a:latin typeface="Times New Roman"/>
                <a:cs typeface="Times New Roman"/>
              </a:rPr>
              <a:t>y</a:t>
            </a:r>
            <a:r>
              <a:rPr sz="3700" i="1" spc="-195" dirty="0">
                <a:latin typeface="Times New Roman"/>
                <a:cs typeface="Times New Roman"/>
              </a:rPr>
              <a:t> </a:t>
            </a:r>
            <a:r>
              <a:rPr sz="3700" spc="40" dirty="0">
                <a:latin typeface="Symbol"/>
                <a:cs typeface="Symbol"/>
              </a:rPr>
              <a:t></a:t>
            </a:r>
            <a:r>
              <a:rPr sz="3700" spc="40" dirty="0">
                <a:latin typeface="Times New Roman"/>
                <a:cs typeface="Times New Roman"/>
              </a:rPr>
              <a:t>1)</a:t>
            </a:r>
            <a:r>
              <a:rPr sz="3700" spc="-300" dirty="0">
                <a:latin typeface="Times New Roman"/>
                <a:cs typeface="Times New Roman"/>
              </a:rPr>
              <a:t> </a:t>
            </a:r>
            <a:r>
              <a:rPr sz="3700" spc="55" dirty="0">
                <a:latin typeface="Symbol"/>
                <a:cs typeface="Symbol"/>
              </a:rPr>
              <a:t></a:t>
            </a:r>
            <a:r>
              <a:rPr sz="3700" spc="55" dirty="0">
                <a:latin typeface="Times New Roman"/>
                <a:cs typeface="Times New Roman"/>
              </a:rPr>
              <a:t>	</a:t>
            </a:r>
            <a:r>
              <a:rPr sz="3700" i="1" spc="30" dirty="0">
                <a:latin typeface="Times New Roman"/>
                <a:cs typeface="Times New Roman"/>
              </a:rPr>
              <a:t>f</a:t>
            </a:r>
            <a:r>
              <a:rPr sz="3700" i="1" spc="-45" dirty="0">
                <a:latin typeface="Times New Roman"/>
                <a:cs typeface="Times New Roman"/>
              </a:rPr>
              <a:t> </a:t>
            </a:r>
            <a:r>
              <a:rPr sz="3700" spc="135" dirty="0">
                <a:latin typeface="Times New Roman"/>
                <a:cs typeface="Times New Roman"/>
              </a:rPr>
              <a:t>(</a:t>
            </a:r>
            <a:r>
              <a:rPr sz="3700" i="1" spc="135" dirty="0">
                <a:latin typeface="Times New Roman"/>
                <a:cs typeface="Times New Roman"/>
              </a:rPr>
              <a:t>x</a:t>
            </a:r>
            <a:r>
              <a:rPr sz="3700" spc="135" dirty="0">
                <a:latin typeface="Times New Roman"/>
                <a:cs typeface="Times New Roman"/>
              </a:rPr>
              <a:t>,</a:t>
            </a:r>
            <a:r>
              <a:rPr sz="3700" spc="-114" dirty="0">
                <a:latin typeface="Times New Roman"/>
                <a:cs typeface="Times New Roman"/>
              </a:rPr>
              <a:t> </a:t>
            </a:r>
            <a:r>
              <a:rPr sz="3700" i="1" spc="45" dirty="0">
                <a:latin typeface="Times New Roman"/>
                <a:cs typeface="Times New Roman"/>
              </a:rPr>
              <a:t>y</a:t>
            </a:r>
            <a:r>
              <a:rPr sz="3700" i="1" spc="-210" dirty="0">
                <a:latin typeface="Times New Roman"/>
                <a:cs typeface="Times New Roman"/>
              </a:rPr>
              <a:t> </a:t>
            </a:r>
            <a:r>
              <a:rPr sz="3700" spc="15" dirty="0">
                <a:latin typeface="Symbol"/>
                <a:cs typeface="Symbol"/>
              </a:rPr>
              <a:t></a:t>
            </a:r>
            <a:r>
              <a:rPr sz="3700" spc="15" dirty="0">
                <a:latin typeface="Times New Roman"/>
                <a:cs typeface="Times New Roman"/>
              </a:rPr>
              <a:t>1)</a:t>
            </a:r>
            <a:endParaRPr sz="3700">
              <a:latin typeface="Times New Roman"/>
              <a:cs typeface="Times New Roman"/>
            </a:endParaRPr>
          </a:p>
          <a:p>
            <a:pPr marL="3991610">
              <a:lnSpc>
                <a:spcPct val="100000"/>
              </a:lnSpc>
              <a:spcBef>
                <a:spcPts val="720"/>
              </a:spcBef>
            </a:pPr>
            <a:r>
              <a:rPr sz="3700" spc="45" dirty="0">
                <a:latin typeface="Symbol"/>
                <a:cs typeface="Symbol"/>
              </a:rPr>
              <a:t></a:t>
            </a:r>
            <a:r>
              <a:rPr sz="3700" spc="-290" dirty="0">
                <a:latin typeface="Times New Roman"/>
                <a:cs typeface="Times New Roman"/>
              </a:rPr>
              <a:t> </a:t>
            </a:r>
            <a:r>
              <a:rPr sz="3700" spc="45" dirty="0">
                <a:latin typeface="Times New Roman"/>
                <a:cs typeface="Times New Roman"/>
              </a:rPr>
              <a:t>4</a:t>
            </a:r>
            <a:r>
              <a:rPr sz="3700" spc="-170" dirty="0">
                <a:latin typeface="Times New Roman"/>
                <a:cs typeface="Times New Roman"/>
              </a:rPr>
              <a:t> </a:t>
            </a:r>
            <a:r>
              <a:rPr sz="3700" i="1" spc="25" dirty="0">
                <a:latin typeface="Times New Roman"/>
                <a:cs typeface="Times New Roman"/>
              </a:rPr>
              <a:t>f</a:t>
            </a:r>
            <a:r>
              <a:rPr sz="3700" i="1" spc="-30" dirty="0">
                <a:latin typeface="Times New Roman"/>
                <a:cs typeface="Times New Roman"/>
              </a:rPr>
              <a:t> </a:t>
            </a:r>
            <a:r>
              <a:rPr sz="3700" spc="305" dirty="0">
                <a:latin typeface="Times New Roman"/>
                <a:cs typeface="Times New Roman"/>
              </a:rPr>
              <a:t>(</a:t>
            </a:r>
            <a:r>
              <a:rPr sz="3700" i="1" spc="65" dirty="0">
                <a:latin typeface="Times New Roman"/>
                <a:cs typeface="Times New Roman"/>
              </a:rPr>
              <a:t>x</a:t>
            </a:r>
            <a:r>
              <a:rPr sz="3700" spc="20" dirty="0">
                <a:latin typeface="Times New Roman"/>
                <a:cs typeface="Times New Roman"/>
              </a:rPr>
              <a:t>,</a:t>
            </a:r>
            <a:r>
              <a:rPr sz="3700" spc="-105" dirty="0">
                <a:latin typeface="Times New Roman"/>
                <a:cs typeface="Times New Roman"/>
              </a:rPr>
              <a:t> </a:t>
            </a:r>
            <a:r>
              <a:rPr sz="3700" i="1" spc="190" dirty="0">
                <a:latin typeface="Times New Roman"/>
                <a:cs typeface="Times New Roman"/>
              </a:rPr>
              <a:t>y</a:t>
            </a:r>
            <a:r>
              <a:rPr sz="3700" spc="125" dirty="0">
                <a:latin typeface="Times New Roman"/>
                <a:cs typeface="Times New Roman"/>
              </a:rPr>
              <a:t>)]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0" y="6553199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0176"/>
            <a:ext cx="344170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784348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8013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4597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755392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3454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627375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979675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827276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903476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254251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09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0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664207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5438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34264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4295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711451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106375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91135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09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987552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83667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722376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527303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37490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30632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451104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202704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30708" y="0"/>
                </a:moveTo>
                <a:lnTo>
                  <a:pt x="0" y="0"/>
                </a:lnTo>
                <a:lnTo>
                  <a:pt x="0" y="9144"/>
                </a:lnTo>
                <a:lnTo>
                  <a:pt x="330708" y="9144"/>
                </a:lnTo>
                <a:lnTo>
                  <a:pt x="330708" y="0"/>
                </a:lnTo>
                <a:close/>
              </a:path>
              <a:path w="344170" h="48895">
                <a:moveTo>
                  <a:pt x="343662" y="28943"/>
                </a:moveTo>
                <a:lnTo>
                  <a:pt x="0" y="28943"/>
                </a:lnTo>
                <a:lnTo>
                  <a:pt x="0" y="48755"/>
                </a:lnTo>
                <a:lnTo>
                  <a:pt x="343662" y="48755"/>
                </a:lnTo>
                <a:lnTo>
                  <a:pt x="343662" y="28943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103631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6095"/>
            <a:ext cx="344170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9119" y="23774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2059"/>
                </a:moveTo>
                <a:lnTo>
                  <a:pt x="496823" y="1242059"/>
                </a:lnTo>
                <a:lnTo>
                  <a:pt x="496823" y="0"/>
                </a:lnTo>
                <a:lnTo>
                  <a:pt x="0" y="0"/>
                </a:lnTo>
                <a:lnTo>
                  <a:pt x="0" y="1242059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330708" y="28955"/>
            <a:ext cx="5661660" cy="208915"/>
            <a:chOff x="330708" y="28955"/>
            <a:chExt cx="5661660" cy="208915"/>
          </a:xfrm>
        </p:grpSpPr>
        <p:sp>
          <p:nvSpPr>
            <p:cNvPr id="32" name="object 32"/>
            <p:cNvSpPr/>
            <p:nvPr/>
          </p:nvSpPr>
          <p:spPr>
            <a:xfrm>
              <a:off x="579120" y="28955"/>
              <a:ext cx="497205" cy="131445"/>
            </a:xfrm>
            <a:custGeom>
              <a:avLst/>
              <a:gdLst/>
              <a:ahLst/>
              <a:cxnLst/>
              <a:rect l="l" t="t" r="r" b="b"/>
              <a:pathLst>
                <a:path w="497205" h="131445">
                  <a:moveTo>
                    <a:pt x="0" y="131064"/>
                  </a:moveTo>
                  <a:lnTo>
                    <a:pt x="496823" y="131064"/>
                  </a:lnTo>
                  <a:lnTo>
                    <a:pt x="496823" y="0"/>
                  </a:lnTo>
                  <a:lnTo>
                    <a:pt x="0" y="0"/>
                  </a:lnTo>
                  <a:lnTo>
                    <a:pt x="0" y="131064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30708" y="160019"/>
              <a:ext cx="5661660" cy="78105"/>
            </a:xfrm>
            <a:custGeom>
              <a:avLst/>
              <a:gdLst/>
              <a:ahLst/>
              <a:cxnLst/>
              <a:rect l="l" t="t" r="r" b="b"/>
              <a:pathLst>
                <a:path w="5661660" h="78104">
                  <a:moveTo>
                    <a:pt x="5661660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1660" y="77724"/>
                  </a:lnTo>
                  <a:lnTo>
                    <a:pt x="566166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6996683" y="1703832"/>
            <a:ext cx="1473835" cy="108585"/>
          </a:xfrm>
          <a:custGeom>
            <a:avLst/>
            <a:gdLst/>
            <a:ahLst/>
            <a:cxnLst/>
            <a:rect l="l" t="t" r="r" b="b"/>
            <a:pathLst>
              <a:path w="1473834" h="108585">
                <a:moveTo>
                  <a:pt x="0" y="108203"/>
                </a:moveTo>
                <a:lnTo>
                  <a:pt x="1473707" y="108203"/>
                </a:lnTo>
                <a:lnTo>
                  <a:pt x="1473707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2947416" y="1473708"/>
            <a:ext cx="5663565" cy="230504"/>
            <a:chOff x="2947416" y="1473708"/>
            <a:chExt cx="5663565" cy="230504"/>
          </a:xfrm>
        </p:grpSpPr>
        <p:sp>
          <p:nvSpPr>
            <p:cNvPr id="36" name="object 36"/>
            <p:cNvSpPr/>
            <p:nvPr/>
          </p:nvSpPr>
          <p:spPr>
            <a:xfrm>
              <a:off x="6996683" y="1473708"/>
              <a:ext cx="1473835" cy="152400"/>
            </a:xfrm>
            <a:custGeom>
              <a:avLst/>
              <a:gdLst/>
              <a:ahLst/>
              <a:cxnLst/>
              <a:rect l="l" t="t" r="r" b="b"/>
              <a:pathLst>
                <a:path w="1473834" h="152400">
                  <a:moveTo>
                    <a:pt x="0" y="152400"/>
                  </a:moveTo>
                  <a:lnTo>
                    <a:pt x="1473707" y="152400"/>
                  </a:lnTo>
                  <a:lnTo>
                    <a:pt x="1473707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47416" y="1626108"/>
              <a:ext cx="5663565" cy="78105"/>
            </a:xfrm>
            <a:custGeom>
              <a:avLst/>
              <a:gdLst/>
              <a:ahLst/>
              <a:cxnLst/>
              <a:rect l="l" t="t" r="r" b="b"/>
              <a:pathLst>
                <a:path w="5663565" h="78105">
                  <a:moveTo>
                    <a:pt x="5663183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3183" y="77724"/>
                  </a:lnTo>
                  <a:lnTo>
                    <a:pt x="5663183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080820" y="6609073"/>
            <a:ext cx="454914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2050" algn="l"/>
              </a:tabLst>
            </a:pP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DIP, Spring</a:t>
            </a:r>
            <a:r>
              <a:rPr sz="1500" spc="15" baseline="55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2012	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GS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&amp;</a:t>
            </a:r>
            <a:r>
              <a:rPr sz="1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AS,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Bahria</a:t>
            </a:r>
            <a:r>
              <a:rPr sz="10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University,</a:t>
            </a:r>
            <a:r>
              <a:rPr sz="10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Islambad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0" y="655091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1507616" y="763270"/>
            <a:ext cx="71043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Simplified</a:t>
            </a:r>
            <a:r>
              <a:rPr sz="4400" spc="-30" dirty="0"/>
              <a:t> </a:t>
            </a:r>
            <a:r>
              <a:rPr sz="4400" spc="-5" dirty="0"/>
              <a:t>Image</a:t>
            </a:r>
            <a:r>
              <a:rPr sz="4400" spc="-40" dirty="0"/>
              <a:t> </a:t>
            </a:r>
            <a:r>
              <a:rPr sz="4400" dirty="0"/>
              <a:t>Enhancement</a:t>
            </a:r>
            <a:endParaRPr sz="4400"/>
          </a:p>
        </p:txBody>
      </p:sp>
      <p:sp>
        <p:nvSpPr>
          <p:cNvPr id="41" name="object 41"/>
          <p:cNvSpPr txBox="1"/>
          <p:nvPr/>
        </p:nvSpPr>
        <p:spPr>
          <a:xfrm>
            <a:off x="-38100" y="1773377"/>
            <a:ext cx="8886190" cy="3077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9640" marR="347980" indent="-892175">
              <a:lnSpc>
                <a:spcPct val="100000"/>
              </a:lnSpc>
              <a:spcBef>
                <a:spcPts val="105"/>
              </a:spcBef>
              <a:tabLst>
                <a:tab pos="479425" algn="l"/>
              </a:tabLst>
            </a:pPr>
            <a:r>
              <a:rPr sz="3200" u="dbl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200" spc="4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66"/>
                </a:solidFill>
                <a:latin typeface="Wingdings"/>
                <a:cs typeface="Wingdings"/>
              </a:rPr>
              <a:t></a:t>
            </a:r>
            <a:r>
              <a:rPr sz="3200" spc="5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The</a:t>
            </a:r>
            <a:r>
              <a:rPr sz="3200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entire</a:t>
            </a:r>
            <a:r>
              <a:rPr sz="32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enhancement</a:t>
            </a:r>
            <a:r>
              <a:rPr sz="3200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can</a:t>
            </a:r>
            <a:r>
              <a:rPr sz="3200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be</a:t>
            </a:r>
            <a:r>
              <a:rPr sz="32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combined </a:t>
            </a:r>
            <a:r>
              <a:rPr sz="3200" spc="-869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into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32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single</a:t>
            </a:r>
            <a:r>
              <a:rPr sz="32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filtering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operation</a:t>
            </a:r>
            <a:endParaRPr sz="3200">
              <a:latin typeface="Arial"/>
              <a:cs typeface="Arial"/>
            </a:endParaRPr>
          </a:p>
          <a:p>
            <a:pPr marL="690880">
              <a:lnSpc>
                <a:spcPct val="100000"/>
              </a:lnSpc>
              <a:spcBef>
                <a:spcPts val="785"/>
              </a:spcBef>
              <a:tabLst>
                <a:tab pos="2582545" algn="l"/>
              </a:tabLst>
            </a:pPr>
            <a:r>
              <a:rPr sz="3750" i="1" spc="315" dirty="0">
                <a:latin typeface="Times New Roman"/>
                <a:cs typeface="Times New Roman"/>
              </a:rPr>
              <a:t>g</a:t>
            </a:r>
            <a:r>
              <a:rPr sz="3750" spc="285" dirty="0">
                <a:latin typeface="Times New Roman"/>
                <a:cs typeface="Times New Roman"/>
              </a:rPr>
              <a:t>(</a:t>
            </a:r>
            <a:r>
              <a:rPr sz="3750" i="1" spc="55" dirty="0">
                <a:latin typeface="Times New Roman"/>
                <a:cs typeface="Times New Roman"/>
              </a:rPr>
              <a:t>x</a:t>
            </a:r>
            <a:r>
              <a:rPr sz="3750" spc="25" dirty="0">
                <a:latin typeface="Times New Roman"/>
                <a:cs typeface="Times New Roman"/>
              </a:rPr>
              <a:t>,</a:t>
            </a:r>
            <a:r>
              <a:rPr sz="3750" spc="-120" dirty="0">
                <a:latin typeface="Times New Roman"/>
                <a:cs typeface="Times New Roman"/>
              </a:rPr>
              <a:t> </a:t>
            </a:r>
            <a:r>
              <a:rPr sz="3750" i="1" spc="175" dirty="0">
                <a:latin typeface="Times New Roman"/>
                <a:cs typeface="Times New Roman"/>
              </a:rPr>
              <a:t>y</a:t>
            </a:r>
            <a:r>
              <a:rPr sz="3750" spc="30" dirty="0">
                <a:latin typeface="Times New Roman"/>
                <a:cs typeface="Times New Roman"/>
              </a:rPr>
              <a:t>)</a:t>
            </a:r>
            <a:r>
              <a:rPr sz="3750" spc="-90" dirty="0">
                <a:latin typeface="Times New Roman"/>
                <a:cs typeface="Times New Roman"/>
              </a:rPr>
              <a:t> </a:t>
            </a:r>
            <a:r>
              <a:rPr sz="3750" spc="55" dirty="0">
                <a:latin typeface="Symbol"/>
                <a:cs typeface="Symbol"/>
              </a:rPr>
              <a:t></a:t>
            </a:r>
            <a:r>
              <a:rPr sz="3750" dirty="0">
                <a:latin typeface="Times New Roman"/>
                <a:cs typeface="Times New Roman"/>
              </a:rPr>
              <a:t>	</a:t>
            </a:r>
            <a:r>
              <a:rPr sz="3750" i="1" spc="25" dirty="0">
                <a:latin typeface="Times New Roman"/>
                <a:cs typeface="Times New Roman"/>
              </a:rPr>
              <a:t>f</a:t>
            </a:r>
            <a:r>
              <a:rPr sz="3750" i="1" spc="-50" dirty="0">
                <a:latin typeface="Times New Roman"/>
                <a:cs typeface="Times New Roman"/>
              </a:rPr>
              <a:t> </a:t>
            </a:r>
            <a:r>
              <a:rPr sz="3750" spc="285" dirty="0">
                <a:latin typeface="Times New Roman"/>
                <a:cs typeface="Times New Roman"/>
              </a:rPr>
              <a:t>(</a:t>
            </a:r>
            <a:r>
              <a:rPr sz="3750" i="1" spc="55" dirty="0">
                <a:latin typeface="Times New Roman"/>
                <a:cs typeface="Times New Roman"/>
              </a:rPr>
              <a:t>x</a:t>
            </a:r>
            <a:r>
              <a:rPr sz="3750" spc="25" dirty="0">
                <a:latin typeface="Times New Roman"/>
                <a:cs typeface="Times New Roman"/>
              </a:rPr>
              <a:t>,</a:t>
            </a:r>
            <a:r>
              <a:rPr sz="3750" spc="-130" dirty="0">
                <a:latin typeface="Times New Roman"/>
                <a:cs typeface="Times New Roman"/>
              </a:rPr>
              <a:t> </a:t>
            </a:r>
            <a:r>
              <a:rPr sz="3750" i="1" spc="180" dirty="0">
                <a:latin typeface="Times New Roman"/>
                <a:cs typeface="Times New Roman"/>
              </a:rPr>
              <a:t>y</a:t>
            </a:r>
            <a:r>
              <a:rPr sz="3750" spc="30" dirty="0">
                <a:latin typeface="Times New Roman"/>
                <a:cs typeface="Times New Roman"/>
              </a:rPr>
              <a:t>)</a:t>
            </a:r>
            <a:r>
              <a:rPr sz="3750" spc="-325" dirty="0">
                <a:latin typeface="Times New Roman"/>
                <a:cs typeface="Times New Roman"/>
              </a:rPr>
              <a:t> </a:t>
            </a:r>
            <a:r>
              <a:rPr sz="3750" spc="55" dirty="0">
                <a:latin typeface="Symbol"/>
                <a:cs typeface="Symbol"/>
              </a:rPr>
              <a:t></a:t>
            </a:r>
            <a:r>
              <a:rPr sz="3750" spc="-440" dirty="0">
                <a:latin typeface="Times New Roman"/>
                <a:cs typeface="Times New Roman"/>
              </a:rPr>
              <a:t> </a:t>
            </a:r>
            <a:r>
              <a:rPr sz="3750" spc="260" dirty="0">
                <a:latin typeface="Symbol"/>
                <a:cs typeface="Symbol"/>
              </a:rPr>
              <a:t></a:t>
            </a:r>
            <a:r>
              <a:rPr sz="3300" spc="30" baseline="42929" dirty="0">
                <a:latin typeface="Times New Roman"/>
                <a:cs typeface="Times New Roman"/>
              </a:rPr>
              <a:t>2</a:t>
            </a:r>
            <a:r>
              <a:rPr sz="3300" baseline="42929" dirty="0">
                <a:latin typeface="Times New Roman"/>
                <a:cs typeface="Times New Roman"/>
              </a:rPr>
              <a:t> </a:t>
            </a:r>
            <a:r>
              <a:rPr sz="3300" spc="-330" baseline="42929" dirty="0">
                <a:latin typeface="Times New Roman"/>
                <a:cs typeface="Times New Roman"/>
              </a:rPr>
              <a:t> </a:t>
            </a:r>
            <a:r>
              <a:rPr sz="3750" i="1" spc="25" dirty="0">
                <a:latin typeface="Times New Roman"/>
                <a:cs typeface="Times New Roman"/>
              </a:rPr>
              <a:t>f</a:t>
            </a:r>
            <a:endParaRPr sz="3750">
              <a:latin typeface="Times New Roman"/>
              <a:cs typeface="Times New Roman"/>
            </a:endParaRPr>
          </a:p>
          <a:p>
            <a:pPr marR="55880" algn="r">
              <a:lnSpc>
                <a:spcPct val="100000"/>
              </a:lnSpc>
              <a:spcBef>
                <a:spcPts val="1450"/>
              </a:spcBef>
            </a:pPr>
            <a:r>
              <a:rPr sz="3750" spc="20" dirty="0">
                <a:latin typeface="Symbol"/>
                <a:cs typeface="Symbol"/>
              </a:rPr>
              <a:t></a:t>
            </a:r>
            <a:r>
              <a:rPr sz="3750" spc="-165" dirty="0">
                <a:latin typeface="Times New Roman"/>
                <a:cs typeface="Times New Roman"/>
              </a:rPr>
              <a:t> </a:t>
            </a:r>
            <a:r>
              <a:rPr sz="3750" spc="20" dirty="0">
                <a:latin typeface="Times New Roman"/>
                <a:cs typeface="Times New Roman"/>
              </a:rPr>
              <a:t>5</a:t>
            </a:r>
            <a:r>
              <a:rPr sz="3750" spc="-220" dirty="0">
                <a:latin typeface="Times New Roman"/>
                <a:cs typeface="Times New Roman"/>
              </a:rPr>
              <a:t> </a:t>
            </a:r>
            <a:r>
              <a:rPr sz="3750" i="1" spc="10" dirty="0">
                <a:latin typeface="Times New Roman"/>
                <a:cs typeface="Times New Roman"/>
              </a:rPr>
              <a:t>f</a:t>
            </a:r>
            <a:r>
              <a:rPr sz="3750" i="1" spc="-35" dirty="0">
                <a:latin typeface="Times New Roman"/>
                <a:cs typeface="Times New Roman"/>
              </a:rPr>
              <a:t> </a:t>
            </a:r>
            <a:r>
              <a:rPr sz="3750" spc="300" dirty="0">
                <a:latin typeface="Times New Roman"/>
                <a:cs typeface="Times New Roman"/>
              </a:rPr>
              <a:t>(</a:t>
            </a:r>
            <a:r>
              <a:rPr sz="3750" i="1" spc="50" dirty="0">
                <a:latin typeface="Times New Roman"/>
                <a:cs typeface="Times New Roman"/>
              </a:rPr>
              <a:t>x</a:t>
            </a:r>
            <a:r>
              <a:rPr sz="3750" spc="10" dirty="0">
                <a:latin typeface="Times New Roman"/>
                <a:cs typeface="Times New Roman"/>
              </a:rPr>
              <a:t>,</a:t>
            </a:r>
            <a:r>
              <a:rPr sz="3750" spc="-100" dirty="0">
                <a:latin typeface="Times New Roman"/>
                <a:cs typeface="Times New Roman"/>
              </a:rPr>
              <a:t> </a:t>
            </a:r>
            <a:r>
              <a:rPr sz="3750" i="1" spc="175" dirty="0">
                <a:latin typeface="Times New Roman"/>
                <a:cs typeface="Times New Roman"/>
              </a:rPr>
              <a:t>y</a:t>
            </a:r>
            <a:r>
              <a:rPr sz="3750" spc="15" dirty="0">
                <a:latin typeface="Times New Roman"/>
                <a:cs typeface="Times New Roman"/>
              </a:rPr>
              <a:t>)</a:t>
            </a:r>
            <a:r>
              <a:rPr sz="3750" spc="-305" dirty="0">
                <a:latin typeface="Times New Roman"/>
                <a:cs typeface="Times New Roman"/>
              </a:rPr>
              <a:t> </a:t>
            </a:r>
            <a:r>
              <a:rPr sz="3750" spc="20" dirty="0">
                <a:latin typeface="Symbol"/>
                <a:cs typeface="Symbol"/>
              </a:rPr>
              <a:t></a:t>
            </a:r>
            <a:r>
              <a:rPr sz="3750" spc="430" dirty="0">
                <a:latin typeface="Times New Roman"/>
                <a:cs typeface="Times New Roman"/>
              </a:rPr>
              <a:t> </a:t>
            </a:r>
            <a:r>
              <a:rPr sz="3750" i="1" spc="10" dirty="0">
                <a:latin typeface="Times New Roman"/>
                <a:cs typeface="Times New Roman"/>
              </a:rPr>
              <a:t>f</a:t>
            </a:r>
            <a:r>
              <a:rPr sz="3750" i="1" spc="-35" dirty="0">
                <a:latin typeface="Times New Roman"/>
                <a:cs typeface="Times New Roman"/>
              </a:rPr>
              <a:t> </a:t>
            </a:r>
            <a:r>
              <a:rPr sz="3750" spc="300" dirty="0">
                <a:latin typeface="Times New Roman"/>
                <a:cs typeface="Times New Roman"/>
              </a:rPr>
              <a:t>(</a:t>
            </a:r>
            <a:r>
              <a:rPr sz="3750" i="1" spc="20" dirty="0">
                <a:latin typeface="Times New Roman"/>
                <a:cs typeface="Times New Roman"/>
              </a:rPr>
              <a:t>x</a:t>
            </a:r>
            <a:r>
              <a:rPr sz="3750" i="1" spc="-245" dirty="0">
                <a:latin typeface="Times New Roman"/>
                <a:cs typeface="Times New Roman"/>
              </a:rPr>
              <a:t> </a:t>
            </a:r>
            <a:r>
              <a:rPr sz="3750" spc="310" dirty="0">
                <a:latin typeface="Symbol"/>
                <a:cs typeface="Symbol"/>
              </a:rPr>
              <a:t></a:t>
            </a:r>
            <a:r>
              <a:rPr sz="3750" spc="-330" dirty="0">
                <a:latin typeface="Times New Roman"/>
                <a:cs typeface="Times New Roman"/>
              </a:rPr>
              <a:t>1</a:t>
            </a:r>
            <a:r>
              <a:rPr sz="3750" spc="10" dirty="0">
                <a:latin typeface="Times New Roman"/>
                <a:cs typeface="Times New Roman"/>
              </a:rPr>
              <a:t>,</a:t>
            </a:r>
            <a:r>
              <a:rPr sz="3750" spc="-110" dirty="0">
                <a:latin typeface="Times New Roman"/>
                <a:cs typeface="Times New Roman"/>
              </a:rPr>
              <a:t> </a:t>
            </a:r>
            <a:r>
              <a:rPr sz="3750" i="1" spc="175" dirty="0">
                <a:latin typeface="Times New Roman"/>
                <a:cs typeface="Times New Roman"/>
              </a:rPr>
              <a:t>y</a:t>
            </a:r>
            <a:r>
              <a:rPr sz="3750" spc="15" dirty="0">
                <a:latin typeface="Times New Roman"/>
                <a:cs typeface="Times New Roman"/>
              </a:rPr>
              <a:t>)</a:t>
            </a:r>
            <a:r>
              <a:rPr sz="3750" spc="-295" dirty="0">
                <a:latin typeface="Times New Roman"/>
                <a:cs typeface="Times New Roman"/>
              </a:rPr>
              <a:t> </a:t>
            </a:r>
            <a:r>
              <a:rPr sz="3750" spc="20" dirty="0">
                <a:latin typeface="Symbol"/>
                <a:cs typeface="Symbol"/>
              </a:rPr>
              <a:t></a:t>
            </a:r>
            <a:r>
              <a:rPr sz="3750" spc="420" dirty="0">
                <a:latin typeface="Times New Roman"/>
                <a:cs typeface="Times New Roman"/>
              </a:rPr>
              <a:t> </a:t>
            </a:r>
            <a:r>
              <a:rPr sz="3750" i="1" spc="10" dirty="0">
                <a:latin typeface="Times New Roman"/>
                <a:cs typeface="Times New Roman"/>
              </a:rPr>
              <a:t>f</a:t>
            </a:r>
            <a:r>
              <a:rPr sz="3750" i="1" spc="-30" dirty="0">
                <a:latin typeface="Times New Roman"/>
                <a:cs typeface="Times New Roman"/>
              </a:rPr>
              <a:t> </a:t>
            </a:r>
            <a:r>
              <a:rPr sz="3750" spc="290" dirty="0">
                <a:latin typeface="Times New Roman"/>
                <a:cs typeface="Times New Roman"/>
              </a:rPr>
              <a:t>(</a:t>
            </a:r>
            <a:r>
              <a:rPr sz="3750" i="1" spc="20" dirty="0">
                <a:latin typeface="Times New Roman"/>
                <a:cs typeface="Times New Roman"/>
              </a:rPr>
              <a:t>x</a:t>
            </a:r>
            <a:r>
              <a:rPr sz="3750" i="1" spc="-245" dirty="0">
                <a:latin typeface="Times New Roman"/>
                <a:cs typeface="Times New Roman"/>
              </a:rPr>
              <a:t> </a:t>
            </a:r>
            <a:r>
              <a:rPr sz="3750" spc="254" dirty="0">
                <a:latin typeface="Symbol"/>
                <a:cs typeface="Symbol"/>
              </a:rPr>
              <a:t></a:t>
            </a:r>
            <a:r>
              <a:rPr sz="3750" spc="-330" dirty="0">
                <a:latin typeface="Times New Roman"/>
                <a:cs typeface="Times New Roman"/>
              </a:rPr>
              <a:t>1</a:t>
            </a:r>
            <a:r>
              <a:rPr sz="3750" spc="10" dirty="0">
                <a:latin typeface="Times New Roman"/>
                <a:cs typeface="Times New Roman"/>
              </a:rPr>
              <a:t>,</a:t>
            </a:r>
            <a:r>
              <a:rPr sz="3750" spc="-110" dirty="0">
                <a:latin typeface="Times New Roman"/>
                <a:cs typeface="Times New Roman"/>
              </a:rPr>
              <a:t> </a:t>
            </a:r>
            <a:r>
              <a:rPr sz="3750" i="1" spc="175" dirty="0">
                <a:latin typeface="Times New Roman"/>
                <a:cs typeface="Times New Roman"/>
              </a:rPr>
              <a:t>y</a:t>
            </a:r>
            <a:r>
              <a:rPr sz="3750" spc="15" dirty="0">
                <a:latin typeface="Times New Roman"/>
                <a:cs typeface="Times New Roman"/>
              </a:rPr>
              <a:t>)</a:t>
            </a:r>
            <a:endParaRPr sz="3750">
              <a:latin typeface="Times New Roman"/>
              <a:cs typeface="Times New Roman"/>
            </a:endParaRPr>
          </a:p>
          <a:p>
            <a:pPr marR="78740" algn="r">
              <a:lnSpc>
                <a:spcPct val="100000"/>
              </a:lnSpc>
              <a:spcBef>
                <a:spcPts val="665"/>
              </a:spcBef>
            </a:pPr>
            <a:r>
              <a:rPr sz="3700" spc="50" dirty="0">
                <a:latin typeface="Symbol"/>
                <a:cs typeface="Symbol"/>
              </a:rPr>
              <a:t></a:t>
            </a:r>
            <a:r>
              <a:rPr sz="3700" spc="430" dirty="0">
                <a:latin typeface="Times New Roman"/>
                <a:cs typeface="Times New Roman"/>
              </a:rPr>
              <a:t> </a:t>
            </a:r>
            <a:r>
              <a:rPr sz="3700" i="1" spc="25" dirty="0">
                <a:latin typeface="Times New Roman"/>
                <a:cs typeface="Times New Roman"/>
              </a:rPr>
              <a:t>f</a:t>
            </a:r>
            <a:r>
              <a:rPr sz="3700" i="1" spc="-20" dirty="0">
                <a:latin typeface="Times New Roman"/>
                <a:cs typeface="Times New Roman"/>
              </a:rPr>
              <a:t> </a:t>
            </a:r>
            <a:r>
              <a:rPr sz="3700" spc="305" dirty="0">
                <a:latin typeface="Times New Roman"/>
                <a:cs typeface="Times New Roman"/>
              </a:rPr>
              <a:t>(</a:t>
            </a:r>
            <a:r>
              <a:rPr sz="3700" i="1" spc="65" dirty="0">
                <a:latin typeface="Times New Roman"/>
                <a:cs typeface="Times New Roman"/>
              </a:rPr>
              <a:t>x</a:t>
            </a:r>
            <a:r>
              <a:rPr sz="3700" spc="20" dirty="0">
                <a:latin typeface="Times New Roman"/>
                <a:cs typeface="Times New Roman"/>
              </a:rPr>
              <a:t>,</a:t>
            </a:r>
            <a:r>
              <a:rPr sz="3700" spc="-95" dirty="0">
                <a:latin typeface="Times New Roman"/>
                <a:cs typeface="Times New Roman"/>
              </a:rPr>
              <a:t> </a:t>
            </a:r>
            <a:r>
              <a:rPr sz="3700" i="1" spc="40" dirty="0">
                <a:latin typeface="Times New Roman"/>
                <a:cs typeface="Times New Roman"/>
              </a:rPr>
              <a:t>y</a:t>
            </a:r>
            <a:r>
              <a:rPr sz="3700" i="1" spc="-180" dirty="0">
                <a:latin typeface="Times New Roman"/>
                <a:cs typeface="Times New Roman"/>
              </a:rPr>
              <a:t> </a:t>
            </a:r>
            <a:r>
              <a:rPr sz="3700" spc="335" dirty="0">
                <a:latin typeface="Symbol"/>
                <a:cs typeface="Symbol"/>
              </a:rPr>
              <a:t></a:t>
            </a:r>
            <a:r>
              <a:rPr sz="3700" spc="-250" dirty="0">
                <a:latin typeface="Times New Roman"/>
                <a:cs typeface="Times New Roman"/>
              </a:rPr>
              <a:t>1</a:t>
            </a:r>
            <a:r>
              <a:rPr sz="3700" spc="30" dirty="0">
                <a:latin typeface="Times New Roman"/>
                <a:cs typeface="Times New Roman"/>
              </a:rPr>
              <a:t>)</a:t>
            </a:r>
            <a:r>
              <a:rPr sz="3700" spc="-295" dirty="0">
                <a:latin typeface="Times New Roman"/>
                <a:cs typeface="Times New Roman"/>
              </a:rPr>
              <a:t> </a:t>
            </a:r>
            <a:r>
              <a:rPr sz="3700" spc="50" dirty="0">
                <a:latin typeface="Symbol"/>
                <a:cs typeface="Symbol"/>
              </a:rPr>
              <a:t></a:t>
            </a:r>
            <a:r>
              <a:rPr sz="3700" spc="430" dirty="0">
                <a:latin typeface="Times New Roman"/>
                <a:cs typeface="Times New Roman"/>
              </a:rPr>
              <a:t> </a:t>
            </a:r>
            <a:r>
              <a:rPr sz="3700" i="1" spc="25" dirty="0">
                <a:latin typeface="Times New Roman"/>
                <a:cs typeface="Times New Roman"/>
              </a:rPr>
              <a:t>f</a:t>
            </a:r>
            <a:r>
              <a:rPr sz="3700" i="1" spc="-30" dirty="0">
                <a:latin typeface="Times New Roman"/>
                <a:cs typeface="Times New Roman"/>
              </a:rPr>
              <a:t> </a:t>
            </a:r>
            <a:r>
              <a:rPr sz="3700" spc="305" dirty="0">
                <a:latin typeface="Times New Roman"/>
                <a:cs typeface="Times New Roman"/>
              </a:rPr>
              <a:t>(</a:t>
            </a:r>
            <a:r>
              <a:rPr sz="3700" i="1" spc="75" dirty="0">
                <a:latin typeface="Times New Roman"/>
                <a:cs typeface="Times New Roman"/>
              </a:rPr>
              <a:t>x</a:t>
            </a:r>
            <a:r>
              <a:rPr sz="3700" spc="20" dirty="0">
                <a:latin typeface="Times New Roman"/>
                <a:cs typeface="Times New Roman"/>
              </a:rPr>
              <a:t>,</a:t>
            </a:r>
            <a:r>
              <a:rPr sz="3700" spc="-95" dirty="0">
                <a:latin typeface="Times New Roman"/>
                <a:cs typeface="Times New Roman"/>
              </a:rPr>
              <a:t> </a:t>
            </a:r>
            <a:r>
              <a:rPr sz="3700" i="1" spc="40" dirty="0">
                <a:latin typeface="Times New Roman"/>
                <a:cs typeface="Times New Roman"/>
              </a:rPr>
              <a:t>y</a:t>
            </a:r>
            <a:r>
              <a:rPr sz="3700" i="1" spc="-185" dirty="0">
                <a:latin typeface="Times New Roman"/>
                <a:cs typeface="Times New Roman"/>
              </a:rPr>
              <a:t> </a:t>
            </a:r>
            <a:r>
              <a:rPr sz="3700" spc="280" dirty="0">
                <a:latin typeface="Symbol"/>
                <a:cs typeface="Symbol"/>
              </a:rPr>
              <a:t></a:t>
            </a:r>
            <a:r>
              <a:rPr sz="3700" spc="-254" dirty="0">
                <a:latin typeface="Times New Roman"/>
                <a:cs typeface="Times New Roman"/>
              </a:rPr>
              <a:t>1</a:t>
            </a:r>
            <a:r>
              <a:rPr sz="3700" spc="30" dirty="0">
                <a:latin typeface="Times New Roman"/>
                <a:cs typeface="Times New Roman"/>
              </a:rPr>
              <a:t>)</a:t>
            </a:r>
            <a:endParaRPr sz="3700">
              <a:latin typeface="Times New Roman"/>
              <a:cs typeface="Times New Roman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978408" y="4483608"/>
          <a:ext cx="1894839" cy="1883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71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5095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381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4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5095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381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5095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38100">
                      <a:solidFill>
                        <a:srgbClr val="0033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1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4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065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38100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065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38100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4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065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38100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4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4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" name="object 43"/>
          <p:cNvSpPr/>
          <p:nvPr/>
        </p:nvSpPr>
        <p:spPr>
          <a:xfrm>
            <a:off x="991362" y="4496561"/>
            <a:ext cx="1894839" cy="1884045"/>
          </a:xfrm>
          <a:custGeom>
            <a:avLst/>
            <a:gdLst/>
            <a:ahLst/>
            <a:cxnLst/>
            <a:rect l="l" t="t" r="r" b="b"/>
            <a:pathLst>
              <a:path w="1894839" h="1884045">
                <a:moveTo>
                  <a:pt x="1894332" y="0"/>
                </a:moveTo>
                <a:lnTo>
                  <a:pt x="1263396" y="0"/>
                </a:lnTo>
                <a:lnTo>
                  <a:pt x="630936" y="0"/>
                </a:lnTo>
                <a:lnTo>
                  <a:pt x="630936" y="623316"/>
                </a:lnTo>
                <a:lnTo>
                  <a:pt x="1263396" y="623316"/>
                </a:lnTo>
                <a:lnTo>
                  <a:pt x="1263396" y="630936"/>
                </a:lnTo>
                <a:lnTo>
                  <a:pt x="1263396" y="1254252"/>
                </a:lnTo>
                <a:lnTo>
                  <a:pt x="630936" y="1254252"/>
                </a:lnTo>
                <a:lnTo>
                  <a:pt x="630936" y="623316"/>
                </a:lnTo>
                <a:lnTo>
                  <a:pt x="0" y="623316"/>
                </a:lnTo>
                <a:lnTo>
                  <a:pt x="0" y="1254252"/>
                </a:lnTo>
                <a:lnTo>
                  <a:pt x="0" y="1883664"/>
                </a:lnTo>
                <a:lnTo>
                  <a:pt x="630936" y="1883664"/>
                </a:lnTo>
                <a:lnTo>
                  <a:pt x="1263396" y="1883664"/>
                </a:lnTo>
                <a:lnTo>
                  <a:pt x="1894332" y="1883664"/>
                </a:lnTo>
                <a:lnTo>
                  <a:pt x="1894332" y="1254252"/>
                </a:lnTo>
                <a:lnTo>
                  <a:pt x="1894332" y="630936"/>
                </a:lnTo>
                <a:lnTo>
                  <a:pt x="1894332" y="623316"/>
                </a:lnTo>
                <a:lnTo>
                  <a:pt x="1894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6553199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object 45"/>
          <p:cNvGrpSpPr/>
          <p:nvPr/>
        </p:nvGrpSpPr>
        <p:grpSpPr>
          <a:xfrm>
            <a:off x="3229355" y="5269991"/>
            <a:ext cx="3454400" cy="1174750"/>
            <a:chOff x="3229355" y="5269991"/>
            <a:chExt cx="3454400" cy="1174750"/>
          </a:xfrm>
        </p:grpSpPr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6703" y="5327903"/>
              <a:ext cx="3149346" cy="96393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9355" y="5269991"/>
              <a:ext cx="3454146" cy="1174242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3276600" y="5257800"/>
            <a:ext cx="3139440" cy="95440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2075" marR="102870">
              <a:lnSpc>
                <a:spcPct val="100000"/>
              </a:lnSpc>
              <a:spcBef>
                <a:spcPts val="270"/>
              </a:spcBef>
            </a:pPr>
            <a:r>
              <a:rPr sz="2800" spc="-120" dirty="0">
                <a:solidFill>
                  <a:srgbClr val="FF0000"/>
                </a:solidFill>
                <a:latin typeface="Times New Roman"/>
                <a:cs typeface="Times New Roman"/>
              </a:rPr>
              <a:t>We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can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implement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it </a:t>
            </a:r>
            <a:r>
              <a:rPr sz="2800" spc="-6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using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this</a:t>
            </a:r>
            <a:r>
              <a:rPr sz="28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Times New Roman"/>
                <a:cs typeface="Times New Roman"/>
              </a:rPr>
              <a:t>filter.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70320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1944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15086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94120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62015"/>
            <a:ext cx="344170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076188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870447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5750052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047232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3"/>
                </a:lnTo>
                <a:lnTo>
                  <a:pt x="342900" y="9143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635752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5917691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526999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119115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0505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5195315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4361688"/>
            <a:ext cx="344170" cy="66040"/>
          </a:xfrm>
          <a:custGeom>
            <a:avLst/>
            <a:gdLst/>
            <a:ahLst/>
            <a:cxnLst/>
            <a:rect l="l" t="t" r="r" b="b"/>
            <a:pathLst>
              <a:path w="344170" h="66039">
                <a:moveTo>
                  <a:pt x="342900" y="56388"/>
                </a:moveTo>
                <a:lnTo>
                  <a:pt x="0" y="56388"/>
                </a:lnTo>
                <a:lnTo>
                  <a:pt x="0" y="65544"/>
                </a:lnTo>
                <a:lnTo>
                  <a:pt x="342900" y="65544"/>
                </a:lnTo>
                <a:lnTo>
                  <a:pt x="342900" y="56388"/>
                </a:lnTo>
                <a:close/>
              </a:path>
              <a:path w="344170" h="6603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4975859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477164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46497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4946903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4450079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45354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4818888"/>
            <a:ext cx="344170" cy="47625"/>
          </a:xfrm>
          <a:custGeom>
            <a:avLst/>
            <a:gdLst/>
            <a:ahLst/>
            <a:cxnLst/>
            <a:rect l="l" t="t" r="r" b="b"/>
            <a:pathLst>
              <a:path w="344170" h="47625">
                <a:moveTo>
                  <a:pt x="342900" y="0"/>
                </a:moveTo>
                <a:lnTo>
                  <a:pt x="0" y="0"/>
                </a:lnTo>
                <a:lnTo>
                  <a:pt x="0" y="9156"/>
                </a:lnTo>
                <a:lnTo>
                  <a:pt x="342900" y="9156"/>
                </a:lnTo>
                <a:lnTo>
                  <a:pt x="342900" y="0"/>
                </a:lnTo>
                <a:close/>
              </a:path>
              <a:path w="344170" h="47625">
                <a:moveTo>
                  <a:pt x="343662" y="27432"/>
                </a:moveTo>
                <a:lnTo>
                  <a:pt x="0" y="27432"/>
                </a:lnTo>
                <a:lnTo>
                  <a:pt x="0" y="47244"/>
                </a:lnTo>
                <a:lnTo>
                  <a:pt x="343662" y="47244"/>
                </a:lnTo>
                <a:lnTo>
                  <a:pt x="343662" y="2743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4183379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6"/>
                </a:lnTo>
                <a:lnTo>
                  <a:pt x="343662" y="28956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406298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394868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4230623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375361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3532632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3457955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3253740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3429000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3300983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68"/>
                </a:moveTo>
                <a:lnTo>
                  <a:pt x="0" y="28968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68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3080003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28590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2170175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10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1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2784348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258013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2755392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2258567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23454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2627375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1979675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1827276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1903476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254251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09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0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1664207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0" y="15438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134264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0" y="14295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1711451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0" y="106375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0" y="91135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09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987552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0" y="83667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0" y="722376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0" y="527303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0" y="37490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30632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451104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202704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30708" y="0"/>
                </a:moveTo>
                <a:lnTo>
                  <a:pt x="0" y="0"/>
                </a:lnTo>
                <a:lnTo>
                  <a:pt x="0" y="9144"/>
                </a:lnTo>
                <a:lnTo>
                  <a:pt x="330708" y="9144"/>
                </a:lnTo>
                <a:lnTo>
                  <a:pt x="330708" y="0"/>
                </a:lnTo>
                <a:close/>
              </a:path>
              <a:path w="344170" h="48895">
                <a:moveTo>
                  <a:pt x="343662" y="28943"/>
                </a:moveTo>
                <a:lnTo>
                  <a:pt x="0" y="28943"/>
                </a:lnTo>
                <a:lnTo>
                  <a:pt x="0" y="48755"/>
                </a:lnTo>
                <a:lnTo>
                  <a:pt x="343662" y="48755"/>
                </a:lnTo>
                <a:lnTo>
                  <a:pt x="343662" y="28943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0" y="103631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0" y="6095"/>
            <a:ext cx="344170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9119" y="23774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2059"/>
                </a:moveTo>
                <a:lnTo>
                  <a:pt x="496823" y="1242059"/>
                </a:lnTo>
                <a:lnTo>
                  <a:pt x="496823" y="0"/>
                </a:lnTo>
                <a:lnTo>
                  <a:pt x="0" y="0"/>
                </a:lnTo>
                <a:lnTo>
                  <a:pt x="0" y="1242059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66"/>
          <p:cNvGrpSpPr/>
          <p:nvPr/>
        </p:nvGrpSpPr>
        <p:grpSpPr>
          <a:xfrm>
            <a:off x="330708" y="28955"/>
            <a:ext cx="5661660" cy="208915"/>
            <a:chOff x="330708" y="28955"/>
            <a:chExt cx="5661660" cy="208915"/>
          </a:xfrm>
        </p:grpSpPr>
        <p:sp>
          <p:nvSpPr>
            <p:cNvPr id="67" name="object 67"/>
            <p:cNvSpPr/>
            <p:nvPr/>
          </p:nvSpPr>
          <p:spPr>
            <a:xfrm>
              <a:off x="579120" y="28955"/>
              <a:ext cx="497205" cy="131445"/>
            </a:xfrm>
            <a:custGeom>
              <a:avLst/>
              <a:gdLst/>
              <a:ahLst/>
              <a:cxnLst/>
              <a:rect l="l" t="t" r="r" b="b"/>
              <a:pathLst>
                <a:path w="497205" h="131445">
                  <a:moveTo>
                    <a:pt x="0" y="131064"/>
                  </a:moveTo>
                  <a:lnTo>
                    <a:pt x="496823" y="131064"/>
                  </a:lnTo>
                  <a:lnTo>
                    <a:pt x="496823" y="0"/>
                  </a:lnTo>
                  <a:lnTo>
                    <a:pt x="0" y="0"/>
                  </a:lnTo>
                  <a:lnTo>
                    <a:pt x="0" y="131064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30708" y="160019"/>
              <a:ext cx="5661660" cy="78105"/>
            </a:xfrm>
            <a:custGeom>
              <a:avLst/>
              <a:gdLst/>
              <a:ahLst/>
              <a:cxnLst/>
              <a:rect l="l" t="t" r="r" b="b"/>
              <a:pathLst>
                <a:path w="5661660" h="78104">
                  <a:moveTo>
                    <a:pt x="5661660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1660" y="77724"/>
                  </a:lnTo>
                  <a:lnTo>
                    <a:pt x="566166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/>
          <p:nvPr/>
        </p:nvSpPr>
        <p:spPr>
          <a:xfrm>
            <a:off x="6996683" y="1703832"/>
            <a:ext cx="1473835" cy="108585"/>
          </a:xfrm>
          <a:custGeom>
            <a:avLst/>
            <a:gdLst/>
            <a:ahLst/>
            <a:cxnLst/>
            <a:rect l="l" t="t" r="r" b="b"/>
            <a:pathLst>
              <a:path w="1473834" h="108585">
                <a:moveTo>
                  <a:pt x="0" y="108203"/>
                </a:moveTo>
                <a:lnTo>
                  <a:pt x="1473707" y="108203"/>
                </a:lnTo>
                <a:lnTo>
                  <a:pt x="1473707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0" name="object 70"/>
          <p:cNvGrpSpPr/>
          <p:nvPr/>
        </p:nvGrpSpPr>
        <p:grpSpPr>
          <a:xfrm>
            <a:off x="2947416" y="1473708"/>
            <a:ext cx="5663565" cy="230504"/>
            <a:chOff x="2947416" y="1473708"/>
            <a:chExt cx="5663565" cy="230504"/>
          </a:xfrm>
        </p:grpSpPr>
        <p:sp>
          <p:nvSpPr>
            <p:cNvPr id="71" name="object 71"/>
            <p:cNvSpPr/>
            <p:nvPr/>
          </p:nvSpPr>
          <p:spPr>
            <a:xfrm>
              <a:off x="6996683" y="1473708"/>
              <a:ext cx="1473835" cy="152400"/>
            </a:xfrm>
            <a:custGeom>
              <a:avLst/>
              <a:gdLst/>
              <a:ahLst/>
              <a:cxnLst/>
              <a:rect l="l" t="t" r="r" b="b"/>
              <a:pathLst>
                <a:path w="1473834" h="152400">
                  <a:moveTo>
                    <a:pt x="0" y="152400"/>
                  </a:moveTo>
                  <a:lnTo>
                    <a:pt x="1473707" y="152400"/>
                  </a:lnTo>
                  <a:lnTo>
                    <a:pt x="1473707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947416" y="1626108"/>
              <a:ext cx="5663565" cy="78105"/>
            </a:xfrm>
            <a:custGeom>
              <a:avLst/>
              <a:gdLst/>
              <a:ahLst/>
              <a:cxnLst/>
              <a:rect l="l" t="t" r="r" b="b"/>
              <a:pathLst>
                <a:path w="5663565" h="78105">
                  <a:moveTo>
                    <a:pt x="5663183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3183" y="77724"/>
                  </a:lnTo>
                  <a:lnTo>
                    <a:pt x="5663183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1080820" y="6609073"/>
            <a:ext cx="454914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2050" algn="l"/>
              </a:tabLst>
            </a:pP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DIP, Spring</a:t>
            </a:r>
            <a:r>
              <a:rPr sz="1500" spc="15" baseline="55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2012	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GS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&amp;</a:t>
            </a:r>
            <a:r>
              <a:rPr sz="1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AS,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Bahria</a:t>
            </a:r>
            <a:r>
              <a:rPr sz="10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University,</a:t>
            </a:r>
            <a:r>
              <a:rPr sz="10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Islambad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0" y="655091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>
            <a:spLocks noGrp="1"/>
          </p:cNvSpPr>
          <p:nvPr>
            <p:ph type="title"/>
          </p:nvPr>
        </p:nvSpPr>
        <p:spPr>
          <a:xfrm>
            <a:off x="2144648" y="763270"/>
            <a:ext cx="58318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Sharpening</a:t>
            </a:r>
            <a:r>
              <a:rPr sz="4400" spc="-70" dirty="0"/>
              <a:t> </a:t>
            </a:r>
            <a:r>
              <a:rPr sz="4400" dirty="0"/>
              <a:t>Spatial</a:t>
            </a:r>
            <a:r>
              <a:rPr sz="4400" spc="-30" dirty="0"/>
              <a:t> </a:t>
            </a:r>
            <a:r>
              <a:rPr sz="4400" dirty="0"/>
              <a:t>Filters</a:t>
            </a:r>
            <a:endParaRPr sz="4400"/>
          </a:p>
        </p:txBody>
      </p:sp>
      <p:sp>
        <p:nvSpPr>
          <p:cNvPr id="76" name="object 76"/>
          <p:cNvSpPr txBox="1"/>
          <p:nvPr/>
        </p:nvSpPr>
        <p:spPr>
          <a:xfrm>
            <a:off x="-12700" y="1900554"/>
            <a:ext cx="8789035" cy="370141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436245" algn="l"/>
              </a:tabLst>
            </a:pPr>
            <a:r>
              <a:rPr sz="2400" u="sng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	</a:t>
            </a:r>
            <a:r>
              <a:rPr sz="2400" spc="-29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Previously</a:t>
            </a:r>
            <a:r>
              <a:rPr sz="2400" spc="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we</a:t>
            </a:r>
            <a:r>
              <a:rPr sz="24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have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looked</a:t>
            </a:r>
            <a:r>
              <a:rPr sz="2400" spc="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at</a:t>
            </a:r>
            <a:r>
              <a:rPr sz="24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smoothing</a:t>
            </a:r>
            <a:r>
              <a:rPr sz="2400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filters</a:t>
            </a:r>
            <a:r>
              <a:rPr sz="24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which</a:t>
            </a:r>
            <a:r>
              <a:rPr sz="2400" spc="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remove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436880" algn="l"/>
              </a:tabLst>
            </a:pPr>
            <a:r>
              <a:rPr sz="2400" b="1" u="dbl" dirty="0">
                <a:solidFill>
                  <a:srgbClr val="FF0000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	</a:t>
            </a:r>
            <a:r>
              <a:rPr sz="2400" b="1" spc="-2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fine</a:t>
            </a:r>
            <a:r>
              <a:rPr sz="240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detail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437515" algn="l"/>
              </a:tabLst>
            </a:pPr>
            <a:r>
              <a:rPr sz="2400" i="1" u="dbl" dirty="0">
                <a:solidFill>
                  <a:srgbClr val="800000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	</a:t>
            </a:r>
            <a:r>
              <a:rPr sz="2400" i="1" spc="-29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800000"/>
                </a:solidFill>
                <a:latin typeface="Arial"/>
                <a:cs typeface="Arial"/>
              </a:rPr>
              <a:t>Sharpening</a:t>
            </a:r>
            <a:r>
              <a:rPr sz="2400" i="1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800000"/>
                </a:solidFill>
                <a:latin typeface="Arial"/>
                <a:cs typeface="Arial"/>
              </a:rPr>
              <a:t>spatial</a:t>
            </a:r>
            <a:r>
              <a:rPr sz="2400" i="1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800000"/>
                </a:solidFill>
                <a:latin typeface="Arial"/>
                <a:cs typeface="Arial"/>
              </a:rPr>
              <a:t>filters</a:t>
            </a:r>
            <a:r>
              <a:rPr sz="2400" i="1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seek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 to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highlight</a:t>
            </a:r>
            <a:r>
              <a:rPr sz="2400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fine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detail</a:t>
            </a:r>
            <a:endParaRPr sz="2400">
              <a:latin typeface="Arial"/>
              <a:cs typeface="Arial"/>
            </a:endParaRPr>
          </a:p>
          <a:p>
            <a:pPr marL="1312545" indent="-287020">
              <a:lnSpc>
                <a:spcPct val="100000"/>
              </a:lnSpc>
              <a:spcBef>
                <a:spcPts val="2020"/>
              </a:spcBef>
              <a:buSzPct val="54166"/>
              <a:buFont typeface="Wingdings"/>
              <a:buChar char=""/>
              <a:tabLst>
                <a:tab pos="1312545" algn="l"/>
                <a:tab pos="1313180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Remove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blurring</a:t>
            </a:r>
            <a:r>
              <a:rPr sz="2400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from</a:t>
            </a:r>
            <a:r>
              <a:rPr sz="2400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images</a:t>
            </a:r>
            <a:endParaRPr sz="2400">
              <a:latin typeface="Arial"/>
              <a:cs typeface="Arial"/>
            </a:endParaRPr>
          </a:p>
          <a:p>
            <a:pPr marL="1312545" indent="-287020">
              <a:lnSpc>
                <a:spcPct val="100000"/>
              </a:lnSpc>
              <a:spcBef>
                <a:spcPts val="2014"/>
              </a:spcBef>
              <a:buSzPct val="54166"/>
              <a:buFont typeface="Wingdings"/>
              <a:buChar char=""/>
              <a:tabLst>
                <a:tab pos="1312545" algn="l"/>
                <a:tab pos="1313180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Highlight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edges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5"/>
              </a:spcBef>
              <a:tabLst>
                <a:tab pos="436245" algn="l"/>
              </a:tabLst>
            </a:pPr>
            <a:r>
              <a:rPr sz="2400" u="dbl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	</a:t>
            </a:r>
            <a:r>
              <a:rPr sz="2400" spc="-29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Sharpening</a:t>
            </a:r>
            <a:r>
              <a:rPr sz="2400" spc="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filters</a:t>
            </a:r>
            <a:r>
              <a:rPr sz="24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are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based</a:t>
            </a:r>
            <a:r>
              <a:rPr sz="2400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on</a:t>
            </a:r>
            <a:r>
              <a:rPr sz="2400" spc="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Constantia"/>
                <a:cs typeface="Constantia"/>
              </a:rPr>
              <a:t>spatial</a:t>
            </a:r>
            <a:r>
              <a:rPr sz="2800" b="1" i="1" spc="1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Constantia"/>
                <a:cs typeface="Constantia"/>
              </a:rPr>
              <a:t>differentiation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0" y="6553199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0175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10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1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784348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8013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4597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755392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258567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3454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627375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979675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827276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903476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254251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09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0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664207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5438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34264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4295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1711451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106375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91135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09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987552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83667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722376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527303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37490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30632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451104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202704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30708" y="0"/>
                </a:moveTo>
                <a:lnTo>
                  <a:pt x="0" y="0"/>
                </a:lnTo>
                <a:lnTo>
                  <a:pt x="0" y="9144"/>
                </a:lnTo>
                <a:lnTo>
                  <a:pt x="330708" y="9144"/>
                </a:lnTo>
                <a:lnTo>
                  <a:pt x="330708" y="0"/>
                </a:lnTo>
                <a:close/>
              </a:path>
              <a:path w="344170" h="48895">
                <a:moveTo>
                  <a:pt x="343662" y="28943"/>
                </a:moveTo>
                <a:lnTo>
                  <a:pt x="0" y="28943"/>
                </a:lnTo>
                <a:lnTo>
                  <a:pt x="0" y="48755"/>
                </a:lnTo>
                <a:lnTo>
                  <a:pt x="343662" y="48755"/>
                </a:lnTo>
                <a:lnTo>
                  <a:pt x="343662" y="28943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103631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6095"/>
            <a:ext cx="344170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9119" y="23774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2059"/>
                </a:moveTo>
                <a:lnTo>
                  <a:pt x="496823" y="1242059"/>
                </a:lnTo>
                <a:lnTo>
                  <a:pt x="496823" y="0"/>
                </a:lnTo>
                <a:lnTo>
                  <a:pt x="0" y="0"/>
                </a:lnTo>
                <a:lnTo>
                  <a:pt x="0" y="1242059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330708" y="28955"/>
            <a:ext cx="5661660" cy="208915"/>
            <a:chOff x="330708" y="28955"/>
            <a:chExt cx="5661660" cy="208915"/>
          </a:xfrm>
        </p:grpSpPr>
        <p:sp>
          <p:nvSpPr>
            <p:cNvPr id="33" name="object 33"/>
            <p:cNvSpPr/>
            <p:nvPr/>
          </p:nvSpPr>
          <p:spPr>
            <a:xfrm>
              <a:off x="579120" y="28955"/>
              <a:ext cx="497205" cy="131445"/>
            </a:xfrm>
            <a:custGeom>
              <a:avLst/>
              <a:gdLst/>
              <a:ahLst/>
              <a:cxnLst/>
              <a:rect l="l" t="t" r="r" b="b"/>
              <a:pathLst>
                <a:path w="497205" h="131445">
                  <a:moveTo>
                    <a:pt x="0" y="131064"/>
                  </a:moveTo>
                  <a:lnTo>
                    <a:pt x="496823" y="131064"/>
                  </a:lnTo>
                  <a:lnTo>
                    <a:pt x="496823" y="0"/>
                  </a:lnTo>
                  <a:lnTo>
                    <a:pt x="0" y="0"/>
                  </a:lnTo>
                  <a:lnTo>
                    <a:pt x="0" y="131064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0708" y="160019"/>
              <a:ext cx="5661660" cy="78105"/>
            </a:xfrm>
            <a:custGeom>
              <a:avLst/>
              <a:gdLst/>
              <a:ahLst/>
              <a:cxnLst/>
              <a:rect l="l" t="t" r="r" b="b"/>
              <a:pathLst>
                <a:path w="5661660" h="78104">
                  <a:moveTo>
                    <a:pt x="5661660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1660" y="77724"/>
                  </a:lnTo>
                  <a:lnTo>
                    <a:pt x="566166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6996683" y="1703832"/>
            <a:ext cx="1473835" cy="108585"/>
          </a:xfrm>
          <a:custGeom>
            <a:avLst/>
            <a:gdLst/>
            <a:ahLst/>
            <a:cxnLst/>
            <a:rect l="l" t="t" r="r" b="b"/>
            <a:pathLst>
              <a:path w="1473834" h="108585">
                <a:moveTo>
                  <a:pt x="0" y="108203"/>
                </a:moveTo>
                <a:lnTo>
                  <a:pt x="1473707" y="108203"/>
                </a:lnTo>
                <a:lnTo>
                  <a:pt x="1473707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2947416" y="1473708"/>
            <a:ext cx="5663565" cy="230504"/>
            <a:chOff x="2947416" y="1473708"/>
            <a:chExt cx="5663565" cy="230504"/>
          </a:xfrm>
        </p:grpSpPr>
        <p:sp>
          <p:nvSpPr>
            <p:cNvPr id="37" name="object 37"/>
            <p:cNvSpPr/>
            <p:nvPr/>
          </p:nvSpPr>
          <p:spPr>
            <a:xfrm>
              <a:off x="6996683" y="1473708"/>
              <a:ext cx="1473835" cy="152400"/>
            </a:xfrm>
            <a:custGeom>
              <a:avLst/>
              <a:gdLst/>
              <a:ahLst/>
              <a:cxnLst/>
              <a:rect l="l" t="t" r="r" b="b"/>
              <a:pathLst>
                <a:path w="1473834" h="152400">
                  <a:moveTo>
                    <a:pt x="0" y="152400"/>
                  </a:moveTo>
                  <a:lnTo>
                    <a:pt x="1473707" y="152400"/>
                  </a:lnTo>
                  <a:lnTo>
                    <a:pt x="1473707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47416" y="1626108"/>
              <a:ext cx="5663565" cy="78105"/>
            </a:xfrm>
            <a:custGeom>
              <a:avLst/>
              <a:gdLst/>
              <a:ahLst/>
              <a:cxnLst/>
              <a:rect l="l" t="t" r="r" b="b"/>
              <a:pathLst>
                <a:path w="5663565" h="78105">
                  <a:moveTo>
                    <a:pt x="5663183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3183" y="77724"/>
                  </a:lnTo>
                  <a:lnTo>
                    <a:pt x="5663183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080820" y="6609073"/>
            <a:ext cx="454914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2050" algn="l"/>
              </a:tabLst>
            </a:pP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DIP, Spring</a:t>
            </a:r>
            <a:r>
              <a:rPr sz="1500" spc="15" baseline="55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2012	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GS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&amp;</a:t>
            </a:r>
            <a:r>
              <a:rPr sz="1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AS,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Bahria</a:t>
            </a:r>
            <a:r>
              <a:rPr sz="10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University,</a:t>
            </a:r>
            <a:r>
              <a:rPr sz="10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Islambad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655091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1507616" y="763270"/>
            <a:ext cx="71043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Simplified</a:t>
            </a:r>
            <a:r>
              <a:rPr sz="4400" spc="-30" dirty="0"/>
              <a:t> </a:t>
            </a:r>
            <a:r>
              <a:rPr sz="4400" spc="-5" dirty="0"/>
              <a:t>Image</a:t>
            </a:r>
            <a:r>
              <a:rPr sz="4400" spc="-40" dirty="0"/>
              <a:t> </a:t>
            </a:r>
            <a:r>
              <a:rPr sz="4400" dirty="0"/>
              <a:t>Enhancement</a:t>
            </a:r>
            <a:endParaRPr sz="4400"/>
          </a:p>
        </p:txBody>
      </p:sp>
      <p:sp>
        <p:nvSpPr>
          <p:cNvPr id="42" name="object 42"/>
          <p:cNvSpPr txBox="1"/>
          <p:nvPr/>
        </p:nvSpPr>
        <p:spPr>
          <a:xfrm>
            <a:off x="888593" y="2235530"/>
            <a:ext cx="763397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"/>
              <a:tabLst>
                <a:tab pos="355600" algn="l"/>
              </a:tabLst>
            </a:pP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This</a:t>
            </a:r>
            <a:r>
              <a:rPr sz="3200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gives</a:t>
            </a:r>
            <a:r>
              <a:rPr sz="32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us</a:t>
            </a:r>
            <a:r>
              <a:rPr sz="32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32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new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filter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which</a:t>
            </a:r>
            <a:r>
              <a:rPr sz="32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does</a:t>
            </a:r>
            <a:r>
              <a:rPr sz="32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3200" spc="-87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whole job</a:t>
            </a:r>
            <a:r>
              <a:rPr sz="32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for</a:t>
            </a:r>
            <a:r>
              <a:rPr sz="32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us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in</a:t>
            </a:r>
            <a:r>
              <a:rPr sz="32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one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step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087370" y="3505200"/>
            <a:ext cx="5284470" cy="2240280"/>
            <a:chOff x="3087370" y="3505200"/>
            <a:chExt cx="5284470" cy="2240280"/>
          </a:xfrm>
        </p:grpSpPr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3412" y="3505200"/>
              <a:ext cx="2408372" cy="224028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093720" y="4169663"/>
              <a:ext cx="2938780" cy="897890"/>
            </a:xfrm>
            <a:custGeom>
              <a:avLst/>
              <a:gdLst/>
              <a:ahLst/>
              <a:cxnLst/>
              <a:rect l="l" t="t" r="r" b="b"/>
              <a:pathLst>
                <a:path w="2938779" h="897889">
                  <a:moveTo>
                    <a:pt x="2522347" y="0"/>
                  </a:moveTo>
                  <a:lnTo>
                    <a:pt x="2522347" y="224028"/>
                  </a:lnTo>
                  <a:lnTo>
                    <a:pt x="0" y="224028"/>
                  </a:lnTo>
                  <a:lnTo>
                    <a:pt x="0" y="673608"/>
                  </a:lnTo>
                  <a:lnTo>
                    <a:pt x="2522347" y="673608"/>
                  </a:lnTo>
                  <a:lnTo>
                    <a:pt x="2522347" y="897636"/>
                  </a:lnTo>
                  <a:lnTo>
                    <a:pt x="2938272" y="448818"/>
                  </a:lnTo>
                  <a:lnTo>
                    <a:pt x="2522347" y="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93720" y="4169663"/>
              <a:ext cx="2938780" cy="897890"/>
            </a:xfrm>
            <a:custGeom>
              <a:avLst/>
              <a:gdLst/>
              <a:ahLst/>
              <a:cxnLst/>
              <a:rect l="l" t="t" r="r" b="b"/>
              <a:pathLst>
                <a:path w="2938779" h="897889">
                  <a:moveTo>
                    <a:pt x="0" y="224028"/>
                  </a:moveTo>
                  <a:lnTo>
                    <a:pt x="2522347" y="224028"/>
                  </a:lnTo>
                  <a:lnTo>
                    <a:pt x="2522347" y="0"/>
                  </a:lnTo>
                  <a:lnTo>
                    <a:pt x="2938272" y="448818"/>
                  </a:lnTo>
                  <a:lnTo>
                    <a:pt x="2522347" y="897636"/>
                  </a:lnTo>
                  <a:lnTo>
                    <a:pt x="2522347" y="673608"/>
                  </a:lnTo>
                  <a:lnTo>
                    <a:pt x="0" y="673608"/>
                  </a:lnTo>
                  <a:lnTo>
                    <a:pt x="0" y="224028"/>
                  </a:lnTo>
                  <a:close/>
                </a:path>
              </a:pathLst>
            </a:custGeom>
            <a:ln w="12192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3579876" y="3671315"/>
          <a:ext cx="1894839" cy="18836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56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381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4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381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38100">
                      <a:solidFill>
                        <a:srgbClr val="0033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12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192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38100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192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38100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192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38100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9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4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4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8" name="object 48"/>
          <p:cNvGrpSpPr/>
          <p:nvPr/>
        </p:nvGrpSpPr>
        <p:grpSpPr>
          <a:xfrm>
            <a:off x="3592829" y="3684270"/>
            <a:ext cx="1894839" cy="629920"/>
            <a:chOff x="3592829" y="3684270"/>
            <a:chExt cx="1894839" cy="629920"/>
          </a:xfrm>
        </p:grpSpPr>
        <p:sp>
          <p:nvSpPr>
            <p:cNvPr id="49" name="object 49"/>
            <p:cNvSpPr/>
            <p:nvPr/>
          </p:nvSpPr>
          <p:spPr>
            <a:xfrm>
              <a:off x="3592829" y="3684270"/>
              <a:ext cx="631190" cy="629920"/>
            </a:xfrm>
            <a:custGeom>
              <a:avLst/>
              <a:gdLst/>
              <a:ahLst/>
              <a:cxnLst/>
              <a:rect l="l" t="t" r="r" b="b"/>
              <a:pathLst>
                <a:path w="631189" h="629920">
                  <a:moveTo>
                    <a:pt x="630936" y="0"/>
                  </a:moveTo>
                  <a:lnTo>
                    <a:pt x="0" y="0"/>
                  </a:lnTo>
                  <a:lnTo>
                    <a:pt x="0" y="629411"/>
                  </a:lnTo>
                  <a:lnTo>
                    <a:pt x="630936" y="629411"/>
                  </a:lnTo>
                  <a:lnTo>
                    <a:pt x="6309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223766" y="3684269"/>
              <a:ext cx="1263650" cy="629920"/>
            </a:xfrm>
            <a:custGeom>
              <a:avLst/>
              <a:gdLst/>
              <a:ahLst/>
              <a:cxnLst/>
              <a:rect l="l" t="t" r="r" b="b"/>
              <a:pathLst>
                <a:path w="1263650" h="629920">
                  <a:moveTo>
                    <a:pt x="1263396" y="0"/>
                  </a:moveTo>
                  <a:lnTo>
                    <a:pt x="632460" y="0"/>
                  </a:lnTo>
                  <a:lnTo>
                    <a:pt x="0" y="0"/>
                  </a:lnTo>
                  <a:lnTo>
                    <a:pt x="0" y="621792"/>
                  </a:lnTo>
                  <a:lnTo>
                    <a:pt x="632460" y="621792"/>
                  </a:lnTo>
                  <a:lnTo>
                    <a:pt x="632460" y="629412"/>
                  </a:lnTo>
                  <a:lnTo>
                    <a:pt x="1263396" y="629412"/>
                  </a:lnTo>
                  <a:lnTo>
                    <a:pt x="1263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/>
          <p:nvPr/>
        </p:nvSpPr>
        <p:spPr>
          <a:xfrm>
            <a:off x="3592830" y="4936997"/>
            <a:ext cx="1894839" cy="631190"/>
          </a:xfrm>
          <a:custGeom>
            <a:avLst/>
            <a:gdLst/>
            <a:ahLst/>
            <a:cxnLst/>
            <a:rect l="l" t="t" r="r" b="b"/>
            <a:pathLst>
              <a:path w="1894839" h="631189">
                <a:moveTo>
                  <a:pt x="1894332" y="0"/>
                </a:moveTo>
                <a:lnTo>
                  <a:pt x="1263396" y="0"/>
                </a:lnTo>
                <a:lnTo>
                  <a:pt x="630936" y="0"/>
                </a:lnTo>
                <a:lnTo>
                  <a:pt x="0" y="0"/>
                </a:lnTo>
                <a:lnTo>
                  <a:pt x="0" y="630936"/>
                </a:lnTo>
                <a:lnTo>
                  <a:pt x="630936" y="630936"/>
                </a:lnTo>
                <a:lnTo>
                  <a:pt x="1263396" y="630936"/>
                </a:lnTo>
                <a:lnTo>
                  <a:pt x="1894332" y="630936"/>
                </a:lnTo>
                <a:lnTo>
                  <a:pt x="1894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2" name="object 5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040" y="3529584"/>
            <a:ext cx="2354818" cy="2175674"/>
          </a:xfrm>
          <a:prstGeom prst="rect">
            <a:avLst/>
          </a:prstGeom>
        </p:spPr>
      </p:pic>
      <p:sp>
        <p:nvSpPr>
          <p:cNvPr id="53" name="object 53"/>
          <p:cNvSpPr/>
          <p:nvPr/>
        </p:nvSpPr>
        <p:spPr>
          <a:xfrm>
            <a:off x="0" y="6553199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0175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10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1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784348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8013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4597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755392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258567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3454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627375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979675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827276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903476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254251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09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0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664207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5438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34264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4295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1711451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106375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91135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09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987552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83667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722376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527303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37490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30632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451104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202704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30708" y="0"/>
                </a:moveTo>
                <a:lnTo>
                  <a:pt x="0" y="0"/>
                </a:lnTo>
                <a:lnTo>
                  <a:pt x="0" y="9144"/>
                </a:lnTo>
                <a:lnTo>
                  <a:pt x="330708" y="9144"/>
                </a:lnTo>
                <a:lnTo>
                  <a:pt x="330708" y="0"/>
                </a:lnTo>
                <a:close/>
              </a:path>
              <a:path w="344170" h="48895">
                <a:moveTo>
                  <a:pt x="343662" y="28943"/>
                </a:moveTo>
                <a:lnTo>
                  <a:pt x="0" y="28943"/>
                </a:lnTo>
                <a:lnTo>
                  <a:pt x="0" y="48755"/>
                </a:lnTo>
                <a:lnTo>
                  <a:pt x="343662" y="48755"/>
                </a:lnTo>
                <a:lnTo>
                  <a:pt x="343662" y="28943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103631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6095"/>
            <a:ext cx="344170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9119" y="23774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2059"/>
                </a:moveTo>
                <a:lnTo>
                  <a:pt x="496823" y="1242059"/>
                </a:lnTo>
                <a:lnTo>
                  <a:pt x="496823" y="0"/>
                </a:lnTo>
                <a:lnTo>
                  <a:pt x="0" y="0"/>
                </a:lnTo>
                <a:lnTo>
                  <a:pt x="0" y="1242059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330708" y="28955"/>
            <a:ext cx="5661660" cy="208915"/>
            <a:chOff x="330708" y="28955"/>
            <a:chExt cx="5661660" cy="208915"/>
          </a:xfrm>
        </p:grpSpPr>
        <p:sp>
          <p:nvSpPr>
            <p:cNvPr id="33" name="object 33"/>
            <p:cNvSpPr/>
            <p:nvPr/>
          </p:nvSpPr>
          <p:spPr>
            <a:xfrm>
              <a:off x="579120" y="28955"/>
              <a:ext cx="497205" cy="131445"/>
            </a:xfrm>
            <a:custGeom>
              <a:avLst/>
              <a:gdLst/>
              <a:ahLst/>
              <a:cxnLst/>
              <a:rect l="l" t="t" r="r" b="b"/>
              <a:pathLst>
                <a:path w="497205" h="131445">
                  <a:moveTo>
                    <a:pt x="0" y="131064"/>
                  </a:moveTo>
                  <a:lnTo>
                    <a:pt x="496823" y="131064"/>
                  </a:lnTo>
                  <a:lnTo>
                    <a:pt x="496823" y="0"/>
                  </a:lnTo>
                  <a:lnTo>
                    <a:pt x="0" y="0"/>
                  </a:lnTo>
                  <a:lnTo>
                    <a:pt x="0" y="131064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0708" y="160019"/>
              <a:ext cx="5661660" cy="78105"/>
            </a:xfrm>
            <a:custGeom>
              <a:avLst/>
              <a:gdLst/>
              <a:ahLst/>
              <a:cxnLst/>
              <a:rect l="l" t="t" r="r" b="b"/>
              <a:pathLst>
                <a:path w="5661660" h="78104">
                  <a:moveTo>
                    <a:pt x="5661660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1660" y="77724"/>
                  </a:lnTo>
                  <a:lnTo>
                    <a:pt x="566166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6996683" y="1703832"/>
            <a:ext cx="1473835" cy="108585"/>
          </a:xfrm>
          <a:custGeom>
            <a:avLst/>
            <a:gdLst/>
            <a:ahLst/>
            <a:cxnLst/>
            <a:rect l="l" t="t" r="r" b="b"/>
            <a:pathLst>
              <a:path w="1473834" h="108585">
                <a:moveTo>
                  <a:pt x="0" y="108203"/>
                </a:moveTo>
                <a:lnTo>
                  <a:pt x="1473707" y="108203"/>
                </a:lnTo>
                <a:lnTo>
                  <a:pt x="1473707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2947416" y="1473708"/>
            <a:ext cx="5663565" cy="230504"/>
            <a:chOff x="2947416" y="1473708"/>
            <a:chExt cx="5663565" cy="230504"/>
          </a:xfrm>
        </p:grpSpPr>
        <p:sp>
          <p:nvSpPr>
            <p:cNvPr id="37" name="object 37"/>
            <p:cNvSpPr/>
            <p:nvPr/>
          </p:nvSpPr>
          <p:spPr>
            <a:xfrm>
              <a:off x="6996683" y="1473708"/>
              <a:ext cx="1473835" cy="152400"/>
            </a:xfrm>
            <a:custGeom>
              <a:avLst/>
              <a:gdLst/>
              <a:ahLst/>
              <a:cxnLst/>
              <a:rect l="l" t="t" r="r" b="b"/>
              <a:pathLst>
                <a:path w="1473834" h="152400">
                  <a:moveTo>
                    <a:pt x="0" y="152400"/>
                  </a:moveTo>
                  <a:lnTo>
                    <a:pt x="1473707" y="152400"/>
                  </a:lnTo>
                  <a:lnTo>
                    <a:pt x="1473707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47416" y="1626108"/>
              <a:ext cx="5663565" cy="78105"/>
            </a:xfrm>
            <a:custGeom>
              <a:avLst/>
              <a:gdLst/>
              <a:ahLst/>
              <a:cxnLst/>
              <a:rect l="l" t="t" r="r" b="b"/>
              <a:pathLst>
                <a:path w="5663565" h="78105">
                  <a:moveTo>
                    <a:pt x="5663183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3183" y="77724"/>
                  </a:lnTo>
                  <a:lnTo>
                    <a:pt x="5663183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080820" y="6609073"/>
            <a:ext cx="454914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2050" algn="l"/>
              </a:tabLst>
            </a:pP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DIP, Spring</a:t>
            </a:r>
            <a:r>
              <a:rPr sz="1500" spc="15" baseline="55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2012	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GS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&amp;</a:t>
            </a:r>
            <a:r>
              <a:rPr sz="1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AS,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Bahria</a:t>
            </a:r>
            <a:r>
              <a:rPr sz="10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University,</a:t>
            </a:r>
            <a:r>
              <a:rPr sz="10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Islambad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655091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0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075940" marR="5080" indent="-1521460">
              <a:lnSpc>
                <a:spcPts val="3670"/>
              </a:lnSpc>
              <a:spcBef>
                <a:spcPts val="760"/>
              </a:spcBef>
            </a:pPr>
            <a:r>
              <a:rPr sz="3600" b="1" spc="-5" dirty="0">
                <a:latin typeface="Constantia"/>
                <a:cs typeface="Constantia"/>
              </a:rPr>
              <a:t>Variants</a:t>
            </a:r>
            <a:r>
              <a:rPr sz="3600" b="1" spc="-50" dirty="0">
                <a:latin typeface="Constantia"/>
                <a:cs typeface="Constantia"/>
              </a:rPr>
              <a:t> </a:t>
            </a:r>
            <a:r>
              <a:rPr sz="3600" b="1" dirty="0">
                <a:latin typeface="Constantia"/>
                <a:cs typeface="Constantia"/>
              </a:rPr>
              <a:t>On</a:t>
            </a:r>
            <a:r>
              <a:rPr sz="3600" b="1" spc="-25" dirty="0">
                <a:latin typeface="Constantia"/>
                <a:cs typeface="Constantia"/>
              </a:rPr>
              <a:t> </a:t>
            </a:r>
            <a:r>
              <a:rPr sz="3600" b="1" spc="-5" dirty="0">
                <a:latin typeface="Constantia"/>
                <a:cs typeface="Constantia"/>
              </a:rPr>
              <a:t>The Simple </a:t>
            </a:r>
            <a:r>
              <a:rPr sz="3600" b="1" spc="-844" dirty="0">
                <a:latin typeface="Constantia"/>
                <a:cs typeface="Constantia"/>
              </a:rPr>
              <a:t> </a:t>
            </a:r>
            <a:r>
              <a:rPr sz="3600" b="1" dirty="0">
                <a:latin typeface="Constantia"/>
                <a:cs typeface="Constantia"/>
              </a:rPr>
              <a:t>Laplacian</a:t>
            </a:r>
            <a:endParaRPr sz="3600">
              <a:latin typeface="Constantia"/>
              <a:cs typeface="Constant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40739" y="1691767"/>
            <a:ext cx="75139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C00000"/>
                </a:solidFill>
                <a:latin typeface="Constantia"/>
                <a:cs typeface="Constantia"/>
              </a:rPr>
              <a:t>There</a:t>
            </a:r>
            <a:r>
              <a:rPr sz="2800" spc="-1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onstantia"/>
                <a:cs typeface="Constantia"/>
              </a:rPr>
              <a:t>are</a:t>
            </a:r>
            <a:r>
              <a:rPr sz="2800" spc="1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onstantia"/>
                <a:cs typeface="Constantia"/>
              </a:rPr>
              <a:t>lots</a:t>
            </a:r>
            <a:r>
              <a:rPr sz="2800" spc="1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onstantia"/>
                <a:cs typeface="Constantia"/>
              </a:rPr>
              <a:t>of</a:t>
            </a:r>
            <a:r>
              <a:rPr sz="280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onstantia"/>
                <a:cs typeface="Constantia"/>
              </a:rPr>
              <a:t>slightly</a:t>
            </a:r>
            <a:r>
              <a:rPr sz="2800" spc="3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onstantia"/>
                <a:cs typeface="Constantia"/>
              </a:rPr>
              <a:t>different</a:t>
            </a:r>
            <a:r>
              <a:rPr sz="2800" spc="-2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onstantia"/>
                <a:cs typeface="Constantia"/>
              </a:rPr>
              <a:t>versions </a:t>
            </a:r>
            <a:r>
              <a:rPr sz="2800" dirty="0">
                <a:solidFill>
                  <a:srgbClr val="C00000"/>
                </a:solidFill>
                <a:latin typeface="Constantia"/>
                <a:cs typeface="Constantia"/>
              </a:rPr>
              <a:t>of </a:t>
            </a:r>
            <a:r>
              <a:rPr sz="2800" spc="-10" dirty="0">
                <a:solidFill>
                  <a:srgbClr val="C00000"/>
                </a:solidFill>
                <a:latin typeface="Constantia"/>
                <a:cs typeface="Constantia"/>
              </a:rPr>
              <a:t>the </a:t>
            </a:r>
            <a:r>
              <a:rPr sz="2800" spc="-68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onstantia"/>
                <a:cs typeface="Constantia"/>
              </a:rPr>
              <a:t>Laplacian</a:t>
            </a:r>
            <a:r>
              <a:rPr sz="280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onstantia"/>
                <a:cs typeface="Constantia"/>
              </a:rPr>
              <a:t>that</a:t>
            </a:r>
            <a:r>
              <a:rPr sz="2800" spc="1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onstantia"/>
                <a:cs typeface="Constantia"/>
              </a:rPr>
              <a:t>can be</a:t>
            </a:r>
            <a:r>
              <a:rPr sz="2800" spc="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onstantia"/>
                <a:cs typeface="Constantia"/>
              </a:rPr>
              <a:t>used:</a:t>
            </a:r>
            <a:endParaRPr sz="2800">
              <a:latin typeface="Constantia"/>
              <a:cs typeface="Constantia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1272539" y="2790444"/>
          <a:ext cx="1629410" cy="1621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94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381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381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38100">
                      <a:solidFill>
                        <a:srgbClr val="0033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38100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-4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38100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38100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5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" name="object 44"/>
          <p:cNvSpPr/>
          <p:nvPr/>
        </p:nvSpPr>
        <p:spPr>
          <a:xfrm>
            <a:off x="1285494" y="2803397"/>
            <a:ext cx="1630680" cy="1621790"/>
          </a:xfrm>
          <a:custGeom>
            <a:avLst/>
            <a:gdLst/>
            <a:ahLst/>
            <a:cxnLst/>
            <a:rect l="l" t="t" r="r" b="b"/>
            <a:pathLst>
              <a:path w="1630680" h="1621789">
                <a:moveTo>
                  <a:pt x="1630680" y="0"/>
                </a:moveTo>
                <a:lnTo>
                  <a:pt x="1086612" y="0"/>
                </a:lnTo>
                <a:lnTo>
                  <a:pt x="542544" y="0"/>
                </a:lnTo>
                <a:lnTo>
                  <a:pt x="542544" y="536448"/>
                </a:lnTo>
                <a:lnTo>
                  <a:pt x="1086612" y="536448"/>
                </a:lnTo>
                <a:lnTo>
                  <a:pt x="1086612" y="542544"/>
                </a:lnTo>
                <a:lnTo>
                  <a:pt x="1086612" y="1078992"/>
                </a:lnTo>
                <a:lnTo>
                  <a:pt x="542544" y="1078992"/>
                </a:lnTo>
                <a:lnTo>
                  <a:pt x="542544" y="536448"/>
                </a:lnTo>
                <a:lnTo>
                  <a:pt x="0" y="536448"/>
                </a:lnTo>
                <a:lnTo>
                  <a:pt x="0" y="1078992"/>
                </a:lnTo>
                <a:lnTo>
                  <a:pt x="0" y="1621536"/>
                </a:lnTo>
                <a:lnTo>
                  <a:pt x="542544" y="1621536"/>
                </a:lnTo>
                <a:lnTo>
                  <a:pt x="1086612" y="1621536"/>
                </a:lnTo>
                <a:lnTo>
                  <a:pt x="1630680" y="1621536"/>
                </a:lnTo>
                <a:lnTo>
                  <a:pt x="1630680" y="1078992"/>
                </a:lnTo>
                <a:lnTo>
                  <a:pt x="1630680" y="542544"/>
                </a:lnTo>
                <a:lnTo>
                  <a:pt x="1630680" y="536448"/>
                </a:lnTo>
                <a:lnTo>
                  <a:pt x="16306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4847844" y="2790444"/>
          <a:ext cx="1628139" cy="1621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94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381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381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38100">
                      <a:solidFill>
                        <a:srgbClr val="0033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38100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-8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38100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38100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5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" name="object 46"/>
          <p:cNvSpPr/>
          <p:nvPr/>
        </p:nvSpPr>
        <p:spPr>
          <a:xfrm>
            <a:off x="4860798" y="2803397"/>
            <a:ext cx="1629410" cy="1621790"/>
          </a:xfrm>
          <a:custGeom>
            <a:avLst/>
            <a:gdLst/>
            <a:ahLst/>
            <a:cxnLst/>
            <a:rect l="l" t="t" r="r" b="b"/>
            <a:pathLst>
              <a:path w="1629410" h="1621789">
                <a:moveTo>
                  <a:pt x="1086599" y="1078992"/>
                </a:moveTo>
                <a:lnTo>
                  <a:pt x="542544" y="1078992"/>
                </a:lnTo>
                <a:lnTo>
                  <a:pt x="542544" y="536448"/>
                </a:lnTo>
                <a:lnTo>
                  <a:pt x="0" y="536448"/>
                </a:lnTo>
                <a:lnTo>
                  <a:pt x="0" y="1078992"/>
                </a:lnTo>
                <a:lnTo>
                  <a:pt x="0" y="1621536"/>
                </a:lnTo>
                <a:lnTo>
                  <a:pt x="542544" y="1621536"/>
                </a:lnTo>
                <a:lnTo>
                  <a:pt x="1086599" y="1621536"/>
                </a:lnTo>
                <a:lnTo>
                  <a:pt x="1086599" y="1078992"/>
                </a:lnTo>
                <a:close/>
              </a:path>
              <a:path w="1629410" h="1621789">
                <a:moveTo>
                  <a:pt x="1086599" y="0"/>
                </a:moveTo>
                <a:lnTo>
                  <a:pt x="542544" y="0"/>
                </a:lnTo>
                <a:lnTo>
                  <a:pt x="542544" y="536448"/>
                </a:lnTo>
                <a:lnTo>
                  <a:pt x="1086599" y="536448"/>
                </a:lnTo>
                <a:lnTo>
                  <a:pt x="1086599" y="0"/>
                </a:lnTo>
                <a:close/>
              </a:path>
              <a:path w="1629410" h="1621789">
                <a:moveTo>
                  <a:pt x="1629156" y="0"/>
                </a:moveTo>
                <a:lnTo>
                  <a:pt x="1086612" y="0"/>
                </a:lnTo>
                <a:lnTo>
                  <a:pt x="1086612" y="536448"/>
                </a:lnTo>
                <a:lnTo>
                  <a:pt x="1086612" y="542544"/>
                </a:lnTo>
                <a:lnTo>
                  <a:pt x="1086612" y="1078992"/>
                </a:lnTo>
                <a:lnTo>
                  <a:pt x="1086612" y="1621536"/>
                </a:lnTo>
                <a:lnTo>
                  <a:pt x="1629156" y="1621536"/>
                </a:lnTo>
                <a:lnTo>
                  <a:pt x="1629156" y="1078992"/>
                </a:lnTo>
                <a:lnTo>
                  <a:pt x="1629156" y="542544"/>
                </a:lnTo>
                <a:lnTo>
                  <a:pt x="1629156" y="536448"/>
                </a:lnTo>
                <a:lnTo>
                  <a:pt x="16291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3570732" y="4623815"/>
          <a:ext cx="1894839" cy="1883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5602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381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381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38100">
                      <a:solidFill>
                        <a:srgbClr val="0033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126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192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38100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192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38100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192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38100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936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8" name="object 48"/>
          <p:cNvGrpSpPr/>
          <p:nvPr/>
        </p:nvGrpSpPr>
        <p:grpSpPr>
          <a:xfrm>
            <a:off x="3583685" y="4636770"/>
            <a:ext cx="1894839" cy="629920"/>
            <a:chOff x="3583685" y="4636770"/>
            <a:chExt cx="1894839" cy="629920"/>
          </a:xfrm>
        </p:grpSpPr>
        <p:sp>
          <p:nvSpPr>
            <p:cNvPr id="49" name="object 49"/>
            <p:cNvSpPr/>
            <p:nvPr/>
          </p:nvSpPr>
          <p:spPr>
            <a:xfrm>
              <a:off x="3583685" y="4636770"/>
              <a:ext cx="631190" cy="629920"/>
            </a:xfrm>
            <a:custGeom>
              <a:avLst/>
              <a:gdLst/>
              <a:ahLst/>
              <a:cxnLst/>
              <a:rect l="l" t="t" r="r" b="b"/>
              <a:pathLst>
                <a:path w="631189" h="629920">
                  <a:moveTo>
                    <a:pt x="630936" y="0"/>
                  </a:moveTo>
                  <a:lnTo>
                    <a:pt x="0" y="0"/>
                  </a:lnTo>
                  <a:lnTo>
                    <a:pt x="0" y="629411"/>
                  </a:lnTo>
                  <a:lnTo>
                    <a:pt x="630936" y="629411"/>
                  </a:lnTo>
                  <a:lnTo>
                    <a:pt x="6309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214622" y="4636769"/>
              <a:ext cx="1263650" cy="629920"/>
            </a:xfrm>
            <a:custGeom>
              <a:avLst/>
              <a:gdLst/>
              <a:ahLst/>
              <a:cxnLst/>
              <a:rect l="l" t="t" r="r" b="b"/>
              <a:pathLst>
                <a:path w="1263650" h="629920">
                  <a:moveTo>
                    <a:pt x="1263396" y="0"/>
                  </a:moveTo>
                  <a:lnTo>
                    <a:pt x="632460" y="0"/>
                  </a:lnTo>
                  <a:lnTo>
                    <a:pt x="0" y="0"/>
                  </a:lnTo>
                  <a:lnTo>
                    <a:pt x="0" y="621792"/>
                  </a:lnTo>
                  <a:lnTo>
                    <a:pt x="632460" y="621792"/>
                  </a:lnTo>
                  <a:lnTo>
                    <a:pt x="632460" y="629412"/>
                  </a:lnTo>
                  <a:lnTo>
                    <a:pt x="1263396" y="629412"/>
                  </a:lnTo>
                  <a:lnTo>
                    <a:pt x="1263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3078226" y="4459223"/>
            <a:ext cx="5305425" cy="2207260"/>
            <a:chOff x="3078226" y="4459223"/>
            <a:chExt cx="5305425" cy="2207260"/>
          </a:xfrm>
        </p:grpSpPr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6752" y="4459223"/>
              <a:ext cx="2366772" cy="2206752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3084576" y="5122163"/>
              <a:ext cx="2938780" cy="897890"/>
            </a:xfrm>
            <a:custGeom>
              <a:avLst/>
              <a:gdLst/>
              <a:ahLst/>
              <a:cxnLst/>
              <a:rect l="l" t="t" r="r" b="b"/>
              <a:pathLst>
                <a:path w="2938779" h="897889">
                  <a:moveTo>
                    <a:pt x="2522347" y="0"/>
                  </a:moveTo>
                  <a:lnTo>
                    <a:pt x="2522347" y="224028"/>
                  </a:lnTo>
                  <a:lnTo>
                    <a:pt x="0" y="224028"/>
                  </a:lnTo>
                  <a:lnTo>
                    <a:pt x="0" y="673646"/>
                  </a:lnTo>
                  <a:lnTo>
                    <a:pt x="2522347" y="673646"/>
                  </a:lnTo>
                  <a:lnTo>
                    <a:pt x="2522347" y="897636"/>
                  </a:lnTo>
                  <a:lnTo>
                    <a:pt x="2938272" y="448818"/>
                  </a:lnTo>
                  <a:lnTo>
                    <a:pt x="2522347" y="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084576" y="5122163"/>
              <a:ext cx="2938780" cy="897890"/>
            </a:xfrm>
            <a:custGeom>
              <a:avLst/>
              <a:gdLst/>
              <a:ahLst/>
              <a:cxnLst/>
              <a:rect l="l" t="t" r="r" b="b"/>
              <a:pathLst>
                <a:path w="2938779" h="897889">
                  <a:moveTo>
                    <a:pt x="0" y="224028"/>
                  </a:moveTo>
                  <a:lnTo>
                    <a:pt x="2522347" y="224028"/>
                  </a:lnTo>
                  <a:lnTo>
                    <a:pt x="2522347" y="0"/>
                  </a:lnTo>
                  <a:lnTo>
                    <a:pt x="2938272" y="448818"/>
                  </a:lnTo>
                  <a:lnTo>
                    <a:pt x="2522347" y="897636"/>
                  </a:lnTo>
                  <a:lnTo>
                    <a:pt x="2522347" y="673646"/>
                  </a:lnTo>
                  <a:lnTo>
                    <a:pt x="0" y="673646"/>
                  </a:lnTo>
                  <a:lnTo>
                    <a:pt x="0" y="224028"/>
                  </a:lnTo>
                  <a:close/>
                </a:path>
              </a:pathLst>
            </a:custGeom>
            <a:ln w="12192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583686" y="5889510"/>
              <a:ext cx="1894839" cy="631190"/>
            </a:xfrm>
            <a:custGeom>
              <a:avLst/>
              <a:gdLst/>
              <a:ahLst/>
              <a:cxnLst/>
              <a:rect l="l" t="t" r="r" b="b"/>
              <a:pathLst>
                <a:path w="1894839" h="631190">
                  <a:moveTo>
                    <a:pt x="1894332" y="0"/>
                  </a:moveTo>
                  <a:lnTo>
                    <a:pt x="1263396" y="0"/>
                  </a:lnTo>
                  <a:lnTo>
                    <a:pt x="630936" y="0"/>
                  </a:lnTo>
                  <a:lnTo>
                    <a:pt x="0" y="0"/>
                  </a:lnTo>
                  <a:lnTo>
                    <a:pt x="0" y="630923"/>
                  </a:lnTo>
                  <a:lnTo>
                    <a:pt x="630936" y="630923"/>
                  </a:lnTo>
                  <a:lnTo>
                    <a:pt x="1263396" y="630923"/>
                  </a:lnTo>
                  <a:lnTo>
                    <a:pt x="1894332" y="630923"/>
                  </a:lnTo>
                  <a:lnTo>
                    <a:pt x="18943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0" y="4482084"/>
            <a:ext cx="9144000" cy="2376170"/>
            <a:chOff x="0" y="4482084"/>
            <a:chExt cx="9144000" cy="2376170"/>
          </a:xfrm>
        </p:grpSpPr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895" y="4482084"/>
              <a:ext cx="2383536" cy="2189988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0" y="6553198"/>
              <a:ext cx="9144000" cy="304800"/>
            </a:xfrm>
            <a:custGeom>
              <a:avLst/>
              <a:gdLst/>
              <a:ahLst/>
              <a:cxnLst/>
              <a:rect l="l" t="t" r="r" b="b"/>
              <a:pathLst>
                <a:path w="9144000" h="304800">
                  <a:moveTo>
                    <a:pt x="9143999" y="0"/>
                  </a:moveTo>
                  <a:lnTo>
                    <a:pt x="0" y="0"/>
                  </a:lnTo>
                  <a:lnTo>
                    <a:pt x="0" y="304798"/>
                  </a:lnTo>
                  <a:lnTo>
                    <a:pt x="9143999" y="30479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6553198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9143999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2963672" y="3165805"/>
            <a:ext cx="119951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Simple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Laplacian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558533" y="3165805"/>
            <a:ext cx="119951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latin typeface="Arial"/>
                <a:cs typeface="Arial"/>
              </a:rPr>
              <a:t>Variant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Laplacian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0175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10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1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784348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8013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4597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755392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258567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3454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627375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979675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827276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903476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254251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09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0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664207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5438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34264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4295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1711451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106375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91135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09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987552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83667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722376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527303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37490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30632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451104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202704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30708" y="0"/>
                </a:moveTo>
                <a:lnTo>
                  <a:pt x="0" y="0"/>
                </a:lnTo>
                <a:lnTo>
                  <a:pt x="0" y="9144"/>
                </a:lnTo>
                <a:lnTo>
                  <a:pt x="330708" y="9144"/>
                </a:lnTo>
                <a:lnTo>
                  <a:pt x="330708" y="0"/>
                </a:lnTo>
                <a:close/>
              </a:path>
              <a:path w="344170" h="48895">
                <a:moveTo>
                  <a:pt x="343662" y="28943"/>
                </a:moveTo>
                <a:lnTo>
                  <a:pt x="0" y="28943"/>
                </a:lnTo>
                <a:lnTo>
                  <a:pt x="0" y="48755"/>
                </a:lnTo>
                <a:lnTo>
                  <a:pt x="343662" y="48755"/>
                </a:lnTo>
                <a:lnTo>
                  <a:pt x="343662" y="28943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103631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6095"/>
            <a:ext cx="344170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9119" y="23774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2059"/>
                </a:moveTo>
                <a:lnTo>
                  <a:pt x="496823" y="1242059"/>
                </a:lnTo>
                <a:lnTo>
                  <a:pt x="496823" y="0"/>
                </a:lnTo>
                <a:lnTo>
                  <a:pt x="0" y="0"/>
                </a:lnTo>
                <a:lnTo>
                  <a:pt x="0" y="1242059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330708" y="28955"/>
            <a:ext cx="5661660" cy="208915"/>
            <a:chOff x="330708" y="28955"/>
            <a:chExt cx="5661660" cy="208915"/>
          </a:xfrm>
        </p:grpSpPr>
        <p:sp>
          <p:nvSpPr>
            <p:cNvPr id="33" name="object 33"/>
            <p:cNvSpPr/>
            <p:nvPr/>
          </p:nvSpPr>
          <p:spPr>
            <a:xfrm>
              <a:off x="579120" y="28955"/>
              <a:ext cx="497205" cy="131445"/>
            </a:xfrm>
            <a:custGeom>
              <a:avLst/>
              <a:gdLst/>
              <a:ahLst/>
              <a:cxnLst/>
              <a:rect l="l" t="t" r="r" b="b"/>
              <a:pathLst>
                <a:path w="497205" h="131445">
                  <a:moveTo>
                    <a:pt x="0" y="131064"/>
                  </a:moveTo>
                  <a:lnTo>
                    <a:pt x="496823" y="131064"/>
                  </a:lnTo>
                  <a:lnTo>
                    <a:pt x="496823" y="0"/>
                  </a:lnTo>
                  <a:lnTo>
                    <a:pt x="0" y="0"/>
                  </a:lnTo>
                  <a:lnTo>
                    <a:pt x="0" y="131064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0708" y="160019"/>
              <a:ext cx="5661660" cy="78105"/>
            </a:xfrm>
            <a:custGeom>
              <a:avLst/>
              <a:gdLst/>
              <a:ahLst/>
              <a:cxnLst/>
              <a:rect l="l" t="t" r="r" b="b"/>
              <a:pathLst>
                <a:path w="5661660" h="78104">
                  <a:moveTo>
                    <a:pt x="5661660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1660" y="77724"/>
                  </a:lnTo>
                  <a:lnTo>
                    <a:pt x="566166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6996683" y="1703832"/>
            <a:ext cx="1473835" cy="108585"/>
          </a:xfrm>
          <a:custGeom>
            <a:avLst/>
            <a:gdLst/>
            <a:ahLst/>
            <a:cxnLst/>
            <a:rect l="l" t="t" r="r" b="b"/>
            <a:pathLst>
              <a:path w="1473834" h="108585">
                <a:moveTo>
                  <a:pt x="0" y="108203"/>
                </a:moveTo>
                <a:lnTo>
                  <a:pt x="1473707" y="108203"/>
                </a:lnTo>
                <a:lnTo>
                  <a:pt x="1473707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2947416" y="1473708"/>
            <a:ext cx="5663565" cy="230504"/>
            <a:chOff x="2947416" y="1473708"/>
            <a:chExt cx="5663565" cy="230504"/>
          </a:xfrm>
        </p:grpSpPr>
        <p:sp>
          <p:nvSpPr>
            <p:cNvPr id="37" name="object 37"/>
            <p:cNvSpPr/>
            <p:nvPr/>
          </p:nvSpPr>
          <p:spPr>
            <a:xfrm>
              <a:off x="6996683" y="1473708"/>
              <a:ext cx="1473835" cy="152400"/>
            </a:xfrm>
            <a:custGeom>
              <a:avLst/>
              <a:gdLst/>
              <a:ahLst/>
              <a:cxnLst/>
              <a:rect l="l" t="t" r="r" b="b"/>
              <a:pathLst>
                <a:path w="1473834" h="152400">
                  <a:moveTo>
                    <a:pt x="0" y="152400"/>
                  </a:moveTo>
                  <a:lnTo>
                    <a:pt x="1473707" y="152400"/>
                  </a:lnTo>
                  <a:lnTo>
                    <a:pt x="1473707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47416" y="1626108"/>
              <a:ext cx="5663565" cy="78105"/>
            </a:xfrm>
            <a:custGeom>
              <a:avLst/>
              <a:gdLst/>
              <a:ahLst/>
              <a:cxnLst/>
              <a:rect l="l" t="t" r="r" b="b"/>
              <a:pathLst>
                <a:path w="5663565" h="78105">
                  <a:moveTo>
                    <a:pt x="5663183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3183" y="77724"/>
                  </a:lnTo>
                  <a:lnTo>
                    <a:pt x="5663183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080820" y="6609073"/>
            <a:ext cx="454914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2050" algn="l"/>
              </a:tabLst>
            </a:pP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DIP, Spring</a:t>
            </a:r>
            <a:r>
              <a:rPr sz="1500" spc="15" baseline="55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2012	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GS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&amp;</a:t>
            </a:r>
            <a:r>
              <a:rPr sz="1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AS,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Bahria</a:t>
            </a:r>
            <a:r>
              <a:rPr sz="10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University,</a:t>
            </a:r>
            <a:r>
              <a:rPr sz="10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Islambad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655091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744345" marR="5080" indent="-504825">
              <a:lnSpc>
                <a:spcPts val="3779"/>
              </a:lnSpc>
              <a:spcBef>
                <a:spcPts val="770"/>
              </a:spcBef>
            </a:pPr>
            <a:r>
              <a:rPr sz="3700" spc="-5" dirty="0"/>
              <a:t>Use</a:t>
            </a:r>
            <a:r>
              <a:rPr sz="3700" spc="-15" dirty="0"/>
              <a:t> </a:t>
            </a:r>
            <a:r>
              <a:rPr sz="3700" spc="-5" dirty="0"/>
              <a:t>of</a:t>
            </a:r>
            <a:r>
              <a:rPr sz="3700" spc="5" dirty="0"/>
              <a:t> </a:t>
            </a:r>
            <a:r>
              <a:rPr sz="3700" dirty="0"/>
              <a:t>first</a:t>
            </a:r>
            <a:r>
              <a:rPr sz="3700" spc="-10" dirty="0"/>
              <a:t> </a:t>
            </a:r>
            <a:r>
              <a:rPr sz="3700" spc="-5" dirty="0"/>
              <a:t>derivatives</a:t>
            </a:r>
            <a:r>
              <a:rPr sz="3700" spc="-35" dirty="0"/>
              <a:t> </a:t>
            </a:r>
            <a:r>
              <a:rPr sz="3700" spc="-5" dirty="0"/>
              <a:t>for</a:t>
            </a:r>
            <a:r>
              <a:rPr sz="3700" spc="-10" dirty="0"/>
              <a:t> </a:t>
            </a:r>
            <a:r>
              <a:rPr sz="3700" dirty="0"/>
              <a:t>image </a:t>
            </a:r>
            <a:r>
              <a:rPr sz="3700" spc="-910" dirty="0"/>
              <a:t> </a:t>
            </a:r>
            <a:r>
              <a:rPr sz="3700" spc="-5" dirty="0"/>
              <a:t>enhancement:</a:t>
            </a:r>
            <a:r>
              <a:rPr sz="3700" spc="-40" dirty="0"/>
              <a:t> </a:t>
            </a:r>
            <a:r>
              <a:rPr sz="3700" spc="-5" dirty="0">
                <a:solidFill>
                  <a:srgbClr val="C00000"/>
                </a:solidFill>
              </a:rPr>
              <a:t>The</a:t>
            </a:r>
            <a:r>
              <a:rPr sz="3700" dirty="0">
                <a:solidFill>
                  <a:srgbClr val="C00000"/>
                </a:solidFill>
              </a:rPr>
              <a:t> </a:t>
            </a:r>
            <a:r>
              <a:rPr sz="3700" spc="-5" dirty="0">
                <a:solidFill>
                  <a:srgbClr val="C00000"/>
                </a:solidFill>
              </a:rPr>
              <a:t>Gradient</a:t>
            </a:r>
            <a:endParaRPr sz="3700"/>
          </a:p>
        </p:txBody>
      </p:sp>
      <p:sp>
        <p:nvSpPr>
          <p:cNvPr id="42" name="object 42"/>
          <p:cNvSpPr txBox="1"/>
          <p:nvPr/>
        </p:nvSpPr>
        <p:spPr>
          <a:xfrm>
            <a:off x="1298194" y="2002662"/>
            <a:ext cx="5275580" cy="166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003366"/>
              </a:buClr>
              <a:buFont typeface="Wingdings"/>
              <a:buChar char="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The gradient vector</a:t>
            </a:r>
            <a:r>
              <a:rPr sz="2800" b="1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Times New Roman"/>
                <a:cs typeface="Times New Roman"/>
              </a:rPr>
              <a:t>of</a:t>
            </a:r>
            <a:r>
              <a:rPr sz="2800" spc="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Times New Roman"/>
                <a:cs typeface="Times New Roman"/>
              </a:rPr>
              <a:t>a function </a:t>
            </a:r>
            <a:r>
              <a:rPr sz="2800" spc="-68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3366"/>
                </a:solidFill>
                <a:latin typeface="Times New Roman"/>
                <a:cs typeface="Times New Roman"/>
              </a:rPr>
              <a:t>f(x,y)</a:t>
            </a:r>
            <a:r>
              <a:rPr sz="2800" spc="-1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Times New Roman"/>
                <a:cs typeface="Times New Roman"/>
              </a:rPr>
              <a:t>is</a:t>
            </a:r>
            <a:r>
              <a:rPr sz="280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Times New Roman"/>
                <a:cs typeface="Times New Roman"/>
              </a:rPr>
              <a:t>defined</a:t>
            </a:r>
            <a:r>
              <a:rPr sz="2800" spc="-2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R="1002665" algn="r">
              <a:lnSpc>
                <a:spcPct val="100000"/>
              </a:lnSpc>
              <a:spcBef>
                <a:spcPts val="5"/>
              </a:spcBef>
            </a:pPr>
            <a:r>
              <a:rPr sz="4200" spc="112" baseline="-3968" dirty="0">
                <a:latin typeface="Symbol"/>
                <a:cs typeface="Symbol"/>
              </a:rPr>
              <a:t></a:t>
            </a:r>
            <a:r>
              <a:rPr sz="2800" spc="75" dirty="0">
                <a:latin typeface="Symbol"/>
                <a:cs typeface="Symbol"/>
              </a:rPr>
              <a:t></a:t>
            </a:r>
            <a:r>
              <a:rPr sz="2800" i="1" spc="75" dirty="0">
                <a:latin typeface="Times New Roman"/>
                <a:cs typeface="Times New Roman"/>
              </a:rPr>
              <a:t>f</a:t>
            </a:r>
            <a:r>
              <a:rPr sz="2800" i="1" spc="130" dirty="0">
                <a:latin typeface="Times New Roman"/>
                <a:cs typeface="Times New Roman"/>
              </a:rPr>
              <a:t> </a:t>
            </a:r>
            <a:r>
              <a:rPr sz="4200" spc="15" baseline="-3968" dirty="0">
                <a:latin typeface="Symbol"/>
                <a:cs typeface="Symbol"/>
              </a:rPr>
              <a:t></a:t>
            </a:r>
            <a:endParaRPr sz="4200" baseline="-3968">
              <a:latin typeface="Symbol"/>
              <a:cs typeface="Symbo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016794" y="3713761"/>
            <a:ext cx="387985" cy="0"/>
          </a:xfrm>
          <a:custGeom>
            <a:avLst/>
            <a:gdLst/>
            <a:ahLst/>
            <a:cxnLst/>
            <a:rect l="l" t="t" r="r" b="b"/>
            <a:pathLst>
              <a:path w="387985">
                <a:moveTo>
                  <a:pt x="0" y="0"/>
                </a:moveTo>
                <a:lnTo>
                  <a:pt x="387411" y="0"/>
                </a:lnTo>
              </a:path>
            </a:pathLst>
          </a:custGeom>
          <a:ln w="144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16794" y="4551343"/>
            <a:ext cx="387985" cy="0"/>
          </a:xfrm>
          <a:custGeom>
            <a:avLst/>
            <a:gdLst/>
            <a:ahLst/>
            <a:cxnLst/>
            <a:rect l="l" t="t" r="r" b="b"/>
            <a:pathLst>
              <a:path w="387985">
                <a:moveTo>
                  <a:pt x="0" y="0"/>
                </a:moveTo>
                <a:lnTo>
                  <a:pt x="387411" y="0"/>
                </a:lnTo>
              </a:path>
            </a:pathLst>
          </a:custGeom>
          <a:ln w="144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816107" y="4567395"/>
            <a:ext cx="798830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609600" algn="l"/>
              </a:tabLst>
            </a:pPr>
            <a:r>
              <a:rPr sz="2800" spc="-535" dirty="0">
                <a:latin typeface="Symbol"/>
                <a:cs typeface="Symbol"/>
              </a:rPr>
              <a:t></a:t>
            </a:r>
            <a:r>
              <a:rPr sz="4200" spc="-802" baseline="-9920" dirty="0">
                <a:latin typeface="Symbol"/>
                <a:cs typeface="Symbol"/>
              </a:rPr>
              <a:t></a:t>
            </a:r>
            <a:r>
              <a:rPr sz="4200" spc="-802" baseline="-9920" dirty="0">
                <a:latin typeface="Times New Roman"/>
                <a:cs typeface="Times New Roman"/>
              </a:rPr>
              <a:t>	</a:t>
            </a:r>
            <a:r>
              <a:rPr sz="2800" spc="-535" dirty="0">
                <a:latin typeface="Symbol"/>
                <a:cs typeface="Symbol"/>
              </a:rPr>
              <a:t></a:t>
            </a:r>
            <a:r>
              <a:rPr sz="4200" spc="-802" baseline="-9920" dirty="0">
                <a:latin typeface="Symbol"/>
                <a:cs typeface="Symbol"/>
              </a:rPr>
              <a:t></a:t>
            </a:r>
            <a:endParaRPr sz="4200" baseline="-992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790436" y="4254639"/>
            <a:ext cx="163830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10" dirty="0">
                <a:latin typeface="Symbol"/>
                <a:cs typeface="Symbol"/>
              </a:rPr>
              <a:t>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828807" y="4258942"/>
            <a:ext cx="773430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800" spc="295" dirty="0">
                <a:latin typeface="Symbol"/>
                <a:cs typeface="Symbol"/>
              </a:rPr>
              <a:t></a:t>
            </a:r>
            <a:r>
              <a:rPr sz="4200" spc="-60" baseline="-45634" dirty="0">
                <a:latin typeface="Symbol"/>
                <a:cs typeface="Symbol"/>
              </a:rPr>
              <a:t></a:t>
            </a:r>
            <a:r>
              <a:rPr sz="4200" i="1" spc="15" baseline="-45634" dirty="0">
                <a:latin typeface="Times New Roman"/>
                <a:cs typeface="Times New Roman"/>
              </a:rPr>
              <a:t>y</a:t>
            </a:r>
            <a:r>
              <a:rPr sz="4200" i="1" spc="-419" baseline="-45634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Symbol"/>
                <a:cs typeface="Symbol"/>
              </a:rPr>
              <a:t>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28807" y="3917452"/>
            <a:ext cx="773430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800" spc="75" dirty="0">
                <a:latin typeface="Symbol"/>
                <a:cs typeface="Symbol"/>
              </a:rPr>
              <a:t></a:t>
            </a:r>
            <a:r>
              <a:rPr sz="4200" spc="112" baseline="-19841" dirty="0">
                <a:latin typeface="Symbol"/>
                <a:cs typeface="Symbol"/>
              </a:rPr>
              <a:t></a:t>
            </a:r>
            <a:r>
              <a:rPr sz="4200" i="1" spc="112" baseline="-19841" dirty="0">
                <a:latin typeface="Times New Roman"/>
                <a:cs typeface="Times New Roman"/>
              </a:rPr>
              <a:t>f</a:t>
            </a:r>
            <a:r>
              <a:rPr sz="4200" i="1" spc="232" baseline="-19841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Symbol"/>
                <a:cs typeface="Symbol"/>
              </a:rPr>
              <a:t>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765036" y="3949795"/>
            <a:ext cx="767715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591185" algn="l"/>
              </a:tabLst>
            </a:pPr>
            <a:r>
              <a:rPr sz="2800" spc="-5" dirty="0">
                <a:latin typeface="Symbol"/>
                <a:cs typeface="Symbol"/>
              </a:rPr>
              <a:t></a:t>
            </a:r>
            <a:r>
              <a:rPr sz="4200" i="1" spc="-7" baseline="-25793" dirty="0">
                <a:latin typeface="Times New Roman"/>
                <a:cs typeface="Times New Roman"/>
              </a:rPr>
              <a:t>G	</a:t>
            </a:r>
            <a:r>
              <a:rPr sz="2800" spc="10" dirty="0">
                <a:latin typeface="Symbol"/>
                <a:cs typeface="Symbol"/>
              </a:rPr>
              <a:t>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171981" y="4207193"/>
            <a:ext cx="360680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600" i="1" spc="20" dirty="0">
                <a:latin typeface="Times New Roman"/>
                <a:cs typeface="Times New Roman"/>
              </a:rPr>
              <a:t>y</a:t>
            </a:r>
            <a:r>
              <a:rPr sz="1600" i="1" spc="-40" dirty="0">
                <a:latin typeface="Times New Roman"/>
                <a:cs typeface="Times New Roman"/>
              </a:rPr>
              <a:t> </a:t>
            </a:r>
            <a:r>
              <a:rPr sz="4200" spc="15" baseline="-6944" dirty="0">
                <a:latin typeface="Symbol"/>
                <a:cs typeface="Symbol"/>
              </a:rPr>
              <a:t></a:t>
            </a:r>
            <a:endParaRPr sz="4200" baseline="-6944">
              <a:latin typeface="Symbol"/>
              <a:cs typeface="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976424" y="3869976"/>
            <a:ext cx="2625725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800" spc="15" dirty="0">
                <a:latin typeface="Symbol"/>
                <a:cs typeface="Symbol"/>
              </a:rPr>
              <a:t></a:t>
            </a:r>
            <a:r>
              <a:rPr sz="2800" spc="5" dirty="0">
                <a:latin typeface="Times New Roman"/>
                <a:cs typeface="Times New Roman"/>
              </a:rPr>
              <a:t>f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Symbol"/>
                <a:cs typeface="Symbol"/>
              </a:rPr>
              <a:t>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4200" spc="30" baseline="40674" dirty="0">
                <a:latin typeface="Symbol"/>
                <a:cs typeface="Symbol"/>
              </a:rPr>
              <a:t></a:t>
            </a:r>
            <a:r>
              <a:rPr sz="4200" i="1" spc="75" baseline="44642" dirty="0">
                <a:latin typeface="Times New Roman"/>
                <a:cs typeface="Times New Roman"/>
              </a:rPr>
              <a:t>G</a:t>
            </a:r>
            <a:r>
              <a:rPr sz="2400" i="1" spc="30" baseline="53819" dirty="0">
                <a:latin typeface="Times New Roman"/>
                <a:cs typeface="Times New Roman"/>
              </a:rPr>
              <a:t>x</a:t>
            </a:r>
            <a:r>
              <a:rPr sz="2400" i="1" spc="60" baseline="53819" dirty="0">
                <a:latin typeface="Times New Roman"/>
                <a:cs typeface="Times New Roman"/>
              </a:rPr>
              <a:t> </a:t>
            </a:r>
            <a:r>
              <a:rPr sz="4200" spc="15" baseline="40674" dirty="0">
                <a:latin typeface="Symbol"/>
                <a:cs typeface="Symbol"/>
              </a:rPr>
              <a:t></a:t>
            </a:r>
            <a:r>
              <a:rPr sz="4200" spc="7" baseline="40674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Symbol"/>
                <a:cs typeface="Symbol"/>
              </a:rPr>
              <a:t>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4200" spc="480" baseline="45634" dirty="0">
                <a:latin typeface="Symbol"/>
                <a:cs typeface="Symbol"/>
              </a:rPr>
              <a:t></a:t>
            </a:r>
            <a:r>
              <a:rPr sz="4200" spc="-60" baseline="24801" dirty="0">
                <a:latin typeface="Symbol"/>
                <a:cs typeface="Symbol"/>
              </a:rPr>
              <a:t></a:t>
            </a:r>
            <a:r>
              <a:rPr sz="4200" i="1" spc="15" baseline="24801" dirty="0">
                <a:latin typeface="Times New Roman"/>
                <a:cs typeface="Times New Roman"/>
              </a:rPr>
              <a:t>x</a:t>
            </a:r>
            <a:r>
              <a:rPr sz="4200" i="1" spc="-457" baseline="24801" dirty="0">
                <a:latin typeface="Times New Roman"/>
                <a:cs typeface="Times New Roman"/>
              </a:rPr>
              <a:t> </a:t>
            </a:r>
            <a:r>
              <a:rPr sz="4200" spc="15" baseline="45634" dirty="0">
                <a:latin typeface="Symbol"/>
                <a:cs typeface="Symbol"/>
              </a:rPr>
              <a:t></a:t>
            </a:r>
            <a:endParaRPr sz="4200" baseline="45634">
              <a:latin typeface="Symbol"/>
              <a:cs typeface="Symbo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0" y="6553199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70320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1944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15086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94120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62015"/>
            <a:ext cx="344170" cy="66040"/>
          </a:xfrm>
          <a:custGeom>
            <a:avLst/>
            <a:gdLst/>
            <a:ahLst/>
            <a:cxnLst/>
            <a:rect l="l" t="t" r="r" b="b"/>
            <a:pathLst>
              <a:path w="344170" h="66039">
                <a:moveTo>
                  <a:pt x="342900" y="56388"/>
                </a:moveTo>
                <a:lnTo>
                  <a:pt x="0" y="56388"/>
                </a:lnTo>
                <a:lnTo>
                  <a:pt x="0" y="65532"/>
                </a:lnTo>
                <a:lnTo>
                  <a:pt x="342900" y="65532"/>
                </a:lnTo>
                <a:lnTo>
                  <a:pt x="342900" y="56388"/>
                </a:lnTo>
                <a:close/>
              </a:path>
              <a:path w="344170" h="6603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076188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870447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5750052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047232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3"/>
                </a:lnTo>
                <a:lnTo>
                  <a:pt x="342900" y="9143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550408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5635752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5917691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314188"/>
            <a:ext cx="344170" cy="81280"/>
          </a:xfrm>
          <a:custGeom>
            <a:avLst/>
            <a:gdLst/>
            <a:ahLst/>
            <a:cxnLst/>
            <a:rect l="l" t="t" r="r" b="b"/>
            <a:pathLst>
              <a:path w="344170" h="81279">
                <a:moveTo>
                  <a:pt x="343662" y="60960"/>
                </a:moveTo>
                <a:lnTo>
                  <a:pt x="0" y="60960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60960"/>
                </a:lnTo>
                <a:close/>
              </a:path>
              <a:path w="344170" h="8127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119115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50505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4361688"/>
            <a:ext cx="344170" cy="66040"/>
          </a:xfrm>
          <a:custGeom>
            <a:avLst/>
            <a:gdLst/>
            <a:ahLst/>
            <a:cxnLst/>
            <a:rect l="l" t="t" r="r" b="b"/>
            <a:pathLst>
              <a:path w="344170" h="66039">
                <a:moveTo>
                  <a:pt x="342900" y="56388"/>
                </a:moveTo>
                <a:lnTo>
                  <a:pt x="0" y="56388"/>
                </a:lnTo>
                <a:lnTo>
                  <a:pt x="0" y="65544"/>
                </a:lnTo>
                <a:lnTo>
                  <a:pt x="342900" y="65544"/>
                </a:lnTo>
                <a:lnTo>
                  <a:pt x="342900" y="56388"/>
                </a:lnTo>
                <a:close/>
              </a:path>
              <a:path w="344170" h="6603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4975859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477164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46497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4946903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4450079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45354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4818888"/>
            <a:ext cx="344170" cy="47625"/>
          </a:xfrm>
          <a:custGeom>
            <a:avLst/>
            <a:gdLst/>
            <a:ahLst/>
            <a:cxnLst/>
            <a:rect l="l" t="t" r="r" b="b"/>
            <a:pathLst>
              <a:path w="344170" h="47625">
                <a:moveTo>
                  <a:pt x="342900" y="0"/>
                </a:moveTo>
                <a:lnTo>
                  <a:pt x="0" y="0"/>
                </a:lnTo>
                <a:lnTo>
                  <a:pt x="0" y="9156"/>
                </a:lnTo>
                <a:lnTo>
                  <a:pt x="342900" y="9156"/>
                </a:lnTo>
                <a:lnTo>
                  <a:pt x="342900" y="0"/>
                </a:lnTo>
                <a:close/>
              </a:path>
              <a:path w="344170" h="47625">
                <a:moveTo>
                  <a:pt x="343662" y="27432"/>
                </a:moveTo>
                <a:lnTo>
                  <a:pt x="0" y="27432"/>
                </a:lnTo>
                <a:lnTo>
                  <a:pt x="0" y="47244"/>
                </a:lnTo>
                <a:lnTo>
                  <a:pt x="343662" y="47244"/>
                </a:lnTo>
                <a:lnTo>
                  <a:pt x="343662" y="2743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4183379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6"/>
                </a:lnTo>
                <a:lnTo>
                  <a:pt x="343662" y="28956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406298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394868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4230623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375361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3601211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3532632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3677411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3457955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3253740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3429000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3300983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68"/>
                </a:moveTo>
                <a:lnTo>
                  <a:pt x="0" y="28968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68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3080003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292760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28590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3003804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2170175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10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1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2784348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258013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24597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2755392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2258567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2627375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1979675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0" y="1827276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1903476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0" y="1254251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09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0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1664207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0" y="15438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0" y="134264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14295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0" y="1711451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0" y="106375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0" y="91135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09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0" y="987552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83667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722376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527303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0" y="37490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0" y="30632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0" y="451104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0" y="202704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30708" y="0"/>
                </a:moveTo>
                <a:lnTo>
                  <a:pt x="0" y="0"/>
                </a:lnTo>
                <a:lnTo>
                  <a:pt x="0" y="9144"/>
                </a:lnTo>
                <a:lnTo>
                  <a:pt x="330708" y="9144"/>
                </a:lnTo>
                <a:lnTo>
                  <a:pt x="330708" y="0"/>
                </a:lnTo>
                <a:close/>
              </a:path>
              <a:path w="344170" h="48895">
                <a:moveTo>
                  <a:pt x="343662" y="28943"/>
                </a:moveTo>
                <a:lnTo>
                  <a:pt x="0" y="28943"/>
                </a:lnTo>
                <a:lnTo>
                  <a:pt x="0" y="48755"/>
                </a:lnTo>
                <a:lnTo>
                  <a:pt x="343662" y="48755"/>
                </a:lnTo>
                <a:lnTo>
                  <a:pt x="343662" y="28943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0" y="103631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0" y="6095"/>
            <a:ext cx="344170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79119" y="23774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2059"/>
                </a:moveTo>
                <a:lnTo>
                  <a:pt x="496823" y="1242059"/>
                </a:lnTo>
                <a:lnTo>
                  <a:pt x="496823" y="0"/>
                </a:lnTo>
                <a:lnTo>
                  <a:pt x="0" y="0"/>
                </a:lnTo>
                <a:lnTo>
                  <a:pt x="0" y="1242059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0" name="object 70"/>
          <p:cNvGrpSpPr/>
          <p:nvPr/>
        </p:nvGrpSpPr>
        <p:grpSpPr>
          <a:xfrm>
            <a:off x="330708" y="28955"/>
            <a:ext cx="5661660" cy="208915"/>
            <a:chOff x="330708" y="28955"/>
            <a:chExt cx="5661660" cy="208915"/>
          </a:xfrm>
        </p:grpSpPr>
        <p:sp>
          <p:nvSpPr>
            <p:cNvPr id="71" name="object 71"/>
            <p:cNvSpPr/>
            <p:nvPr/>
          </p:nvSpPr>
          <p:spPr>
            <a:xfrm>
              <a:off x="579120" y="28955"/>
              <a:ext cx="497205" cy="131445"/>
            </a:xfrm>
            <a:custGeom>
              <a:avLst/>
              <a:gdLst/>
              <a:ahLst/>
              <a:cxnLst/>
              <a:rect l="l" t="t" r="r" b="b"/>
              <a:pathLst>
                <a:path w="497205" h="131445">
                  <a:moveTo>
                    <a:pt x="0" y="131064"/>
                  </a:moveTo>
                  <a:lnTo>
                    <a:pt x="496823" y="131064"/>
                  </a:lnTo>
                  <a:lnTo>
                    <a:pt x="496823" y="0"/>
                  </a:lnTo>
                  <a:lnTo>
                    <a:pt x="0" y="0"/>
                  </a:lnTo>
                  <a:lnTo>
                    <a:pt x="0" y="131064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30708" y="160019"/>
              <a:ext cx="5661660" cy="78105"/>
            </a:xfrm>
            <a:custGeom>
              <a:avLst/>
              <a:gdLst/>
              <a:ahLst/>
              <a:cxnLst/>
              <a:rect l="l" t="t" r="r" b="b"/>
              <a:pathLst>
                <a:path w="5661660" h="78104">
                  <a:moveTo>
                    <a:pt x="5661660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1660" y="77724"/>
                  </a:lnTo>
                  <a:lnTo>
                    <a:pt x="566166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/>
          <p:nvPr/>
        </p:nvSpPr>
        <p:spPr>
          <a:xfrm>
            <a:off x="6996683" y="1703832"/>
            <a:ext cx="1473835" cy="108585"/>
          </a:xfrm>
          <a:custGeom>
            <a:avLst/>
            <a:gdLst/>
            <a:ahLst/>
            <a:cxnLst/>
            <a:rect l="l" t="t" r="r" b="b"/>
            <a:pathLst>
              <a:path w="1473834" h="108585">
                <a:moveTo>
                  <a:pt x="0" y="108203"/>
                </a:moveTo>
                <a:lnTo>
                  <a:pt x="1473707" y="108203"/>
                </a:lnTo>
                <a:lnTo>
                  <a:pt x="1473707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4" name="object 74"/>
          <p:cNvGrpSpPr/>
          <p:nvPr/>
        </p:nvGrpSpPr>
        <p:grpSpPr>
          <a:xfrm>
            <a:off x="2947416" y="1473708"/>
            <a:ext cx="5663565" cy="230504"/>
            <a:chOff x="2947416" y="1473708"/>
            <a:chExt cx="5663565" cy="230504"/>
          </a:xfrm>
        </p:grpSpPr>
        <p:sp>
          <p:nvSpPr>
            <p:cNvPr id="75" name="object 75"/>
            <p:cNvSpPr/>
            <p:nvPr/>
          </p:nvSpPr>
          <p:spPr>
            <a:xfrm>
              <a:off x="6996683" y="1473708"/>
              <a:ext cx="1473835" cy="152400"/>
            </a:xfrm>
            <a:custGeom>
              <a:avLst/>
              <a:gdLst/>
              <a:ahLst/>
              <a:cxnLst/>
              <a:rect l="l" t="t" r="r" b="b"/>
              <a:pathLst>
                <a:path w="1473834" h="152400">
                  <a:moveTo>
                    <a:pt x="0" y="152400"/>
                  </a:moveTo>
                  <a:lnTo>
                    <a:pt x="1473707" y="152400"/>
                  </a:lnTo>
                  <a:lnTo>
                    <a:pt x="1473707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947416" y="1626108"/>
              <a:ext cx="5663565" cy="78105"/>
            </a:xfrm>
            <a:custGeom>
              <a:avLst/>
              <a:gdLst/>
              <a:ahLst/>
              <a:cxnLst/>
              <a:rect l="l" t="t" r="r" b="b"/>
              <a:pathLst>
                <a:path w="5663565" h="78105">
                  <a:moveTo>
                    <a:pt x="5663183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3183" y="77724"/>
                  </a:lnTo>
                  <a:lnTo>
                    <a:pt x="5663183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1080820" y="6609073"/>
            <a:ext cx="454914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2050" algn="l"/>
              </a:tabLst>
            </a:pP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DIP, Spring</a:t>
            </a:r>
            <a:r>
              <a:rPr sz="1500" spc="15" baseline="55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2012	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GS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&amp;</a:t>
            </a:r>
            <a:r>
              <a:rPr sz="1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AS,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Bahria</a:t>
            </a:r>
            <a:r>
              <a:rPr sz="10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University,</a:t>
            </a:r>
            <a:r>
              <a:rPr sz="10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Islambad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0" y="655091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-12700" y="1926462"/>
            <a:ext cx="6346825" cy="1038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0690" algn="l"/>
              </a:tabLst>
            </a:pPr>
            <a:r>
              <a:rPr sz="2800" u="sng" spc="-5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spc="-35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Times New Roman"/>
                <a:cs typeface="Times New Roman"/>
              </a:rPr>
              <a:t>The magnitude of</a:t>
            </a:r>
            <a:r>
              <a:rPr sz="280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Times New Roman"/>
                <a:cs typeface="Times New Roman"/>
              </a:rPr>
              <a:t>this</a:t>
            </a:r>
            <a:r>
              <a:rPr sz="2800" spc="-2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Times New Roman"/>
                <a:cs typeface="Times New Roman"/>
              </a:rPr>
              <a:t>vector</a:t>
            </a:r>
            <a:r>
              <a:rPr sz="280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Times New Roman"/>
                <a:cs typeface="Times New Roman"/>
              </a:rPr>
              <a:t>is given </a:t>
            </a:r>
            <a:r>
              <a:rPr sz="2800" dirty="0">
                <a:solidFill>
                  <a:srgbClr val="003366"/>
                </a:solidFill>
                <a:latin typeface="Times New Roman"/>
                <a:cs typeface="Times New Roman"/>
              </a:rPr>
              <a:t>by:</a:t>
            </a:r>
            <a:endParaRPr sz="2800">
              <a:latin typeface="Times New Roman"/>
              <a:cs typeface="Times New Roman"/>
            </a:endParaRPr>
          </a:p>
          <a:p>
            <a:pPr marL="671195" algn="ctr">
              <a:lnSpc>
                <a:spcPct val="100000"/>
              </a:lnSpc>
              <a:spcBef>
                <a:spcPts val="1855"/>
              </a:spcBef>
              <a:tabLst>
                <a:tab pos="1173480" algn="l"/>
              </a:tabLst>
            </a:pPr>
            <a:r>
              <a:rPr sz="2300" spc="315" dirty="0">
                <a:latin typeface="Symbol"/>
                <a:cs typeface="Symbol"/>
              </a:rPr>
              <a:t></a:t>
            </a:r>
            <a:r>
              <a:rPr sz="2300" i="1" spc="105" dirty="0">
                <a:latin typeface="Times New Roman"/>
                <a:cs typeface="Times New Roman"/>
              </a:rPr>
              <a:t>f</a:t>
            </a:r>
            <a:r>
              <a:rPr sz="2300" i="1" dirty="0">
                <a:latin typeface="Times New Roman"/>
                <a:cs typeface="Times New Roman"/>
              </a:rPr>
              <a:t>	</a:t>
            </a:r>
            <a:r>
              <a:rPr sz="2300" spc="210" dirty="0">
                <a:latin typeface="Symbol"/>
                <a:cs typeface="Symbol"/>
              </a:rPr>
              <a:t></a:t>
            </a:r>
            <a:r>
              <a:rPr sz="2300" spc="70" dirty="0">
                <a:latin typeface="Times New Roman"/>
                <a:cs typeface="Times New Roman"/>
              </a:rPr>
              <a:t> </a:t>
            </a:r>
            <a:r>
              <a:rPr sz="2300" i="1" spc="260" dirty="0">
                <a:latin typeface="Times New Roman"/>
                <a:cs typeface="Times New Roman"/>
              </a:rPr>
              <a:t>m</a:t>
            </a:r>
            <a:r>
              <a:rPr sz="2300" i="1" spc="295" dirty="0">
                <a:latin typeface="Times New Roman"/>
                <a:cs typeface="Times New Roman"/>
              </a:rPr>
              <a:t>a</a:t>
            </a:r>
            <a:r>
              <a:rPr sz="2300" i="1" spc="350" dirty="0">
                <a:latin typeface="Times New Roman"/>
                <a:cs typeface="Times New Roman"/>
              </a:rPr>
              <a:t>g</a:t>
            </a:r>
            <a:r>
              <a:rPr sz="2300" spc="114" dirty="0">
                <a:latin typeface="Times New Roman"/>
                <a:cs typeface="Times New Roman"/>
              </a:rPr>
              <a:t>(</a:t>
            </a:r>
            <a:r>
              <a:rPr sz="2300" spc="315" dirty="0">
                <a:latin typeface="Symbol"/>
                <a:cs typeface="Symbol"/>
              </a:rPr>
              <a:t></a:t>
            </a:r>
            <a:r>
              <a:rPr sz="2300" spc="125" dirty="0">
                <a:latin typeface="Times New Roman"/>
                <a:cs typeface="Times New Roman"/>
              </a:rPr>
              <a:t>f</a:t>
            </a:r>
            <a:r>
              <a:rPr sz="2300" spc="-155" dirty="0">
                <a:latin typeface="Times New Roman"/>
                <a:cs typeface="Times New Roman"/>
              </a:rPr>
              <a:t> </a:t>
            </a:r>
            <a:r>
              <a:rPr sz="2300" spc="125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558184" y="3075383"/>
            <a:ext cx="217804" cy="267335"/>
          </a:xfrm>
          <a:custGeom>
            <a:avLst/>
            <a:gdLst/>
            <a:ahLst/>
            <a:cxnLst/>
            <a:rect l="l" t="t" r="r" b="b"/>
            <a:pathLst>
              <a:path w="217804" h="267335">
                <a:moveTo>
                  <a:pt x="217384" y="0"/>
                </a:moveTo>
                <a:lnTo>
                  <a:pt x="0" y="267018"/>
                </a:lnTo>
              </a:path>
            </a:pathLst>
          </a:custGeom>
          <a:ln w="65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4670285" y="3154247"/>
            <a:ext cx="13081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150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560211" y="3020751"/>
            <a:ext cx="13081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150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608632" y="3124973"/>
            <a:ext cx="83820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20090" algn="l"/>
              </a:tabLst>
            </a:pPr>
            <a:r>
              <a:rPr sz="1350" spc="150" dirty="0">
                <a:latin typeface="Times New Roman"/>
                <a:cs typeface="Times New Roman"/>
              </a:rPr>
              <a:t>2	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304256" y="3334020"/>
            <a:ext cx="11874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i="1" spc="130" dirty="0">
                <a:latin typeface="Times New Roman"/>
                <a:cs typeface="Times New Roman"/>
              </a:rPr>
              <a:t>y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587608" y="3334020"/>
            <a:ext cx="11874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i="1" spc="130" dirty="0">
                <a:latin typeface="Times New Roman"/>
                <a:cs typeface="Times New Roman"/>
              </a:rPr>
              <a:t>x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004892" y="2935741"/>
            <a:ext cx="1584325" cy="6242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07720" algn="l"/>
                <a:tab pos="1466215" algn="l"/>
              </a:tabLst>
            </a:pPr>
            <a:r>
              <a:rPr sz="2350" spc="260" dirty="0">
                <a:latin typeface="Symbol"/>
                <a:cs typeface="Symbol"/>
              </a:rPr>
              <a:t></a:t>
            </a:r>
            <a:r>
              <a:rPr sz="2350" spc="-125" dirty="0">
                <a:latin typeface="Times New Roman"/>
                <a:cs typeface="Times New Roman"/>
              </a:rPr>
              <a:t> </a:t>
            </a:r>
            <a:r>
              <a:rPr sz="3900" spc="-740" dirty="0">
                <a:latin typeface="Symbol"/>
                <a:cs typeface="Symbol"/>
              </a:rPr>
              <a:t></a:t>
            </a:r>
            <a:r>
              <a:rPr sz="2350" i="1" spc="345" dirty="0">
                <a:latin typeface="Times New Roman"/>
                <a:cs typeface="Times New Roman"/>
              </a:rPr>
              <a:t>G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2350" spc="260" dirty="0">
                <a:latin typeface="Symbol"/>
                <a:cs typeface="Symbol"/>
              </a:rPr>
              <a:t></a:t>
            </a:r>
            <a:r>
              <a:rPr sz="2350" spc="-250" dirty="0">
                <a:latin typeface="Times New Roman"/>
                <a:cs typeface="Times New Roman"/>
              </a:rPr>
              <a:t> </a:t>
            </a:r>
            <a:r>
              <a:rPr sz="2350" i="1" spc="345" dirty="0">
                <a:latin typeface="Times New Roman"/>
                <a:cs typeface="Times New Roman"/>
              </a:rPr>
              <a:t>G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3900" spc="-500" dirty="0">
                <a:latin typeface="Symbol"/>
                <a:cs typeface="Symbol"/>
              </a:rPr>
              <a:t>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600473" y="4254743"/>
            <a:ext cx="375285" cy="0"/>
          </a:xfrm>
          <a:custGeom>
            <a:avLst/>
            <a:gdLst/>
            <a:ahLst/>
            <a:cxnLst/>
            <a:rect l="l" t="t" r="r" b="b"/>
            <a:pathLst>
              <a:path w="375285">
                <a:moveTo>
                  <a:pt x="0" y="0"/>
                </a:moveTo>
                <a:lnTo>
                  <a:pt x="374938" y="0"/>
                </a:lnTo>
              </a:path>
            </a:pathLst>
          </a:custGeom>
          <a:ln w="126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778327" y="4254743"/>
            <a:ext cx="375285" cy="0"/>
          </a:xfrm>
          <a:custGeom>
            <a:avLst/>
            <a:gdLst/>
            <a:ahLst/>
            <a:cxnLst/>
            <a:rect l="l" t="t" r="r" b="b"/>
            <a:pathLst>
              <a:path w="375285">
                <a:moveTo>
                  <a:pt x="0" y="0"/>
                </a:moveTo>
                <a:lnTo>
                  <a:pt x="374909" y="0"/>
                </a:lnTo>
              </a:path>
            </a:pathLst>
          </a:custGeom>
          <a:ln w="126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53826" y="3676471"/>
            <a:ext cx="219075" cy="262890"/>
          </a:xfrm>
          <a:custGeom>
            <a:avLst/>
            <a:gdLst/>
            <a:ahLst/>
            <a:cxnLst/>
            <a:rect l="l" t="t" r="r" b="b"/>
            <a:pathLst>
              <a:path w="219075" h="262889">
                <a:moveTo>
                  <a:pt x="218683" y="0"/>
                </a:moveTo>
                <a:lnTo>
                  <a:pt x="0" y="262428"/>
                </a:lnTo>
              </a:path>
            </a:pathLst>
          </a:custGeom>
          <a:ln w="6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5158420" y="3622580"/>
            <a:ext cx="759460" cy="388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40335" algn="r">
              <a:lnSpc>
                <a:spcPts val="855"/>
              </a:lnSpc>
              <a:spcBef>
                <a:spcPts val="105"/>
              </a:spcBef>
            </a:pPr>
            <a:r>
              <a:rPr sz="1350" spc="110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ts val="1995"/>
              </a:lnSpc>
              <a:tabLst>
                <a:tab pos="620395" algn="l"/>
              </a:tabLst>
            </a:pPr>
            <a:r>
              <a:rPr sz="3450" spc="284" baseline="-37439" dirty="0">
                <a:latin typeface="Symbol"/>
                <a:cs typeface="Symbol"/>
              </a:rPr>
              <a:t></a:t>
            </a:r>
            <a:r>
              <a:rPr sz="2025" spc="284" baseline="2057" dirty="0">
                <a:latin typeface="Times New Roman"/>
                <a:cs typeface="Times New Roman"/>
              </a:rPr>
              <a:t>2</a:t>
            </a:r>
            <a:r>
              <a:rPr sz="2025" spc="15" baseline="2057" dirty="0">
                <a:latin typeface="Times New Roman"/>
                <a:cs typeface="Times New Roman"/>
              </a:rPr>
              <a:t> </a:t>
            </a:r>
            <a:r>
              <a:rPr sz="3450" spc="225" baseline="-20531" dirty="0">
                <a:latin typeface="Symbol"/>
                <a:cs typeface="Symbol"/>
              </a:rPr>
              <a:t></a:t>
            </a:r>
            <a:r>
              <a:rPr sz="3450" spc="225" baseline="-20531" dirty="0">
                <a:latin typeface="Times New Roman"/>
                <a:cs typeface="Times New Roman"/>
              </a:rPr>
              <a:t>	</a:t>
            </a:r>
            <a:r>
              <a:rPr sz="1350" spc="110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153314" y="3779915"/>
            <a:ext cx="12573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110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562870" y="4316501"/>
            <a:ext cx="110871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633095" algn="l"/>
                <a:tab pos="925830" algn="l"/>
              </a:tabLst>
            </a:pPr>
            <a:r>
              <a:rPr sz="2300" spc="150" dirty="0">
                <a:latin typeface="Symbol"/>
                <a:cs typeface="Symbol"/>
              </a:rPr>
              <a:t></a:t>
            </a:r>
            <a:r>
              <a:rPr sz="2300" spc="150" dirty="0">
                <a:latin typeface="Times New Roman"/>
                <a:cs typeface="Times New Roman"/>
              </a:rPr>
              <a:t>	</a:t>
            </a:r>
            <a:r>
              <a:rPr sz="2300" spc="150" dirty="0">
                <a:latin typeface="Symbol"/>
                <a:cs typeface="Symbol"/>
              </a:rPr>
              <a:t></a:t>
            </a:r>
            <a:r>
              <a:rPr sz="2300" spc="150" dirty="0">
                <a:latin typeface="Times New Roman"/>
                <a:cs typeface="Times New Roman"/>
              </a:rPr>
              <a:t>	</a:t>
            </a:r>
            <a:r>
              <a:rPr sz="3450" spc="-555" baseline="2415" dirty="0">
                <a:latin typeface="Symbol"/>
                <a:cs typeface="Symbol"/>
              </a:rPr>
              <a:t></a:t>
            </a:r>
            <a:r>
              <a:rPr sz="3450" spc="-555" baseline="-15700" dirty="0">
                <a:latin typeface="Symbol"/>
                <a:cs typeface="Symbol"/>
              </a:rPr>
              <a:t></a:t>
            </a:r>
            <a:endParaRPr sz="3450" baseline="-15700">
              <a:latin typeface="Symbol"/>
              <a:cs typeface="Symbo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281276" y="3741827"/>
            <a:ext cx="15748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spc="150" dirty="0">
                <a:latin typeface="Symbol"/>
                <a:cs typeface="Symbol"/>
              </a:rPr>
              <a:t>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243176" y="4285875"/>
            <a:ext cx="94488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774700" algn="l"/>
              </a:tabLst>
            </a:pPr>
            <a:r>
              <a:rPr sz="3450" spc="-307" baseline="-3623" dirty="0">
                <a:latin typeface="Symbol"/>
                <a:cs typeface="Symbol"/>
              </a:rPr>
              <a:t></a:t>
            </a:r>
            <a:r>
              <a:rPr sz="3450" spc="-307" baseline="-21739" dirty="0">
                <a:latin typeface="Symbol"/>
                <a:cs typeface="Symbol"/>
              </a:rPr>
              <a:t></a:t>
            </a:r>
            <a:r>
              <a:rPr sz="2300" spc="-204" dirty="0">
                <a:latin typeface="Symbol"/>
                <a:cs typeface="Symbol"/>
              </a:rPr>
              <a:t></a:t>
            </a:r>
            <a:r>
              <a:rPr sz="2300" spc="-204" dirty="0">
                <a:latin typeface="Times New Roman"/>
                <a:cs typeface="Times New Roman"/>
              </a:rPr>
              <a:t>	</a:t>
            </a:r>
            <a:r>
              <a:rPr sz="2300" spc="150" dirty="0">
                <a:latin typeface="Symbol"/>
                <a:cs typeface="Symbol"/>
              </a:rPr>
              <a:t>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588270" y="3825311"/>
            <a:ext cx="15748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spc="150" dirty="0">
                <a:latin typeface="Symbol"/>
                <a:cs typeface="Symbol"/>
              </a:rPr>
              <a:t>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562870" y="4127342"/>
            <a:ext cx="80391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300" spc="150" dirty="0">
                <a:latin typeface="Symbol"/>
                <a:cs typeface="Symbol"/>
              </a:rPr>
              <a:t></a:t>
            </a:r>
            <a:r>
              <a:rPr sz="2300" spc="-65" dirty="0">
                <a:latin typeface="Times New Roman"/>
                <a:cs typeface="Times New Roman"/>
              </a:rPr>
              <a:t> </a:t>
            </a:r>
            <a:r>
              <a:rPr sz="3450" spc="262" baseline="-22946" dirty="0">
                <a:latin typeface="Symbol"/>
                <a:cs typeface="Symbol"/>
              </a:rPr>
              <a:t></a:t>
            </a:r>
            <a:r>
              <a:rPr sz="3450" i="1" spc="262" baseline="-22946" dirty="0">
                <a:latin typeface="Times New Roman"/>
                <a:cs typeface="Times New Roman"/>
              </a:rPr>
              <a:t>y</a:t>
            </a:r>
            <a:r>
              <a:rPr sz="3450" i="1" spc="-30" baseline="-22946" dirty="0">
                <a:latin typeface="Times New Roman"/>
                <a:cs typeface="Times New Roman"/>
              </a:rPr>
              <a:t> </a:t>
            </a:r>
            <a:r>
              <a:rPr sz="2300" spc="150" dirty="0">
                <a:latin typeface="Symbol"/>
                <a:cs typeface="Symbol"/>
              </a:rPr>
              <a:t>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4320616" y="4024057"/>
            <a:ext cx="133858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875665" algn="l"/>
                <a:tab pos="1167765" algn="l"/>
              </a:tabLst>
            </a:pPr>
            <a:r>
              <a:rPr sz="3450" spc="322" baseline="1207" dirty="0">
                <a:latin typeface="Symbol"/>
                <a:cs typeface="Symbol"/>
              </a:rPr>
              <a:t></a:t>
            </a:r>
            <a:r>
              <a:rPr sz="3450" spc="-225" baseline="1207" dirty="0">
                <a:latin typeface="Times New Roman"/>
                <a:cs typeface="Times New Roman"/>
              </a:rPr>
              <a:t> </a:t>
            </a:r>
            <a:r>
              <a:rPr sz="3450" spc="225" baseline="2415" dirty="0">
                <a:latin typeface="Symbol"/>
                <a:cs typeface="Symbol"/>
              </a:rPr>
              <a:t></a:t>
            </a:r>
            <a:r>
              <a:rPr sz="3450" spc="-104" baseline="2415" dirty="0">
                <a:latin typeface="Times New Roman"/>
                <a:cs typeface="Times New Roman"/>
              </a:rPr>
              <a:t> </a:t>
            </a:r>
            <a:r>
              <a:rPr sz="3450" spc="209" baseline="36231" dirty="0">
                <a:latin typeface="Symbol"/>
                <a:cs typeface="Symbol"/>
              </a:rPr>
              <a:t></a:t>
            </a:r>
            <a:r>
              <a:rPr sz="3450" i="1" spc="209" baseline="36231" dirty="0">
                <a:latin typeface="Times New Roman"/>
                <a:cs typeface="Times New Roman"/>
              </a:rPr>
              <a:t>f	</a:t>
            </a:r>
            <a:r>
              <a:rPr sz="3450" spc="225" baseline="2415" dirty="0">
                <a:latin typeface="Symbol"/>
                <a:cs typeface="Symbol"/>
              </a:rPr>
              <a:t></a:t>
            </a:r>
            <a:r>
              <a:rPr sz="3450" spc="225" baseline="2415" dirty="0">
                <a:latin typeface="Times New Roman"/>
                <a:cs typeface="Times New Roman"/>
              </a:rPr>
              <a:t>	</a:t>
            </a:r>
            <a:r>
              <a:rPr sz="2300" spc="150" dirty="0">
                <a:latin typeface="Symbol"/>
                <a:cs typeface="Symbol"/>
              </a:rPr>
              <a:t>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384334" y="4045081"/>
            <a:ext cx="80391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300" spc="150" dirty="0">
                <a:latin typeface="Symbol"/>
                <a:cs typeface="Symbol"/>
              </a:rPr>
              <a:t>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3450" spc="262" baseline="-38647" dirty="0">
                <a:latin typeface="Symbol"/>
                <a:cs typeface="Symbol"/>
              </a:rPr>
              <a:t></a:t>
            </a:r>
            <a:r>
              <a:rPr sz="3450" i="1" spc="262" baseline="-38647" dirty="0">
                <a:latin typeface="Times New Roman"/>
                <a:cs typeface="Times New Roman"/>
              </a:rPr>
              <a:t>x</a:t>
            </a:r>
            <a:r>
              <a:rPr sz="3450" i="1" spc="-60" baseline="-38647" dirty="0">
                <a:latin typeface="Times New Roman"/>
                <a:cs typeface="Times New Roman"/>
              </a:rPr>
              <a:t> </a:t>
            </a:r>
            <a:r>
              <a:rPr sz="2300" spc="150" dirty="0">
                <a:latin typeface="Symbol"/>
                <a:cs typeface="Symbol"/>
              </a:rPr>
              <a:t>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981492" y="3834307"/>
            <a:ext cx="120650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036319" algn="l"/>
              </a:tabLst>
            </a:pPr>
            <a:r>
              <a:rPr sz="3450" spc="322" baseline="-35024" dirty="0">
                <a:latin typeface="Symbol"/>
                <a:cs typeface="Symbol"/>
              </a:rPr>
              <a:t></a:t>
            </a:r>
            <a:r>
              <a:rPr sz="3450" spc="150" baseline="-35024" dirty="0">
                <a:latin typeface="Times New Roman"/>
                <a:cs typeface="Times New Roman"/>
              </a:rPr>
              <a:t> </a:t>
            </a:r>
            <a:r>
              <a:rPr sz="3450" spc="209" baseline="-36231" dirty="0">
                <a:latin typeface="Symbol"/>
                <a:cs typeface="Symbol"/>
              </a:rPr>
              <a:t></a:t>
            </a:r>
            <a:r>
              <a:rPr sz="3450" spc="209" baseline="-3623" dirty="0">
                <a:latin typeface="Symbol"/>
                <a:cs typeface="Symbol"/>
              </a:rPr>
              <a:t></a:t>
            </a:r>
            <a:r>
              <a:rPr sz="3450" spc="-104" baseline="-3623" dirty="0">
                <a:latin typeface="Times New Roman"/>
                <a:cs typeface="Times New Roman"/>
              </a:rPr>
              <a:t> </a:t>
            </a:r>
            <a:r>
              <a:rPr sz="2300" spc="140" dirty="0">
                <a:latin typeface="Symbol"/>
                <a:cs typeface="Symbol"/>
              </a:rPr>
              <a:t></a:t>
            </a:r>
            <a:r>
              <a:rPr sz="2300" i="1" spc="140" dirty="0">
                <a:latin typeface="Times New Roman"/>
                <a:cs typeface="Times New Roman"/>
              </a:rPr>
              <a:t>f	</a:t>
            </a:r>
            <a:r>
              <a:rPr sz="3450" spc="225" baseline="-3623" dirty="0">
                <a:latin typeface="Symbol"/>
                <a:cs typeface="Symbol"/>
              </a:rPr>
              <a:t></a:t>
            </a:r>
            <a:endParaRPr sz="3450" baseline="-3623">
              <a:latin typeface="Symbol"/>
              <a:cs typeface="Symbo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4043459" y="5608046"/>
            <a:ext cx="0" cy="460375"/>
          </a:xfrm>
          <a:custGeom>
            <a:avLst/>
            <a:gdLst/>
            <a:ahLst/>
            <a:cxnLst/>
            <a:rect l="l" t="t" r="r" b="b"/>
            <a:pathLst>
              <a:path h="460375">
                <a:moveTo>
                  <a:pt x="0" y="0"/>
                </a:moveTo>
                <a:lnTo>
                  <a:pt x="0" y="460036"/>
                </a:lnTo>
              </a:path>
            </a:pathLst>
          </a:custGeom>
          <a:ln w="16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525984" y="5608046"/>
            <a:ext cx="0" cy="460375"/>
          </a:xfrm>
          <a:custGeom>
            <a:avLst/>
            <a:gdLst/>
            <a:ahLst/>
            <a:cxnLst/>
            <a:rect l="l" t="t" r="r" b="b"/>
            <a:pathLst>
              <a:path h="460375">
                <a:moveTo>
                  <a:pt x="0" y="0"/>
                </a:moveTo>
                <a:lnTo>
                  <a:pt x="0" y="460036"/>
                </a:lnTo>
              </a:path>
            </a:pathLst>
          </a:custGeom>
          <a:ln w="16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916202" y="5565729"/>
            <a:ext cx="0" cy="545465"/>
          </a:xfrm>
          <a:custGeom>
            <a:avLst/>
            <a:gdLst/>
            <a:ahLst/>
            <a:cxnLst/>
            <a:rect l="l" t="t" r="r" b="b"/>
            <a:pathLst>
              <a:path h="545464">
                <a:moveTo>
                  <a:pt x="0" y="0"/>
                </a:moveTo>
                <a:lnTo>
                  <a:pt x="0" y="545411"/>
                </a:lnTo>
              </a:path>
            </a:pathLst>
          </a:custGeom>
          <a:ln w="16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412689" y="5565729"/>
            <a:ext cx="0" cy="545465"/>
          </a:xfrm>
          <a:custGeom>
            <a:avLst/>
            <a:gdLst/>
            <a:ahLst/>
            <a:cxnLst/>
            <a:rect l="l" t="t" r="r" b="b"/>
            <a:pathLst>
              <a:path h="545464">
                <a:moveTo>
                  <a:pt x="0" y="0"/>
                </a:moveTo>
                <a:lnTo>
                  <a:pt x="0" y="545411"/>
                </a:lnTo>
              </a:path>
            </a:pathLst>
          </a:custGeom>
          <a:ln w="16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-38100" y="4822012"/>
            <a:ext cx="7047230" cy="1202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33705" algn="l"/>
              </a:tabLst>
            </a:pPr>
            <a:r>
              <a:rPr sz="2800" u="dbl" spc="-5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dirty="0">
                <a:solidFill>
                  <a:srgbClr val="003366"/>
                </a:solidFill>
                <a:latin typeface="Times New Roman"/>
                <a:cs typeface="Times New Roman"/>
              </a:rPr>
              <a:t>For</a:t>
            </a:r>
            <a:r>
              <a:rPr sz="2800" spc="-5" dirty="0">
                <a:solidFill>
                  <a:srgbClr val="003366"/>
                </a:solidFill>
                <a:latin typeface="Times New Roman"/>
                <a:cs typeface="Times New Roman"/>
              </a:rPr>
              <a:t> practical</a:t>
            </a:r>
            <a:r>
              <a:rPr sz="280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Times New Roman"/>
                <a:cs typeface="Times New Roman"/>
              </a:rPr>
              <a:t>reasons</a:t>
            </a:r>
            <a:r>
              <a:rPr sz="2800" spc="-1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3366"/>
                </a:solidFill>
                <a:latin typeface="Times New Roman"/>
                <a:cs typeface="Times New Roman"/>
              </a:rPr>
              <a:t>this</a:t>
            </a:r>
            <a:r>
              <a:rPr sz="2800" spc="-10" dirty="0">
                <a:solidFill>
                  <a:srgbClr val="003366"/>
                </a:solidFill>
                <a:latin typeface="Times New Roman"/>
                <a:cs typeface="Times New Roman"/>
              </a:rPr>
              <a:t> can</a:t>
            </a:r>
            <a:r>
              <a:rPr sz="2800" spc="-5" dirty="0">
                <a:solidFill>
                  <a:srgbClr val="003366"/>
                </a:solidFill>
                <a:latin typeface="Times New Roman"/>
                <a:cs typeface="Times New Roman"/>
              </a:rPr>
              <a:t> be simplified</a:t>
            </a:r>
            <a:r>
              <a:rPr sz="2800" spc="-1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Times New Roman"/>
                <a:cs typeface="Times New Roman"/>
              </a:rPr>
              <a:t>as:</a:t>
            </a:r>
            <a:endParaRPr sz="2800">
              <a:latin typeface="Times New Roman"/>
              <a:cs typeface="Times New Roman"/>
            </a:endParaRPr>
          </a:p>
          <a:p>
            <a:pPr marL="3208020">
              <a:lnSpc>
                <a:spcPct val="100000"/>
              </a:lnSpc>
              <a:spcBef>
                <a:spcPts val="2300"/>
              </a:spcBef>
              <a:tabLst>
                <a:tab pos="3766185" algn="l"/>
                <a:tab pos="4657725" algn="l"/>
              </a:tabLst>
            </a:pPr>
            <a:r>
              <a:rPr sz="3000" spc="30" dirty="0">
                <a:latin typeface="Symbol"/>
                <a:cs typeface="Symbol"/>
              </a:rPr>
              <a:t></a:t>
            </a:r>
            <a:r>
              <a:rPr sz="3000" i="1" spc="30" dirty="0">
                <a:latin typeface="Times New Roman"/>
                <a:cs typeface="Times New Roman"/>
              </a:rPr>
              <a:t>f	</a:t>
            </a:r>
            <a:r>
              <a:rPr sz="3000" spc="55" dirty="0">
                <a:latin typeface="Symbol"/>
                <a:cs typeface="Symbol"/>
              </a:rPr>
              <a:t></a:t>
            </a:r>
            <a:r>
              <a:rPr sz="3000" spc="250" dirty="0">
                <a:latin typeface="Times New Roman"/>
                <a:cs typeface="Times New Roman"/>
              </a:rPr>
              <a:t> </a:t>
            </a:r>
            <a:r>
              <a:rPr sz="3000" i="1" spc="50" dirty="0">
                <a:latin typeface="Times New Roman"/>
                <a:cs typeface="Times New Roman"/>
              </a:rPr>
              <a:t>G</a:t>
            </a:r>
            <a:r>
              <a:rPr sz="2625" i="1" spc="75" baseline="-23809" dirty="0">
                <a:latin typeface="Times New Roman"/>
                <a:cs typeface="Times New Roman"/>
              </a:rPr>
              <a:t>x	</a:t>
            </a:r>
            <a:r>
              <a:rPr sz="3000" spc="55" dirty="0">
                <a:latin typeface="Symbol"/>
                <a:cs typeface="Symbol"/>
              </a:rPr>
              <a:t></a:t>
            </a:r>
            <a:r>
              <a:rPr sz="3000" spc="55" dirty="0">
                <a:latin typeface="Times New Roman"/>
                <a:cs typeface="Times New Roman"/>
              </a:rPr>
              <a:t> </a:t>
            </a:r>
            <a:r>
              <a:rPr sz="3000" i="1" spc="90" dirty="0">
                <a:latin typeface="Times New Roman"/>
                <a:cs typeface="Times New Roman"/>
              </a:rPr>
              <a:t>G</a:t>
            </a:r>
            <a:r>
              <a:rPr sz="2625" i="1" spc="135" baseline="-23809" dirty="0">
                <a:latin typeface="Times New Roman"/>
                <a:cs typeface="Times New Roman"/>
              </a:rPr>
              <a:t>y</a:t>
            </a:r>
            <a:endParaRPr sz="2625" baseline="-23809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530350" marR="5080" indent="-547370">
              <a:lnSpc>
                <a:spcPts val="4079"/>
              </a:lnSpc>
              <a:spcBef>
                <a:spcPts val="830"/>
              </a:spcBef>
            </a:pPr>
            <a:r>
              <a:rPr spc="-5" dirty="0"/>
              <a:t>Use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first</a:t>
            </a:r>
            <a:r>
              <a:rPr spc="5" dirty="0"/>
              <a:t> </a:t>
            </a:r>
            <a:r>
              <a:rPr spc="-5" dirty="0"/>
              <a:t>derivatives</a:t>
            </a:r>
            <a:r>
              <a:rPr spc="-10" dirty="0"/>
              <a:t> </a:t>
            </a:r>
            <a:r>
              <a:rPr spc="-5" dirty="0"/>
              <a:t>for</a:t>
            </a:r>
            <a:r>
              <a:rPr spc="10" dirty="0"/>
              <a:t> </a:t>
            </a:r>
            <a:r>
              <a:rPr spc="-5" dirty="0"/>
              <a:t>image </a:t>
            </a:r>
            <a:r>
              <a:rPr spc="-985" dirty="0"/>
              <a:t> </a:t>
            </a:r>
            <a:r>
              <a:rPr dirty="0"/>
              <a:t>enhancement:</a:t>
            </a:r>
            <a:r>
              <a:rPr spc="-35" dirty="0"/>
              <a:t>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dirty="0"/>
              <a:t>Gradient</a:t>
            </a:r>
          </a:p>
        </p:txBody>
      </p:sp>
      <p:sp>
        <p:nvSpPr>
          <p:cNvPr id="106" name="object 106"/>
          <p:cNvSpPr/>
          <p:nvPr/>
        </p:nvSpPr>
        <p:spPr>
          <a:xfrm>
            <a:off x="0" y="6553199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0175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10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1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784348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8013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4597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755392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258567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3454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627375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979675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827276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903476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254251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09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0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664207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5438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34264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4295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1711451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106375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91135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09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987552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83667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722376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527303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37490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30632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451104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202704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30708" y="0"/>
                </a:moveTo>
                <a:lnTo>
                  <a:pt x="0" y="0"/>
                </a:lnTo>
                <a:lnTo>
                  <a:pt x="0" y="9144"/>
                </a:lnTo>
                <a:lnTo>
                  <a:pt x="330708" y="9144"/>
                </a:lnTo>
                <a:lnTo>
                  <a:pt x="330708" y="0"/>
                </a:lnTo>
                <a:close/>
              </a:path>
              <a:path w="344170" h="48895">
                <a:moveTo>
                  <a:pt x="343662" y="28943"/>
                </a:moveTo>
                <a:lnTo>
                  <a:pt x="0" y="28943"/>
                </a:lnTo>
                <a:lnTo>
                  <a:pt x="0" y="48755"/>
                </a:lnTo>
                <a:lnTo>
                  <a:pt x="343662" y="48755"/>
                </a:lnTo>
                <a:lnTo>
                  <a:pt x="343662" y="28943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103631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6095"/>
            <a:ext cx="344170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9119" y="23774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2059"/>
                </a:moveTo>
                <a:lnTo>
                  <a:pt x="496823" y="1242059"/>
                </a:lnTo>
                <a:lnTo>
                  <a:pt x="496823" y="0"/>
                </a:lnTo>
                <a:lnTo>
                  <a:pt x="0" y="0"/>
                </a:lnTo>
                <a:lnTo>
                  <a:pt x="0" y="1242059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330708" y="28955"/>
            <a:ext cx="5661660" cy="208915"/>
            <a:chOff x="330708" y="28955"/>
            <a:chExt cx="5661660" cy="208915"/>
          </a:xfrm>
        </p:grpSpPr>
        <p:sp>
          <p:nvSpPr>
            <p:cNvPr id="33" name="object 33"/>
            <p:cNvSpPr/>
            <p:nvPr/>
          </p:nvSpPr>
          <p:spPr>
            <a:xfrm>
              <a:off x="579120" y="28955"/>
              <a:ext cx="497205" cy="131445"/>
            </a:xfrm>
            <a:custGeom>
              <a:avLst/>
              <a:gdLst/>
              <a:ahLst/>
              <a:cxnLst/>
              <a:rect l="l" t="t" r="r" b="b"/>
              <a:pathLst>
                <a:path w="497205" h="131445">
                  <a:moveTo>
                    <a:pt x="0" y="131064"/>
                  </a:moveTo>
                  <a:lnTo>
                    <a:pt x="496823" y="131064"/>
                  </a:lnTo>
                  <a:lnTo>
                    <a:pt x="496823" y="0"/>
                  </a:lnTo>
                  <a:lnTo>
                    <a:pt x="0" y="0"/>
                  </a:lnTo>
                  <a:lnTo>
                    <a:pt x="0" y="131064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0708" y="160019"/>
              <a:ext cx="5661660" cy="78105"/>
            </a:xfrm>
            <a:custGeom>
              <a:avLst/>
              <a:gdLst/>
              <a:ahLst/>
              <a:cxnLst/>
              <a:rect l="l" t="t" r="r" b="b"/>
              <a:pathLst>
                <a:path w="5661660" h="78104">
                  <a:moveTo>
                    <a:pt x="5661660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1660" y="77724"/>
                  </a:lnTo>
                  <a:lnTo>
                    <a:pt x="566166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6996683" y="1703832"/>
            <a:ext cx="1473835" cy="108585"/>
          </a:xfrm>
          <a:custGeom>
            <a:avLst/>
            <a:gdLst/>
            <a:ahLst/>
            <a:cxnLst/>
            <a:rect l="l" t="t" r="r" b="b"/>
            <a:pathLst>
              <a:path w="1473834" h="108585">
                <a:moveTo>
                  <a:pt x="0" y="108203"/>
                </a:moveTo>
                <a:lnTo>
                  <a:pt x="1473707" y="108203"/>
                </a:lnTo>
                <a:lnTo>
                  <a:pt x="1473707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2947416" y="1473708"/>
            <a:ext cx="5663565" cy="230504"/>
            <a:chOff x="2947416" y="1473708"/>
            <a:chExt cx="5663565" cy="230504"/>
          </a:xfrm>
        </p:grpSpPr>
        <p:sp>
          <p:nvSpPr>
            <p:cNvPr id="37" name="object 37"/>
            <p:cNvSpPr/>
            <p:nvPr/>
          </p:nvSpPr>
          <p:spPr>
            <a:xfrm>
              <a:off x="6996683" y="1473708"/>
              <a:ext cx="1473835" cy="152400"/>
            </a:xfrm>
            <a:custGeom>
              <a:avLst/>
              <a:gdLst/>
              <a:ahLst/>
              <a:cxnLst/>
              <a:rect l="l" t="t" r="r" b="b"/>
              <a:pathLst>
                <a:path w="1473834" h="152400">
                  <a:moveTo>
                    <a:pt x="0" y="152400"/>
                  </a:moveTo>
                  <a:lnTo>
                    <a:pt x="1473707" y="152400"/>
                  </a:lnTo>
                  <a:lnTo>
                    <a:pt x="1473707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47416" y="1626108"/>
              <a:ext cx="5663565" cy="78105"/>
            </a:xfrm>
            <a:custGeom>
              <a:avLst/>
              <a:gdLst/>
              <a:ahLst/>
              <a:cxnLst/>
              <a:rect l="l" t="t" r="r" b="b"/>
              <a:pathLst>
                <a:path w="5663565" h="78105">
                  <a:moveTo>
                    <a:pt x="5663183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3183" y="77724"/>
                  </a:lnTo>
                  <a:lnTo>
                    <a:pt x="5663183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0" y="65532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068436" y="6541719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800000"/>
                </a:solidFill>
                <a:latin typeface="Arial"/>
                <a:cs typeface="Arial"/>
              </a:rPr>
              <a:t>25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3" name="object 4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9743" y="2292382"/>
            <a:ext cx="6467011" cy="3365227"/>
          </a:xfrm>
          <a:prstGeom prst="rect">
            <a:avLst/>
          </a:prstGeom>
        </p:spPr>
      </p:pic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530350" marR="5080" indent="-547370">
              <a:lnSpc>
                <a:spcPts val="4079"/>
              </a:lnSpc>
              <a:spcBef>
                <a:spcPts val="830"/>
              </a:spcBef>
            </a:pPr>
            <a:r>
              <a:rPr spc="-5" dirty="0"/>
              <a:t>Use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first</a:t>
            </a:r>
            <a:r>
              <a:rPr spc="5" dirty="0"/>
              <a:t> </a:t>
            </a:r>
            <a:r>
              <a:rPr spc="-5" dirty="0"/>
              <a:t>derivatives</a:t>
            </a:r>
            <a:r>
              <a:rPr spc="-10" dirty="0"/>
              <a:t> </a:t>
            </a:r>
            <a:r>
              <a:rPr spc="-5" dirty="0"/>
              <a:t>for</a:t>
            </a:r>
            <a:r>
              <a:rPr spc="10" dirty="0"/>
              <a:t> </a:t>
            </a:r>
            <a:r>
              <a:rPr spc="-5" dirty="0"/>
              <a:t>image </a:t>
            </a:r>
            <a:r>
              <a:rPr spc="-985" dirty="0"/>
              <a:t> </a:t>
            </a:r>
            <a:r>
              <a:rPr dirty="0"/>
              <a:t>enhancement:</a:t>
            </a:r>
            <a:r>
              <a:rPr spc="-35" dirty="0"/>
              <a:t>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dirty="0"/>
              <a:t>Gradient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70320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1944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15086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94120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62015"/>
            <a:ext cx="344170" cy="66040"/>
          </a:xfrm>
          <a:custGeom>
            <a:avLst/>
            <a:gdLst/>
            <a:ahLst/>
            <a:cxnLst/>
            <a:rect l="l" t="t" r="r" b="b"/>
            <a:pathLst>
              <a:path w="344170" h="66039">
                <a:moveTo>
                  <a:pt x="342900" y="56388"/>
                </a:moveTo>
                <a:lnTo>
                  <a:pt x="0" y="56388"/>
                </a:lnTo>
                <a:lnTo>
                  <a:pt x="0" y="65532"/>
                </a:lnTo>
                <a:lnTo>
                  <a:pt x="342900" y="65532"/>
                </a:lnTo>
                <a:lnTo>
                  <a:pt x="342900" y="56388"/>
                </a:lnTo>
                <a:close/>
              </a:path>
              <a:path w="344170" h="6603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076188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870447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5750052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047232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3"/>
                </a:lnTo>
                <a:lnTo>
                  <a:pt x="342900" y="9143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550408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5635752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5917691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26999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119115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50505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5195315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4361688"/>
            <a:ext cx="344170" cy="66040"/>
          </a:xfrm>
          <a:custGeom>
            <a:avLst/>
            <a:gdLst/>
            <a:ahLst/>
            <a:cxnLst/>
            <a:rect l="l" t="t" r="r" b="b"/>
            <a:pathLst>
              <a:path w="344170" h="66039">
                <a:moveTo>
                  <a:pt x="342900" y="56388"/>
                </a:moveTo>
                <a:lnTo>
                  <a:pt x="0" y="56388"/>
                </a:lnTo>
                <a:lnTo>
                  <a:pt x="0" y="65544"/>
                </a:lnTo>
                <a:lnTo>
                  <a:pt x="342900" y="65544"/>
                </a:lnTo>
                <a:lnTo>
                  <a:pt x="342900" y="56388"/>
                </a:lnTo>
                <a:close/>
              </a:path>
              <a:path w="344170" h="6603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4975859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477164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46497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4946903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4450079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4818888"/>
            <a:ext cx="344170" cy="47625"/>
          </a:xfrm>
          <a:custGeom>
            <a:avLst/>
            <a:gdLst/>
            <a:ahLst/>
            <a:cxnLst/>
            <a:rect l="l" t="t" r="r" b="b"/>
            <a:pathLst>
              <a:path w="344170" h="47625">
                <a:moveTo>
                  <a:pt x="342900" y="0"/>
                </a:moveTo>
                <a:lnTo>
                  <a:pt x="0" y="0"/>
                </a:lnTo>
                <a:lnTo>
                  <a:pt x="0" y="9156"/>
                </a:lnTo>
                <a:lnTo>
                  <a:pt x="342900" y="9156"/>
                </a:lnTo>
                <a:lnTo>
                  <a:pt x="342900" y="0"/>
                </a:lnTo>
                <a:close/>
              </a:path>
              <a:path w="344170" h="47625">
                <a:moveTo>
                  <a:pt x="343662" y="27432"/>
                </a:moveTo>
                <a:lnTo>
                  <a:pt x="0" y="27432"/>
                </a:lnTo>
                <a:lnTo>
                  <a:pt x="0" y="47244"/>
                </a:lnTo>
                <a:lnTo>
                  <a:pt x="343662" y="47244"/>
                </a:lnTo>
                <a:lnTo>
                  <a:pt x="343662" y="2743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4183379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6"/>
                </a:lnTo>
                <a:lnTo>
                  <a:pt x="343662" y="28956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406298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394868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4230623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375361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3601211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3532632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3677411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3253740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3300983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68"/>
                </a:moveTo>
                <a:lnTo>
                  <a:pt x="0" y="28968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68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3080003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292760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28590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3003804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2170175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10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1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258013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2258567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2627375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1979675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1827276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1903476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1254251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09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0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664207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15438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0" y="134264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14295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0" y="1711451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106375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0" y="91135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09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0" y="987552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83667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0" y="722376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0" y="527303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0" y="37490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0" y="30632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451104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202704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30708" y="0"/>
                </a:moveTo>
                <a:lnTo>
                  <a:pt x="0" y="0"/>
                </a:lnTo>
                <a:lnTo>
                  <a:pt x="0" y="9144"/>
                </a:lnTo>
                <a:lnTo>
                  <a:pt x="330708" y="9144"/>
                </a:lnTo>
                <a:lnTo>
                  <a:pt x="330708" y="0"/>
                </a:lnTo>
                <a:close/>
              </a:path>
              <a:path w="344170" h="48895">
                <a:moveTo>
                  <a:pt x="343662" y="28943"/>
                </a:moveTo>
                <a:lnTo>
                  <a:pt x="0" y="28943"/>
                </a:lnTo>
                <a:lnTo>
                  <a:pt x="0" y="48755"/>
                </a:lnTo>
                <a:lnTo>
                  <a:pt x="343662" y="48755"/>
                </a:lnTo>
                <a:lnTo>
                  <a:pt x="343662" y="28943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103631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0" y="6095"/>
            <a:ext cx="344170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79119" y="23774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2059"/>
                </a:moveTo>
                <a:lnTo>
                  <a:pt x="496823" y="1242059"/>
                </a:lnTo>
                <a:lnTo>
                  <a:pt x="496823" y="0"/>
                </a:lnTo>
                <a:lnTo>
                  <a:pt x="0" y="0"/>
                </a:lnTo>
                <a:lnTo>
                  <a:pt x="0" y="1242059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5" name="object 65"/>
          <p:cNvGrpSpPr/>
          <p:nvPr/>
        </p:nvGrpSpPr>
        <p:grpSpPr>
          <a:xfrm>
            <a:off x="330708" y="28955"/>
            <a:ext cx="5661660" cy="208915"/>
            <a:chOff x="330708" y="28955"/>
            <a:chExt cx="5661660" cy="208915"/>
          </a:xfrm>
        </p:grpSpPr>
        <p:sp>
          <p:nvSpPr>
            <p:cNvPr id="66" name="object 66"/>
            <p:cNvSpPr/>
            <p:nvPr/>
          </p:nvSpPr>
          <p:spPr>
            <a:xfrm>
              <a:off x="579120" y="28955"/>
              <a:ext cx="497205" cy="131445"/>
            </a:xfrm>
            <a:custGeom>
              <a:avLst/>
              <a:gdLst/>
              <a:ahLst/>
              <a:cxnLst/>
              <a:rect l="l" t="t" r="r" b="b"/>
              <a:pathLst>
                <a:path w="497205" h="131445">
                  <a:moveTo>
                    <a:pt x="0" y="131064"/>
                  </a:moveTo>
                  <a:lnTo>
                    <a:pt x="496823" y="131064"/>
                  </a:lnTo>
                  <a:lnTo>
                    <a:pt x="496823" y="0"/>
                  </a:lnTo>
                  <a:lnTo>
                    <a:pt x="0" y="0"/>
                  </a:lnTo>
                  <a:lnTo>
                    <a:pt x="0" y="131064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30708" y="160019"/>
              <a:ext cx="5661660" cy="78105"/>
            </a:xfrm>
            <a:custGeom>
              <a:avLst/>
              <a:gdLst/>
              <a:ahLst/>
              <a:cxnLst/>
              <a:rect l="l" t="t" r="r" b="b"/>
              <a:pathLst>
                <a:path w="5661660" h="78104">
                  <a:moveTo>
                    <a:pt x="5661660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1660" y="77724"/>
                  </a:lnTo>
                  <a:lnTo>
                    <a:pt x="566166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/>
          <p:nvPr/>
        </p:nvSpPr>
        <p:spPr>
          <a:xfrm>
            <a:off x="6996683" y="1703832"/>
            <a:ext cx="1473835" cy="108585"/>
          </a:xfrm>
          <a:custGeom>
            <a:avLst/>
            <a:gdLst/>
            <a:ahLst/>
            <a:cxnLst/>
            <a:rect l="l" t="t" r="r" b="b"/>
            <a:pathLst>
              <a:path w="1473834" h="108585">
                <a:moveTo>
                  <a:pt x="0" y="108203"/>
                </a:moveTo>
                <a:lnTo>
                  <a:pt x="1473707" y="108203"/>
                </a:lnTo>
                <a:lnTo>
                  <a:pt x="1473707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9" name="object 69"/>
          <p:cNvGrpSpPr/>
          <p:nvPr/>
        </p:nvGrpSpPr>
        <p:grpSpPr>
          <a:xfrm>
            <a:off x="2947416" y="1473708"/>
            <a:ext cx="5663565" cy="230504"/>
            <a:chOff x="2947416" y="1473708"/>
            <a:chExt cx="5663565" cy="230504"/>
          </a:xfrm>
        </p:grpSpPr>
        <p:sp>
          <p:nvSpPr>
            <p:cNvPr id="70" name="object 70"/>
            <p:cNvSpPr/>
            <p:nvPr/>
          </p:nvSpPr>
          <p:spPr>
            <a:xfrm>
              <a:off x="6996683" y="1473708"/>
              <a:ext cx="1473835" cy="152400"/>
            </a:xfrm>
            <a:custGeom>
              <a:avLst/>
              <a:gdLst/>
              <a:ahLst/>
              <a:cxnLst/>
              <a:rect l="l" t="t" r="r" b="b"/>
              <a:pathLst>
                <a:path w="1473834" h="152400">
                  <a:moveTo>
                    <a:pt x="0" y="152400"/>
                  </a:moveTo>
                  <a:lnTo>
                    <a:pt x="1473707" y="152400"/>
                  </a:lnTo>
                  <a:lnTo>
                    <a:pt x="1473707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947416" y="1626108"/>
              <a:ext cx="5663565" cy="78105"/>
            </a:xfrm>
            <a:custGeom>
              <a:avLst/>
              <a:gdLst/>
              <a:ahLst/>
              <a:cxnLst/>
              <a:rect l="l" t="t" r="r" b="b"/>
              <a:pathLst>
                <a:path w="5663565" h="78105">
                  <a:moveTo>
                    <a:pt x="5663183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3183" y="77724"/>
                  </a:lnTo>
                  <a:lnTo>
                    <a:pt x="5663183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1080820" y="6609073"/>
            <a:ext cx="454914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2050" algn="l"/>
              </a:tabLst>
            </a:pP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DIP, Spring</a:t>
            </a:r>
            <a:r>
              <a:rPr sz="1500" spc="15" baseline="55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2012	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GS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&amp;</a:t>
            </a:r>
            <a:r>
              <a:rPr sz="1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AS,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Bahria</a:t>
            </a:r>
            <a:r>
              <a:rPr sz="10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University,</a:t>
            </a:r>
            <a:r>
              <a:rPr sz="10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Islambad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0" y="655091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-12700" y="1940128"/>
            <a:ext cx="8068945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5765" algn="l"/>
              </a:tabLst>
            </a:pPr>
            <a:r>
              <a:rPr sz="2800" u="dbl" spc="-5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spc="-5" dirty="0">
                <a:solidFill>
                  <a:srgbClr val="003366"/>
                </a:solidFill>
                <a:latin typeface="Times New Roman"/>
                <a:cs typeface="Times New Roman"/>
              </a:rPr>
              <a:t>There is</a:t>
            </a:r>
            <a:r>
              <a:rPr sz="2800" spc="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Times New Roman"/>
                <a:cs typeface="Times New Roman"/>
              </a:rPr>
              <a:t>some</a:t>
            </a:r>
            <a:r>
              <a:rPr sz="2800" spc="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Times New Roman"/>
                <a:cs typeface="Times New Roman"/>
              </a:rPr>
              <a:t>debate</a:t>
            </a:r>
            <a:r>
              <a:rPr sz="2800" spc="-2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Times New Roman"/>
                <a:cs typeface="Times New Roman"/>
              </a:rPr>
              <a:t>as</a:t>
            </a:r>
            <a:r>
              <a:rPr sz="2800" spc="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Times New Roman"/>
                <a:cs typeface="Times New Roman"/>
              </a:rPr>
              <a:t>to</a:t>
            </a:r>
            <a:r>
              <a:rPr sz="2800" spc="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Times New Roman"/>
                <a:cs typeface="Times New Roman"/>
              </a:rPr>
              <a:t>how</a:t>
            </a:r>
            <a:r>
              <a:rPr sz="280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Times New Roman"/>
                <a:cs typeface="Times New Roman"/>
              </a:rPr>
              <a:t>best</a:t>
            </a:r>
            <a:r>
              <a:rPr sz="280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Times New Roman"/>
                <a:cs typeface="Times New Roman"/>
              </a:rPr>
              <a:t>to calculate these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05765" algn="l"/>
              </a:tabLst>
            </a:pPr>
            <a:r>
              <a:rPr sz="2800" u="dbl" spc="-5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spc="-5" dirty="0">
                <a:solidFill>
                  <a:srgbClr val="003366"/>
                </a:solidFill>
                <a:latin typeface="Times New Roman"/>
                <a:cs typeface="Times New Roman"/>
              </a:rPr>
              <a:t>gradients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title"/>
          </p:nvPr>
        </p:nvSpPr>
        <p:spPr>
          <a:xfrm>
            <a:off x="3044189" y="790447"/>
            <a:ext cx="4032885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dirty="0"/>
              <a:t>Gradient</a:t>
            </a:r>
            <a:r>
              <a:rPr sz="4100" spc="-85" dirty="0"/>
              <a:t> </a:t>
            </a:r>
            <a:r>
              <a:rPr sz="4100" dirty="0"/>
              <a:t>Operators</a:t>
            </a:r>
            <a:endParaRPr sz="4100"/>
          </a:p>
        </p:txBody>
      </p:sp>
      <p:grpSp>
        <p:nvGrpSpPr>
          <p:cNvPr id="76" name="object 76"/>
          <p:cNvGrpSpPr/>
          <p:nvPr/>
        </p:nvGrpSpPr>
        <p:grpSpPr>
          <a:xfrm>
            <a:off x="409955" y="2983992"/>
            <a:ext cx="3023235" cy="748030"/>
            <a:chOff x="409955" y="2983992"/>
            <a:chExt cx="3023235" cy="748030"/>
          </a:xfrm>
        </p:grpSpPr>
        <p:pic>
          <p:nvPicPr>
            <p:cNvPr id="77" name="object 7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303" y="3041916"/>
              <a:ext cx="2815589" cy="534149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955" y="2983992"/>
              <a:ext cx="3022854" cy="747522"/>
            </a:xfrm>
            <a:prstGeom prst="rect">
              <a:avLst/>
            </a:prstGeom>
          </p:spPr>
        </p:pic>
      </p:grpSp>
      <p:sp>
        <p:nvSpPr>
          <p:cNvPr id="79" name="object 79"/>
          <p:cNvSpPr txBox="1"/>
          <p:nvPr/>
        </p:nvSpPr>
        <p:spPr>
          <a:xfrm>
            <a:off x="-12700" y="2993262"/>
            <a:ext cx="454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0690" algn="l"/>
              </a:tabLst>
            </a:pPr>
            <a:r>
              <a:rPr sz="2800" u="dbl" spc="-5" dirty="0">
                <a:solidFill>
                  <a:srgbClr val="800000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	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57200" y="2971800"/>
            <a:ext cx="2806065" cy="52451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800000"/>
                </a:solidFill>
                <a:latin typeface="Times New Roman"/>
                <a:cs typeface="Times New Roman"/>
              </a:rPr>
              <a:t>Simplest</a:t>
            </a:r>
            <a:r>
              <a:rPr sz="2800" spc="-3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00000"/>
                </a:solidFill>
                <a:latin typeface="Times New Roman"/>
                <a:cs typeface="Times New Roman"/>
              </a:rPr>
              <a:t>Operator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81" name="object 8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97550" y="3341384"/>
            <a:ext cx="2419984" cy="2420222"/>
          </a:xfrm>
          <a:prstGeom prst="rect">
            <a:avLst/>
          </a:prstGeom>
        </p:spPr>
      </p:pic>
      <p:sp>
        <p:nvSpPr>
          <p:cNvPr id="82" name="object 82"/>
          <p:cNvSpPr/>
          <p:nvPr/>
        </p:nvSpPr>
        <p:spPr>
          <a:xfrm>
            <a:off x="1267204" y="4208215"/>
            <a:ext cx="309880" cy="0"/>
          </a:xfrm>
          <a:custGeom>
            <a:avLst/>
            <a:gdLst/>
            <a:ahLst/>
            <a:cxnLst/>
            <a:rect l="l" t="t" r="r" b="b"/>
            <a:pathLst>
              <a:path w="309880">
                <a:moveTo>
                  <a:pt x="0" y="0"/>
                </a:moveTo>
                <a:lnTo>
                  <a:pt x="309682" y="0"/>
                </a:lnTo>
              </a:path>
            </a:pathLst>
          </a:custGeom>
          <a:ln w="140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906944" y="4208215"/>
            <a:ext cx="309880" cy="0"/>
          </a:xfrm>
          <a:custGeom>
            <a:avLst/>
            <a:gdLst/>
            <a:ahLst/>
            <a:cxnLst/>
            <a:rect l="l" t="t" r="r" b="b"/>
            <a:pathLst>
              <a:path w="309880">
                <a:moveTo>
                  <a:pt x="0" y="0"/>
                </a:moveTo>
                <a:lnTo>
                  <a:pt x="309694" y="0"/>
                </a:lnTo>
              </a:path>
            </a:pathLst>
          </a:custGeom>
          <a:ln w="140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4" name="object 84"/>
          <p:cNvGrpSpPr/>
          <p:nvPr/>
        </p:nvGrpSpPr>
        <p:grpSpPr>
          <a:xfrm>
            <a:off x="1899448" y="4708179"/>
            <a:ext cx="2557780" cy="424815"/>
            <a:chOff x="1899448" y="4708179"/>
            <a:chExt cx="2557780" cy="424815"/>
          </a:xfrm>
        </p:grpSpPr>
        <p:sp>
          <p:nvSpPr>
            <p:cNvPr id="85" name="object 85"/>
            <p:cNvSpPr/>
            <p:nvPr/>
          </p:nvSpPr>
          <p:spPr>
            <a:xfrm>
              <a:off x="1910293" y="4723105"/>
              <a:ext cx="2546985" cy="408305"/>
            </a:xfrm>
            <a:custGeom>
              <a:avLst/>
              <a:gdLst/>
              <a:ahLst/>
              <a:cxnLst/>
              <a:rect l="l" t="t" r="r" b="b"/>
              <a:pathLst>
                <a:path w="2546985" h="408304">
                  <a:moveTo>
                    <a:pt x="0" y="275406"/>
                  </a:moveTo>
                  <a:lnTo>
                    <a:pt x="28681" y="253767"/>
                  </a:lnTo>
                </a:path>
                <a:path w="2546985" h="408304">
                  <a:moveTo>
                    <a:pt x="29252" y="253196"/>
                  </a:moveTo>
                  <a:lnTo>
                    <a:pt x="98934" y="407575"/>
                  </a:lnTo>
                </a:path>
                <a:path w="2546985" h="408304">
                  <a:moveTo>
                    <a:pt x="98934" y="408146"/>
                  </a:moveTo>
                  <a:lnTo>
                    <a:pt x="175038" y="0"/>
                  </a:lnTo>
                </a:path>
                <a:path w="2546985" h="408304">
                  <a:moveTo>
                    <a:pt x="175038" y="0"/>
                  </a:moveTo>
                  <a:lnTo>
                    <a:pt x="2546646" y="0"/>
                  </a:lnTo>
                </a:path>
              </a:pathLst>
            </a:custGeom>
            <a:ln w="33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899448" y="4708179"/>
              <a:ext cx="2550160" cy="414655"/>
            </a:xfrm>
            <a:custGeom>
              <a:avLst/>
              <a:gdLst/>
              <a:ahLst/>
              <a:cxnLst/>
              <a:rect l="l" t="t" r="r" b="b"/>
              <a:pathLst>
                <a:path w="2550160" h="414654">
                  <a:moveTo>
                    <a:pt x="2550118" y="0"/>
                  </a:moveTo>
                  <a:lnTo>
                    <a:pt x="172113" y="0"/>
                  </a:lnTo>
                  <a:lnTo>
                    <a:pt x="101289" y="377770"/>
                  </a:lnTo>
                  <a:lnTo>
                    <a:pt x="39811" y="249125"/>
                  </a:lnTo>
                  <a:lnTo>
                    <a:pt x="0" y="278358"/>
                  </a:lnTo>
                  <a:lnTo>
                    <a:pt x="5279" y="285952"/>
                  </a:lnTo>
                  <a:lnTo>
                    <a:pt x="23996" y="270740"/>
                  </a:lnTo>
                  <a:lnTo>
                    <a:pt x="94249" y="414597"/>
                  </a:lnTo>
                  <a:lnTo>
                    <a:pt x="108899" y="414597"/>
                  </a:lnTo>
                  <a:lnTo>
                    <a:pt x="183243" y="14045"/>
                  </a:lnTo>
                  <a:lnTo>
                    <a:pt x="2550118" y="14045"/>
                  </a:lnTo>
                  <a:lnTo>
                    <a:pt x="25501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/>
          <p:nvPr/>
        </p:nvSpPr>
        <p:spPr>
          <a:xfrm>
            <a:off x="1906488" y="5265468"/>
            <a:ext cx="0" cy="339725"/>
          </a:xfrm>
          <a:custGeom>
            <a:avLst/>
            <a:gdLst/>
            <a:ahLst/>
            <a:cxnLst/>
            <a:rect l="l" t="t" r="r" b="b"/>
            <a:pathLst>
              <a:path h="339725">
                <a:moveTo>
                  <a:pt x="0" y="0"/>
                </a:moveTo>
                <a:lnTo>
                  <a:pt x="0" y="339153"/>
                </a:lnTo>
              </a:path>
            </a:pathLst>
          </a:custGeom>
          <a:ln w="14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85302" y="5265468"/>
            <a:ext cx="0" cy="339725"/>
          </a:xfrm>
          <a:custGeom>
            <a:avLst/>
            <a:gdLst/>
            <a:ahLst/>
            <a:cxnLst/>
            <a:rect l="l" t="t" r="r" b="b"/>
            <a:pathLst>
              <a:path h="339725">
                <a:moveTo>
                  <a:pt x="0" y="0"/>
                </a:moveTo>
                <a:lnTo>
                  <a:pt x="0" y="339153"/>
                </a:lnTo>
              </a:path>
            </a:pathLst>
          </a:custGeom>
          <a:ln w="14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176827" y="5265468"/>
            <a:ext cx="0" cy="339725"/>
          </a:xfrm>
          <a:custGeom>
            <a:avLst/>
            <a:gdLst/>
            <a:ahLst/>
            <a:cxnLst/>
            <a:rect l="l" t="t" r="r" b="b"/>
            <a:pathLst>
              <a:path h="339725">
                <a:moveTo>
                  <a:pt x="0" y="0"/>
                </a:moveTo>
                <a:lnTo>
                  <a:pt x="0" y="339153"/>
                </a:lnTo>
              </a:path>
            </a:pathLst>
          </a:custGeom>
          <a:ln w="14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163227" y="5265468"/>
            <a:ext cx="0" cy="339725"/>
          </a:xfrm>
          <a:custGeom>
            <a:avLst/>
            <a:gdLst/>
            <a:ahLst/>
            <a:cxnLst/>
            <a:rect l="l" t="t" r="r" b="b"/>
            <a:pathLst>
              <a:path h="339725">
                <a:moveTo>
                  <a:pt x="0" y="0"/>
                </a:moveTo>
                <a:lnTo>
                  <a:pt x="0" y="339153"/>
                </a:lnTo>
              </a:path>
            </a:pathLst>
          </a:custGeom>
          <a:ln w="14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2085784" y="4174704"/>
            <a:ext cx="597535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01015" algn="l"/>
              </a:tabLst>
            </a:pPr>
            <a:r>
              <a:rPr sz="1300" dirty="0">
                <a:latin typeface="Times New Roman"/>
                <a:cs typeface="Times New Roman"/>
              </a:rPr>
              <a:t>8	5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730587" y="4174704"/>
            <a:ext cx="108585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dirty="0">
                <a:latin typeface="Times New Roman"/>
                <a:cs typeface="Times New Roman"/>
              </a:rPr>
              <a:t>6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221642" y="4174704"/>
            <a:ext cx="108585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dirty="0">
                <a:latin typeface="Times New Roman"/>
                <a:cs typeface="Times New Roman"/>
              </a:rPr>
              <a:t>5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215639" y="5207132"/>
            <a:ext cx="295973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454659" algn="l"/>
              </a:tabLst>
            </a:pPr>
            <a:r>
              <a:rPr sz="2250" spc="15" dirty="0">
                <a:latin typeface="Symbol"/>
                <a:cs typeface="Symbol"/>
              </a:rPr>
              <a:t></a:t>
            </a:r>
            <a:r>
              <a:rPr sz="2250" i="1" dirty="0">
                <a:latin typeface="Times New Roman"/>
                <a:cs typeface="Times New Roman"/>
              </a:rPr>
              <a:t>f	</a:t>
            </a:r>
            <a:r>
              <a:rPr sz="2250" dirty="0">
                <a:latin typeface="Symbol"/>
                <a:cs typeface="Symbol"/>
              </a:rPr>
              <a:t></a:t>
            </a:r>
            <a:r>
              <a:rPr sz="2250" dirty="0">
                <a:latin typeface="Times New Roman"/>
                <a:cs typeface="Times New Roman"/>
              </a:rPr>
              <a:t> </a:t>
            </a:r>
            <a:r>
              <a:rPr sz="2250" spc="-270" dirty="0">
                <a:latin typeface="Times New Roman"/>
                <a:cs typeface="Times New Roman"/>
              </a:rPr>
              <a:t> </a:t>
            </a:r>
            <a:r>
              <a:rPr sz="2250" spc="165" dirty="0">
                <a:latin typeface="Times New Roman"/>
                <a:cs typeface="Times New Roman"/>
              </a:rPr>
              <a:t>(</a:t>
            </a:r>
            <a:r>
              <a:rPr sz="2250" i="1" spc="-15" dirty="0">
                <a:latin typeface="Times New Roman"/>
                <a:cs typeface="Times New Roman"/>
              </a:rPr>
              <a:t>z</a:t>
            </a:r>
            <a:r>
              <a:rPr sz="1950" baseline="-25641" dirty="0">
                <a:latin typeface="Times New Roman"/>
                <a:cs typeface="Times New Roman"/>
              </a:rPr>
              <a:t>8 </a:t>
            </a:r>
            <a:r>
              <a:rPr sz="1950" spc="-97" baseline="-25641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</a:t>
            </a:r>
            <a:r>
              <a:rPr sz="2250" spc="-75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z</a:t>
            </a:r>
            <a:r>
              <a:rPr sz="1950" baseline="-25641" dirty="0">
                <a:latin typeface="Times New Roman"/>
                <a:cs typeface="Times New Roman"/>
              </a:rPr>
              <a:t>5</a:t>
            </a:r>
            <a:r>
              <a:rPr sz="1950" spc="-135" baseline="-25641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)</a:t>
            </a:r>
            <a:r>
              <a:rPr sz="2250" spc="18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</a:t>
            </a:r>
            <a:r>
              <a:rPr sz="2250" spc="185" dirty="0">
                <a:latin typeface="Times New Roman"/>
                <a:cs typeface="Times New Roman"/>
              </a:rPr>
              <a:t> </a:t>
            </a:r>
            <a:r>
              <a:rPr sz="2250" spc="165" dirty="0">
                <a:latin typeface="Times New Roman"/>
                <a:cs typeface="Times New Roman"/>
              </a:rPr>
              <a:t>(</a:t>
            </a:r>
            <a:r>
              <a:rPr sz="2250" i="1" spc="25" dirty="0">
                <a:latin typeface="Times New Roman"/>
                <a:cs typeface="Times New Roman"/>
              </a:rPr>
              <a:t>z</a:t>
            </a:r>
            <a:r>
              <a:rPr sz="1950" baseline="-25641" dirty="0">
                <a:latin typeface="Times New Roman"/>
                <a:cs typeface="Times New Roman"/>
              </a:rPr>
              <a:t>6 </a:t>
            </a:r>
            <a:r>
              <a:rPr sz="1950" spc="-75" baseline="-25641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</a:t>
            </a:r>
            <a:r>
              <a:rPr sz="2250" spc="-75" dirty="0">
                <a:latin typeface="Times New Roman"/>
                <a:cs typeface="Times New Roman"/>
              </a:rPr>
              <a:t> </a:t>
            </a:r>
            <a:r>
              <a:rPr sz="2250" i="1" spc="5" dirty="0">
                <a:latin typeface="Times New Roman"/>
                <a:cs typeface="Times New Roman"/>
              </a:rPr>
              <a:t>z</a:t>
            </a:r>
            <a:r>
              <a:rPr sz="1950" baseline="-25641" dirty="0">
                <a:latin typeface="Times New Roman"/>
                <a:cs typeface="Times New Roman"/>
              </a:rPr>
              <a:t>5</a:t>
            </a:r>
            <a:r>
              <a:rPr sz="1950" spc="-142" baseline="-25641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426437" y="4247581"/>
            <a:ext cx="127635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60"/>
              </a:lnSpc>
            </a:pPr>
            <a:r>
              <a:rPr sz="2250" i="1" dirty="0">
                <a:latin typeface="Times New Roman"/>
                <a:cs typeface="Times New Roman"/>
              </a:rPr>
              <a:t>x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063963" y="4247581"/>
            <a:ext cx="127635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60"/>
              </a:lnSpc>
            </a:pPr>
            <a:r>
              <a:rPr sz="2250" i="1" dirty="0">
                <a:latin typeface="Times New Roman"/>
                <a:cs typeface="Times New Roman"/>
              </a:rPr>
              <a:t>y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217167" y="3980312"/>
            <a:ext cx="326326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5"/>
              </a:spcBef>
              <a:tabLst>
                <a:tab pos="435609" algn="l"/>
                <a:tab pos="1038860" algn="l"/>
                <a:tab pos="2074545" algn="l"/>
                <a:tab pos="2685415" algn="l"/>
              </a:tabLst>
            </a:pPr>
            <a:r>
              <a:rPr sz="3375" spc="-22" baseline="34567" dirty="0">
                <a:latin typeface="Symbol"/>
                <a:cs typeface="Symbol"/>
              </a:rPr>
              <a:t></a:t>
            </a:r>
            <a:r>
              <a:rPr sz="3375" i="1" spc="-22" baseline="34567" dirty="0">
                <a:latin typeface="Times New Roman"/>
                <a:cs typeface="Times New Roman"/>
              </a:rPr>
              <a:t>f	</a:t>
            </a:r>
            <a:r>
              <a:rPr sz="2250" dirty="0">
                <a:latin typeface="Symbol"/>
                <a:cs typeface="Symbol"/>
              </a:rPr>
              <a:t></a:t>
            </a:r>
            <a:r>
              <a:rPr sz="2250" spc="-75" dirty="0">
                <a:latin typeface="Times New Roman"/>
                <a:cs typeface="Times New Roman"/>
              </a:rPr>
              <a:t> </a:t>
            </a:r>
            <a:r>
              <a:rPr sz="2250" spc="85" dirty="0">
                <a:latin typeface="Times New Roman"/>
                <a:cs typeface="Times New Roman"/>
              </a:rPr>
              <a:t>(</a:t>
            </a:r>
            <a:r>
              <a:rPr sz="2250" i="1" spc="85" dirty="0">
                <a:latin typeface="Times New Roman"/>
                <a:cs typeface="Times New Roman"/>
              </a:rPr>
              <a:t>z	</a:t>
            </a:r>
            <a:r>
              <a:rPr sz="2250" dirty="0">
                <a:latin typeface="Symbol"/>
                <a:cs typeface="Symbol"/>
              </a:rPr>
              <a:t></a:t>
            </a:r>
            <a:r>
              <a:rPr sz="2250" spc="-7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z</a:t>
            </a:r>
            <a:r>
              <a:rPr sz="2250" i="1" spc="330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),</a:t>
            </a:r>
            <a:r>
              <a:rPr sz="2250" spc="-135" dirty="0">
                <a:latin typeface="Times New Roman"/>
                <a:cs typeface="Times New Roman"/>
              </a:rPr>
              <a:t> </a:t>
            </a:r>
            <a:r>
              <a:rPr sz="3375" spc="-22" baseline="34567" dirty="0">
                <a:latin typeface="Symbol"/>
                <a:cs typeface="Symbol"/>
              </a:rPr>
              <a:t></a:t>
            </a:r>
            <a:r>
              <a:rPr sz="3375" i="1" spc="-22" baseline="34567" dirty="0">
                <a:latin typeface="Times New Roman"/>
                <a:cs typeface="Times New Roman"/>
              </a:rPr>
              <a:t>f	</a:t>
            </a:r>
            <a:r>
              <a:rPr sz="2250" dirty="0">
                <a:latin typeface="Symbol"/>
                <a:cs typeface="Symbol"/>
              </a:rPr>
              <a:t></a:t>
            </a:r>
            <a:r>
              <a:rPr sz="2250" spc="-70" dirty="0">
                <a:latin typeface="Times New Roman"/>
                <a:cs typeface="Times New Roman"/>
              </a:rPr>
              <a:t> </a:t>
            </a:r>
            <a:r>
              <a:rPr sz="2250" spc="85" dirty="0">
                <a:latin typeface="Times New Roman"/>
                <a:cs typeface="Times New Roman"/>
              </a:rPr>
              <a:t>(</a:t>
            </a:r>
            <a:r>
              <a:rPr sz="2250" i="1" spc="85" dirty="0">
                <a:latin typeface="Times New Roman"/>
                <a:cs typeface="Times New Roman"/>
              </a:rPr>
              <a:t>z	</a:t>
            </a:r>
            <a:r>
              <a:rPr sz="2250" dirty="0">
                <a:latin typeface="Symbol"/>
                <a:cs typeface="Symbol"/>
              </a:rPr>
              <a:t></a:t>
            </a:r>
            <a:r>
              <a:rPr sz="2250" spc="-10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z</a:t>
            </a:r>
            <a:r>
              <a:rPr sz="2250" i="1" spc="27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-12700" y="4203680"/>
            <a:ext cx="43434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421005" algn="l"/>
              </a:tabLst>
            </a:pPr>
            <a:r>
              <a:rPr sz="2250" u="sng" dirty="0"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	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3060192" y="4317491"/>
            <a:ext cx="216535" cy="330835"/>
          </a:xfrm>
          <a:custGeom>
            <a:avLst/>
            <a:gdLst/>
            <a:ahLst/>
            <a:cxnLst/>
            <a:rect l="l" t="t" r="r" b="b"/>
            <a:pathLst>
              <a:path w="216535" h="330835">
                <a:moveTo>
                  <a:pt x="216407" y="0"/>
                </a:moveTo>
                <a:lnTo>
                  <a:pt x="0" y="0"/>
                </a:lnTo>
                <a:lnTo>
                  <a:pt x="0" y="330707"/>
                </a:lnTo>
                <a:lnTo>
                  <a:pt x="216407" y="330707"/>
                </a:lnTo>
                <a:lnTo>
                  <a:pt x="2164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21891" y="4267200"/>
            <a:ext cx="216535" cy="330835"/>
          </a:xfrm>
          <a:custGeom>
            <a:avLst/>
            <a:gdLst/>
            <a:ahLst/>
            <a:cxnLst/>
            <a:rect l="l" t="t" r="r" b="b"/>
            <a:pathLst>
              <a:path w="216535" h="330835">
                <a:moveTo>
                  <a:pt x="216408" y="0"/>
                </a:moveTo>
                <a:lnTo>
                  <a:pt x="0" y="0"/>
                </a:lnTo>
                <a:lnTo>
                  <a:pt x="0" y="330707"/>
                </a:lnTo>
                <a:lnTo>
                  <a:pt x="216408" y="330707"/>
                </a:lnTo>
                <a:lnTo>
                  <a:pt x="2164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1215639" y="4007547"/>
            <a:ext cx="3243580" cy="1087120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525"/>
              </a:spcBef>
              <a:tabLst>
                <a:tab pos="1708150" algn="l"/>
              </a:tabLst>
            </a:pPr>
            <a:r>
              <a:rPr sz="3375" spc="-22" baseline="1234" dirty="0">
                <a:latin typeface="Symbol"/>
                <a:cs typeface="Symbol"/>
              </a:rPr>
              <a:t></a:t>
            </a:r>
            <a:r>
              <a:rPr sz="2400" i="1" spc="-15" dirty="0">
                <a:latin typeface="Times New Roman"/>
                <a:cs typeface="Times New Roman"/>
              </a:rPr>
              <a:t>y	</a:t>
            </a:r>
            <a:r>
              <a:rPr sz="3375" spc="60" baseline="1234" dirty="0">
                <a:latin typeface="Symbol"/>
                <a:cs typeface="Symbol"/>
              </a:rPr>
              <a:t></a:t>
            </a:r>
            <a:r>
              <a:rPr sz="2400" i="1" spc="4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ts val="735"/>
              </a:lnSpc>
              <a:spcBef>
                <a:spcPts val="1350"/>
              </a:spcBef>
              <a:tabLst>
                <a:tab pos="454659" algn="l"/>
                <a:tab pos="869315" algn="l"/>
                <a:tab pos="1961514" algn="l"/>
              </a:tabLst>
            </a:pPr>
            <a:r>
              <a:rPr sz="2250" spc="15" dirty="0">
                <a:latin typeface="Symbol"/>
                <a:cs typeface="Symbol"/>
              </a:rPr>
              <a:t></a:t>
            </a:r>
            <a:r>
              <a:rPr sz="2250" i="1" dirty="0">
                <a:latin typeface="Times New Roman"/>
                <a:cs typeface="Times New Roman"/>
              </a:rPr>
              <a:t>f	</a:t>
            </a:r>
            <a:r>
              <a:rPr sz="2250" dirty="0">
                <a:latin typeface="Symbol"/>
                <a:cs typeface="Symbol"/>
              </a:rPr>
              <a:t>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160" dirty="0">
                <a:latin typeface="Times New Roman"/>
                <a:cs typeface="Times New Roman"/>
              </a:rPr>
              <a:t>(</a:t>
            </a:r>
            <a:r>
              <a:rPr sz="2250" i="1" spc="-15" dirty="0">
                <a:latin typeface="Times New Roman"/>
                <a:cs typeface="Times New Roman"/>
              </a:rPr>
              <a:t>z</a:t>
            </a:r>
            <a:r>
              <a:rPr sz="1950" baseline="-25641" dirty="0">
                <a:latin typeface="Times New Roman"/>
                <a:cs typeface="Times New Roman"/>
              </a:rPr>
              <a:t>8 </a:t>
            </a:r>
            <a:r>
              <a:rPr sz="1950" spc="-97" baseline="-25641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</a:t>
            </a:r>
            <a:r>
              <a:rPr sz="2250" spc="-75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z</a:t>
            </a:r>
            <a:r>
              <a:rPr sz="1950" baseline="-25641" dirty="0">
                <a:latin typeface="Times New Roman"/>
                <a:cs typeface="Times New Roman"/>
              </a:rPr>
              <a:t>5</a:t>
            </a:r>
            <a:r>
              <a:rPr sz="1950" spc="-135" baseline="-25641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)	</a:t>
            </a:r>
            <a:r>
              <a:rPr sz="2250" dirty="0">
                <a:latin typeface="Symbol"/>
                <a:cs typeface="Symbol"/>
              </a:rPr>
              <a:t></a:t>
            </a:r>
            <a:r>
              <a:rPr sz="2250" spc="-175" dirty="0">
                <a:latin typeface="Times New Roman"/>
                <a:cs typeface="Times New Roman"/>
              </a:rPr>
              <a:t> </a:t>
            </a:r>
            <a:r>
              <a:rPr sz="2250" spc="160" dirty="0">
                <a:latin typeface="Times New Roman"/>
                <a:cs typeface="Times New Roman"/>
              </a:rPr>
              <a:t>(</a:t>
            </a:r>
            <a:r>
              <a:rPr sz="2250" i="1" spc="30" dirty="0">
                <a:latin typeface="Times New Roman"/>
                <a:cs typeface="Times New Roman"/>
              </a:rPr>
              <a:t>z</a:t>
            </a:r>
            <a:r>
              <a:rPr sz="1950" baseline="-25641" dirty="0">
                <a:latin typeface="Times New Roman"/>
                <a:cs typeface="Times New Roman"/>
              </a:rPr>
              <a:t>6 </a:t>
            </a:r>
            <a:r>
              <a:rPr sz="1950" spc="-75" baseline="-25641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</a:t>
            </a:r>
            <a:r>
              <a:rPr sz="2250" spc="-80" dirty="0">
                <a:latin typeface="Times New Roman"/>
                <a:cs typeface="Times New Roman"/>
              </a:rPr>
              <a:t> </a:t>
            </a:r>
            <a:r>
              <a:rPr sz="2250" i="1" spc="10" dirty="0">
                <a:latin typeface="Times New Roman"/>
                <a:cs typeface="Times New Roman"/>
              </a:rPr>
              <a:t>z</a:t>
            </a:r>
            <a:r>
              <a:rPr sz="1950" baseline="-25641" dirty="0">
                <a:latin typeface="Times New Roman"/>
                <a:cs typeface="Times New Roman"/>
              </a:rPr>
              <a:t>5</a:t>
            </a:r>
            <a:r>
              <a:rPr sz="1950" spc="-142" baseline="-25641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  <a:p>
            <a:pPr marL="1802130">
              <a:lnSpc>
                <a:spcPts val="770"/>
              </a:lnSpc>
              <a:tabLst>
                <a:tab pos="3109595" algn="l"/>
              </a:tabLst>
            </a:pPr>
            <a:r>
              <a:rPr sz="1300" dirty="0">
                <a:latin typeface="Times New Roman"/>
                <a:cs typeface="Times New Roman"/>
              </a:rPr>
              <a:t>2	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0" y="6553199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0176"/>
            <a:ext cx="344170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784348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8013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4597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755392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3454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627375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979675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827276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903476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254251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09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0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664207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5438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34264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4295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711451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106375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91135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09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987552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83667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722376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527303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37490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30632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451104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202704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30708" y="0"/>
                </a:moveTo>
                <a:lnTo>
                  <a:pt x="0" y="0"/>
                </a:lnTo>
                <a:lnTo>
                  <a:pt x="0" y="9144"/>
                </a:lnTo>
                <a:lnTo>
                  <a:pt x="330708" y="9144"/>
                </a:lnTo>
                <a:lnTo>
                  <a:pt x="330708" y="0"/>
                </a:lnTo>
                <a:close/>
              </a:path>
              <a:path w="344170" h="48895">
                <a:moveTo>
                  <a:pt x="343662" y="28943"/>
                </a:moveTo>
                <a:lnTo>
                  <a:pt x="0" y="28943"/>
                </a:lnTo>
                <a:lnTo>
                  <a:pt x="0" y="48755"/>
                </a:lnTo>
                <a:lnTo>
                  <a:pt x="343662" y="48755"/>
                </a:lnTo>
                <a:lnTo>
                  <a:pt x="343662" y="28943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103631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6095"/>
            <a:ext cx="344170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9119" y="23774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2059"/>
                </a:moveTo>
                <a:lnTo>
                  <a:pt x="496823" y="1242059"/>
                </a:lnTo>
                <a:lnTo>
                  <a:pt x="496823" y="0"/>
                </a:lnTo>
                <a:lnTo>
                  <a:pt x="0" y="0"/>
                </a:lnTo>
                <a:lnTo>
                  <a:pt x="0" y="1242059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330708" y="28955"/>
            <a:ext cx="5661660" cy="208915"/>
            <a:chOff x="330708" y="28955"/>
            <a:chExt cx="5661660" cy="208915"/>
          </a:xfrm>
        </p:grpSpPr>
        <p:sp>
          <p:nvSpPr>
            <p:cNvPr id="32" name="object 32"/>
            <p:cNvSpPr/>
            <p:nvPr/>
          </p:nvSpPr>
          <p:spPr>
            <a:xfrm>
              <a:off x="579120" y="28955"/>
              <a:ext cx="497205" cy="131445"/>
            </a:xfrm>
            <a:custGeom>
              <a:avLst/>
              <a:gdLst/>
              <a:ahLst/>
              <a:cxnLst/>
              <a:rect l="l" t="t" r="r" b="b"/>
              <a:pathLst>
                <a:path w="497205" h="131445">
                  <a:moveTo>
                    <a:pt x="0" y="131064"/>
                  </a:moveTo>
                  <a:lnTo>
                    <a:pt x="496823" y="131064"/>
                  </a:lnTo>
                  <a:lnTo>
                    <a:pt x="496823" y="0"/>
                  </a:lnTo>
                  <a:lnTo>
                    <a:pt x="0" y="0"/>
                  </a:lnTo>
                  <a:lnTo>
                    <a:pt x="0" y="131064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30708" y="160019"/>
              <a:ext cx="5661660" cy="78105"/>
            </a:xfrm>
            <a:custGeom>
              <a:avLst/>
              <a:gdLst/>
              <a:ahLst/>
              <a:cxnLst/>
              <a:rect l="l" t="t" r="r" b="b"/>
              <a:pathLst>
                <a:path w="5661660" h="78104">
                  <a:moveTo>
                    <a:pt x="5661660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1660" y="77724"/>
                  </a:lnTo>
                  <a:lnTo>
                    <a:pt x="566166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6996683" y="1703832"/>
            <a:ext cx="1473835" cy="108585"/>
          </a:xfrm>
          <a:custGeom>
            <a:avLst/>
            <a:gdLst/>
            <a:ahLst/>
            <a:cxnLst/>
            <a:rect l="l" t="t" r="r" b="b"/>
            <a:pathLst>
              <a:path w="1473834" h="108585">
                <a:moveTo>
                  <a:pt x="0" y="108203"/>
                </a:moveTo>
                <a:lnTo>
                  <a:pt x="1473707" y="108203"/>
                </a:lnTo>
                <a:lnTo>
                  <a:pt x="1473707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2947416" y="1473708"/>
            <a:ext cx="5663565" cy="230504"/>
            <a:chOff x="2947416" y="1473708"/>
            <a:chExt cx="5663565" cy="230504"/>
          </a:xfrm>
        </p:grpSpPr>
        <p:sp>
          <p:nvSpPr>
            <p:cNvPr id="36" name="object 36"/>
            <p:cNvSpPr/>
            <p:nvPr/>
          </p:nvSpPr>
          <p:spPr>
            <a:xfrm>
              <a:off x="6996683" y="1473708"/>
              <a:ext cx="1473835" cy="152400"/>
            </a:xfrm>
            <a:custGeom>
              <a:avLst/>
              <a:gdLst/>
              <a:ahLst/>
              <a:cxnLst/>
              <a:rect l="l" t="t" r="r" b="b"/>
              <a:pathLst>
                <a:path w="1473834" h="152400">
                  <a:moveTo>
                    <a:pt x="0" y="152400"/>
                  </a:moveTo>
                  <a:lnTo>
                    <a:pt x="1473707" y="152400"/>
                  </a:lnTo>
                  <a:lnTo>
                    <a:pt x="1473707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47416" y="1626108"/>
              <a:ext cx="5663565" cy="78105"/>
            </a:xfrm>
            <a:custGeom>
              <a:avLst/>
              <a:gdLst/>
              <a:ahLst/>
              <a:cxnLst/>
              <a:rect l="l" t="t" r="r" b="b"/>
              <a:pathLst>
                <a:path w="5663565" h="78105">
                  <a:moveTo>
                    <a:pt x="5663183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3183" y="77724"/>
                  </a:lnTo>
                  <a:lnTo>
                    <a:pt x="5663183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080820" y="6609073"/>
            <a:ext cx="454914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2050" algn="l"/>
              </a:tabLst>
            </a:pP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DIP, Spring</a:t>
            </a:r>
            <a:r>
              <a:rPr sz="1500" spc="15" baseline="55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2012	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GS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&amp;</a:t>
            </a:r>
            <a:r>
              <a:rPr sz="1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AS,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Bahria</a:t>
            </a:r>
            <a:r>
              <a:rPr sz="10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University,</a:t>
            </a:r>
            <a:r>
              <a:rPr sz="10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Islambad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0" y="655091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3044189" y="790447"/>
            <a:ext cx="4032885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dirty="0"/>
              <a:t>Gradient</a:t>
            </a:r>
            <a:r>
              <a:rPr sz="4100" spc="-85" dirty="0"/>
              <a:t> </a:t>
            </a:r>
            <a:r>
              <a:rPr sz="4100" dirty="0"/>
              <a:t>Operators</a:t>
            </a:r>
            <a:endParaRPr sz="4100"/>
          </a:p>
        </p:txBody>
      </p:sp>
      <p:grpSp>
        <p:nvGrpSpPr>
          <p:cNvPr id="41" name="object 41"/>
          <p:cNvGrpSpPr/>
          <p:nvPr/>
        </p:nvGrpSpPr>
        <p:grpSpPr>
          <a:xfrm>
            <a:off x="409955" y="1840992"/>
            <a:ext cx="2806700" cy="748030"/>
            <a:chOff x="409955" y="1840992"/>
            <a:chExt cx="2806700" cy="748030"/>
          </a:xfrm>
        </p:grpSpPr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303" y="1898916"/>
              <a:ext cx="2583942" cy="53872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955" y="1840992"/>
              <a:ext cx="2806446" cy="747522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-12700" y="1849577"/>
            <a:ext cx="454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0690" algn="l"/>
              </a:tabLst>
            </a:pPr>
            <a:r>
              <a:rPr sz="2800" u="dbl" spc="-5" dirty="0">
                <a:solidFill>
                  <a:srgbClr val="800000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	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7200" y="1828800"/>
            <a:ext cx="2574290" cy="52895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2800" spc="-5" dirty="0">
                <a:solidFill>
                  <a:srgbClr val="800000"/>
                </a:solidFill>
                <a:latin typeface="Times New Roman"/>
                <a:cs typeface="Times New Roman"/>
              </a:rPr>
              <a:t>Prewitt</a:t>
            </a:r>
            <a:r>
              <a:rPr sz="2800" spc="-3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00000"/>
                </a:solidFill>
                <a:latin typeface="Times New Roman"/>
                <a:cs typeface="Times New Roman"/>
              </a:rPr>
              <a:t>Operator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554468" y="3208023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119"/>
                </a:lnTo>
              </a:path>
            </a:pathLst>
          </a:custGeom>
          <a:ln w="131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82407" y="3208023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119"/>
                </a:lnTo>
              </a:path>
            </a:pathLst>
          </a:custGeom>
          <a:ln w="131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54468" y="3658354"/>
            <a:ext cx="0" cy="316865"/>
          </a:xfrm>
          <a:custGeom>
            <a:avLst/>
            <a:gdLst/>
            <a:ahLst/>
            <a:cxnLst/>
            <a:rect l="l" t="t" r="r" b="b"/>
            <a:pathLst>
              <a:path h="316864">
                <a:moveTo>
                  <a:pt x="0" y="0"/>
                </a:moveTo>
                <a:lnTo>
                  <a:pt x="0" y="316603"/>
                </a:lnTo>
              </a:path>
            </a:pathLst>
          </a:custGeom>
          <a:ln w="131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89086" y="3658354"/>
            <a:ext cx="0" cy="316865"/>
          </a:xfrm>
          <a:custGeom>
            <a:avLst/>
            <a:gdLst/>
            <a:ahLst/>
            <a:cxnLst/>
            <a:rect l="l" t="t" r="r" b="b"/>
            <a:pathLst>
              <a:path h="316864">
                <a:moveTo>
                  <a:pt x="0" y="0"/>
                </a:moveTo>
                <a:lnTo>
                  <a:pt x="0" y="316603"/>
                </a:lnTo>
              </a:path>
            </a:pathLst>
          </a:custGeom>
          <a:ln w="131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908631" y="3153211"/>
            <a:ext cx="146875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10" dirty="0">
                <a:latin typeface="Symbol"/>
                <a:cs typeface="Symbol"/>
              </a:rPr>
              <a:t></a:t>
            </a:r>
            <a:r>
              <a:rPr sz="2100" i="1" spc="10" dirty="0">
                <a:latin typeface="Times New Roman"/>
                <a:cs typeface="Times New Roman"/>
              </a:rPr>
              <a:t>f</a:t>
            </a:r>
            <a:r>
              <a:rPr sz="2100" i="1" spc="40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</a:t>
            </a:r>
            <a:r>
              <a:rPr sz="2100" spc="240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(</a:t>
            </a:r>
            <a:r>
              <a:rPr sz="2100" i="1" spc="60" dirty="0">
                <a:latin typeface="Times New Roman"/>
                <a:cs typeface="Times New Roman"/>
              </a:rPr>
              <a:t>z</a:t>
            </a:r>
            <a:r>
              <a:rPr sz="1800" spc="89" baseline="-25462" dirty="0">
                <a:latin typeface="Times New Roman"/>
                <a:cs typeface="Times New Roman"/>
              </a:rPr>
              <a:t>7</a:t>
            </a:r>
            <a:r>
              <a:rPr sz="1800" spc="390" baseline="-25462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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z</a:t>
            </a:r>
            <a:r>
              <a:rPr sz="1800" baseline="-25462" dirty="0">
                <a:latin typeface="Times New Roman"/>
                <a:cs typeface="Times New Roman"/>
              </a:rPr>
              <a:t>8</a:t>
            </a:r>
            <a:endParaRPr sz="1800" baseline="-25462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297072" y="3024444"/>
            <a:ext cx="3232150" cy="925194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R="60960" algn="r">
              <a:lnSpc>
                <a:spcPct val="100000"/>
              </a:lnSpc>
              <a:spcBef>
                <a:spcPts val="1120"/>
              </a:spcBef>
            </a:pPr>
            <a:r>
              <a:rPr sz="2100" spc="15" dirty="0">
                <a:latin typeface="Symbol"/>
                <a:cs typeface="Symbol"/>
              </a:rPr>
              <a:t>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z</a:t>
            </a:r>
            <a:r>
              <a:rPr sz="1800" spc="22" baseline="-25462" dirty="0">
                <a:latin typeface="Times New Roman"/>
                <a:cs typeface="Times New Roman"/>
              </a:rPr>
              <a:t>9</a:t>
            </a:r>
            <a:r>
              <a:rPr sz="1800" spc="-104" baseline="-25462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)</a:t>
            </a:r>
            <a:r>
              <a:rPr sz="2100" spc="-19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</a:t>
            </a:r>
            <a:r>
              <a:rPr sz="2100" spc="-215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(</a:t>
            </a:r>
            <a:r>
              <a:rPr sz="2100" i="1" spc="-95" dirty="0">
                <a:latin typeface="Times New Roman"/>
                <a:cs typeface="Times New Roman"/>
              </a:rPr>
              <a:t>z</a:t>
            </a:r>
            <a:r>
              <a:rPr sz="1800" spc="22" baseline="-25462" dirty="0">
                <a:latin typeface="Times New Roman"/>
                <a:cs typeface="Times New Roman"/>
              </a:rPr>
              <a:t>1</a:t>
            </a:r>
            <a:r>
              <a:rPr sz="1800" baseline="-25462" dirty="0">
                <a:latin typeface="Times New Roman"/>
                <a:cs typeface="Times New Roman"/>
              </a:rPr>
              <a:t> </a:t>
            </a:r>
            <a:r>
              <a:rPr sz="1800" spc="-209" baseline="-25462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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i="1" spc="35" dirty="0">
                <a:latin typeface="Times New Roman"/>
                <a:cs typeface="Times New Roman"/>
              </a:rPr>
              <a:t>z</a:t>
            </a:r>
            <a:r>
              <a:rPr sz="1800" spc="22" baseline="-25462" dirty="0">
                <a:latin typeface="Times New Roman"/>
                <a:cs typeface="Times New Roman"/>
              </a:rPr>
              <a:t>2</a:t>
            </a:r>
            <a:r>
              <a:rPr sz="1800" baseline="-25462" dirty="0">
                <a:latin typeface="Times New Roman"/>
                <a:cs typeface="Times New Roman"/>
              </a:rPr>
              <a:t> </a:t>
            </a:r>
            <a:r>
              <a:rPr sz="1800" spc="-67" baseline="-25462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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z</a:t>
            </a:r>
            <a:r>
              <a:rPr sz="1800" spc="22" baseline="-25462" dirty="0">
                <a:latin typeface="Times New Roman"/>
                <a:cs typeface="Times New Roman"/>
              </a:rPr>
              <a:t>3</a:t>
            </a:r>
            <a:r>
              <a:rPr sz="1800" spc="-165" baseline="-25462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  <a:p>
            <a:pPr marR="55880" algn="r">
              <a:lnSpc>
                <a:spcPct val="100000"/>
              </a:lnSpc>
              <a:spcBef>
                <a:spcPts val="1019"/>
              </a:spcBef>
            </a:pPr>
            <a:r>
              <a:rPr sz="2100" spc="15" dirty="0">
                <a:latin typeface="Symbol"/>
                <a:cs typeface="Symbol"/>
              </a:rPr>
              <a:t></a:t>
            </a:r>
            <a:r>
              <a:rPr sz="2100" spc="145" dirty="0">
                <a:latin typeface="Times New Roman"/>
                <a:cs typeface="Times New Roman"/>
              </a:rPr>
              <a:t> </a:t>
            </a:r>
            <a:r>
              <a:rPr sz="2100" spc="160" dirty="0">
                <a:latin typeface="Times New Roman"/>
                <a:cs typeface="Times New Roman"/>
              </a:rPr>
              <a:t>(</a:t>
            </a:r>
            <a:r>
              <a:rPr sz="2100" i="1" spc="-10" dirty="0">
                <a:latin typeface="Times New Roman"/>
                <a:cs typeface="Times New Roman"/>
              </a:rPr>
              <a:t>z</a:t>
            </a:r>
            <a:r>
              <a:rPr sz="1800" spc="22" baseline="-25462" dirty="0">
                <a:latin typeface="Times New Roman"/>
                <a:cs typeface="Times New Roman"/>
              </a:rPr>
              <a:t>3</a:t>
            </a:r>
            <a:r>
              <a:rPr sz="1800" baseline="-25462" dirty="0">
                <a:latin typeface="Times New Roman"/>
                <a:cs typeface="Times New Roman"/>
              </a:rPr>
              <a:t> </a:t>
            </a:r>
            <a:r>
              <a:rPr sz="1800" spc="-120" baseline="-25462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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i="1" spc="15" dirty="0">
                <a:latin typeface="Times New Roman"/>
                <a:cs typeface="Times New Roman"/>
              </a:rPr>
              <a:t>z</a:t>
            </a:r>
            <a:r>
              <a:rPr sz="1800" spc="22" baseline="-25462" dirty="0">
                <a:latin typeface="Times New Roman"/>
                <a:cs typeface="Times New Roman"/>
              </a:rPr>
              <a:t>6</a:t>
            </a:r>
            <a:r>
              <a:rPr sz="1800" baseline="-25462" dirty="0">
                <a:latin typeface="Times New Roman"/>
                <a:cs typeface="Times New Roman"/>
              </a:rPr>
              <a:t> </a:t>
            </a:r>
            <a:r>
              <a:rPr sz="1800" spc="-67" baseline="-25462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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i="1" spc="-5" dirty="0">
                <a:latin typeface="Times New Roman"/>
                <a:cs typeface="Times New Roman"/>
              </a:rPr>
              <a:t>z</a:t>
            </a:r>
            <a:r>
              <a:rPr sz="1800" spc="22" baseline="-25462" dirty="0">
                <a:latin typeface="Times New Roman"/>
                <a:cs typeface="Times New Roman"/>
              </a:rPr>
              <a:t>9</a:t>
            </a:r>
            <a:r>
              <a:rPr sz="1800" spc="-120" baseline="-25462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)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</a:t>
            </a:r>
            <a:r>
              <a:rPr sz="2100" spc="-225" dirty="0">
                <a:latin typeface="Times New Roman"/>
                <a:cs typeface="Times New Roman"/>
              </a:rPr>
              <a:t> </a:t>
            </a:r>
            <a:r>
              <a:rPr sz="2100" spc="160" dirty="0">
                <a:latin typeface="Times New Roman"/>
                <a:cs typeface="Times New Roman"/>
              </a:rPr>
              <a:t>(</a:t>
            </a:r>
            <a:r>
              <a:rPr sz="2100" i="1" spc="-100" dirty="0">
                <a:latin typeface="Times New Roman"/>
                <a:cs typeface="Times New Roman"/>
              </a:rPr>
              <a:t>z</a:t>
            </a:r>
            <a:r>
              <a:rPr sz="1800" spc="22" baseline="-25462" dirty="0">
                <a:latin typeface="Times New Roman"/>
                <a:cs typeface="Times New Roman"/>
              </a:rPr>
              <a:t>1</a:t>
            </a:r>
            <a:r>
              <a:rPr sz="1800" baseline="-25462" dirty="0">
                <a:latin typeface="Times New Roman"/>
                <a:cs typeface="Times New Roman"/>
              </a:rPr>
              <a:t> </a:t>
            </a:r>
            <a:r>
              <a:rPr sz="1800" spc="-209" baseline="-25462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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i="1" spc="30" dirty="0">
                <a:latin typeface="Times New Roman"/>
                <a:cs typeface="Times New Roman"/>
              </a:rPr>
              <a:t>z</a:t>
            </a:r>
            <a:r>
              <a:rPr sz="1800" spc="22" baseline="-25462" dirty="0">
                <a:latin typeface="Times New Roman"/>
                <a:cs typeface="Times New Roman"/>
              </a:rPr>
              <a:t>4</a:t>
            </a:r>
            <a:r>
              <a:rPr sz="1800" baseline="-25462" dirty="0">
                <a:latin typeface="Times New Roman"/>
                <a:cs typeface="Times New Roman"/>
              </a:rPr>
              <a:t> </a:t>
            </a:r>
            <a:r>
              <a:rPr sz="1800" spc="-67" baseline="-25462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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i="1" spc="15" dirty="0">
                <a:latin typeface="Times New Roman"/>
                <a:cs typeface="Times New Roman"/>
              </a:rPr>
              <a:t>z</a:t>
            </a:r>
            <a:r>
              <a:rPr sz="1800" spc="22" baseline="-25462" dirty="0">
                <a:latin typeface="Times New Roman"/>
                <a:cs typeface="Times New Roman"/>
              </a:rPr>
              <a:t>7</a:t>
            </a:r>
            <a:r>
              <a:rPr sz="1800" spc="-89" baseline="-25462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pic>
        <p:nvPicPr>
          <p:cNvPr id="52" name="object 5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41007" y="1860804"/>
            <a:ext cx="2374392" cy="2177796"/>
          </a:xfrm>
          <a:prstGeom prst="rect">
            <a:avLst/>
          </a:prstGeom>
        </p:spPr>
      </p:pic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1774888" y="4414901"/>
          <a:ext cx="2346960" cy="15620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2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4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-1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-1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-1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0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" name="object 54"/>
          <p:cNvSpPr/>
          <p:nvPr/>
        </p:nvSpPr>
        <p:spPr>
          <a:xfrm>
            <a:off x="4795253" y="5208040"/>
            <a:ext cx="459740" cy="0"/>
          </a:xfrm>
          <a:custGeom>
            <a:avLst/>
            <a:gdLst/>
            <a:ahLst/>
            <a:cxnLst/>
            <a:rect l="l" t="t" r="r" b="b"/>
            <a:pathLst>
              <a:path w="459739">
                <a:moveTo>
                  <a:pt x="0" y="0"/>
                </a:moveTo>
                <a:lnTo>
                  <a:pt x="459700" y="0"/>
                </a:lnTo>
              </a:path>
            </a:pathLst>
          </a:custGeom>
          <a:ln w="215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802798" y="4614875"/>
            <a:ext cx="34671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spc="-5" dirty="0">
                <a:latin typeface="Symbol"/>
                <a:cs typeface="Symbol"/>
              </a:rPr>
              <a:t></a:t>
            </a:r>
            <a:r>
              <a:rPr sz="3300" i="1" spc="-20" dirty="0">
                <a:latin typeface="Times New Roman"/>
                <a:cs typeface="Times New Roman"/>
              </a:rPr>
              <a:t>f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787520" y="5208216"/>
            <a:ext cx="84455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300" spc="-20" dirty="0">
                <a:latin typeface="Symbol"/>
                <a:cs typeface="Symbol"/>
              </a:rPr>
              <a:t></a:t>
            </a:r>
            <a:r>
              <a:rPr sz="3300" i="1" spc="-20" dirty="0">
                <a:latin typeface="Times New Roman"/>
                <a:cs typeface="Times New Roman"/>
              </a:rPr>
              <a:t>x</a:t>
            </a:r>
            <a:r>
              <a:rPr sz="3300" i="1" spc="305" dirty="0">
                <a:latin typeface="Times New Roman"/>
                <a:cs typeface="Times New Roman"/>
              </a:rPr>
              <a:t> </a:t>
            </a:r>
            <a:r>
              <a:rPr sz="4950" spc="-52" baseline="43771" dirty="0">
                <a:latin typeface="Symbol"/>
                <a:cs typeface="Symbol"/>
              </a:rPr>
              <a:t></a:t>
            </a:r>
            <a:endParaRPr sz="4950" baseline="43771">
              <a:latin typeface="Symbol"/>
              <a:cs typeface="Symbol"/>
            </a:endParaRPr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5843587" y="4413250"/>
          <a:ext cx="2348864" cy="1562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2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2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4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-1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258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7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-1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258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-1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258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" name="object 58"/>
          <p:cNvSpPr/>
          <p:nvPr/>
        </p:nvSpPr>
        <p:spPr>
          <a:xfrm>
            <a:off x="717029" y="5185754"/>
            <a:ext cx="459740" cy="0"/>
          </a:xfrm>
          <a:custGeom>
            <a:avLst/>
            <a:gdLst/>
            <a:ahLst/>
            <a:cxnLst/>
            <a:rect l="l" t="t" r="r" b="b"/>
            <a:pathLst>
              <a:path w="459740">
                <a:moveTo>
                  <a:pt x="0" y="0"/>
                </a:moveTo>
                <a:lnTo>
                  <a:pt x="459700" y="0"/>
                </a:lnTo>
              </a:path>
            </a:pathLst>
          </a:custGeom>
          <a:ln w="21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24574" y="4589009"/>
            <a:ext cx="347980" cy="534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300" spc="-10" dirty="0">
                <a:latin typeface="Symbol"/>
                <a:cs typeface="Symbol"/>
              </a:rPr>
              <a:t></a:t>
            </a:r>
            <a:r>
              <a:rPr sz="3300" i="1" spc="-10" dirty="0">
                <a:latin typeface="Times New Roman"/>
                <a:cs typeface="Times New Roman"/>
              </a:rPr>
              <a:t>f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05921" y="5185043"/>
            <a:ext cx="850265" cy="534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300" spc="-10" dirty="0">
                <a:latin typeface="Symbol"/>
                <a:cs typeface="Symbol"/>
              </a:rPr>
              <a:t></a:t>
            </a:r>
            <a:r>
              <a:rPr sz="3300" i="1" spc="-10" dirty="0">
                <a:latin typeface="Times New Roman"/>
                <a:cs typeface="Times New Roman"/>
              </a:rPr>
              <a:t>y</a:t>
            </a:r>
            <a:r>
              <a:rPr sz="3300" i="1" spc="310" dirty="0">
                <a:latin typeface="Times New Roman"/>
                <a:cs typeface="Times New Roman"/>
              </a:rPr>
              <a:t> </a:t>
            </a:r>
            <a:r>
              <a:rPr sz="4950" spc="-22" baseline="43771" dirty="0">
                <a:latin typeface="Symbol"/>
                <a:cs typeface="Symbol"/>
              </a:rPr>
              <a:t></a:t>
            </a:r>
            <a:endParaRPr sz="4950" baseline="43771">
              <a:latin typeface="Symbol"/>
              <a:cs typeface="Symbo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892045" y="6024168"/>
            <a:ext cx="22047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Extract</a:t>
            </a:r>
            <a:r>
              <a:rPr sz="16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horizontal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edges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072632" y="6049467"/>
            <a:ext cx="1966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Extract</a:t>
            </a:r>
            <a:r>
              <a:rPr sz="16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vertical</a:t>
            </a:r>
            <a:r>
              <a:rPr sz="1600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edges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0" y="6553199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764540" y="2507361"/>
            <a:ext cx="5377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2570" indent="-230504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243204" algn="l"/>
              </a:tabLst>
            </a:pPr>
            <a:r>
              <a:rPr sz="1600" b="1" spc="-5" dirty="0">
                <a:latin typeface="Constantia"/>
                <a:cs typeface="Constantia"/>
              </a:rPr>
              <a:t>is</a:t>
            </a:r>
            <a:r>
              <a:rPr sz="1600" b="1" spc="-60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used </a:t>
            </a:r>
            <a:r>
              <a:rPr sz="1600" b="1" spc="-10" dirty="0">
                <a:latin typeface="Constantia"/>
                <a:cs typeface="Constantia"/>
              </a:rPr>
              <a:t>for</a:t>
            </a:r>
            <a:r>
              <a:rPr sz="1600" b="1" spc="-75" dirty="0">
                <a:latin typeface="Constantia"/>
                <a:cs typeface="Constantia"/>
              </a:rPr>
              <a:t> </a:t>
            </a:r>
            <a:r>
              <a:rPr sz="1600" b="1" spc="-10" dirty="0">
                <a:latin typeface="Constantia"/>
                <a:cs typeface="Constantia"/>
              </a:rPr>
              <a:t>detecting </a:t>
            </a:r>
            <a:r>
              <a:rPr sz="1600" b="1" spc="-15" dirty="0">
                <a:latin typeface="Constantia"/>
                <a:cs typeface="Constantia"/>
              </a:rPr>
              <a:t>edges</a:t>
            </a:r>
            <a:r>
              <a:rPr sz="1600" b="1" spc="-40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horizontally</a:t>
            </a:r>
            <a:r>
              <a:rPr sz="1600" b="1" spc="-45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and</a:t>
            </a:r>
            <a:r>
              <a:rPr sz="1600" b="1" spc="-30" dirty="0">
                <a:latin typeface="Constantia"/>
                <a:cs typeface="Constantia"/>
              </a:rPr>
              <a:t> </a:t>
            </a:r>
            <a:r>
              <a:rPr sz="1600" b="1" spc="-25" dirty="0">
                <a:latin typeface="Constantia"/>
                <a:cs typeface="Constantia"/>
              </a:rPr>
              <a:t>vertically.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876033" y="4066413"/>
            <a:ext cx="14833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solidFill>
                  <a:srgbClr val="003366"/>
                </a:solidFill>
                <a:latin typeface="Arial"/>
                <a:cs typeface="Arial"/>
              </a:rPr>
              <a:t>Pixel</a:t>
            </a:r>
            <a:r>
              <a:rPr sz="1400" i="1" spc="-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003366"/>
                </a:solidFill>
                <a:latin typeface="Arial"/>
                <a:cs typeface="Arial"/>
              </a:rPr>
              <a:t>Arrange</a:t>
            </a:r>
            <a:r>
              <a:rPr sz="1400" i="1" spc="-10" dirty="0">
                <a:solidFill>
                  <a:srgbClr val="003366"/>
                </a:solidFill>
                <a:latin typeface="Arial"/>
                <a:cs typeface="Arial"/>
              </a:rPr>
              <a:t>m</a:t>
            </a:r>
            <a:r>
              <a:rPr sz="1400" i="1" dirty="0">
                <a:solidFill>
                  <a:srgbClr val="003366"/>
                </a:solidFill>
                <a:latin typeface="Arial"/>
                <a:cs typeface="Arial"/>
              </a:rPr>
              <a:t>ent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70320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1944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15086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94120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62015"/>
            <a:ext cx="344170" cy="66040"/>
          </a:xfrm>
          <a:custGeom>
            <a:avLst/>
            <a:gdLst/>
            <a:ahLst/>
            <a:cxnLst/>
            <a:rect l="l" t="t" r="r" b="b"/>
            <a:pathLst>
              <a:path w="344170" h="66039">
                <a:moveTo>
                  <a:pt x="342900" y="56388"/>
                </a:moveTo>
                <a:lnTo>
                  <a:pt x="0" y="56388"/>
                </a:lnTo>
                <a:lnTo>
                  <a:pt x="0" y="65532"/>
                </a:lnTo>
                <a:lnTo>
                  <a:pt x="342900" y="65532"/>
                </a:lnTo>
                <a:lnTo>
                  <a:pt x="342900" y="56388"/>
                </a:lnTo>
                <a:close/>
              </a:path>
              <a:path w="344170" h="6603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076188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870447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5750052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047232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3"/>
                </a:lnTo>
                <a:lnTo>
                  <a:pt x="342900" y="9143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550408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5635752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5917691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26999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195315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4361688"/>
            <a:ext cx="344170" cy="66040"/>
          </a:xfrm>
          <a:custGeom>
            <a:avLst/>
            <a:gdLst/>
            <a:ahLst/>
            <a:cxnLst/>
            <a:rect l="l" t="t" r="r" b="b"/>
            <a:pathLst>
              <a:path w="344170" h="66039">
                <a:moveTo>
                  <a:pt x="342900" y="56388"/>
                </a:moveTo>
                <a:lnTo>
                  <a:pt x="0" y="56388"/>
                </a:lnTo>
                <a:lnTo>
                  <a:pt x="0" y="65544"/>
                </a:lnTo>
                <a:lnTo>
                  <a:pt x="342900" y="65544"/>
                </a:lnTo>
                <a:lnTo>
                  <a:pt x="342900" y="56388"/>
                </a:lnTo>
                <a:close/>
              </a:path>
              <a:path w="344170" h="6603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4975859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477164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46497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4946903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4450079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45354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4818888"/>
            <a:ext cx="344170" cy="47625"/>
          </a:xfrm>
          <a:custGeom>
            <a:avLst/>
            <a:gdLst/>
            <a:ahLst/>
            <a:cxnLst/>
            <a:rect l="l" t="t" r="r" b="b"/>
            <a:pathLst>
              <a:path w="344170" h="47625">
                <a:moveTo>
                  <a:pt x="342900" y="0"/>
                </a:moveTo>
                <a:lnTo>
                  <a:pt x="0" y="0"/>
                </a:lnTo>
                <a:lnTo>
                  <a:pt x="0" y="9156"/>
                </a:lnTo>
                <a:lnTo>
                  <a:pt x="342900" y="9156"/>
                </a:lnTo>
                <a:lnTo>
                  <a:pt x="342900" y="0"/>
                </a:lnTo>
                <a:close/>
              </a:path>
              <a:path w="344170" h="47625">
                <a:moveTo>
                  <a:pt x="343662" y="27432"/>
                </a:moveTo>
                <a:lnTo>
                  <a:pt x="0" y="27432"/>
                </a:lnTo>
                <a:lnTo>
                  <a:pt x="0" y="47244"/>
                </a:lnTo>
                <a:lnTo>
                  <a:pt x="343662" y="47244"/>
                </a:lnTo>
                <a:lnTo>
                  <a:pt x="343662" y="2743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4183379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6"/>
                </a:lnTo>
                <a:lnTo>
                  <a:pt x="343662" y="28956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406298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394868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4230623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375361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3601211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3532632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3677411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3457955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3253740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3429000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3300983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68"/>
                </a:moveTo>
                <a:lnTo>
                  <a:pt x="0" y="28968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68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3080003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292760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28590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3003804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2170175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10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1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2784348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258013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24597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2755392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2258567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23454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2627375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1979675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0" y="1827276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1903476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0" y="1254251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09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0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1664207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0" y="15438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0" y="134264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14295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0" y="1711451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0" y="106375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0" y="91135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09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0" y="987552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83667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722376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527303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0" y="37490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0" y="30632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0" y="451104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0" y="202704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30708" y="0"/>
                </a:moveTo>
                <a:lnTo>
                  <a:pt x="0" y="0"/>
                </a:lnTo>
                <a:lnTo>
                  <a:pt x="0" y="9144"/>
                </a:lnTo>
                <a:lnTo>
                  <a:pt x="330708" y="9144"/>
                </a:lnTo>
                <a:lnTo>
                  <a:pt x="330708" y="0"/>
                </a:lnTo>
                <a:close/>
              </a:path>
              <a:path w="344170" h="48895">
                <a:moveTo>
                  <a:pt x="343662" y="28943"/>
                </a:moveTo>
                <a:lnTo>
                  <a:pt x="0" y="28943"/>
                </a:lnTo>
                <a:lnTo>
                  <a:pt x="0" y="48755"/>
                </a:lnTo>
                <a:lnTo>
                  <a:pt x="343662" y="48755"/>
                </a:lnTo>
                <a:lnTo>
                  <a:pt x="343662" y="28943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0" y="103631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0" y="6095"/>
            <a:ext cx="344170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79119" y="23774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2059"/>
                </a:moveTo>
                <a:lnTo>
                  <a:pt x="496823" y="1242059"/>
                </a:lnTo>
                <a:lnTo>
                  <a:pt x="496823" y="0"/>
                </a:lnTo>
                <a:lnTo>
                  <a:pt x="0" y="0"/>
                </a:lnTo>
                <a:lnTo>
                  <a:pt x="0" y="1242059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0" name="object 70"/>
          <p:cNvGrpSpPr/>
          <p:nvPr/>
        </p:nvGrpSpPr>
        <p:grpSpPr>
          <a:xfrm>
            <a:off x="330708" y="28955"/>
            <a:ext cx="5661660" cy="208915"/>
            <a:chOff x="330708" y="28955"/>
            <a:chExt cx="5661660" cy="208915"/>
          </a:xfrm>
        </p:grpSpPr>
        <p:sp>
          <p:nvSpPr>
            <p:cNvPr id="71" name="object 71"/>
            <p:cNvSpPr/>
            <p:nvPr/>
          </p:nvSpPr>
          <p:spPr>
            <a:xfrm>
              <a:off x="579120" y="28955"/>
              <a:ext cx="497205" cy="131445"/>
            </a:xfrm>
            <a:custGeom>
              <a:avLst/>
              <a:gdLst/>
              <a:ahLst/>
              <a:cxnLst/>
              <a:rect l="l" t="t" r="r" b="b"/>
              <a:pathLst>
                <a:path w="497205" h="131445">
                  <a:moveTo>
                    <a:pt x="0" y="131064"/>
                  </a:moveTo>
                  <a:lnTo>
                    <a:pt x="496823" y="131064"/>
                  </a:lnTo>
                  <a:lnTo>
                    <a:pt x="496823" y="0"/>
                  </a:lnTo>
                  <a:lnTo>
                    <a:pt x="0" y="0"/>
                  </a:lnTo>
                  <a:lnTo>
                    <a:pt x="0" y="131064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30708" y="160019"/>
              <a:ext cx="5661660" cy="78105"/>
            </a:xfrm>
            <a:custGeom>
              <a:avLst/>
              <a:gdLst/>
              <a:ahLst/>
              <a:cxnLst/>
              <a:rect l="l" t="t" r="r" b="b"/>
              <a:pathLst>
                <a:path w="5661660" h="78104">
                  <a:moveTo>
                    <a:pt x="5661660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1660" y="77724"/>
                  </a:lnTo>
                  <a:lnTo>
                    <a:pt x="566166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/>
          <p:nvPr/>
        </p:nvSpPr>
        <p:spPr>
          <a:xfrm>
            <a:off x="6996683" y="1473708"/>
            <a:ext cx="1473835" cy="152400"/>
          </a:xfrm>
          <a:custGeom>
            <a:avLst/>
            <a:gdLst/>
            <a:ahLst/>
            <a:cxnLst/>
            <a:rect l="l" t="t" r="r" b="b"/>
            <a:pathLst>
              <a:path w="1473834" h="152400">
                <a:moveTo>
                  <a:pt x="0" y="152400"/>
                </a:moveTo>
                <a:lnTo>
                  <a:pt x="1473707" y="152400"/>
                </a:lnTo>
                <a:lnTo>
                  <a:pt x="1473707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080820" y="6609073"/>
            <a:ext cx="454914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2050" algn="l"/>
              </a:tabLst>
            </a:pP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DIP, Spring</a:t>
            </a:r>
            <a:r>
              <a:rPr sz="1500" spc="15" baseline="55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2012	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GS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&amp;</a:t>
            </a:r>
            <a:r>
              <a:rPr sz="1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AS,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Bahria</a:t>
            </a:r>
            <a:r>
              <a:rPr sz="10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University,</a:t>
            </a:r>
            <a:r>
              <a:rPr sz="10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Islambad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0" y="655091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2133980" y="1877060"/>
            <a:ext cx="2578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Times New Roman"/>
                <a:cs typeface="Times New Roman"/>
              </a:rPr>
              <a:t>-1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719053" y="2617240"/>
            <a:ext cx="459740" cy="0"/>
          </a:xfrm>
          <a:custGeom>
            <a:avLst/>
            <a:gdLst/>
            <a:ahLst/>
            <a:cxnLst/>
            <a:rect l="l" t="t" r="r" b="b"/>
            <a:pathLst>
              <a:path w="459739">
                <a:moveTo>
                  <a:pt x="0" y="0"/>
                </a:moveTo>
                <a:lnTo>
                  <a:pt x="459700" y="0"/>
                </a:lnTo>
              </a:path>
            </a:pathLst>
          </a:custGeom>
          <a:ln w="215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8" name="object 78"/>
          <p:cNvGraphicFramePr>
            <a:graphicFrameLocks noGrp="1"/>
          </p:cNvGraphicFramePr>
          <p:nvPr/>
        </p:nvGraphicFramePr>
        <p:xfrm>
          <a:off x="1843087" y="1626107"/>
          <a:ext cx="6250936" cy="17274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2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92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29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822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03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3829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7724">
                      <a:solidFill>
                        <a:srgbClr val="003366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7724">
                      <a:solidFill>
                        <a:srgbClr val="003366"/>
                      </a:solidFill>
                      <a:prstDash val="solid"/>
                    </a:lnT>
                    <a:solidFill>
                      <a:srgbClr val="CC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7724">
                      <a:solidFill>
                        <a:srgbClr val="0033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-2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-1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519430">
                        <a:lnSpc>
                          <a:spcPct val="100000"/>
                        </a:lnSpc>
                        <a:spcBef>
                          <a:spcPts val="1645"/>
                        </a:spcBef>
                        <a:tabLst>
                          <a:tab pos="1071880" algn="l"/>
                        </a:tabLst>
                      </a:pPr>
                      <a:r>
                        <a:rPr sz="3300" spc="-15" dirty="0">
                          <a:latin typeface="Symbol"/>
                          <a:cs typeface="Symbol"/>
                        </a:rPr>
                        <a:t></a:t>
                      </a:r>
                      <a:r>
                        <a:rPr sz="3300" i="1" spc="-15" dirty="0">
                          <a:latin typeface="Times New Roman"/>
                          <a:cs typeface="Times New Roman"/>
                        </a:rPr>
                        <a:t>f	</a:t>
                      </a:r>
                      <a:r>
                        <a:rPr sz="4950" spc="-52" baseline="-35353" dirty="0">
                          <a:latin typeface="Symbol"/>
                          <a:cs typeface="Symbol"/>
                        </a:rPr>
                        <a:t></a:t>
                      </a:r>
                      <a:endParaRPr sz="4950" baseline="-35353">
                        <a:latin typeface="Symbol"/>
                        <a:cs typeface="Symbol"/>
                      </a:endParaRPr>
                    </a:p>
                    <a:p>
                      <a:pPr marL="52959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3300" spc="-20" dirty="0">
                          <a:latin typeface="Symbol"/>
                          <a:cs typeface="Symbol"/>
                        </a:rPr>
                        <a:t></a:t>
                      </a:r>
                      <a:r>
                        <a:rPr sz="3300" i="1" spc="-20" dirty="0">
                          <a:latin typeface="Times New Roman"/>
                          <a:cs typeface="Times New Roman"/>
                        </a:rPr>
                        <a:t>x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208915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-1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9054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9054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9054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3366"/>
                      </a:solidFill>
                      <a:prstDash val="solid"/>
                    </a:ln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44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08915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-2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3366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08915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-1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3366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9" name="object 79"/>
          <p:cNvSpPr/>
          <p:nvPr/>
        </p:nvSpPr>
        <p:spPr>
          <a:xfrm>
            <a:off x="756653" y="2620862"/>
            <a:ext cx="459740" cy="0"/>
          </a:xfrm>
          <a:custGeom>
            <a:avLst/>
            <a:gdLst/>
            <a:ahLst/>
            <a:cxnLst/>
            <a:rect l="l" t="t" r="r" b="b"/>
            <a:pathLst>
              <a:path w="459740">
                <a:moveTo>
                  <a:pt x="0" y="0"/>
                </a:moveTo>
                <a:lnTo>
                  <a:pt x="459700" y="0"/>
                </a:lnTo>
              </a:path>
            </a:pathLst>
          </a:custGeom>
          <a:ln w="21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764198" y="2024117"/>
            <a:ext cx="347980" cy="534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300" spc="-10" dirty="0">
                <a:latin typeface="Symbol"/>
                <a:cs typeface="Symbol"/>
              </a:rPr>
              <a:t></a:t>
            </a:r>
            <a:r>
              <a:rPr sz="3300" i="1" spc="-10" dirty="0">
                <a:latin typeface="Times New Roman"/>
                <a:cs typeface="Times New Roman"/>
              </a:rPr>
              <a:t>f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45545" y="2620151"/>
            <a:ext cx="850265" cy="534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300" spc="-10" dirty="0">
                <a:latin typeface="Symbol"/>
                <a:cs typeface="Symbol"/>
              </a:rPr>
              <a:t></a:t>
            </a:r>
            <a:r>
              <a:rPr sz="3300" i="1" spc="-10" dirty="0">
                <a:latin typeface="Times New Roman"/>
                <a:cs typeface="Times New Roman"/>
              </a:rPr>
              <a:t>y</a:t>
            </a:r>
            <a:r>
              <a:rPr sz="3300" i="1" spc="310" dirty="0">
                <a:latin typeface="Times New Roman"/>
                <a:cs typeface="Times New Roman"/>
              </a:rPr>
              <a:t> </a:t>
            </a:r>
            <a:r>
              <a:rPr sz="4950" spc="-22" baseline="43771" dirty="0">
                <a:latin typeface="Symbol"/>
                <a:cs typeface="Symbol"/>
              </a:rPr>
              <a:t></a:t>
            </a:r>
            <a:endParaRPr sz="4950" baseline="43771">
              <a:latin typeface="Symbol"/>
              <a:cs typeface="Symbo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050795" y="3393185"/>
            <a:ext cx="192976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solidFill>
                  <a:srgbClr val="003366"/>
                </a:solidFill>
                <a:latin typeface="Arial"/>
                <a:cs typeface="Arial"/>
              </a:rPr>
              <a:t>Extract</a:t>
            </a:r>
            <a:r>
              <a:rPr sz="1400" i="1" spc="-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003366"/>
                </a:solidFill>
                <a:latin typeface="Arial"/>
                <a:cs typeface="Arial"/>
              </a:rPr>
              <a:t>horizontal</a:t>
            </a:r>
            <a:r>
              <a:rPr sz="1400" i="1" spc="-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003366"/>
                </a:solidFill>
                <a:latin typeface="Arial"/>
                <a:cs typeface="Arial"/>
              </a:rPr>
              <a:t>edges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261358" y="4759611"/>
            <a:ext cx="0" cy="397510"/>
          </a:xfrm>
          <a:custGeom>
            <a:avLst/>
            <a:gdLst/>
            <a:ahLst/>
            <a:cxnLst/>
            <a:rect l="l" t="t" r="r" b="b"/>
            <a:pathLst>
              <a:path h="397510">
                <a:moveTo>
                  <a:pt x="0" y="0"/>
                </a:moveTo>
                <a:lnTo>
                  <a:pt x="0" y="397359"/>
                </a:lnTo>
              </a:path>
            </a:pathLst>
          </a:custGeom>
          <a:ln w="164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284149" y="4759611"/>
            <a:ext cx="0" cy="397510"/>
          </a:xfrm>
          <a:custGeom>
            <a:avLst/>
            <a:gdLst/>
            <a:ahLst/>
            <a:cxnLst/>
            <a:rect l="l" t="t" r="r" b="b"/>
            <a:pathLst>
              <a:path h="397510">
                <a:moveTo>
                  <a:pt x="0" y="0"/>
                </a:moveTo>
                <a:lnTo>
                  <a:pt x="0" y="397359"/>
                </a:lnTo>
              </a:path>
            </a:pathLst>
          </a:custGeom>
          <a:ln w="164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261358" y="5323887"/>
            <a:ext cx="0" cy="396875"/>
          </a:xfrm>
          <a:custGeom>
            <a:avLst/>
            <a:gdLst/>
            <a:ahLst/>
            <a:cxnLst/>
            <a:rect l="l" t="t" r="r" b="b"/>
            <a:pathLst>
              <a:path h="396875">
                <a:moveTo>
                  <a:pt x="0" y="0"/>
                </a:moveTo>
                <a:lnTo>
                  <a:pt x="0" y="396712"/>
                </a:lnTo>
              </a:path>
            </a:pathLst>
          </a:custGeom>
          <a:ln w="164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293038" y="5323887"/>
            <a:ext cx="0" cy="396875"/>
          </a:xfrm>
          <a:custGeom>
            <a:avLst/>
            <a:gdLst/>
            <a:ahLst/>
            <a:cxnLst/>
            <a:rect l="l" t="t" r="r" b="b"/>
            <a:pathLst>
              <a:path h="396875">
                <a:moveTo>
                  <a:pt x="0" y="0"/>
                </a:moveTo>
                <a:lnTo>
                  <a:pt x="0" y="396712"/>
                </a:lnTo>
              </a:path>
            </a:pathLst>
          </a:custGeom>
          <a:ln w="164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-38100" y="4694142"/>
            <a:ext cx="460946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  <a:tabLst>
                <a:tab pos="458470" algn="l"/>
                <a:tab pos="1022985" algn="l"/>
              </a:tabLst>
            </a:pPr>
            <a:r>
              <a:rPr sz="2600" u="dbl" spc="15" dirty="0"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Symbol"/>
                <a:cs typeface="Symbol"/>
              </a:rPr>
              <a:t></a:t>
            </a:r>
            <a:r>
              <a:rPr sz="2600" i="1" spc="15" dirty="0">
                <a:latin typeface="Times New Roman"/>
                <a:cs typeface="Times New Roman"/>
              </a:rPr>
              <a:t>f</a:t>
            </a:r>
            <a:r>
              <a:rPr sz="2600" i="1" dirty="0">
                <a:latin typeface="Times New Roman"/>
                <a:cs typeface="Times New Roman"/>
              </a:rPr>
              <a:t>	</a:t>
            </a:r>
            <a:r>
              <a:rPr sz="2600" spc="35" dirty="0">
                <a:latin typeface="Symbol"/>
                <a:cs typeface="Symbol"/>
              </a:rPr>
              <a:t>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310" dirty="0">
                <a:latin typeface="Times New Roman"/>
                <a:cs typeface="Times New Roman"/>
              </a:rPr>
              <a:t> </a:t>
            </a:r>
            <a:r>
              <a:rPr sz="2600" spc="204" dirty="0">
                <a:latin typeface="Times New Roman"/>
                <a:cs typeface="Times New Roman"/>
              </a:rPr>
              <a:t>(</a:t>
            </a:r>
            <a:r>
              <a:rPr sz="2600" i="1" spc="45" dirty="0">
                <a:latin typeface="Times New Roman"/>
                <a:cs typeface="Times New Roman"/>
              </a:rPr>
              <a:t>z</a:t>
            </a:r>
            <a:r>
              <a:rPr sz="2250" spc="22" baseline="-25925" dirty="0">
                <a:latin typeface="Times New Roman"/>
                <a:cs typeface="Times New Roman"/>
              </a:rPr>
              <a:t>7</a:t>
            </a:r>
            <a:r>
              <a:rPr sz="2250" baseline="-25925" dirty="0">
                <a:latin typeface="Times New Roman"/>
                <a:cs typeface="Times New Roman"/>
              </a:rPr>
              <a:t> </a:t>
            </a:r>
            <a:r>
              <a:rPr sz="2250" spc="-37" baseline="-2592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Symbol"/>
                <a:cs typeface="Symbol"/>
              </a:rPr>
              <a:t>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185" dirty="0">
                <a:latin typeface="Times New Roman"/>
                <a:cs typeface="Times New Roman"/>
              </a:rPr>
              <a:t>2</a:t>
            </a:r>
            <a:r>
              <a:rPr sz="2600" i="1" spc="-5" dirty="0">
                <a:latin typeface="Times New Roman"/>
                <a:cs typeface="Times New Roman"/>
              </a:rPr>
              <a:t>z</a:t>
            </a:r>
            <a:r>
              <a:rPr sz="2250" spc="22" baseline="-25925" dirty="0">
                <a:latin typeface="Times New Roman"/>
                <a:cs typeface="Times New Roman"/>
              </a:rPr>
              <a:t>8</a:t>
            </a:r>
            <a:r>
              <a:rPr sz="2250" baseline="-25925" dirty="0">
                <a:latin typeface="Times New Roman"/>
                <a:cs typeface="Times New Roman"/>
              </a:rPr>
              <a:t> </a:t>
            </a:r>
            <a:r>
              <a:rPr sz="2250" spc="-112" baseline="-2592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Symbol"/>
                <a:cs typeface="Symbol"/>
              </a:rPr>
              <a:t>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i="1" spc="20" dirty="0">
                <a:latin typeface="Times New Roman"/>
                <a:cs typeface="Times New Roman"/>
              </a:rPr>
              <a:t>z</a:t>
            </a:r>
            <a:r>
              <a:rPr sz="2250" spc="22" baseline="-25925" dirty="0">
                <a:latin typeface="Times New Roman"/>
                <a:cs typeface="Times New Roman"/>
              </a:rPr>
              <a:t>9</a:t>
            </a:r>
            <a:r>
              <a:rPr sz="2250" spc="-142" baseline="-2592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)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Symbol"/>
                <a:cs typeface="Symbol"/>
              </a:rPr>
              <a:t>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spc="204" dirty="0">
                <a:latin typeface="Times New Roman"/>
                <a:cs typeface="Times New Roman"/>
              </a:rPr>
              <a:t>(</a:t>
            </a:r>
            <a:r>
              <a:rPr sz="2600" i="1" spc="-95" dirty="0">
                <a:latin typeface="Times New Roman"/>
                <a:cs typeface="Times New Roman"/>
              </a:rPr>
              <a:t>z</a:t>
            </a:r>
            <a:r>
              <a:rPr sz="2250" spc="22" baseline="-25925" dirty="0">
                <a:latin typeface="Times New Roman"/>
                <a:cs typeface="Times New Roman"/>
              </a:rPr>
              <a:t>1</a:t>
            </a:r>
            <a:r>
              <a:rPr sz="2250" baseline="-25925" dirty="0">
                <a:latin typeface="Times New Roman"/>
                <a:cs typeface="Times New Roman"/>
              </a:rPr>
              <a:t> </a:t>
            </a:r>
            <a:r>
              <a:rPr sz="2250" spc="-270" baseline="-2592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Symbol"/>
                <a:cs typeface="Symbol"/>
              </a:rPr>
              <a:t>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185" dirty="0">
                <a:latin typeface="Times New Roman"/>
                <a:cs typeface="Times New Roman"/>
              </a:rPr>
              <a:t>2</a:t>
            </a:r>
            <a:r>
              <a:rPr sz="2600" i="1" spc="75" dirty="0">
                <a:latin typeface="Times New Roman"/>
                <a:cs typeface="Times New Roman"/>
              </a:rPr>
              <a:t>z</a:t>
            </a:r>
            <a:r>
              <a:rPr sz="2250" spc="22" baseline="-25925" dirty="0">
                <a:latin typeface="Times New Roman"/>
                <a:cs typeface="Times New Roman"/>
              </a:rPr>
              <a:t>2</a:t>
            </a:r>
            <a:endParaRPr sz="2250" baseline="-25925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963409" y="5257774"/>
            <a:ext cx="360299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600" spc="35" dirty="0">
                <a:latin typeface="Symbol"/>
                <a:cs typeface="Symbol"/>
              </a:rPr>
              <a:t></a:t>
            </a:r>
            <a:r>
              <a:rPr sz="2600" spc="215" dirty="0">
                <a:latin typeface="Times New Roman"/>
                <a:cs typeface="Times New Roman"/>
              </a:rPr>
              <a:t> </a:t>
            </a:r>
            <a:r>
              <a:rPr sz="2600" spc="204" dirty="0">
                <a:latin typeface="Times New Roman"/>
                <a:cs typeface="Times New Roman"/>
              </a:rPr>
              <a:t>(</a:t>
            </a:r>
            <a:r>
              <a:rPr sz="2600" i="1" spc="15" dirty="0">
                <a:latin typeface="Times New Roman"/>
                <a:cs typeface="Times New Roman"/>
              </a:rPr>
              <a:t>z</a:t>
            </a:r>
            <a:r>
              <a:rPr sz="2250" spc="22" baseline="-25925" dirty="0">
                <a:latin typeface="Times New Roman"/>
                <a:cs typeface="Times New Roman"/>
              </a:rPr>
              <a:t>3</a:t>
            </a:r>
            <a:r>
              <a:rPr sz="2250" baseline="-25925" dirty="0">
                <a:latin typeface="Times New Roman"/>
                <a:cs typeface="Times New Roman"/>
              </a:rPr>
              <a:t> </a:t>
            </a:r>
            <a:r>
              <a:rPr sz="2250" spc="-150" baseline="-2592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Symbol"/>
                <a:cs typeface="Symbol"/>
              </a:rPr>
              <a:t>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180" dirty="0">
                <a:latin typeface="Times New Roman"/>
                <a:cs typeface="Times New Roman"/>
              </a:rPr>
              <a:t>2</a:t>
            </a:r>
            <a:r>
              <a:rPr sz="2600" i="1" spc="40" dirty="0">
                <a:latin typeface="Times New Roman"/>
                <a:cs typeface="Times New Roman"/>
              </a:rPr>
              <a:t>z</a:t>
            </a:r>
            <a:r>
              <a:rPr sz="2250" spc="22" baseline="-25925" dirty="0">
                <a:latin typeface="Times New Roman"/>
                <a:cs typeface="Times New Roman"/>
              </a:rPr>
              <a:t>6</a:t>
            </a:r>
            <a:r>
              <a:rPr sz="2250" baseline="-25925" dirty="0">
                <a:latin typeface="Times New Roman"/>
                <a:cs typeface="Times New Roman"/>
              </a:rPr>
              <a:t> </a:t>
            </a:r>
            <a:r>
              <a:rPr sz="2250" spc="-75" baseline="-2592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Symbol"/>
                <a:cs typeface="Symbol"/>
              </a:rPr>
              <a:t>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z</a:t>
            </a:r>
            <a:r>
              <a:rPr sz="2250" spc="22" baseline="-25925" dirty="0">
                <a:latin typeface="Times New Roman"/>
                <a:cs typeface="Times New Roman"/>
              </a:rPr>
              <a:t>9</a:t>
            </a:r>
            <a:r>
              <a:rPr sz="2250" spc="-127" baseline="-2592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)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Symbol"/>
                <a:cs typeface="Symbol"/>
              </a:rPr>
              <a:t>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spc="195" dirty="0">
                <a:latin typeface="Times New Roman"/>
                <a:cs typeface="Times New Roman"/>
              </a:rPr>
              <a:t>(</a:t>
            </a:r>
            <a:r>
              <a:rPr sz="2600" i="1" spc="-95" dirty="0">
                <a:latin typeface="Times New Roman"/>
                <a:cs typeface="Times New Roman"/>
              </a:rPr>
              <a:t>z</a:t>
            </a:r>
            <a:r>
              <a:rPr sz="2250" spc="22" baseline="-25925" dirty="0">
                <a:latin typeface="Times New Roman"/>
                <a:cs typeface="Times New Roman"/>
              </a:rPr>
              <a:t>1</a:t>
            </a:r>
            <a:r>
              <a:rPr sz="2250" baseline="-25925" dirty="0">
                <a:latin typeface="Times New Roman"/>
                <a:cs typeface="Times New Roman"/>
              </a:rPr>
              <a:t> </a:t>
            </a:r>
            <a:r>
              <a:rPr sz="2250" spc="-254" baseline="-2592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Symbol"/>
                <a:cs typeface="Symbol"/>
              </a:rPr>
              <a:t>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175" dirty="0">
                <a:latin typeface="Times New Roman"/>
                <a:cs typeface="Times New Roman"/>
              </a:rPr>
              <a:t>2</a:t>
            </a:r>
            <a:r>
              <a:rPr sz="2600" i="1" spc="70" dirty="0">
                <a:latin typeface="Times New Roman"/>
                <a:cs typeface="Times New Roman"/>
              </a:rPr>
              <a:t>z</a:t>
            </a:r>
            <a:r>
              <a:rPr sz="2250" spc="22" baseline="-25925" dirty="0">
                <a:latin typeface="Times New Roman"/>
                <a:cs typeface="Times New Roman"/>
              </a:rPr>
              <a:t>4</a:t>
            </a:r>
            <a:endParaRPr sz="2250" baseline="-25925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578503" y="4532793"/>
            <a:ext cx="3515517" cy="1147750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410"/>
              </a:spcBef>
            </a:pPr>
            <a:r>
              <a:rPr sz="2600" spc="35" dirty="0">
                <a:latin typeface="Symbol"/>
                <a:cs typeface="Symbol"/>
              </a:rPr>
              <a:t>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i="1" spc="30" dirty="0">
                <a:latin typeface="Times New Roman"/>
                <a:cs typeface="Times New Roman"/>
              </a:rPr>
              <a:t>z</a:t>
            </a:r>
            <a:r>
              <a:rPr sz="2250" spc="22" baseline="-25925" dirty="0">
                <a:latin typeface="Times New Roman"/>
                <a:cs typeface="Times New Roman"/>
              </a:rPr>
              <a:t>3</a:t>
            </a:r>
            <a:r>
              <a:rPr sz="2250" spc="-225" baseline="-2592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315"/>
              </a:spcBef>
            </a:pPr>
            <a:r>
              <a:rPr sz="2600" spc="35" dirty="0">
                <a:latin typeface="Symbol"/>
                <a:cs typeface="Symbol"/>
              </a:rPr>
              <a:t>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i="1" spc="35" dirty="0">
                <a:latin typeface="Times New Roman"/>
                <a:cs typeface="Times New Roman"/>
              </a:rPr>
              <a:t>z</a:t>
            </a:r>
            <a:r>
              <a:rPr sz="2250" spc="52" baseline="-25925" dirty="0">
                <a:latin typeface="Times New Roman"/>
                <a:cs typeface="Times New Roman"/>
              </a:rPr>
              <a:t>7</a:t>
            </a:r>
            <a:r>
              <a:rPr sz="2250" spc="-135" baseline="-2592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501902" y="3886961"/>
            <a:ext cx="3307079" cy="882015"/>
          </a:xfrm>
          <a:custGeom>
            <a:avLst/>
            <a:gdLst/>
            <a:ahLst/>
            <a:cxnLst/>
            <a:rect l="l" t="t" r="r" b="b"/>
            <a:pathLst>
              <a:path w="3307079" h="882014">
                <a:moveTo>
                  <a:pt x="0" y="0"/>
                </a:moveTo>
                <a:lnTo>
                  <a:pt x="1929130" y="0"/>
                </a:lnTo>
                <a:lnTo>
                  <a:pt x="2755900" y="0"/>
                </a:lnTo>
                <a:lnTo>
                  <a:pt x="3307080" y="0"/>
                </a:lnTo>
                <a:lnTo>
                  <a:pt x="3307080" y="320929"/>
                </a:lnTo>
                <a:lnTo>
                  <a:pt x="3307080" y="458469"/>
                </a:lnTo>
                <a:lnTo>
                  <a:pt x="3307080" y="550163"/>
                </a:lnTo>
                <a:lnTo>
                  <a:pt x="2755900" y="550163"/>
                </a:lnTo>
                <a:lnTo>
                  <a:pt x="2657729" y="881507"/>
                </a:lnTo>
                <a:lnTo>
                  <a:pt x="1929130" y="550163"/>
                </a:lnTo>
                <a:lnTo>
                  <a:pt x="0" y="550163"/>
                </a:lnTo>
                <a:lnTo>
                  <a:pt x="0" y="458469"/>
                </a:lnTo>
                <a:lnTo>
                  <a:pt x="0" y="320929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1616455" y="3915536"/>
            <a:ext cx="30765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7744" marR="5080" indent="-9956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Emphasize</a:t>
            </a:r>
            <a:r>
              <a:rPr sz="1600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more</a:t>
            </a:r>
            <a:r>
              <a:rPr sz="1600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the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current</a:t>
            </a:r>
            <a:r>
              <a:rPr sz="1600" spc="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point </a:t>
            </a:r>
            <a:r>
              <a:rPr sz="1600" spc="-4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(x</a:t>
            </a:r>
            <a:r>
              <a:rPr sz="16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direction)</a:t>
            </a:r>
            <a:endParaRPr sz="160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511301" y="5588330"/>
            <a:ext cx="3505200" cy="889635"/>
          </a:xfrm>
          <a:custGeom>
            <a:avLst/>
            <a:gdLst/>
            <a:ahLst/>
            <a:cxnLst/>
            <a:rect l="l" t="t" r="r" b="b"/>
            <a:pathLst>
              <a:path w="3505200" h="889635">
                <a:moveTo>
                  <a:pt x="0" y="299643"/>
                </a:moveTo>
                <a:lnTo>
                  <a:pt x="584200" y="299643"/>
                </a:lnTo>
                <a:lnTo>
                  <a:pt x="1574800" y="0"/>
                </a:lnTo>
                <a:lnTo>
                  <a:pt x="1460500" y="299643"/>
                </a:lnTo>
                <a:lnTo>
                  <a:pt x="3505200" y="299643"/>
                </a:lnTo>
                <a:lnTo>
                  <a:pt x="3505200" y="397941"/>
                </a:lnTo>
                <a:lnTo>
                  <a:pt x="3505200" y="545388"/>
                </a:lnTo>
                <a:lnTo>
                  <a:pt x="3505200" y="889431"/>
                </a:lnTo>
                <a:lnTo>
                  <a:pt x="1460500" y="889431"/>
                </a:lnTo>
                <a:lnTo>
                  <a:pt x="584200" y="889431"/>
                </a:lnTo>
                <a:lnTo>
                  <a:pt x="0" y="889431"/>
                </a:lnTo>
                <a:lnTo>
                  <a:pt x="0" y="545388"/>
                </a:lnTo>
                <a:lnTo>
                  <a:pt x="0" y="397941"/>
                </a:lnTo>
                <a:lnTo>
                  <a:pt x="0" y="299643"/>
                </a:lnTo>
                <a:close/>
              </a:path>
            </a:pathLst>
          </a:custGeom>
          <a:ln w="25908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613663" y="5915659"/>
            <a:ext cx="3302635" cy="572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914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Emphasize</a:t>
            </a:r>
            <a:r>
              <a:rPr sz="16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more</a:t>
            </a:r>
            <a:r>
              <a:rPr sz="1600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the</a:t>
            </a:r>
            <a:r>
              <a:rPr sz="16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current</a:t>
            </a:r>
            <a:r>
              <a:rPr sz="1600" spc="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point</a:t>
            </a:r>
            <a:r>
              <a:rPr sz="16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(y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ts val="2395"/>
              </a:lnSpc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direction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328028" y="6152794"/>
            <a:ext cx="14833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solidFill>
                  <a:srgbClr val="003366"/>
                </a:solidFill>
                <a:latin typeface="Arial"/>
                <a:cs typeface="Arial"/>
              </a:rPr>
              <a:t>Pixel</a:t>
            </a:r>
            <a:r>
              <a:rPr sz="1400" i="1" spc="-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003366"/>
                </a:solidFill>
                <a:latin typeface="Arial"/>
                <a:cs typeface="Arial"/>
              </a:rPr>
              <a:t>Arrange</a:t>
            </a:r>
            <a:r>
              <a:rPr sz="1400" i="1" spc="-10" dirty="0">
                <a:solidFill>
                  <a:srgbClr val="003366"/>
                </a:solidFill>
                <a:latin typeface="Arial"/>
                <a:cs typeface="Arial"/>
              </a:rPr>
              <a:t>m</a:t>
            </a:r>
            <a:r>
              <a:rPr sz="1400" i="1" dirty="0">
                <a:solidFill>
                  <a:srgbClr val="003366"/>
                </a:solidFill>
                <a:latin typeface="Arial"/>
                <a:cs typeface="Arial"/>
              </a:rPr>
              <a:t>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title"/>
          </p:nvPr>
        </p:nvSpPr>
        <p:spPr>
          <a:xfrm>
            <a:off x="2897885" y="382270"/>
            <a:ext cx="43243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Gradient</a:t>
            </a:r>
            <a:r>
              <a:rPr sz="4400" spc="-95" dirty="0"/>
              <a:t> </a:t>
            </a:r>
            <a:r>
              <a:rPr sz="4400" dirty="0"/>
              <a:t>Operators</a:t>
            </a:r>
            <a:endParaRPr sz="4400"/>
          </a:p>
        </p:txBody>
      </p:sp>
      <p:sp>
        <p:nvSpPr>
          <p:cNvPr id="96" name="object 96"/>
          <p:cNvSpPr txBox="1"/>
          <p:nvPr/>
        </p:nvSpPr>
        <p:spPr>
          <a:xfrm>
            <a:off x="6235953" y="3456254"/>
            <a:ext cx="17240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solidFill>
                  <a:srgbClr val="003366"/>
                </a:solidFill>
                <a:latin typeface="Arial"/>
                <a:cs typeface="Arial"/>
              </a:rPr>
              <a:t>Extract</a:t>
            </a:r>
            <a:r>
              <a:rPr sz="1400" i="1" spc="-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003366"/>
                </a:solidFill>
                <a:latin typeface="Arial"/>
                <a:cs typeface="Arial"/>
              </a:rPr>
              <a:t>vertical</a:t>
            </a:r>
            <a:r>
              <a:rPr sz="1400" i="1" spc="-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003366"/>
                </a:solidFill>
                <a:latin typeface="Arial"/>
                <a:cs typeface="Arial"/>
              </a:rPr>
              <a:t>edges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28955" y="1231391"/>
            <a:ext cx="2590165" cy="748030"/>
            <a:chOff x="28955" y="1231391"/>
            <a:chExt cx="2590165" cy="748030"/>
          </a:xfrm>
        </p:grpSpPr>
        <p:pic>
          <p:nvPicPr>
            <p:cNvPr id="98" name="object 9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303" y="1289316"/>
              <a:ext cx="2366010" cy="538721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5" y="1231391"/>
              <a:ext cx="2590038" cy="747522"/>
            </a:xfrm>
            <a:prstGeom prst="rect">
              <a:avLst/>
            </a:prstGeom>
          </p:spPr>
        </p:pic>
      </p:grpSp>
      <p:grpSp>
        <p:nvGrpSpPr>
          <p:cNvPr id="100" name="object 100"/>
          <p:cNvGrpSpPr/>
          <p:nvPr/>
        </p:nvGrpSpPr>
        <p:grpSpPr>
          <a:xfrm>
            <a:off x="71627" y="1214627"/>
            <a:ext cx="2365375" cy="538480"/>
            <a:chOff x="71627" y="1214627"/>
            <a:chExt cx="2365375" cy="538480"/>
          </a:xfrm>
        </p:grpSpPr>
        <p:sp>
          <p:nvSpPr>
            <p:cNvPr id="101" name="object 101"/>
            <p:cNvSpPr/>
            <p:nvPr/>
          </p:nvSpPr>
          <p:spPr>
            <a:xfrm>
              <a:off x="76199" y="1219199"/>
              <a:ext cx="2356485" cy="528955"/>
            </a:xfrm>
            <a:custGeom>
              <a:avLst/>
              <a:gdLst/>
              <a:ahLst/>
              <a:cxnLst/>
              <a:rect l="l" t="t" r="r" b="b"/>
              <a:pathLst>
                <a:path w="2356485" h="528955">
                  <a:moveTo>
                    <a:pt x="2356104" y="0"/>
                  </a:moveTo>
                  <a:lnTo>
                    <a:pt x="0" y="0"/>
                  </a:lnTo>
                  <a:lnTo>
                    <a:pt x="0" y="528827"/>
                  </a:lnTo>
                  <a:lnTo>
                    <a:pt x="2356104" y="528827"/>
                  </a:lnTo>
                  <a:lnTo>
                    <a:pt x="235610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6199" y="1219199"/>
              <a:ext cx="2356485" cy="528955"/>
            </a:xfrm>
            <a:custGeom>
              <a:avLst/>
              <a:gdLst/>
              <a:ahLst/>
              <a:cxnLst/>
              <a:rect l="l" t="t" r="r" b="b"/>
              <a:pathLst>
                <a:path w="2356485" h="528955">
                  <a:moveTo>
                    <a:pt x="0" y="528827"/>
                  </a:moveTo>
                  <a:lnTo>
                    <a:pt x="2356104" y="528827"/>
                  </a:lnTo>
                  <a:lnTo>
                    <a:pt x="2356104" y="0"/>
                  </a:lnTo>
                  <a:lnTo>
                    <a:pt x="0" y="0"/>
                  </a:lnTo>
                  <a:lnTo>
                    <a:pt x="0" y="52882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154939" y="1240281"/>
            <a:ext cx="2186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800000"/>
                </a:solidFill>
                <a:latin typeface="Times New Roman"/>
                <a:cs typeface="Times New Roman"/>
              </a:rPr>
              <a:t>Sobel</a:t>
            </a:r>
            <a:r>
              <a:rPr sz="2800" spc="-5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00000"/>
                </a:solidFill>
                <a:latin typeface="Times New Roman"/>
                <a:cs typeface="Times New Roman"/>
              </a:rPr>
              <a:t>Operator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104" name="object 10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19800" y="3918203"/>
            <a:ext cx="2374392" cy="2177796"/>
          </a:xfrm>
          <a:prstGeom prst="rect">
            <a:avLst/>
          </a:prstGeom>
        </p:spPr>
      </p:pic>
      <p:grpSp>
        <p:nvGrpSpPr>
          <p:cNvPr id="105" name="object 105"/>
          <p:cNvGrpSpPr/>
          <p:nvPr/>
        </p:nvGrpSpPr>
        <p:grpSpPr>
          <a:xfrm>
            <a:off x="0" y="6472428"/>
            <a:ext cx="9144000" cy="386080"/>
            <a:chOff x="0" y="6472428"/>
            <a:chExt cx="9144000" cy="386080"/>
          </a:xfrm>
        </p:grpSpPr>
        <p:sp>
          <p:nvSpPr>
            <p:cNvPr id="106" name="object 106"/>
            <p:cNvSpPr/>
            <p:nvPr/>
          </p:nvSpPr>
          <p:spPr>
            <a:xfrm>
              <a:off x="0" y="6553199"/>
              <a:ext cx="9144000" cy="304800"/>
            </a:xfrm>
            <a:custGeom>
              <a:avLst/>
              <a:gdLst/>
              <a:ahLst/>
              <a:cxnLst/>
              <a:rect l="l" t="t" r="r" b="b"/>
              <a:pathLst>
                <a:path w="9144000" h="304800">
                  <a:moveTo>
                    <a:pt x="9144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9144000" y="304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971544" y="6477000"/>
              <a:ext cx="2644140" cy="338455"/>
            </a:xfrm>
            <a:custGeom>
              <a:avLst/>
              <a:gdLst/>
              <a:ahLst/>
              <a:cxnLst/>
              <a:rect l="l" t="t" r="r" b="b"/>
              <a:pathLst>
                <a:path w="2644140" h="338454">
                  <a:moveTo>
                    <a:pt x="0" y="338328"/>
                  </a:moveTo>
                  <a:lnTo>
                    <a:pt x="2644140" y="338328"/>
                  </a:lnTo>
                  <a:lnTo>
                    <a:pt x="2644140" y="0"/>
                  </a:lnTo>
                  <a:lnTo>
                    <a:pt x="0" y="0"/>
                  </a:lnTo>
                  <a:lnTo>
                    <a:pt x="0" y="338328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3976115" y="6499047"/>
            <a:ext cx="26352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80808"/>
                </a:solidFill>
                <a:latin typeface="Constantia"/>
                <a:cs typeface="Constantia"/>
              </a:rPr>
              <a:t>Same</a:t>
            </a:r>
            <a:r>
              <a:rPr sz="1600" b="1" spc="-65" dirty="0">
                <a:solidFill>
                  <a:srgbClr val="080808"/>
                </a:solidFill>
                <a:latin typeface="Constantia"/>
                <a:cs typeface="Constantia"/>
              </a:rPr>
              <a:t> </a:t>
            </a:r>
            <a:r>
              <a:rPr sz="1600" b="1" spc="-5" dirty="0">
                <a:solidFill>
                  <a:srgbClr val="080808"/>
                </a:solidFill>
                <a:latin typeface="Constantia"/>
                <a:cs typeface="Constantia"/>
              </a:rPr>
              <a:t>as</a:t>
            </a:r>
            <a:r>
              <a:rPr sz="1600" b="1" spc="-30" dirty="0">
                <a:solidFill>
                  <a:srgbClr val="080808"/>
                </a:solidFill>
                <a:latin typeface="Constantia"/>
                <a:cs typeface="Constantia"/>
              </a:rPr>
              <a:t> </a:t>
            </a:r>
            <a:r>
              <a:rPr sz="1600" b="1" spc="-10" dirty="0">
                <a:solidFill>
                  <a:srgbClr val="080808"/>
                </a:solidFill>
                <a:latin typeface="Constantia"/>
                <a:cs typeface="Constantia"/>
              </a:rPr>
              <a:t>Prewitt</a:t>
            </a:r>
            <a:r>
              <a:rPr sz="1600" b="1" spc="-30" dirty="0">
                <a:solidFill>
                  <a:srgbClr val="080808"/>
                </a:solidFill>
                <a:latin typeface="Constantia"/>
                <a:cs typeface="Constantia"/>
              </a:rPr>
              <a:t> </a:t>
            </a:r>
            <a:r>
              <a:rPr sz="1600" b="1" spc="-10" dirty="0">
                <a:solidFill>
                  <a:srgbClr val="080808"/>
                </a:solidFill>
                <a:latin typeface="Constantia"/>
                <a:cs typeface="Constantia"/>
              </a:rPr>
              <a:t>Operator</a:t>
            </a:r>
            <a:endParaRPr sz="1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70320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1944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15086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94120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62015"/>
            <a:ext cx="344170" cy="66040"/>
          </a:xfrm>
          <a:custGeom>
            <a:avLst/>
            <a:gdLst/>
            <a:ahLst/>
            <a:cxnLst/>
            <a:rect l="l" t="t" r="r" b="b"/>
            <a:pathLst>
              <a:path w="344170" h="66039">
                <a:moveTo>
                  <a:pt x="342900" y="56388"/>
                </a:moveTo>
                <a:lnTo>
                  <a:pt x="0" y="56388"/>
                </a:lnTo>
                <a:lnTo>
                  <a:pt x="0" y="65532"/>
                </a:lnTo>
                <a:lnTo>
                  <a:pt x="342900" y="65532"/>
                </a:lnTo>
                <a:lnTo>
                  <a:pt x="342900" y="56388"/>
                </a:lnTo>
                <a:close/>
              </a:path>
              <a:path w="344170" h="6603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076188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870447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5750052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047232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3"/>
                </a:lnTo>
                <a:lnTo>
                  <a:pt x="342900" y="9143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917691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526999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50505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4361688"/>
            <a:ext cx="344170" cy="66040"/>
          </a:xfrm>
          <a:custGeom>
            <a:avLst/>
            <a:gdLst/>
            <a:ahLst/>
            <a:cxnLst/>
            <a:rect l="l" t="t" r="r" b="b"/>
            <a:pathLst>
              <a:path w="344170" h="66039">
                <a:moveTo>
                  <a:pt x="342900" y="56388"/>
                </a:moveTo>
                <a:lnTo>
                  <a:pt x="0" y="56388"/>
                </a:lnTo>
                <a:lnTo>
                  <a:pt x="0" y="65544"/>
                </a:lnTo>
                <a:lnTo>
                  <a:pt x="342900" y="65544"/>
                </a:lnTo>
                <a:lnTo>
                  <a:pt x="342900" y="56388"/>
                </a:lnTo>
                <a:close/>
              </a:path>
              <a:path w="344170" h="6603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4975859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477164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46497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4946903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4450079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45354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4818888"/>
            <a:ext cx="344170" cy="47625"/>
          </a:xfrm>
          <a:custGeom>
            <a:avLst/>
            <a:gdLst/>
            <a:ahLst/>
            <a:cxnLst/>
            <a:rect l="l" t="t" r="r" b="b"/>
            <a:pathLst>
              <a:path w="344170" h="47625">
                <a:moveTo>
                  <a:pt x="342900" y="0"/>
                </a:moveTo>
                <a:lnTo>
                  <a:pt x="0" y="0"/>
                </a:lnTo>
                <a:lnTo>
                  <a:pt x="0" y="9156"/>
                </a:lnTo>
                <a:lnTo>
                  <a:pt x="342900" y="9156"/>
                </a:lnTo>
                <a:lnTo>
                  <a:pt x="342900" y="0"/>
                </a:lnTo>
                <a:close/>
              </a:path>
              <a:path w="344170" h="47625">
                <a:moveTo>
                  <a:pt x="343662" y="27432"/>
                </a:moveTo>
                <a:lnTo>
                  <a:pt x="0" y="27432"/>
                </a:lnTo>
                <a:lnTo>
                  <a:pt x="0" y="47244"/>
                </a:lnTo>
                <a:lnTo>
                  <a:pt x="343662" y="47244"/>
                </a:lnTo>
                <a:lnTo>
                  <a:pt x="343662" y="2743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4183379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6"/>
                </a:lnTo>
                <a:lnTo>
                  <a:pt x="343662" y="28956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406298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394868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4230623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375361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3601211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3532632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3677411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3457955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3253740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3429000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3300983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68"/>
                </a:moveTo>
                <a:lnTo>
                  <a:pt x="0" y="28968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68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3080003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292760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28590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3003804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2170175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10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1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2784348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258013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24597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2755392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2258567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23454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2627375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1979675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827276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1903476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0" y="1254251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09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0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1664207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0" y="15438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134264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0" y="14295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0" y="1711451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106375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0" y="91135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09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0" y="987552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0" y="83667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0" y="722376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527303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37490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30632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0" y="451104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0" y="202704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30708" y="0"/>
                </a:moveTo>
                <a:lnTo>
                  <a:pt x="0" y="0"/>
                </a:lnTo>
                <a:lnTo>
                  <a:pt x="0" y="9144"/>
                </a:lnTo>
                <a:lnTo>
                  <a:pt x="330708" y="9144"/>
                </a:lnTo>
                <a:lnTo>
                  <a:pt x="330708" y="0"/>
                </a:lnTo>
                <a:close/>
              </a:path>
              <a:path w="344170" h="48895">
                <a:moveTo>
                  <a:pt x="343662" y="28943"/>
                </a:moveTo>
                <a:lnTo>
                  <a:pt x="0" y="28943"/>
                </a:lnTo>
                <a:lnTo>
                  <a:pt x="0" y="48755"/>
                </a:lnTo>
                <a:lnTo>
                  <a:pt x="343662" y="48755"/>
                </a:lnTo>
                <a:lnTo>
                  <a:pt x="343662" y="28943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0" y="103631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0" y="6095"/>
            <a:ext cx="344170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79119" y="23774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2059"/>
                </a:moveTo>
                <a:lnTo>
                  <a:pt x="496823" y="1242059"/>
                </a:lnTo>
                <a:lnTo>
                  <a:pt x="496823" y="0"/>
                </a:lnTo>
                <a:lnTo>
                  <a:pt x="0" y="0"/>
                </a:lnTo>
                <a:lnTo>
                  <a:pt x="0" y="1242059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8" name="object 68"/>
          <p:cNvGrpSpPr/>
          <p:nvPr/>
        </p:nvGrpSpPr>
        <p:grpSpPr>
          <a:xfrm>
            <a:off x="330708" y="28955"/>
            <a:ext cx="5661660" cy="208915"/>
            <a:chOff x="330708" y="28955"/>
            <a:chExt cx="5661660" cy="208915"/>
          </a:xfrm>
        </p:grpSpPr>
        <p:sp>
          <p:nvSpPr>
            <p:cNvPr id="69" name="object 69"/>
            <p:cNvSpPr/>
            <p:nvPr/>
          </p:nvSpPr>
          <p:spPr>
            <a:xfrm>
              <a:off x="579120" y="28955"/>
              <a:ext cx="497205" cy="131445"/>
            </a:xfrm>
            <a:custGeom>
              <a:avLst/>
              <a:gdLst/>
              <a:ahLst/>
              <a:cxnLst/>
              <a:rect l="l" t="t" r="r" b="b"/>
              <a:pathLst>
                <a:path w="497205" h="131445">
                  <a:moveTo>
                    <a:pt x="0" y="131064"/>
                  </a:moveTo>
                  <a:lnTo>
                    <a:pt x="496823" y="131064"/>
                  </a:lnTo>
                  <a:lnTo>
                    <a:pt x="496823" y="0"/>
                  </a:lnTo>
                  <a:lnTo>
                    <a:pt x="0" y="0"/>
                  </a:lnTo>
                  <a:lnTo>
                    <a:pt x="0" y="131064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30708" y="160019"/>
              <a:ext cx="5661660" cy="78105"/>
            </a:xfrm>
            <a:custGeom>
              <a:avLst/>
              <a:gdLst/>
              <a:ahLst/>
              <a:cxnLst/>
              <a:rect l="l" t="t" r="r" b="b"/>
              <a:pathLst>
                <a:path w="5661660" h="78104">
                  <a:moveTo>
                    <a:pt x="5661660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1660" y="77724"/>
                  </a:lnTo>
                  <a:lnTo>
                    <a:pt x="566166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/>
          <p:nvPr/>
        </p:nvSpPr>
        <p:spPr>
          <a:xfrm>
            <a:off x="6996683" y="1703832"/>
            <a:ext cx="1473835" cy="108585"/>
          </a:xfrm>
          <a:custGeom>
            <a:avLst/>
            <a:gdLst/>
            <a:ahLst/>
            <a:cxnLst/>
            <a:rect l="l" t="t" r="r" b="b"/>
            <a:pathLst>
              <a:path w="1473834" h="108585">
                <a:moveTo>
                  <a:pt x="0" y="108203"/>
                </a:moveTo>
                <a:lnTo>
                  <a:pt x="1473707" y="108203"/>
                </a:lnTo>
                <a:lnTo>
                  <a:pt x="1473707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2" name="object 72"/>
          <p:cNvGrpSpPr/>
          <p:nvPr/>
        </p:nvGrpSpPr>
        <p:grpSpPr>
          <a:xfrm>
            <a:off x="2947416" y="1473708"/>
            <a:ext cx="5663565" cy="230504"/>
            <a:chOff x="2947416" y="1473708"/>
            <a:chExt cx="5663565" cy="230504"/>
          </a:xfrm>
        </p:grpSpPr>
        <p:sp>
          <p:nvSpPr>
            <p:cNvPr id="73" name="object 73"/>
            <p:cNvSpPr/>
            <p:nvPr/>
          </p:nvSpPr>
          <p:spPr>
            <a:xfrm>
              <a:off x="6996683" y="1473708"/>
              <a:ext cx="1473835" cy="152400"/>
            </a:xfrm>
            <a:custGeom>
              <a:avLst/>
              <a:gdLst/>
              <a:ahLst/>
              <a:cxnLst/>
              <a:rect l="l" t="t" r="r" b="b"/>
              <a:pathLst>
                <a:path w="1473834" h="152400">
                  <a:moveTo>
                    <a:pt x="0" y="152400"/>
                  </a:moveTo>
                  <a:lnTo>
                    <a:pt x="1473707" y="152400"/>
                  </a:lnTo>
                  <a:lnTo>
                    <a:pt x="1473707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947416" y="1626108"/>
              <a:ext cx="5663565" cy="78105"/>
            </a:xfrm>
            <a:custGeom>
              <a:avLst/>
              <a:gdLst/>
              <a:ahLst/>
              <a:cxnLst/>
              <a:rect l="l" t="t" r="r" b="b"/>
              <a:pathLst>
                <a:path w="5663565" h="78105">
                  <a:moveTo>
                    <a:pt x="5663183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3183" y="77724"/>
                  </a:lnTo>
                  <a:lnTo>
                    <a:pt x="5663183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1080820" y="6609073"/>
            <a:ext cx="454914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2050" algn="l"/>
              </a:tabLst>
            </a:pP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DIP, Spring</a:t>
            </a:r>
            <a:r>
              <a:rPr sz="1500" spc="15" baseline="55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2012	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GS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&amp;</a:t>
            </a:r>
            <a:r>
              <a:rPr sz="1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AS,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Bahria</a:t>
            </a:r>
            <a:r>
              <a:rPr sz="10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University,</a:t>
            </a:r>
            <a:r>
              <a:rPr sz="10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Islambad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0" y="655091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>
            <a:spLocks noGrp="1"/>
          </p:cNvSpPr>
          <p:nvPr>
            <p:ph type="title"/>
          </p:nvPr>
        </p:nvSpPr>
        <p:spPr>
          <a:xfrm>
            <a:off x="2207132" y="610870"/>
            <a:ext cx="57099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Sobel</a:t>
            </a:r>
            <a:r>
              <a:rPr sz="4400" spc="-40" dirty="0"/>
              <a:t> </a:t>
            </a:r>
            <a:r>
              <a:rPr sz="4400" dirty="0"/>
              <a:t>Operator:</a:t>
            </a:r>
            <a:r>
              <a:rPr sz="4400" spc="-45" dirty="0"/>
              <a:t> </a:t>
            </a:r>
            <a:r>
              <a:rPr sz="4400" dirty="0"/>
              <a:t>Example</a:t>
            </a:r>
            <a:endParaRPr sz="4400"/>
          </a:p>
        </p:txBody>
      </p:sp>
      <p:sp>
        <p:nvSpPr>
          <p:cNvPr id="78" name="object 78"/>
          <p:cNvSpPr txBox="1"/>
          <p:nvPr/>
        </p:nvSpPr>
        <p:spPr>
          <a:xfrm>
            <a:off x="-12700" y="4661992"/>
            <a:ext cx="754570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5455" algn="l"/>
              </a:tabLst>
            </a:pPr>
            <a:r>
              <a:rPr sz="3200" u="dbl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	</a:t>
            </a:r>
            <a:r>
              <a:rPr sz="3200" spc="-1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Sobel</a:t>
            </a:r>
            <a:r>
              <a:rPr sz="32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filters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 are</a:t>
            </a:r>
            <a:r>
              <a:rPr sz="3200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typically</a:t>
            </a:r>
            <a:r>
              <a:rPr sz="3200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used</a:t>
            </a:r>
            <a:r>
              <a:rPr sz="3200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for</a:t>
            </a:r>
            <a:r>
              <a:rPr sz="32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edge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4820" algn="l"/>
              </a:tabLst>
            </a:pPr>
            <a:r>
              <a:rPr sz="3200" u="dbl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	</a:t>
            </a:r>
            <a:r>
              <a:rPr sz="3200" spc="-1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detection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3066288" y="1920239"/>
            <a:ext cx="3362325" cy="2501265"/>
            <a:chOff x="3066288" y="1920239"/>
            <a:chExt cx="3362325" cy="2501265"/>
          </a:xfrm>
        </p:grpSpPr>
        <p:pic>
          <p:nvPicPr>
            <p:cNvPr id="80" name="object 8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0396" y="1920239"/>
              <a:ext cx="2497872" cy="2500865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3072384" y="2924555"/>
              <a:ext cx="830580" cy="524510"/>
            </a:xfrm>
            <a:custGeom>
              <a:avLst/>
              <a:gdLst/>
              <a:ahLst/>
              <a:cxnLst/>
              <a:rect l="l" t="t" r="r" b="b"/>
              <a:pathLst>
                <a:path w="830579" h="524510">
                  <a:moveTo>
                    <a:pt x="534669" y="0"/>
                  </a:moveTo>
                  <a:lnTo>
                    <a:pt x="534669" y="120523"/>
                  </a:lnTo>
                  <a:lnTo>
                    <a:pt x="0" y="120523"/>
                  </a:lnTo>
                  <a:lnTo>
                    <a:pt x="0" y="403733"/>
                  </a:lnTo>
                  <a:lnTo>
                    <a:pt x="534669" y="403733"/>
                  </a:lnTo>
                  <a:lnTo>
                    <a:pt x="534669" y="524256"/>
                  </a:lnTo>
                  <a:lnTo>
                    <a:pt x="830580" y="262128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072384" y="2924555"/>
              <a:ext cx="830580" cy="524510"/>
            </a:xfrm>
            <a:custGeom>
              <a:avLst/>
              <a:gdLst/>
              <a:ahLst/>
              <a:cxnLst/>
              <a:rect l="l" t="t" r="r" b="b"/>
              <a:pathLst>
                <a:path w="830579" h="524510">
                  <a:moveTo>
                    <a:pt x="0" y="120523"/>
                  </a:moveTo>
                  <a:lnTo>
                    <a:pt x="534669" y="120523"/>
                  </a:lnTo>
                  <a:lnTo>
                    <a:pt x="534669" y="0"/>
                  </a:lnTo>
                  <a:lnTo>
                    <a:pt x="830580" y="262128"/>
                  </a:lnTo>
                  <a:lnTo>
                    <a:pt x="534669" y="524256"/>
                  </a:lnTo>
                  <a:lnTo>
                    <a:pt x="534669" y="403733"/>
                  </a:lnTo>
                  <a:lnTo>
                    <a:pt x="0" y="403733"/>
                  </a:lnTo>
                  <a:lnTo>
                    <a:pt x="0" y="120523"/>
                  </a:lnTo>
                  <a:close/>
                </a:path>
              </a:pathLst>
            </a:custGeom>
            <a:ln w="12192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3" name="object 8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738" y="1958363"/>
            <a:ext cx="2458294" cy="2455118"/>
          </a:xfrm>
          <a:prstGeom prst="rect">
            <a:avLst/>
          </a:prstGeom>
        </p:spPr>
      </p:pic>
      <p:sp>
        <p:nvSpPr>
          <p:cNvPr id="84" name="object 84"/>
          <p:cNvSpPr txBox="1"/>
          <p:nvPr/>
        </p:nvSpPr>
        <p:spPr>
          <a:xfrm>
            <a:off x="6553200" y="1981200"/>
            <a:ext cx="2287905" cy="2415540"/>
          </a:xfrm>
          <a:prstGeom prst="rect">
            <a:avLst/>
          </a:prstGeom>
          <a:solidFill>
            <a:srgbClr val="FFFFCC"/>
          </a:solidFill>
          <a:ln w="12192">
            <a:solidFill>
              <a:srgbClr val="003366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2075" marR="462915">
              <a:lnSpc>
                <a:spcPct val="100000"/>
              </a:lnSpc>
              <a:spcBef>
                <a:spcPts val="210"/>
              </a:spcBef>
            </a:pPr>
            <a:r>
              <a:rPr sz="2200" spc="-5" dirty="0">
                <a:latin typeface="Arial"/>
                <a:cs typeface="Arial"/>
              </a:rPr>
              <a:t>An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image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contact lens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which is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enhanced in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order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to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make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defects more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obvious</a:t>
            </a:r>
            <a:endParaRPr sz="22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0" y="6553199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0175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10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1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784348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8013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4597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755392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258567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3454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627375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979675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827276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903476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254251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09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0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664207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5438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34264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4295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1711451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106375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91135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09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987552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83667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722376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527303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37490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30632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451104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202704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30708" y="0"/>
                </a:moveTo>
                <a:lnTo>
                  <a:pt x="0" y="0"/>
                </a:lnTo>
                <a:lnTo>
                  <a:pt x="0" y="9144"/>
                </a:lnTo>
                <a:lnTo>
                  <a:pt x="330708" y="9144"/>
                </a:lnTo>
                <a:lnTo>
                  <a:pt x="330708" y="0"/>
                </a:lnTo>
                <a:close/>
              </a:path>
              <a:path w="344170" h="48895">
                <a:moveTo>
                  <a:pt x="343662" y="28943"/>
                </a:moveTo>
                <a:lnTo>
                  <a:pt x="0" y="28943"/>
                </a:lnTo>
                <a:lnTo>
                  <a:pt x="0" y="48755"/>
                </a:lnTo>
                <a:lnTo>
                  <a:pt x="343662" y="48755"/>
                </a:lnTo>
                <a:lnTo>
                  <a:pt x="343662" y="28943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103631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6095"/>
            <a:ext cx="344170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9119" y="23774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2059"/>
                </a:moveTo>
                <a:lnTo>
                  <a:pt x="496823" y="1242059"/>
                </a:lnTo>
                <a:lnTo>
                  <a:pt x="496823" y="0"/>
                </a:lnTo>
                <a:lnTo>
                  <a:pt x="0" y="0"/>
                </a:lnTo>
                <a:lnTo>
                  <a:pt x="0" y="1242059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330708" y="28955"/>
            <a:ext cx="5661660" cy="208915"/>
            <a:chOff x="330708" y="28955"/>
            <a:chExt cx="5661660" cy="208915"/>
          </a:xfrm>
        </p:grpSpPr>
        <p:sp>
          <p:nvSpPr>
            <p:cNvPr id="33" name="object 33"/>
            <p:cNvSpPr/>
            <p:nvPr/>
          </p:nvSpPr>
          <p:spPr>
            <a:xfrm>
              <a:off x="579120" y="28955"/>
              <a:ext cx="497205" cy="131445"/>
            </a:xfrm>
            <a:custGeom>
              <a:avLst/>
              <a:gdLst/>
              <a:ahLst/>
              <a:cxnLst/>
              <a:rect l="l" t="t" r="r" b="b"/>
              <a:pathLst>
                <a:path w="497205" h="131445">
                  <a:moveTo>
                    <a:pt x="0" y="131064"/>
                  </a:moveTo>
                  <a:lnTo>
                    <a:pt x="496823" y="131064"/>
                  </a:lnTo>
                  <a:lnTo>
                    <a:pt x="496823" y="0"/>
                  </a:lnTo>
                  <a:lnTo>
                    <a:pt x="0" y="0"/>
                  </a:lnTo>
                  <a:lnTo>
                    <a:pt x="0" y="131064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0708" y="160019"/>
              <a:ext cx="5661660" cy="78105"/>
            </a:xfrm>
            <a:custGeom>
              <a:avLst/>
              <a:gdLst/>
              <a:ahLst/>
              <a:cxnLst/>
              <a:rect l="l" t="t" r="r" b="b"/>
              <a:pathLst>
                <a:path w="5661660" h="78104">
                  <a:moveTo>
                    <a:pt x="5661660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1660" y="77724"/>
                  </a:lnTo>
                  <a:lnTo>
                    <a:pt x="566166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6996683" y="1703832"/>
            <a:ext cx="1473835" cy="108585"/>
          </a:xfrm>
          <a:custGeom>
            <a:avLst/>
            <a:gdLst/>
            <a:ahLst/>
            <a:cxnLst/>
            <a:rect l="l" t="t" r="r" b="b"/>
            <a:pathLst>
              <a:path w="1473834" h="108585">
                <a:moveTo>
                  <a:pt x="0" y="108203"/>
                </a:moveTo>
                <a:lnTo>
                  <a:pt x="1473707" y="108203"/>
                </a:lnTo>
                <a:lnTo>
                  <a:pt x="1473707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762000" y="1473708"/>
            <a:ext cx="7848600" cy="4558665"/>
            <a:chOff x="762000" y="1473708"/>
            <a:chExt cx="7848600" cy="4558665"/>
          </a:xfrm>
        </p:grpSpPr>
        <p:sp>
          <p:nvSpPr>
            <p:cNvPr id="37" name="object 37"/>
            <p:cNvSpPr/>
            <p:nvPr/>
          </p:nvSpPr>
          <p:spPr>
            <a:xfrm>
              <a:off x="6996684" y="1473708"/>
              <a:ext cx="1473835" cy="152400"/>
            </a:xfrm>
            <a:custGeom>
              <a:avLst/>
              <a:gdLst/>
              <a:ahLst/>
              <a:cxnLst/>
              <a:rect l="l" t="t" r="r" b="b"/>
              <a:pathLst>
                <a:path w="1473834" h="152400">
                  <a:moveTo>
                    <a:pt x="0" y="152400"/>
                  </a:moveTo>
                  <a:lnTo>
                    <a:pt x="1473707" y="152400"/>
                  </a:lnTo>
                  <a:lnTo>
                    <a:pt x="1473707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47416" y="1626108"/>
              <a:ext cx="5663565" cy="78105"/>
            </a:xfrm>
            <a:custGeom>
              <a:avLst/>
              <a:gdLst/>
              <a:ahLst/>
              <a:cxnLst/>
              <a:rect l="l" t="t" r="r" b="b"/>
              <a:pathLst>
                <a:path w="5663565" h="78105">
                  <a:moveTo>
                    <a:pt x="5663183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3183" y="77724"/>
                  </a:lnTo>
                  <a:lnTo>
                    <a:pt x="5663183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1676400"/>
              <a:ext cx="7586472" cy="4355592"/>
            </a:xfrm>
            <a:prstGeom prst="rect">
              <a:avLst/>
            </a:prstGeom>
          </p:spPr>
        </p:pic>
      </p:grpSp>
      <p:sp>
        <p:nvSpPr>
          <p:cNvPr id="41" name="object 41"/>
          <p:cNvSpPr/>
          <p:nvPr/>
        </p:nvSpPr>
        <p:spPr>
          <a:xfrm>
            <a:off x="0" y="65532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3774185" y="763270"/>
            <a:ext cx="25749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heavy" dirty="0">
                <a:uFill>
                  <a:solidFill>
                    <a:srgbClr val="003366"/>
                  </a:solidFill>
                </a:uFill>
              </a:rPr>
              <a:t>Sharpe</a:t>
            </a:r>
            <a:r>
              <a:rPr sz="4400" u="heavy" spc="10" dirty="0">
                <a:uFill>
                  <a:solidFill>
                    <a:srgbClr val="003366"/>
                  </a:solidFill>
                </a:uFill>
              </a:rPr>
              <a:t>n</a:t>
            </a:r>
            <a:r>
              <a:rPr sz="4400" u="heavy" dirty="0">
                <a:uFill>
                  <a:solidFill>
                    <a:srgbClr val="003366"/>
                  </a:solidFill>
                </a:uFill>
              </a:rPr>
              <a:t>ing</a:t>
            </a:r>
            <a:endParaRPr sz="4400"/>
          </a:p>
        </p:txBody>
      </p:sp>
      <p:sp>
        <p:nvSpPr>
          <p:cNvPr id="44" name="object 44"/>
          <p:cNvSpPr txBox="1"/>
          <p:nvPr/>
        </p:nvSpPr>
        <p:spPr>
          <a:xfrm>
            <a:off x="8402828" y="6444488"/>
            <a:ext cx="2057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800000"/>
                </a:solidFill>
                <a:latin typeface="Times New Roman"/>
                <a:cs typeface="Times New Roman"/>
              </a:rPr>
              <a:t>30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827276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903476"/>
            <a:ext cx="344170" cy="1905"/>
          </a:xfrm>
          <a:custGeom>
            <a:avLst/>
            <a:gdLst/>
            <a:ahLst/>
            <a:cxnLst/>
            <a:rect l="l" t="t" r="r" b="b"/>
            <a:pathLst>
              <a:path w="344170" h="1905">
                <a:moveTo>
                  <a:pt x="0" y="1523"/>
                </a:moveTo>
                <a:lnTo>
                  <a:pt x="343662" y="1523"/>
                </a:lnTo>
                <a:lnTo>
                  <a:pt x="343662" y="0"/>
                </a:lnTo>
                <a:lnTo>
                  <a:pt x="0" y="0"/>
                </a:lnTo>
                <a:lnTo>
                  <a:pt x="0" y="1523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254251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09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0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664207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5438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34264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295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711451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06375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91135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09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987552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83667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722376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27303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7490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30632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451104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202704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30708" y="0"/>
                </a:moveTo>
                <a:lnTo>
                  <a:pt x="0" y="0"/>
                </a:lnTo>
                <a:lnTo>
                  <a:pt x="0" y="9144"/>
                </a:lnTo>
                <a:lnTo>
                  <a:pt x="330708" y="9144"/>
                </a:lnTo>
                <a:lnTo>
                  <a:pt x="330708" y="0"/>
                </a:lnTo>
                <a:close/>
              </a:path>
              <a:path w="344170" h="48895">
                <a:moveTo>
                  <a:pt x="343662" y="28943"/>
                </a:moveTo>
                <a:lnTo>
                  <a:pt x="0" y="28943"/>
                </a:lnTo>
                <a:lnTo>
                  <a:pt x="0" y="48755"/>
                </a:lnTo>
                <a:lnTo>
                  <a:pt x="343662" y="48755"/>
                </a:lnTo>
                <a:lnTo>
                  <a:pt x="343662" y="28943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03631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6095"/>
            <a:ext cx="344170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9119" y="23774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2059"/>
                </a:moveTo>
                <a:lnTo>
                  <a:pt x="496823" y="1242059"/>
                </a:lnTo>
                <a:lnTo>
                  <a:pt x="496823" y="0"/>
                </a:lnTo>
                <a:lnTo>
                  <a:pt x="0" y="0"/>
                </a:lnTo>
                <a:lnTo>
                  <a:pt x="0" y="1242059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330708" y="28955"/>
            <a:ext cx="5661660" cy="208915"/>
            <a:chOff x="330708" y="28955"/>
            <a:chExt cx="5661660" cy="208915"/>
          </a:xfrm>
        </p:grpSpPr>
        <p:sp>
          <p:nvSpPr>
            <p:cNvPr id="24" name="object 24"/>
            <p:cNvSpPr/>
            <p:nvPr/>
          </p:nvSpPr>
          <p:spPr>
            <a:xfrm>
              <a:off x="579120" y="28955"/>
              <a:ext cx="497205" cy="131445"/>
            </a:xfrm>
            <a:custGeom>
              <a:avLst/>
              <a:gdLst/>
              <a:ahLst/>
              <a:cxnLst/>
              <a:rect l="l" t="t" r="r" b="b"/>
              <a:pathLst>
                <a:path w="497205" h="131445">
                  <a:moveTo>
                    <a:pt x="0" y="131064"/>
                  </a:moveTo>
                  <a:lnTo>
                    <a:pt x="496823" y="131064"/>
                  </a:lnTo>
                  <a:lnTo>
                    <a:pt x="496823" y="0"/>
                  </a:lnTo>
                  <a:lnTo>
                    <a:pt x="0" y="0"/>
                  </a:lnTo>
                  <a:lnTo>
                    <a:pt x="0" y="131064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0708" y="160019"/>
              <a:ext cx="5661660" cy="78105"/>
            </a:xfrm>
            <a:custGeom>
              <a:avLst/>
              <a:gdLst/>
              <a:ahLst/>
              <a:cxnLst/>
              <a:rect l="l" t="t" r="r" b="b"/>
              <a:pathLst>
                <a:path w="5661660" h="78104">
                  <a:moveTo>
                    <a:pt x="5661660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1660" y="77724"/>
                  </a:lnTo>
                  <a:lnTo>
                    <a:pt x="566166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6996683" y="1703832"/>
            <a:ext cx="1473835" cy="108585"/>
          </a:xfrm>
          <a:custGeom>
            <a:avLst/>
            <a:gdLst/>
            <a:ahLst/>
            <a:cxnLst/>
            <a:rect l="l" t="t" r="r" b="b"/>
            <a:pathLst>
              <a:path w="1473834" h="108585">
                <a:moveTo>
                  <a:pt x="0" y="108203"/>
                </a:moveTo>
                <a:lnTo>
                  <a:pt x="1473707" y="108203"/>
                </a:lnTo>
                <a:lnTo>
                  <a:pt x="1473707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2947416" y="1473708"/>
            <a:ext cx="5663565" cy="230504"/>
            <a:chOff x="2947416" y="1473708"/>
            <a:chExt cx="5663565" cy="230504"/>
          </a:xfrm>
        </p:grpSpPr>
        <p:sp>
          <p:nvSpPr>
            <p:cNvPr id="28" name="object 28"/>
            <p:cNvSpPr/>
            <p:nvPr/>
          </p:nvSpPr>
          <p:spPr>
            <a:xfrm>
              <a:off x="6996683" y="1473708"/>
              <a:ext cx="1473835" cy="152400"/>
            </a:xfrm>
            <a:custGeom>
              <a:avLst/>
              <a:gdLst/>
              <a:ahLst/>
              <a:cxnLst/>
              <a:rect l="l" t="t" r="r" b="b"/>
              <a:pathLst>
                <a:path w="1473834" h="152400">
                  <a:moveTo>
                    <a:pt x="0" y="152400"/>
                  </a:moveTo>
                  <a:lnTo>
                    <a:pt x="1473707" y="152400"/>
                  </a:lnTo>
                  <a:lnTo>
                    <a:pt x="1473707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47416" y="1626108"/>
              <a:ext cx="5663565" cy="78105"/>
            </a:xfrm>
            <a:custGeom>
              <a:avLst/>
              <a:gdLst/>
              <a:ahLst/>
              <a:cxnLst/>
              <a:rect l="l" t="t" r="r" b="b"/>
              <a:pathLst>
                <a:path w="5663565" h="78105">
                  <a:moveTo>
                    <a:pt x="5663183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3183" y="77724"/>
                  </a:lnTo>
                  <a:lnTo>
                    <a:pt x="5663183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080820" y="6609073"/>
            <a:ext cx="454914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2050" algn="l"/>
              </a:tabLst>
            </a:pP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DIP, Spring</a:t>
            </a:r>
            <a:r>
              <a:rPr sz="1500" spc="15" baseline="55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2012	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GS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&amp;</a:t>
            </a:r>
            <a:r>
              <a:rPr sz="1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AS,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Bahria</a:t>
            </a:r>
            <a:r>
              <a:rPr sz="10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University,</a:t>
            </a:r>
            <a:r>
              <a:rPr sz="10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Islambad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1904999"/>
            <a:ext cx="9144000" cy="4953000"/>
          </a:xfrm>
          <a:custGeom>
            <a:avLst/>
            <a:gdLst/>
            <a:ahLst/>
            <a:cxnLst/>
            <a:rect l="l" t="t" r="r" b="b"/>
            <a:pathLst>
              <a:path w="9144000" h="4953000">
                <a:moveTo>
                  <a:pt x="9144000" y="0"/>
                </a:moveTo>
                <a:lnTo>
                  <a:pt x="0" y="0"/>
                </a:lnTo>
                <a:lnTo>
                  <a:pt x="0" y="4953000"/>
                </a:lnTo>
                <a:lnTo>
                  <a:pt x="9144000" y="4953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35940" y="1912747"/>
            <a:ext cx="7849870" cy="3477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376555" indent="-287020">
              <a:lnSpc>
                <a:spcPct val="100000"/>
              </a:lnSpc>
              <a:spcBef>
                <a:spcPts val="105"/>
              </a:spcBef>
              <a:buSzPct val="54687"/>
              <a:buFont typeface="Wingdings"/>
              <a:buChar char=""/>
              <a:tabLst>
                <a:tab pos="299720" algn="l"/>
              </a:tabLst>
            </a:pPr>
            <a:r>
              <a:rPr sz="3200" dirty="0">
                <a:solidFill>
                  <a:srgbClr val="003366"/>
                </a:solidFill>
                <a:latin typeface="Constantia"/>
                <a:cs typeface="Constantia"/>
              </a:rPr>
              <a:t>Sharpening</a:t>
            </a:r>
            <a:r>
              <a:rPr sz="3200" spc="-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3200" dirty="0">
                <a:solidFill>
                  <a:srgbClr val="003366"/>
                </a:solidFill>
                <a:latin typeface="Constantia"/>
                <a:cs typeface="Constantia"/>
              </a:rPr>
              <a:t>filters</a:t>
            </a:r>
            <a:r>
              <a:rPr sz="3200" spc="-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3200" dirty="0">
                <a:solidFill>
                  <a:srgbClr val="003366"/>
                </a:solidFill>
                <a:latin typeface="Constantia"/>
                <a:cs typeface="Constantia"/>
              </a:rPr>
              <a:t>are</a:t>
            </a:r>
            <a:r>
              <a:rPr sz="3200" spc="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3200" dirty="0">
                <a:solidFill>
                  <a:srgbClr val="003366"/>
                </a:solidFill>
                <a:latin typeface="Constantia"/>
                <a:cs typeface="Constantia"/>
              </a:rPr>
              <a:t>based</a:t>
            </a:r>
            <a:r>
              <a:rPr sz="3200" spc="-10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3200" dirty="0">
                <a:solidFill>
                  <a:srgbClr val="003366"/>
                </a:solidFill>
                <a:latin typeface="Constantia"/>
                <a:cs typeface="Constantia"/>
              </a:rPr>
              <a:t>on</a:t>
            </a:r>
            <a:r>
              <a:rPr sz="3200" spc="-7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onstantia"/>
                <a:cs typeface="Constantia"/>
              </a:rPr>
              <a:t>first-</a:t>
            </a:r>
            <a:r>
              <a:rPr sz="3200" spc="-2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3200" dirty="0">
                <a:solidFill>
                  <a:srgbClr val="C00000"/>
                </a:solidFill>
                <a:latin typeface="Constantia"/>
                <a:cs typeface="Constantia"/>
              </a:rPr>
              <a:t>and </a:t>
            </a:r>
            <a:r>
              <a:rPr sz="3200" spc="-78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onstantia"/>
                <a:cs typeface="Constantia"/>
              </a:rPr>
              <a:t>second-order derivatives </a:t>
            </a:r>
            <a:r>
              <a:rPr sz="3200" dirty="0">
                <a:solidFill>
                  <a:srgbClr val="C00000"/>
                </a:solidFill>
                <a:latin typeface="Constantia"/>
                <a:cs typeface="Constantia"/>
              </a:rPr>
              <a:t>of</a:t>
            </a:r>
            <a:r>
              <a:rPr sz="3200" spc="-1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onstantia"/>
                <a:cs typeface="Constantia"/>
              </a:rPr>
              <a:t>image.</a:t>
            </a:r>
            <a:endParaRPr sz="3200">
              <a:latin typeface="Constantia"/>
              <a:cs typeface="Constantia"/>
            </a:endParaRPr>
          </a:p>
          <a:p>
            <a:pPr marL="299085" marR="635000" indent="-287020">
              <a:lnSpc>
                <a:spcPct val="100000"/>
              </a:lnSpc>
              <a:spcBef>
                <a:spcPts val="2060"/>
              </a:spcBef>
              <a:buClr>
                <a:srgbClr val="003366"/>
              </a:buClr>
              <a:buSzPct val="54687"/>
              <a:buFont typeface="Wingdings"/>
              <a:buChar char=""/>
              <a:tabLst>
                <a:tab pos="299720" algn="l"/>
              </a:tabLst>
            </a:pPr>
            <a:r>
              <a:rPr sz="3200" dirty="0">
                <a:solidFill>
                  <a:srgbClr val="080808"/>
                </a:solidFill>
                <a:latin typeface="Constantia"/>
                <a:cs typeface="Constantia"/>
              </a:rPr>
              <a:t>The derivatives of a </a:t>
            </a:r>
            <a:r>
              <a:rPr sz="3200" spc="-5" dirty="0">
                <a:solidFill>
                  <a:srgbClr val="080808"/>
                </a:solidFill>
                <a:latin typeface="Constantia"/>
                <a:cs typeface="Constantia"/>
              </a:rPr>
              <a:t>digital </a:t>
            </a:r>
            <a:r>
              <a:rPr sz="3200" dirty="0">
                <a:solidFill>
                  <a:srgbClr val="080808"/>
                </a:solidFill>
                <a:latin typeface="Constantia"/>
                <a:cs typeface="Constantia"/>
              </a:rPr>
              <a:t>function are </a:t>
            </a:r>
            <a:r>
              <a:rPr sz="3200" spc="-790" dirty="0">
                <a:solidFill>
                  <a:srgbClr val="080808"/>
                </a:solidFill>
                <a:latin typeface="Constantia"/>
                <a:cs typeface="Constantia"/>
              </a:rPr>
              <a:t> </a:t>
            </a:r>
            <a:r>
              <a:rPr sz="3200" spc="-5" dirty="0">
                <a:solidFill>
                  <a:srgbClr val="080808"/>
                </a:solidFill>
                <a:latin typeface="Constantia"/>
                <a:cs typeface="Constantia"/>
              </a:rPr>
              <a:t>defined in terms</a:t>
            </a:r>
            <a:r>
              <a:rPr sz="3200" spc="5" dirty="0">
                <a:solidFill>
                  <a:srgbClr val="080808"/>
                </a:solidFill>
                <a:latin typeface="Constantia"/>
                <a:cs typeface="Constantia"/>
              </a:rPr>
              <a:t> </a:t>
            </a:r>
            <a:r>
              <a:rPr sz="3200" dirty="0">
                <a:solidFill>
                  <a:srgbClr val="080808"/>
                </a:solidFill>
                <a:latin typeface="Constantia"/>
                <a:cs typeface="Constantia"/>
              </a:rPr>
              <a:t>of</a:t>
            </a:r>
            <a:r>
              <a:rPr sz="3200" spc="-20" dirty="0">
                <a:solidFill>
                  <a:srgbClr val="080808"/>
                </a:solidFill>
                <a:latin typeface="Constantia"/>
                <a:cs typeface="Constantia"/>
              </a:rPr>
              <a:t> </a:t>
            </a:r>
            <a:r>
              <a:rPr sz="3200" dirty="0">
                <a:solidFill>
                  <a:srgbClr val="080808"/>
                </a:solidFill>
                <a:latin typeface="Constantia"/>
                <a:cs typeface="Constantia"/>
              </a:rPr>
              <a:t>differences.</a:t>
            </a:r>
            <a:endParaRPr sz="3200">
              <a:latin typeface="Constantia"/>
              <a:cs typeface="Constantia"/>
            </a:endParaRPr>
          </a:p>
          <a:p>
            <a:pPr marL="299085" marR="5080" indent="-287020">
              <a:lnSpc>
                <a:spcPct val="100000"/>
              </a:lnSpc>
              <a:spcBef>
                <a:spcPts val="2070"/>
              </a:spcBef>
              <a:buClr>
                <a:srgbClr val="003366"/>
              </a:buClr>
              <a:buSzPct val="54687"/>
              <a:buFont typeface="Wingdings"/>
              <a:buChar char=""/>
              <a:tabLst>
                <a:tab pos="299720" algn="l"/>
              </a:tabLst>
            </a:pPr>
            <a:r>
              <a:rPr sz="3200" b="1" i="1" dirty="0">
                <a:solidFill>
                  <a:srgbClr val="FF0000"/>
                </a:solidFill>
                <a:latin typeface="Constantia"/>
                <a:cs typeface="Constantia"/>
              </a:rPr>
              <a:t>i.e. </a:t>
            </a:r>
            <a:r>
              <a:rPr sz="3200" dirty="0">
                <a:solidFill>
                  <a:srgbClr val="003366"/>
                </a:solidFill>
                <a:latin typeface="Constantia"/>
                <a:cs typeface="Constantia"/>
              </a:rPr>
              <a:t>Sharpening filters are </a:t>
            </a:r>
            <a:r>
              <a:rPr sz="3200" spc="-5" dirty="0">
                <a:solidFill>
                  <a:srgbClr val="003366"/>
                </a:solidFill>
                <a:latin typeface="Constantia"/>
                <a:cs typeface="Constantia"/>
              </a:rPr>
              <a:t>based </a:t>
            </a:r>
            <a:r>
              <a:rPr sz="3200" dirty="0">
                <a:solidFill>
                  <a:srgbClr val="003366"/>
                </a:solidFill>
                <a:latin typeface="Constantia"/>
                <a:cs typeface="Constantia"/>
              </a:rPr>
              <a:t>on </a:t>
            </a:r>
            <a:r>
              <a:rPr sz="3200" b="1" i="1" spc="-5" dirty="0">
                <a:solidFill>
                  <a:srgbClr val="FF0000"/>
                </a:solidFill>
                <a:latin typeface="Constantia"/>
                <a:cs typeface="Constantia"/>
              </a:rPr>
              <a:t>spatial </a:t>
            </a:r>
            <a:r>
              <a:rPr sz="3200" b="1" i="1" spc="-7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3200" b="1" i="1" spc="-5" dirty="0">
                <a:solidFill>
                  <a:srgbClr val="FF0000"/>
                </a:solidFill>
                <a:latin typeface="Constantia"/>
                <a:cs typeface="Constantia"/>
              </a:rPr>
              <a:t>differentiation</a:t>
            </a:r>
            <a:endParaRPr sz="3200">
              <a:latin typeface="Constantia"/>
              <a:cs typeface="Constanti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158364" y="534670"/>
            <a:ext cx="50431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Spatial</a:t>
            </a:r>
            <a:r>
              <a:rPr sz="4400" spc="-70" dirty="0"/>
              <a:t> </a:t>
            </a:r>
            <a:r>
              <a:rPr sz="4400" dirty="0"/>
              <a:t>Differentiation</a:t>
            </a:r>
            <a:endParaRPr sz="4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0175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10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1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784348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8013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4597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755392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258567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3454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627375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979675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827276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903476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254251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09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0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664207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5438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34264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4295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1711451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106375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91135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09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987552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83667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722376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527303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37490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30632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451104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202704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30708" y="0"/>
                </a:moveTo>
                <a:lnTo>
                  <a:pt x="0" y="0"/>
                </a:lnTo>
                <a:lnTo>
                  <a:pt x="0" y="9144"/>
                </a:lnTo>
                <a:lnTo>
                  <a:pt x="330708" y="9144"/>
                </a:lnTo>
                <a:lnTo>
                  <a:pt x="330708" y="0"/>
                </a:lnTo>
                <a:close/>
              </a:path>
              <a:path w="344170" h="48895">
                <a:moveTo>
                  <a:pt x="343662" y="28943"/>
                </a:moveTo>
                <a:lnTo>
                  <a:pt x="0" y="28943"/>
                </a:lnTo>
                <a:lnTo>
                  <a:pt x="0" y="48755"/>
                </a:lnTo>
                <a:lnTo>
                  <a:pt x="343662" y="48755"/>
                </a:lnTo>
                <a:lnTo>
                  <a:pt x="343662" y="28943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103631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6095"/>
            <a:ext cx="344170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9119" y="23774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2059"/>
                </a:moveTo>
                <a:lnTo>
                  <a:pt x="496823" y="1242059"/>
                </a:lnTo>
                <a:lnTo>
                  <a:pt x="496823" y="0"/>
                </a:lnTo>
                <a:lnTo>
                  <a:pt x="0" y="0"/>
                </a:lnTo>
                <a:lnTo>
                  <a:pt x="0" y="1242059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330708" y="28955"/>
            <a:ext cx="5661660" cy="208915"/>
            <a:chOff x="330708" y="28955"/>
            <a:chExt cx="5661660" cy="208915"/>
          </a:xfrm>
        </p:grpSpPr>
        <p:sp>
          <p:nvSpPr>
            <p:cNvPr id="33" name="object 33"/>
            <p:cNvSpPr/>
            <p:nvPr/>
          </p:nvSpPr>
          <p:spPr>
            <a:xfrm>
              <a:off x="579120" y="28955"/>
              <a:ext cx="497205" cy="131445"/>
            </a:xfrm>
            <a:custGeom>
              <a:avLst/>
              <a:gdLst/>
              <a:ahLst/>
              <a:cxnLst/>
              <a:rect l="l" t="t" r="r" b="b"/>
              <a:pathLst>
                <a:path w="497205" h="131445">
                  <a:moveTo>
                    <a:pt x="0" y="131064"/>
                  </a:moveTo>
                  <a:lnTo>
                    <a:pt x="496823" y="131064"/>
                  </a:lnTo>
                  <a:lnTo>
                    <a:pt x="496823" y="0"/>
                  </a:lnTo>
                  <a:lnTo>
                    <a:pt x="0" y="0"/>
                  </a:lnTo>
                  <a:lnTo>
                    <a:pt x="0" y="131064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0708" y="160019"/>
              <a:ext cx="5661660" cy="78105"/>
            </a:xfrm>
            <a:custGeom>
              <a:avLst/>
              <a:gdLst/>
              <a:ahLst/>
              <a:cxnLst/>
              <a:rect l="l" t="t" r="r" b="b"/>
              <a:pathLst>
                <a:path w="5661660" h="78104">
                  <a:moveTo>
                    <a:pt x="5661660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1660" y="77724"/>
                  </a:lnTo>
                  <a:lnTo>
                    <a:pt x="566166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6996683" y="1703832"/>
            <a:ext cx="1473835" cy="108585"/>
          </a:xfrm>
          <a:custGeom>
            <a:avLst/>
            <a:gdLst/>
            <a:ahLst/>
            <a:cxnLst/>
            <a:rect l="l" t="t" r="r" b="b"/>
            <a:pathLst>
              <a:path w="1473834" h="108585">
                <a:moveTo>
                  <a:pt x="0" y="108203"/>
                </a:moveTo>
                <a:lnTo>
                  <a:pt x="1473707" y="108203"/>
                </a:lnTo>
                <a:lnTo>
                  <a:pt x="1473707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2947416" y="1473708"/>
            <a:ext cx="5663565" cy="230504"/>
            <a:chOff x="2947416" y="1473708"/>
            <a:chExt cx="5663565" cy="230504"/>
          </a:xfrm>
        </p:grpSpPr>
        <p:sp>
          <p:nvSpPr>
            <p:cNvPr id="37" name="object 37"/>
            <p:cNvSpPr/>
            <p:nvPr/>
          </p:nvSpPr>
          <p:spPr>
            <a:xfrm>
              <a:off x="6996683" y="1473708"/>
              <a:ext cx="1473835" cy="152400"/>
            </a:xfrm>
            <a:custGeom>
              <a:avLst/>
              <a:gdLst/>
              <a:ahLst/>
              <a:cxnLst/>
              <a:rect l="l" t="t" r="r" b="b"/>
              <a:pathLst>
                <a:path w="1473834" h="152400">
                  <a:moveTo>
                    <a:pt x="0" y="152400"/>
                  </a:moveTo>
                  <a:lnTo>
                    <a:pt x="1473707" y="152400"/>
                  </a:lnTo>
                  <a:lnTo>
                    <a:pt x="1473707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47416" y="1626108"/>
              <a:ext cx="5663565" cy="78105"/>
            </a:xfrm>
            <a:custGeom>
              <a:avLst/>
              <a:gdLst/>
              <a:ahLst/>
              <a:cxnLst/>
              <a:rect l="l" t="t" r="r" b="b"/>
              <a:pathLst>
                <a:path w="5663565" h="78105">
                  <a:moveTo>
                    <a:pt x="5663183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3183" y="77724"/>
                  </a:lnTo>
                  <a:lnTo>
                    <a:pt x="5663183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0" y="65532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3690365" y="763270"/>
            <a:ext cx="27412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heavy" dirty="0">
                <a:uFill>
                  <a:solidFill>
                    <a:srgbClr val="003366"/>
                  </a:solidFill>
                </a:uFill>
              </a:rPr>
              <a:t>Other</a:t>
            </a:r>
            <a:r>
              <a:rPr sz="4400" u="heavy" spc="-100" dirty="0">
                <a:uFill>
                  <a:solidFill>
                    <a:srgbClr val="003366"/>
                  </a:solidFill>
                </a:uFill>
              </a:rPr>
              <a:t> </a:t>
            </a:r>
            <a:r>
              <a:rPr sz="4400" u="heavy" dirty="0">
                <a:uFill>
                  <a:solidFill>
                    <a:srgbClr val="003366"/>
                  </a:solidFill>
                </a:uFill>
              </a:rPr>
              <a:t>filters</a:t>
            </a:r>
            <a:endParaRPr sz="4400"/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3872484" y="3186683"/>
          <a:ext cx="1390649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438"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381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381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381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-1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38100">
                      <a:solidFill>
                        <a:srgbClr val="003366"/>
                      </a:solidFill>
                      <a:prstDash val="solid"/>
                    </a:lnR>
                    <a:lnT w="381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381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-2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381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962"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381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38100">
                      <a:solidFill>
                        <a:srgbClr val="00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38100">
                      <a:solidFill>
                        <a:srgbClr val="00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-1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381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38100">
                      <a:solidFill>
                        <a:srgbClr val="00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4" name="object 44"/>
          <p:cNvGrpSpPr/>
          <p:nvPr/>
        </p:nvGrpSpPr>
        <p:grpSpPr>
          <a:xfrm>
            <a:off x="0" y="1371600"/>
            <a:ext cx="9144000" cy="4648200"/>
            <a:chOff x="0" y="1371600"/>
            <a:chExt cx="9144000" cy="4648200"/>
          </a:xfrm>
        </p:grpSpPr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371600"/>
              <a:ext cx="3628644" cy="464820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5355" y="1371600"/>
              <a:ext cx="3628643" cy="4648200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6801357" y="6037275"/>
            <a:ext cx="13639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Calibri"/>
                <a:cs typeface="Calibri"/>
              </a:rPr>
              <a:t>Vertical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Edge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617461" y="6342075"/>
            <a:ext cx="20161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(absolute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value)</a:t>
            </a:r>
            <a:r>
              <a:rPr sz="2000" spc="365" dirty="0">
                <a:latin typeface="Calibri"/>
                <a:cs typeface="Calibri"/>
              </a:rPr>
              <a:t> </a:t>
            </a:r>
            <a:r>
              <a:rPr sz="2100" baseline="-7936" dirty="0">
                <a:solidFill>
                  <a:srgbClr val="800000"/>
                </a:solidFill>
                <a:latin typeface="Times New Roman"/>
                <a:cs typeface="Times New Roman"/>
              </a:rPr>
              <a:t>31</a:t>
            </a:r>
            <a:endParaRPr sz="2100" baseline="-7936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257802" y="4666869"/>
            <a:ext cx="537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Sob</a:t>
            </a:r>
            <a:r>
              <a:rPr sz="1800" dirty="0">
                <a:latin typeface="Calibri"/>
                <a:cs typeface="Calibri"/>
              </a:rPr>
              <a:t>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473822" y="6541719"/>
            <a:ext cx="8185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888888"/>
                </a:solidFill>
                <a:latin typeface="Arial"/>
                <a:cs typeface="Arial"/>
              </a:rPr>
              <a:t>2016/1/</a:t>
            </a:r>
            <a:r>
              <a:rPr sz="1400" spc="-5" dirty="0">
                <a:solidFill>
                  <a:srgbClr val="888888"/>
                </a:solidFill>
                <a:latin typeface="Arial"/>
                <a:cs typeface="Arial"/>
              </a:rPr>
              <a:t>2</a:t>
            </a:r>
            <a:r>
              <a:rPr sz="1400" dirty="0">
                <a:solidFill>
                  <a:srgbClr val="888888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0175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10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1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784348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8013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4597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755392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258567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3454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627375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979675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827276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903476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254251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09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0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664207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5438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34264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4295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1711451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106375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91135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09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987552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83667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722376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527303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37490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30632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451104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202704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30708" y="0"/>
                </a:moveTo>
                <a:lnTo>
                  <a:pt x="0" y="0"/>
                </a:lnTo>
                <a:lnTo>
                  <a:pt x="0" y="9144"/>
                </a:lnTo>
                <a:lnTo>
                  <a:pt x="330708" y="9144"/>
                </a:lnTo>
                <a:lnTo>
                  <a:pt x="330708" y="0"/>
                </a:lnTo>
                <a:close/>
              </a:path>
              <a:path w="344170" h="48895">
                <a:moveTo>
                  <a:pt x="343662" y="28943"/>
                </a:moveTo>
                <a:lnTo>
                  <a:pt x="0" y="28943"/>
                </a:lnTo>
                <a:lnTo>
                  <a:pt x="0" y="48755"/>
                </a:lnTo>
                <a:lnTo>
                  <a:pt x="343662" y="48755"/>
                </a:lnTo>
                <a:lnTo>
                  <a:pt x="343662" y="28943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103631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6095"/>
            <a:ext cx="344170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9119" y="23774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2059"/>
                </a:moveTo>
                <a:lnTo>
                  <a:pt x="496823" y="1242059"/>
                </a:lnTo>
                <a:lnTo>
                  <a:pt x="496823" y="0"/>
                </a:lnTo>
                <a:lnTo>
                  <a:pt x="0" y="0"/>
                </a:lnTo>
                <a:lnTo>
                  <a:pt x="0" y="1242059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330708" y="28955"/>
            <a:ext cx="5661660" cy="208915"/>
            <a:chOff x="330708" y="28955"/>
            <a:chExt cx="5661660" cy="208915"/>
          </a:xfrm>
        </p:grpSpPr>
        <p:sp>
          <p:nvSpPr>
            <p:cNvPr id="33" name="object 33"/>
            <p:cNvSpPr/>
            <p:nvPr/>
          </p:nvSpPr>
          <p:spPr>
            <a:xfrm>
              <a:off x="579120" y="28955"/>
              <a:ext cx="497205" cy="131445"/>
            </a:xfrm>
            <a:custGeom>
              <a:avLst/>
              <a:gdLst/>
              <a:ahLst/>
              <a:cxnLst/>
              <a:rect l="l" t="t" r="r" b="b"/>
              <a:pathLst>
                <a:path w="497205" h="131445">
                  <a:moveTo>
                    <a:pt x="0" y="131064"/>
                  </a:moveTo>
                  <a:lnTo>
                    <a:pt x="496823" y="131064"/>
                  </a:lnTo>
                  <a:lnTo>
                    <a:pt x="496823" y="0"/>
                  </a:lnTo>
                  <a:lnTo>
                    <a:pt x="0" y="0"/>
                  </a:lnTo>
                  <a:lnTo>
                    <a:pt x="0" y="131064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0708" y="160019"/>
              <a:ext cx="5661660" cy="78105"/>
            </a:xfrm>
            <a:custGeom>
              <a:avLst/>
              <a:gdLst/>
              <a:ahLst/>
              <a:cxnLst/>
              <a:rect l="l" t="t" r="r" b="b"/>
              <a:pathLst>
                <a:path w="5661660" h="78104">
                  <a:moveTo>
                    <a:pt x="5661660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1660" y="77724"/>
                  </a:lnTo>
                  <a:lnTo>
                    <a:pt x="566166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6996683" y="1703832"/>
            <a:ext cx="1473835" cy="108585"/>
          </a:xfrm>
          <a:custGeom>
            <a:avLst/>
            <a:gdLst/>
            <a:ahLst/>
            <a:cxnLst/>
            <a:rect l="l" t="t" r="r" b="b"/>
            <a:pathLst>
              <a:path w="1473834" h="108585">
                <a:moveTo>
                  <a:pt x="0" y="108203"/>
                </a:moveTo>
                <a:lnTo>
                  <a:pt x="1473707" y="108203"/>
                </a:lnTo>
                <a:lnTo>
                  <a:pt x="1473707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2947416" y="1473708"/>
            <a:ext cx="5663565" cy="230504"/>
            <a:chOff x="2947416" y="1473708"/>
            <a:chExt cx="5663565" cy="230504"/>
          </a:xfrm>
        </p:grpSpPr>
        <p:sp>
          <p:nvSpPr>
            <p:cNvPr id="37" name="object 37"/>
            <p:cNvSpPr/>
            <p:nvPr/>
          </p:nvSpPr>
          <p:spPr>
            <a:xfrm>
              <a:off x="6996683" y="1473708"/>
              <a:ext cx="1473835" cy="152400"/>
            </a:xfrm>
            <a:custGeom>
              <a:avLst/>
              <a:gdLst/>
              <a:ahLst/>
              <a:cxnLst/>
              <a:rect l="l" t="t" r="r" b="b"/>
              <a:pathLst>
                <a:path w="1473834" h="152400">
                  <a:moveTo>
                    <a:pt x="0" y="152400"/>
                  </a:moveTo>
                  <a:lnTo>
                    <a:pt x="1473707" y="152400"/>
                  </a:lnTo>
                  <a:lnTo>
                    <a:pt x="1473707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47416" y="1626108"/>
              <a:ext cx="5663565" cy="78105"/>
            </a:xfrm>
            <a:custGeom>
              <a:avLst/>
              <a:gdLst/>
              <a:ahLst/>
              <a:cxnLst/>
              <a:rect l="l" t="t" r="r" b="b"/>
              <a:pathLst>
                <a:path w="5663565" h="78105">
                  <a:moveTo>
                    <a:pt x="5663183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3183" y="77724"/>
                  </a:lnTo>
                  <a:lnTo>
                    <a:pt x="5663183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0" y="65532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3690365" y="763270"/>
            <a:ext cx="27412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heavy" dirty="0">
                <a:uFill>
                  <a:solidFill>
                    <a:srgbClr val="003366"/>
                  </a:solidFill>
                </a:uFill>
              </a:rPr>
              <a:t>Other</a:t>
            </a:r>
            <a:r>
              <a:rPr sz="4400" u="heavy" spc="-100" dirty="0">
                <a:uFill>
                  <a:solidFill>
                    <a:srgbClr val="003366"/>
                  </a:solidFill>
                </a:uFill>
              </a:rPr>
              <a:t> </a:t>
            </a:r>
            <a:r>
              <a:rPr sz="4400" u="heavy" dirty="0">
                <a:uFill>
                  <a:solidFill>
                    <a:srgbClr val="003366"/>
                  </a:solidFill>
                </a:uFill>
              </a:rPr>
              <a:t>filters</a:t>
            </a:r>
            <a:endParaRPr sz="4400"/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3872484" y="3197351"/>
          <a:ext cx="1390649" cy="1371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962"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381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381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381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15938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38100">
                      <a:solidFill>
                        <a:srgbClr val="003366"/>
                      </a:solidFill>
                      <a:prstDash val="solid"/>
                    </a:lnR>
                    <a:lnT w="381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75"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381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381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962"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-1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381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38100">
                      <a:solidFill>
                        <a:srgbClr val="00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-2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38100">
                      <a:solidFill>
                        <a:srgbClr val="00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-1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381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38100">
                      <a:solidFill>
                        <a:srgbClr val="00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" name="object 44"/>
          <p:cNvSpPr txBox="1"/>
          <p:nvPr/>
        </p:nvSpPr>
        <p:spPr>
          <a:xfrm>
            <a:off x="6659626" y="6037275"/>
            <a:ext cx="16459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Calibri"/>
                <a:cs typeface="Calibri"/>
              </a:rPr>
              <a:t>Horizontal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Edge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617461" y="6342075"/>
            <a:ext cx="20161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(absolute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value)</a:t>
            </a:r>
            <a:r>
              <a:rPr sz="2000" spc="365" dirty="0">
                <a:latin typeface="Calibri"/>
                <a:cs typeface="Calibri"/>
              </a:rPr>
              <a:t> </a:t>
            </a:r>
            <a:r>
              <a:rPr sz="2100" baseline="-7936" dirty="0">
                <a:solidFill>
                  <a:srgbClr val="800000"/>
                </a:solidFill>
                <a:latin typeface="Times New Roman"/>
                <a:cs typeface="Times New Roman"/>
              </a:rPr>
              <a:t>32</a:t>
            </a:r>
            <a:endParaRPr sz="2100" baseline="-7936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0" y="1371600"/>
            <a:ext cx="9144000" cy="4648200"/>
            <a:chOff x="0" y="1371600"/>
            <a:chExt cx="9144000" cy="4648200"/>
          </a:xfrm>
        </p:grpSpPr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371600"/>
              <a:ext cx="3628644" cy="464820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5355" y="1371600"/>
              <a:ext cx="3628643" cy="4648200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4257802" y="4678171"/>
            <a:ext cx="537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Sob</a:t>
            </a:r>
            <a:r>
              <a:rPr sz="1800" dirty="0">
                <a:latin typeface="Calibri"/>
                <a:cs typeface="Calibri"/>
              </a:rPr>
              <a:t>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473822" y="6541719"/>
            <a:ext cx="8185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888888"/>
                </a:solidFill>
                <a:latin typeface="Arial"/>
                <a:cs typeface="Arial"/>
              </a:rPr>
              <a:t>2016/1/</a:t>
            </a:r>
            <a:r>
              <a:rPr sz="1400" spc="-5" dirty="0">
                <a:solidFill>
                  <a:srgbClr val="888888"/>
                </a:solidFill>
                <a:latin typeface="Arial"/>
                <a:cs typeface="Arial"/>
              </a:rPr>
              <a:t>2</a:t>
            </a:r>
            <a:r>
              <a:rPr sz="1400" dirty="0">
                <a:solidFill>
                  <a:srgbClr val="888888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0175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10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1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784348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8013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4597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755392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258567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3454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627375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979675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827276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903476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254251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09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0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664207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5438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34264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4295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1711451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106375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91135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09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987552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83667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722376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527303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37490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30632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451104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202704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30708" y="0"/>
                </a:moveTo>
                <a:lnTo>
                  <a:pt x="0" y="0"/>
                </a:lnTo>
                <a:lnTo>
                  <a:pt x="0" y="9144"/>
                </a:lnTo>
                <a:lnTo>
                  <a:pt x="330708" y="9144"/>
                </a:lnTo>
                <a:lnTo>
                  <a:pt x="330708" y="0"/>
                </a:lnTo>
                <a:close/>
              </a:path>
              <a:path w="344170" h="48895">
                <a:moveTo>
                  <a:pt x="343662" y="28943"/>
                </a:moveTo>
                <a:lnTo>
                  <a:pt x="0" y="28943"/>
                </a:lnTo>
                <a:lnTo>
                  <a:pt x="0" y="48755"/>
                </a:lnTo>
                <a:lnTo>
                  <a:pt x="343662" y="48755"/>
                </a:lnTo>
                <a:lnTo>
                  <a:pt x="343662" y="28943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103631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6095"/>
            <a:ext cx="344170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9119" y="23774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2059"/>
                </a:moveTo>
                <a:lnTo>
                  <a:pt x="496823" y="1242059"/>
                </a:lnTo>
                <a:lnTo>
                  <a:pt x="496823" y="0"/>
                </a:lnTo>
                <a:lnTo>
                  <a:pt x="0" y="0"/>
                </a:lnTo>
                <a:lnTo>
                  <a:pt x="0" y="1242059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330708" y="28955"/>
            <a:ext cx="5661660" cy="208915"/>
            <a:chOff x="330708" y="28955"/>
            <a:chExt cx="5661660" cy="208915"/>
          </a:xfrm>
        </p:grpSpPr>
        <p:sp>
          <p:nvSpPr>
            <p:cNvPr id="33" name="object 33"/>
            <p:cNvSpPr/>
            <p:nvPr/>
          </p:nvSpPr>
          <p:spPr>
            <a:xfrm>
              <a:off x="579120" y="28955"/>
              <a:ext cx="497205" cy="131445"/>
            </a:xfrm>
            <a:custGeom>
              <a:avLst/>
              <a:gdLst/>
              <a:ahLst/>
              <a:cxnLst/>
              <a:rect l="l" t="t" r="r" b="b"/>
              <a:pathLst>
                <a:path w="497205" h="131445">
                  <a:moveTo>
                    <a:pt x="0" y="131064"/>
                  </a:moveTo>
                  <a:lnTo>
                    <a:pt x="496823" y="131064"/>
                  </a:lnTo>
                  <a:lnTo>
                    <a:pt x="496823" y="0"/>
                  </a:lnTo>
                  <a:lnTo>
                    <a:pt x="0" y="0"/>
                  </a:lnTo>
                  <a:lnTo>
                    <a:pt x="0" y="131064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0708" y="160019"/>
              <a:ext cx="5661660" cy="78105"/>
            </a:xfrm>
            <a:custGeom>
              <a:avLst/>
              <a:gdLst/>
              <a:ahLst/>
              <a:cxnLst/>
              <a:rect l="l" t="t" r="r" b="b"/>
              <a:pathLst>
                <a:path w="5661660" h="78104">
                  <a:moveTo>
                    <a:pt x="5661660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1660" y="77724"/>
                  </a:lnTo>
                  <a:lnTo>
                    <a:pt x="566166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6996683" y="1703832"/>
            <a:ext cx="1473835" cy="108585"/>
          </a:xfrm>
          <a:custGeom>
            <a:avLst/>
            <a:gdLst/>
            <a:ahLst/>
            <a:cxnLst/>
            <a:rect l="l" t="t" r="r" b="b"/>
            <a:pathLst>
              <a:path w="1473834" h="108585">
                <a:moveTo>
                  <a:pt x="0" y="108203"/>
                </a:moveTo>
                <a:lnTo>
                  <a:pt x="1473707" y="108203"/>
                </a:lnTo>
                <a:lnTo>
                  <a:pt x="1473707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2947416" y="1473708"/>
            <a:ext cx="5663565" cy="230504"/>
            <a:chOff x="2947416" y="1473708"/>
            <a:chExt cx="5663565" cy="230504"/>
          </a:xfrm>
        </p:grpSpPr>
        <p:sp>
          <p:nvSpPr>
            <p:cNvPr id="37" name="object 37"/>
            <p:cNvSpPr/>
            <p:nvPr/>
          </p:nvSpPr>
          <p:spPr>
            <a:xfrm>
              <a:off x="6996683" y="1473708"/>
              <a:ext cx="1473835" cy="152400"/>
            </a:xfrm>
            <a:custGeom>
              <a:avLst/>
              <a:gdLst/>
              <a:ahLst/>
              <a:cxnLst/>
              <a:rect l="l" t="t" r="r" b="b"/>
              <a:pathLst>
                <a:path w="1473834" h="152400">
                  <a:moveTo>
                    <a:pt x="0" y="152400"/>
                  </a:moveTo>
                  <a:lnTo>
                    <a:pt x="1473707" y="152400"/>
                  </a:lnTo>
                  <a:lnTo>
                    <a:pt x="1473707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47416" y="1626108"/>
              <a:ext cx="5663565" cy="78105"/>
            </a:xfrm>
            <a:custGeom>
              <a:avLst/>
              <a:gdLst/>
              <a:ahLst/>
              <a:cxnLst/>
              <a:rect l="l" t="t" r="r" b="b"/>
              <a:pathLst>
                <a:path w="5663565" h="78105">
                  <a:moveTo>
                    <a:pt x="5663183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3183" y="77724"/>
                  </a:lnTo>
                  <a:lnTo>
                    <a:pt x="5663183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0" y="65532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2721101" y="763270"/>
            <a:ext cx="46805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heavy" dirty="0">
                <a:uFill>
                  <a:solidFill>
                    <a:srgbClr val="003366"/>
                  </a:solidFill>
                </a:uFill>
              </a:rPr>
              <a:t>Basic</a:t>
            </a:r>
            <a:r>
              <a:rPr sz="4400" u="heavy" spc="-45" dirty="0">
                <a:uFill>
                  <a:solidFill>
                    <a:srgbClr val="003366"/>
                  </a:solidFill>
                </a:uFill>
              </a:rPr>
              <a:t> </a:t>
            </a:r>
            <a:r>
              <a:rPr sz="4400" u="heavy" dirty="0">
                <a:uFill>
                  <a:solidFill>
                    <a:srgbClr val="003366"/>
                  </a:solidFill>
                </a:uFill>
              </a:rPr>
              <a:t>gradient</a:t>
            </a:r>
            <a:r>
              <a:rPr sz="4400" u="heavy" spc="-65" dirty="0">
                <a:uFill>
                  <a:solidFill>
                    <a:srgbClr val="003366"/>
                  </a:solidFill>
                </a:uFill>
              </a:rPr>
              <a:t> </a:t>
            </a:r>
            <a:r>
              <a:rPr sz="4400" u="heavy" dirty="0">
                <a:uFill>
                  <a:solidFill>
                    <a:srgbClr val="003366"/>
                  </a:solidFill>
                </a:uFill>
              </a:rPr>
              <a:t>filters</a:t>
            </a:r>
            <a:endParaRPr sz="4400"/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2058923" y="3110483"/>
          <a:ext cx="1391918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438">
                <a:tc>
                  <a:txBody>
                    <a:bodyPr/>
                    <a:lstStyle/>
                    <a:p>
                      <a:pPr marR="159385" algn="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381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381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381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38100">
                      <a:solidFill>
                        <a:srgbClr val="003366"/>
                      </a:solidFill>
                      <a:prstDash val="solid"/>
                    </a:lnR>
                    <a:lnT w="381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-1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381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381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962">
                <a:tc>
                  <a:txBody>
                    <a:bodyPr/>
                    <a:lstStyle/>
                    <a:p>
                      <a:pPr marR="15938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381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38100">
                      <a:solidFill>
                        <a:srgbClr val="00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38100">
                      <a:solidFill>
                        <a:srgbClr val="00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381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38100">
                      <a:solidFill>
                        <a:srgbClr val="00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5035296" y="3080004"/>
          <a:ext cx="1388744" cy="1371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4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381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381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381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38100">
                      <a:solidFill>
                        <a:srgbClr val="003366"/>
                      </a:solidFill>
                      <a:prstDash val="solid"/>
                    </a:lnR>
                    <a:lnT w="381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2230" marB="0">
                    <a:lnL w="381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381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9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381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38100">
                      <a:solidFill>
                        <a:srgbClr val="00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-1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38100">
                      <a:solidFill>
                        <a:srgbClr val="00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381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38100">
                      <a:solidFill>
                        <a:srgbClr val="00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2069592" y="5091684"/>
          <a:ext cx="13811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-1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381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38100">
                      <a:solidFill>
                        <a:srgbClr val="003366"/>
                      </a:solidFill>
                      <a:prstDash val="solid"/>
                    </a:lnT>
                    <a:lnB w="38100">
                      <a:solidFill>
                        <a:srgbClr val="00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38100">
                      <a:solidFill>
                        <a:srgbClr val="003366"/>
                      </a:solidFill>
                      <a:prstDash val="solid"/>
                    </a:lnT>
                    <a:lnB w="38100">
                      <a:solidFill>
                        <a:srgbClr val="00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38100">
                      <a:solidFill>
                        <a:srgbClr val="003366"/>
                      </a:solidFill>
                      <a:prstDash val="solid"/>
                    </a:lnR>
                    <a:lnT w="38100">
                      <a:solidFill>
                        <a:srgbClr val="003366"/>
                      </a:solidFill>
                      <a:prstDash val="solid"/>
                    </a:lnT>
                    <a:lnB w="38100">
                      <a:solidFill>
                        <a:srgbClr val="00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object 46"/>
          <p:cNvSpPr txBox="1"/>
          <p:nvPr/>
        </p:nvSpPr>
        <p:spPr>
          <a:xfrm>
            <a:off x="2652522" y="4619370"/>
            <a:ext cx="225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742694" y="2675890"/>
            <a:ext cx="1843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Horizontal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Gradient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705602" y="2675890"/>
            <a:ext cx="1586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Vertical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Gradient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7325868" y="3052572"/>
          <a:ext cx="455930" cy="1380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1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-1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38100">
                      <a:solidFill>
                        <a:srgbClr val="003366"/>
                      </a:solidFill>
                      <a:prstDash val="solid"/>
                    </a:lnL>
                    <a:lnR w="38100">
                      <a:solidFill>
                        <a:srgbClr val="003366"/>
                      </a:solidFill>
                      <a:prstDash val="solid"/>
                    </a:lnR>
                    <a:lnT w="381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38100">
                      <a:solidFill>
                        <a:srgbClr val="003366"/>
                      </a:solidFill>
                      <a:prstDash val="solid"/>
                    </a:lnL>
                    <a:lnR w="381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0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2865" marB="0">
                    <a:lnL w="38100">
                      <a:solidFill>
                        <a:srgbClr val="003366"/>
                      </a:solidFill>
                      <a:prstDash val="solid"/>
                    </a:lnL>
                    <a:lnR w="381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38100">
                      <a:solidFill>
                        <a:srgbClr val="00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object 50"/>
          <p:cNvSpPr txBox="1"/>
          <p:nvPr/>
        </p:nvSpPr>
        <p:spPr>
          <a:xfrm>
            <a:off x="6833107" y="3549142"/>
            <a:ext cx="225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402828" y="6444488"/>
            <a:ext cx="2057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800000"/>
                </a:solidFill>
                <a:latin typeface="Times New Roman"/>
                <a:cs typeface="Times New Roman"/>
              </a:rPr>
              <a:t>33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473822" y="6541719"/>
            <a:ext cx="8185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888888"/>
                </a:solidFill>
                <a:latin typeface="Arial"/>
                <a:cs typeface="Arial"/>
              </a:rPr>
              <a:t>2016/1/</a:t>
            </a:r>
            <a:r>
              <a:rPr sz="1400" spc="-5" dirty="0">
                <a:solidFill>
                  <a:srgbClr val="888888"/>
                </a:solidFill>
                <a:latin typeface="Arial"/>
                <a:cs typeface="Arial"/>
              </a:rPr>
              <a:t>2</a:t>
            </a:r>
            <a:r>
              <a:rPr sz="1400" dirty="0">
                <a:solidFill>
                  <a:srgbClr val="888888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0175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10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1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784348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8013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4597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755392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258567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3454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627375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979675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827276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903476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254251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09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0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664207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5438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34264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4295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1711451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106375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91135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09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987552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83667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722376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527303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37490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30632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451104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202704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30708" y="0"/>
                </a:moveTo>
                <a:lnTo>
                  <a:pt x="0" y="0"/>
                </a:lnTo>
                <a:lnTo>
                  <a:pt x="0" y="9144"/>
                </a:lnTo>
                <a:lnTo>
                  <a:pt x="330708" y="9144"/>
                </a:lnTo>
                <a:lnTo>
                  <a:pt x="330708" y="0"/>
                </a:lnTo>
                <a:close/>
              </a:path>
              <a:path w="344170" h="48895">
                <a:moveTo>
                  <a:pt x="343662" y="28943"/>
                </a:moveTo>
                <a:lnTo>
                  <a:pt x="0" y="28943"/>
                </a:lnTo>
                <a:lnTo>
                  <a:pt x="0" y="48755"/>
                </a:lnTo>
                <a:lnTo>
                  <a:pt x="343662" y="48755"/>
                </a:lnTo>
                <a:lnTo>
                  <a:pt x="343662" y="28943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103631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6095"/>
            <a:ext cx="344170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9119" y="23774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2059"/>
                </a:moveTo>
                <a:lnTo>
                  <a:pt x="496823" y="1242059"/>
                </a:lnTo>
                <a:lnTo>
                  <a:pt x="496823" y="0"/>
                </a:lnTo>
                <a:lnTo>
                  <a:pt x="0" y="0"/>
                </a:lnTo>
                <a:lnTo>
                  <a:pt x="0" y="1242059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330708" y="28955"/>
            <a:ext cx="5661660" cy="208915"/>
            <a:chOff x="330708" y="28955"/>
            <a:chExt cx="5661660" cy="208915"/>
          </a:xfrm>
        </p:grpSpPr>
        <p:sp>
          <p:nvSpPr>
            <p:cNvPr id="33" name="object 33"/>
            <p:cNvSpPr/>
            <p:nvPr/>
          </p:nvSpPr>
          <p:spPr>
            <a:xfrm>
              <a:off x="579120" y="28955"/>
              <a:ext cx="497205" cy="131445"/>
            </a:xfrm>
            <a:custGeom>
              <a:avLst/>
              <a:gdLst/>
              <a:ahLst/>
              <a:cxnLst/>
              <a:rect l="l" t="t" r="r" b="b"/>
              <a:pathLst>
                <a:path w="497205" h="131445">
                  <a:moveTo>
                    <a:pt x="0" y="131064"/>
                  </a:moveTo>
                  <a:lnTo>
                    <a:pt x="496823" y="131064"/>
                  </a:lnTo>
                  <a:lnTo>
                    <a:pt x="496823" y="0"/>
                  </a:lnTo>
                  <a:lnTo>
                    <a:pt x="0" y="0"/>
                  </a:lnTo>
                  <a:lnTo>
                    <a:pt x="0" y="131064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0708" y="160019"/>
              <a:ext cx="5661660" cy="78105"/>
            </a:xfrm>
            <a:custGeom>
              <a:avLst/>
              <a:gdLst/>
              <a:ahLst/>
              <a:cxnLst/>
              <a:rect l="l" t="t" r="r" b="b"/>
              <a:pathLst>
                <a:path w="5661660" h="78104">
                  <a:moveTo>
                    <a:pt x="5661660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1660" y="77724"/>
                  </a:lnTo>
                  <a:lnTo>
                    <a:pt x="566166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6996683" y="1703832"/>
            <a:ext cx="1473835" cy="108585"/>
          </a:xfrm>
          <a:custGeom>
            <a:avLst/>
            <a:gdLst/>
            <a:ahLst/>
            <a:cxnLst/>
            <a:rect l="l" t="t" r="r" b="b"/>
            <a:pathLst>
              <a:path w="1473834" h="108585">
                <a:moveTo>
                  <a:pt x="0" y="108203"/>
                </a:moveTo>
                <a:lnTo>
                  <a:pt x="1473707" y="108203"/>
                </a:lnTo>
                <a:lnTo>
                  <a:pt x="1473707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2947416" y="1473708"/>
            <a:ext cx="5663565" cy="230504"/>
            <a:chOff x="2947416" y="1473708"/>
            <a:chExt cx="5663565" cy="230504"/>
          </a:xfrm>
        </p:grpSpPr>
        <p:sp>
          <p:nvSpPr>
            <p:cNvPr id="37" name="object 37"/>
            <p:cNvSpPr/>
            <p:nvPr/>
          </p:nvSpPr>
          <p:spPr>
            <a:xfrm>
              <a:off x="6996683" y="1473708"/>
              <a:ext cx="1473835" cy="152400"/>
            </a:xfrm>
            <a:custGeom>
              <a:avLst/>
              <a:gdLst/>
              <a:ahLst/>
              <a:cxnLst/>
              <a:rect l="l" t="t" r="r" b="b"/>
              <a:pathLst>
                <a:path w="1473834" h="152400">
                  <a:moveTo>
                    <a:pt x="0" y="152400"/>
                  </a:moveTo>
                  <a:lnTo>
                    <a:pt x="1473707" y="152400"/>
                  </a:lnTo>
                  <a:lnTo>
                    <a:pt x="1473707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47416" y="1626108"/>
              <a:ext cx="5663565" cy="78105"/>
            </a:xfrm>
            <a:custGeom>
              <a:avLst/>
              <a:gdLst/>
              <a:ahLst/>
              <a:cxnLst/>
              <a:rect l="l" t="t" r="r" b="b"/>
              <a:pathLst>
                <a:path w="5663565" h="78105">
                  <a:moveTo>
                    <a:pt x="5663183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3183" y="77724"/>
                  </a:lnTo>
                  <a:lnTo>
                    <a:pt x="5663183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080820" y="6571309"/>
            <a:ext cx="719899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0"/>
              </a:lnSpc>
              <a:tabLst>
                <a:tab pos="2432050" algn="l"/>
                <a:tab pos="7000240" algn="l"/>
              </a:tabLst>
            </a:pP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DI</a:t>
            </a:r>
            <a:r>
              <a:rPr sz="1500" spc="-15" baseline="5555" dirty="0">
                <a:solidFill>
                  <a:srgbClr val="800000"/>
                </a:solidFill>
                <a:latin typeface="Arial"/>
                <a:cs typeface="Arial"/>
              </a:rPr>
              <a:t>P</a:t>
            </a: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, </a:t>
            </a:r>
            <a:r>
              <a:rPr sz="1500" spc="-22" baseline="5555" dirty="0">
                <a:solidFill>
                  <a:srgbClr val="800000"/>
                </a:solidFill>
                <a:latin typeface="Arial"/>
                <a:cs typeface="Arial"/>
              </a:rPr>
              <a:t>S</a:t>
            </a: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pri</a:t>
            </a:r>
            <a:r>
              <a:rPr sz="1500" spc="-15" baseline="5555" dirty="0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g</a:t>
            </a:r>
            <a:r>
              <a:rPr sz="1500" spc="7" baseline="55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2</a:t>
            </a:r>
            <a:r>
              <a:rPr sz="1500" spc="-15" baseline="5555" dirty="0">
                <a:solidFill>
                  <a:srgbClr val="800000"/>
                </a:solidFill>
                <a:latin typeface="Arial"/>
                <a:cs typeface="Arial"/>
              </a:rPr>
              <a:t>0</a:t>
            </a: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12</a:t>
            </a:r>
            <a:r>
              <a:rPr sz="1500" baseline="5555" dirty="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GS &amp;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 AS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, </a:t>
            </a:r>
            <a:r>
              <a:rPr sz="1000" spc="-15" dirty="0">
                <a:solidFill>
                  <a:srgbClr val="800000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h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i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Un</a:t>
            </a:r>
            <a:r>
              <a:rPr sz="1000" spc="-15" dirty="0">
                <a:solidFill>
                  <a:srgbClr val="800000"/>
                </a:solidFill>
                <a:latin typeface="Arial"/>
                <a:cs typeface="Arial"/>
              </a:rPr>
              <a:t>iv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er</a:t>
            </a:r>
            <a:r>
              <a:rPr sz="1000" dirty="0">
                <a:solidFill>
                  <a:srgbClr val="800000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i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1000" spc="-40" dirty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,</a:t>
            </a:r>
            <a:r>
              <a:rPr sz="1000" spc="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Is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l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1000" spc="10" dirty="0">
                <a:solidFill>
                  <a:srgbClr val="800000"/>
                </a:solidFill>
                <a:latin typeface="Arial"/>
                <a:cs typeface="Arial"/>
              </a:rPr>
              <a:t>m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b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d</a:t>
            </a:r>
            <a:r>
              <a:rPr sz="1000" dirty="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sz="2100" spc="-7" baseline="1984" dirty="0">
                <a:solidFill>
                  <a:srgbClr val="800000"/>
                </a:solidFill>
                <a:latin typeface="Arial"/>
                <a:cs typeface="Arial"/>
              </a:rPr>
              <a:t>34</a:t>
            </a:r>
            <a:endParaRPr sz="2100" baseline="1984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655091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6553199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2822575" y="613917"/>
            <a:ext cx="3561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C00000"/>
                </a:solidFill>
                <a:latin typeface="Constantia"/>
                <a:cs typeface="Constantia"/>
              </a:rPr>
              <a:t>Difference</a:t>
            </a:r>
            <a:r>
              <a:rPr sz="3600" b="1" spc="-12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3600" b="1" spc="-20" dirty="0">
                <a:solidFill>
                  <a:srgbClr val="C00000"/>
                </a:solidFill>
                <a:latin typeface="Constantia"/>
                <a:cs typeface="Constantia"/>
              </a:rPr>
              <a:t>Filter</a:t>
            </a:r>
            <a:endParaRPr sz="3600">
              <a:latin typeface="Constantia"/>
              <a:cs typeface="Constantia"/>
            </a:endParaRPr>
          </a:p>
        </p:txBody>
      </p:sp>
      <p:pic>
        <p:nvPicPr>
          <p:cNvPr id="43" name="object 4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2362200"/>
            <a:ext cx="5715000" cy="1447800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5413628" y="1998929"/>
            <a:ext cx="11703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3366"/>
                </a:solidFill>
                <a:latin typeface="Constantia"/>
                <a:cs typeface="Constantia"/>
              </a:rPr>
              <a:t>Diagonal</a:t>
            </a:r>
            <a:r>
              <a:rPr sz="1800" b="1" spc="-60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1800" b="1" dirty="0">
                <a:solidFill>
                  <a:srgbClr val="003366"/>
                </a:solidFill>
                <a:latin typeface="Constantia"/>
                <a:cs typeface="Constantia"/>
              </a:rPr>
              <a:t>2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593594" y="199892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3366"/>
                </a:solidFill>
                <a:latin typeface="Constantia"/>
                <a:cs typeface="Constantia"/>
              </a:rPr>
              <a:t>Horizontal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965575" y="1998929"/>
            <a:ext cx="1143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3366"/>
                </a:solidFill>
                <a:latin typeface="Constantia"/>
                <a:cs typeface="Constantia"/>
              </a:rPr>
              <a:t>Diagonal</a:t>
            </a:r>
            <a:r>
              <a:rPr sz="1800" b="1" spc="-60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1800" b="1" dirty="0">
                <a:solidFill>
                  <a:srgbClr val="003366"/>
                </a:solidFill>
                <a:latin typeface="Constantia"/>
                <a:cs typeface="Constantia"/>
              </a:rPr>
              <a:t>1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98194" y="1998929"/>
            <a:ext cx="8559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0" dirty="0">
                <a:solidFill>
                  <a:srgbClr val="003366"/>
                </a:solidFill>
                <a:latin typeface="Constantia"/>
                <a:cs typeface="Constantia"/>
              </a:rPr>
              <a:t>V</a:t>
            </a:r>
            <a:r>
              <a:rPr sz="1800" b="1" dirty="0">
                <a:solidFill>
                  <a:srgbClr val="003366"/>
                </a:solidFill>
                <a:latin typeface="Constantia"/>
                <a:cs typeface="Constantia"/>
              </a:rPr>
              <a:t>er</a:t>
            </a:r>
            <a:r>
              <a:rPr sz="1800" b="1" spc="-10" dirty="0">
                <a:solidFill>
                  <a:srgbClr val="003366"/>
                </a:solidFill>
                <a:latin typeface="Constantia"/>
                <a:cs typeface="Constantia"/>
              </a:rPr>
              <a:t>t</a:t>
            </a:r>
            <a:r>
              <a:rPr sz="1800" b="1" dirty="0">
                <a:solidFill>
                  <a:srgbClr val="003366"/>
                </a:solidFill>
                <a:latin typeface="Constantia"/>
                <a:cs typeface="Constantia"/>
              </a:rPr>
              <a:t>ical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17244" y="4106671"/>
            <a:ext cx="762254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 indent="-272415" algn="just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Also</a:t>
            </a:r>
            <a:r>
              <a:rPr sz="2400" spc="-140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called</a:t>
            </a:r>
            <a:r>
              <a:rPr sz="2400" spc="-5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as</a:t>
            </a:r>
            <a:r>
              <a:rPr sz="2400" spc="-120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emboss</a:t>
            </a:r>
            <a:r>
              <a:rPr sz="2400" spc="-7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filters</a:t>
            </a:r>
            <a:endParaRPr sz="2400">
              <a:latin typeface="Constantia"/>
              <a:cs typeface="Constantia"/>
            </a:endParaRPr>
          </a:p>
          <a:p>
            <a:pPr marL="12700" marR="5080" algn="just">
              <a:lnSpc>
                <a:spcPct val="100000"/>
              </a:lnSpc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10" dirty="0">
                <a:solidFill>
                  <a:srgbClr val="003366"/>
                </a:solidFill>
                <a:latin typeface="Constantia"/>
                <a:cs typeface="Constantia"/>
              </a:rPr>
              <a:t>Enhances</a:t>
            </a: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 the details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 in</a:t>
            </a:r>
            <a:r>
              <a:rPr sz="2400" spc="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the </a:t>
            </a: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direction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5" dirty="0">
                <a:solidFill>
                  <a:srgbClr val="003366"/>
                </a:solidFill>
                <a:latin typeface="Constantia"/>
                <a:cs typeface="Constantia"/>
              </a:rPr>
              <a:t>specific </a:t>
            </a:r>
            <a:r>
              <a:rPr sz="2400" spc="-20" dirty="0">
                <a:solidFill>
                  <a:srgbClr val="003366"/>
                </a:solidFill>
                <a:latin typeface="Constantia"/>
                <a:cs typeface="Constantia"/>
              </a:rPr>
              <a:t>to</a:t>
            </a:r>
            <a:r>
              <a:rPr sz="2400" spc="-1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the 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mask</a:t>
            </a:r>
            <a:r>
              <a:rPr sz="2400" spc="-90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selected</a:t>
            </a:r>
            <a:endParaRPr sz="2400">
              <a:latin typeface="Constantia"/>
              <a:cs typeface="Constantia"/>
            </a:endParaRPr>
          </a:p>
          <a:p>
            <a:pPr marL="12700" marR="10795" algn="just">
              <a:lnSpc>
                <a:spcPct val="100000"/>
              </a:lnSpc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25" dirty="0">
                <a:solidFill>
                  <a:srgbClr val="003366"/>
                </a:solidFill>
                <a:latin typeface="Constantia"/>
                <a:cs typeface="Constantia"/>
              </a:rPr>
              <a:t>Four</a:t>
            </a:r>
            <a:r>
              <a:rPr sz="2400" spc="-20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primary</a:t>
            </a:r>
            <a:r>
              <a:rPr sz="2400" spc="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15" dirty="0">
                <a:solidFill>
                  <a:srgbClr val="003366"/>
                </a:solidFill>
                <a:latin typeface="Constantia"/>
                <a:cs typeface="Constantia"/>
              </a:rPr>
              <a:t>difference</a:t>
            </a:r>
            <a:r>
              <a:rPr sz="2400" spc="57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filter</a:t>
            </a:r>
            <a:r>
              <a:rPr sz="2400" spc="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15" dirty="0">
                <a:solidFill>
                  <a:srgbClr val="003366"/>
                </a:solidFill>
                <a:latin typeface="Constantia"/>
                <a:cs typeface="Constantia"/>
              </a:rPr>
              <a:t>convolution</a:t>
            </a:r>
            <a:r>
              <a:rPr sz="2400" spc="57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Constantia"/>
                <a:cs typeface="Constantia"/>
              </a:rPr>
              <a:t>masks, </a:t>
            </a: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Constantia"/>
                <a:cs typeface="Constantia"/>
              </a:rPr>
              <a:t>corresponding </a:t>
            </a:r>
            <a:r>
              <a:rPr sz="2400" spc="-20" dirty="0">
                <a:solidFill>
                  <a:srgbClr val="003366"/>
                </a:solidFill>
                <a:latin typeface="Constantia"/>
                <a:cs typeface="Constantia"/>
              </a:rPr>
              <a:t>to</a:t>
            </a:r>
            <a:r>
              <a:rPr sz="2400" spc="-7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the</a:t>
            </a:r>
            <a:r>
              <a:rPr sz="2400" spc="-7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20" dirty="0">
                <a:solidFill>
                  <a:srgbClr val="003366"/>
                </a:solidFill>
                <a:latin typeface="Constantia"/>
                <a:cs typeface="Constantia"/>
              </a:rPr>
              <a:t>edges</a:t>
            </a:r>
            <a:r>
              <a:rPr sz="2400" spc="-50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3366"/>
                </a:solidFill>
                <a:latin typeface="Constantia"/>
                <a:cs typeface="Constantia"/>
              </a:rPr>
              <a:t>in</a:t>
            </a:r>
            <a:r>
              <a:rPr sz="2400" spc="-5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the</a:t>
            </a:r>
            <a:r>
              <a:rPr sz="2400" spc="-7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Constantia"/>
                <a:cs typeface="Constantia"/>
              </a:rPr>
              <a:t>vertical,</a:t>
            </a:r>
            <a:r>
              <a:rPr sz="2400" spc="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horizontal,</a:t>
            </a:r>
            <a:r>
              <a:rPr sz="2400" spc="-2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Constantia"/>
                <a:cs typeface="Constantia"/>
              </a:rPr>
              <a:t>and </a:t>
            </a:r>
            <a:r>
              <a:rPr sz="2400" spc="-590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25" dirty="0">
                <a:solidFill>
                  <a:srgbClr val="003366"/>
                </a:solidFill>
                <a:latin typeface="Constantia"/>
                <a:cs typeface="Constantia"/>
              </a:rPr>
              <a:t>two</a:t>
            </a:r>
            <a:r>
              <a:rPr sz="2400" spc="-120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15" dirty="0">
                <a:solidFill>
                  <a:srgbClr val="003366"/>
                </a:solidFill>
                <a:latin typeface="Constantia"/>
                <a:cs typeface="Constantia"/>
              </a:rPr>
              <a:t>diagonal</a:t>
            </a:r>
            <a:r>
              <a:rPr sz="2400" spc="-5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nstantia"/>
                <a:cs typeface="Constantia"/>
              </a:rPr>
              <a:t>directions</a:t>
            </a:r>
            <a:r>
              <a:rPr sz="2400" spc="-105" dirty="0">
                <a:solidFill>
                  <a:srgbClr val="003366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Constantia"/>
                <a:cs typeface="Constantia"/>
              </a:rPr>
              <a:t>are: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0175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10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1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784348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8013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4597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755392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258567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3454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627375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979675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827276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903476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254251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09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0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664207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5438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34264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4295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1711451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106375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91135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09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987552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83667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722376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527303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37490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30632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451104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202704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30708" y="0"/>
                </a:moveTo>
                <a:lnTo>
                  <a:pt x="0" y="0"/>
                </a:lnTo>
                <a:lnTo>
                  <a:pt x="0" y="9144"/>
                </a:lnTo>
                <a:lnTo>
                  <a:pt x="330708" y="9144"/>
                </a:lnTo>
                <a:lnTo>
                  <a:pt x="330708" y="0"/>
                </a:lnTo>
                <a:close/>
              </a:path>
              <a:path w="344170" h="48895">
                <a:moveTo>
                  <a:pt x="343662" y="28943"/>
                </a:moveTo>
                <a:lnTo>
                  <a:pt x="0" y="28943"/>
                </a:lnTo>
                <a:lnTo>
                  <a:pt x="0" y="48755"/>
                </a:lnTo>
                <a:lnTo>
                  <a:pt x="343662" y="48755"/>
                </a:lnTo>
                <a:lnTo>
                  <a:pt x="343662" y="28943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103631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6095"/>
            <a:ext cx="344170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9119" y="23774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2059"/>
                </a:moveTo>
                <a:lnTo>
                  <a:pt x="496823" y="1242059"/>
                </a:lnTo>
                <a:lnTo>
                  <a:pt x="496823" y="0"/>
                </a:lnTo>
                <a:lnTo>
                  <a:pt x="0" y="0"/>
                </a:lnTo>
                <a:lnTo>
                  <a:pt x="0" y="1242059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330708" y="28955"/>
            <a:ext cx="5661660" cy="208915"/>
            <a:chOff x="330708" y="28955"/>
            <a:chExt cx="5661660" cy="208915"/>
          </a:xfrm>
        </p:grpSpPr>
        <p:sp>
          <p:nvSpPr>
            <p:cNvPr id="33" name="object 33"/>
            <p:cNvSpPr/>
            <p:nvPr/>
          </p:nvSpPr>
          <p:spPr>
            <a:xfrm>
              <a:off x="579120" y="28955"/>
              <a:ext cx="497205" cy="131445"/>
            </a:xfrm>
            <a:custGeom>
              <a:avLst/>
              <a:gdLst/>
              <a:ahLst/>
              <a:cxnLst/>
              <a:rect l="l" t="t" r="r" b="b"/>
              <a:pathLst>
                <a:path w="497205" h="131445">
                  <a:moveTo>
                    <a:pt x="0" y="131064"/>
                  </a:moveTo>
                  <a:lnTo>
                    <a:pt x="496823" y="131064"/>
                  </a:lnTo>
                  <a:lnTo>
                    <a:pt x="496823" y="0"/>
                  </a:lnTo>
                  <a:lnTo>
                    <a:pt x="0" y="0"/>
                  </a:lnTo>
                  <a:lnTo>
                    <a:pt x="0" y="131064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0708" y="160019"/>
              <a:ext cx="5661660" cy="78105"/>
            </a:xfrm>
            <a:custGeom>
              <a:avLst/>
              <a:gdLst/>
              <a:ahLst/>
              <a:cxnLst/>
              <a:rect l="l" t="t" r="r" b="b"/>
              <a:pathLst>
                <a:path w="5661660" h="78104">
                  <a:moveTo>
                    <a:pt x="5661660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1660" y="77724"/>
                  </a:lnTo>
                  <a:lnTo>
                    <a:pt x="566166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6996683" y="1703832"/>
            <a:ext cx="1473835" cy="108585"/>
          </a:xfrm>
          <a:custGeom>
            <a:avLst/>
            <a:gdLst/>
            <a:ahLst/>
            <a:cxnLst/>
            <a:rect l="l" t="t" r="r" b="b"/>
            <a:pathLst>
              <a:path w="1473834" h="108585">
                <a:moveTo>
                  <a:pt x="0" y="108203"/>
                </a:moveTo>
                <a:lnTo>
                  <a:pt x="1473707" y="108203"/>
                </a:lnTo>
                <a:lnTo>
                  <a:pt x="1473707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2947416" y="1473708"/>
            <a:ext cx="5663565" cy="230504"/>
            <a:chOff x="2947416" y="1473708"/>
            <a:chExt cx="5663565" cy="230504"/>
          </a:xfrm>
        </p:grpSpPr>
        <p:sp>
          <p:nvSpPr>
            <p:cNvPr id="37" name="object 37"/>
            <p:cNvSpPr/>
            <p:nvPr/>
          </p:nvSpPr>
          <p:spPr>
            <a:xfrm>
              <a:off x="6996683" y="1473708"/>
              <a:ext cx="1473835" cy="152400"/>
            </a:xfrm>
            <a:custGeom>
              <a:avLst/>
              <a:gdLst/>
              <a:ahLst/>
              <a:cxnLst/>
              <a:rect l="l" t="t" r="r" b="b"/>
              <a:pathLst>
                <a:path w="1473834" h="152400">
                  <a:moveTo>
                    <a:pt x="0" y="152400"/>
                  </a:moveTo>
                  <a:lnTo>
                    <a:pt x="1473707" y="152400"/>
                  </a:lnTo>
                  <a:lnTo>
                    <a:pt x="1473707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47416" y="1626108"/>
              <a:ext cx="5663565" cy="78105"/>
            </a:xfrm>
            <a:custGeom>
              <a:avLst/>
              <a:gdLst/>
              <a:ahLst/>
              <a:cxnLst/>
              <a:rect l="l" t="t" r="r" b="b"/>
              <a:pathLst>
                <a:path w="5663565" h="78105">
                  <a:moveTo>
                    <a:pt x="5663183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3183" y="77724"/>
                  </a:lnTo>
                  <a:lnTo>
                    <a:pt x="5663183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080820" y="6571309"/>
            <a:ext cx="719899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0"/>
              </a:lnSpc>
              <a:tabLst>
                <a:tab pos="2432050" algn="l"/>
                <a:tab pos="7000240" algn="l"/>
              </a:tabLst>
            </a:pP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DI</a:t>
            </a:r>
            <a:r>
              <a:rPr sz="1500" spc="-15" baseline="5555" dirty="0">
                <a:solidFill>
                  <a:srgbClr val="800000"/>
                </a:solidFill>
                <a:latin typeface="Arial"/>
                <a:cs typeface="Arial"/>
              </a:rPr>
              <a:t>P</a:t>
            </a: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, </a:t>
            </a:r>
            <a:r>
              <a:rPr sz="1500" spc="-22" baseline="5555" dirty="0">
                <a:solidFill>
                  <a:srgbClr val="800000"/>
                </a:solidFill>
                <a:latin typeface="Arial"/>
                <a:cs typeface="Arial"/>
              </a:rPr>
              <a:t>S</a:t>
            </a: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pri</a:t>
            </a:r>
            <a:r>
              <a:rPr sz="1500" spc="-15" baseline="5555" dirty="0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g</a:t>
            </a:r>
            <a:r>
              <a:rPr sz="1500" spc="7" baseline="55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2</a:t>
            </a:r>
            <a:r>
              <a:rPr sz="1500" spc="-15" baseline="5555" dirty="0">
                <a:solidFill>
                  <a:srgbClr val="800000"/>
                </a:solidFill>
                <a:latin typeface="Arial"/>
                <a:cs typeface="Arial"/>
              </a:rPr>
              <a:t>0</a:t>
            </a: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12</a:t>
            </a:r>
            <a:r>
              <a:rPr sz="1500" baseline="5555" dirty="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GS &amp;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 AS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, </a:t>
            </a:r>
            <a:r>
              <a:rPr sz="1000" spc="-15" dirty="0">
                <a:solidFill>
                  <a:srgbClr val="800000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h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i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Un</a:t>
            </a:r>
            <a:r>
              <a:rPr sz="1000" spc="-15" dirty="0">
                <a:solidFill>
                  <a:srgbClr val="800000"/>
                </a:solidFill>
                <a:latin typeface="Arial"/>
                <a:cs typeface="Arial"/>
              </a:rPr>
              <a:t>iv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er</a:t>
            </a:r>
            <a:r>
              <a:rPr sz="1000" dirty="0">
                <a:solidFill>
                  <a:srgbClr val="800000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i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1000" spc="-40" dirty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,</a:t>
            </a:r>
            <a:r>
              <a:rPr sz="1000" spc="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Is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l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1000" spc="10" dirty="0">
                <a:solidFill>
                  <a:srgbClr val="800000"/>
                </a:solidFill>
                <a:latin typeface="Arial"/>
                <a:cs typeface="Arial"/>
              </a:rPr>
              <a:t>m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b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d</a:t>
            </a:r>
            <a:r>
              <a:rPr sz="1000" dirty="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sz="2100" spc="-7" baseline="1984" dirty="0">
                <a:solidFill>
                  <a:srgbClr val="800000"/>
                </a:solidFill>
                <a:latin typeface="Arial"/>
                <a:cs typeface="Arial"/>
              </a:rPr>
              <a:t>35</a:t>
            </a:r>
            <a:endParaRPr sz="2100" baseline="1984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655091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88340" y="5680659"/>
            <a:ext cx="1334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Original</a:t>
            </a:r>
            <a:r>
              <a:rPr sz="1600" spc="-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image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32175" y="5680659"/>
            <a:ext cx="22244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Difference</a:t>
            </a:r>
            <a:r>
              <a:rPr sz="1600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filtered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image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347205" y="5680659"/>
            <a:ext cx="253111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Difference filtered image </a:t>
            </a:r>
            <a:r>
              <a:rPr sz="16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added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to</a:t>
            </a:r>
            <a:r>
              <a:rPr sz="16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the</a:t>
            </a:r>
            <a:r>
              <a:rPr sz="16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original</a:t>
            </a:r>
            <a:r>
              <a:rPr sz="16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image, </a:t>
            </a:r>
            <a:r>
              <a:rPr sz="1600" spc="-4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with</a:t>
            </a:r>
            <a:r>
              <a:rPr sz="16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contrast</a:t>
            </a:r>
            <a:r>
              <a:rPr sz="16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enhanced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4" name="object 4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993392"/>
            <a:ext cx="2819400" cy="3505200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24200" y="1993392"/>
            <a:ext cx="2819400" cy="3505200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19800" y="1993392"/>
            <a:ext cx="2941320" cy="3505200"/>
          </a:xfrm>
          <a:prstGeom prst="rect">
            <a:avLst/>
          </a:prstGeom>
        </p:spPr>
      </p:pic>
      <p:sp>
        <p:nvSpPr>
          <p:cNvPr id="47" name="object 47"/>
          <p:cNvSpPr/>
          <p:nvPr/>
        </p:nvSpPr>
        <p:spPr>
          <a:xfrm>
            <a:off x="0" y="6553199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2822575" y="613917"/>
            <a:ext cx="3561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C00000"/>
                </a:solidFill>
                <a:latin typeface="Constantia"/>
                <a:cs typeface="Constantia"/>
              </a:rPr>
              <a:t>Difference</a:t>
            </a:r>
            <a:r>
              <a:rPr sz="3600" b="1" spc="-12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3600" b="1" spc="-20" dirty="0">
                <a:solidFill>
                  <a:srgbClr val="C00000"/>
                </a:solidFill>
                <a:latin typeface="Constantia"/>
                <a:cs typeface="Constantia"/>
              </a:rPr>
              <a:t>Filter</a:t>
            </a:r>
            <a:endParaRPr sz="3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70320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1944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15086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94120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62015"/>
            <a:ext cx="344170" cy="66040"/>
          </a:xfrm>
          <a:custGeom>
            <a:avLst/>
            <a:gdLst/>
            <a:ahLst/>
            <a:cxnLst/>
            <a:rect l="l" t="t" r="r" b="b"/>
            <a:pathLst>
              <a:path w="344170" h="66039">
                <a:moveTo>
                  <a:pt x="342900" y="56388"/>
                </a:moveTo>
                <a:lnTo>
                  <a:pt x="0" y="56388"/>
                </a:lnTo>
                <a:lnTo>
                  <a:pt x="0" y="65532"/>
                </a:lnTo>
                <a:lnTo>
                  <a:pt x="342900" y="65532"/>
                </a:lnTo>
                <a:lnTo>
                  <a:pt x="342900" y="56388"/>
                </a:lnTo>
                <a:close/>
              </a:path>
              <a:path w="344170" h="6603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076188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870447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5750052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047232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3"/>
                </a:lnTo>
                <a:lnTo>
                  <a:pt x="342900" y="9143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550408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5635752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5917691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26999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119115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50505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5195315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4361688"/>
            <a:ext cx="304800" cy="66040"/>
          </a:xfrm>
          <a:custGeom>
            <a:avLst/>
            <a:gdLst/>
            <a:ahLst/>
            <a:cxnLst/>
            <a:rect l="l" t="t" r="r" b="b"/>
            <a:pathLst>
              <a:path w="304800" h="66039">
                <a:moveTo>
                  <a:pt x="304800" y="56388"/>
                </a:moveTo>
                <a:lnTo>
                  <a:pt x="0" y="56388"/>
                </a:lnTo>
                <a:lnTo>
                  <a:pt x="0" y="65544"/>
                </a:lnTo>
                <a:lnTo>
                  <a:pt x="304800" y="65544"/>
                </a:lnTo>
                <a:lnTo>
                  <a:pt x="304800" y="56388"/>
                </a:lnTo>
                <a:close/>
              </a:path>
              <a:path w="304800" h="66039">
                <a:moveTo>
                  <a:pt x="304800" y="0"/>
                </a:moveTo>
                <a:lnTo>
                  <a:pt x="0" y="0"/>
                </a:lnTo>
                <a:lnTo>
                  <a:pt x="0" y="38100"/>
                </a:lnTo>
                <a:lnTo>
                  <a:pt x="304800" y="38100"/>
                </a:lnTo>
                <a:lnTo>
                  <a:pt x="3048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4975859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477164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46497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4946903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4450079"/>
            <a:ext cx="304800" cy="12700"/>
          </a:xfrm>
          <a:custGeom>
            <a:avLst/>
            <a:gdLst/>
            <a:ahLst/>
            <a:cxnLst/>
            <a:rect l="l" t="t" r="r" b="b"/>
            <a:pathLst>
              <a:path w="304800" h="12700">
                <a:moveTo>
                  <a:pt x="0" y="12192"/>
                </a:moveTo>
                <a:lnTo>
                  <a:pt x="304800" y="12192"/>
                </a:lnTo>
                <a:lnTo>
                  <a:pt x="3048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4535423"/>
            <a:ext cx="304800" cy="12700"/>
          </a:xfrm>
          <a:custGeom>
            <a:avLst/>
            <a:gdLst/>
            <a:ahLst/>
            <a:cxnLst/>
            <a:rect l="l" t="t" r="r" b="b"/>
            <a:pathLst>
              <a:path w="304800" h="12700">
                <a:moveTo>
                  <a:pt x="0" y="12191"/>
                </a:moveTo>
                <a:lnTo>
                  <a:pt x="304800" y="12191"/>
                </a:lnTo>
                <a:lnTo>
                  <a:pt x="3048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4818888"/>
            <a:ext cx="344170" cy="47625"/>
          </a:xfrm>
          <a:custGeom>
            <a:avLst/>
            <a:gdLst/>
            <a:ahLst/>
            <a:cxnLst/>
            <a:rect l="l" t="t" r="r" b="b"/>
            <a:pathLst>
              <a:path w="344170" h="47625">
                <a:moveTo>
                  <a:pt x="342900" y="0"/>
                </a:moveTo>
                <a:lnTo>
                  <a:pt x="0" y="0"/>
                </a:lnTo>
                <a:lnTo>
                  <a:pt x="0" y="9156"/>
                </a:lnTo>
                <a:lnTo>
                  <a:pt x="342900" y="9156"/>
                </a:lnTo>
                <a:lnTo>
                  <a:pt x="342900" y="0"/>
                </a:lnTo>
                <a:close/>
              </a:path>
              <a:path w="344170" h="47625">
                <a:moveTo>
                  <a:pt x="343662" y="27432"/>
                </a:moveTo>
                <a:lnTo>
                  <a:pt x="0" y="27432"/>
                </a:lnTo>
                <a:lnTo>
                  <a:pt x="0" y="47244"/>
                </a:lnTo>
                <a:lnTo>
                  <a:pt x="343662" y="47244"/>
                </a:lnTo>
                <a:lnTo>
                  <a:pt x="343662" y="2743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4183379"/>
            <a:ext cx="304800" cy="29209"/>
          </a:xfrm>
          <a:custGeom>
            <a:avLst/>
            <a:gdLst/>
            <a:ahLst/>
            <a:cxnLst/>
            <a:rect l="l" t="t" r="r" b="b"/>
            <a:pathLst>
              <a:path w="304800" h="29210">
                <a:moveTo>
                  <a:pt x="0" y="28956"/>
                </a:moveTo>
                <a:lnTo>
                  <a:pt x="304800" y="28956"/>
                </a:lnTo>
                <a:lnTo>
                  <a:pt x="304800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4062984"/>
            <a:ext cx="304800" cy="12700"/>
          </a:xfrm>
          <a:custGeom>
            <a:avLst/>
            <a:gdLst/>
            <a:ahLst/>
            <a:cxnLst/>
            <a:rect l="l" t="t" r="r" b="b"/>
            <a:pathLst>
              <a:path w="304800" h="12700">
                <a:moveTo>
                  <a:pt x="0" y="12191"/>
                </a:moveTo>
                <a:lnTo>
                  <a:pt x="304800" y="12191"/>
                </a:lnTo>
                <a:lnTo>
                  <a:pt x="3048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3948684"/>
            <a:ext cx="304800" cy="12700"/>
          </a:xfrm>
          <a:custGeom>
            <a:avLst/>
            <a:gdLst/>
            <a:ahLst/>
            <a:cxnLst/>
            <a:rect l="l" t="t" r="r" b="b"/>
            <a:pathLst>
              <a:path w="304800" h="12700">
                <a:moveTo>
                  <a:pt x="0" y="12191"/>
                </a:moveTo>
                <a:lnTo>
                  <a:pt x="304800" y="12191"/>
                </a:lnTo>
                <a:lnTo>
                  <a:pt x="3048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4230623"/>
            <a:ext cx="304800" cy="48895"/>
          </a:xfrm>
          <a:custGeom>
            <a:avLst/>
            <a:gdLst/>
            <a:ahLst/>
            <a:cxnLst/>
            <a:rect l="l" t="t" r="r" b="b"/>
            <a:pathLst>
              <a:path w="304800" h="48895">
                <a:moveTo>
                  <a:pt x="304800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04800" y="48768"/>
                </a:lnTo>
                <a:lnTo>
                  <a:pt x="304800" y="28956"/>
                </a:lnTo>
                <a:close/>
              </a:path>
              <a:path w="304800" h="48895">
                <a:moveTo>
                  <a:pt x="304800" y="0"/>
                </a:moveTo>
                <a:lnTo>
                  <a:pt x="0" y="0"/>
                </a:lnTo>
                <a:lnTo>
                  <a:pt x="0" y="9144"/>
                </a:lnTo>
                <a:lnTo>
                  <a:pt x="304800" y="9144"/>
                </a:lnTo>
                <a:lnTo>
                  <a:pt x="3048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3753611"/>
            <a:ext cx="304800" cy="125095"/>
          </a:xfrm>
          <a:custGeom>
            <a:avLst/>
            <a:gdLst/>
            <a:ahLst/>
            <a:cxnLst/>
            <a:rect l="l" t="t" r="r" b="b"/>
            <a:pathLst>
              <a:path w="304800" h="125095">
                <a:moveTo>
                  <a:pt x="304800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04800" y="124968"/>
                </a:lnTo>
                <a:lnTo>
                  <a:pt x="304800" y="105156"/>
                </a:lnTo>
                <a:close/>
              </a:path>
              <a:path w="304800" h="125095">
                <a:moveTo>
                  <a:pt x="304800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04800" y="80772"/>
                </a:lnTo>
                <a:lnTo>
                  <a:pt x="304800" y="42672"/>
                </a:lnTo>
                <a:close/>
              </a:path>
              <a:path w="304800" h="125095">
                <a:moveTo>
                  <a:pt x="304800" y="0"/>
                </a:moveTo>
                <a:lnTo>
                  <a:pt x="0" y="0"/>
                </a:lnTo>
                <a:lnTo>
                  <a:pt x="0" y="9144"/>
                </a:lnTo>
                <a:lnTo>
                  <a:pt x="304800" y="9144"/>
                </a:lnTo>
                <a:lnTo>
                  <a:pt x="3048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3601211"/>
            <a:ext cx="304800" cy="29209"/>
          </a:xfrm>
          <a:custGeom>
            <a:avLst/>
            <a:gdLst/>
            <a:ahLst/>
            <a:cxnLst/>
            <a:rect l="l" t="t" r="r" b="b"/>
            <a:pathLst>
              <a:path w="304800" h="29210">
                <a:moveTo>
                  <a:pt x="0" y="28955"/>
                </a:moveTo>
                <a:lnTo>
                  <a:pt x="304800" y="28955"/>
                </a:lnTo>
                <a:lnTo>
                  <a:pt x="3048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3532632"/>
            <a:ext cx="304800" cy="12700"/>
          </a:xfrm>
          <a:custGeom>
            <a:avLst/>
            <a:gdLst/>
            <a:ahLst/>
            <a:cxnLst/>
            <a:rect l="l" t="t" r="r" b="b"/>
            <a:pathLst>
              <a:path w="304800" h="12700">
                <a:moveTo>
                  <a:pt x="0" y="12192"/>
                </a:moveTo>
                <a:lnTo>
                  <a:pt x="304800" y="12192"/>
                </a:lnTo>
                <a:lnTo>
                  <a:pt x="3048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3677411"/>
            <a:ext cx="304800" cy="20320"/>
          </a:xfrm>
          <a:custGeom>
            <a:avLst/>
            <a:gdLst/>
            <a:ahLst/>
            <a:cxnLst/>
            <a:rect l="l" t="t" r="r" b="b"/>
            <a:pathLst>
              <a:path w="304800" h="20320">
                <a:moveTo>
                  <a:pt x="0" y="19812"/>
                </a:moveTo>
                <a:lnTo>
                  <a:pt x="304800" y="19812"/>
                </a:lnTo>
                <a:lnTo>
                  <a:pt x="304800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3457955"/>
            <a:ext cx="304800" cy="20320"/>
          </a:xfrm>
          <a:custGeom>
            <a:avLst/>
            <a:gdLst/>
            <a:ahLst/>
            <a:cxnLst/>
            <a:rect l="l" t="t" r="r" b="b"/>
            <a:pathLst>
              <a:path w="304800" h="20320">
                <a:moveTo>
                  <a:pt x="0" y="19811"/>
                </a:moveTo>
                <a:lnTo>
                  <a:pt x="304800" y="19811"/>
                </a:lnTo>
                <a:lnTo>
                  <a:pt x="304800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3253740"/>
            <a:ext cx="304800" cy="29209"/>
          </a:xfrm>
          <a:custGeom>
            <a:avLst/>
            <a:gdLst/>
            <a:ahLst/>
            <a:cxnLst/>
            <a:rect l="l" t="t" r="r" b="b"/>
            <a:pathLst>
              <a:path w="304800" h="29210">
                <a:moveTo>
                  <a:pt x="0" y="28955"/>
                </a:moveTo>
                <a:lnTo>
                  <a:pt x="304800" y="28955"/>
                </a:lnTo>
                <a:lnTo>
                  <a:pt x="3048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3429000"/>
            <a:ext cx="304800" cy="9525"/>
          </a:xfrm>
          <a:custGeom>
            <a:avLst/>
            <a:gdLst/>
            <a:ahLst/>
            <a:cxnLst/>
            <a:rect l="l" t="t" r="r" b="b"/>
            <a:pathLst>
              <a:path w="304800" h="9525">
                <a:moveTo>
                  <a:pt x="0" y="9144"/>
                </a:moveTo>
                <a:lnTo>
                  <a:pt x="304800" y="9144"/>
                </a:lnTo>
                <a:lnTo>
                  <a:pt x="304800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3300983"/>
            <a:ext cx="304800" cy="48895"/>
          </a:xfrm>
          <a:custGeom>
            <a:avLst/>
            <a:gdLst/>
            <a:ahLst/>
            <a:cxnLst/>
            <a:rect l="l" t="t" r="r" b="b"/>
            <a:pathLst>
              <a:path w="304800" h="48895">
                <a:moveTo>
                  <a:pt x="304800" y="28968"/>
                </a:moveTo>
                <a:lnTo>
                  <a:pt x="0" y="28968"/>
                </a:lnTo>
                <a:lnTo>
                  <a:pt x="0" y="48768"/>
                </a:lnTo>
                <a:lnTo>
                  <a:pt x="304800" y="48768"/>
                </a:lnTo>
                <a:lnTo>
                  <a:pt x="304800" y="28968"/>
                </a:lnTo>
                <a:close/>
              </a:path>
              <a:path w="304800" h="48895">
                <a:moveTo>
                  <a:pt x="304800" y="0"/>
                </a:moveTo>
                <a:lnTo>
                  <a:pt x="0" y="0"/>
                </a:lnTo>
                <a:lnTo>
                  <a:pt x="0" y="9144"/>
                </a:lnTo>
                <a:lnTo>
                  <a:pt x="304800" y="9144"/>
                </a:lnTo>
                <a:lnTo>
                  <a:pt x="3048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3080003"/>
            <a:ext cx="304800" cy="125095"/>
          </a:xfrm>
          <a:custGeom>
            <a:avLst/>
            <a:gdLst/>
            <a:ahLst/>
            <a:cxnLst/>
            <a:rect l="l" t="t" r="r" b="b"/>
            <a:pathLst>
              <a:path w="304800" h="125094">
                <a:moveTo>
                  <a:pt x="304800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04800" y="124968"/>
                </a:lnTo>
                <a:lnTo>
                  <a:pt x="304800" y="105156"/>
                </a:lnTo>
                <a:close/>
              </a:path>
              <a:path w="304800" h="125094">
                <a:moveTo>
                  <a:pt x="304800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04800" y="80772"/>
                </a:lnTo>
                <a:lnTo>
                  <a:pt x="304800" y="42672"/>
                </a:lnTo>
                <a:close/>
              </a:path>
              <a:path w="304800" h="125094">
                <a:moveTo>
                  <a:pt x="304800" y="0"/>
                </a:moveTo>
                <a:lnTo>
                  <a:pt x="0" y="0"/>
                </a:lnTo>
                <a:lnTo>
                  <a:pt x="0" y="9144"/>
                </a:lnTo>
                <a:lnTo>
                  <a:pt x="304800" y="9144"/>
                </a:lnTo>
                <a:lnTo>
                  <a:pt x="3048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2927604"/>
            <a:ext cx="304800" cy="29209"/>
          </a:xfrm>
          <a:custGeom>
            <a:avLst/>
            <a:gdLst/>
            <a:ahLst/>
            <a:cxnLst/>
            <a:rect l="l" t="t" r="r" b="b"/>
            <a:pathLst>
              <a:path w="304800" h="29210">
                <a:moveTo>
                  <a:pt x="0" y="28955"/>
                </a:moveTo>
                <a:lnTo>
                  <a:pt x="304800" y="28955"/>
                </a:lnTo>
                <a:lnTo>
                  <a:pt x="3048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2859023"/>
            <a:ext cx="304800" cy="12700"/>
          </a:xfrm>
          <a:custGeom>
            <a:avLst/>
            <a:gdLst/>
            <a:ahLst/>
            <a:cxnLst/>
            <a:rect l="l" t="t" r="r" b="b"/>
            <a:pathLst>
              <a:path w="304800" h="12700">
                <a:moveTo>
                  <a:pt x="0" y="12192"/>
                </a:moveTo>
                <a:lnTo>
                  <a:pt x="304800" y="12192"/>
                </a:lnTo>
                <a:lnTo>
                  <a:pt x="3048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3003804"/>
            <a:ext cx="304800" cy="20320"/>
          </a:xfrm>
          <a:custGeom>
            <a:avLst/>
            <a:gdLst/>
            <a:ahLst/>
            <a:cxnLst/>
            <a:rect l="l" t="t" r="r" b="b"/>
            <a:pathLst>
              <a:path w="304800" h="20319">
                <a:moveTo>
                  <a:pt x="0" y="19811"/>
                </a:moveTo>
                <a:lnTo>
                  <a:pt x="304800" y="19811"/>
                </a:lnTo>
                <a:lnTo>
                  <a:pt x="304800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2170175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10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1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2784348"/>
            <a:ext cx="304800" cy="20320"/>
          </a:xfrm>
          <a:custGeom>
            <a:avLst/>
            <a:gdLst/>
            <a:ahLst/>
            <a:cxnLst/>
            <a:rect l="l" t="t" r="r" b="b"/>
            <a:pathLst>
              <a:path w="304800" h="20319">
                <a:moveTo>
                  <a:pt x="0" y="19811"/>
                </a:moveTo>
                <a:lnTo>
                  <a:pt x="304800" y="19811"/>
                </a:lnTo>
                <a:lnTo>
                  <a:pt x="304800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258013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24597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2755392"/>
            <a:ext cx="304800" cy="9525"/>
          </a:xfrm>
          <a:custGeom>
            <a:avLst/>
            <a:gdLst/>
            <a:ahLst/>
            <a:cxnLst/>
            <a:rect l="l" t="t" r="r" b="b"/>
            <a:pathLst>
              <a:path w="304800" h="9525">
                <a:moveTo>
                  <a:pt x="0" y="9144"/>
                </a:moveTo>
                <a:lnTo>
                  <a:pt x="304800" y="9144"/>
                </a:lnTo>
                <a:lnTo>
                  <a:pt x="304800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2258567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23454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0" y="2627375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1979675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0" y="1827276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1903476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0" y="1254251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09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0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0" y="1664207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15438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0" y="134264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0" y="14295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0" y="1711451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0" y="106375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91135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09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987552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83667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0" y="722376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0" y="527303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0" y="37490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0" y="30632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0" y="451104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0" y="202704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30708" y="0"/>
                </a:moveTo>
                <a:lnTo>
                  <a:pt x="0" y="0"/>
                </a:lnTo>
                <a:lnTo>
                  <a:pt x="0" y="9144"/>
                </a:lnTo>
                <a:lnTo>
                  <a:pt x="330708" y="9144"/>
                </a:lnTo>
                <a:lnTo>
                  <a:pt x="330708" y="0"/>
                </a:lnTo>
                <a:close/>
              </a:path>
              <a:path w="344170" h="48895">
                <a:moveTo>
                  <a:pt x="343662" y="28943"/>
                </a:moveTo>
                <a:lnTo>
                  <a:pt x="0" y="28943"/>
                </a:lnTo>
                <a:lnTo>
                  <a:pt x="0" y="48755"/>
                </a:lnTo>
                <a:lnTo>
                  <a:pt x="343662" y="48755"/>
                </a:lnTo>
                <a:lnTo>
                  <a:pt x="343662" y="28943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103631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0" y="6095"/>
            <a:ext cx="344170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79119" y="23774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2059"/>
                </a:moveTo>
                <a:lnTo>
                  <a:pt x="496823" y="1242059"/>
                </a:lnTo>
                <a:lnTo>
                  <a:pt x="496823" y="0"/>
                </a:lnTo>
                <a:lnTo>
                  <a:pt x="0" y="0"/>
                </a:lnTo>
                <a:lnTo>
                  <a:pt x="0" y="1242059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2" name="object 72"/>
          <p:cNvGrpSpPr/>
          <p:nvPr/>
        </p:nvGrpSpPr>
        <p:grpSpPr>
          <a:xfrm>
            <a:off x="330708" y="28955"/>
            <a:ext cx="5661660" cy="208915"/>
            <a:chOff x="330708" y="28955"/>
            <a:chExt cx="5661660" cy="208915"/>
          </a:xfrm>
        </p:grpSpPr>
        <p:sp>
          <p:nvSpPr>
            <p:cNvPr id="73" name="object 73"/>
            <p:cNvSpPr/>
            <p:nvPr/>
          </p:nvSpPr>
          <p:spPr>
            <a:xfrm>
              <a:off x="579120" y="28955"/>
              <a:ext cx="497205" cy="131445"/>
            </a:xfrm>
            <a:custGeom>
              <a:avLst/>
              <a:gdLst/>
              <a:ahLst/>
              <a:cxnLst/>
              <a:rect l="l" t="t" r="r" b="b"/>
              <a:pathLst>
                <a:path w="497205" h="131445">
                  <a:moveTo>
                    <a:pt x="0" y="131064"/>
                  </a:moveTo>
                  <a:lnTo>
                    <a:pt x="496823" y="131064"/>
                  </a:lnTo>
                  <a:lnTo>
                    <a:pt x="496823" y="0"/>
                  </a:lnTo>
                  <a:lnTo>
                    <a:pt x="0" y="0"/>
                  </a:lnTo>
                  <a:lnTo>
                    <a:pt x="0" y="131064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30708" y="160019"/>
              <a:ext cx="5661660" cy="78105"/>
            </a:xfrm>
            <a:custGeom>
              <a:avLst/>
              <a:gdLst/>
              <a:ahLst/>
              <a:cxnLst/>
              <a:rect l="l" t="t" r="r" b="b"/>
              <a:pathLst>
                <a:path w="5661660" h="78104">
                  <a:moveTo>
                    <a:pt x="5661660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1660" y="77724"/>
                  </a:lnTo>
                  <a:lnTo>
                    <a:pt x="566166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/>
          <p:nvPr/>
        </p:nvSpPr>
        <p:spPr>
          <a:xfrm>
            <a:off x="6996683" y="1703832"/>
            <a:ext cx="1473835" cy="108585"/>
          </a:xfrm>
          <a:custGeom>
            <a:avLst/>
            <a:gdLst/>
            <a:ahLst/>
            <a:cxnLst/>
            <a:rect l="l" t="t" r="r" b="b"/>
            <a:pathLst>
              <a:path w="1473834" h="108585">
                <a:moveTo>
                  <a:pt x="0" y="108203"/>
                </a:moveTo>
                <a:lnTo>
                  <a:pt x="1473707" y="108203"/>
                </a:lnTo>
                <a:lnTo>
                  <a:pt x="1473707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6" name="object 76"/>
          <p:cNvGrpSpPr/>
          <p:nvPr/>
        </p:nvGrpSpPr>
        <p:grpSpPr>
          <a:xfrm>
            <a:off x="2947416" y="1473708"/>
            <a:ext cx="5663565" cy="230504"/>
            <a:chOff x="2947416" y="1473708"/>
            <a:chExt cx="5663565" cy="230504"/>
          </a:xfrm>
        </p:grpSpPr>
        <p:sp>
          <p:nvSpPr>
            <p:cNvPr id="77" name="object 77"/>
            <p:cNvSpPr/>
            <p:nvPr/>
          </p:nvSpPr>
          <p:spPr>
            <a:xfrm>
              <a:off x="6996683" y="1473708"/>
              <a:ext cx="1473835" cy="152400"/>
            </a:xfrm>
            <a:custGeom>
              <a:avLst/>
              <a:gdLst/>
              <a:ahLst/>
              <a:cxnLst/>
              <a:rect l="l" t="t" r="r" b="b"/>
              <a:pathLst>
                <a:path w="1473834" h="152400">
                  <a:moveTo>
                    <a:pt x="0" y="152400"/>
                  </a:moveTo>
                  <a:lnTo>
                    <a:pt x="1473707" y="152400"/>
                  </a:lnTo>
                  <a:lnTo>
                    <a:pt x="1473707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947416" y="1626108"/>
              <a:ext cx="5663565" cy="78105"/>
            </a:xfrm>
            <a:custGeom>
              <a:avLst/>
              <a:gdLst/>
              <a:ahLst/>
              <a:cxnLst/>
              <a:rect l="l" t="t" r="r" b="b"/>
              <a:pathLst>
                <a:path w="5663565" h="78105">
                  <a:moveTo>
                    <a:pt x="5663183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3183" y="77724"/>
                  </a:lnTo>
                  <a:lnTo>
                    <a:pt x="5663183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1080820" y="6609073"/>
            <a:ext cx="454914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2050" algn="l"/>
              </a:tabLst>
            </a:pP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DIP, Spring</a:t>
            </a:r>
            <a:r>
              <a:rPr sz="1500" spc="15" baseline="55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2012	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GS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&amp;</a:t>
            </a:r>
            <a:r>
              <a:rPr sz="1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AS,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Bahria</a:t>
            </a:r>
            <a:r>
              <a:rPr sz="10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University,</a:t>
            </a:r>
            <a:r>
              <a:rPr sz="10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Islambad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0" y="655091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>
            <a:spLocks noGrp="1"/>
          </p:cNvSpPr>
          <p:nvPr>
            <p:ph type="title"/>
          </p:nvPr>
        </p:nvSpPr>
        <p:spPr>
          <a:xfrm>
            <a:off x="975766" y="3140786"/>
            <a:ext cx="703960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0" dirty="0">
                <a:solidFill>
                  <a:srgbClr val="C00000"/>
                </a:solidFill>
                <a:latin typeface="Constantia"/>
                <a:cs typeface="Constantia"/>
              </a:rPr>
              <a:t>N</a:t>
            </a:r>
            <a:r>
              <a:rPr sz="3200" dirty="0">
                <a:solidFill>
                  <a:srgbClr val="C00000"/>
                </a:solidFill>
                <a:latin typeface="Constantia"/>
                <a:cs typeface="Constantia"/>
              </a:rPr>
              <a:t>ext</a:t>
            </a:r>
            <a:r>
              <a:rPr sz="3200" spc="-15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3200" dirty="0">
                <a:solidFill>
                  <a:srgbClr val="C00000"/>
                </a:solidFill>
                <a:latin typeface="Constantia"/>
                <a:cs typeface="Constantia"/>
              </a:rPr>
              <a:t>slides</a:t>
            </a:r>
            <a:r>
              <a:rPr sz="3200" spc="-14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3200" dirty="0">
                <a:solidFill>
                  <a:srgbClr val="C00000"/>
                </a:solidFill>
                <a:latin typeface="Constantia"/>
                <a:cs typeface="Constantia"/>
              </a:rPr>
              <a:t>a</a:t>
            </a:r>
            <a:r>
              <a:rPr sz="3200" spc="-55" dirty="0">
                <a:solidFill>
                  <a:srgbClr val="C00000"/>
                </a:solidFill>
                <a:latin typeface="Constantia"/>
                <a:cs typeface="Constantia"/>
              </a:rPr>
              <a:t>r</a:t>
            </a:r>
            <a:r>
              <a:rPr sz="3200" dirty="0">
                <a:solidFill>
                  <a:srgbClr val="C00000"/>
                </a:solidFill>
                <a:latin typeface="Constantia"/>
                <a:cs typeface="Constantia"/>
              </a:rPr>
              <a:t>e</a:t>
            </a:r>
            <a:r>
              <a:rPr sz="3200" spc="-15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3200" dirty="0">
                <a:solidFill>
                  <a:srgbClr val="C00000"/>
                </a:solidFill>
                <a:latin typeface="Constantia"/>
                <a:cs typeface="Constantia"/>
              </a:rPr>
              <a:t>ext</a:t>
            </a:r>
            <a:r>
              <a:rPr sz="3200" spc="-75" dirty="0">
                <a:solidFill>
                  <a:srgbClr val="C00000"/>
                </a:solidFill>
                <a:latin typeface="Constantia"/>
                <a:cs typeface="Constantia"/>
              </a:rPr>
              <a:t>r</a:t>
            </a:r>
            <a:r>
              <a:rPr sz="3200" dirty="0">
                <a:solidFill>
                  <a:srgbClr val="C00000"/>
                </a:solidFill>
                <a:latin typeface="Constantia"/>
                <a:cs typeface="Constantia"/>
              </a:rPr>
              <a:t>a</a:t>
            </a:r>
            <a:r>
              <a:rPr sz="3200" spc="-7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onstantia"/>
                <a:cs typeface="Constantia"/>
              </a:rPr>
              <a:t>ma</a:t>
            </a:r>
            <a:r>
              <a:rPr sz="3200" spc="-65" dirty="0">
                <a:solidFill>
                  <a:srgbClr val="C00000"/>
                </a:solidFill>
                <a:latin typeface="Constantia"/>
                <a:cs typeface="Constantia"/>
              </a:rPr>
              <a:t>t</a:t>
            </a:r>
            <a:r>
              <a:rPr sz="3200" dirty="0">
                <a:solidFill>
                  <a:srgbClr val="C00000"/>
                </a:solidFill>
                <a:latin typeface="Constantia"/>
                <a:cs typeface="Constantia"/>
              </a:rPr>
              <a:t>erial</a:t>
            </a:r>
            <a:r>
              <a:rPr sz="3200" spc="-1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3200" spc="-25" dirty="0">
                <a:solidFill>
                  <a:srgbClr val="C00000"/>
                </a:solidFill>
                <a:latin typeface="Constantia"/>
                <a:cs typeface="Constantia"/>
              </a:rPr>
              <a:t>f</a:t>
            </a:r>
            <a:r>
              <a:rPr sz="3200" dirty="0">
                <a:solidFill>
                  <a:srgbClr val="C00000"/>
                </a:solidFill>
                <a:latin typeface="Constantia"/>
                <a:cs typeface="Constantia"/>
              </a:rPr>
              <a:t>or</a:t>
            </a:r>
            <a:r>
              <a:rPr sz="3200" spc="-20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3200" dirty="0">
                <a:solidFill>
                  <a:srgbClr val="C00000"/>
                </a:solidFill>
                <a:latin typeface="Constantia"/>
                <a:cs typeface="Constantia"/>
              </a:rPr>
              <a:t>stu</a:t>
            </a:r>
            <a:r>
              <a:rPr sz="3200" spc="-50" dirty="0">
                <a:solidFill>
                  <a:srgbClr val="C00000"/>
                </a:solidFill>
                <a:latin typeface="Constantia"/>
                <a:cs typeface="Constantia"/>
              </a:rPr>
              <a:t>d</a:t>
            </a:r>
            <a:r>
              <a:rPr sz="3200" spc="-5" dirty="0">
                <a:solidFill>
                  <a:srgbClr val="C00000"/>
                </a:solidFill>
                <a:latin typeface="Constantia"/>
                <a:cs typeface="Constantia"/>
              </a:rPr>
              <a:t>y</a:t>
            </a:r>
            <a:r>
              <a:rPr sz="3200" spc="5" dirty="0">
                <a:solidFill>
                  <a:srgbClr val="C00000"/>
                </a:solidFill>
                <a:latin typeface="Constantia"/>
                <a:cs typeface="Constantia"/>
              </a:rPr>
              <a:t>!</a:t>
            </a:r>
            <a:r>
              <a:rPr sz="3200" spc="-5" dirty="0">
                <a:solidFill>
                  <a:srgbClr val="C00000"/>
                </a:solidFill>
                <a:latin typeface="Constantia"/>
                <a:cs typeface="Constantia"/>
              </a:rPr>
              <a:t>!!</a:t>
            </a:r>
            <a:endParaRPr sz="3200">
              <a:latin typeface="Constantia"/>
              <a:cs typeface="Constantia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0" y="6553199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70320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1944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15086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94120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62015"/>
            <a:ext cx="344170" cy="66040"/>
          </a:xfrm>
          <a:custGeom>
            <a:avLst/>
            <a:gdLst/>
            <a:ahLst/>
            <a:cxnLst/>
            <a:rect l="l" t="t" r="r" b="b"/>
            <a:pathLst>
              <a:path w="344170" h="66039">
                <a:moveTo>
                  <a:pt x="342900" y="56388"/>
                </a:moveTo>
                <a:lnTo>
                  <a:pt x="0" y="56388"/>
                </a:lnTo>
                <a:lnTo>
                  <a:pt x="0" y="65532"/>
                </a:lnTo>
                <a:lnTo>
                  <a:pt x="342900" y="65532"/>
                </a:lnTo>
                <a:lnTo>
                  <a:pt x="342900" y="56388"/>
                </a:lnTo>
                <a:close/>
              </a:path>
              <a:path w="344170" h="6603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076188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750052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047232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3"/>
                </a:lnTo>
                <a:lnTo>
                  <a:pt x="342900" y="9143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5550408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635752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5946647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526999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119115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0505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5195315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4361688"/>
            <a:ext cx="344170" cy="66040"/>
          </a:xfrm>
          <a:custGeom>
            <a:avLst/>
            <a:gdLst/>
            <a:ahLst/>
            <a:cxnLst/>
            <a:rect l="l" t="t" r="r" b="b"/>
            <a:pathLst>
              <a:path w="344170" h="66039">
                <a:moveTo>
                  <a:pt x="342900" y="56388"/>
                </a:moveTo>
                <a:lnTo>
                  <a:pt x="0" y="56388"/>
                </a:lnTo>
                <a:lnTo>
                  <a:pt x="0" y="65544"/>
                </a:lnTo>
                <a:lnTo>
                  <a:pt x="342900" y="65544"/>
                </a:lnTo>
                <a:lnTo>
                  <a:pt x="342900" y="56388"/>
                </a:lnTo>
                <a:close/>
              </a:path>
              <a:path w="344170" h="6603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4975859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477164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4946903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4450079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4818888"/>
            <a:ext cx="344170" cy="47625"/>
          </a:xfrm>
          <a:custGeom>
            <a:avLst/>
            <a:gdLst/>
            <a:ahLst/>
            <a:cxnLst/>
            <a:rect l="l" t="t" r="r" b="b"/>
            <a:pathLst>
              <a:path w="344170" h="47625">
                <a:moveTo>
                  <a:pt x="342900" y="0"/>
                </a:moveTo>
                <a:lnTo>
                  <a:pt x="0" y="0"/>
                </a:lnTo>
                <a:lnTo>
                  <a:pt x="0" y="9156"/>
                </a:lnTo>
                <a:lnTo>
                  <a:pt x="342900" y="9156"/>
                </a:lnTo>
                <a:lnTo>
                  <a:pt x="342900" y="0"/>
                </a:lnTo>
                <a:close/>
              </a:path>
              <a:path w="344170" h="47625">
                <a:moveTo>
                  <a:pt x="343662" y="27432"/>
                </a:moveTo>
                <a:lnTo>
                  <a:pt x="0" y="27432"/>
                </a:lnTo>
                <a:lnTo>
                  <a:pt x="0" y="47244"/>
                </a:lnTo>
                <a:lnTo>
                  <a:pt x="343662" y="47244"/>
                </a:lnTo>
                <a:lnTo>
                  <a:pt x="343662" y="2743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406298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1"/>
                </a:lnTo>
                <a:lnTo>
                  <a:pt x="342900" y="12191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3753611"/>
            <a:ext cx="344170" cy="81280"/>
          </a:xfrm>
          <a:custGeom>
            <a:avLst/>
            <a:gdLst/>
            <a:ahLst/>
            <a:cxnLst/>
            <a:rect l="l" t="t" r="r" b="b"/>
            <a:pathLst>
              <a:path w="344170" h="81279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81279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3601211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3532632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3677411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2"/>
                </a:lnTo>
                <a:lnTo>
                  <a:pt x="343662" y="19812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3457955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3253740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3429000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3300983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5">
                <a:moveTo>
                  <a:pt x="343662" y="28968"/>
                </a:moveTo>
                <a:lnTo>
                  <a:pt x="0" y="28968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68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3080003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2859023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2170176"/>
            <a:ext cx="344170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2784348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24597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2755392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23454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1979675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1827276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1903476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1254251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09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0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1664207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15438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134264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14295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711451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106375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0" y="91135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09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987552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0" y="83667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722376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0" y="527303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0" y="37490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30632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0" y="451104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0" y="202704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30708" y="0"/>
                </a:moveTo>
                <a:lnTo>
                  <a:pt x="0" y="0"/>
                </a:lnTo>
                <a:lnTo>
                  <a:pt x="0" y="9144"/>
                </a:lnTo>
                <a:lnTo>
                  <a:pt x="330708" y="9144"/>
                </a:lnTo>
                <a:lnTo>
                  <a:pt x="330708" y="0"/>
                </a:lnTo>
                <a:close/>
              </a:path>
              <a:path w="344170" h="48895">
                <a:moveTo>
                  <a:pt x="343662" y="28943"/>
                </a:moveTo>
                <a:lnTo>
                  <a:pt x="0" y="28943"/>
                </a:lnTo>
                <a:lnTo>
                  <a:pt x="0" y="48755"/>
                </a:lnTo>
                <a:lnTo>
                  <a:pt x="343662" y="48755"/>
                </a:lnTo>
                <a:lnTo>
                  <a:pt x="343662" y="28943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0" y="103631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0" y="6095"/>
            <a:ext cx="344170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9119" y="23774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2059"/>
                </a:moveTo>
                <a:lnTo>
                  <a:pt x="496823" y="1242059"/>
                </a:lnTo>
                <a:lnTo>
                  <a:pt x="496823" y="0"/>
                </a:lnTo>
                <a:lnTo>
                  <a:pt x="0" y="0"/>
                </a:lnTo>
                <a:lnTo>
                  <a:pt x="0" y="1242059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1" name="object 61"/>
          <p:cNvGrpSpPr/>
          <p:nvPr/>
        </p:nvGrpSpPr>
        <p:grpSpPr>
          <a:xfrm>
            <a:off x="330708" y="28955"/>
            <a:ext cx="5661660" cy="208915"/>
            <a:chOff x="330708" y="28955"/>
            <a:chExt cx="5661660" cy="208915"/>
          </a:xfrm>
        </p:grpSpPr>
        <p:sp>
          <p:nvSpPr>
            <p:cNvPr id="62" name="object 62"/>
            <p:cNvSpPr/>
            <p:nvPr/>
          </p:nvSpPr>
          <p:spPr>
            <a:xfrm>
              <a:off x="579120" y="28955"/>
              <a:ext cx="497205" cy="131445"/>
            </a:xfrm>
            <a:custGeom>
              <a:avLst/>
              <a:gdLst/>
              <a:ahLst/>
              <a:cxnLst/>
              <a:rect l="l" t="t" r="r" b="b"/>
              <a:pathLst>
                <a:path w="497205" h="131445">
                  <a:moveTo>
                    <a:pt x="0" y="131064"/>
                  </a:moveTo>
                  <a:lnTo>
                    <a:pt x="496823" y="131064"/>
                  </a:lnTo>
                  <a:lnTo>
                    <a:pt x="496823" y="0"/>
                  </a:lnTo>
                  <a:lnTo>
                    <a:pt x="0" y="0"/>
                  </a:lnTo>
                  <a:lnTo>
                    <a:pt x="0" y="131064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30708" y="160019"/>
              <a:ext cx="5661660" cy="78105"/>
            </a:xfrm>
            <a:custGeom>
              <a:avLst/>
              <a:gdLst/>
              <a:ahLst/>
              <a:cxnLst/>
              <a:rect l="l" t="t" r="r" b="b"/>
              <a:pathLst>
                <a:path w="5661660" h="78104">
                  <a:moveTo>
                    <a:pt x="5661660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1660" y="77724"/>
                  </a:lnTo>
                  <a:lnTo>
                    <a:pt x="566166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/>
          <p:nvPr/>
        </p:nvSpPr>
        <p:spPr>
          <a:xfrm>
            <a:off x="6996683" y="1703832"/>
            <a:ext cx="1473835" cy="108585"/>
          </a:xfrm>
          <a:custGeom>
            <a:avLst/>
            <a:gdLst/>
            <a:ahLst/>
            <a:cxnLst/>
            <a:rect l="l" t="t" r="r" b="b"/>
            <a:pathLst>
              <a:path w="1473834" h="108585">
                <a:moveTo>
                  <a:pt x="0" y="108203"/>
                </a:moveTo>
                <a:lnTo>
                  <a:pt x="1473707" y="108203"/>
                </a:lnTo>
                <a:lnTo>
                  <a:pt x="1473707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5" name="object 65"/>
          <p:cNvGrpSpPr/>
          <p:nvPr/>
        </p:nvGrpSpPr>
        <p:grpSpPr>
          <a:xfrm>
            <a:off x="2947416" y="1473708"/>
            <a:ext cx="5663565" cy="230504"/>
            <a:chOff x="2947416" y="1473708"/>
            <a:chExt cx="5663565" cy="230504"/>
          </a:xfrm>
        </p:grpSpPr>
        <p:sp>
          <p:nvSpPr>
            <p:cNvPr id="66" name="object 66"/>
            <p:cNvSpPr/>
            <p:nvPr/>
          </p:nvSpPr>
          <p:spPr>
            <a:xfrm>
              <a:off x="6996683" y="1473708"/>
              <a:ext cx="1473835" cy="152400"/>
            </a:xfrm>
            <a:custGeom>
              <a:avLst/>
              <a:gdLst/>
              <a:ahLst/>
              <a:cxnLst/>
              <a:rect l="l" t="t" r="r" b="b"/>
              <a:pathLst>
                <a:path w="1473834" h="152400">
                  <a:moveTo>
                    <a:pt x="0" y="152400"/>
                  </a:moveTo>
                  <a:lnTo>
                    <a:pt x="1473707" y="152400"/>
                  </a:lnTo>
                  <a:lnTo>
                    <a:pt x="1473707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947416" y="1626108"/>
              <a:ext cx="5663565" cy="78105"/>
            </a:xfrm>
            <a:custGeom>
              <a:avLst/>
              <a:gdLst/>
              <a:ahLst/>
              <a:cxnLst/>
              <a:rect l="l" t="t" r="r" b="b"/>
              <a:pathLst>
                <a:path w="5663565" h="78105">
                  <a:moveTo>
                    <a:pt x="5663183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3183" y="77724"/>
                  </a:lnTo>
                  <a:lnTo>
                    <a:pt x="5663183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1080820" y="6609073"/>
            <a:ext cx="454914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2050" algn="l"/>
              </a:tabLst>
            </a:pP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DIP, Spring</a:t>
            </a:r>
            <a:r>
              <a:rPr sz="1500" spc="15" baseline="55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2012	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GS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&amp;</a:t>
            </a:r>
            <a:r>
              <a:rPr sz="1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AS,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Bahria</a:t>
            </a:r>
            <a:r>
              <a:rPr sz="10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University,</a:t>
            </a:r>
            <a:r>
              <a:rPr sz="10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Islambad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0" y="655091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462020" marR="5080" indent="-2469515">
              <a:lnSpc>
                <a:spcPts val="4079"/>
              </a:lnSpc>
              <a:spcBef>
                <a:spcPts val="830"/>
              </a:spcBef>
            </a:pPr>
            <a:r>
              <a:rPr dirty="0"/>
              <a:t>Combining</a:t>
            </a:r>
            <a:r>
              <a:rPr spc="-35" dirty="0"/>
              <a:t> </a:t>
            </a:r>
            <a:r>
              <a:rPr spc="-5" dirty="0"/>
              <a:t>Spatial</a:t>
            </a:r>
            <a:r>
              <a:rPr spc="-15" dirty="0"/>
              <a:t> </a:t>
            </a:r>
            <a:r>
              <a:rPr spc="-5" dirty="0"/>
              <a:t>Enhancement </a:t>
            </a:r>
            <a:r>
              <a:rPr spc="-985" dirty="0"/>
              <a:t> </a:t>
            </a:r>
            <a:r>
              <a:rPr dirty="0"/>
              <a:t>Methods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-12700" y="1892249"/>
            <a:ext cx="5623560" cy="3977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6245" algn="l"/>
              </a:tabLst>
            </a:pPr>
            <a:r>
              <a:rPr sz="2400" u="dbl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	</a:t>
            </a:r>
            <a:r>
              <a:rPr sz="2400" spc="3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Successful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image</a:t>
            </a:r>
            <a:r>
              <a:rPr sz="24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enhancement</a:t>
            </a:r>
            <a:r>
              <a:rPr sz="2400" spc="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36880" algn="l"/>
              </a:tabLst>
            </a:pPr>
            <a:r>
              <a:rPr sz="2400" u="dbl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	</a:t>
            </a:r>
            <a:r>
              <a:rPr sz="2400" spc="30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typically</a:t>
            </a:r>
            <a:r>
              <a:rPr sz="2400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not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achieved</a:t>
            </a:r>
            <a:r>
              <a:rPr sz="24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using</a:t>
            </a:r>
            <a:r>
              <a:rPr sz="2400" spc="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single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6880" algn="l"/>
              </a:tabLst>
            </a:pPr>
            <a:r>
              <a:rPr sz="2400" u="dbl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	</a:t>
            </a:r>
            <a:r>
              <a:rPr sz="2400" spc="30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operation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7515" algn="l"/>
              </a:tabLst>
            </a:pPr>
            <a:r>
              <a:rPr sz="2400" u="dbl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	</a:t>
            </a:r>
            <a:r>
              <a:rPr sz="2400" spc="30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Rather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we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combine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 a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range of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36880" algn="l"/>
              </a:tabLst>
            </a:pPr>
            <a:r>
              <a:rPr sz="2400" u="dbl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	</a:t>
            </a:r>
            <a:r>
              <a:rPr sz="2400" spc="30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techniques</a:t>
            </a:r>
            <a:r>
              <a:rPr sz="2400" spc="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in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order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 to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achieve</a:t>
            </a:r>
            <a:r>
              <a:rPr sz="2400" spc="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final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6245" algn="l"/>
              </a:tabLst>
            </a:pPr>
            <a:r>
              <a:rPr sz="2400" u="dbl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	</a:t>
            </a:r>
            <a:r>
              <a:rPr sz="2400" spc="3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result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561340">
              <a:lnSpc>
                <a:spcPct val="100000"/>
              </a:lnSpc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This example</a:t>
            </a:r>
            <a:r>
              <a:rPr sz="2400" spc="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will</a:t>
            </a:r>
            <a:r>
              <a:rPr sz="24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focus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 on enhancing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6880" algn="l"/>
              </a:tabLst>
            </a:pPr>
            <a:r>
              <a:rPr sz="2400" u="dbl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	</a:t>
            </a:r>
            <a:r>
              <a:rPr sz="2400" spc="30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the</a:t>
            </a:r>
            <a:r>
              <a:rPr sz="2400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bone</a:t>
            </a:r>
            <a:r>
              <a:rPr sz="2400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scan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0" y="1600200"/>
            <a:ext cx="9144000" cy="5257800"/>
            <a:chOff x="0" y="1600200"/>
            <a:chExt cx="9144000" cy="5257800"/>
          </a:xfrm>
        </p:grpSpPr>
        <p:pic>
          <p:nvPicPr>
            <p:cNvPr id="73" name="object 7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5020" y="1600200"/>
              <a:ext cx="3090672" cy="4931664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0" y="6553199"/>
              <a:ext cx="9144000" cy="304800"/>
            </a:xfrm>
            <a:custGeom>
              <a:avLst/>
              <a:gdLst/>
              <a:ahLst/>
              <a:cxnLst/>
              <a:rect l="l" t="t" r="r" b="b"/>
              <a:pathLst>
                <a:path w="9144000" h="304800">
                  <a:moveTo>
                    <a:pt x="9144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9144000" y="304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" y="685800"/>
            <a:ext cx="1677924" cy="259982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46376" y="1552955"/>
            <a:ext cx="1661160" cy="259982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67413" y="2391656"/>
            <a:ext cx="1606822" cy="25791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52686" y="3206996"/>
            <a:ext cx="1606822" cy="257913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010411" y="3209544"/>
            <a:ext cx="1239520" cy="454659"/>
            <a:chOff x="1010411" y="3209544"/>
            <a:chExt cx="1239520" cy="454659"/>
          </a:xfrm>
        </p:grpSpPr>
        <p:sp>
          <p:nvSpPr>
            <p:cNvPr id="7" name="object 7"/>
            <p:cNvSpPr/>
            <p:nvPr/>
          </p:nvSpPr>
          <p:spPr>
            <a:xfrm>
              <a:off x="1016507" y="3215640"/>
              <a:ext cx="1226820" cy="441959"/>
            </a:xfrm>
            <a:custGeom>
              <a:avLst/>
              <a:gdLst/>
              <a:ahLst/>
              <a:cxnLst/>
              <a:rect l="l" t="t" r="r" b="b"/>
              <a:pathLst>
                <a:path w="1226820" h="441960">
                  <a:moveTo>
                    <a:pt x="919606" y="0"/>
                  </a:moveTo>
                  <a:lnTo>
                    <a:pt x="919606" y="110489"/>
                  </a:lnTo>
                  <a:lnTo>
                    <a:pt x="0" y="110489"/>
                  </a:lnTo>
                  <a:lnTo>
                    <a:pt x="0" y="331470"/>
                  </a:lnTo>
                  <a:lnTo>
                    <a:pt x="919606" y="331470"/>
                  </a:lnTo>
                  <a:lnTo>
                    <a:pt x="919606" y="441960"/>
                  </a:lnTo>
                  <a:lnTo>
                    <a:pt x="1226819" y="220980"/>
                  </a:lnTo>
                  <a:lnTo>
                    <a:pt x="919606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6507" y="3215640"/>
              <a:ext cx="1226820" cy="441959"/>
            </a:xfrm>
            <a:custGeom>
              <a:avLst/>
              <a:gdLst/>
              <a:ahLst/>
              <a:cxnLst/>
              <a:rect l="l" t="t" r="r" b="b"/>
              <a:pathLst>
                <a:path w="1226820" h="441960">
                  <a:moveTo>
                    <a:pt x="0" y="110489"/>
                  </a:moveTo>
                  <a:lnTo>
                    <a:pt x="919606" y="110489"/>
                  </a:lnTo>
                  <a:lnTo>
                    <a:pt x="919606" y="0"/>
                  </a:lnTo>
                  <a:lnTo>
                    <a:pt x="1226819" y="220980"/>
                  </a:lnTo>
                  <a:lnTo>
                    <a:pt x="919606" y="441960"/>
                  </a:lnTo>
                  <a:lnTo>
                    <a:pt x="919606" y="331470"/>
                  </a:lnTo>
                  <a:lnTo>
                    <a:pt x="0" y="331470"/>
                  </a:lnTo>
                  <a:lnTo>
                    <a:pt x="0" y="110489"/>
                  </a:lnTo>
                  <a:close/>
                </a:path>
              </a:pathLst>
            </a:custGeom>
            <a:ln w="12192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235451" y="4070603"/>
            <a:ext cx="1210310" cy="454659"/>
            <a:chOff x="3235451" y="4070603"/>
            <a:chExt cx="1210310" cy="454659"/>
          </a:xfrm>
        </p:grpSpPr>
        <p:sp>
          <p:nvSpPr>
            <p:cNvPr id="10" name="object 10"/>
            <p:cNvSpPr/>
            <p:nvPr/>
          </p:nvSpPr>
          <p:spPr>
            <a:xfrm>
              <a:off x="3241547" y="4076699"/>
              <a:ext cx="1198245" cy="441959"/>
            </a:xfrm>
            <a:custGeom>
              <a:avLst/>
              <a:gdLst/>
              <a:ahLst/>
              <a:cxnLst/>
              <a:rect l="l" t="t" r="r" b="b"/>
              <a:pathLst>
                <a:path w="1198245" h="441960">
                  <a:moveTo>
                    <a:pt x="898143" y="0"/>
                  </a:moveTo>
                  <a:lnTo>
                    <a:pt x="898143" y="110489"/>
                  </a:lnTo>
                  <a:lnTo>
                    <a:pt x="0" y="110489"/>
                  </a:lnTo>
                  <a:lnTo>
                    <a:pt x="0" y="331469"/>
                  </a:lnTo>
                  <a:lnTo>
                    <a:pt x="898143" y="331469"/>
                  </a:lnTo>
                  <a:lnTo>
                    <a:pt x="898143" y="441960"/>
                  </a:lnTo>
                  <a:lnTo>
                    <a:pt x="1197864" y="220980"/>
                  </a:lnTo>
                  <a:lnTo>
                    <a:pt x="898143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41547" y="4076699"/>
              <a:ext cx="1198245" cy="441959"/>
            </a:xfrm>
            <a:custGeom>
              <a:avLst/>
              <a:gdLst/>
              <a:ahLst/>
              <a:cxnLst/>
              <a:rect l="l" t="t" r="r" b="b"/>
              <a:pathLst>
                <a:path w="1198245" h="441960">
                  <a:moveTo>
                    <a:pt x="0" y="110489"/>
                  </a:moveTo>
                  <a:lnTo>
                    <a:pt x="898143" y="110489"/>
                  </a:lnTo>
                  <a:lnTo>
                    <a:pt x="898143" y="0"/>
                  </a:lnTo>
                  <a:lnTo>
                    <a:pt x="1197864" y="220980"/>
                  </a:lnTo>
                  <a:lnTo>
                    <a:pt x="898143" y="441960"/>
                  </a:lnTo>
                  <a:lnTo>
                    <a:pt x="898143" y="331469"/>
                  </a:lnTo>
                  <a:lnTo>
                    <a:pt x="0" y="331469"/>
                  </a:lnTo>
                  <a:lnTo>
                    <a:pt x="0" y="110489"/>
                  </a:lnTo>
                  <a:close/>
                </a:path>
              </a:pathLst>
            </a:custGeom>
            <a:ln w="12192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8739" y="3253485"/>
            <a:ext cx="2092960" cy="1026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277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3366"/>
                </a:solidFill>
                <a:latin typeface="Arial"/>
                <a:cs typeface="Arial"/>
              </a:rPr>
              <a:t>(a)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  <a:tabLst>
                <a:tab pos="1224280" algn="l"/>
                <a:tab pos="1890395" algn="l"/>
              </a:tabLst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L</a:t>
            </a:r>
            <a:r>
              <a:rPr sz="1800" spc="-15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placian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	filter	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3366"/>
                </a:solidFill>
                <a:latin typeface="Arial"/>
                <a:cs typeface="Arial"/>
              </a:rPr>
              <a:t>bone</a:t>
            </a:r>
            <a:r>
              <a:rPr sz="18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scan</a:t>
            </a:r>
            <a:r>
              <a:rPr sz="1800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(a)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03195" y="4120388"/>
            <a:ext cx="2209800" cy="1567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(b)</a:t>
            </a: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340"/>
              </a:spcBef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Sharpened version of </a:t>
            </a:r>
            <a:r>
              <a:rPr sz="1800" spc="-49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bone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 scan</a:t>
            </a:r>
            <a:r>
              <a:rPr sz="18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achieved </a:t>
            </a:r>
            <a:r>
              <a:rPr sz="1800" spc="-49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by</a:t>
            </a:r>
            <a:r>
              <a:rPr sz="18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subtracting</a:t>
            </a:r>
            <a:r>
              <a:rPr sz="1800" spc="50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(a) </a:t>
            </a:r>
            <a:r>
              <a:rPr sz="1800" spc="-49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and</a:t>
            </a:r>
            <a:r>
              <a:rPr sz="18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(b)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26077" y="4928057"/>
            <a:ext cx="2176145" cy="1025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3366"/>
                </a:solidFill>
                <a:latin typeface="Arial"/>
                <a:cs typeface="Arial"/>
              </a:rPr>
              <a:t>(c)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395"/>
              </a:spcBef>
              <a:tabLst>
                <a:tab pos="741045" algn="l"/>
                <a:tab pos="1318895" algn="l"/>
                <a:tab pos="1657350" algn="l"/>
              </a:tabLst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S</a:t>
            </a:r>
            <a:r>
              <a:rPr sz="1800" spc="-15" dirty="0">
                <a:solidFill>
                  <a:srgbClr val="003366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b</a:t>
            </a:r>
            <a:r>
              <a:rPr sz="1800" spc="-15" dirty="0">
                <a:solidFill>
                  <a:srgbClr val="003366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	filter	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f	</a:t>
            </a:r>
            <a:r>
              <a:rPr sz="1800" spc="-10" dirty="0">
                <a:solidFill>
                  <a:srgbClr val="003366"/>
                </a:solidFill>
                <a:latin typeface="Arial"/>
                <a:cs typeface="Arial"/>
              </a:rPr>
              <a:t>bone 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scan</a:t>
            </a:r>
            <a:r>
              <a:rPr sz="18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(a)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04658" y="5744667"/>
            <a:ext cx="317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(d)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626095" y="5704332"/>
            <a:ext cx="1524000" cy="452755"/>
            <a:chOff x="7626095" y="5704332"/>
            <a:chExt cx="1524000" cy="452755"/>
          </a:xfrm>
        </p:grpSpPr>
        <p:sp>
          <p:nvSpPr>
            <p:cNvPr id="17" name="object 17"/>
            <p:cNvSpPr/>
            <p:nvPr/>
          </p:nvSpPr>
          <p:spPr>
            <a:xfrm>
              <a:off x="7632191" y="5710428"/>
              <a:ext cx="1511935" cy="440690"/>
            </a:xfrm>
            <a:custGeom>
              <a:avLst/>
              <a:gdLst/>
              <a:ahLst/>
              <a:cxnLst/>
              <a:rect l="l" t="t" r="r" b="b"/>
              <a:pathLst>
                <a:path w="1511934" h="440689">
                  <a:moveTo>
                    <a:pt x="1265301" y="0"/>
                  </a:moveTo>
                  <a:lnTo>
                    <a:pt x="1265301" y="110109"/>
                  </a:lnTo>
                  <a:lnTo>
                    <a:pt x="0" y="110109"/>
                  </a:lnTo>
                  <a:lnTo>
                    <a:pt x="0" y="330327"/>
                  </a:lnTo>
                  <a:lnTo>
                    <a:pt x="1265301" y="330327"/>
                  </a:lnTo>
                  <a:lnTo>
                    <a:pt x="1265301" y="440436"/>
                  </a:lnTo>
                  <a:lnTo>
                    <a:pt x="1511807" y="311260"/>
                  </a:lnTo>
                  <a:lnTo>
                    <a:pt x="1511807" y="129175"/>
                  </a:lnTo>
                  <a:lnTo>
                    <a:pt x="126530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32191" y="5710428"/>
              <a:ext cx="1511935" cy="440690"/>
            </a:xfrm>
            <a:custGeom>
              <a:avLst/>
              <a:gdLst/>
              <a:ahLst/>
              <a:cxnLst/>
              <a:rect l="l" t="t" r="r" b="b"/>
              <a:pathLst>
                <a:path w="1511934" h="440689">
                  <a:moveTo>
                    <a:pt x="0" y="110109"/>
                  </a:moveTo>
                  <a:lnTo>
                    <a:pt x="1265301" y="110109"/>
                  </a:lnTo>
                  <a:lnTo>
                    <a:pt x="1265301" y="0"/>
                  </a:lnTo>
                  <a:lnTo>
                    <a:pt x="1511807" y="129175"/>
                  </a:lnTo>
                </a:path>
                <a:path w="1511934" h="440689">
                  <a:moveTo>
                    <a:pt x="1511807" y="311260"/>
                  </a:moveTo>
                  <a:lnTo>
                    <a:pt x="1265301" y="440436"/>
                  </a:lnTo>
                  <a:lnTo>
                    <a:pt x="1265301" y="330327"/>
                  </a:lnTo>
                  <a:lnTo>
                    <a:pt x="0" y="330327"/>
                  </a:lnTo>
                  <a:lnTo>
                    <a:pt x="0" y="110109"/>
                  </a:lnTo>
                </a:path>
              </a:pathLst>
            </a:custGeom>
            <a:ln w="12192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5423915" y="4902708"/>
            <a:ext cx="1209040" cy="452755"/>
            <a:chOff x="5423915" y="4902708"/>
            <a:chExt cx="1209040" cy="452755"/>
          </a:xfrm>
        </p:grpSpPr>
        <p:sp>
          <p:nvSpPr>
            <p:cNvPr id="20" name="object 20"/>
            <p:cNvSpPr/>
            <p:nvPr/>
          </p:nvSpPr>
          <p:spPr>
            <a:xfrm>
              <a:off x="5430011" y="4908804"/>
              <a:ext cx="1196340" cy="440690"/>
            </a:xfrm>
            <a:custGeom>
              <a:avLst/>
              <a:gdLst/>
              <a:ahLst/>
              <a:cxnLst/>
              <a:rect l="l" t="t" r="r" b="b"/>
              <a:pathLst>
                <a:path w="1196340" h="440689">
                  <a:moveTo>
                    <a:pt x="897636" y="0"/>
                  </a:moveTo>
                  <a:lnTo>
                    <a:pt x="897636" y="110109"/>
                  </a:lnTo>
                  <a:lnTo>
                    <a:pt x="0" y="110109"/>
                  </a:lnTo>
                  <a:lnTo>
                    <a:pt x="0" y="330327"/>
                  </a:lnTo>
                  <a:lnTo>
                    <a:pt x="897636" y="330327"/>
                  </a:lnTo>
                  <a:lnTo>
                    <a:pt x="897636" y="440436"/>
                  </a:lnTo>
                  <a:lnTo>
                    <a:pt x="1196339" y="220218"/>
                  </a:lnTo>
                  <a:lnTo>
                    <a:pt x="897636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30011" y="4908804"/>
              <a:ext cx="1196340" cy="440690"/>
            </a:xfrm>
            <a:custGeom>
              <a:avLst/>
              <a:gdLst/>
              <a:ahLst/>
              <a:cxnLst/>
              <a:rect l="l" t="t" r="r" b="b"/>
              <a:pathLst>
                <a:path w="1196340" h="440689">
                  <a:moveTo>
                    <a:pt x="0" y="110109"/>
                  </a:moveTo>
                  <a:lnTo>
                    <a:pt x="897636" y="110109"/>
                  </a:lnTo>
                  <a:lnTo>
                    <a:pt x="897636" y="0"/>
                  </a:lnTo>
                  <a:lnTo>
                    <a:pt x="1196339" y="220218"/>
                  </a:lnTo>
                  <a:lnTo>
                    <a:pt x="897636" y="440436"/>
                  </a:lnTo>
                  <a:lnTo>
                    <a:pt x="897636" y="330327"/>
                  </a:lnTo>
                  <a:lnTo>
                    <a:pt x="0" y="330327"/>
                  </a:lnTo>
                  <a:lnTo>
                    <a:pt x="0" y="110109"/>
                  </a:lnTo>
                  <a:close/>
                </a:path>
              </a:pathLst>
            </a:custGeom>
            <a:ln w="12191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2877311" y="12191"/>
            <a:ext cx="6264910" cy="748030"/>
            <a:chOff x="2877311" y="12191"/>
            <a:chExt cx="6264910" cy="748030"/>
          </a:xfrm>
        </p:grpSpPr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4659" y="70116"/>
              <a:ext cx="6147053" cy="53872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77311" y="12191"/>
              <a:ext cx="6264401" cy="747521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924555" y="0"/>
            <a:ext cx="6219825" cy="52895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z="2800" spc="-5" dirty="0"/>
              <a:t>Combining</a:t>
            </a:r>
            <a:r>
              <a:rPr sz="2800" spc="-10" dirty="0"/>
              <a:t> </a:t>
            </a:r>
            <a:r>
              <a:rPr sz="2800" spc="-5" dirty="0"/>
              <a:t>Spatial</a:t>
            </a:r>
            <a:r>
              <a:rPr sz="2800" spc="5" dirty="0"/>
              <a:t> </a:t>
            </a:r>
            <a:r>
              <a:rPr sz="2800" spc="-5" dirty="0"/>
              <a:t>Enhancement</a:t>
            </a:r>
            <a:r>
              <a:rPr sz="2800" spc="10" dirty="0"/>
              <a:t> </a:t>
            </a:r>
            <a:r>
              <a:rPr sz="2800" spc="-5" dirty="0"/>
              <a:t>Methods</a:t>
            </a:r>
            <a:endParaRPr sz="2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2355" y="240791"/>
            <a:ext cx="6456680" cy="748030"/>
            <a:chOff x="562355" y="240791"/>
            <a:chExt cx="6456680" cy="748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9703" y="298716"/>
              <a:ext cx="6229350" cy="5387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355" y="240791"/>
              <a:ext cx="6456426" cy="74752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6219825" cy="52895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2800" spc="-5" dirty="0"/>
              <a:t>Combining</a:t>
            </a:r>
            <a:r>
              <a:rPr sz="2800" spc="-10" dirty="0"/>
              <a:t> </a:t>
            </a:r>
            <a:r>
              <a:rPr sz="2800" spc="-5" dirty="0"/>
              <a:t>Spatial</a:t>
            </a:r>
            <a:r>
              <a:rPr sz="2800" spc="5" dirty="0"/>
              <a:t> </a:t>
            </a:r>
            <a:r>
              <a:rPr sz="2800" spc="-5" dirty="0"/>
              <a:t>Enhancement</a:t>
            </a:r>
            <a:r>
              <a:rPr sz="2800" spc="10" dirty="0"/>
              <a:t> </a:t>
            </a:r>
            <a:r>
              <a:rPr sz="2800" spc="-5" dirty="0"/>
              <a:t>Methods</a:t>
            </a:r>
            <a:endParaRPr sz="2800"/>
          </a:p>
        </p:txBody>
      </p:sp>
      <p:grpSp>
        <p:nvGrpSpPr>
          <p:cNvPr id="6" name="object 6"/>
          <p:cNvGrpSpPr/>
          <p:nvPr/>
        </p:nvGrpSpPr>
        <p:grpSpPr>
          <a:xfrm>
            <a:off x="737616" y="1214627"/>
            <a:ext cx="8277225" cy="4760595"/>
            <a:chOff x="737616" y="1214627"/>
            <a:chExt cx="8277225" cy="47605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51775" y="1214627"/>
              <a:ext cx="1662683" cy="26456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69407" y="2221991"/>
              <a:ext cx="1626108" cy="26456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2143" y="2702390"/>
              <a:ext cx="1599349" cy="25749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7616" y="3378707"/>
              <a:ext cx="1661160" cy="259646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746504" y="3006851"/>
              <a:ext cx="1274445" cy="441959"/>
            </a:xfrm>
            <a:custGeom>
              <a:avLst/>
              <a:gdLst/>
              <a:ahLst/>
              <a:cxnLst/>
              <a:rect l="l" t="t" r="r" b="b"/>
              <a:pathLst>
                <a:path w="1274445" h="441960">
                  <a:moveTo>
                    <a:pt x="954913" y="0"/>
                  </a:moveTo>
                  <a:lnTo>
                    <a:pt x="954913" y="110489"/>
                  </a:lnTo>
                  <a:lnTo>
                    <a:pt x="0" y="110489"/>
                  </a:lnTo>
                  <a:lnTo>
                    <a:pt x="0" y="331470"/>
                  </a:lnTo>
                  <a:lnTo>
                    <a:pt x="954913" y="331470"/>
                  </a:lnTo>
                  <a:lnTo>
                    <a:pt x="954913" y="441960"/>
                  </a:lnTo>
                  <a:lnTo>
                    <a:pt x="1274064" y="220980"/>
                  </a:lnTo>
                  <a:lnTo>
                    <a:pt x="954913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46504" y="3006851"/>
              <a:ext cx="1274445" cy="441959"/>
            </a:xfrm>
            <a:custGeom>
              <a:avLst/>
              <a:gdLst/>
              <a:ahLst/>
              <a:cxnLst/>
              <a:rect l="l" t="t" r="r" b="b"/>
              <a:pathLst>
                <a:path w="1274445" h="441960">
                  <a:moveTo>
                    <a:pt x="0" y="110489"/>
                  </a:moveTo>
                  <a:lnTo>
                    <a:pt x="954913" y="110489"/>
                  </a:lnTo>
                  <a:lnTo>
                    <a:pt x="954913" y="0"/>
                  </a:lnTo>
                  <a:lnTo>
                    <a:pt x="1274064" y="220980"/>
                  </a:lnTo>
                  <a:lnTo>
                    <a:pt x="954913" y="441960"/>
                  </a:lnTo>
                  <a:lnTo>
                    <a:pt x="954913" y="331470"/>
                  </a:lnTo>
                  <a:lnTo>
                    <a:pt x="0" y="331470"/>
                  </a:lnTo>
                  <a:lnTo>
                    <a:pt x="0" y="110489"/>
                  </a:lnTo>
                  <a:close/>
                </a:path>
              </a:pathLst>
            </a:custGeom>
            <a:ln w="12192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07536" y="2305811"/>
              <a:ext cx="1226820" cy="440690"/>
            </a:xfrm>
            <a:custGeom>
              <a:avLst/>
              <a:gdLst/>
              <a:ahLst/>
              <a:cxnLst/>
              <a:rect l="l" t="t" r="r" b="b"/>
              <a:pathLst>
                <a:path w="1226820" h="440689">
                  <a:moveTo>
                    <a:pt x="920623" y="0"/>
                  </a:moveTo>
                  <a:lnTo>
                    <a:pt x="920623" y="110109"/>
                  </a:lnTo>
                  <a:lnTo>
                    <a:pt x="0" y="110109"/>
                  </a:lnTo>
                  <a:lnTo>
                    <a:pt x="0" y="330326"/>
                  </a:lnTo>
                  <a:lnTo>
                    <a:pt x="920623" y="330326"/>
                  </a:lnTo>
                  <a:lnTo>
                    <a:pt x="920623" y="440436"/>
                  </a:lnTo>
                  <a:lnTo>
                    <a:pt x="1226819" y="220217"/>
                  </a:lnTo>
                  <a:lnTo>
                    <a:pt x="920623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07536" y="2305811"/>
              <a:ext cx="1226820" cy="440690"/>
            </a:xfrm>
            <a:custGeom>
              <a:avLst/>
              <a:gdLst/>
              <a:ahLst/>
              <a:cxnLst/>
              <a:rect l="l" t="t" r="r" b="b"/>
              <a:pathLst>
                <a:path w="1226820" h="440689">
                  <a:moveTo>
                    <a:pt x="0" y="110109"/>
                  </a:moveTo>
                  <a:lnTo>
                    <a:pt x="920623" y="110109"/>
                  </a:lnTo>
                  <a:lnTo>
                    <a:pt x="920623" y="0"/>
                  </a:lnTo>
                  <a:lnTo>
                    <a:pt x="1226819" y="220217"/>
                  </a:lnTo>
                  <a:lnTo>
                    <a:pt x="920623" y="440436"/>
                  </a:lnTo>
                  <a:lnTo>
                    <a:pt x="920623" y="330326"/>
                  </a:lnTo>
                  <a:lnTo>
                    <a:pt x="0" y="330326"/>
                  </a:lnTo>
                  <a:lnTo>
                    <a:pt x="0" y="110109"/>
                  </a:lnTo>
                  <a:close/>
                </a:path>
              </a:pathLst>
            </a:custGeom>
            <a:ln w="12192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47745" y="1467103"/>
            <a:ext cx="1141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S</a:t>
            </a:r>
            <a:r>
              <a:rPr sz="1800" spc="-15" dirty="0">
                <a:solidFill>
                  <a:srgbClr val="003366"/>
                </a:solidFill>
                <a:latin typeface="Arial"/>
                <a:cs typeface="Arial"/>
              </a:rPr>
              <a:t>h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ar</a:t>
            </a:r>
            <a:r>
              <a:rPr sz="1800" spc="-15" dirty="0">
                <a:solidFill>
                  <a:srgbClr val="003366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n</a:t>
            </a:r>
            <a:r>
              <a:rPr sz="1800" spc="-15" dirty="0">
                <a:solidFill>
                  <a:srgbClr val="003366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69003" y="945845"/>
            <a:ext cx="2905125" cy="821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Result</a:t>
            </a:r>
            <a:r>
              <a:rPr sz="1800" spc="1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of</a:t>
            </a:r>
            <a:r>
              <a:rPr sz="1800" spc="1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applying</a:t>
            </a:r>
            <a:r>
              <a:rPr sz="1800" spc="1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38100" marR="30480" indent="762000">
              <a:lnSpc>
                <a:spcPts val="1939"/>
              </a:lnSpc>
              <a:spcBef>
                <a:spcPts val="250"/>
              </a:spcBef>
              <a:tabLst>
                <a:tab pos="799465" algn="l"/>
                <a:tab pos="1970405" algn="l"/>
                <a:tab pos="2674620" algn="l"/>
              </a:tabLst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p</a:t>
            </a:r>
            <a:r>
              <a:rPr sz="1800" spc="5" dirty="0">
                <a:solidFill>
                  <a:srgbClr val="003366"/>
                </a:solidFill>
                <a:latin typeface="Arial"/>
                <a:cs typeface="Arial"/>
              </a:rPr>
              <a:t>o</a:t>
            </a:r>
            <a:r>
              <a:rPr sz="1800" spc="-35" dirty="0">
                <a:solidFill>
                  <a:srgbClr val="003366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003366"/>
                </a:solidFill>
                <a:latin typeface="Arial"/>
                <a:cs typeface="Arial"/>
              </a:rPr>
              <a:t>r</a:t>
            </a:r>
            <a:r>
              <a:rPr sz="1800" spc="10" dirty="0">
                <a:solidFill>
                  <a:srgbClr val="003366"/>
                </a:solidFill>
                <a:latin typeface="Arial"/>
                <a:cs typeface="Arial"/>
              </a:rPr>
              <a:t>-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l</a:t>
            </a:r>
            <a:r>
              <a:rPr sz="1800" spc="5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	tr</a:t>
            </a:r>
            <a:r>
              <a:rPr sz="1800" spc="5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003366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.	to 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image	</a:t>
            </a:r>
            <a:r>
              <a:rPr sz="2700" spc="-7" baseline="-6172" dirty="0">
                <a:solidFill>
                  <a:srgbClr val="003366"/>
                </a:solidFill>
                <a:latin typeface="Arial"/>
                <a:cs typeface="Arial"/>
              </a:rPr>
              <a:t>(g)</a:t>
            </a:r>
            <a:endParaRPr sz="2700" baseline="-6172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4118" y="2186432"/>
            <a:ext cx="2206625" cy="1157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The</a:t>
            </a:r>
            <a:r>
              <a:rPr sz="18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product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of</a:t>
            </a:r>
            <a:r>
              <a:rPr sz="1800" spc="49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(c) </a:t>
            </a:r>
            <a:r>
              <a:rPr sz="1800" spc="-49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and (e) </a:t>
            </a:r>
            <a:r>
              <a:rPr sz="1800" spc="-10" dirty="0">
                <a:solidFill>
                  <a:srgbClr val="003366"/>
                </a:solidFill>
                <a:latin typeface="Arial"/>
                <a:cs typeface="Arial"/>
              </a:rPr>
              <a:t>which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will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be </a:t>
            </a:r>
            <a:r>
              <a:rPr sz="18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used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as a</a:t>
            </a:r>
            <a:r>
              <a:rPr sz="18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mask</a:t>
            </a:r>
            <a:endParaRPr sz="1800">
              <a:latin typeface="Arial"/>
              <a:cs typeface="Arial"/>
            </a:endParaRPr>
          </a:p>
          <a:p>
            <a:pPr marL="675640">
              <a:lnSpc>
                <a:spcPct val="100000"/>
              </a:lnSpc>
              <a:spcBef>
                <a:spcPts val="270"/>
              </a:spcBef>
            </a:pPr>
            <a:r>
              <a:rPr sz="1800" b="1" spc="-5" dirty="0">
                <a:solidFill>
                  <a:srgbClr val="003366"/>
                </a:solidFill>
                <a:latin typeface="Arial"/>
                <a:cs typeface="Arial"/>
              </a:rPr>
              <a:t>(e)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47745" y="1741423"/>
            <a:ext cx="2096135" cy="919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which</a:t>
            </a:r>
            <a:r>
              <a:rPr sz="1800" spc="3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is</a:t>
            </a:r>
            <a:r>
              <a:rPr sz="1800" spc="3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sum</a:t>
            </a:r>
            <a:r>
              <a:rPr sz="1800" spc="3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of</a:t>
            </a:r>
            <a:r>
              <a:rPr sz="1800" spc="3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(a)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3366"/>
                </a:solidFill>
                <a:latin typeface="Arial"/>
                <a:cs typeface="Arial"/>
              </a:rPr>
              <a:t>and</a:t>
            </a:r>
            <a:r>
              <a:rPr sz="1800" spc="-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(f)</a:t>
            </a:r>
            <a:endParaRPr sz="1800">
              <a:latin typeface="Arial"/>
              <a:cs typeface="Arial"/>
            </a:endParaRPr>
          </a:p>
          <a:p>
            <a:pPr marL="576580">
              <a:lnSpc>
                <a:spcPct val="100000"/>
              </a:lnSpc>
              <a:spcBef>
                <a:spcPts val="560"/>
              </a:spcBef>
            </a:pP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(f)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28157" y="1903857"/>
            <a:ext cx="317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(g)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33384" y="941578"/>
            <a:ext cx="317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(h)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-6350" y="5505958"/>
            <a:ext cx="803910" cy="453390"/>
            <a:chOff x="-6350" y="5505958"/>
            <a:chExt cx="803910" cy="453390"/>
          </a:xfrm>
        </p:grpSpPr>
        <p:sp>
          <p:nvSpPr>
            <p:cNvPr id="22" name="object 22"/>
            <p:cNvSpPr/>
            <p:nvPr/>
          </p:nvSpPr>
          <p:spPr>
            <a:xfrm>
              <a:off x="0" y="5512308"/>
              <a:ext cx="791210" cy="440690"/>
            </a:xfrm>
            <a:custGeom>
              <a:avLst/>
              <a:gdLst/>
              <a:ahLst/>
              <a:cxnLst/>
              <a:rect l="l" t="t" r="r" b="b"/>
              <a:pathLst>
                <a:path w="791210" h="440689">
                  <a:moveTo>
                    <a:pt x="441617" y="0"/>
                  </a:moveTo>
                  <a:lnTo>
                    <a:pt x="441617" y="110108"/>
                  </a:lnTo>
                  <a:lnTo>
                    <a:pt x="0" y="110108"/>
                  </a:lnTo>
                  <a:lnTo>
                    <a:pt x="0" y="330326"/>
                  </a:lnTo>
                  <a:lnTo>
                    <a:pt x="441617" y="330326"/>
                  </a:lnTo>
                  <a:lnTo>
                    <a:pt x="441617" y="440435"/>
                  </a:lnTo>
                  <a:lnTo>
                    <a:pt x="790956" y="220217"/>
                  </a:lnTo>
                  <a:lnTo>
                    <a:pt x="441617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5512308"/>
              <a:ext cx="791210" cy="440690"/>
            </a:xfrm>
            <a:custGeom>
              <a:avLst/>
              <a:gdLst/>
              <a:ahLst/>
              <a:cxnLst/>
              <a:rect l="l" t="t" r="r" b="b"/>
              <a:pathLst>
                <a:path w="791210" h="440689">
                  <a:moveTo>
                    <a:pt x="0" y="110108"/>
                  </a:moveTo>
                  <a:lnTo>
                    <a:pt x="441617" y="110108"/>
                  </a:lnTo>
                  <a:lnTo>
                    <a:pt x="441617" y="0"/>
                  </a:lnTo>
                  <a:lnTo>
                    <a:pt x="790956" y="220217"/>
                  </a:lnTo>
                  <a:lnTo>
                    <a:pt x="441617" y="440435"/>
                  </a:lnTo>
                  <a:lnTo>
                    <a:pt x="441617" y="330326"/>
                  </a:lnTo>
                  <a:lnTo>
                    <a:pt x="0" y="330326"/>
                  </a:lnTo>
                </a:path>
              </a:pathLst>
            </a:custGeom>
            <a:ln w="12192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58444" y="5940044"/>
            <a:ext cx="2585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Image</a:t>
            </a:r>
            <a:r>
              <a:rPr sz="1800" spc="10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(d)</a:t>
            </a:r>
            <a:r>
              <a:rPr sz="1800" spc="1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smoothed</a:t>
            </a:r>
            <a:r>
              <a:rPr sz="1800" spc="1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3366"/>
                </a:solidFill>
                <a:latin typeface="Arial"/>
                <a:cs typeface="Arial"/>
              </a:rPr>
              <a:t>with </a:t>
            </a:r>
            <a:r>
              <a:rPr sz="1800" spc="-484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5*5</a:t>
            </a:r>
            <a:r>
              <a:rPr sz="18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averaging</a:t>
            </a:r>
            <a:r>
              <a:rPr sz="1800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filter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166103" y="1836420"/>
            <a:ext cx="1239520" cy="454659"/>
            <a:chOff x="6166103" y="1836420"/>
            <a:chExt cx="1239520" cy="454659"/>
          </a:xfrm>
        </p:grpSpPr>
        <p:sp>
          <p:nvSpPr>
            <p:cNvPr id="26" name="object 26"/>
            <p:cNvSpPr/>
            <p:nvPr/>
          </p:nvSpPr>
          <p:spPr>
            <a:xfrm>
              <a:off x="6172199" y="1842516"/>
              <a:ext cx="1226820" cy="441959"/>
            </a:xfrm>
            <a:custGeom>
              <a:avLst/>
              <a:gdLst/>
              <a:ahLst/>
              <a:cxnLst/>
              <a:rect l="l" t="t" r="r" b="b"/>
              <a:pathLst>
                <a:path w="1226820" h="441960">
                  <a:moveTo>
                    <a:pt x="919606" y="0"/>
                  </a:moveTo>
                  <a:lnTo>
                    <a:pt x="919606" y="110489"/>
                  </a:lnTo>
                  <a:lnTo>
                    <a:pt x="0" y="110489"/>
                  </a:lnTo>
                  <a:lnTo>
                    <a:pt x="0" y="331470"/>
                  </a:lnTo>
                  <a:lnTo>
                    <a:pt x="919606" y="331470"/>
                  </a:lnTo>
                  <a:lnTo>
                    <a:pt x="919606" y="441960"/>
                  </a:lnTo>
                  <a:lnTo>
                    <a:pt x="1226820" y="220980"/>
                  </a:lnTo>
                  <a:lnTo>
                    <a:pt x="919606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72199" y="1842516"/>
              <a:ext cx="1226820" cy="441959"/>
            </a:xfrm>
            <a:custGeom>
              <a:avLst/>
              <a:gdLst/>
              <a:ahLst/>
              <a:cxnLst/>
              <a:rect l="l" t="t" r="r" b="b"/>
              <a:pathLst>
                <a:path w="1226820" h="441960">
                  <a:moveTo>
                    <a:pt x="0" y="110489"/>
                  </a:moveTo>
                  <a:lnTo>
                    <a:pt x="919606" y="110489"/>
                  </a:lnTo>
                  <a:lnTo>
                    <a:pt x="919606" y="0"/>
                  </a:lnTo>
                  <a:lnTo>
                    <a:pt x="1226820" y="220980"/>
                  </a:lnTo>
                  <a:lnTo>
                    <a:pt x="919606" y="441960"/>
                  </a:lnTo>
                  <a:lnTo>
                    <a:pt x="919606" y="331470"/>
                  </a:lnTo>
                  <a:lnTo>
                    <a:pt x="0" y="331470"/>
                  </a:lnTo>
                  <a:lnTo>
                    <a:pt x="0" y="110489"/>
                  </a:lnTo>
                  <a:close/>
                </a:path>
              </a:pathLst>
            </a:custGeom>
            <a:ln w="12192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76755" y="316991"/>
            <a:ext cx="6456680" cy="748030"/>
            <a:chOff x="1476755" y="316991"/>
            <a:chExt cx="6456680" cy="748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4103" y="374916"/>
              <a:ext cx="6229350" cy="5387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6755" y="316991"/>
              <a:ext cx="6456426" cy="74752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0" y="304800"/>
            <a:ext cx="6219825" cy="52895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2800" spc="-5" dirty="0"/>
              <a:t>Combining</a:t>
            </a:r>
            <a:r>
              <a:rPr sz="2800" spc="-20" dirty="0"/>
              <a:t> </a:t>
            </a:r>
            <a:r>
              <a:rPr sz="2800" spc="-5" dirty="0"/>
              <a:t>Spatial Enhancement</a:t>
            </a:r>
            <a:r>
              <a:rPr sz="2800" dirty="0"/>
              <a:t> </a:t>
            </a:r>
            <a:r>
              <a:rPr sz="2800" spc="-5" dirty="0"/>
              <a:t>Methods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612140" y="1048257"/>
            <a:ext cx="62693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3366"/>
                </a:solidFill>
                <a:latin typeface="Times New Roman"/>
                <a:cs typeface="Times New Roman"/>
              </a:rPr>
              <a:t>Compare</a:t>
            </a:r>
            <a:r>
              <a:rPr sz="3200" spc="-3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66"/>
                </a:solidFill>
                <a:latin typeface="Times New Roman"/>
                <a:cs typeface="Times New Roman"/>
              </a:rPr>
              <a:t>the</a:t>
            </a:r>
            <a:r>
              <a:rPr sz="3200" spc="-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66"/>
                </a:solidFill>
                <a:latin typeface="Times New Roman"/>
                <a:cs typeface="Times New Roman"/>
              </a:rPr>
              <a:t>original</a:t>
            </a:r>
            <a:r>
              <a:rPr sz="3200" spc="-4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66"/>
                </a:solidFill>
                <a:latin typeface="Times New Roman"/>
                <a:cs typeface="Times New Roman"/>
              </a:rPr>
              <a:t>and</a:t>
            </a:r>
            <a:r>
              <a:rPr sz="3200" spc="-2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66"/>
                </a:solidFill>
                <a:latin typeface="Times New Roman"/>
                <a:cs typeface="Times New Roman"/>
              </a:rPr>
              <a:t>final</a:t>
            </a:r>
            <a:r>
              <a:rPr sz="3200" spc="-1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66"/>
                </a:solidFill>
                <a:latin typeface="Times New Roman"/>
                <a:cs typeface="Times New Roman"/>
              </a:rPr>
              <a:t>images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40452" y="1764792"/>
            <a:ext cx="2862072" cy="451821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1916" y="1769364"/>
            <a:ext cx="2863596" cy="4527008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793235" y="3852671"/>
            <a:ext cx="1286510" cy="454659"/>
            <a:chOff x="3793235" y="3852671"/>
            <a:chExt cx="1286510" cy="454659"/>
          </a:xfrm>
        </p:grpSpPr>
        <p:sp>
          <p:nvSpPr>
            <p:cNvPr id="10" name="object 10"/>
            <p:cNvSpPr/>
            <p:nvPr/>
          </p:nvSpPr>
          <p:spPr>
            <a:xfrm>
              <a:off x="3799331" y="3858767"/>
              <a:ext cx="1274445" cy="441959"/>
            </a:xfrm>
            <a:custGeom>
              <a:avLst/>
              <a:gdLst/>
              <a:ahLst/>
              <a:cxnLst/>
              <a:rect l="l" t="t" r="r" b="b"/>
              <a:pathLst>
                <a:path w="1274445" h="441960">
                  <a:moveTo>
                    <a:pt x="954913" y="0"/>
                  </a:moveTo>
                  <a:lnTo>
                    <a:pt x="954913" y="110489"/>
                  </a:lnTo>
                  <a:lnTo>
                    <a:pt x="0" y="110489"/>
                  </a:lnTo>
                  <a:lnTo>
                    <a:pt x="0" y="331469"/>
                  </a:lnTo>
                  <a:lnTo>
                    <a:pt x="954913" y="331469"/>
                  </a:lnTo>
                  <a:lnTo>
                    <a:pt x="954913" y="441959"/>
                  </a:lnTo>
                  <a:lnTo>
                    <a:pt x="1274064" y="220979"/>
                  </a:lnTo>
                  <a:lnTo>
                    <a:pt x="954913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99331" y="3858767"/>
              <a:ext cx="1274445" cy="441959"/>
            </a:xfrm>
            <a:custGeom>
              <a:avLst/>
              <a:gdLst/>
              <a:ahLst/>
              <a:cxnLst/>
              <a:rect l="l" t="t" r="r" b="b"/>
              <a:pathLst>
                <a:path w="1274445" h="441960">
                  <a:moveTo>
                    <a:pt x="0" y="110489"/>
                  </a:moveTo>
                  <a:lnTo>
                    <a:pt x="954913" y="110489"/>
                  </a:lnTo>
                  <a:lnTo>
                    <a:pt x="954913" y="0"/>
                  </a:lnTo>
                  <a:lnTo>
                    <a:pt x="1274064" y="220979"/>
                  </a:lnTo>
                  <a:lnTo>
                    <a:pt x="954913" y="441959"/>
                  </a:lnTo>
                  <a:lnTo>
                    <a:pt x="954913" y="331469"/>
                  </a:lnTo>
                  <a:lnTo>
                    <a:pt x="0" y="331469"/>
                  </a:lnTo>
                  <a:lnTo>
                    <a:pt x="0" y="110489"/>
                  </a:lnTo>
                  <a:close/>
                </a:path>
              </a:pathLst>
            </a:custGeom>
            <a:ln w="12192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0175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10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1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784348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8013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4597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755392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258567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3454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627375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979675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827276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903476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254251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09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0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664207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5438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34264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4295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1711451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106375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91135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09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987552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83667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722376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527303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37490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30632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451104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202704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30708" y="0"/>
                </a:moveTo>
                <a:lnTo>
                  <a:pt x="0" y="0"/>
                </a:lnTo>
                <a:lnTo>
                  <a:pt x="0" y="9144"/>
                </a:lnTo>
                <a:lnTo>
                  <a:pt x="330708" y="9144"/>
                </a:lnTo>
                <a:lnTo>
                  <a:pt x="330708" y="0"/>
                </a:lnTo>
                <a:close/>
              </a:path>
              <a:path w="344170" h="48895">
                <a:moveTo>
                  <a:pt x="343662" y="28943"/>
                </a:moveTo>
                <a:lnTo>
                  <a:pt x="0" y="28943"/>
                </a:lnTo>
                <a:lnTo>
                  <a:pt x="0" y="48755"/>
                </a:lnTo>
                <a:lnTo>
                  <a:pt x="343662" y="48755"/>
                </a:lnTo>
                <a:lnTo>
                  <a:pt x="343662" y="28943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103631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6095"/>
            <a:ext cx="344170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9119" y="23774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2059"/>
                </a:moveTo>
                <a:lnTo>
                  <a:pt x="496823" y="1242059"/>
                </a:lnTo>
                <a:lnTo>
                  <a:pt x="496823" y="0"/>
                </a:lnTo>
                <a:lnTo>
                  <a:pt x="0" y="0"/>
                </a:lnTo>
                <a:lnTo>
                  <a:pt x="0" y="1242059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330708" y="28955"/>
            <a:ext cx="5661660" cy="208915"/>
            <a:chOff x="330708" y="28955"/>
            <a:chExt cx="5661660" cy="208915"/>
          </a:xfrm>
        </p:grpSpPr>
        <p:sp>
          <p:nvSpPr>
            <p:cNvPr id="33" name="object 33"/>
            <p:cNvSpPr/>
            <p:nvPr/>
          </p:nvSpPr>
          <p:spPr>
            <a:xfrm>
              <a:off x="579120" y="28955"/>
              <a:ext cx="497205" cy="131445"/>
            </a:xfrm>
            <a:custGeom>
              <a:avLst/>
              <a:gdLst/>
              <a:ahLst/>
              <a:cxnLst/>
              <a:rect l="l" t="t" r="r" b="b"/>
              <a:pathLst>
                <a:path w="497205" h="131445">
                  <a:moveTo>
                    <a:pt x="0" y="131064"/>
                  </a:moveTo>
                  <a:lnTo>
                    <a:pt x="496823" y="131064"/>
                  </a:lnTo>
                  <a:lnTo>
                    <a:pt x="496823" y="0"/>
                  </a:lnTo>
                  <a:lnTo>
                    <a:pt x="0" y="0"/>
                  </a:lnTo>
                  <a:lnTo>
                    <a:pt x="0" y="131064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0708" y="160019"/>
              <a:ext cx="5661660" cy="78105"/>
            </a:xfrm>
            <a:custGeom>
              <a:avLst/>
              <a:gdLst/>
              <a:ahLst/>
              <a:cxnLst/>
              <a:rect l="l" t="t" r="r" b="b"/>
              <a:pathLst>
                <a:path w="5661660" h="78104">
                  <a:moveTo>
                    <a:pt x="5661660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1660" y="77724"/>
                  </a:lnTo>
                  <a:lnTo>
                    <a:pt x="566166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6996683" y="1703832"/>
            <a:ext cx="1473835" cy="108585"/>
          </a:xfrm>
          <a:custGeom>
            <a:avLst/>
            <a:gdLst/>
            <a:ahLst/>
            <a:cxnLst/>
            <a:rect l="l" t="t" r="r" b="b"/>
            <a:pathLst>
              <a:path w="1473834" h="108585">
                <a:moveTo>
                  <a:pt x="0" y="108203"/>
                </a:moveTo>
                <a:lnTo>
                  <a:pt x="1473707" y="108203"/>
                </a:lnTo>
                <a:lnTo>
                  <a:pt x="1473707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2947416" y="1473708"/>
            <a:ext cx="5663565" cy="230504"/>
            <a:chOff x="2947416" y="1473708"/>
            <a:chExt cx="5663565" cy="230504"/>
          </a:xfrm>
        </p:grpSpPr>
        <p:sp>
          <p:nvSpPr>
            <p:cNvPr id="37" name="object 37"/>
            <p:cNvSpPr/>
            <p:nvPr/>
          </p:nvSpPr>
          <p:spPr>
            <a:xfrm>
              <a:off x="6996683" y="1473708"/>
              <a:ext cx="1473835" cy="152400"/>
            </a:xfrm>
            <a:custGeom>
              <a:avLst/>
              <a:gdLst/>
              <a:ahLst/>
              <a:cxnLst/>
              <a:rect l="l" t="t" r="r" b="b"/>
              <a:pathLst>
                <a:path w="1473834" h="152400">
                  <a:moveTo>
                    <a:pt x="0" y="152400"/>
                  </a:moveTo>
                  <a:lnTo>
                    <a:pt x="1473707" y="152400"/>
                  </a:lnTo>
                  <a:lnTo>
                    <a:pt x="1473707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47416" y="1626108"/>
              <a:ext cx="5663565" cy="78105"/>
            </a:xfrm>
            <a:custGeom>
              <a:avLst/>
              <a:gdLst/>
              <a:ahLst/>
              <a:cxnLst/>
              <a:rect l="l" t="t" r="r" b="b"/>
              <a:pathLst>
                <a:path w="5663565" h="78105">
                  <a:moveTo>
                    <a:pt x="5663183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3183" y="77724"/>
                  </a:lnTo>
                  <a:lnTo>
                    <a:pt x="5663183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080820" y="6609073"/>
            <a:ext cx="454914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2050" algn="l"/>
              </a:tabLst>
            </a:pP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DIP, Spring</a:t>
            </a:r>
            <a:r>
              <a:rPr sz="1500" spc="15" baseline="55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2012	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GS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&amp;</a:t>
            </a:r>
            <a:r>
              <a:rPr sz="1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AS,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Bahria</a:t>
            </a:r>
            <a:r>
              <a:rPr sz="10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University,</a:t>
            </a:r>
            <a:r>
              <a:rPr sz="10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Islambad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655091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2158364" y="534670"/>
            <a:ext cx="50431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Spatial</a:t>
            </a:r>
            <a:r>
              <a:rPr sz="4400" spc="-70" dirty="0"/>
              <a:t> </a:t>
            </a:r>
            <a:r>
              <a:rPr sz="4400" dirty="0"/>
              <a:t>Differentiation</a:t>
            </a:r>
            <a:endParaRPr sz="4400"/>
          </a:p>
        </p:txBody>
      </p:sp>
      <p:sp>
        <p:nvSpPr>
          <p:cNvPr id="42" name="object 42"/>
          <p:cNvSpPr txBox="1"/>
          <p:nvPr/>
        </p:nvSpPr>
        <p:spPr>
          <a:xfrm>
            <a:off x="764540" y="2078863"/>
            <a:ext cx="711454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Wingdings"/>
              <a:buChar char=""/>
              <a:tabLst>
                <a:tab pos="356235" algn="l"/>
              </a:tabLst>
            </a:pP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Let’s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consider a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simple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1 </a:t>
            </a:r>
            <a:r>
              <a:rPr sz="3200" spc="-10" dirty="0">
                <a:solidFill>
                  <a:srgbClr val="003366"/>
                </a:solidFill>
                <a:latin typeface="Arial"/>
                <a:cs typeface="Arial"/>
              </a:rPr>
              <a:t>dimensional </a:t>
            </a:r>
            <a:r>
              <a:rPr sz="3200" spc="-87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example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3" name="object 4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3376" y="3194274"/>
            <a:ext cx="2648788" cy="2650278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0" y="6553199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0175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10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1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784348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8013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4597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755392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258567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3454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627375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979675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827276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903476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254251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09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0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664207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5438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34264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4295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1711451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106375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91135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09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987552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83667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722376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527303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37490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30632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451104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202704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30708" y="0"/>
                </a:moveTo>
                <a:lnTo>
                  <a:pt x="0" y="0"/>
                </a:lnTo>
                <a:lnTo>
                  <a:pt x="0" y="9144"/>
                </a:lnTo>
                <a:lnTo>
                  <a:pt x="330708" y="9144"/>
                </a:lnTo>
                <a:lnTo>
                  <a:pt x="330708" y="0"/>
                </a:lnTo>
                <a:close/>
              </a:path>
              <a:path w="344170" h="48895">
                <a:moveTo>
                  <a:pt x="343662" y="28943"/>
                </a:moveTo>
                <a:lnTo>
                  <a:pt x="0" y="28943"/>
                </a:lnTo>
                <a:lnTo>
                  <a:pt x="0" y="48755"/>
                </a:lnTo>
                <a:lnTo>
                  <a:pt x="343662" y="48755"/>
                </a:lnTo>
                <a:lnTo>
                  <a:pt x="343662" y="28943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103631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6095"/>
            <a:ext cx="344170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9119" y="23774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2059"/>
                </a:moveTo>
                <a:lnTo>
                  <a:pt x="496823" y="1242059"/>
                </a:lnTo>
                <a:lnTo>
                  <a:pt x="496823" y="0"/>
                </a:lnTo>
                <a:lnTo>
                  <a:pt x="0" y="0"/>
                </a:lnTo>
                <a:lnTo>
                  <a:pt x="0" y="1242059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330708" y="28955"/>
            <a:ext cx="5661660" cy="208915"/>
            <a:chOff x="330708" y="28955"/>
            <a:chExt cx="5661660" cy="208915"/>
          </a:xfrm>
        </p:grpSpPr>
        <p:sp>
          <p:nvSpPr>
            <p:cNvPr id="33" name="object 33"/>
            <p:cNvSpPr/>
            <p:nvPr/>
          </p:nvSpPr>
          <p:spPr>
            <a:xfrm>
              <a:off x="579120" y="28955"/>
              <a:ext cx="497205" cy="131445"/>
            </a:xfrm>
            <a:custGeom>
              <a:avLst/>
              <a:gdLst/>
              <a:ahLst/>
              <a:cxnLst/>
              <a:rect l="l" t="t" r="r" b="b"/>
              <a:pathLst>
                <a:path w="497205" h="131445">
                  <a:moveTo>
                    <a:pt x="0" y="131064"/>
                  </a:moveTo>
                  <a:lnTo>
                    <a:pt x="496823" y="131064"/>
                  </a:lnTo>
                  <a:lnTo>
                    <a:pt x="496823" y="0"/>
                  </a:lnTo>
                  <a:lnTo>
                    <a:pt x="0" y="0"/>
                  </a:lnTo>
                  <a:lnTo>
                    <a:pt x="0" y="131064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0708" y="160019"/>
              <a:ext cx="5661660" cy="78105"/>
            </a:xfrm>
            <a:custGeom>
              <a:avLst/>
              <a:gdLst/>
              <a:ahLst/>
              <a:cxnLst/>
              <a:rect l="l" t="t" r="r" b="b"/>
              <a:pathLst>
                <a:path w="5661660" h="78104">
                  <a:moveTo>
                    <a:pt x="5661660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1660" y="77724"/>
                  </a:lnTo>
                  <a:lnTo>
                    <a:pt x="566166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6996683" y="1703832"/>
            <a:ext cx="1473835" cy="108585"/>
          </a:xfrm>
          <a:custGeom>
            <a:avLst/>
            <a:gdLst/>
            <a:ahLst/>
            <a:cxnLst/>
            <a:rect l="l" t="t" r="r" b="b"/>
            <a:pathLst>
              <a:path w="1473834" h="108585">
                <a:moveTo>
                  <a:pt x="0" y="108203"/>
                </a:moveTo>
                <a:lnTo>
                  <a:pt x="1473707" y="108203"/>
                </a:lnTo>
                <a:lnTo>
                  <a:pt x="1473707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2947416" y="1473708"/>
            <a:ext cx="5663565" cy="230504"/>
            <a:chOff x="2947416" y="1473708"/>
            <a:chExt cx="5663565" cy="230504"/>
          </a:xfrm>
        </p:grpSpPr>
        <p:sp>
          <p:nvSpPr>
            <p:cNvPr id="37" name="object 37"/>
            <p:cNvSpPr/>
            <p:nvPr/>
          </p:nvSpPr>
          <p:spPr>
            <a:xfrm>
              <a:off x="6996683" y="1473708"/>
              <a:ext cx="1473835" cy="152400"/>
            </a:xfrm>
            <a:custGeom>
              <a:avLst/>
              <a:gdLst/>
              <a:ahLst/>
              <a:cxnLst/>
              <a:rect l="l" t="t" r="r" b="b"/>
              <a:pathLst>
                <a:path w="1473834" h="152400">
                  <a:moveTo>
                    <a:pt x="0" y="152400"/>
                  </a:moveTo>
                  <a:lnTo>
                    <a:pt x="1473707" y="152400"/>
                  </a:lnTo>
                  <a:lnTo>
                    <a:pt x="1473707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47416" y="1626108"/>
              <a:ext cx="5663565" cy="78105"/>
            </a:xfrm>
            <a:custGeom>
              <a:avLst/>
              <a:gdLst/>
              <a:ahLst/>
              <a:cxnLst/>
              <a:rect l="l" t="t" r="r" b="b"/>
              <a:pathLst>
                <a:path w="5663565" h="78105">
                  <a:moveTo>
                    <a:pt x="5663183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3183" y="77724"/>
                  </a:lnTo>
                  <a:lnTo>
                    <a:pt x="5663183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080820" y="6609073"/>
            <a:ext cx="454914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2050" algn="l"/>
              </a:tabLst>
            </a:pP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DIP, Spring</a:t>
            </a:r>
            <a:r>
              <a:rPr sz="1500" spc="15" baseline="55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2012	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GS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&amp;</a:t>
            </a:r>
            <a:r>
              <a:rPr sz="1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AS,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Bahria</a:t>
            </a:r>
            <a:r>
              <a:rPr sz="10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University,</a:t>
            </a:r>
            <a:r>
              <a:rPr sz="10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Islambad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655091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2539745" y="763270"/>
            <a:ext cx="50406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Spatial</a:t>
            </a:r>
            <a:r>
              <a:rPr sz="4400" spc="-80" dirty="0"/>
              <a:t> </a:t>
            </a:r>
            <a:r>
              <a:rPr sz="4400" dirty="0"/>
              <a:t>Differentiation</a:t>
            </a:r>
            <a:endParaRPr sz="4400"/>
          </a:p>
        </p:txBody>
      </p:sp>
      <p:grpSp>
        <p:nvGrpSpPr>
          <p:cNvPr id="42" name="object 42"/>
          <p:cNvGrpSpPr/>
          <p:nvPr/>
        </p:nvGrpSpPr>
        <p:grpSpPr>
          <a:xfrm>
            <a:off x="609600" y="1744979"/>
            <a:ext cx="7899400" cy="4808220"/>
            <a:chOff x="609600" y="1744979"/>
            <a:chExt cx="7899400" cy="4808220"/>
          </a:xfrm>
        </p:grpSpPr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" y="4207763"/>
              <a:ext cx="7898892" cy="234543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6307" y="1744979"/>
              <a:ext cx="2718816" cy="2724912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2812795" y="2940558"/>
            <a:ext cx="3604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055" algn="l"/>
                <a:tab pos="3345179" algn="l"/>
              </a:tabLst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A	</a:t>
            </a:r>
            <a:r>
              <a:rPr sz="1800" u="heavy" dirty="0">
                <a:solidFill>
                  <a:srgbClr val="003366"/>
                </a:solidFill>
                <a:uFill>
                  <a:solidFill>
                    <a:srgbClr val="FF6600"/>
                  </a:solidFill>
                </a:uFill>
                <a:latin typeface="Arial"/>
                <a:cs typeface="Arial"/>
              </a:rPr>
              <a:t> 	</a:t>
            </a:r>
            <a:r>
              <a:rPr sz="1800" spc="2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-4572" y="6548627"/>
            <a:ext cx="9153525" cy="314325"/>
            <a:chOff x="-4572" y="6548627"/>
            <a:chExt cx="9153525" cy="314325"/>
          </a:xfrm>
        </p:grpSpPr>
        <p:sp>
          <p:nvSpPr>
            <p:cNvPr id="47" name="object 47"/>
            <p:cNvSpPr/>
            <p:nvPr/>
          </p:nvSpPr>
          <p:spPr>
            <a:xfrm>
              <a:off x="0" y="6553199"/>
              <a:ext cx="9144000" cy="304800"/>
            </a:xfrm>
            <a:custGeom>
              <a:avLst/>
              <a:gdLst/>
              <a:ahLst/>
              <a:cxnLst/>
              <a:rect l="l" t="t" r="r" b="b"/>
              <a:pathLst>
                <a:path w="9144000" h="304800">
                  <a:moveTo>
                    <a:pt x="9144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9144000" y="304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6553199"/>
              <a:ext cx="9144000" cy="304800"/>
            </a:xfrm>
            <a:custGeom>
              <a:avLst/>
              <a:gdLst/>
              <a:ahLst/>
              <a:cxnLst/>
              <a:rect l="l" t="t" r="r" b="b"/>
              <a:pathLst>
                <a:path w="9144000" h="304800">
                  <a:moveTo>
                    <a:pt x="0" y="304800"/>
                  </a:moveTo>
                  <a:lnTo>
                    <a:pt x="9144000" y="3048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0176"/>
            <a:ext cx="344170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979675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827276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903476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254251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09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0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664207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5438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34264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4295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711451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06375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91135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09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987552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83667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722376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527303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37490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30632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451104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202704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30708" y="0"/>
                </a:moveTo>
                <a:lnTo>
                  <a:pt x="0" y="0"/>
                </a:lnTo>
                <a:lnTo>
                  <a:pt x="0" y="9144"/>
                </a:lnTo>
                <a:lnTo>
                  <a:pt x="330708" y="9144"/>
                </a:lnTo>
                <a:lnTo>
                  <a:pt x="330708" y="0"/>
                </a:lnTo>
                <a:close/>
              </a:path>
              <a:path w="344170" h="48895">
                <a:moveTo>
                  <a:pt x="343662" y="28943"/>
                </a:moveTo>
                <a:lnTo>
                  <a:pt x="0" y="28943"/>
                </a:lnTo>
                <a:lnTo>
                  <a:pt x="0" y="48755"/>
                </a:lnTo>
                <a:lnTo>
                  <a:pt x="343662" y="48755"/>
                </a:lnTo>
                <a:lnTo>
                  <a:pt x="343662" y="28943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103631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6095"/>
            <a:ext cx="344170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9119" y="23774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2059"/>
                </a:moveTo>
                <a:lnTo>
                  <a:pt x="496823" y="1242059"/>
                </a:lnTo>
                <a:lnTo>
                  <a:pt x="496823" y="0"/>
                </a:lnTo>
                <a:lnTo>
                  <a:pt x="0" y="0"/>
                </a:lnTo>
                <a:lnTo>
                  <a:pt x="0" y="1242059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330708" y="28955"/>
            <a:ext cx="5661660" cy="208915"/>
            <a:chOff x="330708" y="28955"/>
            <a:chExt cx="5661660" cy="208915"/>
          </a:xfrm>
        </p:grpSpPr>
        <p:sp>
          <p:nvSpPr>
            <p:cNvPr id="26" name="object 26"/>
            <p:cNvSpPr/>
            <p:nvPr/>
          </p:nvSpPr>
          <p:spPr>
            <a:xfrm>
              <a:off x="579120" y="28955"/>
              <a:ext cx="497205" cy="131445"/>
            </a:xfrm>
            <a:custGeom>
              <a:avLst/>
              <a:gdLst/>
              <a:ahLst/>
              <a:cxnLst/>
              <a:rect l="l" t="t" r="r" b="b"/>
              <a:pathLst>
                <a:path w="497205" h="131445">
                  <a:moveTo>
                    <a:pt x="0" y="131064"/>
                  </a:moveTo>
                  <a:lnTo>
                    <a:pt x="496823" y="131064"/>
                  </a:lnTo>
                  <a:lnTo>
                    <a:pt x="496823" y="0"/>
                  </a:lnTo>
                  <a:lnTo>
                    <a:pt x="0" y="0"/>
                  </a:lnTo>
                  <a:lnTo>
                    <a:pt x="0" y="131064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0708" y="160019"/>
              <a:ext cx="5661660" cy="78105"/>
            </a:xfrm>
            <a:custGeom>
              <a:avLst/>
              <a:gdLst/>
              <a:ahLst/>
              <a:cxnLst/>
              <a:rect l="l" t="t" r="r" b="b"/>
              <a:pathLst>
                <a:path w="5661660" h="78104">
                  <a:moveTo>
                    <a:pt x="5661660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1660" y="77724"/>
                  </a:lnTo>
                  <a:lnTo>
                    <a:pt x="566166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6996683" y="1703832"/>
            <a:ext cx="1473835" cy="108585"/>
          </a:xfrm>
          <a:custGeom>
            <a:avLst/>
            <a:gdLst/>
            <a:ahLst/>
            <a:cxnLst/>
            <a:rect l="l" t="t" r="r" b="b"/>
            <a:pathLst>
              <a:path w="1473834" h="108585">
                <a:moveTo>
                  <a:pt x="0" y="108203"/>
                </a:moveTo>
                <a:lnTo>
                  <a:pt x="1473707" y="108203"/>
                </a:lnTo>
                <a:lnTo>
                  <a:pt x="1473707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2947416" y="1473708"/>
            <a:ext cx="5663565" cy="230504"/>
            <a:chOff x="2947416" y="1473708"/>
            <a:chExt cx="5663565" cy="230504"/>
          </a:xfrm>
        </p:grpSpPr>
        <p:sp>
          <p:nvSpPr>
            <p:cNvPr id="30" name="object 30"/>
            <p:cNvSpPr/>
            <p:nvPr/>
          </p:nvSpPr>
          <p:spPr>
            <a:xfrm>
              <a:off x="6996683" y="1473708"/>
              <a:ext cx="1473835" cy="152400"/>
            </a:xfrm>
            <a:custGeom>
              <a:avLst/>
              <a:gdLst/>
              <a:ahLst/>
              <a:cxnLst/>
              <a:rect l="l" t="t" r="r" b="b"/>
              <a:pathLst>
                <a:path w="1473834" h="152400">
                  <a:moveTo>
                    <a:pt x="0" y="152400"/>
                  </a:moveTo>
                  <a:lnTo>
                    <a:pt x="1473707" y="152400"/>
                  </a:lnTo>
                  <a:lnTo>
                    <a:pt x="1473707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47416" y="1626108"/>
              <a:ext cx="5663565" cy="78105"/>
            </a:xfrm>
            <a:custGeom>
              <a:avLst/>
              <a:gdLst/>
              <a:ahLst/>
              <a:cxnLst/>
              <a:rect l="l" t="t" r="r" b="b"/>
              <a:pathLst>
                <a:path w="5663565" h="78105">
                  <a:moveTo>
                    <a:pt x="5663183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3183" y="77724"/>
                  </a:lnTo>
                  <a:lnTo>
                    <a:pt x="5663183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80820" y="6609073"/>
            <a:ext cx="454914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2050" algn="l"/>
              </a:tabLst>
            </a:pP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DIP, Spring</a:t>
            </a:r>
            <a:r>
              <a:rPr sz="1500" spc="15" baseline="55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2012	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GS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&amp;</a:t>
            </a:r>
            <a:r>
              <a:rPr sz="1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AS,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Bahria</a:t>
            </a:r>
            <a:r>
              <a:rPr sz="10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University,</a:t>
            </a:r>
            <a:r>
              <a:rPr sz="10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Islambad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3509517" y="763270"/>
            <a:ext cx="31064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400" spc="5" dirty="0"/>
              <a:t>1</a:t>
            </a:r>
            <a:r>
              <a:rPr sz="4350" spc="7" baseline="24904" dirty="0"/>
              <a:t>st</a:t>
            </a:r>
            <a:r>
              <a:rPr sz="4350" spc="465" baseline="24904" dirty="0"/>
              <a:t> </a:t>
            </a:r>
            <a:r>
              <a:rPr sz="4400" dirty="0"/>
              <a:t>Derivative</a:t>
            </a:r>
            <a:endParaRPr sz="4400"/>
          </a:p>
        </p:txBody>
      </p:sp>
      <p:sp>
        <p:nvSpPr>
          <p:cNvPr id="34" name="object 34"/>
          <p:cNvSpPr/>
          <p:nvPr/>
        </p:nvSpPr>
        <p:spPr>
          <a:xfrm>
            <a:off x="0" y="2214372"/>
            <a:ext cx="9144000" cy="4643755"/>
          </a:xfrm>
          <a:custGeom>
            <a:avLst/>
            <a:gdLst/>
            <a:ahLst/>
            <a:cxnLst/>
            <a:rect l="l" t="t" r="r" b="b"/>
            <a:pathLst>
              <a:path w="9144000" h="4643755">
                <a:moveTo>
                  <a:pt x="9144000" y="0"/>
                </a:moveTo>
                <a:lnTo>
                  <a:pt x="0" y="0"/>
                </a:lnTo>
                <a:lnTo>
                  <a:pt x="0" y="4643628"/>
                </a:lnTo>
                <a:lnTo>
                  <a:pt x="9144000" y="464362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11656" y="2238578"/>
            <a:ext cx="7037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5125" indent="-327660">
              <a:lnSpc>
                <a:spcPct val="100000"/>
              </a:lnSpc>
              <a:spcBef>
                <a:spcPts val="95"/>
              </a:spcBef>
              <a:buSzPct val="64285"/>
              <a:buFont typeface="Wingdings"/>
              <a:buChar char=""/>
              <a:tabLst>
                <a:tab pos="365760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r>
              <a:rPr sz="2775" spc="7" baseline="25525" dirty="0">
                <a:solidFill>
                  <a:srgbClr val="003366"/>
                </a:solidFill>
                <a:latin typeface="Arial"/>
                <a:cs typeface="Arial"/>
              </a:rPr>
              <a:t>st</a:t>
            </a:r>
            <a:r>
              <a:rPr sz="2775" spc="382" baseline="255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derivative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of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 a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 function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 is given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 by:</a:t>
            </a:r>
            <a:endParaRPr sz="2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37056" y="4726685"/>
            <a:ext cx="7595234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SzPct val="64285"/>
              <a:buFont typeface="Wingdings"/>
              <a:buChar char=""/>
              <a:tabLst>
                <a:tab pos="340360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Its</a:t>
            </a:r>
            <a:r>
              <a:rPr sz="28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just the</a:t>
            </a:r>
            <a:r>
              <a:rPr sz="28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difference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 between</a:t>
            </a:r>
            <a:r>
              <a:rPr sz="2800" spc="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subsequent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values</a:t>
            </a:r>
            <a:r>
              <a:rPr sz="28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measures</a:t>
            </a:r>
            <a:r>
              <a:rPr sz="2800" spc="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the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rate</a:t>
            </a:r>
            <a:r>
              <a:rPr sz="28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of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change</a:t>
            </a:r>
            <a:r>
              <a:rPr sz="28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of</a:t>
            </a:r>
            <a:r>
              <a:rPr sz="28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2800" spc="-7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function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819400" y="2971800"/>
            <a:ext cx="3733165" cy="1197610"/>
            <a:chOff x="2819400" y="2971800"/>
            <a:chExt cx="3733165" cy="1197610"/>
          </a:xfrm>
        </p:grpSpPr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4076" y="3046476"/>
              <a:ext cx="3658362" cy="112242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819400" y="2971800"/>
              <a:ext cx="3657600" cy="1122045"/>
            </a:xfrm>
            <a:custGeom>
              <a:avLst/>
              <a:gdLst/>
              <a:ahLst/>
              <a:cxnLst/>
              <a:rect l="l" t="t" r="r" b="b"/>
              <a:pathLst>
                <a:path w="3657600" h="1122045">
                  <a:moveTo>
                    <a:pt x="3657600" y="0"/>
                  </a:moveTo>
                  <a:lnTo>
                    <a:pt x="0" y="0"/>
                  </a:lnTo>
                  <a:lnTo>
                    <a:pt x="0" y="1121664"/>
                  </a:lnTo>
                  <a:lnTo>
                    <a:pt x="3657600" y="1121664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91345" y="3544066"/>
              <a:ext cx="471805" cy="0"/>
            </a:xfrm>
            <a:custGeom>
              <a:avLst/>
              <a:gdLst/>
              <a:ahLst/>
              <a:cxnLst/>
              <a:rect l="l" t="t" r="r" b="b"/>
              <a:pathLst>
                <a:path w="471804">
                  <a:moveTo>
                    <a:pt x="0" y="0"/>
                  </a:moveTo>
                  <a:lnTo>
                    <a:pt x="471641" y="0"/>
                  </a:lnTo>
                </a:path>
              </a:pathLst>
            </a:custGeom>
            <a:ln w="176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924205" y="3544528"/>
            <a:ext cx="415290" cy="541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3350" spc="-10" dirty="0">
                <a:latin typeface="Symbol"/>
                <a:cs typeface="Symbol"/>
              </a:rPr>
              <a:t></a:t>
            </a:r>
            <a:r>
              <a:rPr sz="3350" i="1" spc="25" dirty="0">
                <a:latin typeface="Times New Roman"/>
                <a:cs typeface="Times New Roman"/>
              </a:rPr>
              <a:t>x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89038" y="3208712"/>
            <a:ext cx="3525520" cy="541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  <a:tabLst>
                <a:tab pos="589280" algn="l"/>
                <a:tab pos="1008380" algn="l"/>
              </a:tabLst>
            </a:pPr>
            <a:r>
              <a:rPr sz="5025" spc="-15" baseline="35655" dirty="0">
                <a:latin typeface="Symbol"/>
                <a:cs typeface="Symbol"/>
              </a:rPr>
              <a:t></a:t>
            </a:r>
            <a:r>
              <a:rPr sz="5025" i="1" spc="22" baseline="35655" dirty="0">
                <a:latin typeface="Times New Roman"/>
                <a:cs typeface="Times New Roman"/>
              </a:rPr>
              <a:t>f</a:t>
            </a:r>
            <a:r>
              <a:rPr sz="5025" i="1" baseline="35655" dirty="0">
                <a:latin typeface="Times New Roman"/>
                <a:cs typeface="Times New Roman"/>
              </a:rPr>
              <a:t>	</a:t>
            </a:r>
            <a:r>
              <a:rPr sz="3350" spc="30" dirty="0">
                <a:latin typeface="Symbol"/>
                <a:cs typeface="Symbol"/>
              </a:rPr>
              <a:t></a:t>
            </a:r>
            <a:r>
              <a:rPr sz="3350" dirty="0">
                <a:latin typeface="Times New Roman"/>
                <a:cs typeface="Times New Roman"/>
              </a:rPr>
              <a:t>	</a:t>
            </a:r>
            <a:r>
              <a:rPr sz="3350" i="1" spc="15" dirty="0">
                <a:latin typeface="Times New Roman"/>
                <a:cs typeface="Times New Roman"/>
              </a:rPr>
              <a:t>f</a:t>
            </a:r>
            <a:r>
              <a:rPr sz="3350" i="1" spc="-35" dirty="0">
                <a:latin typeface="Times New Roman"/>
                <a:cs typeface="Times New Roman"/>
              </a:rPr>
              <a:t> </a:t>
            </a:r>
            <a:r>
              <a:rPr sz="3350" spc="265" dirty="0">
                <a:latin typeface="Times New Roman"/>
                <a:cs typeface="Times New Roman"/>
              </a:rPr>
              <a:t>(</a:t>
            </a:r>
            <a:r>
              <a:rPr sz="3350" i="1" spc="25" dirty="0">
                <a:latin typeface="Times New Roman"/>
                <a:cs typeface="Times New Roman"/>
              </a:rPr>
              <a:t>x</a:t>
            </a:r>
            <a:r>
              <a:rPr sz="3350" i="1" spc="-220" dirty="0">
                <a:latin typeface="Times New Roman"/>
                <a:cs typeface="Times New Roman"/>
              </a:rPr>
              <a:t> </a:t>
            </a:r>
            <a:r>
              <a:rPr sz="3350" spc="290" dirty="0">
                <a:latin typeface="Symbol"/>
                <a:cs typeface="Symbol"/>
              </a:rPr>
              <a:t></a:t>
            </a:r>
            <a:r>
              <a:rPr sz="3350" spc="-240" dirty="0">
                <a:latin typeface="Times New Roman"/>
                <a:cs typeface="Times New Roman"/>
              </a:rPr>
              <a:t>1</a:t>
            </a:r>
            <a:r>
              <a:rPr sz="3350" spc="20" dirty="0">
                <a:latin typeface="Times New Roman"/>
                <a:cs typeface="Times New Roman"/>
              </a:rPr>
              <a:t>)</a:t>
            </a:r>
            <a:r>
              <a:rPr sz="3350" spc="-275" dirty="0">
                <a:latin typeface="Times New Roman"/>
                <a:cs typeface="Times New Roman"/>
              </a:rPr>
              <a:t> </a:t>
            </a:r>
            <a:r>
              <a:rPr sz="3350" spc="30" dirty="0">
                <a:latin typeface="Symbol"/>
                <a:cs typeface="Symbol"/>
              </a:rPr>
              <a:t></a:t>
            </a:r>
            <a:r>
              <a:rPr sz="3350" spc="380" dirty="0">
                <a:latin typeface="Times New Roman"/>
                <a:cs typeface="Times New Roman"/>
              </a:rPr>
              <a:t> </a:t>
            </a:r>
            <a:r>
              <a:rPr sz="3350" i="1" spc="15" dirty="0">
                <a:latin typeface="Times New Roman"/>
                <a:cs typeface="Times New Roman"/>
              </a:rPr>
              <a:t>f</a:t>
            </a:r>
            <a:r>
              <a:rPr sz="3350" i="1" spc="-25" dirty="0">
                <a:latin typeface="Times New Roman"/>
                <a:cs typeface="Times New Roman"/>
              </a:rPr>
              <a:t> </a:t>
            </a:r>
            <a:r>
              <a:rPr sz="3350" spc="265" dirty="0">
                <a:latin typeface="Times New Roman"/>
                <a:cs typeface="Times New Roman"/>
              </a:rPr>
              <a:t>(</a:t>
            </a:r>
            <a:r>
              <a:rPr sz="3350" i="1" spc="105" dirty="0">
                <a:latin typeface="Times New Roman"/>
                <a:cs typeface="Times New Roman"/>
              </a:rPr>
              <a:t>x</a:t>
            </a:r>
            <a:r>
              <a:rPr sz="3350" spc="20" dirty="0">
                <a:latin typeface="Times New Roman"/>
                <a:cs typeface="Times New Roman"/>
              </a:rPr>
              <a:t>)</a:t>
            </a:r>
            <a:endParaRPr sz="3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14515"/>
            <a:ext cx="344170" cy="81280"/>
          </a:xfrm>
          <a:custGeom>
            <a:avLst/>
            <a:gdLst/>
            <a:ahLst/>
            <a:cxnLst/>
            <a:rect l="l" t="t" r="r" b="b"/>
            <a:pathLst>
              <a:path w="344170" h="81279">
                <a:moveTo>
                  <a:pt x="343662" y="60960"/>
                </a:moveTo>
                <a:lnTo>
                  <a:pt x="0" y="60960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60960"/>
                </a:lnTo>
                <a:close/>
              </a:path>
              <a:path w="344170" h="8127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0820" y="6609073"/>
            <a:ext cx="454914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2050" algn="l"/>
              </a:tabLst>
            </a:pP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DIP, Spring</a:t>
            </a:r>
            <a:r>
              <a:rPr sz="1500" spc="15" baseline="55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2012	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GS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&amp;</a:t>
            </a:r>
            <a:r>
              <a:rPr sz="1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AS,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Bahria</a:t>
            </a:r>
            <a:r>
              <a:rPr sz="10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University,</a:t>
            </a:r>
            <a:r>
              <a:rPr sz="10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Islambad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55091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143698" y="514290"/>
            <a:ext cx="6501765" cy="2380615"/>
            <a:chOff x="1143698" y="514290"/>
            <a:chExt cx="6501765" cy="2380615"/>
          </a:xfrm>
        </p:grpSpPr>
        <p:sp>
          <p:nvSpPr>
            <p:cNvPr id="6" name="object 6"/>
            <p:cNvSpPr/>
            <p:nvPr/>
          </p:nvSpPr>
          <p:spPr>
            <a:xfrm>
              <a:off x="1149095" y="519687"/>
              <a:ext cx="6490970" cy="2369820"/>
            </a:xfrm>
            <a:custGeom>
              <a:avLst/>
              <a:gdLst/>
              <a:ahLst/>
              <a:cxnLst/>
              <a:rect l="l" t="t" r="r" b="b"/>
              <a:pathLst>
                <a:path w="6490970" h="2369820">
                  <a:moveTo>
                    <a:pt x="0" y="2369816"/>
                  </a:moveTo>
                  <a:lnTo>
                    <a:pt x="6490600" y="2369816"/>
                  </a:lnTo>
                  <a:lnTo>
                    <a:pt x="6490600" y="0"/>
                  </a:lnTo>
                  <a:lnTo>
                    <a:pt x="0" y="0"/>
                  </a:lnTo>
                  <a:lnTo>
                    <a:pt x="0" y="2369816"/>
                  </a:lnTo>
                </a:path>
              </a:pathLst>
            </a:custGeom>
            <a:ln w="10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50727" y="741546"/>
              <a:ext cx="6123305" cy="1934210"/>
            </a:xfrm>
            <a:custGeom>
              <a:avLst/>
              <a:gdLst/>
              <a:ahLst/>
              <a:cxnLst/>
              <a:rect l="l" t="t" r="r" b="b"/>
              <a:pathLst>
                <a:path w="6123305" h="1934210">
                  <a:moveTo>
                    <a:pt x="0" y="0"/>
                  </a:moveTo>
                  <a:lnTo>
                    <a:pt x="6112522" y="0"/>
                  </a:lnTo>
                </a:path>
                <a:path w="6123305" h="1934210">
                  <a:moveTo>
                    <a:pt x="6123081" y="0"/>
                  </a:moveTo>
                  <a:lnTo>
                    <a:pt x="6123081" y="1923655"/>
                  </a:lnTo>
                </a:path>
                <a:path w="6123305" h="1934210">
                  <a:moveTo>
                    <a:pt x="6123081" y="1934187"/>
                  </a:moveTo>
                  <a:lnTo>
                    <a:pt x="10558" y="1934186"/>
                  </a:lnTo>
                </a:path>
                <a:path w="6123305" h="1934210">
                  <a:moveTo>
                    <a:pt x="0" y="1934186"/>
                  </a:moveTo>
                  <a:lnTo>
                    <a:pt x="0" y="10531"/>
                  </a:lnTo>
                </a:path>
              </a:pathLst>
            </a:custGeom>
            <a:ln w="1054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8139" y="741546"/>
              <a:ext cx="6165850" cy="1976755"/>
            </a:xfrm>
            <a:custGeom>
              <a:avLst/>
              <a:gdLst/>
              <a:ahLst/>
              <a:cxnLst/>
              <a:rect l="l" t="t" r="r" b="b"/>
              <a:pathLst>
                <a:path w="6165850" h="1976755">
                  <a:moveTo>
                    <a:pt x="42587" y="0"/>
                  </a:moveTo>
                  <a:lnTo>
                    <a:pt x="42587" y="1923655"/>
                  </a:lnTo>
                </a:path>
                <a:path w="6165850" h="1976755">
                  <a:moveTo>
                    <a:pt x="0" y="1934186"/>
                  </a:moveTo>
                  <a:lnTo>
                    <a:pt x="32028" y="1934186"/>
                  </a:lnTo>
                </a:path>
                <a:path w="6165850" h="1976755">
                  <a:moveTo>
                    <a:pt x="0" y="1691265"/>
                  </a:moveTo>
                  <a:lnTo>
                    <a:pt x="32028" y="1691265"/>
                  </a:lnTo>
                </a:path>
                <a:path w="6165850" h="1976755">
                  <a:moveTo>
                    <a:pt x="0" y="1447993"/>
                  </a:moveTo>
                  <a:lnTo>
                    <a:pt x="32028" y="1447993"/>
                  </a:lnTo>
                </a:path>
                <a:path w="6165850" h="1976755">
                  <a:moveTo>
                    <a:pt x="0" y="1204721"/>
                  </a:moveTo>
                  <a:lnTo>
                    <a:pt x="32028" y="1204721"/>
                  </a:lnTo>
                </a:path>
                <a:path w="6165850" h="1976755">
                  <a:moveTo>
                    <a:pt x="0" y="972331"/>
                  </a:moveTo>
                  <a:lnTo>
                    <a:pt x="32028" y="972331"/>
                  </a:lnTo>
                </a:path>
                <a:path w="6165850" h="1976755">
                  <a:moveTo>
                    <a:pt x="0" y="729044"/>
                  </a:moveTo>
                  <a:lnTo>
                    <a:pt x="32028" y="729044"/>
                  </a:lnTo>
                </a:path>
                <a:path w="6165850" h="1976755">
                  <a:moveTo>
                    <a:pt x="0" y="486123"/>
                  </a:moveTo>
                  <a:lnTo>
                    <a:pt x="32028" y="486123"/>
                  </a:lnTo>
                </a:path>
                <a:path w="6165850" h="1976755">
                  <a:moveTo>
                    <a:pt x="0" y="242921"/>
                  </a:moveTo>
                  <a:lnTo>
                    <a:pt x="32028" y="242921"/>
                  </a:lnTo>
                </a:path>
                <a:path w="6165850" h="1976755">
                  <a:moveTo>
                    <a:pt x="0" y="0"/>
                  </a:moveTo>
                  <a:lnTo>
                    <a:pt x="32028" y="0"/>
                  </a:lnTo>
                </a:path>
                <a:path w="6165850" h="1976755">
                  <a:moveTo>
                    <a:pt x="42587" y="1934186"/>
                  </a:moveTo>
                  <a:lnTo>
                    <a:pt x="6155110" y="1934187"/>
                  </a:lnTo>
                </a:path>
                <a:path w="6165850" h="1976755">
                  <a:moveTo>
                    <a:pt x="42587" y="1976663"/>
                  </a:moveTo>
                  <a:lnTo>
                    <a:pt x="42587" y="1944718"/>
                  </a:lnTo>
                </a:path>
                <a:path w="6165850" h="1976755">
                  <a:moveTo>
                    <a:pt x="285793" y="1976663"/>
                  </a:moveTo>
                  <a:lnTo>
                    <a:pt x="285793" y="1944718"/>
                  </a:lnTo>
                </a:path>
                <a:path w="6165850" h="1976755">
                  <a:moveTo>
                    <a:pt x="528998" y="1976663"/>
                  </a:moveTo>
                  <a:lnTo>
                    <a:pt x="528998" y="1944718"/>
                  </a:lnTo>
                </a:path>
                <a:path w="6165850" h="1976755">
                  <a:moveTo>
                    <a:pt x="772204" y="1976663"/>
                  </a:moveTo>
                  <a:lnTo>
                    <a:pt x="772204" y="1944718"/>
                  </a:lnTo>
                </a:path>
                <a:path w="6165850" h="1976755">
                  <a:moveTo>
                    <a:pt x="1025969" y="1976663"/>
                  </a:moveTo>
                  <a:lnTo>
                    <a:pt x="1025969" y="1944718"/>
                  </a:lnTo>
                </a:path>
                <a:path w="6165850" h="1976755">
                  <a:moveTo>
                    <a:pt x="1269174" y="1976663"/>
                  </a:moveTo>
                  <a:lnTo>
                    <a:pt x="1269174" y="1944718"/>
                  </a:lnTo>
                </a:path>
                <a:path w="6165850" h="1976755">
                  <a:moveTo>
                    <a:pt x="1755586" y="1976663"/>
                  </a:moveTo>
                  <a:lnTo>
                    <a:pt x="1755586" y="1944718"/>
                  </a:lnTo>
                </a:path>
                <a:path w="6165850" h="1976755">
                  <a:moveTo>
                    <a:pt x="1998862" y="1976663"/>
                  </a:moveTo>
                  <a:lnTo>
                    <a:pt x="1998862" y="1944718"/>
                  </a:lnTo>
                </a:path>
                <a:path w="6165850" h="1976755">
                  <a:moveTo>
                    <a:pt x="2739390" y="1976663"/>
                  </a:moveTo>
                  <a:lnTo>
                    <a:pt x="2739390" y="1944718"/>
                  </a:lnTo>
                </a:path>
                <a:path w="6165850" h="1976755">
                  <a:moveTo>
                    <a:pt x="2982525" y="1976663"/>
                  </a:moveTo>
                  <a:lnTo>
                    <a:pt x="2982525" y="1944718"/>
                  </a:lnTo>
                </a:path>
                <a:path w="6165850" h="1976755">
                  <a:moveTo>
                    <a:pt x="3225801" y="1976663"/>
                  </a:moveTo>
                  <a:lnTo>
                    <a:pt x="3225801" y="1944718"/>
                  </a:lnTo>
                </a:path>
                <a:path w="6165850" h="1976755">
                  <a:moveTo>
                    <a:pt x="3712212" y="1976663"/>
                  </a:moveTo>
                  <a:lnTo>
                    <a:pt x="3712212" y="1944718"/>
                  </a:lnTo>
                </a:path>
                <a:path w="6165850" h="1976755">
                  <a:moveTo>
                    <a:pt x="3965906" y="1976663"/>
                  </a:moveTo>
                  <a:lnTo>
                    <a:pt x="3965906" y="1944718"/>
                  </a:lnTo>
                </a:path>
                <a:path w="6165850" h="1976755">
                  <a:moveTo>
                    <a:pt x="4452740" y="1976663"/>
                  </a:moveTo>
                  <a:lnTo>
                    <a:pt x="4452740" y="1944718"/>
                  </a:lnTo>
                </a:path>
                <a:path w="6165850" h="1976755">
                  <a:moveTo>
                    <a:pt x="4695875" y="1976663"/>
                  </a:moveTo>
                  <a:lnTo>
                    <a:pt x="4695875" y="1944718"/>
                  </a:lnTo>
                </a:path>
                <a:path w="6165850" h="1976755">
                  <a:moveTo>
                    <a:pt x="4939152" y="1976663"/>
                  </a:moveTo>
                  <a:lnTo>
                    <a:pt x="4939152" y="1944718"/>
                  </a:lnTo>
                </a:path>
                <a:path w="6165850" h="1976755">
                  <a:moveTo>
                    <a:pt x="5435981" y="1976663"/>
                  </a:moveTo>
                  <a:lnTo>
                    <a:pt x="5435981" y="1944718"/>
                  </a:lnTo>
                </a:path>
                <a:path w="6165850" h="1976755">
                  <a:moveTo>
                    <a:pt x="5679257" y="1976663"/>
                  </a:moveTo>
                  <a:lnTo>
                    <a:pt x="5679257" y="1944718"/>
                  </a:lnTo>
                </a:path>
                <a:path w="6165850" h="1976755">
                  <a:moveTo>
                    <a:pt x="5922533" y="1976663"/>
                  </a:moveTo>
                  <a:lnTo>
                    <a:pt x="5922533" y="1944718"/>
                  </a:lnTo>
                </a:path>
                <a:path w="6165850" h="1976755">
                  <a:moveTo>
                    <a:pt x="6165668" y="1976663"/>
                  </a:moveTo>
                  <a:lnTo>
                    <a:pt x="6165668" y="1944718"/>
                  </a:lnTo>
                </a:path>
              </a:pathLst>
            </a:custGeom>
            <a:ln w="105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5205" y="942265"/>
              <a:ext cx="5933078" cy="177594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252895" y="560275"/>
            <a:ext cx="102235" cy="220345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050" spc="15" dirty="0">
                <a:latin typeface="Arial"/>
                <a:cs typeface="Arial"/>
              </a:rPr>
              <a:t>8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050" spc="15" dirty="0">
                <a:latin typeface="Arial"/>
                <a:cs typeface="Arial"/>
              </a:rPr>
              <a:t>7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050" spc="15" dirty="0">
                <a:latin typeface="Arial"/>
                <a:cs typeface="Arial"/>
              </a:rPr>
              <a:t>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050" spc="15" dirty="0"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050" spc="15" dirty="0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050" spc="15" dirty="0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050" spc="15" dirty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050" spc="15" dirty="0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050" spc="15" dirty="0"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3000" y="513587"/>
            <a:ext cx="6503034" cy="2382520"/>
          </a:xfrm>
          <a:custGeom>
            <a:avLst/>
            <a:gdLst/>
            <a:ahLst/>
            <a:cxnLst/>
            <a:rect l="l" t="t" r="r" b="b"/>
            <a:pathLst>
              <a:path w="6503034" h="2382520">
                <a:moveTo>
                  <a:pt x="0" y="2382012"/>
                </a:moveTo>
                <a:lnTo>
                  <a:pt x="6502908" y="2382012"/>
                </a:lnTo>
                <a:lnTo>
                  <a:pt x="6502908" y="0"/>
                </a:lnTo>
                <a:lnTo>
                  <a:pt x="0" y="0"/>
                </a:lnTo>
                <a:lnTo>
                  <a:pt x="0" y="2382012"/>
                </a:lnTo>
                <a:close/>
              </a:path>
            </a:pathLst>
          </a:custGeom>
          <a:ln w="12192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382513" y="4087206"/>
            <a:ext cx="6228715" cy="1985645"/>
            <a:chOff x="1382513" y="4087206"/>
            <a:chExt cx="6228715" cy="1985645"/>
          </a:xfrm>
        </p:grpSpPr>
        <p:sp>
          <p:nvSpPr>
            <p:cNvPr id="13" name="object 13"/>
            <p:cNvSpPr/>
            <p:nvPr/>
          </p:nvSpPr>
          <p:spPr>
            <a:xfrm>
              <a:off x="1425440" y="4092582"/>
              <a:ext cx="6180455" cy="1974850"/>
            </a:xfrm>
            <a:custGeom>
              <a:avLst/>
              <a:gdLst/>
              <a:ahLst/>
              <a:cxnLst/>
              <a:rect l="l" t="t" r="r" b="b"/>
              <a:pathLst>
                <a:path w="6180455" h="1974850">
                  <a:moveTo>
                    <a:pt x="0" y="0"/>
                  </a:moveTo>
                  <a:lnTo>
                    <a:pt x="6169669" y="0"/>
                  </a:lnTo>
                </a:path>
                <a:path w="6180455" h="1974850">
                  <a:moveTo>
                    <a:pt x="6180400" y="0"/>
                  </a:moveTo>
                  <a:lnTo>
                    <a:pt x="6180401" y="1963874"/>
                  </a:lnTo>
                </a:path>
                <a:path w="6180455" h="1974850">
                  <a:moveTo>
                    <a:pt x="6180401" y="1974625"/>
                  </a:moveTo>
                  <a:lnTo>
                    <a:pt x="10731" y="1974625"/>
                  </a:lnTo>
                </a:path>
                <a:path w="6180455" h="1974850">
                  <a:moveTo>
                    <a:pt x="0" y="1974625"/>
                  </a:moveTo>
                  <a:lnTo>
                    <a:pt x="0" y="10751"/>
                  </a:lnTo>
                </a:path>
              </a:pathLst>
            </a:custGeom>
            <a:ln w="10741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82513" y="4092582"/>
              <a:ext cx="6223635" cy="1974850"/>
            </a:xfrm>
            <a:custGeom>
              <a:avLst/>
              <a:gdLst/>
              <a:ahLst/>
              <a:cxnLst/>
              <a:rect l="l" t="t" r="r" b="b"/>
              <a:pathLst>
                <a:path w="6223634" h="1974850">
                  <a:moveTo>
                    <a:pt x="42926" y="0"/>
                  </a:moveTo>
                  <a:lnTo>
                    <a:pt x="42926" y="1963874"/>
                  </a:lnTo>
                </a:path>
                <a:path w="6223634" h="1974850">
                  <a:moveTo>
                    <a:pt x="0" y="1974625"/>
                  </a:moveTo>
                  <a:lnTo>
                    <a:pt x="32195" y="1974625"/>
                  </a:lnTo>
                </a:path>
                <a:path w="6223634" h="1974850">
                  <a:moveTo>
                    <a:pt x="0" y="1726632"/>
                  </a:moveTo>
                  <a:lnTo>
                    <a:pt x="32195" y="1726632"/>
                  </a:lnTo>
                </a:path>
                <a:path w="6223634" h="1974850">
                  <a:moveTo>
                    <a:pt x="0" y="1478281"/>
                  </a:moveTo>
                  <a:lnTo>
                    <a:pt x="32195" y="1478281"/>
                  </a:lnTo>
                </a:path>
                <a:path w="6223634" h="1974850">
                  <a:moveTo>
                    <a:pt x="0" y="1229929"/>
                  </a:moveTo>
                  <a:lnTo>
                    <a:pt x="32195" y="1229929"/>
                  </a:lnTo>
                </a:path>
                <a:path w="6223634" h="1974850">
                  <a:moveTo>
                    <a:pt x="0" y="992688"/>
                  </a:moveTo>
                  <a:lnTo>
                    <a:pt x="32195" y="992688"/>
                  </a:lnTo>
                </a:path>
                <a:path w="6223634" h="1974850">
                  <a:moveTo>
                    <a:pt x="0" y="744336"/>
                  </a:moveTo>
                  <a:lnTo>
                    <a:pt x="32195" y="744336"/>
                  </a:lnTo>
                </a:path>
                <a:path w="6223634" h="1974850">
                  <a:moveTo>
                    <a:pt x="0" y="496415"/>
                  </a:moveTo>
                  <a:lnTo>
                    <a:pt x="32195" y="496415"/>
                  </a:lnTo>
                </a:path>
                <a:path w="6223634" h="1974850">
                  <a:moveTo>
                    <a:pt x="0" y="247992"/>
                  </a:moveTo>
                  <a:lnTo>
                    <a:pt x="32195" y="247992"/>
                  </a:lnTo>
                </a:path>
                <a:path w="6223634" h="1974850">
                  <a:moveTo>
                    <a:pt x="0" y="0"/>
                  </a:moveTo>
                  <a:lnTo>
                    <a:pt x="32195" y="0"/>
                  </a:lnTo>
                </a:path>
                <a:path w="6223634" h="1974850">
                  <a:moveTo>
                    <a:pt x="42926" y="992688"/>
                  </a:moveTo>
                  <a:lnTo>
                    <a:pt x="6212596" y="992688"/>
                  </a:lnTo>
                </a:path>
                <a:path w="6223634" h="1974850">
                  <a:moveTo>
                    <a:pt x="42926" y="1035692"/>
                  </a:moveTo>
                  <a:lnTo>
                    <a:pt x="42926" y="1003439"/>
                  </a:lnTo>
                </a:path>
                <a:path w="6223634" h="1974850">
                  <a:moveTo>
                    <a:pt x="290114" y="1035692"/>
                  </a:moveTo>
                  <a:lnTo>
                    <a:pt x="290114" y="1003439"/>
                  </a:lnTo>
                </a:path>
                <a:path w="6223634" h="1974850">
                  <a:moveTo>
                    <a:pt x="537301" y="1035692"/>
                  </a:moveTo>
                  <a:lnTo>
                    <a:pt x="537301" y="1003439"/>
                  </a:lnTo>
                </a:path>
                <a:path w="6223634" h="1974850">
                  <a:moveTo>
                    <a:pt x="784489" y="1035692"/>
                  </a:moveTo>
                  <a:lnTo>
                    <a:pt x="784489" y="1003439"/>
                  </a:lnTo>
                </a:path>
                <a:path w="6223634" h="1974850">
                  <a:moveTo>
                    <a:pt x="1031676" y="1035692"/>
                  </a:moveTo>
                  <a:lnTo>
                    <a:pt x="1031676" y="1003439"/>
                  </a:lnTo>
                </a:path>
                <a:path w="6223634" h="1974850">
                  <a:moveTo>
                    <a:pt x="1278864" y="1035692"/>
                  </a:moveTo>
                  <a:lnTo>
                    <a:pt x="1278864" y="1003439"/>
                  </a:lnTo>
                </a:path>
                <a:path w="6223634" h="1974850">
                  <a:moveTo>
                    <a:pt x="1526123" y="1035692"/>
                  </a:moveTo>
                  <a:lnTo>
                    <a:pt x="1526123" y="1003439"/>
                  </a:lnTo>
                </a:path>
                <a:path w="6223634" h="1974850">
                  <a:moveTo>
                    <a:pt x="1773668" y="1035692"/>
                  </a:moveTo>
                  <a:lnTo>
                    <a:pt x="1773668" y="1003439"/>
                  </a:lnTo>
                </a:path>
                <a:path w="6223634" h="1974850">
                  <a:moveTo>
                    <a:pt x="2020784" y="1035692"/>
                  </a:moveTo>
                  <a:lnTo>
                    <a:pt x="2020784" y="1003439"/>
                  </a:lnTo>
                </a:path>
                <a:path w="6223634" h="1974850">
                  <a:moveTo>
                    <a:pt x="2268042" y="1035692"/>
                  </a:moveTo>
                  <a:lnTo>
                    <a:pt x="2268042" y="1003439"/>
                  </a:lnTo>
                </a:path>
                <a:path w="6223634" h="1974850">
                  <a:moveTo>
                    <a:pt x="2515158" y="1035692"/>
                  </a:moveTo>
                  <a:lnTo>
                    <a:pt x="2515158" y="1003439"/>
                  </a:lnTo>
                </a:path>
                <a:path w="6223634" h="1974850">
                  <a:moveTo>
                    <a:pt x="2762417" y="1035692"/>
                  </a:moveTo>
                  <a:lnTo>
                    <a:pt x="2762417" y="1003439"/>
                  </a:lnTo>
                </a:path>
                <a:path w="6223634" h="1974850">
                  <a:moveTo>
                    <a:pt x="3009533" y="1035692"/>
                  </a:moveTo>
                  <a:lnTo>
                    <a:pt x="3009533" y="1003439"/>
                  </a:lnTo>
                </a:path>
                <a:path w="6223634" h="1974850">
                  <a:moveTo>
                    <a:pt x="3256792" y="1035692"/>
                  </a:moveTo>
                  <a:lnTo>
                    <a:pt x="3256792" y="1003439"/>
                  </a:lnTo>
                </a:path>
                <a:path w="6223634" h="1974850">
                  <a:moveTo>
                    <a:pt x="3503908" y="1035692"/>
                  </a:moveTo>
                  <a:lnTo>
                    <a:pt x="3503908" y="1003439"/>
                  </a:lnTo>
                </a:path>
                <a:path w="6223634" h="1974850">
                  <a:moveTo>
                    <a:pt x="3751167" y="1035692"/>
                  </a:moveTo>
                  <a:lnTo>
                    <a:pt x="3751167" y="1003439"/>
                  </a:lnTo>
                </a:path>
                <a:path w="6223634" h="1974850">
                  <a:moveTo>
                    <a:pt x="3998283" y="1035692"/>
                  </a:moveTo>
                  <a:lnTo>
                    <a:pt x="3998283" y="1003439"/>
                  </a:lnTo>
                </a:path>
                <a:path w="6223634" h="1974850">
                  <a:moveTo>
                    <a:pt x="4245828" y="1035692"/>
                  </a:moveTo>
                  <a:lnTo>
                    <a:pt x="4245828" y="1003439"/>
                  </a:lnTo>
                </a:path>
                <a:path w="6223634" h="1974850">
                  <a:moveTo>
                    <a:pt x="4493087" y="1035692"/>
                  </a:moveTo>
                  <a:lnTo>
                    <a:pt x="4493087" y="1003439"/>
                  </a:lnTo>
                </a:path>
                <a:path w="6223634" h="1974850">
                  <a:moveTo>
                    <a:pt x="4740203" y="1035692"/>
                  </a:moveTo>
                  <a:lnTo>
                    <a:pt x="4740203" y="1003439"/>
                  </a:lnTo>
                </a:path>
                <a:path w="6223634" h="1974850">
                  <a:moveTo>
                    <a:pt x="4987462" y="1035692"/>
                  </a:moveTo>
                  <a:lnTo>
                    <a:pt x="4987462" y="1003439"/>
                  </a:lnTo>
                </a:path>
                <a:path w="6223634" h="1974850">
                  <a:moveTo>
                    <a:pt x="5234578" y="1035692"/>
                  </a:moveTo>
                  <a:lnTo>
                    <a:pt x="5234578" y="1003439"/>
                  </a:lnTo>
                </a:path>
                <a:path w="6223634" h="1974850">
                  <a:moveTo>
                    <a:pt x="5481694" y="1035692"/>
                  </a:moveTo>
                  <a:lnTo>
                    <a:pt x="5481694" y="1003439"/>
                  </a:lnTo>
                </a:path>
                <a:path w="6223634" h="1974850">
                  <a:moveTo>
                    <a:pt x="5728953" y="1035692"/>
                  </a:moveTo>
                  <a:lnTo>
                    <a:pt x="5728953" y="1003439"/>
                  </a:lnTo>
                </a:path>
                <a:path w="6223634" h="1974850">
                  <a:moveTo>
                    <a:pt x="5976212" y="1035692"/>
                  </a:moveTo>
                  <a:lnTo>
                    <a:pt x="5976212" y="1003439"/>
                  </a:lnTo>
                </a:path>
                <a:path w="6223634" h="1974850">
                  <a:moveTo>
                    <a:pt x="6223327" y="1035692"/>
                  </a:moveTo>
                  <a:lnTo>
                    <a:pt x="6223327" y="1003439"/>
                  </a:lnTo>
                </a:path>
              </a:pathLst>
            </a:custGeom>
            <a:ln w="107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01766" y="4211274"/>
              <a:ext cx="5428615" cy="1608455"/>
            </a:xfrm>
            <a:custGeom>
              <a:avLst/>
              <a:gdLst/>
              <a:ahLst/>
              <a:cxnLst/>
              <a:rect l="l" t="t" r="r" b="b"/>
              <a:pathLst>
                <a:path w="5428615" h="1608454">
                  <a:moveTo>
                    <a:pt x="0" y="992616"/>
                  </a:moveTo>
                  <a:lnTo>
                    <a:pt x="236455" y="992616"/>
                  </a:lnTo>
                </a:path>
                <a:path w="5428615" h="1608454">
                  <a:moveTo>
                    <a:pt x="247187" y="992616"/>
                  </a:moveTo>
                  <a:lnTo>
                    <a:pt x="483643" y="992616"/>
                  </a:lnTo>
                </a:path>
                <a:path w="5428615" h="1608454">
                  <a:moveTo>
                    <a:pt x="494374" y="992616"/>
                  </a:moveTo>
                  <a:lnTo>
                    <a:pt x="730830" y="992616"/>
                  </a:lnTo>
                </a:path>
                <a:path w="5428615" h="1608454">
                  <a:moveTo>
                    <a:pt x="741562" y="992616"/>
                  </a:moveTo>
                  <a:lnTo>
                    <a:pt x="978089" y="992616"/>
                  </a:lnTo>
                </a:path>
                <a:path w="5428615" h="1608454">
                  <a:moveTo>
                    <a:pt x="988821" y="992616"/>
                  </a:moveTo>
                  <a:lnTo>
                    <a:pt x="1225205" y="873995"/>
                  </a:lnTo>
                </a:path>
                <a:path w="5428615" h="1608454">
                  <a:moveTo>
                    <a:pt x="1235937" y="873995"/>
                  </a:moveTo>
                  <a:lnTo>
                    <a:pt x="1472464" y="873995"/>
                  </a:lnTo>
                </a:path>
                <a:path w="5428615" h="1608454">
                  <a:moveTo>
                    <a:pt x="1483196" y="873995"/>
                  </a:moveTo>
                  <a:lnTo>
                    <a:pt x="1730311" y="140051"/>
                  </a:lnTo>
                </a:path>
                <a:path w="5428615" h="1608454">
                  <a:moveTo>
                    <a:pt x="1730311" y="129300"/>
                  </a:moveTo>
                  <a:lnTo>
                    <a:pt x="1977570" y="1596830"/>
                  </a:lnTo>
                </a:path>
                <a:path w="5428615" h="1608454">
                  <a:moveTo>
                    <a:pt x="1977570" y="1607939"/>
                  </a:moveTo>
                  <a:lnTo>
                    <a:pt x="2224686" y="884746"/>
                  </a:lnTo>
                </a:path>
                <a:path w="5428615" h="1608454">
                  <a:moveTo>
                    <a:pt x="2224686" y="873995"/>
                  </a:moveTo>
                  <a:lnTo>
                    <a:pt x="2461214" y="873995"/>
                  </a:lnTo>
                </a:path>
                <a:path w="5428615" h="1608454">
                  <a:moveTo>
                    <a:pt x="2472231" y="873995"/>
                  </a:moveTo>
                  <a:lnTo>
                    <a:pt x="2708759" y="873995"/>
                  </a:lnTo>
                </a:path>
                <a:path w="5428615" h="1608454">
                  <a:moveTo>
                    <a:pt x="2719490" y="873995"/>
                  </a:moveTo>
                  <a:lnTo>
                    <a:pt x="2955875" y="744623"/>
                  </a:lnTo>
                </a:path>
                <a:path w="5428615" h="1608454">
                  <a:moveTo>
                    <a:pt x="2966606" y="744623"/>
                  </a:moveTo>
                  <a:lnTo>
                    <a:pt x="3203134" y="625644"/>
                  </a:lnTo>
                </a:path>
                <a:path w="5428615" h="1608454">
                  <a:moveTo>
                    <a:pt x="3213865" y="625644"/>
                  </a:moveTo>
                  <a:lnTo>
                    <a:pt x="3460981" y="1100486"/>
                  </a:lnTo>
                </a:path>
                <a:path w="5428615" h="1608454">
                  <a:moveTo>
                    <a:pt x="3460981" y="1111237"/>
                  </a:moveTo>
                  <a:lnTo>
                    <a:pt x="3697508" y="992616"/>
                  </a:lnTo>
                </a:path>
                <a:path w="5428615" h="1608454">
                  <a:moveTo>
                    <a:pt x="3708240" y="992616"/>
                  </a:moveTo>
                  <a:lnTo>
                    <a:pt x="3944624" y="873995"/>
                  </a:lnTo>
                </a:path>
                <a:path w="5428615" h="1608454">
                  <a:moveTo>
                    <a:pt x="3955356" y="873995"/>
                  </a:moveTo>
                  <a:lnTo>
                    <a:pt x="4191883" y="873995"/>
                  </a:lnTo>
                </a:path>
                <a:path w="5428615" h="1608454">
                  <a:moveTo>
                    <a:pt x="4202615" y="873995"/>
                  </a:moveTo>
                  <a:lnTo>
                    <a:pt x="4438999" y="873995"/>
                  </a:lnTo>
                </a:path>
                <a:path w="5428615" h="1608454">
                  <a:moveTo>
                    <a:pt x="4449731" y="873995"/>
                  </a:moveTo>
                  <a:lnTo>
                    <a:pt x="4696990" y="10751"/>
                  </a:lnTo>
                </a:path>
                <a:path w="5428615" h="1608454">
                  <a:moveTo>
                    <a:pt x="4696990" y="0"/>
                  </a:moveTo>
                  <a:lnTo>
                    <a:pt x="4944106" y="863244"/>
                  </a:lnTo>
                </a:path>
                <a:path w="5428615" h="1608454">
                  <a:moveTo>
                    <a:pt x="4944106" y="873995"/>
                  </a:moveTo>
                  <a:lnTo>
                    <a:pt x="5180919" y="873995"/>
                  </a:lnTo>
                </a:path>
                <a:path w="5428615" h="1608454">
                  <a:moveTo>
                    <a:pt x="5191651" y="873995"/>
                  </a:moveTo>
                  <a:lnTo>
                    <a:pt x="5428178" y="873995"/>
                  </a:lnTo>
                </a:path>
              </a:pathLst>
            </a:custGeom>
            <a:ln w="10741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3842" y="5166267"/>
              <a:ext cx="75489" cy="7560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11030" y="5166267"/>
              <a:ext cx="75489" cy="7560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58575" y="5166267"/>
              <a:ext cx="75131" cy="7560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5762" y="5166267"/>
              <a:ext cx="75131" cy="7560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53021" y="5166267"/>
              <a:ext cx="75131" cy="7560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00137" y="5047646"/>
              <a:ext cx="75131" cy="7524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47396" y="5047646"/>
              <a:ext cx="75131" cy="7524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94512" y="4302951"/>
              <a:ext cx="75131" cy="7567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41771" y="5781232"/>
              <a:ext cx="75131" cy="7560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88887" y="5047646"/>
              <a:ext cx="75561" cy="7524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6146" y="5047646"/>
              <a:ext cx="75418" cy="7524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83262" y="5047646"/>
              <a:ext cx="75561" cy="7524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30807" y="4917915"/>
              <a:ext cx="75131" cy="7560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78066" y="4799366"/>
              <a:ext cx="75131" cy="7553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25182" y="5284888"/>
              <a:ext cx="75131" cy="7560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72441" y="5166267"/>
              <a:ext cx="75131" cy="7560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19556" y="5047646"/>
              <a:ext cx="75131" cy="7524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66815" y="5047646"/>
              <a:ext cx="75131" cy="7524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13931" y="5047646"/>
              <a:ext cx="75131" cy="7524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61190" y="4173650"/>
              <a:ext cx="75418" cy="7524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713677" y="5053017"/>
              <a:ext cx="64769" cy="64769"/>
            </a:xfrm>
            <a:custGeom>
              <a:avLst/>
              <a:gdLst/>
              <a:ahLst/>
              <a:cxnLst/>
              <a:rect l="l" t="t" r="r" b="b"/>
              <a:pathLst>
                <a:path w="64770" h="64770">
                  <a:moveTo>
                    <a:pt x="32195" y="0"/>
                  </a:moveTo>
                  <a:lnTo>
                    <a:pt x="0" y="32253"/>
                  </a:lnTo>
                  <a:lnTo>
                    <a:pt x="32195" y="64506"/>
                  </a:lnTo>
                  <a:lnTo>
                    <a:pt x="64676" y="32253"/>
                  </a:lnTo>
                  <a:lnTo>
                    <a:pt x="32195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713677" y="5053017"/>
              <a:ext cx="64769" cy="64769"/>
            </a:xfrm>
            <a:custGeom>
              <a:avLst/>
              <a:gdLst/>
              <a:ahLst/>
              <a:cxnLst/>
              <a:rect l="l" t="t" r="r" b="b"/>
              <a:pathLst>
                <a:path w="64770" h="64770">
                  <a:moveTo>
                    <a:pt x="32195" y="0"/>
                  </a:moveTo>
                  <a:lnTo>
                    <a:pt x="64676" y="32253"/>
                  </a:lnTo>
                  <a:lnTo>
                    <a:pt x="32195" y="64506"/>
                  </a:lnTo>
                  <a:lnTo>
                    <a:pt x="0" y="32253"/>
                  </a:lnTo>
                  <a:lnTo>
                    <a:pt x="32195" y="0"/>
                  </a:lnTo>
                  <a:close/>
                </a:path>
              </a:pathLst>
            </a:custGeom>
            <a:ln w="10741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960793" y="5053017"/>
              <a:ext cx="65405" cy="64769"/>
            </a:xfrm>
            <a:custGeom>
              <a:avLst/>
              <a:gdLst/>
              <a:ahLst/>
              <a:cxnLst/>
              <a:rect l="l" t="t" r="r" b="b"/>
              <a:pathLst>
                <a:path w="65404" h="64770">
                  <a:moveTo>
                    <a:pt x="32624" y="0"/>
                  </a:moveTo>
                  <a:lnTo>
                    <a:pt x="0" y="32253"/>
                  </a:lnTo>
                  <a:lnTo>
                    <a:pt x="32624" y="64506"/>
                  </a:lnTo>
                  <a:lnTo>
                    <a:pt x="64819" y="32253"/>
                  </a:lnTo>
                  <a:lnTo>
                    <a:pt x="32624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960793" y="5053017"/>
              <a:ext cx="65405" cy="64769"/>
            </a:xfrm>
            <a:custGeom>
              <a:avLst/>
              <a:gdLst/>
              <a:ahLst/>
              <a:cxnLst/>
              <a:rect l="l" t="t" r="r" b="b"/>
              <a:pathLst>
                <a:path w="65404" h="64770">
                  <a:moveTo>
                    <a:pt x="32624" y="0"/>
                  </a:moveTo>
                  <a:lnTo>
                    <a:pt x="64819" y="32253"/>
                  </a:lnTo>
                  <a:lnTo>
                    <a:pt x="32624" y="64506"/>
                  </a:lnTo>
                  <a:lnTo>
                    <a:pt x="0" y="32253"/>
                  </a:lnTo>
                  <a:lnTo>
                    <a:pt x="32624" y="0"/>
                  </a:lnTo>
                  <a:close/>
                </a:path>
              </a:pathLst>
            </a:custGeom>
            <a:ln w="10741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208481" y="5053017"/>
              <a:ext cx="64769" cy="64769"/>
            </a:xfrm>
            <a:custGeom>
              <a:avLst/>
              <a:gdLst/>
              <a:ahLst/>
              <a:cxnLst/>
              <a:rect l="l" t="t" r="r" b="b"/>
              <a:pathLst>
                <a:path w="64770" h="64770">
                  <a:moveTo>
                    <a:pt x="32195" y="0"/>
                  </a:moveTo>
                  <a:lnTo>
                    <a:pt x="0" y="32253"/>
                  </a:lnTo>
                  <a:lnTo>
                    <a:pt x="32195" y="64506"/>
                  </a:lnTo>
                  <a:lnTo>
                    <a:pt x="64390" y="32253"/>
                  </a:lnTo>
                  <a:lnTo>
                    <a:pt x="32195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208481" y="5053017"/>
              <a:ext cx="64769" cy="64769"/>
            </a:xfrm>
            <a:custGeom>
              <a:avLst/>
              <a:gdLst/>
              <a:ahLst/>
              <a:cxnLst/>
              <a:rect l="l" t="t" r="r" b="b"/>
              <a:pathLst>
                <a:path w="64770" h="64770">
                  <a:moveTo>
                    <a:pt x="32195" y="0"/>
                  </a:moveTo>
                  <a:lnTo>
                    <a:pt x="64390" y="32253"/>
                  </a:lnTo>
                  <a:lnTo>
                    <a:pt x="32195" y="64506"/>
                  </a:lnTo>
                  <a:lnTo>
                    <a:pt x="0" y="32253"/>
                  </a:lnTo>
                  <a:lnTo>
                    <a:pt x="32195" y="0"/>
                  </a:lnTo>
                  <a:close/>
                </a:path>
              </a:pathLst>
            </a:custGeom>
            <a:ln w="10741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072533" y="3887420"/>
            <a:ext cx="6612255" cy="2364740"/>
          </a:xfrm>
          <a:prstGeom prst="rect">
            <a:avLst/>
          </a:prstGeom>
          <a:ln w="17563">
            <a:solidFill>
              <a:srgbClr val="003366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894"/>
              </a:spcBef>
            </a:pPr>
            <a:r>
              <a:rPr sz="1100" dirty="0">
                <a:latin typeface="Arial"/>
                <a:cs typeface="Arial"/>
              </a:rPr>
              <a:t>8</a:t>
            </a:r>
            <a:endParaRPr sz="1100">
              <a:latin typeface="Arial"/>
              <a:cs typeface="Arial"/>
            </a:endParaRPr>
          </a:p>
          <a:p>
            <a:pPr marL="164465">
              <a:lnSpc>
                <a:spcPct val="100000"/>
              </a:lnSpc>
              <a:spcBef>
                <a:spcPts val="635"/>
              </a:spcBef>
            </a:pPr>
            <a:r>
              <a:rPr sz="1100" dirty="0"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  <a:p>
            <a:pPr marL="164465">
              <a:lnSpc>
                <a:spcPct val="100000"/>
              </a:lnSpc>
              <a:spcBef>
                <a:spcPts val="635"/>
              </a:spcBef>
            </a:pPr>
            <a:r>
              <a:rPr sz="1100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  <a:p>
            <a:pPr marL="164465">
              <a:lnSpc>
                <a:spcPct val="100000"/>
              </a:lnSpc>
              <a:spcBef>
                <a:spcPts val="635"/>
              </a:spcBef>
            </a:pPr>
            <a:r>
              <a:rPr sz="110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64465">
              <a:lnSpc>
                <a:spcPct val="100000"/>
              </a:lnSpc>
              <a:spcBef>
                <a:spcPts val="630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1285">
              <a:lnSpc>
                <a:spcPct val="100000"/>
              </a:lnSpc>
              <a:spcBef>
                <a:spcPts val="550"/>
              </a:spcBef>
            </a:pPr>
            <a:r>
              <a:rPr sz="1100" spc="-30" dirty="0">
                <a:latin typeface="Arial"/>
                <a:cs typeface="Arial"/>
              </a:rPr>
              <a:t>-2</a:t>
            </a:r>
            <a:endParaRPr sz="1100">
              <a:latin typeface="Arial"/>
              <a:cs typeface="Arial"/>
            </a:endParaRPr>
          </a:p>
          <a:p>
            <a:pPr marL="121285">
              <a:lnSpc>
                <a:spcPct val="100000"/>
              </a:lnSpc>
              <a:spcBef>
                <a:spcPts val="640"/>
              </a:spcBef>
            </a:pPr>
            <a:r>
              <a:rPr sz="1100" spc="-30" dirty="0">
                <a:latin typeface="Arial"/>
                <a:cs typeface="Arial"/>
              </a:rPr>
              <a:t>-4</a:t>
            </a:r>
            <a:endParaRPr sz="1100">
              <a:latin typeface="Arial"/>
              <a:cs typeface="Arial"/>
            </a:endParaRPr>
          </a:p>
          <a:p>
            <a:pPr marL="121285">
              <a:lnSpc>
                <a:spcPct val="100000"/>
              </a:lnSpc>
              <a:spcBef>
                <a:spcPts val="630"/>
              </a:spcBef>
            </a:pPr>
            <a:r>
              <a:rPr sz="1100" spc="-30" dirty="0">
                <a:latin typeface="Arial"/>
                <a:cs typeface="Arial"/>
              </a:rPr>
              <a:t>-6</a:t>
            </a:r>
            <a:endParaRPr sz="1100">
              <a:latin typeface="Arial"/>
              <a:cs typeface="Arial"/>
            </a:endParaRPr>
          </a:p>
          <a:p>
            <a:pPr marL="121285">
              <a:lnSpc>
                <a:spcPct val="100000"/>
              </a:lnSpc>
              <a:spcBef>
                <a:spcPts val="635"/>
              </a:spcBef>
            </a:pPr>
            <a:r>
              <a:rPr sz="1100" spc="-30" dirty="0">
                <a:latin typeface="Arial"/>
                <a:cs typeface="Arial"/>
              </a:rPr>
              <a:t>-8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1439862" y="2887726"/>
          <a:ext cx="6096629" cy="312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32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25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32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25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320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257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320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25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225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12674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object 44"/>
          <p:cNvSpPr/>
          <p:nvPr/>
        </p:nvSpPr>
        <p:spPr>
          <a:xfrm>
            <a:off x="1439925" y="2901950"/>
            <a:ext cx="6124575" cy="0"/>
          </a:xfrm>
          <a:custGeom>
            <a:avLst/>
            <a:gdLst/>
            <a:ahLst/>
            <a:cxnLst/>
            <a:rect l="l" t="t" r="r" b="b"/>
            <a:pathLst>
              <a:path w="6124575">
                <a:moveTo>
                  <a:pt x="0" y="0"/>
                </a:moveTo>
                <a:lnTo>
                  <a:pt x="6124448" y="0"/>
                </a:lnTo>
              </a:path>
            </a:pathLst>
          </a:custGeom>
          <a:ln w="2857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39925" y="3200400"/>
            <a:ext cx="6124575" cy="0"/>
          </a:xfrm>
          <a:custGeom>
            <a:avLst/>
            <a:gdLst/>
            <a:ahLst/>
            <a:cxnLst/>
            <a:rect l="l" t="t" r="r" b="b"/>
            <a:pathLst>
              <a:path w="6124575">
                <a:moveTo>
                  <a:pt x="0" y="0"/>
                </a:moveTo>
                <a:lnTo>
                  <a:pt x="6124448" y="0"/>
                </a:lnTo>
              </a:path>
            </a:pathLst>
          </a:custGeom>
          <a:ln w="2857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1444688" y="3414712"/>
          <a:ext cx="6095995" cy="301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25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32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25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32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25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320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257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320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5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-1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5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-1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5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-1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5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-1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5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-1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5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-6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5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-2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5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-1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7" name="object 47"/>
          <p:cNvGrpSpPr/>
          <p:nvPr/>
        </p:nvGrpSpPr>
        <p:grpSpPr>
          <a:xfrm>
            <a:off x="6976871" y="0"/>
            <a:ext cx="2171700" cy="764540"/>
            <a:chOff x="6976871" y="0"/>
            <a:chExt cx="2171700" cy="764540"/>
          </a:xfrm>
        </p:grpSpPr>
        <p:pic>
          <p:nvPicPr>
            <p:cNvPr id="48" name="object 4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94219" y="70116"/>
              <a:ext cx="2047494" cy="53872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76871" y="12192"/>
              <a:ext cx="2164842" cy="74752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7024115" y="0"/>
              <a:ext cx="2120265" cy="528955"/>
            </a:xfrm>
            <a:custGeom>
              <a:avLst/>
              <a:gdLst/>
              <a:ahLst/>
              <a:cxnLst/>
              <a:rect l="l" t="t" r="r" b="b"/>
              <a:pathLst>
                <a:path w="2120265" h="528955">
                  <a:moveTo>
                    <a:pt x="2119883" y="0"/>
                  </a:moveTo>
                  <a:lnTo>
                    <a:pt x="0" y="0"/>
                  </a:lnTo>
                  <a:lnTo>
                    <a:pt x="0" y="528827"/>
                  </a:lnTo>
                  <a:lnTo>
                    <a:pt x="2119883" y="528827"/>
                  </a:lnTo>
                  <a:lnTo>
                    <a:pt x="211988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024115" y="0"/>
              <a:ext cx="2120265" cy="528955"/>
            </a:xfrm>
            <a:custGeom>
              <a:avLst/>
              <a:gdLst/>
              <a:ahLst/>
              <a:cxnLst/>
              <a:rect l="l" t="t" r="r" b="b"/>
              <a:pathLst>
                <a:path w="2120265" h="528955">
                  <a:moveTo>
                    <a:pt x="0" y="528827"/>
                  </a:moveTo>
                  <a:lnTo>
                    <a:pt x="2119883" y="528827"/>
                  </a:lnTo>
                  <a:lnTo>
                    <a:pt x="2119883" y="0"/>
                  </a:lnTo>
                  <a:lnTo>
                    <a:pt x="0" y="0"/>
                  </a:lnTo>
                  <a:lnTo>
                    <a:pt x="0" y="52882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7079233" y="20523"/>
            <a:ext cx="19996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1</a:t>
            </a:r>
            <a:r>
              <a:rPr sz="2775" baseline="25525" dirty="0"/>
              <a:t>st</a:t>
            </a:r>
            <a:r>
              <a:rPr sz="2775" spc="262" baseline="25525" dirty="0"/>
              <a:t> </a:t>
            </a:r>
            <a:r>
              <a:rPr sz="2800" spc="-5" dirty="0"/>
              <a:t>Derivative</a:t>
            </a:r>
            <a:endParaRPr sz="2800"/>
          </a:p>
        </p:txBody>
      </p:sp>
      <p:sp>
        <p:nvSpPr>
          <p:cNvPr id="53" name="object 53"/>
          <p:cNvSpPr/>
          <p:nvPr/>
        </p:nvSpPr>
        <p:spPr>
          <a:xfrm>
            <a:off x="0" y="6553199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0175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10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1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784348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8013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4597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755392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258567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34543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627375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979675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827276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903476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254251"/>
            <a:ext cx="344170" cy="67310"/>
          </a:xfrm>
          <a:custGeom>
            <a:avLst/>
            <a:gdLst/>
            <a:ahLst/>
            <a:cxnLst/>
            <a:rect l="l" t="t" r="r" b="b"/>
            <a:pathLst>
              <a:path w="344170" h="67309">
                <a:moveTo>
                  <a:pt x="342900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342900" y="67056"/>
                </a:lnTo>
                <a:lnTo>
                  <a:pt x="342900" y="57912"/>
                </a:lnTo>
                <a:close/>
              </a:path>
              <a:path w="344170" h="6730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664207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5438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34264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429511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1711451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48894">
                <a:moveTo>
                  <a:pt x="343662" y="28956"/>
                </a:moveTo>
                <a:lnTo>
                  <a:pt x="0" y="28956"/>
                </a:lnTo>
                <a:lnTo>
                  <a:pt x="0" y="48768"/>
                </a:lnTo>
                <a:lnTo>
                  <a:pt x="343662" y="48768"/>
                </a:lnTo>
                <a:lnTo>
                  <a:pt x="343662" y="2895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1063751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4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4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4">
                <a:moveTo>
                  <a:pt x="343662" y="44196"/>
                </a:moveTo>
                <a:lnTo>
                  <a:pt x="0" y="44196"/>
                </a:lnTo>
                <a:lnTo>
                  <a:pt x="0" y="82296"/>
                </a:lnTo>
                <a:lnTo>
                  <a:pt x="343662" y="82296"/>
                </a:lnTo>
                <a:lnTo>
                  <a:pt x="343662" y="44196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911352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09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987552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836675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722376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527303"/>
            <a:ext cx="344170" cy="125095"/>
          </a:xfrm>
          <a:custGeom>
            <a:avLst/>
            <a:gdLst/>
            <a:ahLst/>
            <a:cxnLst/>
            <a:rect l="l" t="t" r="r" b="b"/>
            <a:pathLst>
              <a:path w="344170" h="125095">
                <a:moveTo>
                  <a:pt x="342900" y="0"/>
                </a:moveTo>
                <a:lnTo>
                  <a:pt x="0" y="0"/>
                </a:lnTo>
                <a:lnTo>
                  <a:pt x="0" y="9144"/>
                </a:lnTo>
                <a:lnTo>
                  <a:pt x="342900" y="9144"/>
                </a:lnTo>
                <a:lnTo>
                  <a:pt x="342900" y="0"/>
                </a:lnTo>
                <a:close/>
              </a:path>
              <a:path w="344170" h="125095">
                <a:moveTo>
                  <a:pt x="343662" y="105156"/>
                </a:moveTo>
                <a:lnTo>
                  <a:pt x="0" y="105156"/>
                </a:lnTo>
                <a:lnTo>
                  <a:pt x="0" y="124968"/>
                </a:lnTo>
                <a:lnTo>
                  <a:pt x="343662" y="124968"/>
                </a:lnTo>
                <a:lnTo>
                  <a:pt x="343662" y="105156"/>
                </a:lnTo>
                <a:close/>
              </a:path>
              <a:path w="344170" h="125095">
                <a:moveTo>
                  <a:pt x="343662" y="42672"/>
                </a:moveTo>
                <a:lnTo>
                  <a:pt x="0" y="42672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42672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374904"/>
            <a:ext cx="344170" cy="29209"/>
          </a:xfrm>
          <a:custGeom>
            <a:avLst/>
            <a:gdLst/>
            <a:ahLst/>
            <a:cxnLst/>
            <a:rect l="l" t="t" r="r" b="b"/>
            <a:pathLst>
              <a:path w="344170" h="29210">
                <a:moveTo>
                  <a:pt x="343662" y="0"/>
                </a:moveTo>
                <a:lnTo>
                  <a:pt x="0" y="0"/>
                </a:lnTo>
                <a:lnTo>
                  <a:pt x="0" y="28955"/>
                </a:lnTo>
                <a:lnTo>
                  <a:pt x="343662" y="28955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306324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451104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20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202704"/>
            <a:ext cx="344170" cy="48895"/>
          </a:xfrm>
          <a:custGeom>
            <a:avLst/>
            <a:gdLst/>
            <a:ahLst/>
            <a:cxnLst/>
            <a:rect l="l" t="t" r="r" b="b"/>
            <a:pathLst>
              <a:path w="344170" h="48895">
                <a:moveTo>
                  <a:pt x="330708" y="0"/>
                </a:moveTo>
                <a:lnTo>
                  <a:pt x="0" y="0"/>
                </a:lnTo>
                <a:lnTo>
                  <a:pt x="0" y="9144"/>
                </a:lnTo>
                <a:lnTo>
                  <a:pt x="330708" y="9144"/>
                </a:lnTo>
                <a:lnTo>
                  <a:pt x="330708" y="0"/>
                </a:lnTo>
                <a:close/>
              </a:path>
              <a:path w="344170" h="48895">
                <a:moveTo>
                  <a:pt x="343662" y="28943"/>
                </a:moveTo>
                <a:lnTo>
                  <a:pt x="0" y="28943"/>
                </a:lnTo>
                <a:lnTo>
                  <a:pt x="0" y="48755"/>
                </a:lnTo>
                <a:lnTo>
                  <a:pt x="343662" y="48755"/>
                </a:lnTo>
                <a:lnTo>
                  <a:pt x="343662" y="28943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103631"/>
            <a:ext cx="344170" cy="20320"/>
          </a:xfrm>
          <a:custGeom>
            <a:avLst/>
            <a:gdLst/>
            <a:ahLst/>
            <a:cxnLst/>
            <a:rect l="l" t="t" r="r" b="b"/>
            <a:pathLst>
              <a:path w="344170" h="20319">
                <a:moveTo>
                  <a:pt x="343662" y="0"/>
                </a:moveTo>
                <a:lnTo>
                  <a:pt x="0" y="0"/>
                </a:lnTo>
                <a:lnTo>
                  <a:pt x="0" y="19811"/>
                </a:lnTo>
                <a:lnTo>
                  <a:pt x="343662" y="19811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6095"/>
            <a:ext cx="344170" cy="38100"/>
          </a:xfrm>
          <a:custGeom>
            <a:avLst/>
            <a:gdLst/>
            <a:ahLst/>
            <a:cxnLst/>
            <a:rect l="l" t="t" r="r" b="b"/>
            <a:pathLst>
              <a:path w="344170" h="38100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9119" y="23774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2059"/>
                </a:moveTo>
                <a:lnTo>
                  <a:pt x="496823" y="1242059"/>
                </a:lnTo>
                <a:lnTo>
                  <a:pt x="496823" y="0"/>
                </a:lnTo>
                <a:lnTo>
                  <a:pt x="0" y="0"/>
                </a:lnTo>
                <a:lnTo>
                  <a:pt x="0" y="1242059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330708" y="28955"/>
            <a:ext cx="5661660" cy="208915"/>
            <a:chOff x="330708" y="28955"/>
            <a:chExt cx="5661660" cy="208915"/>
          </a:xfrm>
        </p:grpSpPr>
        <p:sp>
          <p:nvSpPr>
            <p:cNvPr id="33" name="object 33"/>
            <p:cNvSpPr/>
            <p:nvPr/>
          </p:nvSpPr>
          <p:spPr>
            <a:xfrm>
              <a:off x="579120" y="28955"/>
              <a:ext cx="497205" cy="131445"/>
            </a:xfrm>
            <a:custGeom>
              <a:avLst/>
              <a:gdLst/>
              <a:ahLst/>
              <a:cxnLst/>
              <a:rect l="l" t="t" r="r" b="b"/>
              <a:pathLst>
                <a:path w="497205" h="131445">
                  <a:moveTo>
                    <a:pt x="0" y="131064"/>
                  </a:moveTo>
                  <a:lnTo>
                    <a:pt x="496823" y="131064"/>
                  </a:lnTo>
                  <a:lnTo>
                    <a:pt x="496823" y="0"/>
                  </a:lnTo>
                  <a:lnTo>
                    <a:pt x="0" y="0"/>
                  </a:lnTo>
                  <a:lnTo>
                    <a:pt x="0" y="131064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0708" y="160019"/>
              <a:ext cx="5661660" cy="78105"/>
            </a:xfrm>
            <a:custGeom>
              <a:avLst/>
              <a:gdLst/>
              <a:ahLst/>
              <a:cxnLst/>
              <a:rect l="l" t="t" r="r" b="b"/>
              <a:pathLst>
                <a:path w="5661660" h="78104">
                  <a:moveTo>
                    <a:pt x="5661660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1660" y="77724"/>
                  </a:lnTo>
                  <a:lnTo>
                    <a:pt x="566166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6996683" y="1703832"/>
            <a:ext cx="1473835" cy="108585"/>
          </a:xfrm>
          <a:custGeom>
            <a:avLst/>
            <a:gdLst/>
            <a:ahLst/>
            <a:cxnLst/>
            <a:rect l="l" t="t" r="r" b="b"/>
            <a:pathLst>
              <a:path w="1473834" h="108585">
                <a:moveTo>
                  <a:pt x="0" y="108203"/>
                </a:moveTo>
                <a:lnTo>
                  <a:pt x="1473707" y="108203"/>
                </a:lnTo>
                <a:lnTo>
                  <a:pt x="1473707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2947416" y="1473708"/>
            <a:ext cx="5663565" cy="230504"/>
            <a:chOff x="2947416" y="1473708"/>
            <a:chExt cx="5663565" cy="230504"/>
          </a:xfrm>
        </p:grpSpPr>
        <p:sp>
          <p:nvSpPr>
            <p:cNvPr id="37" name="object 37"/>
            <p:cNvSpPr/>
            <p:nvPr/>
          </p:nvSpPr>
          <p:spPr>
            <a:xfrm>
              <a:off x="6996683" y="1473708"/>
              <a:ext cx="1473835" cy="152400"/>
            </a:xfrm>
            <a:custGeom>
              <a:avLst/>
              <a:gdLst/>
              <a:ahLst/>
              <a:cxnLst/>
              <a:rect l="l" t="t" r="r" b="b"/>
              <a:pathLst>
                <a:path w="1473834" h="152400">
                  <a:moveTo>
                    <a:pt x="0" y="152400"/>
                  </a:moveTo>
                  <a:lnTo>
                    <a:pt x="1473707" y="152400"/>
                  </a:lnTo>
                  <a:lnTo>
                    <a:pt x="1473707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47416" y="1626108"/>
              <a:ext cx="5663565" cy="78105"/>
            </a:xfrm>
            <a:custGeom>
              <a:avLst/>
              <a:gdLst/>
              <a:ahLst/>
              <a:cxnLst/>
              <a:rect l="l" t="t" r="r" b="b"/>
              <a:pathLst>
                <a:path w="5663565" h="78105">
                  <a:moveTo>
                    <a:pt x="5663183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5663183" y="77724"/>
                  </a:lnTo>
                  <a:lnTo>
                    <a:pt x="5663183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080820" y="6609073"/>
            <a:ext cx="454914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2050" algn="l"/>
              </a:tabLst>
            </a:pP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DIP, Spring</a:t>
            </a:r>
            <a:r>
              <a:rPr sz="1500" spc="15" baseline="55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2012	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GS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&amp;</a:t>
            </a:r>
            <a:r>
              <a:rPr sz="1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AS,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Bahria</a:t>
            </a:r>
            <a:r>
              <a:rPr sz="10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University,</a:t>
            </a:r>
            <a:r>
              <a:rPr sz="10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Islambad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655091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3447034" y="763270"/>
            <a:ext cx="32283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828675" algn="l"/>
              </a:tabLst>
            </a:pPr>
            <a:r>
              <a:rPr sz="4400" spc="10" dirty="0"/>
              <a:t>2</a:t>
            </a:r>
            <a:r>
              <a:rPr sz="4350" spc="15" baseline="24904" dirty="0"/>
              <a:t>nd	</a:t>
            </a:r>
            <a:r>
              <a:rPr sz="4400" dirty="0"/>
              <a:t>Derivative</a:t>
            </a:r>
            <a:endParaRPr sz="4400"/>
          </a:p>
        </p:txBody>
      </p:sp>
      <p:sp>
        <p:nvSpPr>
          <p:cNvPr id="42" name="object 42"/>
          <p:cNvSpPr txBox="1"/>
          <p:nvPr/>
        </p:nvSpPr>
        <p:spPr>
          <a:xfrm>
            <a:off x="764540" y="2081911"/>
            <a:ext cx="6883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The</a:t>
            </a:r>
            <a:r>
              <a:rPr sz="2800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2nd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derivative</a:t>
            </a:r>
            <a:r>
              <a:rPr sz="28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of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28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function</a:t>
            </a:r>
            <a:r>
              <a:rPr sz="28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is</a:t>
            </a:r>
            <a:r>
              <a:rPr sz="28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given</a:t>
            </a:r>
            <a:r>
              <a:rPr sz="28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by: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64540" y="4215765"/>
            <a:ext cx="76930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Simply</a:t>
            </a:r>
            <a:r>
              <a:rPr sz="2800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takes</a:t>
            </a:r>
            <a:r>
              <a:rPr sz="28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into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account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the</a:t>
            </a:r>
            <a:r>
              <a:rPr sz="28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values</a:t>
            </a:r>
            <a:r>
              <a:rPr sz="28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both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before </a:t>
            </a:r>
            <a:r>
              <a:rPr sz="2800" spc="-7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and after the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current value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371600" y="2743200"/>
            <a:ext cx="6104890" cy="1311910"/>
            <a:chOff x="1371600" y="2743200"/>
            <a:chExt cx="6104890" cy="1311910"/>
          </a:xfrm>
        </p:grpSpPr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7131" y="2808731"/>
              <a:ext cx="6038850" cy="124587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371600" y="2743200"/>
              <a:ext cx="6019800" cy="1226820"/>
            </a:xfrm>
            <a:custGeom>
              <a:avLst/>
              <a:gdLst/>
              <a:ahLst/>
              <a:cxnLst/>
              <a:rect l="l" t="t" r="r" b="b"/>
              <a:pathLst>
                <a:path w="6019800" h="1226820">
                  <a:moveTo>
                    <a:pt x="6019800" y="0"/>
                  </a:moveTo>
                  <a:lnTo>
                    <a:pt x="0" y="0"/>
                  </a:lnTo>
                  <a:lnTo>
                    <a:pt x="0" y="1226820"/>
                  </a:lnTo>
                  <a:lnTo>
                    <a:pt x="6019800" y="122682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46257" y="3407466"/>
              <a:ext cx="759460" cy="0"/>
            </a:xfrm>
            <a:custGeom>
              <a:avLst/>
              <a:gdLst/>
              <a:ahLst/>
              <a:cxnLst/>
              <a:rect l="l" t="t" r="r" b="b"/>
              <a:pathLst>
                <a:path w="759460">
                  <a:moveTo>
                    <a:pt x="0" y="0"/>
                  </a:moveTo>
                  <a:lnTo>
                    <a:pt x="759313" y="0"/>
                  </a:lnTo>
                </a:path>
              </a:pathLst>
            </a:custGeom>
            <a:ln w="180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756373" y="3061676"/>
            <a:ext cx="4580890" cy="558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500" i="1" spc="5" dirty="0">
                <a:latin typeface="Times New Roman"/>
                <a:cs typeface="Times New Roman"/>
              </a:rPr>
              <a:t>f</a:t>
            </a:r>
            <a:r>
              <a:rPr sz="3500" i="1" spc="-50" dirty="0">
                <a:latin typeface="Times New Roman"/>
                <a:cs typeface="Times New Roman"/>
              </a:rPr>
              <a:t> </a:t>
            </a:r>
            <a:r>
              <a:rPr sz="3500" spc="254" dirty="0">
                <a:latin typeface="Times New Roman"/>
                <a:cs typeface="Times New Roman"/>
              </a:rPr>
              <a:t>(</a:t>
            </a:r>
            <a:r>
              <a:rPr sz="3500" i="1" spc="10" dirty="0">
                <a:latin typeface="Times New Roman"/>
                <a:cs typeface="Times New Roman"/>
              </a:rPr>
              <a:t>x</a:t>
            </a:r>
            <a:r>
              <a:rPr sz="3500" i="1" spc="-240" dirty="0">
                <a:latin typeface="Times New Roman"/>
                <a:cs typeface="Times New Roman"/>
              </a:rPr>
              <a:t> </a:t>
            </a:r>
            <a:r>
              <a:rPr sz="3500" spc="265" dirty="0">
                <a:latin typeface="Symbol"/>
                <a:cs typeface="Symbol"/>
              </a:rPr>
              <a:t></a:t>
            </a:r>
            <a:r>
              <a:rPr sz="3500" spc="-280" dirty="0">
                <a:latin typeface="Times New Roman"/>
                <a:cs typeface="Times New Roman"/>
              </a:rPr>
              <a:t>1</a:t>
            </a:r>
            <a:r>
              <a:rPr sz="3500" spc="5" dirty="0">
                <a:latin typeface="Times New Roman"/>
                <a:cs typeface="Times New Roman"/>
              </a:rPr>
              <a:t>)</a:t>
            </a:r>
            <a:r>
              <a:rPr sz="3500" spc="-295" dirty="0">
                <a:latin typeface="Times New Roman"/>
                <a:cs typeface="Times New Roman"/>
              </a:rPr>
              <a:t> </a:t>
            </a:r>
            <a:r>
              <a:rPr sz="3500" spc="10" dirty="0">
                <a:latin typeface="Symbol"/>
                <a:cs typeface="Symbol"/>
              </a:rPr>
              <a:t></a:t>
            </a:r>
            <a:r>
              <a:rPr sz="3500" spc="425" dirty="0">
                <a:latin typeface="Times New Roman"/>
                <a:cs typeface="Times New Roman"/>
              </a:rPr>
              <a:t> </a:t>
            </a:r>
            <a:r>
              <a:rPr sz="3500" i="1" spc="5" dirty="0">
                <a:latin typeface="Times New Roman"/>
                <a:cs typeface="Times New Roman"/>
              </a:rPr>
              <a:t>f</a:t>
            </a:r>
            <a:r>
              <a:rPr sz="3500" i="1" spc="-45" dirty="0">
                <a:latin typeface="Times New Roman"/>
                <a:cs typeface="Times New Roman"/>
              </a:rPr>
              <a:t> </a:t>
            </a:r>
            <a:r>
              <a:rPr sz="3500" spc="254" dirty="0">
                <a:latin typeface="Times New Roman"/>
                <a:cs typeface="Times New Roman"/>
              </a:rPr>
              <a:t>(</a:t>
            </a:r>
            <a:r>
              <a:rPr sz="3500" i="1" spc="10" dirty="0">
                <a:latin typeface="Times New Roman"/>
                <a:cs typeface="Times New Roman"/>
              </a:rPr>
              <a:t>x</a:t>
            </a:r>
            <a:r>
              <a:rPr sz="3500" i="1" spc="-250" dirty="0">
                <a:latin typeface="Times New Roman"/>
                <a:cs typeface="Times New Roman"/>
              </a:rPr>
              <a:t> </a:t>
            </a:r>
            <a:r>
              <a:rPr sz="3500" spc="204" dirty="0">
                <a:latin typeface="Symbol"/>
                <a:cs typeface="Symbol"/>
              </a:rPr>
              <a:t></a:t>
            </a:r>
            <a:r>
              <a:rPr sz="3500" spc="-270" dirty="0">
                <a:latin typeface="Times New Roman"/>
                <a:cs typeface="Times New Roman"/>
              </a:rPr>
              <a:t>1</a:t>
            </a:r>
            <a:r>
              <a:rPr sz="3500" spc="5" dirty="0">
                <a:latin typeface="Times New Roman"/>
                <a:cs typeface="Times New Roman"/>
              </a:rPr>
              <a:t>)</a:t>
            </a:r>
            <a:r>
              <a:rPr sz="3500" spc="-295" dirty="0">
                <a:latin typeface="Times New Roman"/>
                <a:cs typeface="Times New Roman"/>
              </a:rPr>
              <a:t> </a:t>
            </a:r>
            <a:r>
              <a:rPr sz="3500" spc="10" dirty="0">
                <a:latin typeface="Symbol"/>
                <a:cs typeface="Symbol"/>
              </a:rPr>
              <a:t></a:t>
            </a:r>
            <a:r>
              <a:rPr sz="3500" spc="-290" dirty="0">
                <a:latin typeface="Times New Roman"/>
                <a:cs typeface="Times New Roman"/>
              </a:rPr>
              <a:t> </a:t>
            </a:r>
            <a:r>
              <a:rPr sz="3500" spc="10" dirty="0">
                <a:latin typeface="Times New Roman"/>
                <a:cs typeface="Times New Roman"/>
              </a:rPr>
              <a:t>2</a:t>
            </a:r>
            <a:r>
              <a:rPr sz="3500" spc="-165" dirty="0">
                <a:latin typeface="Times New Roman"/>
                <a:cs typeface="Times New Roman"/>
              </a:rPr>
              <a:t> </a:t>
            </a:r>
            <a:r>
              <a:rPr sz="3500" i="1" spc="5" dirty="0">
                <a:latin typeface="Times New Roman"/>
                <a:cs typeface="Times New Roman"/>
              </a:rPr>
              <a:t>f</a:t>
            </a:r>
            <a:r>
              <a:rPr sz="3500" i="1" spc="-50" dirty="0">
                <a:latin typeface="Times New Roman"/>
                <a:cs typeface="Times New Roman"/>
              </a:rPr>
              <a:t> </a:t>
            </a:r>
            <a:r>
              <a:rPr sz="3500" spc="254" dirty="0">
                <a:latin typeface="Times New Roman"/>
                <a:cs typeface="Times New Roman"/>
              </a:rPr>
              <a:t>(</a:t>
            </a:r>
            <a:r>
              <a:rPr sz="3500" i="1" spc="90" dirty="0">
                <a:latin typeface="Times New Roman"/>
                <a:cs typeface="Times New Roman"/>
              </a:rPr>
              <a:t>x</a:t>
            </a:r>
            <a:r>
              <a:rPr sz="3500" spc="5" dirty="0">
                <a:latin typeface="Times New Roman"/>
                <a:cs typeface="Times New Roman"/>
              </a:rPr>
              <a:t>)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485498" y="3408215"/>
            <a:ext cx="690245" cy="558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3500" spc="270" dirty="0">
                <a:latin typeface="Symbol"/>
                <a:cs typeface="Symbol"/>
              </a:rPr>
              <a:t></a:t>
            </a:r>
            <a:r>
              <a:rPr sz="3000" spc="37" baseline="43055" dirty="0">
                <a:latin typeface="Times New Roman"/>
                <a:cs typeface="Times New Roman"/>
              </a:rPr>
              <a:t>2</a:t>
            </a:r>
            <a:r>
              <a:rPr sz="3000" spc="-254" baseline="43055" dirty="0">
                <a:latin typeface="Times New Roman"/>
                <a:cs typeface="Times New Roman"/>
              </a:rPr>
              <a:t> </a:t>
            </a:r>
            <a:r>
              <a:rPr sz="3500" i="1" spc="10" dirty="0">
                <a:latin typeface="Times New Roman"/>
                <a:cs typeface="Times New Roman"/>
              </a:rPr>
              <a:t>x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43618" y="2782634"/>
            <a:ext cx="1164590" cy="558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80110" algn="l"/>
              </a:tabLst>
            </a:pPr>
            <a:r>
              <a:rPr sz="3500" spc="150" dirty="0">
                <a:latin typeface="Symbol"/>
                <a:cs typeface="Symbol"/>
              </a:rPr>
              <a:t></a:t>
            </a:r>
            <a:r>
              <a:rPr sz="3000" spc="225" baseline="43055" dirty="0">
                <a:latin typeface="Times New Roman"/>
                <a:cs typeface="Times New Roman"/>
              </a:rPr>
              <a:t>2</a:t>
            </a:r>
            <a:r>
              <a:rPr sz="3000" spc="487" baseline="43055" dirty="0">
                <a:latin typeface="Times New Roman"/>
                <a:cs typeface="Times New Roman"/>
              </a:rPr>
              <a:t> </a:t>
            </a:r>
            <a:r>
              <a:rPr sz="3500" i="1" spc="5" dirty="0">
                <a:latin typeface="Times New Roman"/>
                <a:cs typeface="Times New Roman"/>
              </a:rPr>
              <a:t>f	</a:t>
            </a:r>
            <a:r>
              <a:rPr sz="5250" spc="15" baseline="-34920" dirty="0">
                <a:latin typeface="Symbol"/>
                <a:cs typeface="Symbol"/>
              </a:rPr>
              <a:t></a:t>
            </a:r>
            <a:endParaRPr sz="5250" baseline="-34920">
              <a:latin typeface="Symbol"/>
              <a:cs typeface="Symbo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367027" y="2738627"/>
            <a:ext cx="6029325" cy="1236345"/>
          </a:xfrm>
          <a:custGeom>
            <a:avLst/>
            <a:gdLst/>
            <a:ahLst/>
            <a:cxnLst/>
            <a:rect l="l" t="t" r="r" b="b"/>
            <a:pathLst>
              <a:path w="6029325" h="1236345">
                <a:moveTo>
                  <a:pt x="0" y="1235964"/>
                </a:moveTo>
                <a:lnTo>
                  <a:pt x="6028944" y="1235964"/>
                </a:lnTo>
                <a:lnTo>
                  <a:pt x="6028944" y="0"/>
                </a:lnTo>
                <a:lnTo>
                  <a:pt x="0" y="0"/>
                </a:lnTo>
                <a:lnTo>
                  <a:pt x="0" y="123596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6553199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14515"/>
            <a:ext cx="344170" cy="81280"/>
          </a:xfrm>
          <a:custGeom>
            <a:avLst/>
            <a:gdLst/>
            <a:ahLst/>
            <a:cxnLst/>
            <a:rect l="l" t="t" r="r" b="b"/>
            <a:pathLst>
              <a:path w="344170" h="81279">
                <a:moveTo>
                  <a:pt x="343662" y="60960"/>
                </a:moveTo>
                <a:lnTo>
                  <a:pt x="0" y="60960"/>
                </a:lnTo>
                <a:lnTo>
                  <a:pt x="0" y="80772"/>
                </a:lnTo>
                <a:lnTo>
                  <a:pt x="343662" y="80772"/>
                </a:lnTo>
                <a:lnTo>
                  <a:pt x="343662" y="60960"/>
                </a:lnTo>
                <a:close/>
              </a:path>
              <a:path w="344170" h="81279">
                <a:moveTo>
                  <a:pt x="343662" y="0"/>
                </a:moveTo>
                <a:lnTo>
                  <a:pt x="0" y="0"/>
                </a:lnTo>
                <a:lnTo>
                  <a:pt x="0" y="38100"/>
                </a:lnTo>
                <a:lnTo>
                  <a:pt x="343662" y="38100"/>
                </a:lnTo>
                <a:lnTo>
                  <a:pt x="343662" y="0"/>
                </a:lnTo>
                <a:close/>
              </a:path>
            </a:pathLst>
          </a:custGeom>
          <a:solidFill>
            <a:srgbClr val="E2E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0820" y="6609073"/>
            <a:ext cx="454914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432050" algn="l"/>
              </a:tabLst>
            </a:pP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DIP, Spring</a:t>
            </a:r>
            <a:r>
              <a:rPr sz="1500" spc="15" baseline="55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500" spc="-7" baseline="5555" dirty="0">
                <a:solidFill>
                  <a:srgbClr val="800000"/>
                </a:solidFill>
                <a:latin typeface="Arial"/>
                <a:cs typeface="Arial"/>
              </a:rPr>
              <a:t>2012	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GS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&amp;</a:t>
            </a:r>
            <a:r>
              <a:rPr sz="1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AS,</a:t>
            </a:r>
            <a:r>
              <a:rPr sz="1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Bahria</a:t>
            </a:r>
            <a:r>
              <a:rPr sz="10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Arial"/>
                <a:cs typeface="Arial"/>
              </a:rPr>
              <a:t>University,</a:t>
            </a:r>
            <a:r>
              <a:rPr sz="10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Arial"/>
                <a:cs typeface="Arial"/>
              </a:rPr>
              <a:t>Islambad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55091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1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143698" y="514290"/>
            <a:ext cx="6501765" cy="2380615"/>
            <a:chOff x="1143698" y="514290"/>
            <a:chExt cx="6501765" cy="2380615"/>
          </a:xfrm>
        </p:grpSpPr>
        <p:sp>
          <p:nvSpPr>
            <p:cNvPr id="6" name="object 6"/>
            <p:cNvSpPr/>
            <p:nvPr/>
          </p:nvSpPr>
          <p:spPr>
            <a:xfrm>
              <a:off x="1149095" y="519687"/>
              <a:ext cx="6490970" cy="2369820"/>
            </a:xfrm>
            <a:custGeom>
              <a:avLst/>
              <a:gdLst/>
              <a:ahLst/>
              <a:cxnLst/>
              <a:rect l="l" t="t" r="r" b="b"/>
              <a:pathLst>
                <a:path w="6490970" h="2369820">
                  <a:moveTo>
                    <a:pt x="0" y="2369816"/>
                  </a:moveTo>
                  <a:lnTo>
                    <a:pt x="6490600" y="2369816"/>
                  </a:lnTo>
                  <a:lnTo>
                    <a:pt x="6490600" y="0"/>
                  </a:lnTo>
                  <a:lnTo>
                    <a:pt x="0" y="0"/>
                  </a:lnTo>
                  <a:lnTo>
                    <a:pt x="0" y="2369816"/>
                  </a:lnTo>
                </a:path>
              </a:pathLst>
            </a:custGeom>
            <a:ln w="10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50727" y="741546"/>
              <a:ext cx="6123305" cy="1934210"/>
            </a:xfrm>
            <a:custGeom>
              <a:avLst/>
              <a:gdLst/>
              <a:ahLst/>
              <a:cxnLst/>
              <a:rect l="l" t="t" r="r" b="b"/>
              <a:pathLst>
                <a:path w="6123305" h="1934210">
                  <a:moveTo>
                    <a:pt x="0" y="0"/>
                  </a:moveTo>
                  <a:lnTo>
                    <a:pt x="6112522" y="0"/>
                  </a:lnTo>
                </a:path>
                <a:path w="6123305" h="1934210">
                  <a:moveTo>
                    <a:pt x="6123081" y="0"/>
                  </a:moveTo>
                  <a:lnTo>
                    <a:pt x="6123081" y="1923655"/>
                  </a:lnTo>
                </a:path>
                <a:path w="6123305" h="1934210">
                  <a:moveTo>
                    <a:pt x="6123081" y="1934187"/>
                  </a:moveTo>
                  <a:lnTo>
                    <a:pt x="10558" y="1934186"/>
                  </a:lnTo>
                </a:path>
                <a:path w="6123305" h="1934210">
                  <a:moveTo>
                    <a:pt x="0" y="1934186"/>
                  </a:moveTo>
                  <a:lnTo>
                    <a:pt x="0" y="10531"/>
                  </a:lnTo>
                </a:path>
              </a:pathLst>
            </a:custGeom>
            <a:ln w="1054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8139" y="741546"/>
              <a:ext cx="6165850" cy="1976755"/>
            </a:xfrm>
            <a:custGeom>
              <a:avLst/>
              <a:gdLst/>
              <a:ahLst/>
              <a:cxnLst/>
              <a:rect l="l" t="t" r="r" b="b"/>
              <a:pathLst>
                <a:path w="6165850" h="1976755">
                  <a:moveTo>
                    <a:pt x="42587" y="0"/>
                  </a:moveTo>
                  <a:lnTo>
                    <a:pt x="42587" y="1923655"/>
                  </a:lnTo>
                </a:path>
                <a:path w="6165850" h="1976755">
                  <a:moveTo>
                    <a:pt x="0" y="1934186"/>
                  </a:moveTo>
                  <a:lnTo>
                    <a:pt x="32028" y="1934186"/>
                  </a:lnTo>
                </a:path>
                <a:path w="6165850" h="1976755">
                  <a:moveTo>
                    <a:pt x="0" y="1691265"/>
                  </a:moveTo>
                  <a:lnTo>
                    <a:pt x="32028" y="1691265"/>
                  </a:lnTo>
                </a:path>
                <a:path w="6165850" h="1976755">
                  <a:moveTo>
                    <a:pt x="0" y="1447993"/>
                  </a:moveTo>
                  <a:lnTo>
                    <a:pt x="32028" y="1447993"/>
                  </a:lnTo>
                </a:path>
                <a:path w="6165850" h="1976755">
                  <a:moveTo>
                    <a:pt x="0" y="1204721"/>
                  </a:moveTo>
                  <a:lnTo>
                    <a:pt x="32028" y="1204721"/>
                  </a:lnTo>
                </a:path>
                <a:path w="6165850" h="1976755">
                  <a:moveTo>
                    <a:pt x="0" y="972331"/>
                  </a:moveTo>
                  <a:lnTo>
                    <a:pt x="32028" y="972331"/>
                  </a:lnTo>
                </a:path>
                <a:path w="6165850" h="1976755">
                  <a:moveTo>
                    <a:pt x="0" y="729044"/>
                  </a:moveTo>
                  <a:lnTo>
                    <a:pt x="32028" y="729044"/>
                  </a:lnTo>
                </a:path>
                <a:path w="6165850" h="1976755">
                  <a:moveTo>
                    <a:pt x="0" y="486123"/>
                  </a:moveTo>
                  <a:lnTo>
                    <a:pt x="32028" y="486123"/>
                  </a:lnTo>
                </a:path>
                <a:path w="6165850" h="1976755">
                  <a:moveTo>
                    <a:pt x="0" y="242921"/>
                  </a:moveTo>
                  <a:lnTo>
                    <a:pt x="32028" y="242921"/>
                  </a:lnTo>
                </a:path>
                <a:path w="6165850" h="1976755">
                  <a:moveTo>
                    <a:pt x="0" y="0"/>
                  </a:moveTo>
                  <a:lnTo>
                    <a:pt x="32028" y="0"/>
                  </a:lnTo>
                </a:path>
                <a:path w="6165850" h="1976755">
                  <a:moveTo>
                    <a:pt x="42587" y="1934186"/>
                  </a:moveTo>
                  <a:lnTo>
                    <a:pt x="6155110" y="1934187"/>
                  </a:lnTo>
                </a:path>
                <a:path w="6165850" h="1976755">
                  <a:moveTo>
                    <a:pt x="42587" y="1976663"/>
                  </a:moveTo>
                  <a:lnTo>
                    <a:pt x="42587" y="1944718"/>
                  </a:lnTo>
                </a:path>
                <a:path w="6165850" h="1976755">
                  <a:moveTo>
                    <a:pt x="285793" y="1976663"/>
                  </a:moveTo>
                  <a:lnTo>
                    <a:pt x="285793" y="1944718"/>
                  </a:lnTo>
                </a:path>
                <a:path w="6165850" h="1976755">
                  <a:moveTo>
                    <a:pt x="528998" y="1976663"/>
                  </a:moveTo>
                  <a:lnTo>
                    <a:pt x="528998" y="1944718"/>
                  </a:lnTo>
                </a:path>
                <a:path w="6165850" h="1976755">
                  <a:moveTo>
                    <a:pt x="772204" y="1976663"/>
                  </a:moveTo>
                  <a:lnTo>
                    <a:pt x="772204" y="1944718"/>
                  </a:lnTo>
                </a:path>
                <a:path w="6165850" h="1976755">
                  <a:moveTo>
                    <a:pt x="1025969" y="1976663"/>
                  </a:moveTo>
                  <a:lnTo>
                    <a:pt x="1025969" y="1944718"/>
                  </a:lnTo>
                </a:path>
                <a:path w="6165850" h="1976755">
                  <a:moveTo>
                    <a:pt x="1269174" y="1976663"/>
                  </a:moveTo>
                  <a:lnTo>
                    <a:pt x="1269174" y="1944718"/>
                  </a:lnTo>
                </a:path>
                <a:path w="6165850" h="1976755">
                  <a:moveTo>
                    <a:pt x="1755586" y="1976663"/>
                  </a:moveTo>
                  <a:lnTo>
                    <a:pt x="1755586" y="1944718"/>
                  </a:lnTo>
                </a:path>
                <a:path w="6165850" h="1976755">
                  <a:moveTo>
                    <a:pt x="1998862" y="1976663"/>
                  </a:moveTo>
                  <a:lnTo>
                    <a:pt x="1998862" y="1944718"/>
                  </a:lnTo>
                </a:path>
                <a:path w="6165850" h="1976755">
                  <a:moveTo>
                    <a:pt x="2739390" y="1976663"/>
                  </a:moveTo>
                  <a:lnTo>
                    <a:pt x="2739390" y="1944718"/>
                  </a:lnTo>
                </a:path>
                <a:path w="6165850" h="1976755">
                  <a:moveTo>
                    <a:pt x="2982525" y="1976663"/>
                  </a:moveTo>
                  <a:lnTo>
                    <a:pt x="2982525" y="1944718"/>
                  </a:lnTo>
                </a:path>
                <a:path w="6165850" h="1976755">
                  <a:moveTo>
                    <a:pt x="3225801" y="1976663"/>
                  </a:moveTo>
                  <a:lnTo>
                    <a:pt x="3225801" y="1944718"/>
                  </a:lnTo>
                </a:path>
                <a:path w="6165850" h="1976755">
                  <a:moveTo>
                    <a:pt x="3712212" y="1976663"/>
                  </a:moveTo>
                  <a:lnTo>
                    <a:pt x="3712212" y="1944718"/>
                  </a:lnTo>
                </a:path>
                <a:path w="6165850" h="1976755">
                  <a:moveTo>
                    <a:pt x="3965906" y="1976663"/>
                  </a:moveTo>
                  <a:lnTo>
                    <a:pt x="3965906" y="1944718"/>
                  </a:lnTo>
                </a:path>
                <a:path w="6165850" h="1976755">
                  <a:moveTo>
                    <a:pt x="4452740" y="1976663"/>
                  </a:moveTo>
                  <a:lnTo>
                    <a:pt x="4452740" y="1944718"/>
                  </a:lnTo>
                </a:path>
                <a:path w="6165850" h="1976755">
                  <a:moveTo>
                    <a:pt x="4695875" y="1976663"/>
                  </a:moveTo>
                  <a:lnTo>
                    <a:pt x="4695875" y="1944718"/>
                  </a:lnTo>
                </a:path>
                <a:path w="6165850" h="1976755">
                  <a:moveTo>
                    <a:pt x="4939152" y="1976663"/>
                  </a:moveTo>
                  <a:lnTo>
                    <a:pt x="4939152" y="1944718"/>
                  </a:lnTo>
                </a:path>
                <a:path w="6165850" h="1976755">
                  <a:moveTo>
                    <a:pt x="5435981" y="1976663"/>
                  </a:moveTo>
                  <a:lnTo>
                    <a:pt x="5435981" y="1944718"/>
                  </a:lnTo>
                </a:path>
                <a:path w="6165850" h="1976755">
                  <a:moveTo>
                    <a:pt x="5679257" y="1976663"/>
                  </a:moveTo>
                  <a:lnTo>
                    <a:pt x="5679257" y="1944718"/>
                  </a:lnTo>
                </a:path>
                <a:path w="6165850" h="1976755">
                  <a:moveTo>
                    <a:pt x="5922533" y="1976663"/>
                  </a:moveTo>
                  <a:lnTo>
                    <a:pt x="5922533" y="1944718"/>
                  </a:lnTo>
                </a:path>
                <a:path w="6165850" h="1976755">
                  <a:moveTo>
                    <a:pt x="6165668" y="1976663"/>
                  </a:moveTo>
                  <a:lnTo>
                    <a:pt x="6165668" y="1944718"/>
                  </a:lnTo>
                </a:path>
              </a:pathLst>
            </a:custGeom>
            <a:ln w="105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5205" y="942265"/>
              <a:ext cx="5933078" cy="177594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252895" y="560275"/>
            <a:ext cx="102235" cy="220345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050" spc="15" dirty="0">
                <a:latin typeface="Arial"/>
                <a:cs typeface="Arial"/>
              </a:rPr>
              <a:t>8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050" spc="15" dirty="0">
                <a:latin typeface="Arial"/>
                <a:cs typeface="Arial"/>
              </a:rPr>
              <a:t>7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050" spc="15" dirty="0">
                <a:latin typeface="Arial"/>
                <a:cs typeface="Arial"/>
              </a:rPr>
              <a:t>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050" spc="15" dirty="0"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050" spc="15" dirty="0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050" spc="15" dirty="0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050" spc="15" dirty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050" spc="15" dirty="0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050" spc="15" dirty="0"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3000" y="513587"/>
            <a:ext cx="6503034" cy="2382520"/>
          </a:xfrm>
          <a:custGeom>
            <a:avLst/>
            <a:gdLst/>
            <a:ahLst/>
            <a:cxnLst/>
            <a:rect l="l" t="t" r="r" b="b"/>
            <a:pathLst>
              <a:path w="6503034" h="2382520">
                <a:moveTo>
                  <a:pt x="0" y="2382012"/>
                </a:moveTo>
                <a:lnTo>
                  <a:pt x="6502908" y="2382012"/>
                </a:lnTo>
                <a:lnTo>
                  <a:pt x="6502908" y="0"/>
                </a:lnTo>
                <a:lnTo>
                  <a:pt x="0" y="0"/>
                </a:lnTo>
                <a:lnTo>
                  <a:pt x="0" y="2382012"/>
                </a:lnTo>
                <a:close/>
              </a:path>
            </a:pathLst>
          </a:custGeom>
          <a:ln w="12192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439862" y="2887726"/>
          <a:ext cx="6095995" cy="312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32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25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32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25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320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257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320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257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12674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1439925" y="2901950"/>
            <a:ext cx="6124575" cy="0"/>
          </a:xfrm>
          <a:custGeom>
            <a:avLst/>
            <a:gdLst/>
            <a:ahLst/>
            <a:cxnLst/>
            <a:rect l="l" t="t" r="r" b="b"/>
            <a:pathLst>
              <a:path w="6124575">
                <a:moveTo>
                  <a:pt x="0" y="0"/>
                </a:moveTo>
                <a:lnTo>
                  <a:pt x="6124448" y="0"/>
                </a:lnTo>
              </a:path>
            </a:pathLst>
          </a:custGeom>
          <a:ln w="2857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39925" y="3200400"/>
            <a:ext cx="6124575" cy="0"/>
          </a:xfrm>
          <a:custGeom>
            <a:avLst/>
            <a:gdLst/>
            <a:ahLst/>
            <a:cxnLst/>
            <a:rect l="l" t="t" r="r" b="b"/>
            <a:pathLst>
              <a:path w="6124575">
                <a:moveTo>
                  <a:pt x="0" y="0"/>
                </a:moveTo>
                <a:lnTo>
                  <a:pt x="6124448" y="0"/>
                </a:lnTo>
              </a:path>
            </a:pathLst>
          </a:custGeom>
          <a:ln w="2857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6886956" y="0"/>
            <a:ext cx="2254885" cy="764540"/>
            <a:chOff x="6886956" y="0"/>
            <a:chExt cx="2254885" cy="76454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4304" y="70116"/>
              <a:ext cx="2137409" cy="53872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86956" y="12192"/>
              <a:ext cx="2254757" cy="74752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934200" y="0"/>
              <a:ext cx="2200910" cy="528955"/>
            </a:xfrm>
            <a:custGeom>
              <a:avLst/>
              <a:gdLst/>
              <a:ahLst/>
              <a:cxnLst/>
              <a:rect l="l" t="t" r="r" b="b"/>
              <a:pathLst>
                <a:path w="2200909" h="528955">
                  <a:moveTo>
                    <a:pt x="2200655" y="0"/>
                  </a:moveTo>
                  <a:lnTo>
                    <a:pt x="0" y="0"/>
                  </a:lnTo>
                  <a:lnTo>
                    <a:pt x="0" y="528827"/>
                  </a:lnTo>
                  <a:lnTo>
                    <a:pt x="2200655" y="528827"/>
                  </a:lnTo>
                  <a:lnTo>
                    <a:pt x="2200655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34200" y="0"/>
              <a:ext cx="2200910" cy="528955"/>
            </a:xfrm>
            <a:custGeom>
              <a:avLst/>
              <a:gdLst/>
              <a:ahLst/>
              <a:cxnLst/>
              <a:rect l="l" t="t" r="r" b="b"/>
              <a:pathLst>
                <a:path w="2200909" h="528955">
                  <a:moveTo>
                    <a:pt x="0" y="528827"/>
                  </a:moveTo>
                  <a:lnTo>
                    <a:pt x="2200655" y="528827"/>
                  </a:lnTo>
                  <a:lnTo>
                    <a:pt x="2200655" y="0"/>
                  </a:lnTo>
                  <a:lnTo>
                    <a:pt x="0" y="0"/>
                  </a:lnTo>
                  <a:lnTo>
                    <a:pt x="0" y="52882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988809" y="20523"/>
            <a:ext cx="2080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5" dirty="0"/>
              <a:t>2</a:t>
            </a:r>
            <a:r>
              <a:rPr sz="2775" spc="7" baseline="25525" dirty="0"/>
              <a:t>nd</a:t>
            </a:r>
            <a:r>
              <a:rPr sz="2775" spc="284" baseline="25525" dirty="0"/>
              <a:t> </a:t>
            </a:r>
            <a:r>
              <a:rPr sz="2800" spc="-5" dirty="0"/>
              <a:t>Derivative</a:t>
            </a:r>
            <a:endParaRPr sz="2800"/>
          </a:p>
        </p:txBody>
      </p:sp>
      <p:grpSp>
        <p:nvGrpSpPr>
          <p:cNvPr id="21" name="object 21"/>
          <p:cNvGrpSpPr/>
          <p:nvPr/>
        </p:nvGrpSpPr>
        <p:grpSpPr>
          <a:xfrm>
            <a:off x="1140650" y="3952366"/>
            <a:ext cx="6524625" cy="2390140"/>
            <a:chOff x="1140650" y="3952366"/>
            <a:chExt cx="6524625" cy="2390140"/>
          </a:xfrm>
        </p:grpSpPr>
        <p:sp>
          <p:nvSpPr>
            <p:cNvPr id="22" name="object 22"/>
            <p:cNvSpPr/>
            <p:nvPr/>
          </p:nvSpPr>
          <p:spPr>
            <a:xfrm>
              <a:off x="1146047" y="3957763"/>
              <a:ext cx="6513830" cy="2379345"/>
            </a:xfrm>
            <a:custGeom>
              <a:avLst/>
              <a:gdLst/>
              <a:ahLst/>
              <a:cxnLst/>
              <a:rect l="l" t="t" r="r" b="b"/>
              <a:pathLst>
                <a:path w="6513830" h="2379345">
                  <a:moveTo>
                    <a:pt x="0" y="2379028"/>
                  </a:moveTo>
                  <a:lnTo>
                    <a:pt x="6513512" y="2379028"/>
                  </a:lnTo>
                  <a:lnTo>
                    <a:pt x="6513512" y="0"/>
                  </a:lnTo>
                  <a:lnTo>
                    <a:pt x="0" y="0"/>
                  </a:lnTo>
                  <a:lnTo>
                    <a:pt x="0" y="2379028"/>
                  </a:lnTo>
                </a:path>
              </a:pathLst>
            </a:custGeom>
            <a:ln w="105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69346" y="4256056"/>
              <a:ext cx="6015355" cy="1938655"/>
            </a:xfrm>
            <a:custGeom>
              <a:avLst/>
              <a:gdLst/>
              <a:ahLst/>
              <a:cxnLst/>
              <a:rect l="l" t="t" r="r" b="b"/>
              <a:pathLst>
                <a:path w="6015355" h="1938654">
                  <a:moveTo>
                    <a:pt x="0" y="0"/>
                  </a:moveTo>
                  <a:lnTo>
                    <a:pt x="6004778" y="0"/>
                  </a:lnTo>
                </a:path>
                <a:path w="6015355" h="1938654">
                  <a:moveTo>
                    <a:pt x="6015352" y="0"/>
                  </a:moveTo>
                  <a:lnTo>
                    <a:pt x="6015352" y="1927663"/>
                  </a:lnTo>
                </a:path>
                <a:path w="6015355" h="1938654">
                  <a:moveTo>
                    <a:pt x="6015352" y="1938215"/>
                  </a:moveTo>
                  <a:lnTo>
                    <a:pt x="10573" y="1938215"/>
                  </a:lnTo>
                </a:path>
                <a:path w="6015355" h="1938654">
                  <a:moveTo>
                    <a:pt x="0" y="1938215"/>
                  </a:moveTo>
                  <a:lnTo>
                    <a:pt x="0" y="10552"/>
                  </a:lnTo>
                </a:path>
              </a:pathLst>
            </a:custGeom>
            <a:ln w="10563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27051" y="4256056"/>
              <a:ext cx="6057900" cy="1938655"/>
            </a:xfrm>
            <a:custGeom>
              <a:avLst/>
              <a:gdLst/>
              <a:ahLst/>
              <a:cxnLst/>
              <a:rect l="l" t="t" r="r" b="b"/>
              <a:pathLst>
                <a:path w="6057900" h="1938654">
                  <a:moveTo>
                    <a:pt x="42294" y="0"/>
                  </a:moveTo>
                  <a:lnTo>
                    <a:pt x="42294" y="1927663"/>
                  </a:lnTo>
                </a:path>
                <a:path w="6057900" h="1938654">
                  <a:moveTo>
                    <a:pt x="0" y="1938215"/>
                  </a:moveTo>
                  <a:lnTo>
                    <a:pt x="31721" y="1938215"/>
                  </a:lnTo>
                </a:path>
                <a:path w="6057900" h="1938654">
                  <a:moveTo>
                    <a:pt x="0" y="1546354"/>
                  </a:moveTo>
                  <a:lnTo>
                    <a:pt x="31721" y="1546354"/>
                  </a:lnTo>
                </a:path>
                <a:path w="6057900" h="1938654">
                  <a:moveTo>
                    <a:pt x="0" y="1165045"/>
                  </a:moveTo>
                  <a:lnTo>
                    <a:pt x="31721" y="1165045"/>
                  </a:lnTo>
                </a:path>
                <a:path w="6057900" h="1938654">
                  <a:moveTo>
                    <a:pt x="0" y="773184"/>
                  </a:moveTo>
                  <a:lnTo>
                    <a:pt x="31720" y="773184"/>
                  </a:lnTo>
                </a:path>
                <a:path w="6057900" h="1938654">
                  <a:moveTo>
                    <a:pt x="0" y="391861"/>
                  </a:moveTo>
                  <a:lnTo>
                    <a:pt x="31720" y="391861"/>
                  </a:lnTo>
                </a:path>
                <a:path w="6057900" h="1938654">
                  <a:moveTo>
                    <a:pt x="0" y="0"/>
                  </a:moveTo>
                  <a:lnTo>
                    <a:pt x="31720" y="0"/>
                  </a:lnTo>
                </a:path>
                <a:path w="6057900" h="1938654">
                  <a:moveTo>
                    <a:pt x="42294" y="773184"/>
                  </a:moveTo>
                  <a:lnTo>
                    <a:pt x="6047073" y="773184"/>
                  </a:lnTo>
                </a:path>
                <a:path w="6057900" h="1938654">
                  <a:moveTo>
                    <a:pt x="42294" y="815395"/>
                  </a:moveTo>
                  <a:lnTo>
                    <a:pt x="42294" y="783737"/>
                  </a:lnTo>
                </a:path>
                <a:path w="6057900" h="1938654">
                  <a:moveTo>
                    <a:pt x="285841" y="815395"/>
                  </a:moveTo>
                  <a:lnTo>
                    <a:pt x="285841" y="783737"/>
                  </a:lnTo>
                </a:path>
                <a:path w="6057900" h="1938654">
                  <a:moveTo>
                    <a:pt x="762360" y="815395"/>
                  </a:moveTo>
                  <a:lnTo>
                    <a:pt x="762360" y="783737"/>
                  </a:lnTo>
                </a:path>
                <a:path w="6057900" h="1938654">
                  <a:moveTo>
                    <a:pt x="1006259" y="815395"/>
                  </a:moveTo>
                  <a:lnTo>
                    <a:pt x="1006259" y="783737"/>
                  </a:lnTo>
                </a:path>
                <a:path w="6057900" h="1938654">
                  <a:moveTo>
                    <a:pt x="1249876" y="815395"/>
                  </a:moveTo>
                  <a:lnTo>
                    <a:pt x="1249876" y="783737"/>
                  </a:lnTo>
                </a:path>
                <a:path w="6057900" h="1938654">
                  <a:moveTo>
                    <a:pt x="2933484" y="815395"/>
                  </a:moveTo>
                  <a:lnTo>
                    <a:pt x="2933484" y="783737"/>
                  </a:lnTo>
                </a:path>
                <a:path w="6057900" h="1938654">
                  <a:moveTo>
                    <a:pt x="3410003" y="815395"/>
                  </a:moveTo>
                  <a:lnTo>
                    <a:pt x="3410003" y="783737"/>
                  </a:lnTo>
                </a:path>
                <a:path w="6057900" h="1938654">
                  <a:moveTo>
                    <a:pt x="4130422" y="815395"/>
                  </a:moveTo>
                  <a:lnTo>
                    <a:pt x="4130422" y="783737"/>
                  </a:lnTo>
                </a:path>
                <a:path w="6057900" h="1938654">
                  <a:moveTo>
                    <a:pt x="4617515" y="815395"/>
                  </a:moveTo>
                  <a:lnTo>
                    <a:pt x="4617515" y="783737"/>
                  </a:lnTo>
                </a:path>
                <a:path w="6057900" h="1938654">
                  <a:moveTo>
                    <a:pt x="5581127" y="815395"/>
                  </a:moveTo>
                  <a:lnTo>
                    <a:pt x="5581127" y="783737"/>
                  </a:lnTo>
                </a:path>
                <a:path w="6057900" h="1938654">
                  <a:moveTo>
                    <a:pt x="5814171" y="815395"/>
                  </a:moveTo>
                  <a:lnTo>
                    <a:pt x="5814171" y="783737"/>
                  </a:lnTo>
                </a:path>
                <a:path w="6057900" h="1938654">
                  <a:moveTo>
                    <a:pt x="6057647" y="815395"/>
                  </a:moveTo>
                  <a:lnTo>
                    <a:pt x="6057647" y="783737"/>
                  </a:lnTo>
                </a:path>
              </a:pathLst>
            </a:custGeom>
            <a:ln w="105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87266" y="4446776"/>
              <a:ext cx="5358718" cy="1535741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51327" y="4153376"/>
            <a:ext cx="6503034" cy="21291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0"/>
              </a:spcBef>
            </a:pPr>
            <a:r>
              <a:rPr sz="1050" spc="-10" dirty="0">
                <a:latin typeface="Arial"/>
                <a:cs typeface="Arial"/>
              </a:rPr>
              <a:t>10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Arial"/>
              <a:cs typeface="Arial"/>
            </a:endParaRPr>
          </a:p>
          <a:p>
            <a:pPr marL="232410">
              <a:lnSpc>
                <a:spcPct val="100000"/>
              </a:lnSpc>
            </a:pPr>
            <a:r>
              <a:rPr sz="1050" spc="15" dirty="0"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Arial"/>
              <a:cs typeface="Arial"/>
            </a:endParaRPr>
          </a:p>
          <a:p>
            <a:pPr marL="232410">
              <a:lnSpc>
                <a:spcPct val="100000"/>
              </a:lnSpc>
            </a:pPr>
            <a:r>
              <a:rPr sz="1050" spc="15" dirty="0"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Arial"/>
              <a:cs typeface="Arial"/>
            </a:endParaRPr>
          </a:p>
          <a:p>
            <a:pPr marL="189865">
              <a:lnSpc>
                <a:spcPct val="100000"/>
              </a:lnSpc>
              <a:spcBef>
                <a:spcPts val="5"/>
              </a:spcBef>
            </a:pPr>
            <a:r>
              <a:rPr sz="1050" spc="-15" dirty="0">
                <a:latin typeface="Arial"/>
                <a:cs typeface="Arial"/>
              </a:rPr>
              <a:t>-5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</a:pPr>
            <a:r>
              <a:rPr sz="1050" spc="-5" dirty="0">
                <a:latin typeface="Arial"/>
                <a:cs typeface="Arial"/>
              </a:rPr>
              <a:t>-10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</a:pPr>
            <a:r>
              <a:rPr sz="1050" spc="-5" dirty="0">
                <a:latin typeface="Arial"/>
                <a:cs typeface="Arial"/>
              </a:rPr>
              <a:t>-15</a:t>
            </a:r>
            <a:endParaRPr sz="10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39952" y="3951732"/>
            <a:ext cx="6525895" cy="2391410"/>
          </a:xfrm>
          <a:custGeom>
            <a:avLst/>
            <a:gdLst/>
            <a:ahLst/>
            <a:cxnLst/>
            <a:rect l="l" t="t" r="r" b="b"/>
            <a:pathLst>
              <a:path w="6525895" h="2391410">
                <a:moveTo>
                  <a:pt x="0" y="2391156"/>
                </a:moveTo>
                <a:lnTo>
                  <a:pt x="6525768" y="2391156"/>
                </a:lnTo>
                <a:lnTo>
                  <a:pt x="6525768" y="0"/>
                </a:lnTo>
                <a:lnTo>
                  <a:pt x="0" y="0"/>
                </a:lnTo>
                <a:lnTo>
                  <a:pt x="0" y="2391156"/>
                </a:lnTo>
                <a:close/>
              </a:path>
            </a:pathLst>
          </a:custGeom>
          <a:ln w="12192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1460563" y="3490912"/>
          <a:ext cx="6095995" cy="301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25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32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25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32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25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320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257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320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5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-1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spc="-5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-12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5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-4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5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-7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object 29"/>
          <p:cNvSpPr/>
          <p:nvPr/>
        </p:nvSpPr>
        <p:spPr>
          <a:xfrm>
            <a:off x="0" y="6553199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2359</Words>
  <Application>Microsoft Office PowerPoint</Application>
  <PresentationFormat>On-screen Show (4:3)</PresentationFormat>
  <Paragraphs>559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Constantia</vt:lpstr>
      <vt:lpstr>Symbol</vt:lpstr>
      <vt:lpstr>Times New Roman</vt:lpstr>
      <vt:lpstr>Wingdings</vt:lpstr>
      <vt:lpstr>Office Theme</vt:lpstr>
      <vt:lpstr>Today’s Contents</vt:lpstr>
      <vt:lpstr>Sharpening Spatial Filters</vt:lpstr>
      <vt:lpstr>Spatial Differentiation</vt:lpstr>
      <vt:lpstr>Spatial Differentiation</vt:lpstr>
      <vt:lpstr>Spatial Differentiation</vt:lpstr>
      <vt:lpstr>1st Derivative</vt:lpstr>
      <vt:lpstr>1st Derivative</vt:lpstr>
      <vt:lpstr>2nd Derivative</vt:lpstr>
      <vt:lpstr>2nd Derivative</vt:lpstr>
      <vt:lpstr>2nd Derivative for Image</vt:lpstr>
      <vt:lpstr>Laplacian Filter</vt:lpstr>
      <vt:lpstr>Laplacian Filter</vt:lpstr>
      <vt:lpstr>Laplacian Filter</vt:lpstr>
      <vt:lpstr>Laplacian Filter</vt:lpstr>
      <vt:lpstr>Laplacian Image Enhancement</vt:lpstr>
      <vt:lpstr>Laplacian Image Enhancement</vt:lpstr>
      <vt:lpstr>Laplacian Image Enhancement</vt:lpstr>
      <vt:lpstr>Simplified Image Enhancement</vt:lpstr>
      <vt:lpstr>Simplified Image Enhancement</vt:lpstr>
      <vt:lpstr>Simplified Image Enhancement</vt:lpstr>
      <vt:lpstr>Variants On The Simple  Laplacian</vt:lpstr>
      <vt:lpstr>Use of first derivatives for image  enhancement: The Gradient</vt:lpstr>
      <vt:lpstr>Use of first derivatives for image  enhancement: The Gradient</vt:lpstr>
      <vt:lpstr>Use of first derivatives for image  enhancement: The Gradient</vt:lpstr>
      <vt:lpstr>Gradient Operators</vt:lpstr>
      <vt:lpstr>Gradient Operators</vt:lpstr>
      <vt:lpstr>Gradient Operators</vt:lpstr>
      <vt:lpstr>Sobel Operator: Example</vt:lpstr>
      <vt:lpstr>Sharpening</vt:lpstr>
      <vt:lpstr>Other filters</vt:lpstr>
      <vt:lpstr>Other filters</vt:lpstr>
      <vt:lpstr>Basic gradient filters</vt:lpstr>
      <vt:lpstr>Difference Filter</vt:lpstr>
      <vt:lpstr>Difference Filter</vt:lpstr>
      <vt:lpstr>Next slides are extra material for study!!!</vt:lpstr>
      <vt:lpstr>Combining Spatial Enhancement  Methods</vt:lpstr>
      <vt:lpstr>Combining Spatial Enhancement Methods</vt:lpstr>
      <vt:lpstr>Combining Spatial Enhancement Methods</vt:lpstr>
      <vt:lpstr>Combining Spatial Enhancement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on  Digital Image Processing</dc:title>
  <dc:creator>CSE</dc:creator>
  <cp:lastModifiedBy>Nazmin Islam</cp:lastModifiedBy>
  <cp:revision>2</cp:revision>
  <dcterms:created xsi:type="dcterms:W3CDTF">2021-07-06T06:18:37Z</dcterms:created>
  <dcterms:modified xsi:type="dcterms:W3CDTF">2021-08-01T05:53:18Z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2021-07-06T00:00:00Z</vt:filetime>
  </property>
</Properties>
</file>