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2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F246-2DE0-4FE4-B060-A24201A0C290}" type="datetimeFigureOut">
              <a:rPr lang="en-US" smtClean="0"/>
              <a:pPr/>
              <a:t>04-Oct-21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48346-51D2-4D11-B355-6AA8CF71E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9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42EE0-D43E-4000-8019-F0CC1310A836}" type="slidenum">
              <a:rPr lang="en-GB"/>
              <a:pPr/>
              <a:t>1</a:t>
            </a:fld>
            <a:endParaRPr lang="en-GB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86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92F-3D6D-4D41-8A4C-DAD005947248}" type="datetimeFigureOut">
              <a:rPr lang="en-US" smtClean="0"/>
              <a:pPr/>
              <a:t>04-Oct-21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242-7B10-4A5C-8E7C-CC1B51BFB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92F-3D6D-4D41-8A4C-DAD005947248}" type="datetimeFigureOut">
              <a:rPr lang="en-US" smtClean="0"/>
              <a:pPr/>
              <a:t>04-Oct-21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242-7B10-4A5C-8E7C-CC1B51BFB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92F-3D6D-4D41-8A4C-DAD005947248}" type="datetimeFigureOut">
              <a:rPr lang="en-US" smtClean="0"/>
              <a:pPr/>
              <a:t>04-Oct-21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242-7B10-4A5C-8E7C-CC1B51BFB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915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C05C88-5FC5-410A-97AF-452D7DDE13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92F-3D6D-4D41-8A4C-DAD005947248}" type="datetimeFigureOut">
              <a:rPr lang="en-US" smtClean="0"/>
              <a:pPr/>
              <a:t>04-Oct-21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242-7B10-4A5C-8E7C-CC1B51BFB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92F-3D6D-4D41-8A4C-DAD005947248}" type="datetimeFigureOut">
              <a:rPr lang="en-US" smtClean="0"/>
              <a:pPr/>
              <a:t>04-Oct-21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242-7B10-4A5C-8E7C-CC1B51BFB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92F-3D6D-4D41-8A4C-DAD005947248}" type="datetimeFigureOut">
              <a:rPr lang="en-US" smtClean="0"/>
              <a:pPr/>
              <a:t>04-Oct-21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242-7B10-4A5C-8E7C-CC1B51BFB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92F-3D6D-4D41-8A4C-DAD005947248}" type="datetimeFigureOut">
              <a:rPr lang="en-US" smtClean="0"/>
              <a:pPr/>
              <a:t>04-Oct-21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242-7B10-4A5C-8E7C-CC1B51BFB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92F-3D6D-4D41-8A4C-DAD005947248}" type="datetimeFigureOut">
              <a:rPr lang="en-US" smtClean="0"/>
              <a:pPr/>
              <a:t>04-Oct-21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242-7B10-4A5C-8E7C-CC1B51BFB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92F-3D6D-4D41-8A4C-DAD005947248}" type="datetimeFigureOut">
              <a:rPr lang="en-US" smtClean="0"/>
              <a:pPr/>
              <a:t>04-Oct-21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242-7B10-4A5C-8E7C-CC1B51BFB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92F-3D6D-4D41-8A4C-DAD005947248}" type="datetimeFigureOut">
              <a:rPr lang="en-US" smtClean="0"/>
              <a:pPr/>
              <a:t>04-Oct-21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242-7B10-4A5C-8E7C-CC1B51BFB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92F-3D6D-4D41-8A4C-DAD005947248}" type="datetimeFigureOut">
              <a:rPr lang="en-US" smtClean="0"/>
              <a:pPr/>
              <a:t>04-Oct-21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242-7B10-4A5C-8E7C-CC1B51BFB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592F-3D6D-4D41-8A4C-DAD005947248}" type="datetimeFigureOut">
              <a:rPr lang="en-US" smtClean="0"/>
              <a:pPr/>
              <a:t>04-Oct-21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B242-7B10-4A5C-8E7C-CC1B51BFB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7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3063" y="214313"/>
            <a:ext cx="5094287" cy="3352800"/>
          </a:xfrm>
        </p:spPr>
        <p:txBody>
          <a:bodyPr/>
          <a:lstStyle/>
          <a:p>
            <a:pPr algn="r"/>
            <a:r>
              <a:rPr lang="en-US" smtClean="0"/>
              <a:t>Computer Graphics</a:t>
            </a:r>
            <a:endParaRPr lang="en-GB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3125" y="2571750"/>
            <a:ext cx="5111750" cy="1752600"/>
          </a:xfrm>
          <a:ln>
            <a:solidFill>
              <a:schemeClr val="tx1"/>
            </a:solidFill>
          </a:ln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Chapter 5 &amp; 6</a:t>
            </a:r>
            <a:endParaRPr lang="en-US" sz="3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2D and 3D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Modeling Transformations</a:t>
            </a:r>
            <a:endParaRPr lang="en-GB" sz="3600" dirty="0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571750" y="4429125"/>
            <a:ext cx="309591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Md.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Raihan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ul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Masood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Asso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. </a:t>
            </a: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Prof.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and Head, CSE, NUB</a:t>
            </a:r>
            <a:endParaRPr lang="el-GR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of a Transformation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143000" y="1600200"/>
            <a:ext cx="2590800" cy="2514600"/>
            <a:chOff x="480" y="1056"/>
            <a:chExt cx="1632" cy="1584"/>
          </a:xfrm>
        </p:grpSpPr>
        <p:pic>
          <p:nvPicPr>
            <p:cNvPr id="27659" name="Picture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1104"/>
              <a:ext cx="1344" cy="12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</p:pic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480" y="2448"/>
              <a:ext cx="1632" cy="192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Scaling</a:t>
              </a: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480" y="1056"/>
              <a:ext cx="1632" cy="1344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  <a:ln w="381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410200" y="1676400"/>
            <a:ext cx="2514600" cy="1828800"/>
            <a:chOff x="528" y="2784"/>
            <a:chExt cx="1584" cy="1152"/>
          </a:xfrm>
        </p:grpSpPr>
        <p:pic>
          <p:nvPicPr>
            <p:cNvPr id="27661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6" y="2784"/>
              <a:ext cx="1392" cy="81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</p:pic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>
              <a:off x="528" y="2784"/>
              <a:ext cx="1584" cy="912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  <a:ln w="381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528" y="3744"/>
              <a:ext cx="1584" cy="192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Shearing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410200" y="4114800"/>
            <a:ext cx="2590800" cy="1905000"/>
            <a:chOff x="2832" y="2592"/>
            <a:chExt cx="1632" cy="1200"/>
          </a:xfrm>
        </p:grpSpPr>
        <p:pic>
          <p:nvPicPr>
            <p:cNvPr id="27662" name="Picture 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80" y="2688"/>
              <a:ext cx="1536" cy="74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</p:pic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2832" y="2592"/>
              <a:ext cx="1584" cy="912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  <a:ln w="381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2832" y="3600"/>
              <a:ext cx="1632" cy="192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Translation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914400" y="4419600"/>
            <a:ext cx="3429000" cy="1828800"/>
            <a:chOff x="2592" y="1104"/>
            <a:chExt cx="2160" cy="1152"/>
          </a:xfrm>
        </p:grpSpPr>
        <p:pic>
          <p:nvPicPr>
            <p:cNvPr id="27660" name="Picture 1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40" y="1152"/>
              <a:ext cx="2112" cy="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</p:pic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2592" y="1104"/>
              <a:ext cx="2160" cy="912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  <a:ln w="381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Rectangle 32"/>
            <p:cNvSpPr>
              <a:spLocks noChangeArrowheads="1"/>
            </p:cNvSpPr>
            <p:nvPr/>
          </p:nvSpPr>
          <p:spPr bwMode="auto">
            <a:xfrm>
              <a:off x="2592" y="2064"/>
              <a:ext cx="2160" cy="192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Rotation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Composing Transformations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5486400" y="4495800"/>
            <a:ext cx="28956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5867400" y="3163888"/>
            <a:ext cx="163513" cy="147637"/>
          </a:xfrm>
          <a:prstGeom prst="ellipse">
            <a:avLst/>
          </a:prstGeom>
          <a:solidFill>
            <a:schemeClr val="hlink">
              <a:alpha val="34000"/>
            </a:schemeClr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H="1" flipV="1">
            <a:off x="5487988" y="1868488"/>
            <a:ext cx="0" cy="261778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6858000" y="2325688"/>
            <a:ext cx="163513" cy="147637"/>
          </a:xfrm>
          <a:prstGeom prst="ellipse">
            <a:avLst/>
          </a:prstGeom>
          <a:solidFill>
            <a:schemeClr val="hlink">
              <a:alpha val="34000"/>
            </a:schemeClr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7924800" y="3240088"/>
            <a:ext cx="163513" cy="147637"/>
          </a:xfrm>
          <a:prstGeom prst="ellipse">
            <a:avLst/>
          </a:prstGeom>
          <a:solidFill>
            <a:schemeClr val="hlink">
              <a:alpha val="34000"/>
            </a:schemeClr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Arc 17"/>
          <p:cNvSpPr>
            <a:spLocks/>
          </p:cNvSpPr>
          <p:nvPr/>
        </p:nvSpPr>
        <p:spPr bwMode="auto">
          <a:xfrm rot="413719">
            <a:off x="7239000" y="2478088"/>
            <a:ext cx="838200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242"/>
              <a:gd name="T1" fmla="*/ 0 h 21600"/>
              <a:gd name="T2" fmla="*/ 21242 w 21242"/>
              <a:gd name="T3" fmla="*/ 17684 h 21600"/>
              <a:gd name="T4" fmla="*/ 0 w 2124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42" h="21600" fill="none" extrusionOk="0">
                <a:moveTo>
                  <a:pt x="-1" y="0"/>
                </a:moveTo>
                <a:cubicBezTo>
                  <a:pt x="10419" y="0"/>
                  <a:pt x="19353" y="7437"/>
                  <a:pt x="21242" y="17683"/>
                </a:cubicBezTo>
              </a:path>
              <a:path w="21242" h="21600" stroke="0" extrusionOk="0">
                <a:moveTo>
                  <a:pt x="-1" y="0"/>
                </a:moveTo>
                <a:cubicBezTo>
                  <a:pt x="10419" y="0"/>
                  <a:pt x="19353" y="7437"/>
                  <a:pt x="21242" y="17683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Dot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Arc 19"/>
          <p:cNvSpPr>
            <a:spLocks/>
          </p:cNvSpPr>
          <p:nvPr/>
        </p:nvSpPr>
        <p:spPr bwMode="auto">
          <a:xfrm rot="10473580" flipV="1">
            <a:off x="6019800" y="2478088"/>
            <a:ext cx="7620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DotDot"/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Arc 20"/>
          <p:cNvSpPr>
            <a:spLocks/>
          </p:cNvSpPr>
          <p:nvPr/>
        </p:nvSpPr>
        <p:spPr bwMode="auto">
          <a:xfrm rot="2894363" flipV="1">
            <a:off x="6502400" y="2732088"/>
            <a:ext cx="1139825" cy="1247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432"/>
              <a:gd name="T1" fmla="*/ 0 h 21600"/>
              <a:gd name="T2" fmla="*/ 21432 w 21432"/>
              <a:gd name="T3" fmla="*/ 18908 h 21600"/>
              <a:gd name="T4" fmla="*/ 0 w 2143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32" h="21600" fill="none" extrusionOk="0">
                <a:moveTo>
                  <a:pt x="-1" y="0"/>
                </a:moveTo>
                <a:cubicBezTo>
                  <a:pt x="10888" y="0"/>
                  <a:pt x="20074" y="8104"/>
                  <a:pt x="21431" y="18908"/>
                </a:cubicBezTo>
              </a:path>
              <a:path w="21432" h="21600" stroke="0" extrusionOk="0">
                <a:moveTo>
                  <a:pt x="-1" y="0"/>
                </a:moveTo>
                <a:cubicBezTo>
                  <a:pt x="10888" y="0"/>
                  <a:pt x="20074" y="8104"/>
                  <a:pt x="21431" y="18908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993300"/>
            </a:solidFill>
            <a:prstDash val="lgDashDot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5622925" y="2782888"/>
            <a:ext cx="4730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2400" b="0">
                <a:latin typeface="Times New Roman" pitchFamily="18" charset="0"/>
              </a:rPr>
              <a:t>P</a:t>
            </a: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6781800" y="1792288"/>
            <a:ext cx="4730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2400" b="0">
                <a:latin typeface="Times New Roman" pitchFamily="18" charset="0"/>
              </a:rPr>
              <a:t>Q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8061325" y="3087688"/>
            <a:ext cx="4730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2400" b="0">
                <a:latin typeface="Times New Roman" pitchFamily="18" charset="0"/>
              </a:rPr>
              <a:t>W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5791200" y="2046288"/>
            <a:ext cx="457200" cy="379412"/>
          </a:xfrm>
          <a:prstGeom prst="rect">
            <a:avLst/>
          </a:prstGeom>
          <a:solidFill>
            <a:srgbClr val="C0C0C0">
              <a:alpha val="3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0">
                <a:latin typeface="Times New Roman" pitchFamily="18" charset="0"/>
              </a:rPr>
              <a:t>T</a:t>
            </a:r>
            <a:r>
              <a:rPr lang="en-US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7772400" y="2147888"/>
            <a:ext cx="457200" cy="379412"/>
          </a:xfrm>
          <a:prstGeom prst="rect">
            <a:avLst/>
          </a:prstGeom>
          <a:solidFill>
            <a:srgbClr val="C0C0C0">
              <a:alpha val="3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0">
                <a:latin typeface="Times New Roman" pitchFamily="18" charset="0"/>
              </a:rPr>
              <a:t>T</a:t>
            </a:r>
            <a:r>
              <a:rPr lang="en-US" b="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6705600" y="3786188"/>
            <a:ext cx="457200" cy="379412"/>
          </a:xfrm>
          <a:prstGeom prst="rect">
            <a:avLst/>
          </a:prstGeom>
          <a:solidFill>
            <a:srgbClr val="C0C0C0">
              <a:alpha val="3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0">
                <a:latin typeface="Times New Roman" pitchFamily="18" charset="0"/>
              </a:rPr>
              <a:t>T</a:t>
            </a:r>
            <a:endParaRPr lang="en-US" b="0" baseline="-25000">
              <a:latin typeface="Times New Roman" pitchFamily="18" charset="0"/>
            </a:endParaRP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1219200" y="2057400"/>
            <a:ext cx="312420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609600" y="3124200"/>
            <a:ext cx="4495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W = T2(Q) = T2(T1(P))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Transformations are NOT commutative</a:t>
            </a:r>
          </a:p>
        </p:txBody>
      </p:sp>
      <p:sp>
        <p:nvSpPr>
          <p:cNvPr id="12378" name="Text Box 90"/>
          <p:cNvSpPr txBox="1">
            <a:spLocks noChangeArrowheads="1"/>
          </p:cNvSpPr>
          <p:nvPr/>
        </p:nvSpPr>
        <p:spPr bwMode="auto">
          <a:xfrm>
            <a:off x="76200" y="5881688"/>
            <a:ext cx="426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/>
              <a:t>Translation, Rotation</a:t>
            </a:r>
          </a:p>
        </p:txBody>
      </p:sp>
      <p:sp>
        <p:nvSpPr>
          <p:cNvPr id="12379" name="Text Box 91"/>
          <p:cNvSpPr txBox="1">
            <a:spLocks noChangeArrowheads="1"/>
          </p:cNvSpPr>
          <p:nvPr/>
        </p:nvSpPr>
        <p:spPr bwMode="auto">
          <a:xfrm>
            <a:off x="4619625" y="5805488"/>
            <a:ext cx="4267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/>
              <a:t>Rotation, Translation</a:t>
            </a:r>
          </a:p>
        </p:txBody>
      </p:sp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447675" y="3657600"/>
            <a:ext cx="3057525" cy="2286000"/>
            <a:chOff x="282" y="2304"/>
            <a:chExt cx="1926" cy="1440"/>
          </a:xfrm>
        </p:grpSpPr>
        <p:sp>
          <p:nvSpPr>
            <p:cNvPr id="12381" name="Line 93"/>
            <p:cNvSpPr>
              <a:spLocks noChangeShapeType="1"/>
            </p:cNvSpPr>
            <p:nvPr/>
          </p:nvSpPr>
          <p:spPr bwMode="auto">
            <a:xfrm>
              <a:off x="463" y="2304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Line 94"/>
            <p:cNvSpPr>
              <a:spLocks noChangeShapeType="1"/>
            </p:cNvSpPr>
            <p:nvPr/>
          </p:nvSpPr>
          <p:spPr bwMode="auto">
            <a:xfrm>
              <a:off x="282" y="3615"/>
              <a:ext cx="19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Line 95"/>
            <p:cNvSpPr>
              <a:spLocks noChangeShapeType="1"/>
            </p:cNvSpPr>
            <p:nvPr/>
          </p:nvSpPr>
          <p:spPr bwMode="auto">
            <a:xfrm>
              <a:off x="607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Line 96"/>
            <p:cNvSpPr>
              <a:spLocks noChangeShapeType="1"/>
            </p:cNvSpPr>
            <p:nvPr/>
          </p:nvSpPr>
          <p:spPr bwMode="auto">
            <a:xfrm>
              <a:off x="752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5" name="Line 97"/>
            <p:cNvSpPr>
              <a:spLocks noChangeShapeType="1"/>
            </p:cNvSpPr>
            <p:nvPr/>
          </p:nvSpPr>
          <p:spPr bwMode="auto">
            <a:xfrm>
              <a:off x="897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6" name="Line 98"/>
            <p:cNvSpPr>
              <a:spLocks noChangeShapeType="1"/>
            </p:cNvSpPr>
            <p:nvPr/>
          </p:nvSpPr>
          <p:spPr bwMode="auto">
            <a:xfrm>
              <a:off x="1041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7" name="Line 99"/>
            <p:cNvSpPr>
              <a:spLocks noChangeShapeType="1"/>
            </p:cNvSpPr>
            <p:nvPr/>
          </p:nvSpPr>
          <p:spPr bwMode="auto">
            <a:xfrm>
              <a:off x="1186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8" name="Line 100"/>
            <p:cNvSpPr>
              <a:spLocks noChangeShapeType="1"/>
            </p:cNvSpPr>
            <p:nvPr/>
          </p:nvSpPr>
          <p:spPr bwMode="auto">
            <a:xfrm>
              <a:off x="1330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9" name="Line 101"/>
            <p:cNvSpPr>
              <a:spLocks noChangeShapeType="1"/>
            </p:cNvSpPr>
            <p:nvPr/>
          </p:nvSpPr>
          <p:spPr bwMode="auto">
            <a:xfrm>
              <a:off x="1475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0" name="Line 102"/>
            <p:cNvSpPr>
              <a:spLocks noChangeShapeType="1"/>
            </p:cNvSpPr>
            <p:nvPr/>
          </p:nvSpPr>
          <p:spPr bwMode="auto">
            <a:xfrm>
              <a:off x="1620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427" y="3487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" name="Line 104"/>
            <p:cNvSpPr>
              <a:spLocks noChangeShapeType="1"/>
            </p:cNvSpPr>
            <p:nvPr/>
          </p:nvSpPr>
          <p:spPr bwMode="auto">
            <a:xfrm>
              <a:off x="427" y="3358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Line 105"/>
            <p:cNvSpPr>
              <a:spLocks noChangeShapeType="1"/>
            </p:cNvSpPr>
            <p:nvPr/>
          </p:nvSpPr>
          <p:spPr bwMode="auto">
            <a:xfrm>
              <a:off x="427" y="3230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" name="Line 106"/>
            <p:cNvSpPr>
              <a:spLocks noChangeShapeType="1"/>
            </p:cNvSpPr>
            <p:nvPr/>
          </p:nvSpPr>
          <p:spPr bwMode="auto">
            <a:xfrm>
              <a:off x="427" y="3101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5" name="Line 107"/>
            <p:cNvSpPr>
              <a:spLocks noChangeShapeType="1"/>
            </p:cNvSpPr>
            <p:nvPr/>
          </p:nvSpPr>
          <p:spPr bwMode="auto">
            <a:xfrm>
              <a:off x="427" y="2973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" name="Line 108"/>
            <p:cNvSpPr>
              <a:spLocks noChangeShapeType="1"/>
            </p:cNvSpPr>
            <p:nvPr/>
          </p:nvSpPr>
          <p:spPr bwMode="auto">
            <a:xfrm>
              <a:off x="427" y="2844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" name="Line 109"/>
            <p:cNvSpPr>
              <a:spLocks noChangeShapeType="1"/>
            </p:cNvSpPr>
            <p:nvPr/>
          </p:nvSpPr>
          <p:spPr bwMode="auto">
            <a:xfrm>
              <a:off x="427" y="2716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" name="Line 110"/>
            <p:cNvSpPr>
              <a:spLocks noChangeShapeType="1"/>
            </p:cNvSpPr>
            <p:nvPr/>
          </p:nvSpPr>
          <p:spPr bwMode="auto">
            <a:xfrm>
              <a:off x="427" y="2587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9" name="Line 111"/>
            <p:cNvSpPr>
              <a:spLocks noChangeShapeType="1"/>
            </p:cNvSpPr>
            <p:nvPr/>
          </p:nvSpPr>
          <p:spPr bwMode="auto">
            <a:xfrm>
              <a:off x="1750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1895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1" name="Line 113"/>
            <p:cNvSpPr>
              <a:spLocks noChangeShapeType="1"/>
            </p:cNvSpPr>
            <p:nvPr/>
          </p:nvSpPr>
          <p:spPr bwMode="auto">
            <a:xfrm>
              <a:off x="2040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Line 117"/>
            <p:cNvSpPr>
              <a:spLocks noChangeShapeType="1"/>
            </p:cNvSpPr>
            <p:nvPr/>
          </p:nvSpPr>
          <p:spPr bwMode="auto">
            <a:xfrm>
              <a:off x="432" y="2469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Line 118"/>
            <p:cNvSpPr>
              <a:spLocks noChangeShapeType="1"/>
            </p:cNvSpPr>
            <p:nvPr/>
          </p:nvSpPr>
          <p:spPr bwMode="auto">
            <a:xfrm>
              <a:off x="432" y="2340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5029200" y="3657600"/>
            <a:ext cx="3057525" cy="2286000"/>
            <a:chOff x="282" y="2304"/>
            <a:chExt cx="1926" cy="1440"/>
          </a:xfrm>
        </p:grpSpPr>
        <p:sp>
          <p:nvSpPr>
            <p:cNvPr id="12409" name="Line 121"/>
            <p:cNvSpPr>
              <a:spLocks noChangeShapeType="1"/>
            </p:cNvSpPr>
            <p:nvPr/>
          </p:nvSpPr>
          <p:spPr bwMode="auto">
            <a:xfrm>
              <a:off x="463" y="2304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Line 122"/>
            <p:cNvSpPr>
              <a:spLocks noChangeShapeType="1"/>
            </p:cNvSpPr>
            <p:nvPr/>
          </p:nvSpPr>
          <p:spPr bwMode="auto">
            <a:xfrm>
              <a:off x="282" y="3615"/>
              <a:ext cx="19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Line 123"/>
            <p:cNvSpPr>
              <a:spLocks noChangeShapeType="1"/>
            </p:cNvSpPr>
            <p:nvPr/>
          </p:nvSpPr>
          <p:spPr bwMode="auto">
            <a:xfrm>
              <a:off x="607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2" name="Line 124"/>
            <p:cNvSpPr>
              <a:spLocks noChangeShapeType="1"/>
            </p:cNvSpPr>
            <p:nvPr/>
          </p:nvSpPr>
          <p:spPr bwMode="auto">
            <a:xfrm>
              <a:off x="752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Line 125"/>
            <p:cNvSpPr>
              <a:spLocks noChangeShapeType="1"/>
            </p:cNvSpPr>
            <p:nvPr/>
          </p:nvSpPr>
          <p:spPr bwMode="auto">
            <a:xfrm>
              <a:off x="897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4" name="Line 126"/>
            <p:cNvSpPr>
              <a:spLocks noChangeShapeType="1"/>
            </p:cNvSpPr>
            <p:nvPr/>
          </p:nvSpPr>
          <p:spPr bwMode="auto">
            <a:xfrm>
              <a:off x="1041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5" name="Line 127"/>
            <p:cNvSpPr>
              <a:spLocks noChangeShapeType="1"/>
            </p:cNvSpPr>
            <p:nvPr/>
          </p:nvSpPr>
          <p:spPr bwMode="auto">
            <a:xfrm>
              <a:off x="1186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Line 128"/>
            <p:cNvSpPr>
              <a:spLocks noChangeShapeType="1"/>
            </p:cNvSpPr>
            <p:nvPr/>
          </p:nvSpPr>
          <p:spPr bwMode="auto">
            <a:xfrm>
              <a:off x="1330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7" name="Line 129"/>
            <p:cNvSpPr>
              <a:spLocks noChangeShapeType="1"/>
            </p:cNvSpPr>
            <p:nvPr/>
          </p:nvSpPr>
          <p:spPr bwMode="auto">
            <a:xfrm>
              <a:off x="1475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8" name="Line 130"/>
            <p:cNvSpPr>
              <a:spLocks noChangeShapeType="1"/>
            </p:cNvSpPr>
            <p:nvPr/>
          </p:nvSpPr>
          <p:spPr bwMode="auto">
            <a:xfrm>
              <a:off x="1620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9" name="Line 131"/>
            <p:cNvSpPr>
              <a:spLocks noChangeShapeType="1"/>
            </p:cNvSpPr>
            <p:nvPr/>
          </p:nvSpPr>
          <p:spPr bwMode="auto">
            <a:xfrm>
              <a:off x="427" y="3487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0" name="Line 132"/>
            <p:cNvSpPr>
              <a:spLocks noChangeShapeType="1"/>
            </p:cNvSpPr>
            <p:nvPr/>
          </p:nvSpPr>
          <p:spPr bwMode="auto">
            <a:xfrm>
              <a:off x="427" y="3358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1" name="Line 133"/>
            <p:cNvSpPr>
              <a:spLocks noChangeShapeType="1"/>
            </p:cNvSpPr>
            <p:nvPr/>
          </p:nvSpPr>
          <p:spPr bwMode="auto">
            <a:xfrm>
              <a:off x="427" y="3230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2" name="Line 134"/>
            <p:cNvSpPr>
              <a:spLocks noChangeShapeType="1"/>
            </p:cNvSpPr>
            <p:nvPr/>
          </p:nvSpPr>
          <p:spPr bwMode="auto">
            <a:xfrm>
              <a:off x="427" y="3101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3" name="Line 135"/>
            <p:cNvSpPr>
              <a:spLocks noChangeShapeType="1"/>
            </p:cNvSpPr>
            <p:nvPr/>
          </p:nvSpPr>
          <p:spPr bwMode="auto">
            <a:xfrm>
              <a:off x="427" y="2973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4" name="Line 136"/>
            <p:cNvSpPr>
              <a:spLocks noChangeShapeType="1"/>
            </p:cNvSpPr>
            <p:nvPr/>
          </p:nvSpPr>
          <p:spPr bwMode="auto">
            <a:xfrm>
              <a:off x="427" y="2844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5" name="Line 137"/>
            <p:cNvSpPr>
              <a:spLocks noChangeShapeType="1"/>
            </p:cNvSpPr>
            <p:nvPr/>
          </p:nvSpPr>
          <p:spPr bwMode="auto">
            <a:xfrm>
              <a:off x="427" y="2716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6" name="Line 138"/>
            <p:cNvSpPr>
              <a:spLocks noChangeShapeType="1"/>
            </p:cNvSpPr>
            <p:nvPr/>
          </p:nvSpPr>
          <p:spPr bwMode="auto">
            <a:xfrm>
              <a:off x="427" y="2587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7" name="Line 139"/>
            <p:cNvSpPr>
              <a:spLocks noChangeShapeType="1"/>
            </p:cNvSpPr>
            <p:nvPr/>
          </p:nvSpPr>
          <p:spPr bwMode="auto">
            <a:xfrm>
              <a:off x="1750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8" name="Line 140"/>
            <p:cNvSpPr>
              <a:spLocks noChangeShapeType="1"/>
            </p:cNvSpPr>
            <p:nvPr/>
          </p:nvSpPr>
          <p:spPr bwMode="auto">
            <a:xfrm>
              <a:off x="1895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9" name="Line 141"/>
            <p:cNvSpPr>
              <a:spLocks noChangeShapeType="1"/>
            </p:cNvSpPr>
            <p:nvPr/>
          </p:nvSpPr>
          <p:spPr bwMode="auto">
            <a:xfrm>
              <a:off x="2040" y="3583"/>
              <a:ext cx="0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0" name="Line 142"/>
            <p:cNvSpPr>
              <a:spLocks noChangeShapeType="1"/>
            </p:cNvSpPr>
            <p:nvPr/>
          </p:nvSpPr>
          <p:spPr bwMode="auto">
            <a:xfrm>
              <a:off x="432" y="2469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1" name="Line 143"/>
            <p:cNvSpPr>
              <a:spLocks noChangeShapeType="1"/>
            </p:cNvSpPr>
            <p:nvPr/>
          </p:nvSpPr>
          <p:spPr bwMode="auto">
            <a:xfrm>
              <a:off x="432" y="2340"/>
              <a:ext cx="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533400" y="5105400"/>
            <a:ext cx="428625" cy="857250"/>
            <a:chOff x="1632" y="3936"/>
            <a:chExt cx="288" cy="576"/>
          </a:xfrm>
        </p:grpSpPr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1632" y="4224"/>
              <a:ext cx="288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4" name="AutoShape 146"/>
            <p:cNvSpPr>
              <a:spLocks noChangeArrowheads="1"/>
            </p:cNvSpPr>
            <p:nvPr/>
          </p:nvSpPr>
          <p:spPr bwMode="auto">
            <a:xfrm>
              <a:off x="1632" y="3936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7"/>
          <p:cNvGrpSpPr>
            <a:grpSpLocks/>
          </p:cNvGrpSpPr>
          <p:nvPr/>
        </p:nvGrpSpPr>
        <p:grpSpPr bwMode="auto">
          <a:xfrm>
            <a:off x="5133975" y="5105400"/>
            <a:ext cx="428625" cy="857250"/>
            <a:chOff x="1632" y="3936"/>
            <a:chExt cx="288" cy="576"/>
          </a:xfrm>
        </p:grpSpPr>
        <p:sp>
          <p:nvSpPr>
            <p:cNvPr id="12436" name="Rectangle 148"/>
            <p:cNvSpPr>
              <a:spLocks noChangeArrowheads="1"/>
            </p:cNvSpPr>
            <p:nvPr/>
          </p:nvSpPr>
          <p:spPr bwMode="auto">
            <a:xfrm>
              <a:off x="1632" y="4224"/>
              <a:ext cx="288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7" name="AutoShape 149"/>
            <p:cNvSpPr>
              <a:spLocks noChangeArrowheads="1"/>
            </p:cNvSpPr>
            <p:nvPr/>
          </p:nvSpPr>
          <p:spPr bwMode="auto">
            <a:xfrm>
              <a:off x="1632" y="3936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2857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2461" name="Group 173"/>
          <p:cNvGraphicFramePr>
            <a:graphicFrameLocks noGrp="1"/>
          </p:cNvGraphicFramePr>
          <p:nvPr/>
        </p:nvGraphicFramePr>
        <p:xfrm>
          <a:off x="914400" y="1552575"/>
          <a:ext cx="3581400" cy="1876426"/>
        </p:xfrm>
        <a:graphic>
          <a:graphicData uri="http://schemas.openxmlformats.org/drawingml/2006/table">
            <a:tbl>
              <a:tblPr/>
              <a:tblGrid>
                <a:gridCol w="1985963"/>
                <a:gridCol w="1595437"/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Translate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Translate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Scale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Scale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Uniform Scale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62" name="Text Box 174"/>
          <p:cNvSpPr txBox="1">
            <a:spLocks noChangeArrowheads="1"/>
          </p:cNvSpPr>
          <p:nvPr/>
        </p:nvSpPr>
        <p:spPr bwMode="auto">
          <a:xfrm>
            <a:off x="4876800" y="1543050"/>
            <a:ext cx="3962400" cy="18970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0"/>
              </a:spcBef>
            </a:pPr>
            <a:endParaRPr lang="en-US" sz="1000" b="0"/>
          </a:p>
          <a:p>
            <a:pPr marL="342900" indent="-342900">
              <a:spcBef>
                <a:spcPct val="0"/>
              </a:spcBef>
            </a:pPr>
            <a:r>
              <a:rPr lang="en-US" sz="2000"/>
              <a:t>Some non-commutative compositions:</a:t>
            </a:r>
          </a:p>
          <a:p>
            <a:pPr marL="800100" lvl="1" indent="-342900" algn="l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sz="2000" b="0"/>
              <a:t>Non-uniform scale, Rotate</a:t>
            </a:r>
          </a:p>
          <a:p>
            <a:pPr marL="800100" lvl="1" indent="-342900" algn="l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sz="2000" b="0"/>
              <a:t>Translate, Scale</a:t>
            </a:r>
          </a:p>
          <a:p>
            <a:pPr marL="800100" lvl="1" indent="-342900" algn="l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sz="2000" b="0"/>
              <a:t>Rotate, Translate</a:t>
            </a:r>
          </a:p>
          <a:p>
            <a:pPr marL="800100" lvl="1" indent="-342900" algn="l">
              <a:spcBef>
                <a:spcPct val="0"/>
              </a:spcBef>
              <a:buFont typeface="Wingdings" pitchFamily="2" charset="2"/>
              <a:buNone/>
            </a:pPr>
            <a:endParaRPr lang="en-US" sz="1200" b="0"/>
          </a:p>
        </p:txBody>
      </p:sp>
      <p:sp>
        <p:nvSpPr>
          <p:cNvPr id="12463" name="Text Box 175"/>
          <p:cNvSpPr txBox="1">
            <a:spLocks noChangeArrowheads="1"/>
          </p:cNvSpPr>
          <p:nvPr/>
        </p:nvSpPr>
        <p:spPr bwMode="auto">
          <a:xfrm>
            <a:off x="838200" y="1219200"/>
            <a:ext cx="358140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Commutative Compositions: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1979 L 0.25208 0.0197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08 0.01979 L 0.24791 -0.02743 C 0.24838 -0.03767 0.24398 -0.05208 0.23912 -0.06684 C 0.23333 -0.0842 0.22778 -0.09739 0.22153 -0.10659 L 0.19421 -0.15 " pathEditMode="relative" rAng="9952528" ptsTypes="FffFF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" y="-8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0.25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0" name="Rectangle 40"/>
          <p:cNvSpPr>
            <a:spLocks noGrp="1" noChangeArrowheads="1"/>
          </p:cNvSpPr>
          <p:nvPr>
            <p:ph idx="1"/>
          </p:nvPr>
        </p:nvSpPr>
        <p:spPr>
          <a:xfrm>
            <a:off x="1600200" y="1295400"/>
            <a:ext cx="6019800" cy="457200"/>
          </a:xfrm>
          <a:noFill/>
          <a:ln/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sz="2400" b="1">
                <a:solidFill>
                  <a:srgbClr val="554789"/>
                </a:solidFill>
                <a:latin typeface="Verdana" pitchFamily="34" charset="0"/>
              </a:rPr>
              <a:t>Rotating about an Arbitrary Point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Composed Transformations</a:t>
            </a: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4741863" y="4824413"/>
            <a:ext cx="242093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 flipH="1" flipV="1">
            <a:off x="4727575" y="2833688"/>
            <a:ext cx="14288" cy="2009775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71628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x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4495800" y="251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y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324600" y="2708275"/>
            <a:ext cx="1655763" cy="889000"/>
            <a:chOff x="3997" y="1680"/>
            <a:chExt cx="1043" cy="560"/>
          </a:xfrm>
        </p:grpSpPr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4800" y="168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P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997" y="1779"/>
              <a:ext cx="755" cy="461"/>
              <a:chOff x="3997" y="1779"/>
              <a:chExt cx="755" cy="461"/>
            </a:xfrm>
          </p:grpSpPr>
          <p:sp>
            <p:nvSpPr>
              <p:cNvPr id="61451" name="Oval 11"/>
              <p:cNvSpPr>
                <a:spLocks noChangeArrowheads="1"/>
              </p:cNvSpPr>
              <p:nvPr/>
            </p:nvSpPr>
            <p:spPr bwMode="auto">
              <a:xfrm>
                <a:off x="3997" y="2147"/>
                <a:ext cx="103" cy="93"/>
              </a:xfrm>
              <a:prstGeom prst="ellipse">
                <a:avLst/>
              </a:prstGeom>
              <a:solidFill>
                <a:schemeClr val="hlink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2" name="Line 12"/>
              <p:cNvSpPr>
                <a:spLocks noChangeShapeType="1"/>
              </p:cNvSpPr>
              <p:nvPr/>
            </p:nvSpPr>
            <p:spPr bwMode="auto">
              <a:xfrm flipV="1">
                <a:off x="4080" y="1850"/>
                <a:ext cx="576" cy="31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3" name="Oval 13"/>
              <p:cNvSpPr>
                <a:spLocks noChangeArrowheads="1"/>
              </p:cNvSpPr>
              <p:nvPr/>
            </p:nvSpPr>
            <p:spPr bwMode="auto">
              <a:xfrm>
                <a:off x="4649" y="1779"/>
                <a:ext cx="103" cy="93"/>
              </a:xfrm>
              <a:prstGeom prst="ellipse">
                <a:avLst/>
              </a:prstGeom>
              <a:solidFill>
                <a:schemeClr val="hlink">
                  <a:alpha val="34000"/>
                </a:schemeClr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435725" y="2078038"/>
            <a:ext cx="685800" cy="1371600"/>
            <a:chOff x="4080" y="1296"/>
            <a:chExt cx="432" cy="864"/>
          </a:xfrm>
        </p:grpSpPr>
        <p:sp>
          <p:nvSpPr>
            <p:cNvPr id="61455" name="Text Box 15"/>
            <p:cNvSpPr txBox="1">
              <a:spLocks noChangeArrowheads="1"/>
            </p:cNvSpPr>
            <p:nvPr/>
          </p:nvSpPr>
          <p:spPr bwMode="auto">
            <a:xfrm>
              <a:off x="4272" y="129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4080" y="1453"/>
              <a:ext cx="173" cy="707"/>
              <a:chOff x="4080" y="1453"/>
              <a:chExt cx="173" cy="707"/>
            </a:xfrm>
          </p:grpSpPr>
          <p:sp>
            <p:nvSpPr>
              <p:cNvPr id="61457" name="Line 17"/>
              <p:cNvSpPr>
                <a:spLocks noChangeShapeType="1"/>
              </p:cNvSpPr>
              <p:nvPr/>
            </p:nvSpPr>
            <p:spPr bwMode="auto">
              <a:xfrm flipV="1">
                <a:off x="4080" y="1533"/>
                <a:ext cx="115" cy="6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8" name="Oval 18"/>
              <p:cNvSpPr>
                <a:spLocks noChangeArrowheads="1"/>
              </p:cNvSpPr>
              <p:nvPr/>
            </p:nvSpPr>
            <p:spPr bwMode="auto">
              <a:xfrm>
                <a:off x="4150" y="1453"/>
                <a:ext cx="103" cy="93"/>
              </a:xfrm>
              <a:prstGeom prst="ellipse">
                <a:avLst/>
              </a:prstGeom>
              <a:solidFill>
                <a:schemeClr val="hlink">
                  <a:alpha val="34000"/>
                </a:schemeClr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795838" y="3235325"/>
            <a:ext cx="579437" cy="1524000"/>
            <a:chOff x="2995" y="2064"/>
            <a:chExt cx="365" cy="960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995" y="2317"/>
              <a:ext cx="173" cy="707"/>
              <a:chOff x="4080" y="1453"/>
              <a:chExt cx="173" cy="707"/>
            </a:xfrm>
          </p:grpSpPr>
          <p:sp>
            <p:nvSpPr>
              <p:cNvPr id="61461" name="Line 21"/>
              <p:cNvSpPr>
                <a:spLocks noChangeShapeType="1"/>
              </p:cNvSpPr>
              <p:nvPr/>
            </p:nvSpPr>
            <p:spPr bwMode="auto">
              <a:xfrm flipV="1">
                <a:off x="4080" y="1533"/>
                <a:ext cx="115" cy="6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2" name="Oval 22"/>
              <p:cNvSpPr>
                <a:spLocks noChangeArrowheads="1"/>
              </p:cNvSpPr>
              <p:nvPr/>
            </p:nvSpPr>
            <p:spPr bwMode="auto">
              <a:xfrm>
                <a:off x="4150" y="1453"/>
                <a:ext cx="103" cy="93"/>
              </a:xfrm>
              <a:prstGeom prst="ellipse">
                <a:avLst/>
              </a:prstGeom>
              <a:solidFill>
                <a:schemeClr val="hlink">
                  <a:alpha val="34000"/>
                </a:schemeClr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63" name="Text Box 23"/>
            <p:cNvSpPr txBox="1">
              <a:spLocks noChangeArrowheads="1"/>
            </p:cNvSpPr>
            <p:nvPr/>
          </p:nvSpPr>
          <p:spPr bwMode="auto">
            <a:xfrm>
              <a:off x="3120" y="206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703763" y="3983038"/>
            <a:ext cx="1655762" cy="889000"/>
            <a:chOff x="3997" y="1680"/>
            <a:chExt cx="1043" cy="560"/>
          </a:xfrm>
        </p:grpSpPr>
        <p:sp>
          <p:nvSpPr>
            <p:cNvPr id="61465" name="Text Box 25"/>
            <p:cNvSpPr txBox="1">
              <a:spLocks noChangeArrowheads="1"/>
            </p:cNvSpPr>
            <p:nvPr/>
          </p:nvSpPr>
          <p:spPr bwMode="auto">
            <a:xfrm>
              <a:off x="4800" y="168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P</a:t>
              </a:r>
            </a:p>
          </p:txBody>
        </p: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997" y="1779"/>
              <a:ext cx="755" cy="461"/>
              <a:chOff x="3997" y="1779"/>
              <a:chExt cx="755" cy="461"/>
            </a:xfrm>
          </p:grpSpPr>
          <p:sp>
            <p:nvSpPr>
              <p:cNvPr id="61467" name="Oval 27"/>
              <p:cNvSpPr>
                <a:spLocks noChangeArrowheads="1"/>
              </p:cNvSpPr>
              <p:nvPr/>
            </p:nvSpPr>
            <p:spPr bwMode="auto">
              <a:xfrm>
                <a:off x="3997" y="2147"/>
                <a:ext cx="103" cy="93"/>
              </a:xfrm>
              <a:prstGeom prst="ellipse">
                <a:avLst/>
              </a:prstGeom>
              <a:solidFill>
                <a:schemeClr val="hlink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8" name="Line 28"/>
              <p:cNvSpPr>
                <a:spLocks noChangeShapeType="1"/>
              </p:cNvSpPr>
              <p:nvPr/>
            </p:nvSpPr>
            <p:spPr bwMode="auto">
              <a:xfrm flipV="1">
                <a:off x="4080" y="1850"/>
                <a:ext cx="576" cy="31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9" name="Oval 29"/>
              <p:cNvSpPr>
                <a:spLocks noChangeArrowheads="1"/>
              </p:cNvSpPr>
              <p:nvPr/>
            </p:nvSpPr>
            <p:spPr bwMode="auto">
              <a:xfrm>
                <a:off x="4649" y="1779"/>
                <a:ext cx="103" cy="93"/>
              </a:xfrm>
              <a:prstGeom prst="ellipse">
                <a:avLst/>
              </a:prstGeom>
              <a:solidFill>
                <a:schemeClr val="hlink">
                  <a:alpha val="34000"/>
                </a:schemeClr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470" name="Oval 30"/>
          <p:cNvSpPr>
            <a:spLocks noChangeArrowheads="1"/>
          </p:cNvSpPr>
          <p:nvPr/>
        </p:nvSpPr>
        <p:spPr bwMode="auto">
          <a:xfrm>
            <a:off x="6318250" y="3449638"/>
            <a:ext cx="152400" cy="152400"/>
          </a:xfrm>
          <a:prstGeom prst="ellipse">
            <a:avLst/>
          </a:prstGeom>
          <a:solidFill>
            <a:schemeClr val="tx1"/>
          </a:solidFill>
          <a:ln w="38100" algn="ctr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6477000" y="3505200"/>
            <a:ext cx="3365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1371600" y="5562600"/>
            <a:ext cx="6096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CC6600"/>
                </a:solidFill>
              </a:rPr>
              <a:t>M = T(Vx,Vy)*R(</a:t>
            </a:r>
            <a:r>
              <a:rPr lang="el-GR" sz="2800">
                <a:solidFill>
                  <a:srgbClr val="CC6600"/>
                </a:solidFill>
              </a:rPr>
              <a:t>θ</a:t>
            </a:r>
            <a:r>
              <a:rPr lang="en-US" sz="2800">
                <a:solidFill>
                  <a:srgbClr val="CC6600"/>
                </a:solidFill>
              </a:rPr>
              <a:t>)*T(-Vx,-Vy)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361950" y="2346325"/>
            <a:ext cx="3443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Tahoma" pitchFamily="34" charset="0"/>
              </a:rPr>
              <a:t>Step 1: </a:t>
            </a:r>
            <a:r>
              <a:rPr lang="en-US" sz="2000" b="0">
                <a:latin typeface="Tahoma" pitchFamily="34" charset="0"/>
              </a:rPr>
              <a:t>Translate V to origin</a:t>
            </a:r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361950" y="2803525"/>
            <a:ext cx="307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Tahoma" pitchFamily="34" charset="0"/>
              </a:rPr>
              <a:t>Step 2:</a:t>
            </a:r>
            <a:r>
              <a:rPr lang="en-US" sz="2000" b="0">
                <a:latin typeface="Tahoma" pitchFamily="34" charset="0"/>
              </a:rPr>
              <a:t> Rotate </a:t>
            </a:r>
            <a:r>
              <a:rPr lang="en-US" sz="2000" b="0">
                <a:latin typeface="Tahoma" pitchFamily="34" charset="0"/>
                <a:sym typeface="Symbol" pitchFamily="18" charset="2"/>
              </a:rPr>
              <a:t> degrees</a:t>
            </a:r>
            <a:endParaRPr lang="en-US" sz="2000" b="0">
              <a:latin typeface="Tahoma" pitchFamily="34" charset="0"/>
            </a:endParaRPr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361950" y="3260725"/>
            <a:ext cx="3448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Tahoma" pitchFamily="34" charset="0"/>
              </a:rPr>
              <a:t>Step 3:</a:t>
            </a:r>
            <a:r>
              <a:rPr lang="en-US" sz="2000" b="0">
                <a:latin typeface="Tahoma" pitchFamily="34" charset="0"/>
              </a:rPr>
              <a:t> Translate origin to 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C 3.61111E-6 0.00023 -0.0908 0.09675 -0.18108 0.193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0" y="9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 0.0 0.08854 -0.09097 0.17726 -0.18194 " pathEditMode="relative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 0.0 0.08854 -0.09097 0.17726 -0.18194 " pathEditMode="relative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2" grpId="0"/>
      <p:bldP spid="61473" grpId="0"/>
      <p:bldP spid="61474" grpId="0"/>
      <p:bldP spid="614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04800" y="2209800"/>
            <a:ext cx="384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Tahoma" pitchFamily="34" charset="0"/>
              </a:rPr>
              <a:t>Step 1:</a:t>
            </a:r>
            <a:r>
              <a:rPr lang="en-US" sz="2000" b="0">
                <a:latin typeface="Tahoma" pitchFamily="34" charset="0"/>
              </a:rPr>
              <a:t> Translate (0,b) to origin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04800" y="2722563"/>
            <a:ext cx="3168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Tahoma" pitchFamily="34" charset="0"/>
              </a:rPr>
              <a:t>Step 2:</a:t>
            </a:r>
            <a:r>
              <a:rPr lang="en-US" sz="2000" b="0">
                <a:latin typeface="Tahoma" pitchFamily="34" charset="0"/>
              </a:rPr>
              <a:t> Rotate -</a:t>
            </a:r>
            <a:r>
              <a:rPr lang="en-US" sz="2000" b="0">
                <a:latin typeface="Tahoma" pitchFamily="34" charset="0"/>
                <a:sym typeface="Symbol" pitchFamily="18" charset="2"/>
              </a:rPr>
              <a:t> degrees</a:t>
            </a:r>
            <a:endParaRPr lang="en-US" sz="2000" b="0">
              <a:latin typeface="Tahoma" pitchFamily="34" charset="0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04800" y="3200400"/>
            <a:ext cx="4084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Tahoma" pitchFamily="34" charset="0"/>
              </a:rPr>
              <a:t>Step 3:</a:t>
            </a:r>
            <a:r>
              <a:rPr lang="en-US" sz="2000" b="0">
                <a:latin typeface="Tahoma" pitchFamily="34" charset="0"/>
              </a:rPr>
              <a:t> Mirror reflect about X-axis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304800" y="3657600"/>
            <a:ext cx="307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Tahoma" pitchFamily="34" charset="0"/>
              </a:rPr>
              <a:t>Step 4:</a:t>
            </a:r>
            <a:r>
              <a:rPr lang="en-US" sz="2000" b="0">
                <a:latin typeface="Tahoma" pitchFamily="34" charset="0"/>
              </a:rPr>
              <a:t> Rotate </a:t>
            </a:r>
            <a:r>
              <a:rPr lang="en-US" sz="2000" b="0">
                <a:latin typeface="Tahoma" pitchFamily="34" charset="0"/>
                <a:sym typeface="Symbol" pitchFamily="18" charset="2"/>
              </a:rPr>
              <a:t> degrees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304800" y="4114800"/>
            <a:ext cx="384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latin typeface="Tahoma" pitchFamily="34" charset="0"/>
              </a:rPr>
              <a:t>Step 5:</a:t>
            </a:r>
            <a:r>
              <a:rPr lang="en-US" sz="2000" b="0">
                <a:latin typeface="Tahoma" pitchFamily="34" charset="0"/>
              </a:rPr>
              <a:t> Translate origin to (0,b)</a:t>
            </a:r>
          </a:p>
        </p:txBody>
      </p:sp>
      <p:sp>
        <p:nvSpPr>
          <p:cNvPr id="62495" name="Rectangle 31"/>
          <p:cNvSpPr>
            <a:spLocks noGrp="1" noChangeArrowheads="1"/>
          </p:cNvSpPr>
          <p:nvPr>
            <p:ph idx="1"/>
          </p:nvPr>
        </p:nvSpPr>
        <p:spPr>
          <a:xfrm>
            <a:off x="1600200" y="1295400"/>
            <a:ext cx="6019800" cy="45720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2400" b="1">
                <a:solidFill>
                  <a:srgbClr val="554789"/>
                </a:solidFill>
                <a:latin typeface="Verdana" pitchFamily="34" charset="0"/>
              </a:rPr>
              <a:t>Reflection about a Tilted Line</a:t>
            </a:r>
          </a:p>
        </p:txBody>
      </p:sp>
      <p:sp>
        <p:nvSpPr>
          <p:cNvPr id="62484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Example Composed Transformations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5257800" y="1981200"/>
            <a:ext cx="3657600" cy="2667000"/>
            <a:chOff x="3312" y="1248"/>
            <a:chExt cx="2304" cy="1680"/>
          </a:xfrm>
        </p:grpSpPr>
        <p:sp>
          <p:nvSpPr>
            <p:cNvPr id="62541" name="Line 77"/>
            <p:cNvSpPr>
              <a:spLocks noChangeShapeType="1"/>
            </p:cNvSpPr>
            <p:nvPr/>
          </p:nvSpPr>
          <p:spPr bwMode="auto">
            <a:xfrm>
              <a:off x="3312" y="2592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2" name="Line 78"/>
            <p:cNvSpPr>
              <a:spLocks noChangeShapeType="1"/>
            </p:cNvSpPr>
            <p:nvPr/>
          </p:nvSpPr>
          <p:spPr bwMode="auto">
            <a:xfrm flipV="1">
              <a:off x="4032" y="1248"/>
              <a:ext cx="0" cy="16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9"/>
            <p:cNvGrpSpPr>
              <a:grpSpLocks/>
            </p:cNvGrpSpPr>
            <p:nvPr/>
          </p:nvGrpSpPr>
          <p:grpSpPr bwMode="auto">
            <a:xfrm>
              <a:off x="3360" y="1632"/>
              <a:ext cx="1728" cy="1104"/>
              <a:chOff x="3360" y="1632"/>
              <a:chExt cx="1728" cy="1104"/>
            </a:xfrm>
          </p:grpSpPr>
          <p:sp>
            <p:nvSpPr>
              <p:cNvPr id="62544" name="Line 80"/>
              <p:cNvSpPr>
                <a:spLocks noChangeShapeType="1"/>
              </p:cNvSpPr>
              <p:nvPr/>
            </p:nvSpPr>
            <p:spPr bwMode="auto">
              <a:xfrm flipV="1">
                <a:off x="3360" y="1645"/>
                <a:ext cx="1728" cy="10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5" name="Oval 81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96" cy="96"/>
              </a:xfrm>
              <a:prstGeom prst="ellipse">
                <a:avLst/>
              </a:prstGeom>
              <a:solidFill>
                <a:schemeClr val="accent1">
                  <a:alpha val="82001"/>
                </a:schemeClr>
              </a:solidFill>
              <a:ln w="38100" algn="ctr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2"/>
            <p:cNvGrpSpPr>
              <a:grpSpLocks/>
            </p:cNvGrpSpPr>
            <p:nvPr/>
          </p:nvGrpSpPr>
          <p:grpSpPr bwMode="auto">
            <a:xfrm>
              <a:off x="4416" y="1632"/>
              <a:ext cx="336" cy="768"/>
              <a:chOff x="4416" y="1632"/>
              <a:chExt cx="336" cy="768"/>
            </a:xfrm>
          </p:grpSpPr>
          <p:sp>
            <p:nvSpPr>
              <p:cNvPr id="62547" name="Oval 83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96" cy="96"/>
              </a:xfrm>
              <a:prstGeom prst="ellipse">
                <a:avLst/>
              </a:prstGeom>
              <a:solidFill>
                <a:schemeClr val="accent1">
                  <a:alpha val="82001"/>
                </a:schemeClr>
              </a:solidFill>
              <a:ln w="38100" algn="ctr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8" name="Arc 84"/>
              <p:cNvSpPr>
                <a:spLocks/>
              </p:cNvSpPr>
              <p:nvPr/>
            </p:nvSpPr>
            <p:spPr bwMode="auto">
              <a:xfrm>
                <a:off x="4416" y="1632"/>
                <a:ext cx="336" cy="6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2787"/>
                  <a:gd name="T2" fmla="*/ 21567 w 21600"/>
                  <a:gd name="T3" fmla="*/ 22787 h 22787"/>
                  <a:gd name="T4" fmla="*/ 0 w 21600"/>
                  <a:gd name="T5" fmla="*/ 21600 h 22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787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5"/>
                      <a:pt x="21589" y="22391"/>
                      <a:pt x="21567" y="22787"/>
                    </a:cubicBezTo>
                  </a:path>
                  <a:path w="21600" h="22787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995"/>
                      <a:pt x="21589" y="22391"/>
                      <a:pt x="21567" y="2278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993300"/>
                </a:solidFill>
                <a:prstDash val="lgDashDotDot"/>
                <a:round/>
                <a:headEnd/>
                <a:tailEnd type="arrow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49" name="Text Box 85"/>
            <p:cNvSpPr txBox="1">
              <a:spLocks noChangeArrowheads="1"/>
            </p:cNvSpPr>
            <p:nvPr/>
          </p:nvSpPr>
          <p:spPr bwMode="auto">
            <a:xfrm>
              <a:off x="3648" y="2112"/>
              <a:ext cx="43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(0,b)</a:t>
              </a:r>
            </a:p>
          </p:txBody>
        </p:sp>
        <p:sp>
          <p:nvSpPr>
            <p:cNvPr id="62550" name="Oval 86"/>
            <p:cNvSpPr>
              <a:spLocks noChangeArrowheads="1"/>
            </p:cNvSpPr>
            <p:nvPr/>
          </p:nvSpPr>
          <p:spPr bwMode="auto">
            <a:xfrm>
              <a:off x="3984" y="2256"/>
              <a:ext cx="96" cy="96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5257800" y="1981200"/>
            <a:ext cx="3657600" cy="2819400"/>
            <a:chOff x="3312" y="1248"/>
            <a:chExt cx="2304" cy="1776"/>
          </a:xfrm>
        </p:grpSpPr>
        <p:sp>
          <p:nvSpPr>
            <p:cNvPr id="62552" name="Line 88"/>
            <p:cNvSpPr>
              <a:spLocks noChangeShapeType="1"/>
            </p:cNvSpPr>
            <p:nvPr/>
          </p:nvSpPr>
          <p:spPr bwMode="auto">
            <a:xfrm>
              <a:off x="3312" y="2592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3" name="Line 89"/>
            <p:cNvSpPr>
              <a:spLocks noChangeShapeType="1"/>
            </p:cNvSpPr>
            <p:nvPr/>
          </p:nvSpPr>
          <p:spPr bwMode="auto">
            <a:xfrm flipV="1">
              <a:off x="4032" y="1248"/>
              <a:ext cx="0" cy="16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4" name="Line 90"/>
            <p:cNvSpPr>
              <a:spLocks noChangeShapeType="1"/>
            </p:cNvSpPr>
            <p:nvPr/>
          </p:nvSpPr>
          <p:spPr bwMode="auto">
            <a:xfrm flipV="1">
              <a:off x="3360" y="1933"/>
              <a:ext cx="1728" cy="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5" name="Oval 91"/>
            <p:cNvSpPr>
              <a:spLocks noChangeArrowheads="1"/>
            </p:cNvSpPr>
            <p:nvPr/>
          </p:nvSpPr>
          <p:spPr bwMode="auto">
            <a:xfrm>
              <a:off x="4224" y="1920"/>
              <a:ext cx="96" cy="96"/>
            </a:xfrm>
            <a:prstGeom prst="ellipse">
              <a:avLst/>
            </a:prstGeom>
            <a:solidFill>
              <a:schemeClr val="accent1">
                <a:alpha val="82001"/>
              </a:schemeClr>
            </a:solidFill>
            <a:ln w="38100" algn="ctr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6" name="Text Box 92"/>
            <p:cNvSpPr txBox="1">
              <a:spLocks noChangeArrowheads="1"/>
            </p:cNvSpPr>
            <p:nvPr/>
          </p:nvSpPr>
          <p:spPr bwMode="auto">
            <a:xfrm>
              <a:off x="3648" y="2112"/>
              <a:ext cx="43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(0,b)</a:t>
              </a:r>
            </a:p>
          </p:txBody>
        </p:sp>
        <p:sp>
          <p:nvSpPr>
            <p:cNvPr id="62557" name="Oval 93"/>
            <p:cNvSpPr>
              <a:spLocks noChangeArrowheads="1"/>
            </p:cNvSpPr>
            <p:nvPr/>
          </p:nvSpPr>
          <p:spPr bwMode="auto">
            <a:xfrm>
              <a:off x="3984" y="2256"/>
              <a:ext cx="96" cy="96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8" name="Oval 94"/>
            <p:cNvSpPr>
              <a:spLocks noChangeArrowheads="1"/>
            </p:cNvSpPr>
            <p:nvPr/>
          </p:nvSpPr>
          <p:spPr bwMode="auto">
            <a:xfrm>
              <a:off x="3984" y="2544"/>
              <a:ext cx="96" cy="96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5257800" y="1981200"/>
            <a:ext cx="3657600" cy="3013075"/>
            <a:chOff x="3312" y="1248"/>
            <a:chExt cx="2304" cy="1898"/>
          </a:xfrm>
        </p:grpSpPr>
        <p:sp>
          <p:nvSpPr>
            <p:cNvPr id="62560" name="Line 96"/>
            <p:cNvSpPr>
              <a:spLocks noChangeShapeType="1"/>
            </p:cNvSpPr>
            <p:nvPr/>
          </p:nvSpPr>
          <p:spPr bwMode="auto">
            <a:xfrm>
              <a:off x="3312" y="2592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1" name="Line 97"/>
            <p:cNvSpPr>
              <a:spLocks noChangeShapeType="1"/>
            </p:cNvSpPr>
            <p:nvPr/>
          </p:nvSpPr>
          <p:spPr bwMode="auto">
            <a:xfrm flipV="1">
              <a:off x="4032" y="1248"/>
              <a:ext cx="0" cy="16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2" name="Text Box 98"/>
            <p:cNvSpPr txBox="1">
              <a:spLocks noChangeArrowheads="1"/>
            </p:cNvSpPr>
            <p:nvPr/>
          </p:nvSpPr>
          <p:spPr bwMode="auto">
            <a:xfrm>
              <a:off x="3648" y="2112"/>
              <a:ext cx="43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(0,b)</a:t>
              </a:r>
            </a:p>
          </p:txBody>
        </p:sp>
        <p:sp>
          <p:nvSpPr>
            <p:cNvPr id="62563" name="Oval 99"/>
            <p:cNvSpPr>
              <a:spLocks noChangeArrowheads="1"/>
            </p:cNvSpPr>
            <p:nvPr/>
          </p:nvSpPr>
          <p:spPr bwMode="auto">
            <a:xfrm>
              <a:off x="3984" y="2256"/>
              <a:ext cx="96" cy="96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 rot="1942217">
              <a:off x="3395" y="2042"/>
              <a:ext cx="1728" cy="1104"/>
              <a:chOff x="3360" y="1920"/>
              <a:chExt cx="1728" cy="1104"/>
            </a:xfrm>
          </p:grpSpPr>
          <p:sp>
            <p:nvSpPr>
              <p:cNvPr id="62565" name="Line 101"/>
              <p:cNvSpPr>
                <a:spLocks noChangeShapeType="1"/>
              </p:cNvSpPr>
              <p:nvPr/>
            </p:nvSpPr>
            <p:spPr bwMode="auto">
              <a:xfrm flipV="1">
                <a:off x="3360" y="1933"/>
                <a:ext cx="1728" cy="10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6" name="Oval 102"/>
              <p:cNvSpPr>
                <a:spLocks noChangeArrowheads="1"/>
              </p:cNvSpPr>
              <p:nvPr/>
            </p:nvSpPr>
            <p:spPr bwMode="auto">
              <a:xfrm>
                <a:off x="4224" y="1920"/>
                <a:ext cx="96" cy="96"/>
              </a:xfrm>
              <a:prstGeom prst="ellipse">
                <a:avLst/>
              </a:prstGeom>
              <a:solidFill>
                <a:schemeClr val="accent1">
                  <a:alpha val="82001"/>
                </a:schemeClr>
              </a:solidFill>
              <a:ln w="38100" algn="ctr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7" name="Oval 103"/>
              <p:cNvSpPr>
                <a:spLocks noChangeArrowheads="1"/>
              </p:cNvSpPr>
              <p:nvPr/>
            </p:nvSpPr>
            <p:spPr bwMode="auto">
              <a:xfrm>
                <a:off x="3984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5257800" y="1981200"/>
            <a:ext cx="3657600" cy="3014663"/>
            <a:chOff x="3312" y="1248"/>
            <a:chExt cx="2304" cy="1899"/>
          </a:xfrm>
        </p:grpSpPr>
        <p:sp>
          <p:nvSpPr>
            <p:cNvPr id="62569" name="Line 105"/>
            <p:cNvSpPr>
              <a:spLocks noChangeShapeType="1"/>
            </p:cNvSpPr>
            <p:nvPr/>
          </p:nvSpPr>
          <p:spPr bwMode="auto">
            <a:xfrm>
              <a:off x="3312" y="2592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0" name="Line 106"/>
            <p:cNvSpPr>
              <a:spLocks noChangeShapeType="1"/>
            </p:cNvSpPr>
            <p:nvPr/>
          </p:nvSpPr>
          <p:spPr bwMode="auto">
            <a:xfrm flipV="1">
              <a:off x="4032" y="1248"/>
              <a:ext cx="0" cy="16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07"/>
            <p:cNvGrpSpPr>
              <a:grpSpLocks/>
            </p:cNvGrpSpPr>
            <p:nvPr/>
          </p:nvGrpSpPr>
          <p:grpSpPr bwMode="auto">
            <a:xfrm rot="1948836">
              <a:off x="3461" y="2043"/>
              <a:ext cx="1728" cy="1104"/>
              <a:chOff x="3360" y="1632"/>
              <a:chExt cx="1728" cy="1104"/>
            </a:xfrm>
          </p:grpSpPr>
          <p:sp>
            <p:nvSpPr>
              <p:cNvPr id="62572" name="Line 108"/>
              <p:cNvSpPr>
                <a:spLocks noChangeShapeType="1"/>
              </p:cNvSpPr>
              <p:nvPr/>
            </p:nvSpPr>
            <p:spPr bwMode="auto">
              <a:xfrm flipV="1">
                <a:off x="3360" y="1645"/>
                <a:ext cx="1728" cy="10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3" name="Oval 109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96" cy="96"/>
              </a:xfrm>
              <a:prstGeom prst="ellipse">
                <a:avLst/>
              </a:prstGeom>
              <a:solidFill>
                <a:schemeClr val="accent1">
                  <a:alpha val="82001"/>
                </a:schemeClr>
              </a:solidFill>
              <a:ln w="38100" algn="ctr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4" name="Oval 110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96" cy="96"/>
              </a:xfrm>
              <a:prstGeom prst="ellipse">
                <a:avLst/>
              </a:prstGeom>
              <a:solidFill>
                <a:srgbClr val="993300">
                  <a:alpha val="39000"/>
                </a:srgbClr>
              </a:solidFill>
              <a:ln w="38100" algn="ctr">
                <a:solidFill>
                  <a:srgbClr val="99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75" name="Text Box 111"/>
            <p:cNvSpPr txBox="1">
              <a:spLocks noChangeArrowheads="1"/>
            </p:cNvSpPr>
            <p:nvPr/>
          </p:nvSpPr>
          <p:spPr bwMode="auto">
            <a:xfrm>
              <a:off x="3648" y="2112"/>
              <a:ext cx="43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(0,b)</a:t>
              </a:r>
            </a:p>
          </p:txBody>
        </p:sp>
        <p:sp>
          <p:nvSpPr>
            <p:cNvPr id="62576" name="Oval 112"/>
            <p:cNvSpPr>
              <a:spLocks noChangeArrowheads="1"/>
            </p:cNvSpPr>
            <p:nvPr/>
          </p:nvSpPr>
          <p:spPr bwMode="auto">
            <a:xfrm>
              <a:off x="3984" y="2256"/>
              <a:ext cx="96" cy="96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7" name="Oval 113"/>
            <p:cNvSpPr>
              <a:spLocks noChangeArrowheads="1"/>
            </p:cNvSpPr>
            <p:nvPr/>
          </p:nvSpPr>
          <p:spPr bwMode="auto">
            <a:xfrm>
              <a:off x="3984" y="2544"/>
              <a:ext cx="96" cy="96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5257800" y="2001838"/>
            <a:ext cx="3657600" cy="2743200"/>
            <a:chOff x="3312" y="1248"/>
            <a:chExt cx="2304" cy="1728"/>
          </a:xfrm>
        </p:grpSpPr>
        <p:sp>
          <p:nvSpPr>
            <p:cNvPr id="62579" name="Line 115"/>
            <p:cNvSpPr>
              <a:spLocks noChangeShapeType="1"/>
            </p:cNvSpPr>
            <p:nvPr/>
          </p:nvSpPr>
          <p:spPr bwMode="auto">
            <a:xfrm>
              <a:off x="3312" y="2592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0" name="Line 116"/>
            <p:cNvSpPr>
              <a:spLocks noChangeShapeType="1"/>
            </p:cNvSpPr>
            <p:nvPr/>
          </p:nvSpPr>
          <p:spPr bwMode="auto">
            <a:xfrm flipV="1">
              <a:off x="4032" y="1248"/>
              <a:ext cx="0" cy="16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17"/>
            <p:cNvGrpSpPr>
              <a:grpSpLocks/>
            </p:cNvGrpSpPr>
            <p:nvPr/>
          </p:nvGrpSpPr>
          <p:grpSpPr bwMode="auto">
            <a:xfrm>
              <a:off x="3408" y="1872"/>
              <a:ext cx="1728" cy="1104"/>
              <a:chOff x="3360" y="1632"/>
              <a:chExt cx="1728" cy="1104"/>
            </a:xfrm>
          </p:grpSpPr>
          <p:sp>
            <p:nvSpPr>
              <p:cNvPr id="62582" name="Line 118"/>
              <p:cNvSpPr>
                <a:spLocks noChangeShapeType="1"/>
              </p:cNvSpPr>
              <p:nvPr/>
            </p:nvSpPr>
            <p:spPr bwMode="auto">
              <a:xfrm flipV="1">
                <a:off x="3360" y="1645"/>
                <a:ext cx="1728" cy="10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3" name="Oval 119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96" cy="96"/>
              </a:xfrm>
              <a:prstGeom prst="ellipse">
                <a:avLst/>
              </a:prstGeom>
              <a:solidFill>
                <a:schemeClr val="accent1">
                  <a:alpha val="82001"/>
                </a:schemeClr>
              </a:solidFill>
              <a:ln w="38100" algn="ctr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4" name="Oval 120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96" cy="96"/>
              </a:xfrm>
              <a:prstGeom prst="ellipse">
                <a:avLst/>
              </a:prstGeom>
              <a:solidFill>
                <a:srgbClr val="993300">
                  <a:alpha val="39000"/>
                </a:srgbClr>
              </a:solidFill>
              <a:ln w="38100" algn="ctr">
                <a:solidFill>
                  <a:srgbClr val="99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85" name="Text Box 121"/>
            <p:cNvSpPr txBox="1">
              <a:spLocks noChangeArrowheads="1"/>
            </p:cNvSpPr>
            <p:nvPr/>
          </p:nvSpPr>
          <p:spPr bwMode="auto">
            <a:xfrm>
              <a:off x="3648" y="2112"/>
              <a:ext cx="43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(0,b)</a:t>
              </a:r>
            </a:p>
          </p:txBody>
        </p:sp>
        <p:sp>
          <p:nvSpPr>
            <p:cNvPr id="62586" name="Oval 122"/>
            <p:cNvSpPr>
              <a:spLocks noChangeArrowheads="1"/>
            </p:cNvSpPr>
            <p:nvPr/>
          </p:nvSpPr>
          <p:spPr bwMode="auto">
            <a:xfrm>
              <a:off x="3984" y="2256"/>
              <a:ext cx="96" cy="96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7" name="Oval 123"/>
            <p:cNvSpPr>
              <a:spLocks noChangeArrowheads="1"/>
            </p:cNvSpPr>
            <p:nvPr/>
          </p:nvSpPr>
          <p:spPr bwMode="auto">
            <a:xfrm>
              <a:off x="3984" y="2544"/>
              <a:ext cx="96" cy="96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24"/>
          <p:cNvGrpSpPr>
            <a:grpSpLocks/>
          </p:cNvGrpSpPr>
          <p:nvPr/>
        </p:nvGrpSpPr>
        <p:grpSpPr bwMode="auto">
          <a:xfrm>
            <a:off x="5257800" y="1981200"/>
            <a:ext cx="3657600" cy="2667000"/>
            <a:chOff x="3312" y="1248"/>
            <a:chExt cx="2304" cy="1680"/>
          </a:xfrm>
        </p:grpSpPr>
        <p:sp>
          <p:nvSpPr>
            <p:cNvPr id="62589" name="Line 125"/>
            <p:cNvSpPr>
              <a:spLocks noChangeShapeType="1"/>
            </p:cNvSpPr>
            <p:nvPr/>
          </p:nvSpPr>
          <p:spPr bwMode="auto">
            <a:xfrm>
              <a:off x="3312" y="2592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0" name="Line 126"/>
            <p:cNvSpPr>
              <a:spLocks noChangeShapeType="1"/>
            </p:cNvSpPr>
            <p:nvPr/>
          </p:nvSpPr>
          <p:spPr bwMode="auto">
            <a:xfrm flipV="1">
              <a:off x="4032" y="1248"/>
              <a:ext cx="0" cy="16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27"/>
            <p:cNvGrpSpPr>
              <a:grpSpLocks/>
            </p:cNvGrpSpPr>
            <p:nvPr/>
          </p:nvGrpSpPr>
          <p:grpSpPr bwMode="auto">
            <a:xfrm>
              <a:off x="3439" y="1583"/>
              <a:ext cx="1728" cy="1104"/>
              <a:chOff x="3360" y="1632"/>
              <a:chExt cx="1728" cy="1104"/>
            </a:xfrm>
          </p:grpSpPr>
          <p:sp>
            <p:nvSpPr>
              <p:cNvPr id="62592" name="Line 128"/>
              <p:cNvSpPr>
                <a:spLocks noChangeShapeType="1"/>
              </p:cNvSpPr>
              <p:nvPr/>
            </p:nvSpPr>
            <p:spPr bwMode="auto">
              <a:xfrm flipV="1">
                <a:off x="3360" y="1645"/>
                <a:ext cx="1728" cy="10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3" name="Oval 129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96" cy="96"/>
              </a:xfrm>
              <a:prstGeom prst="ellipse">
                <a:avLst/>
              </a:prstGeom>
              <a:solidFill>
                <a:schemeClr val="accent1">
                  <a:alpha val="82001"/>
                </a:schemeClr>
              </a:solidFill>
              <a:ln w="38100" algn="ctr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4" name="Oval 130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96" cy="96"/>
              </a:xfrm>
              <a:prstGeom prst="ellipse">
                <a:avLst/>
              </a:prstGeom>
              <a:solidFill>
                <a:srgbClr val="993300">
                  <a:alpha val="39000"/>
                </a:srgbClr>
              </a:solidFill>
              <a:ln w="38100" algn="ctr">
                <a:solidFill>
                  <a:srgbClr val="99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95" name="Text Box 131"/>
            <p:cNvSpPr txBox="1">
              <a:spLocks noChangeArrowheads="1"/>
            </p:cNvSpPr>
            <p:nvPr/>
          </p:nvSpPr>
          <p:spPr bwMode="auto">
            <a:xfrm>
              <a:off x="3648" y="2112"/>
              <a:ext cx="43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(0,b)</a:t>
              </a:r>
            </a:p>
          </p:txBody>
        </p:sp>
        <p:sp>
          <p:nvSpPr>
            <p:cNvPr id="62596" name="Oval 132"/>
            <p:cNvSpPr>
              <a:spLocks noChangeArrowheads="1"/>
            </p:cNvSpPr>
            <p:nvPr/>
          </p:nvSpPr>
          <p:spPr bwMode="auto">
            <a:xfrm>
              <a:off x="3984" y="2256"/>
              <a:ext cx="96" cy="96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7" name="Oval 133"/>
            <p:cNvSpPr>
              <a:spLocks noChangeArrowheads="1"/>
            </p:cNvSpPr>
            <p:nvPr/>
          </p:nvSpPr>
          <p:spPr bwMode="auto">
            <a:xfrm>
              <a:off x="3984" y="2544"/>
              <a:ext cx="96" cy="96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98" name="Text Box 134"/>
          <p:cNvSpPr txBox="1">
            <a:spLocks noChangeArrowheads="1"/>
          </p:cNvSpPr>
          <p:nvPr/>
        </p:nvSpPr>
        <p:spPr bwMode="auto">
          <a:xfrm>
            <a:off x="1295400" y="5562600"/>
            <a:ext cx="71628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CC6600"/>
                </a:solidFill>
              </a:rPr>
              <a:t>M = T(0,b)*R(</a:t>
            </a:r>
            <a:r>
              <a:rPr lang="el-GR" sz="2800">
                <a:solidFill>
                  <a:srgbClr val="CC6600"/>
                </a:solidFill>
              </a:rPr>
              <a:t>θ</a:t>
            </a:r>
            <a:r>
              <a:rPr lang="en-US" sz="2800">
                <a:solidFill>
                  <a:srgbClr val="CC6600"/>
                </a:solidFill>
              </a:rPr>
              <a:t>)*M</a:t>
            </a:r>
            <a:r>
              <a:rPr lang="en-US" sz="2800" baseline="-25000">
                <a:solidFill>
                  <a:srgbClr val="CC6600"/>
                </a:solidFill>
              </a:rPr>
              <a:t>x</a:t>
            </a:r>
            <a:r>
              <a:rPr lang="en-US" sz="2800">
                <a:solidFill>
                  <a:srgbClr val="CC6600"/>
                </a:solidFill>
              </a:rPr>
              <a:t>*R(-</a:t>
            </a:r>
            <a:r>
              <a:rPr lang="el-GR" sz="2800">
                <a:solidFill>
                  <a:srgbClr val="CC6600"/>
                </a:solidFill>
              </a:rPr>
              <a:t>θ</a:t>
            </a:r>
            <a:r>
              <a:rPr lang="en-US" sz="2800">
                <a:solidFill>
                  <a:srgbClr val="CC6600"/>
                </a:solidFill>
              </a:rPr>
              <a:t>)*T(0,-b)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70" grpId="0"/>
      <p:bldP spid="62471" grpId="0"/>
      <p:bldP spid="62474" grpId="0"/>
      <p:bldP spid="62475" grpId="0"/>
      <p:bldP spid="625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3D Modeling Transformations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457200" y="236538"/>
            <a:ext cx="75644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ct val="0"/>
              </a:spcBef>
            </a:pPr>
            <a:r>
              <a:rPr lang="en-US" sz="3600" b="0">
                <a:solidFill>
                  <a:schemeClr val="tx2"/>
                </a:solidFill>
              </a:rPr>
              <a:t>Orientation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565150" y="1447800"/>
            <a:ext cx="720725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800" b="0"/>
              <a:t>Thumb points to +ve Z-axis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800" b="0"/>
              <a:t>Fingers show +ve rotation from X to Y axis</a:t>
            </a:r>
          </a:p>
        </p:txBody>
      </p:sp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736600" y="3436938"/>
          <a:ext cx="6629400" cy="288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4465800" imgH="1944720" progId="">
                  <p:embed/>
                </p:oleObj>
              </mc:Choice>
              <mc:Fallback>
                <p:oleObj name="VISIO" r:id="rId4" imgW="4465800" imgH="19447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436938"/>
                        <a:ext cx="6629400" cy="288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Translations</a:t>
            </a:r>
          </a:p>
        </p:txBody>
      </p:sp>
      <p:pic>
        <p:nvPicPr>
          <p:cNvPr id="78852" name="Picture 4" descr="teapot normal ax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71600"/>
            <a:ext cx="2741613" cy="2227263"/>
          </a:xfrm>
          <a:prstGeom prst="rect">
            <a:avLst/>
          </a:prstGeom>
          <a:noFill/>
        </p:spPr>
      </p:pic>
      <p:pic>
        <p:nvPicPr>
          <p:cNvPr id="78853" name="Picture 5" descr="teapot off ax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343400"/>
            <a:ext cx="2743200" cy="2227263"/>
          </a:xfrm>
          <a:prstGeom prst="rect">
            <a:avLst/>
          </a:prstGeom>
          <a:noFill/>
        </p:spPr>
      </p:pic>
      <p:sp>
        <p:nvSpPr>
          <p:cNvPr id="78854" name="AutoShape 6"/>
          <p:cNvSpPr>
            <a:spLocks noChangeArrowheads="1"/>
          </p:cNvSpPr>
          <p:nvPr/>
        </p:nvSpPr>
        <p:spPr bwMode="auto">
          <a:xfrm>
            <a:off x="1524000" y="3733800"/>
            <a:ext cx="593725" cy="446088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4343400" y="2589213"/>
          <a:ext cx="3632200" cy="22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5" imgW="1815840" imgH="1143000" progId="Equation.3">
                  <p:embed/>
                </p:oleObj>
              </mc:Choice>
              <mc:Fallback>
                <p:oleObj name="Equation" r:id="rId5" imgW="181584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89213"/>
                        <a:ext cx="3632200" cy="228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4133850" y="2495550"/>
            <a:ext cx="3962400" cy="1981200"/>
          </a:xfrm>
          <a:prstGeom prst="rect">
            <a:avLst/>
          </a:prstGeom>
          <a:solidFill>
            <a:schemeClr val="accent1">
              <a:alpha val="8000"/>
            </a:schemeClr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Scaling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066800"/>
            <a:ext cx="2813050" cy="2286000"/>
            <a:chOff x="528" y="864"/>
            <a:chExt cx="1772" cy="1440"/>
          </a:xfrm>
        </p:grpSpPr>
        <p:pic>
          <p:nvPicPr>
            <p:cNvPr id="79877" name="Picture 5" descr="teapot normal ax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8" y="864"/>
              <a:ext cx="1772" cy="1440"/>
            </a:xfrm>
            <a:prstGeom prst="rect">
              <a:avLst/>
            </a:prstGeom>
            <a:noFill/>
          </p:spPr>
        </p:pic>
        <p:sp>
          <p:nvSpPr>
            <p:cNvPr id="79878" name="Text Box 6"/>
            <p:cNvSpPr txBox="1">
              <a:spLocks noChangeArrowheads="1"/>
            </p:cNvSpPr>
            <p:nvPr/>
          </p:nvSpPr>
          <p:spPr bwMode="auto">
            <a:xfrm>
              <a:off x="1294" y="1838"/>
              <a:ext cx="5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600" b="0"/>
                <a:t>Original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81000" y="3810000"/>
            <a:ext cx="2814638" cy="2286000"/>
            <a:chOff x="672" y="2304"/>
            <a:chExt cx="1773" cy="1440"/>
          </a:xfrm>
        </p:grpSpPr>
        <p:pic>
          <p:nvPicPr>
            <p:cNvPr id="79880" name="Picture 8" descr="teapot scale a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2" y="2304"/>
              <a:ext cx="1773" cy="1440"/>
            </a:xfrm>
            <a:prstGeom prst="rect">
              <a:avLst/>
            </a:prstGeom>
            <a:noFill/>
          </p:spPr>
        </p:pic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1259" y="3326"/>
              <a:ext cx="8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600" b="0"/>
                <a:t>scale all axes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124200" y="1066800"/>
            <a:ext cx="2814638" cy="2286000"/>
            <a:chOff x="3723" y="960"/>
            <a:chExt cx="1773" cy="1440"/>
          </a:xfrm>
        </p:grpSpPr>
        <p:pic>
          <p:nvPicPr>
            <p:cNvPr id="79883" name="Picture 11" descr="teapot scale X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23" y="960"/>
              <a:ext cx="1773" cy="1440"/>
            </a:xfrm>
            <a:prstGeom prst="rect">
              <a:avLst/>
            </a:prstGeom>
            <a:noFill/>
          </p:spPr>
        </p:pic>
        <p:sp>
          <p:nvSpPr>
            <p:cNvPr id="79884" name="Text Box 12"/>
            <p:cNvSpPr txBox="1">
              <a:spLocks noChangeArrowheads="1"/>
            </p:cNvSpPr>
            <p:nvPr/>
          </p:nvSpPr>
          <p:spPr bwMode="auto">
            <a:xfrm>
              <a:off x="4331" y="1943"/>
              <a:ext cx="7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600" b="0"/>
                <a:t>scale Y axis</a:t>
              </a:r>
            </a:p>
          </p:txBody>
        </p:sp>
      </p:grpSp>
      <p:sp>
        <p:nvSpPr>
          <p:cNvPr id="79885" name="AutoShape 13"/>
          <p:cNvSpPr>
            <a:spLocks noChangeArrowheads="1"/>
          </p:cNvSpPr>
          <p:nvPr/>
        </p:nvSpPr>
        <p:spPr bwMode="auto">
          <a:xfrm>
            <a:off x="1600200" y="3276600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4391025" y="3806825"/>
          <a:ext cx="410368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6" imgW="1892160" imgH="914400" progId="Equation.3">
                  <p:embed/>
                </p:oleObj>
              </mc:Choice>
              <mc:Fallback>
                <p:oleObj name="Equation" r:id="rId6" imgW="18921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3806825"/>
                        <a:ext cx="4103688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4343400" y="3714750"/>
            <a:ext cx="4191000" cy="2209800"/>
          </a:xfrm>
          <a:prstGeom prst="rect">
            <a:avLst/>
          </a:prstGeom>
          <a:solidFill>
            <a:schemeClr val="accent1">
              <a:alpha val="8000"/>
            </a:schemeClr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Rotations</a:t>
            </a:r>
            <a:endParaRPr lang="en-US" baseline="-25000">
              <a:sym typeface="Symbol" pitchFamily="18" charset="2"/>
            </a:endParaRP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327150" y="4400550"/>
          <a:ext cx="6262688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3632040" imgH="914400" progId="Equation.3">
                  <p:embed/>
                </p:oleObj>
              </mc:Choice>
              <mc:Fallback>
                <p:oleObj name="Equation" r:id="rId3" imgW="363204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4400550"/>
                        <a:ext cx="6262688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972" name="Picture 4" descr="teapot normal ax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7363" y="1752600"/>
            <a:ext cx="2814637" cy="2286000"/>
          </a:xfrm>
          <a:prstGeom prst="rect">
            <a:avLst/>
          </a:prstGeom>
          <a:noFill/>
        </p:spPr>
      </p:pic>
      <p:pic>
        <p:nvPicPr>
          <p:cNvPr id="83973" name="Picture 5" descr="teapot rotate Z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71963" y="1752600"/>
            <a:ext cx="2814637" cy="2286000"/>
          </a:xfrm>
          <a:prstGeom prst="rect">
            <a:avLst/>
          </a:prstGeom>
          <a:noFill/>
        </p:spPr>
      </p:pic>
      <p:sp>
        <p:nvSpPr>
          <p:cNvPr id="83974" name="AutoShape 6"/>
          <p:cNvSpPr>
            <a:spLocks noChangeArrowheads="1"/>
          </p:cNvSpPr>
          <p:nvPr/>
        </p:nvSpPr>
        <p:spPr bwMode="auto">
          <a:xfrm rot="5829970" flipH="1">
            <a:off x="4634707" y="2720181"/>
            <a:ext cx="304800" cy="350837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673350" y="1330325"/>
            <a:ext cx="3257550" cy="36671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Rotation about z-axis (z-roll)</a:t>
            </a: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1295400" y="4267200"/>
            <a:ext cx="6400800" cy="1752600"/>
          </a:xfrm>
          <a:prstGeom prst="rect">
            <a:avLst/>
          </a:prstGeom>
          <a:solidFill>
            <a:schemeClr val="accent1">
              <a:alpha val="8000"/>
            </a:schemeClr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Transformations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371600"/>
            <a:ext cx="5038725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885825" y="3962400"/>
          <a:ext cx="513397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5133333" imgH="2085714" progId="PBrush">
                  <p:embed/>
                </p:oleObj>
              </mc:Choice>
              <mc:Fallback>
                <p:oleObj name="Bitmap Image" r:id="rId4" imgW="5133333" imgH="208571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962400"/>
                        <a:ext cx="5133975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Rotations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1827213" y="2030413"/>
          <a:ext cx="579437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3720960" imgH="914400" progId="Equation.3">
                  <p:embed/>
                </p:oleObj>
              </mc:Choice>
              <mc:Fallback>
                <p:oleObj name="Equation" r:id="rId3" imgW="37209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030413"/>
                        <a:ext cx="5794375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1739900" y="4716463"/>
          <a:ext cx="5815013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3619440" imgH="914400" progId="Equation.3">
                  <p:embed/>
                </p:oleObj>
              </mc:Choice>
              <mc:Fallback>
                <p:oleObj name="Equation" r:id="rId5" imgW="361944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716463"/>
                        <a:ext cx="5815013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733800" y="4079875"/>
            <a:ext cx="1766888" cy="39687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chemeClr val="bg1"/>
                </a:solidFill>
              </a:rPr>
              <a:t>x-roll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3810000" y="1420813"/>
            <a:ext cx="1766888" cy="3667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y-roll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530350" y="1905000"/>
            <a:ext cx="6400800" cy="1752600"/>
          </a:xfrm>
          <a:prstGeom prst="rect">
            <a:avLst/>
          </a:prstGeom>
          <a:solidFill>
            <a:schemeClr val="accent1">
              <a:alpha val="8000"/>
            </a:schemeClr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524000" y="4572000"/>
            <a:ext cx="6400800" cy="1752600"/>
          </a:xfrm>
          <a:prstGeom prst="rect">
            <a:avLst/>
          </a:prstGeom>
          <a:solidFill>
            <a:schemeClr val="accent1">
              <a:alpha val="8000"/>
            </a:schemeClr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5"/>
          <p:cNvSpPr>
            <a:spLocks noGrp="1" noChangeArrowheads="1"/>
          </p:cNvSpPr>
          <p:nvPr>
            <p:ph idx="1"/>
          </p:nvPr>
        </p:nvSpPr>
        <p:spPr>
          <a:xfrm>
            <a:off x="565150" y="1600200"/>
            <a:ext cx="7626350" cy="2667000"/>
          </a:xfrm>
          <a:noFill/>
          <a:ln/>
        </p:spPr>
        <p:txBody>
          <a:bodyPr lIns="92075" tIns="46038" rIns="92075" bIns="46038"/>
          <a:lstStyle/>
          <a:p>
            <a:r>
              <a:rPr lang="en-US" b="1"/>
              <a:t>Some of the composite transformations to be studied are:</a:t>
            </a:r>
          </a:p>
          <a:p>
            <a:pPr lvl="1"/>
            <a:r>
              <a:rPr lang="en-US"/>
              <a:t>A</a:t>
            </a:r>
            <a:r>
              <a:rPr lang="en-US" baseline="-25000"/>
              <a:t>V </a:t>
            </a:r>
            <a:r>
              <a:rPr lang="en-US"/>
              <a:t>=</a:t>
            </a:r>
            <a:r>
              <a:rPr lang="en-US" baseline="-25000"/>
              <a:t> </a:t>
            </a:r>
            <a:r>
              <a:rPr lang="en-US"/>
              <a:t>Aligning a vector </a:t>
            </a:r>
            <a:r>
              <a:rPr lang="en-US" b="1"/>
              <a:t>V</a:t>
            </a:r>
            <a:r>
              <a:rPr lang="en-US"/>
              <a:t> with the vector </a:t>
            </a:r>
            <a:r>
              <a:rPr lang="en-US" b="1"/>
              <a:t>k</a:t>
            </a:r>
            <a:endParaRPr lang="en-US" b="1" baseline="-25000"/>
          </a:p>
          <a:p>
            <a:pPr lvl="1"/>
            <a:r>
              <a:rPr lang="en-US"/>
              <a:t>A</a:t>
            </a:r>
            <a:r>
              <a:rPr lang="en-US" baseline="-25000"/>
              <a:t>V,N</a:t>
            </a:r>
            <a:r>
              <a:rPr lang="en-US"/>
              <a:t>= aligning a vector </a:t>
            </a:r>
            <a:r>
              <a:rPr lang="en-US" b="1"/>
              <a:t>V</a:t>
            </a:r>
            <a:r>
              <a:rPr lang="en-US"/>
              <a:t> with a vector </a:t>
            </a:r>
            <a:r>
              <a:rPr lang="en-US" b="1"/>
              <a:t>N</a:t>
            </a:r>
          </a:p>
          <a:p>
            <a:pPr lvl="1"/>
            <a:r>
              <a:rPr lang="en-US"/>
              <a:t>R</a:t>
            </a:r>
            <a:r>
              <a:rPr lang="en-US" baseline="-25000">
                <a:sym typeface="Symbol" pitchFamily="18" charset="2"/>
              </a:rPr>
              <a:t>,L</a:t>
            </a:r>
            <a:r>
              <a:rPr lang="en-US">
                <a:sym typeface="Symbol" pitchFamily="18" charset="2"/>
              </a:rPr>
              <a:t>= rotation about an axis L(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P )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877175" cy="1143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/>
              <a:t>Composite Transformations – 3D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="1" baseline="-25000"/>
              <a:t>V</a:t>
            </a:r>
            <a:r>
              <a:rPr lang="en-US" b="1"/>
              <a:t> : </a:t>
            </a:r>
            <a:r>
              <a:rPr lang="en-US"/>
              <a:t>aligning vector </a:t>
            </a:r>
            <a:r>
              <a:rPr lang="en-US" b="1"/>
              <a:t>V</a:t>
            </a:r>
            <a:r>
              <a:rPr lang="en-US"/>
              <a:t> with </a:t>
            </a:r>
            <a:r>
              <a:rPr lang="en-US" b="1"/>
              <a:t>k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524000" y="5867400"/>
            <a:ext cx="94138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b="0">
                <a:latin typeface="Times New Roman" pitchFamily="18" charset="0"/>
              </a:rPr>
              <a:t>A</a:t>
            </a:r>
            <a:r>
              <a:rPr lang="en-US" sz="3200" b="0" baseline="-25000">
                <a:latin typeface="Times New Roman" pitchFamily="18" charset="0"/>
              </a:rPr>
              <a:t>v</a:t>
            </a:r>
            <a:r>
              <a:rPr lang="en-US" sz="3200" b="0">
                <a:latin typeface="Times New Roman" pitchFamily="18" charset="0"/>
              </a:rPr>
              <a:t> =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657600" y="58674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b="0">
                <a:latin typeface="Times New Roman" pitchFamily="18" charset="0"/>
              </a:rPr>
              <a:t>R</a:t>
            </a:r>
            <a:r>
              <a:rPr lang="en-US" sz="3200" b="0" baseline="-25000">
                <a:latin typeface="Times New Roman" pitchFamily="18" charset="0"/>
                <a:sym typeface="Symbol" pitchFamily="18" charset="2"/>
              </a:rPr>
              <a:t>,i</a:t>
            </a:r>
            <a:r>
              <a:rPr lang="en-US" sz="3200" b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4989513" y="2271713"/>
          <a:ext cx="4154487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4154400" imgH="4586400" progId="">
                  <p:embed/>
                </p:oleObj>
              </mc:Choice>
              <mc:Fallback>
                <p:oleObj name="VISIO" r:id="rId3" imgW="4154400" imgH="4586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2271713"/>
                        <a:ext cx="4154487" cy="458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1524000" y="1905000"/>
          <a:ext cx="36576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5" imgW="2006280" imgH="1041120" progId="Equation.3">
                  <p:embed/>
                </p:oleObj>
              </mc:Choice>
              <mc:Fallback>
                <p:oleObj name="Equation" r:id="rId5" imgW="2006280" imgH="1041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3657600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4989513" y="2271713"/>
          <a:ext cx="4154487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VISIO" r:id="rId7" imgW="4154400" imgH="4586400" progId="">
                  <p:embed/>
                </p:oleObj>
              </mc:Choice>
              <mc:Fallback>
                <p:oleObj name="VISIO" r:id="rId7" imgW="4154400" imgH="45864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2271713"/>
                        <a:ext cx="4154487" cy="458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4827588" y="2271713"/>
          <a:ext cx="4316412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VISIO" r:id="rId9" imgW="4316400" imgH="4586400" progId="">
                  <p:embed/>
                </p:oleObj>
              </mc:Choice>
              <mc:Fallback>
                <p:oleObj name="VISIO" r:id="rId9" imgW="4316400" imgH="45864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2271713"/>
                        <a:ext cx="4316412" cy="458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3" grpId="0" autoUpdateAnimBg="0"/>
      <p:bldP spid="12800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="1" baseline="-25000"/>
              <a:t>V</a:t>
            </a:r>
            <a:r>
              <a:rPr lang="en-US" b="1"/>
              <a:t> : </a:t>
            </a:r>
            <a:r>
              <a:rPr lang="en-US"/>
              <a:t>aligning vector </a:t>
            </a:r>
            <a:r>
              <a:rPr lang="en-US" b="1"/>
              <a:t>V</a:t>
            </a:r>
            <a:r>
              <a:rPr lang="en-US"/>
              <a:t> with </a:t>
            </a:r>
            <a:r>
              <a:rPr lang="en-US" b="1"/>
              <a:t>k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1524000" y="5867400"/>
            <a:ext cx="94138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b="0">
                <a:latin typeface="Times New Roman" pitchFamily="18" charset="0"/>
              </a:rPr>
              <a:t>A</a:t>
            </a:r>
            <a:r>
              <a:rPr lang="en-US" sz="3200" b="0" baseline="-25000">
                <a:latin typeface="Times New Roman" pitchFamily="18" charset="0"/>
              </a:rPr>
              <a:t>v</a:t>
            </a:r>
            <a:r>
              <a:rPr lang="en-US" sz="3200" b="0">
                <a:latin typeface="Times New Roman" pitchFamily="18" charset="0"/>
              </a:rPr>
              <a:t> =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57600" y="58674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b="0">
                <a:latin typeface="Times New Roman" pitchFamily="18" charset="0"/>
              </a:rPr>
              <a:t>R</a:t>
            </a:r>
            <a:r>
              <a:rPr lang="en-US" sz="3200" b="0" baseline="-25000">
                <a:latin typeface="Times New Roman" pitchFamily="18" charset="0"/>
                <a:sym typeface="Symbol" pitchFamily="18" charset="2"/>
              </a:rPr>
              <a:t>,i</a:t>
            </a:r>
            <a:r>
              <a:rPr lang="en-US" sz="3200" b="0">
                <a:latin typeface="Times New Roman" pitchFamily="18" charset="0"/>
              </a:rPr>
              <a:t> 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514600" y="5867400"/>
            <a:ext cx="144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b="0">
                <a:latin typeface="Times New Roman" pitchFamily="18" charset="0"/>
              </a:rPr>
              <a:t>R</a:t>
            </a:r>
            <a:r>
              <a:rPr lang="en-US" sz="3200" b="0" baseline="-25000">
                <a:latin typeface="Times New Roman" pitchFamily="18" charset="0"/>
              </a:rPr>
              <a:t>-</a:t>
            </a:r>
            <a:r>
              <a:rPr lang="en-US" sz="3200" b="0" baseline="-25000">
                <a:latin typeface="Times New Roman" pitchFamily="18" charset="0"/>
                <a:sym typeface="Symbol" pitchFamily="18" charset="2"/>
              </a:rPr>
              <a:t>,j</a:t>
            </a:r>
            <a:r>
              <a:rPr lang="en-US" sz="3200" b="0">
                <a:latin typeface="Times New Roman" pitchFamily="18" charset="0"/>
              </a:rPr>
              <a:t> *</a:t>
            </a:r>
          </a:p>
        </p:txBody>
      </p:sp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1524000" y="1905000"/>
          <a:ext cx="36576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2006280" imgH="1041120" progId="Equation.3">
                  <p:embed/>
                </p:oleObj>
              </mc:Choice>
              <mc:Fallback>
                <p:oleObj name="Equation" r:id="rId3" imgW="2006280" imgH="1041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3657600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1501775" y="3863975"/>
          <a:ext cx="40830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2361960" imgH="1117440" progId="Equation.3">
                  <p:embed/>
                </p:oleObj>
              </mc:Choice>
              <mc:Fallback>
                <p:oleObj name="Equation" r:id="rId5" imgW="2361960" imgH="1117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863975"/>
                        <a:ext cx="4083050" cy="193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4827588" y="2271713"/>
          <a:ext cx="4316412" cy="458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7" imgW="4316400" imgH="4586400" progId="">
                  <p:embed/>
                </p:oleObj>
              </mc:Choice>
              <mc:Fallback>
                <p:oleObj name="VISIO" r:id="rId7" imgW="4316400" imgH="45864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2271713"/>
                        <a:ext cx="4316412" cy="458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9"/>
          <p:cNvGraphicFramePr>
            <a:graphicFrameLocks noChangeAspect="1"/>
          </p:cNvGraphicFramePr>
          <p:nvPr/>
        </p:nvGraphicFramePr>
        <p:xfrm>
          <a:off x="4789488" y="1862138"/>
          <a:ext cx="4354512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9" imgW="4354560" imgH="4996080" progId="">
                  <p:embed/>
                </p:oleObj>
              </mc:Choice>
              <mc:Fallback>
                <p:oleObj name="VISIO" r:id="rId9" imgW="4354560" imgH="49960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1862138"/>
                        <a:ext cx="4354512" cy="499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981575" cy="1508125"/>
          </a:xfrm>
        </p:spPr>
        <p:txBody>
          <a:bodyPr/>
          <a:lstStyle/>
          <a:p>
            <a:pPr marL="457200" indent="-457200"/>
            <a:r>
              <a:rPr lang="en-US"/>
              <a:t>A</a:t>
            </a:r>
            <a:r>
              <a:rPr lang="en-US" baseline="-25000"/>
              <a:t>V</a:t>
            </a:r>
            <a:r>
              <a:rPr lang="en-US" baseline="30000"/>
              <a:t>-1</a:t>
            </a:r>
            <a:r>
              <a:rPr lang="en-US"/>
              <a:t> = A</a:t>
            </a:r>
            <a:r>
              <a:rPr lang="en-US" baseline="-25000"/>
              <a:t>V</a:t>
            </a:r>
            <a:r>
              <a:rPr lang="en-US" baseline="30000"/>
              <a:t>T</a:t>
            </a:r>
          </a:p>
          <a:p>
            <a:pPr marL="457200" indent="-457200"/>
            <a:r>
              <a:rPr lang="en-US"/>
              <a:t>A</a:t>
            </a:r>
            <a:r>
              <a:rPr lang="en-US" baseline="-25000"/>
              <a:t>V,N</a:t>
            </a:r>
            <a:r>
              <a:rPr lang="en-US"/>
              <a:t> = A</a:t>
            </a:r>
            <a:r>
              <a:rPr lang="en-US" baseline="-25000"/>
              <a:t>N</a:t>
            </a:r>
            <a:r>
              <a:rPr lang="en-US" baseline="30000"/>
              <a:t>-1 </a:t>
            </a:r>
            <a:r>
              <a:rPr lang="en-US"/>
              <a:t>* A</a:t>
            </a:r>
            <a:r>
              <a:rPr lang="en-US" baseline="-25000"/>
              <a:t>V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/>
              <a:t>A</a:t>
            </a:r>
            <a:r>
              <a:rPr lang="en-US" b="1" baseline="-25000"/>
              <a:t>V</a:t>
            </a:r>
            <a:r>
              <a:rPr lang="en-US" b="1"/>
              <a:t> : </a:t>
            </a:r>
            <a:r>
              <a:rPr lang="en-US"/>
              <a:t>aligning vector </a:t>
            </a:r>
            <a:r>
              <a:rPr lang="en-US" b="1"/>
              <a:t>V</a:t>
            </a:r>
            <a:r>
              <a:rPr lang="en-US"/>
              <a:t> with vector </a:t>
            </a:r>
            <a:r>
              <a:rPr lang="en-US" b="1"/>
              <a:t>N</a:t>
            </a: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2362200" y="3276600"/>
          <a:ext cx="5105400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1473120" imgH="939600" progId="Equation.3">
                  <p:embed/>
                </p:oleObj>
              </mc:Choice>
              <mc:Fallback>
                <p:oleObj name="Equation" r:id="rId3" imgW="147312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5105400" cy="325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utoUpdateAnimBg="0"/>
      <p:bldP spid="12697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Composed Transformations – 3D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4419600" cy="5334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Rotation about an axis</a:t>
            </a:r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 flipV="1">
            <a:off x="4341813" y="2284413"/>
            <a:ext cx="0" cy="21304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>
            <a:off x="4343400" y="4419600"/>
            <a:ext cx="2743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 flipH="1">
            <a:off x="2286000" y="4419600"/>
            <a:ext cx="20574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 flipV="1">
            <a:off x="4343400" y="2286000"/>
            <a:ext cx="1792288" cy="21336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Freeform 8"/>
          <p:cNvSpPr>
            <a:spLocks/>
          </p:cNvSpPr>
          <p:nvPr/>
        </p:nvSpPr>
        <p:spPr bwMode="auto">
          <a:xfrm>
            <a:off x="4876800" y="2743200"/>
            <a:ext cx="2362200" cy="11430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336" y="0"/>
              </a:cxn>
              <a:cxn ang="0">
                <a:pos x="1200" y="144"/>
              </a:cxn>
              <a:cxn ang="0">
                <a:pos x="576" y="576"/>
              </a:cxn>
              <a:cxn ang="0">
                <a:pos x="0" y="192"/>
              </a:cxn>
            </a:cxnLst>
            <a:rect l="0" t="0" r="r" b="b"/>
            <a:pathLst>
              <a:path w="1200" h="576">
                <a:moveTo>
                  <a:pt x="0" y="192"/>
                </a:moveTo>
                <a:lnTo>
                  <a:pt x="336" y="0"/>
                </a:lnTo>
                <a:lnTo>
                  <a:pt x="1200" y="144"/>
                </a:lnTo>
                <a:lnTo>
                  <a:pt x="576" y="576"/>
                </a:lnTo>
                <a:lnTo>
                  <a:pt x="0" y="192"/>
                </a:lnTo>
                <a:close/>
              </a:path>
            </a:pathLst>
          </a:custGeom>
          <a:solidFill>
            <a:schemeClr val="accent1">
              <a:alpha val="32001"/>
            </a:schemeClr>
          </a:solidFill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Freeform 9"/>
          <p:cNvSpPr>
            <a:spLocks/>
          </p:cNvSpPr>
          <p:nvPr/>
        </p:nvSpPr>
        <p:spPr bwMode="auto">
          <a:xfrm>
            <a:off x="5562600" y="2971800"/>
            <a:ext cx="685800" cy="457200"/>
          </a:xfrm>
          <a:custGeom>
            <a:avLst/>
            <a:gdLst/>
            <a:ahLst/>
            <a:cxnLst>
              <a:cxn ang="0">
                <a:pos x="144" y="288"/>
              </a:cxn>
              <a:cxn ang="0">
                <a:pos x="0" y="0"/>
              </a:cxn>
              <a:cxn ang="0">
                <a:pos x="432" y="0"/>
              </a:cxn>
            </a:cxnLst>
            <a:rect l="0" t="0" r="r" b="b"/>
            <a:pathLst>
              <a:path w="432" h="288">
                <a:moveTo>
                  <a:pt x="144" y="288"/>
                </a:move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Oval 10"/>
          <p:cNvSpPr>
            <a:spLocks noChangeArrowheads="1"/>
          </p:cNvSpPr>
          <p:nvPr/>
        </p:nvSpPr>
        <p:spPr bwMode="auto">
          <a:xfrm>
            <a:off x="6137275" y="2919413"/>
            <a:ext cx="228600" cy="152400"/>
          </a:xfrm>
          <a:prstGeom prst="ellipse">
            <a:avLst/>
          </a:prstGeom>
          <a:solidFill>
            <a:srgbClr val="808000"/>
          </a:solidFill>
          <a:ln w="38100" algn="ctr">
            <a:noFill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Oval 11"/>
          <p:cNvSpPr>
            <a:spLocks noChangeArrowheads="1"/>
          </p:cNvSpPr>
          <p:nvPr/>
        </p:nvSpPr>
        <p:spPr bwMode="auto">
          <a:xfrm>
            <a:off x="5697538" y="3370263"/>
            <a:ext cx="228600" cy="152400"/>
          </a:xfrm>
          <a:prstGeom prst="ellipse">
            <a:avLst/>
          </a:prstGeom>
          <a:solidFill>
            <a:srgbClr val="808000"/>
          </a:solidFill>
          <a:ln w="38100" algn="ctr">
            <a:noFill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5832475" y="3370263"/>
            <a:ext cx="30480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6313488" y="2901950"/>
            <a:ext cx="30480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10606" name="Arc 14"/>
          <p:cNvSpPr>
            <a:spLocks/>
          </p:cNvSpPr>
          <p:nvPr/>
        </p:nvSpPr>
        <p:spPr bwMode="auto">
          <a:xfrm flipV="1">
            <a:off x="5715000" y="2930525"/>
            <a:ext cx="2286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6666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6019800" y="2057400"/>
            <a:ext cx="38100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110608" name="Freeform 16"/>
          <p:cNvSpPr>
            <a:spLocks/>
          </p:cNvSpPr>
          <p:nvPr/>
        </p:nvSpPr>
        <p:spPr bwMode="auto">
          <a:xfrm>
            <a:off x="4267200" y="2286000"/>
            <a:ext cx="1828800" cy="2819400"/>
          </a:xfrm>
          <a:custGeom>
            <a:avLst/>
            <a:gdLst/>
            <a:ahLst/>
            <a:cxnLst>
              <a:cxn ang="0">
                <a:pos x="1152" y="0"/>
              </a:cxn>
              <a:cxn ang="0">
                <a:pos x="1152" y="1776"/>
              </a:cxn>
              <a:cxn ang="0">
                <a:pos x="0" y="1344"/>
              </a:cxn>
            </a:cxnLst>
            <a:rect l="0" t="0" r="r" b="b"/>
            <a:pathLst>
              <a:path w="1152" h="1776">
                <a:moveTo>
                  <a:pt x="1152" y="0"/>
                </a:moveTo>
                <a:lnTo>
                  <a:pt x="1152" y="1776"/>
                </a:lnTo>
                <a:lnTo>
                  <a:pt x="0" y="1344"/>
                </a:lnTo>
              </a:path>
            </a:pathLst>
          </a:custGeom>
          <a:noFill/>
          <a:ln w="38100" cap="flat" cmpd="sng">
            <a:solidFill>
              <a:srgbClr val="C0C0C0"/>
            </a:solidFill>
            <a:prstDash val="sysDot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9" name="Arc 17"/>
          <p:cNvSpPr>
            <a:spLocks/>
          </p:cNvSpPr>
          <p:nvPr/>
        </p:nvSpPr>
        <p:spPr bwMode="auto">
          <a:xfrm flipV="1">
            <a:off x="4648200" y="3962400"/>
            <a:ext cx="1524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5746"/>
              <a:gd name="T2" fmla="*/ 16323 w 21600"/>
              <a:gd name="T3" fmla="*/ 35746 h 35746"/>
              <a:gd name="T4" fmla="*/ 0 w 21600"/>
              <a:gd name="T5" fmla="*/ 21600 h 35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574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796"/>
                  <a:pt x="19726" y="31819"/>
                  <a:pt x="16323" y="35746"/>
                </a:cubicBezTo>
              </a:path>
              <a:path w="21600" h="3574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796"/>
                  <a:pt x="19726" y="31819"/>
                  <a:pt x="16323" y="3574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6666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Arc 18"/>
          <p:cNvSpPr>
            <a:spLocks/>
          </p:cNvSpPr>
          <p:nvPr/>
        </p:nvSpPr>
        <p:spPr bwMode="auto">
          <a:xfrm rot="5806974">
            <a:off x="5221288" y="4538663"/>
            <a:ext cx="304800" cy="215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666699"/>
            </a:solidFill>
            <a:round/>
            <a:headEnd type="triangle" w="med" len="med"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4759325" y="3962400"/>
            <a:ext cx="38100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l-GR"/>
              <a:t>Φ</a:t>
            </a: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5410200" y="4586288"/>
            <a:ext cx="38100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l-GR"/>
              <a:t>θ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5791200" y="3062288"/>
            <a:ext cx="38100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l-GR"/>
              <a:t>β</a:t>
            </a:r>
          </a:p>
        </p:txBody>
      </p: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7162800" y="4572000"/>
            <a:ext cx="38100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3733800" y="2057400"/>
            <a:ext cx="38100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1905000" y="5105400"/>
            <a:ext cx="45720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10617" name="Rectangle 25"/>
          <p:cNvSpPr>
            <a:spLocks noChangeArrowheads="1"/>
          </p:cNvSpPr>
          <p:nvPr/>
        </p:nvSpPr>
        <p:spPr bwMode="auto">
          <a:xfrm>
            <a:off x="1443038" y="5565775"/>
            <a:ext cx="6326187" cy="685800"/>
          </a:xfrm>
          <a:prstGeom prst="rect">
            <a:avLst/>
          </a:prstGeom>
          <a:solidFill>
            <a:srgbClr val="333399"/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sz="2400">
                <a:solidFill>
                  <a:schemeClr val="bg1"/>
                </a:solidFill>
              </a:rPr>
              <a:t>R</a:t>
            </a:r>
            <a:r>
              <a:rPr lang="en-US" sz="2400" baseline="-25000">
                <a:solidFill>
                  <a:schemeClr val="bg1"/>
                </a:solidFill>
              </a:rPr>
              <a:t>u</a:t>
            </a:r>
            <a:r>
              <a:rPr lang="en-US" sz="2400">
                <a:solidFill>
                  <a:schemeClr val="bg1"/>
                </a:solidFill>
              </a:rPr>
              <a:t>(</a:t>
            </a:r>
            <a:r>
              <a:rPr lang="el-GR" sz="2400">
                <a:solidFill>
                  <a:schemeClr val="bg1"/>
                </a:solidFill>
              </a:rPr>
              <a:t>β</a:t>
            </a:r>
            <a:r>
              <a:rPr lang="en-US" sz="2400">
                <a:solidFill>
                  <a:schemeClr val="bg1"/>
                </a:solidFill>
              </a:rPr>
              <a:t>) = R</a:t>
            </a:r>
            <a:r>
              <a:rPr lang="en-US" sz="2400" baseline="-25000">
                <a:solidFill>
                  <a:schemeClr val="bg1"/>
                </a:solidFill>
              </a:rPr>
              <a:t>y</a:t>
            </a:r>
            <a:r>
              <a:rPr lang="en-US" sz="2400">
                <a:solidFill>
                  <a:schemeClr val="bg1"/>
                </a:solidFill>
              </a:rPr>
              <a:t>(-</a:t>
            </a:r>
            <a:r>
              <a:rPr lang="el-GR" sz="2400">
                <a:solidFill>
                  <a:schemeClr val="bg1"/>
                </a:solidFill>
              </a:rPr>
              <a:t>θ</a:t>
            </a:r>
            <a:r>
              <a:rPr lang="en-US" sz="2400">
                <a:solidFill>
                  <a:schemeClr val="bg1"/>
                </a:solidFill>
              </a:rPr>
              <a:t>)*R</a:t>
            </a:r>
            <a:r>
              <a:rPr lang="en-US" sz="2400" baseline="-25000">
                <a:solidFill>
                  <a:schemeClr val="bg1"/>
                </a:solidFill>
              </a:rPr>
              <a:t>z</a:t>
            </a:r>
            <a:r>
              <a:rPr lang="en-US" sz="2400">
                <a:solidFill>
                  <a:schemeClr val="bg1"/>
                </a:solidFill>
              </a:rPr>
              <a:t>(</a:t>
            </a:r>
            <a:r>
              <a:rPr lang="el-GR" sz="2400">
                <a:solidFill>
                  <a:schemeClr val="bg1"/>
                </a:solidFill>
              </a:rPr>
              <a:t>Φ</a:t>
            </a:r>
            <a:r>
              <a:rPr lang="en-US" sz="2400">
                <a:solidFill>
                  <a:schemeClr val="bg1"/>
                </a:solidFill>
              </a:rPr>
              <a:t>)*R</a:t>
            </a:r>
            <a:r>
              <a:rPr lang="en-US" sz="2400" baseline="-25000">
                <a:solidFill>
                  <a:schemeClr val="bg1"/>
                </a:solidFill>
              </a:rPr>
              <a:t>x</a:t>
            </a:r>
            <a:r>
              <a:rPr lang="en-US" sz="2400">
                <a:solidFill>
                  <a:schemeClr val="bg1"/>
                </a:solidFill>
              </a:rPr>
              <a:t>(</a:t>
            </a:r>
            <a:r>
              <a:rPr lang="el-GR" sz="2400">
                <a:solidFill>
                  <a:schemeClr val="bg1"/>
                </a:solidFill>
              </a:rPr>
              <a:t>β</a:t>
            </a:r>
            <a:r>
              <a:rPr lang="en-US" sz="2400">
                <a:solidFill>
                  <a:schemeClr val="bg1"/>
                </a:solidFill>
              </a:rPr>
              <a:t>)*R</a:t>
            </a:r>
            <a:r>
              <a:rPr lang="en-US" sz="2400" baseline="-25000">
                <a:solidFill>
                  <a:schemeClr val="bg1"/>
                </a:solidFill>
              </a:rPr>
              <a:t>z</a:t>
            </a:r>
            <a:r>
              <a:rPr lang="en-US" sz="2400">
                <a:solidFill>
                  <a:schemeClr val="bg1"/>
                </a:solidFill>
              </a:rPr>
              <a:t>(-</a:t>
            </a:r>
            <a:r>
              <a:rPr lang="el-GR" sz="2400">
                <a:solidFill>
                  <a:schemeClr val="bg1"/>
                </a:solidFill>
              </a:rPr>
              <a:t>Φ</a:t>
            </a:r>
            <a:r>
              <a:rPr lang="en-US" sz="2400">
                <a:solidFill>
                  <a:schemeClr val="bg1"/>
                </a:solidFill>
              </a:rPr>
              <a:t>)*R</a:t>
            </a:r>
            <a:r>
              <a:rPr lang="en-US" sz="2400" baseline="-25000">
                <a:solidFill>
                  <a:schemeClr val="bg1"/>
                </a:solidFill>
              </a:rPr>
              <a:t>y</a:t>
            </a:r>
            <a:r>
              <a:rPr lang="en-US" sz="2400">
                <a:solidFill>
                  <a:schemeClr val="bg1"/>
                </a:solidFill>
              </a:rPr>
              <a:t>(</a:t>
            </a:r>
            <a:r>
              <a:rPr lang="el-GR" sz="2400">
                <a:solidFill>
                  <a:schemeClr val="bg1"/>
                </a:solidFill>
              </a:rPr>
              <a:t>θ</a:t>
            </a:r>
            <a:r>
              <a:rPr lang="en-US" sz="240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905000"/>
            <a:ext cx="7467600" cy="838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/>
              <a:t>Let the plane be represented by plane normal N and a point P in that plane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N,P   </a:t>
            </a:r>
            <a:r>
              <a:rPr lang="en-US">
                <a:sym typeface="Symbol" pitchFamily="18" charset="2"/>
              </a:rPr>
              <a:t>: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Mirror reflection</a:t>
            </a: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1524000" y="60198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27650" y="2895600"/>
            <a:ext cx="3270250" cy="2427288"/>
            <a:chOff x="3172" y="2112"/>
            <a:chExt cx="2060" cy="1529"/>
          </a:xfrm>
        </p:grpSpPr>
        <p:sp>
          <p:nvSpPr>
            <p:cNvPr id="131078" name="Line 6"/>
            <p:cNvSpPr>
              <a:spLocks noChangeShapeType="1"/>
            </p:cNvSpPr>
            <p:nvPr/>
          </p:nvSpPr>
          <p:spPr bwMode="auto">
            <a:xfrm flipV="1">
              <a:off x="3932" y="2112"/>
              <a:ext cx="0" cy="864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079" name="Line 7"/>
            <p:cNvSpPr>
              <a:spLocks noChangeShapeType="1"/>
            </p:cNvSpPr>
            <p:nvPr/>
          </p:nvSpPr>
          <p:spPr bwMode="auto">
            <a:xfrm flipH="1">
              <a:off x="3194" y="2971"/>
              <a:ext cx="745" cy="427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080" name="Line 8"/>
            <p:cNvSpPr>
              <a:spLocks noChangeShapeType="1"/>
            </p:cNvSpPr>
            <p:nvPr/>
          </p:nvSpPr>
          <p:spPr bwMode="auto">
            <a:xfrm>
              <a:off x="3947" y="2979"/>
              <a:ext cx="1183" cy="662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081" name="Text Box 9"/>
            <p:cNvSpPr txBox="1">
              <a:spLocks noChangeArrowheads="1"/>
            </p:cNvSpPr>
            <p:nvPr/>
          </p:nvSpPr>
          <p:spPr bwMode="auto">
            <a:xfrm>
              <a:off x="3172" y="316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31082" name="Text Box 10"/>
            <p:cNvSpPr txBox="1">
              <a:spLocks noChangeArrowheads="1"/>
            </p:cNvSpPr>
            <p:nvPr/>
          </p:nvSpPr>
          <p:spPr bwMode="auto">
            <a:xfrm>
              <a:off x="5044" y="336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31083" name="Text Box 11"/>
            <p:cNvSpPr txBox="1">
              <a:spLocks noChangeArrowheads="1"/>
            </p:cNvSpPr>
            <p:nvPr/>
          </p:nvSpPr>
          <p:spPr bwMode="auto">
            <a:xfrm>
              <a:off x="3744" y="2126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z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81800" y="2749550"/>
            <a:ext cx="2057400" cy="1697038"/>
            <a:chOff x="4088" y="2020"/>
            <a:chExt cx="1296" cy="1069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088" y="2020"/>
              <a:ext cx="1296" cy="1069"/>
              <a:chOff x="4088" y="2020"/>
              <a:chExt cx="1296" cy="1069"/>
            </a:xfrm>
          </p:grpSpPr>
          <p:sp>
            <p:nvSpPr>
              <p:cNvPr id="131086" name="AutoShape 14"/>
              <p:cNvSpPr>
                <a:spLocks noChangeArrowheads="1"/>
              </p:cNvSpPr>
              <p:nvPr/>
            </p:nvSpPr>
            <p:spPr bwMode="auto">
              <a:xfrm rot="13521">
                <a:off x="4088" y="2561"/>
                <a:ext cx="1296" cy="528"/>
              </a:xfrm>
              <a:prstGeom prst="parallelogram">
                <a:avLst>
                  <a:gd name="adj" fmla="val 61364"/>
                </a:avLst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7" name="Line 15"/>
              <p:cNvSpPr>
                <a:spLocks noChangeShapeType="1"/>
              </p:cNvSpPr>
              <p:nvPr/>
            </p:nvSpPr>
            <p:spPr bwMode="auto">
              <a:xfrm rot="20011487" flipV="1">
                <a:off x="4305" y="2104"/>
                <a:ext cx="0" cy="48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1088" name="Text Box 16"/>
              <p:cNvSpPr txBox="1">
                <a:spLocks noChangeArrowheads="1"/>
              </p:cNvSpPr>
              <p:nvPr/>
            </p:nvSpPr>
            <p:spPr bwMode="auto">
              <a:xfrm rot="-1588513">
                <a:off x="4205" y="2020"/>
                <a:ext cx="2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000" b="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31089" name="Text Box 17"/>
              <p:cNvSpPr txBox="1">
                <a:spLocks noChangeArrowheads="1"/>
              </p:cNvSpPr>
              <p:nvPr/>
            </p:nvSpPr>
            <p:spPr bwMode="auto">
              <a:xfrm rot="-1588513">
                <a:off x="4163" y="2476"/>
                <a:ext cx="20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000" b="0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31090" name="Oval 18"/>
              <p:cNvSpPr>
                <a:spLocks noChangeArrowheads="1"/>
              </p:cNvSpPr>
              <p:nvPr/>
            </p:nvSpPr>
            <p:spPr bwMode="auto">
              <a:xfrm rot="-1588513">
                <a:off x="4398" y="2548"/>
                <a:ext cx="48" cy="48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091" name="AutoShape 19"/>
            <p:cNvSpPr>
              <a:spLocks noChangeArrowheads="1"/>
            </p:cNvSpPr>
            <p:nvPr/>
          </p:nvSpPr>
          <p:spPr bwMode="auto">
            <a:xfrm rot="-1588513">
              <a:off x="4807" y="2149"/>
              <a:ext cx="240" cy="288"/>
            </a:xfrm>
            <a:prstGeom prst="smileyFace">
              <a:avLst>
                <a:gd name="adj" fmla="val 4653"/>
              </a:avLst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2" name="AutoShape 20"/>
            <p:cNvSpPr>
              <a:spLocks noChangeArrowheads="1"/>
            </p:cNvSpPr>
            <p:nvPr/>
          </p:nvSpPr>
          <p:spPr bwMode="auto">
            <a:xfrm rot="-1588513">
              <a:off x="4932" y="2394"/>
              <a:ext cx="96" cy="336"/>
            </a:xfrm>
            <a:prstGeom prst="lightningBol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81800" y="2882900"/>
            <a:ext cx="2057400" cy="1563688"/>
            <a:chOff x="4272" y="1816"/>
            <a:chExt cx="1296" cy="985"/>
          </a:xfrm>
        </p:grpSpPr>
        <p:sp>
          <p:nvSpPr>
            <p:cNvPr id="132099" name="AutoShape 3"/>
            <p:cNvSpPr>
              <a:spLocks noChangeArrowheads="1"/>
            </p:cNvSpPr>
            <p:nvPr/>
          </p:nvSpPr>
          <p:spPr bwMode="auto">
            <a:xfrm rot="13521">
              <a:off x="4272" y="2273"/>
              <a:ext cx="1296" cy="528"/>
            </a:xfrm>
            <a:prstGeom prst="parallelogram">
              <a:avLst>
                <a:gd name="adj" fmla="val 61364"/>
              </a:avLst>
            </a:prstGeom>
            <a:noFill/>
            <a:ln w="12700">
              <a:solidFill>
                <a:srgbClr val="CC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0" name="Line 4"/>
            <p:cNvSpPr>
              <a:spLocks noChangeShapeType="1"/>
            </p:cNvSpPr>
            <p:nvPr/>
          </p:nvSpPr>
          <p:spPr bwMode="auto">
            <a:xfrm rot="20011487" flipV="1">
              <a:off x="4489" y="1816"/>
              <a:ext cx="0" cy="480"/>
            </a:xfrm>
            <a:prstGeom prst="line">
              <a:avLst/>
            </a:prstGeom>
            <a:noFill/>
            <a:ln w="31750">
              <a:solidFill>
                <a:srgbClr val="CC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01" name="Oval 5"/>
            <p:cNvSpPr>
              <a:spLocks noChangeArrowheads="1"/>
            </p:cNvSpPr>
            <p:nvPr/>
          </p:nvSpPr>
          <p:spPr bwMode="auto">
            <a:xfrm rot="-1588513">
              <a:off x="4582" y="2260"/>
              <a:ext cx="48" cy="48"/>
            </a:xfrm>
            <a:prstGeom prst="ellipse">
              <a:avLst/>
            </a:prstGeom>
            <a:noFill/>
            <a:ln w="12700">
              <a:solidFill>
                <a:srgbClr val="CC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2" name="AutoShape 6"/>
            <p:cNvSpPr>
              <a:spLocks noChangeArrowheads="1"/>
            </p:cNvSpPr>
            <p:nvPr/>
          </p:nvSpPr>
          <p:spPr bwMode="auto">
            <a:xfrm rot="-1588513">
              <a:off x="4991" y="1861"/>
              <a:ext cx="240" cy="288"/>
            </a:xfrm>
            <a:prstGeom prst="smileyFace">
              <a:avLst>
                <a:gd name="adj" fmla="val 4653"/>
              </a:avLst>
            </a:prstGeom>
            <a:noFill/>
            <a:ln w="12700">
              <a:solidFill>
                <a:srgbClr val="CC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3" name="AutoShape 7"/>
            <p:cNvSpPr>
              <a:spLocks noChangeArrowheads="1"/>
            </p:cNvSpPr>
            <p:nvPr/>
          </p:nvSpPr>
          <p:spPr bwMode="auto">
            <a:xfrm rot="-1588513">
              <a:off x="5116" y="2106"/>
              <a:ext cx="96" cy="336"/>
            </a:xfrm>
            <a:prstGeom prst="lightningBolt">
              <a:avLst/>
            </a:prstGeom>
            <a:noFill/>
            <a:ln w="12700">
              <a:solidFill>
                <a:srgbClr val="CC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05" name="Rectangle 9"/>
          <p:cNvSpPr>
            <a:spLocks noGrp="1" noChangeArrowheads="1"/>
          </p:cNvSpPr>
          <p:nvPr>
            <p:ph idx="1"/>
          </p:nvPr>
        </p:nvSpPr>
        <p:spPr>
          <a:xfrm>
            <a:off x="1447800" y="1905000"/>
            <a:ext cx="7467600" cy="838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/>
              <a:t>Let the plane be represented by plane normal N and a point P in that plane</a:t>
            </a:r>
          </a:p>
        </p:txBody>
      </p:sp>
      <p:sp>
        <p:nvSpPr>
          <p:cNvPr id="1321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N,P   </a:t>
            </a:r>
            <a:r>
              <a:rPr lang="en-US">
                <a:sym typeface="Symbol" pitchFamily="18" charset="2"/>
              </a:rPr>
              <a:t>: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Mirror reflection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1447800" y="28194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AutoNum type="arabicPeriod"/>
            </a:pPr>
            <a:r>
              <a:rPr lang="en-US" sz="3200" b="0">
                <a:latin typeface="Times New Roman" pitchFamily="18" charset="0"/>
              </a:rPr>
              <a:t>Translate P to the origin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1447800" y="6019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M</a:t>
            </a:r>
            <a:r>
              <a:rPr lang="en-US" sz="3200" b="0" baseline="-25000">
                <a:latin typeface="Times New Roman" pitchFamily="18" charset="0"/>
                <a:sym typeface="Symbol" pitchFamily="18" charset="2"/>
              </a:rPr>
              <a:t>N,P</a:t>
            </a:r>
            <a:r>
              <a:rPr lang="en-US" sz="3200" b="0">
                <a:latin typeface="Times New Roman" pitchFamily="18" charset="0"/>
                <a:sym typeface="Symbol" pitchFamily="18" charset="2"/>
              </a:rPr>
              <a:t> = 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7239000" y="601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T</a:t>
            </a:r>
            <a:r>
              <a:rPr lang="en-US" sz="3200" b="0" baseline="-25000">
                <a:latin typeface="Times New Roman" pitchFamily="18" charset="0"/>
              </a:rPr>
              <a:t>-P</a:t>
            </a:r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1524000" y="60198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27650" y="2895600"/>
            <a:ext cx="3270250" cy="2427288"/>
            <a:chOff x="3172" y="2112"/>
            <a:chExt cx="2060" cy="1529"/>
          </a:xfrm>
        </p:grpSpPr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 flipV="1">
              <a:off x="3932" y="2112"/>
              <a:ext cx="0" cy="864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 flipH="1">
              <a:off x="3194" y="2971"/>
              <a:ext cx="745" cy="427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3947" y="2979"/>
              <a:ext cx="1183" cy="662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14" name="Text Box 18"/>
            <p:cNvSpPr txBox="1">
              <a:spLocks noChangeArrowheads="1"/>
            </p:cNvSpPr>
            <p:nvPr/>
          </p:nvSpPr>
          <p:spPr bwMode="auto">
            <a:xfrm>
              <a:off x="3172" y="316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32115" name="Text Box 19"/>
            <p:cNvSpPr txBox="1">
              <a:spLocks noChangeArrowheads="1"/>
            </p:cNvSpPr>
            <p:nvPr/>
          </p:nvSpPr>
          <p:spPr bwMode="auto">
            <a:xfrm>
              <a:off x="5044" y="336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32116" name="Text Box 20"/>
            <p:cNvSpPr txBox="1">
              <a:spLocks noChangeArrowheads="1"/>
            </p:cNvSpPr>
            <p:nvPr/>
          </p:nvSpPr>
          <p:spPr bwMode="auto">
            <a:xfrm>
              <a:off x="3744" y="2126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z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019800" y="3408363"/>
            <a:ext cx="2057400" cy="1697037"/>
            <a:chOff x="3840" y="2164"/>
            <a:chExt cx="1296" cy="1069"/>
          </a:xfrm>
        </p:grpSpPr>
        <p:sp>
          <p:nvSpPr>
            <p:cNvPr id="132118" name="AutoShape 22"/>
            <p:cNvSpPr>
              <a:spLocks noChangeArrowheads="1"/>
            </p:cNvSpPr>
            <p:nvPr/>
          </p:nvSpPr>
          <p:spPr bwMode="auto">
            <a:xfrm rot="13521">
              <a:off x="3840" y="2705"/>
              <a:ext cx="1296" cy="528"/>
            </a:xfrm>
            <a:prstGeom prst="parallelogram">
              <a:avLst>
                <a:gd name="adj" fmla="val 61364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9" name="Line 23"/>
            <p:cNvSpPr>
              <a:spLocks noChangeShapeType="1"/>
            </p:cNvSpPr>
            <p:nvPr/>
          </p:nvSpPr>
          <p:spPr bwMode="auto">
            <a:xfrm rot="20011487" flipV="1">
              <a:off x="4057" y="2248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 rot="-1588513">
              <a:off x="3957" y="2164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32121" name="Text Box 25"/>
            <p:cNvSpPr txBox="1">
              <a:spLocks noChangeArrowheads="1"/>
            </p:cNvSpPr>
            <p:nvPr/>
          </p:nvSpPr>
          <p:spPr bwMode="auto">
            <a:xfrm rot="-1588513">
              <a:off x="3915" y="2620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2122" name="Oval 26"/>
            <p:cNvSpPr>
              <a:spLocks noChangeArrowheads="1"/>
            </p:cNvSpPr>
            <p:nvPr/>
          </p:nvSpPr>
          <p:spPr bwMode="auto">
            <a:xfrm rot="-1588513">
              <a:off x="4150" y="2692"/>
              <a:ext cx="48" cy="48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3" name="AutoShape 27"/>
            <p:cNvSpPr>
              <a:spLocks noChangeArrowheads="1"/>
            </p:cNvSpPr>
            <p:nvPr/>
          </p:nvSpPr>
          <p:spPr bwMode="auto">
            <a:xfrm rot="-1588513">
              <a:off x="4559" y="2293"/>
              <a:ext cx="240" cy="288"/>
            </a:xfrm>
            <a:prstGeom prst="smileyFace">
              <a:avLst>
                <a:gd name="adj" fmla="val 4653"/>
              </a:avLst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AutoShape 28"/>
            <p:cNvSpPr>
              <a:spLocks noChangeArrowheads="1"/>
            </p:cNvSpPr>
            <p:nvPr/>
          </p:nvSpPr>
          <p:spPr bwMode="auto">
            <a:xfrm rot="-1588513">
              <a:off x="4684" y="2538"/>
              <a:ext cx="96" cy="336"/>
            </a:xfrm>
            <a:prstGeom prst="lightningBol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19800" y="3541713"/>
            <a:ext cx="2057400" cy="1563687"/>
            <a:chOff x="3792" y="2231"/>
            <a:chExt cx="1296" cy="985"/>
          </a:xfrm>
        </p:grpSpPr>
        <p:sp>
          <p:nvSpPr>
            <p:cNvPr id="133123" name="AutoShape 3"/>
            <p:cNvSpPr>
              <a:spLocks noChangeArrowheads="1"/>
            </p:cNvSpPr>
            <p:nvPr/>
          </p:nvSpPr>
          <p:spPr bwMode="auto">
            <a:xfrm rot="13521">
              <a:off x="3792" y="2688"/>
              <a:ext cx="1296" cy="528"/>
            </a:xfrm>
            <a:prstGeom prst="parallelogram">
              <a:avLst>
                <a:gd name="adj" fmla="val 61364"/>
              </a:avLst>
            </a:prstGeom>
            <a:noFill/>
            <a:ln w="12700">
              <a:solidFill>
                <a:srgbClr val="CC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4" name="Line 4"/>
            <p:cNvSpPr>
              <a:spLocks noChangeShapeType="1"/>
            </p:cNvSpPr>
            <p:nvPr/>
          </p:nvSpPr>
          <p:spPr bwMode="auto">
            <a:xfrm rot="20011487" flipV="1">
              <a:off x="4009" y="2231"/>
              <a:ext cx="0" cy="480"/>
            </a:xfrm>
            <a:prstGeom prst="line">
              <a:avLst/>
            </a:prstGeom>
            <a:noFill/>
            <a:ln w="31750">
              <a:solidFill>
                <a:srgbClr val="CC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125" name="Oval 5"/>
            <p:cNvSpPr>
              <a:spLocks noChangeArrowheads="1"/>
            </p:cNvSpPr>
            <p:nvPr/>
          </p:nvSpPr>
          <p:spPr bwMode="auto">
            <a:xfrm rot="-1588513">
              <a:off x="4102" y="2675"/>
              <a:ext cx="48" cy="48"/>
            </a:xfrm>
            <a:prstGeom prst="ellipse">
              <a:avLst/>
            </a:prstGeom>
            <a:noFill/>
            <a:ln w="12700">
              <a:solidFill>
                <a:srgbClr val="CC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6" name="AutoShape 6"/>
            <p:cNvSpPr>
              <a:spLocks noChangeArrowheads="1"/>
            </p:cNvSpPr>
            <p:nvPr/>
          </p:nvSpPr>
          <p:spPr bwMode="auto">
            <a:xfrm rot="-1588513">
              <a:off x="4511" y="2276"/>
              <a:ext cx="240" cy="288"/>
            </a:xfrm>
            <a:prstGeom prst="smileyFace">
              <a:avLst>
                <a:gd name="adj" fmla="val 4653"/>
              </a:avLst>
            </a:prstGeom>
            <a:noFill/>
            <a:ln w="12700">
              <a:solidFill>
                <a:srgbClr val="CC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7" name="AutoShape 7"/>
            <p:cNvSpPr>
              <a:spLocks noChangeArrowheads="1"/>
            </p:cNvSpPr>
            <p:nvPr/>
          </p:nvSpPr>
          <p:spPr bwMode="auto">
            <a:xfrm rot="-1588513">
              <a:off x="4636" y="2521"/>
              <a:ext cx="96" cy="336"/>
            </a:xfrm>
            <a:prstGeom prst="lightningBolt">
              <a:avLst/>
            </a:prstGeom>
            <a:noFill/>
            <a:ln w="12700">
              <a:solidFill>
                <a:srgbClr val="CC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29" name="Rectangle 9"/>
          <p:cNvSpPr>
            <a:spLocks noGrp="1" noChangeArrowheads="1"/>
          </p:cNvSpPr>
          <p:nvPr>
            <p:ph idx="1"/>
          </p:nvPr>
        </p:nvSpPr>
        <p:spPr>
          <a:xfrm>
            <a:off x="1447800" y="1905000"/>
            <a:ext cx="7467600" cy="838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/>
              <a:t>Let the plane be represented by plane normal N and a point P in that plane</a:t>
            </a:r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N,P   </a:t>
            </a:r>
            <a:r>
              <a:rPr lang="en-US">
                <a:sym typeface="Symbol" pitchFamily="18" charset="2"/>
              </a:rPr>
              <a:t>: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Mirror reflection</a:t>
            </a: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1447800" y="28194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AutoNum type="arabicPeriod"/>
            </a:pPr>
            <a:r>
              <a:rPr lang="en-US" sz="3200" b="0">
                <a:latin typeface="Times New Roman" pitchFamily="18" charset="0"/>
              </a:rPr>
              <a:t>Translate P to the origin</a:t>
            </a: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1447800" y="34290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2. Align N with vector k</a:t>
            </a:r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1447800" y="6019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M</a:t>
            </a:r>
            <a:r>
              <a:rPr lang="en-US" sz="3200" b="0" baseline="-25000">
                <a:latin typeface="Times New Roman" pitchFamily="18" charset="0"/>
                <a:sym typeface="Symbol" pitchFamily="18" charset="2"/>
              </a:rPr>
              <a:t>N,P</a:t>
            </a:r>
            <a:r>
              <a:rPr lang="en-US" sz="3200" b="0">
                <a:latin typeface="Times New Roman" pitchFamily="18" charset="0"/>
                <a:sym typeface="Symbol" pitchFamily="18" charset="2"/>
              </a:rPr>
              <a:t> = 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7239000" y="601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T</a:t>
            </a:r>
            <a:r>
              <a:rPr lang="en-US" sz="3200" b="0" baseline="-25000">
                <a:latin typeface="Times New Roman" pitchFamily="18" charset="0"/>
              </a:rPr>
              <a:t>-P</a:t>
            </a:r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248400" y="6019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A</a:t>
            </a:r>
            <a:r>
              <a:rPr lang="en-US" sz="3200" b="0" baseline="-25000">
                <a:latin typeface="Times New Roman" pitchFamily="18" charset="0"/>
              </a:rPr>
              <a:t>N </a:t>
            </a:r>
            <a:r>
              <a:rPr lang="en-US" sz="3200" b="0">
                <a:latin typeface="Times New Roman" pitchFamily="18" charset="0"/>
              </a:rPr>
              <a:t>*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3135" name="Line 15"/>
          <p:cNvSpPr>
            <a:spLocks noChangeShapeType="1"/>
          </p:cNvSpPr>
          <p:nvPr/>
        </p:nvSpPr>
        <p:spPr bwMode="auto">
          <a:xfrm>
            <a:off x="1524000" y="60198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136" name="AutoShape 16"/>
          <p:cNvSpPr>
            <a:spLocks noChangeArrowheads="1"/>
          </p:cNvSpPr>
          <p:nvPr/>
        </p:nvSpPr>
        <p:spPr bwMode="auto">
          <a:xfrm rot="1723758">
            <a:off x="5770563" y="4467225"/>
            <a:ext cx="2057400" cy="838200"/>
          </a:xfrm>
          <a:prstGeom prst="parallelogram">
            <a:avLst>
              <a:gd name="adj" fmla="val 61364"/>
            </a:avLst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Line 17"/>
          <p:cNvSpPr>
            <a:spLocks noChangeShapeType="1"/>
          </p:cNvSpPr>
          <p:nvPr/>
        </p:nvSpPr>
        <p:spPr bwMode="auto">
          <a:xfrm rot="121723" flipV="1">
            <a:off x="6562725" y="3508375"/>
            <a:ext cx="0" cy="7620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 rot="121723">
            <a:off x="6551613" y="3425825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0">
                <a:latin typeface="Times New Roman" pitchFamily="18" charset="0"/>
              </a:rPr>
              <a:t>N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 rot="121723">
            <a:off x="6149975" y="401955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0">
                <a:latin typeface="Times New Roman" pitchFamily="18" charset="0"/>
              </a:rPr>
              <a:t>P</a:t>
            </a:r>
          </a:p>
        </p:txBody>
      </p:sp>
      <p:sp>
        <p:nvSpPr>
          <p:cNvPr id="133140" name="Oval 20"/>
          <p:cNvSpPr>
            <a:spLocks noChangeArrowheads="1"/>
          </p:cNvSpPr>
          <p:nvPr/>
        </p:nvSpPr>
        <p:spPr bwMode="auto">
          <a:xfrm rot="121723">
            <a:off x="6515100" y="4257675"/>
            <a:ext cx="76200" cy="76200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1" name="AutoShape 21"/>
          <p:cNvSpPr>
            <a:spLocks noChangeArrowheads="1"/>
          </p:cNvSpPr>
          <p:nvPr/>
        </p:nvSpPr>
        <p:spPr bwMode="auto">
          <a:xfrm rot="121723">
            <a:off x="7278688" y="4060825"/>
            <a:ext cx="381000" cy="4572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AutoShape 22"/>
          <p:cNvSpPr>
            <a:spLocks noChangeArrowheads="1"/>
          </p:cNvSpPr>
          <p:nvPr/>
        </p:nvSpPr>
        <p:spPr bwMode="auto">
          <a:xfrm rot="121723">
            <a:off x="7262813" y="4437063"/>
            <a:ext cx="152400" cy="533400"/>
          </a:xfrm>
          <a:prstGeom prst="lightningBol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327650" y="2895600"/>
            <a:ext cx="3270250" cy="2427288"/>
            <a:chOff x="3172" y="2112"/>
            <a:chExt cx="2060" cy="1529"/>
          </a:xfrm>
        </p:grpSpPr>
        <p:sp>
          <p:nvSpPr>
            <p:cNvPr id="133144" name="Line 24"/>
            <p:cNvSpPr>
              <a:spLocks noChangeShapeType="1"/>
            </p:cNvSpPr>
            <p:nvPr/>
          </p:nvSpPr>
          <p:spPr bwMode="auto">
            <a:xfrm flipV="1">
              <a:off x="3932" y="2112"/>
              <a:ext cx="0" cy="864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145" name="Line 25"/>
            <p:cNvSpPr>
              <a:spLocks noChangeShapeType="1"/>
            </p:cNvSpPr>
            <p:nvPr/>
          </p:nvSpPr>
          <p:spPr bwMode="auto">
            <a:xfrm flipH="1">
              <a:off x="3194" y="2971"/>
              <a:ext cx="745" cy="427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146" name="Line 26"/>
            <p:cNvSpPr>
              <a:spLocks noChangeShapeType="1"/>
            </p:cNvSpPr>
            <p:nvPr/>
          </p:nvSpPr>
          <p:spPr bwMode="auto">
            <a:xfrm>
              <a:off x="3947" y="2979"/>
              <a:ext cx="1183" cy="662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147" name="Text Box 27"/>
            <p:cNvSpPr txBox="1">
              <a:spLocks noChangeArrowheads="1"/>
            </p:cNvSpPr>
            <p:nvPr/>
          </p:nvSpPr>
          <p:spPr bwMode="auto">
            <a:xfrm>
              <a:off x="3172" y="316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33148" name="Text Box 28"/>
            <p:cNvSpPr txBox="1">
              <a:spLocks noChangeArrowheads="1"/>
            </p:cNvSpPr>
            <p:nvPr/>
          </p:nvSpPr>
          <p:spPr bwMode="auto">
            <a:xfrm>
              <a:off x="5044" y="336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33149" name="Text Box 29"/>
            <p:cNvSpPr txBox="1">
              <a:spLocks noChangeArrowheads="1"/>
            </p:cNvSpPr>
            <p:nvPr/>
          </p:nvSpPr>
          <p:spPr bwMode="auto">
            <a:xfrm>
              <a:off x="3744" y="2126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905000"/>
            <a:ext cx="7467600" cy="838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/>
              <a:t>Let the plane be represented by plane normal N and a point P in that plane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N,P   </a:t>
            </a:r>
            <a:r>
              <a:rPr lang="en-US">
                <a:sym typeface="Symbol" pitchFamily="18" charset="2"/>
              </a:rPr>
              <a:t>: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Mirror reflection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447800" y="28194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AutoNum type="arabicPeriod"/>
            </a:pPr>
            <a:r>
              <a:rPr lang="en-US" sz="3200" b="0">
                <a:latin typeface="Times New Roman" pitchFamily="18" charset="0"/>
              </a:rPr>
              <a:t>Translate P to the origin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1447800" y="34290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2. Align N with vector k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1447800" y="40386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3. Reflect w.r.t xy-plane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1447800" y="6019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M</a:t>
            </a:r>
            <a:r>
              <a:rPr lang="en-US" sz="3200" b="0" baseline="-25000">
                <a:latin typeface="Times New Roman" pitchFamily="18" charset="0"/>
                <a:sym typeface="Symbol" pitchFamily="18" charset="2"/>
              </a:rPr>
              <a:t>N,P</a:t>
            </a:r>
            <a:r>
              <a:rPr lang="en-US" sz="3200" b="0">
                <a:latin typeface="Times New Roman" pitchFamily="18" charset="0"/>
                <a:sym typeface="Symbol" pitchFamily="18" charset="2"/>
              </a:rPr>
              <a:t> = 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7239000" y="601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T</a:t>
            </a:r>
            <a:r>
              <a:rPr lang="en-US" sz="3200" b="0" baseline="-25000">
                <a:latin typeface="Times New Roman" pitchFamily="18" charset="0"/>
              </a:rPr>
              <a:t>-P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6248400" y="6019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A</a:t>
            </a:r>
            <a:r>
              <a:rPr lang="en-US" sz="3200" b="0" baseline="-25000">
                <a:latin typeface="Times New Roman" pitchFamily="18" charset="0"/>
              </a:rPr>
              <a:t>N </a:t>
            </a:r>
            <a:r>
              <a:rPr lang="en-US" sz="3200" b="0">
                <a:latin typeface="Times New Roman" pitchFamily="18" charset="0"/>
              </a:rPr>
              <a:t>*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4953000" y="6019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S</a:t>
            </a:r>
            <a:r>
              <a:rPr lang="en-US" sz="3200" b="0" baseline="-25000">
                <a:latin typeface="Times New Roman" pitchFamily="18" charset="0"/>
                <a:sym typeface="Symbol" pitchFamily="18" charset="2"/>
              </a:rPr>
              <a:t>1,1,-1 </a:t>
            </a:r>
            <a:r>
              <a:rPr lang="en-US" sz="3200" b="0">
                <a:latin typeface="Times New Roman" pitchFamily="18" charset="0"/>
              </a:rPr>
              <a:t>*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1524000" y="60198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770563" y="3425825"/>
            <a:ext cx="2057400" cy="2533650"/>
            <a:chOff x="3635" y="2158"/>
            <a:chExt cx="1296" cy="1596"/>
          </a:xfrm>
        </p:grpSpPr>
        <p:sp>
          <p:nvSpPr>
            <p:cNvPr id="134157" name="AutoShape 13"/>
            <p:cNvSpPr>
              <a:spLocks noChangeArrowheads="1"/>
            </p:cNvSpPr>
            <p:nvPr/>
          </p:nvSpPr>
          <p:spPr bwMode="auto">
            <a:xfrm rot="10921723">
              <a:off x="4610" y="3181"/>
              <a:ext cx="96" cy="336"/>
            </a:xfrm>
            <a:prstGeom prst="lightningBol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8" name="AutoShape 14"/>
            <p:cNvSpPr>
              <a:spLocks noChangeArrowheads="1"/>
            </p:cNvSpPr>
            <p:nvPr/>
          </p:nvSpPr>
          <p:spPr bwMode="auto">
            <a:xfrm rot="1723758">
              <a:off x="3635" y="2814"/>
              <a:ext cx="1296" cy="528"/>
            </a:xfrm>
            <a:prstGeom prst="parallelogram">
              <a:avLst>
                <a:gd name="adj" fmla="val 61364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9" name="Line 15"/>
            <p:cNvSpPr>
              <a:spLocks noChangeShapeType="1"/>
            </p:cNvSpPr>
            <p:nvPr/>
          </p:nvSpPr>
          <p:spPr bwMode="auto">
            <a:xfrm rot="121723" flipV="1">
              <a:off x="4134" y="2210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60" name="Text Box 16"/>
            <p:cNvSpPr txBox="1">
              <a:spLocks noChangeArrowheads="1"/>
            </p:cNvSpPr>
            <p:nvPr/>
          </p:nvSpPr>
          <p:spPr bwMode="auto">
            <a:xfrm rot="121723">
              <a:off x="4127" y="2158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34161" name="Text Box 17"/>
            <p:cNvSpPr txBox="1">
              <a:spLocks noChangeArrowheads="1"/>
            </p:cNvSpPr>
            <p:nvPr/>
          </p:nvSpPr>
          <p:spPr bwMode="auto">
            <a:xfrm rot="121723">
              <a:off x="3874" y="2532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4162" name="Oval 18"/>
            <p:cNvSpPr>
              <a:spLocks noChangeArrowheads="1"/>
            </p:cNvSpPr>
            <p:nvPr/>
          </p:nvSpPr>
          <p:spPr bwMode="auto">
            <a:xfrm rot="121723">
              <a:off x="4104" y="2682"/>
              <a:ext cx="48" cy="48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3" name="AutoShape 19"/>
            <p:cNvSpPr>
              <a:spLocks noChangeArrowheads="1"/>
            </p:cNvSpPr>
            <p:nvPr/>
          </p:nvSpPr>
          <p:spPr bwMode="auto">
            <a:xfrm rot="10921723">
              <a:off x="4456" y="3466"/>
              <a:ext cx="240" cy="288"/>
            </a:xfrm>
            <a:prstGeom prst="smileyFace">
              <a:avLst>
                <a:gd name="adj" fmla="val 4653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239000" y="4038600"/>
            <a:ext cx="396875" cy="909638"/>
            <a:chOff x="4575" y="2558"/>
            <a:chExt cx="250" cy="573"/>
          </a:xfrm>
        </p:grpSpPr>
        <p:sp>
          <p:nvSpPr>
            <p:cNvPr id="134165" name="AutoShape 21"/>
            <p:cNvSpPr>
              <a:spLocks noChangeArrowheads="1"/>
            </p:cNvSpPr>
            <p:nvPr/>
          </p:nvSpPr>
          <p:spPr bwMode="auto">
            <a:xfrm rot="121723">
              <a:off x="4585" y="2558"/>
              <a:ext cx="240" cy="288"/>
            </a:xfrm>
            <a:prstGeom prst="smileyFace">
              <a:avLst>
                <a:gd name="adj" fmla="val 4653"/>
              </a:avLst>
            </a:prstGeom>
            <a:noFill/>
            <a:ln w="12700">
              <a:solidFill>
                <a:srgbClr val="CC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6" name="AutoShape 22"/>
            <p:cNvSpPr>
              <a:spLocks noChangeArrowheads="1"/>
            </p:cNvSpPr>
            <p:nvPr/>
          </p:nvSpPr>
          <p:spPr bwMode="auto">
            <a:xfrm rot="121723">
              <a:off x="4575" y="2795"/>
              <a:ext cx="96" cy="336"/>
            </a:xfrm>
            <a:prstGeom prst="lightningBolt">
              <a:avLst/>
            </a:prstGeom>
            <a:noFill/>
            <a:ln w="12700">
              <a:solidFill>
                <a:srgbClr val="CC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27650" y="2895600"/>
            <a:ext cx="3270250" cy="2427288"/>
            <a:chOff x="3172" y="2112"/>
            <a:chExt cx="2060" cy="1529"/>
          </a:xfrm>
        </p:grpSpPr>
        <p:sp>
          <p:nvSpPr>
            <p:cNvPr id="134168" name="Line 24"/>
            <p:cNvSpPr>
              <a:spLocks noChangeShapeType="1"/>
            </p:cNvSpPr>
            <p:nvPr/>
          </p:nvSpPr>
          <p:spPr bwMode="auto">
            <a:xfrm flipV="1">
              <a:off x="3932" y="2112"/>
              <a:ext cx="0" cy="864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69" name="Line 25"/>
            <p:cNvSpPr>
              <a:spLocks noChangeShapeType="1"/>
            </p:cNvSpPr>
            <p:nvPr/>
          </p:nvSpPr>
          <p:spPr bwMode="auto">
            <a:xfrm flipH="1">
              <a:off x="3194" y="2971"/>
              <a:ext cx="745" cy="427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70" name="Line 26"/>
            <p:cNvSpPr>
              <a:spLocks noChangeShapeType="1"/>
            </p:cNvSpPr>
            <p:nvPr/>
          </p:nvSpPr>
          <p:spPr bwMode="auto">
            <a:xfrm>
              <a:off x="3947" y="2979"/>
              <a:ext cx="1183" cy="662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171" name="Text Box 27"/>
            <p:cNvSpPr txBox="1">
              <a:spLocks noChangeArrowheads="1"/>
            </p:cNvSpPr>
            <p:nvPr/>
          </p:nvSpPr>
          <p:spPr bwMode="auto">
            <a:xfrm>
              <a:off x="3172" y="316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34172" name="Text Box 28"/>
            <p:cNvSpPr txBox="1">
              <a:spLocks noChangeArrowheads="1"/>
            </p:cNvSpPr>
            <p:nvPr/>
          </p:nvSpPr>
          <p:spPr bwMode="auto">
            <a:xfrm>
              <a:off x="5044" y="336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34173" name="Text Box 29"/>
            <p:cNvSpPr txBox="1">
              <a:spLocks noChangeArrowheads="1"/>
            </p:cNvSpPr>
            <p:nvPr/>
          </p:nvSpPr>
          <p:spPr bwMode="auto">
            <a:xfrm>
              <a:off x="3744" y="2126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20" name="Object 48"/>
          <p:cNvGraphicFramePr>
            <a:graphicFrameLocks noGrp="1" noChangeAspect="1"/>
          </p:cNvGraphicFramePr>
          <p:nvPr>
            <p:ph idx="1"/>
          </p:nvPr>
        </p:nvGraphicFramePr>
        <p:xfrm>
          <a:off x="2438400" y="1692275"/>
          <a:ext cx="2971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930320" imgH="965160" progId="Equation.3">
                  <p:embed/>
                </p:oleObj>
              </mc:Choice>
              <mc:Fallback>
                <p:oleObj name="Equation" r:id="rId3" imgW="1930320" imgH="965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92275"/>
                        <a:ext cx="29718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Transforming Points and Objects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81000" y="3581400"/>
            <a:ext cx="3200400" cy="2500313"/>
            <a:chOff x="240" y="1680"/>
            <a:chExt cx="2016" cy="1575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491" y="3126"/>
              <a:ext cx="1525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H="1" flipV="1">
              <a:off x="482" y="1872"/>
              <a:ext cx="9" cy="126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1488" y="2211"/>
              <a:ext cx="103" cy="93"/>
            </a:xfrm>
            <a:prstGeom prst="ellipse">
              <a:avLst/>
            </a:prstGeom>
            <a:solidFill>
              <a:schemeClr val="hlink">
                <a:alpha val="34000"/>
              </a:schemeClr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768" y="2787"/>
              <a:ext cx="103" cy="93"/>
            </a:xfrm>
            <a:prstGeom prst="ellipse">
              <a:avLst/>
            </a:prstGeom>
            <a:solidFill>
              <a:schemeClr val="hlink">
                <a:alpha val="34000"/>
              </a:schemeClr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Arc 15"/>
            <p:cNvSpPr>
              <a:spLocks/>
            </p:cNvSpPr>
            <p:nvPr/>
          </p:nvSpPr>
          <p:spPr bwMode="auto">
            <a:xfrm rot="11052963" flipV="1">
              <a:off x="839" y="2240"/>
              <a:ext cx="624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80"/>
              </a:solidFill>
              <a:prstDash val="lgDashDotDot"/>
              <a:round/>
              <a:headEnd type="arrow" w="lg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Text Box 31"/>
            <p:cNvSpPr txBox="1">
              <a:spLocks noChangeArrowheads="1"/>
            </p:cNvSpPr>
            <p:nvPr/>
          </p:nvSpPr>
          <p:spPr bwMode="auto">
            <a:xfrm>
              <a:off x="2016" y="302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x</a:t>
              </a:r>
            </a:p>
          </p:txBody>
        </p:sp>
        <p:sp>
          <p:nvSpPr>
            <p:cNvPr id="28706" name="Text Box 34"/>
            <p:cNvSpPr txBox="1">
              <a:spLocks noChangeArrowheads="1"/>
            </p:cNvSpPr>
            <p:nvPr/>
          </p:nvSpPr>
          <p:spPr bwMode="auto">
            <a:xfrm>
              <a:off x="240" y="168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y</a:t>
              </a:r>
            </a:p>
          </p:txBody>
        </p:sp>
        <p:sp>
          <p:nvSpPr>
            <p:cNvPr id="28711" name="Text Box 39"/>
            <p:cNvSpPr txBox="1">
              <a:spLocks noChangeArrowheads="1"/>
            </p:cNvSpPr>
            <p:nvPr/>
          </p:nvSpPr>
          <p:spPr bwMode="auto">
            <a:xfrm>
              <a:off x="528" y="26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P</a:t>
              </a:r>
            </a:p>
          </p:txBody>
        </p:sp>
        <p:sp>
          <p:nvSpPr>
            <p:cNvPr id="28712" name="Text Box 40"/>
            <p:cNvSpPr txBox="1">
              <a:spLocks noChangeArrowheads="1"/>
            </p:cNvSpPr>
            <p:nvPr/>
          </p:nvSpPr>
          <p:spPr bwMode="auto">
            <a:xfrm>
              <a:off x="1584" y="206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sp>
          <p:nvSpPr>
            <p:cNvPr id="28716" name="Text Box 44"/>
            <p:cNvSpPr txBox="1">
              <a:spLocks noChangeArrowheads="1"/>
            </p:cNvSpPr>
            <p:nvPr/>
          </p:nvSpPr>
          <p:spPr bwMode="auto">
            <a:xfrm>
              <a:off x="960" y="2016"/>
              <a:ext cx="240" cy="237"/>
            </a:xfrm>
            <a:prstGeom prst="rect">
              <a:avLst/>
            </a:prstGeom>
            <a:solidFill>
              <a:srgbClr val="C0C0C0">
                <a:alpha val="42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572000" y="3062288"/>
            <a:ext cx="3886200" cy="3033712"/>
            <a:chOff x="2880" y="1440"/>
            <a:chExt cx="2448" cy="1911"/>
          </a:xfrm>
        </p:grpSpPr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 flipH="1" flipV="1">
              <a:off x="4032" y="1488"/>
              <a:ext cx="9" cy="126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4028" y="2766"/>
              <a:ext cx="1024" cy="378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 flipH="1">
              <a:off x="3120" y="2784"/>
              <a:ext cx="912" cy="432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3389" y="2412"/>
              <a:ext cx="103" cy="93"/>
            </a:xfrm>
            <a:prstGeom prst="ellipse">
              <a:avLst/>
            </a:prstGeom>
            <a:solidFill>
              <a:schemeClr val="hlink">
                <a:alpha val="34000"/>
              </a:schemeClr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Oval 22"/>
            <p:cNvSpPr>
              <a:spLocks noChangeArrowheads="1"/>
            </p:cNvSpPr>
            <p:nvPr/>
          </p:nvSpPr>
          <p:spPr bwMode="auto">
            <a:xfrm>
              <a:off x="4368" y="1968"/>
              <a:ext cx="103" cy="93"/>
            </a:xfrm>
            <a:prstGeom prst="ellipse">
              <a:avLst/>
            </a:prstGeom>
            <a:solidFill>
              <a:schemeClr val="hlink">
                <a:alpha val="34000"/>
              </a:schemeClr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Arc 24"/>
            <p:cNvSpPr>
              <a:spLocks/>
            </p:cNvSpPr>
            <p:nvPr/>
          </p:nvSpPr>
          <p:spPr bwMode="auto">
            <a:xfrm rot="11052963" flipV="1">
              <a:off x="3454" y="1884"/>
              <a:ext cx="931" cy="576"/>
            </a:xfrm>
            <a:custGeom>
              <a:avLst/>
              <a:gdLst>
                <a:gd name="G0" fmla="+- 10627 0 0"/>
                <a:gd name="G1" fmla="+- 21600 0 0"/>
                <a:gd name="G2" fmla="+- 21600 0 0"/>
                <a:gd name="T0" fmla="*/ 0 w 32227"/>
                <a:gd name="T1" fmla="*/ 2795 h 21600"/>
                <a:gd name="T2" fmla="*/ 32227 w 32227"/>
                <a:gd name="T3" fmla="*/ 21600 h 21600"/>
                <a:gd name="T4" fmla="*/ 10627 w 3222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227" h="21600" fill="none" extrusionOk="0">
                  <a:moveTo>
                    <a:pt x="0" y="2795"/>
                  </a:moveTo>
                  <a:cubicBezTo>
                    <a:pt x="3242" y="962"/>
                    <a:pt x="6902" y="-1"/>
                    <a:pt x="10627" y="0"/>
                  </a:cubicBezTo>
                  <a:cubicBezTo>
                    <a:pt x="22556" y="0"/>
                    <a:pt x="32227" y="9670"/>
                    <a:pt x="32227" y="21600"/>
                  </a:cubicBezTo>
                </a:path>
                <a:path w="32227" h="21600" stroke="0" extrusionOk="0">
                  <a:moveTo>
                    <a:pt x="0" y="2795"/>
                  </a:moveTo>
                  <a:cubicBezTo>
                    <a:pt x="3242" y="962"/>
                    <a:pt x="6902" y="-1"/>
                    <a:pt x="10627" y="0"/>
                  </a:cubicBezTo>
                  <a:cubicBezTo>
                    <a:pt x="22556" y="0"/>
                    <a:pt x="32227" y="9670"/>
                    <a:pt x="32227" y="21600"/>
                  </a:cubicBezTo>
                  <a:lnTo>
                    <a:pt x="10627" y="21600"/>
                  </a:lnTo>
                  <a:close/>
                </a:path>
              </a:pathLst>
            </a:custGeom>
            <a:noFill/>
            <a:ln w="28575">
              <a:solidFill>
                <a:srgbClr val="000080"/>
              </a:solidFill>
              <a:prstDash val="lgDashDotDot"/>
              <a:round/>
              <a:headEnd type="arrow" w="lg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Freeform 25"/>
            <p:cNvSpPr>
              <a:spLocks/>
            </p:cNvSpPr>
            <p:nvPr/>
          </p:nvSpPr>
          <p:spPr bwMode="auto">
            <a:xfrm>
              <a:off x="3456" y="2496"/>
              <a:ext cx="768" cy="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0"/>
                </a:cxn>
                <a:cxn ang="0">
                  <a:pos x="768" y="336"/>
                </a:cxn>
              </a:cxnLst>
              <a:rect l="0" t="0" r="r" b="b"/>
              <a:pathLst>
                <a:path w="768" h="720">
                  <a:moveTo>
                    <a:pt x="0" y="0"/>
                  </a:moveTo>
                  <a:lnTo>
                    <a:pt x="0" y="720"/>
                  </a:lnTo>
                  <a:lnTo>
                    <a:pt x="768" y="336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 flipH="1" flipV="1">
              <a:off x="3264" y="312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Freeform 29"/>
            <p:cNvSpPr>
              <a:spLocks/>
            </p:cNvSpPr>
            <p:nvPr/>
          </p:nvSpPr>
          <p:spPr bwMode="auto">
            <a:xfrm>
              <a:off x="3888" y="2064"/>
              <a:ext cx="528" cy="1008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528" y="1008"/>
                </a:cxn>
                <a:cxn ang="0">
                  <a:pos x="0" y="816"/>
                </a:cxn>
              </a:cxnLst>
              <a:rect l="0" t="0" r="r" b="b"/>
              <a:pathLst>
                <a:path w="528" h="1008">
                  <a:moveTo>
                    <a:pt x="528" y="0"/>
                  </a:moveTo>
                  <a:lnTo>
                    <a:pt x="528" y="1008"/>
                  </a:lnTo>
                  <a:lnTo>
                    <a:pt x="0" y="816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 flipV="1">
              <a:off x="4416" y="297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Text Box 32"/>
            <p:cNvSpPr txBox="1">
              <a:spLocks noChangeArrowheads="1"/>
            </p:cNvSpPr>
            <p:nvPr/>
          </p:nvSpPr>
          <p:spPr bwMode="auto">
            <a:xfrm>
              <a:off x="5088" y="302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x</a:t>
              </a:r>
            </a:p>
          </p:txBody>
        </p:sp>
        <p:sp>
          <p:nvSpPr>
            <p:cNvPr id="28705" name="Text Box 33"/>
            <p:cNvSpPr txBox="1">
              <a:spLocks noChangeArrowheads="1"/>
            </p:cNvSpPr>
            <p:nvPr/>
          </p:nvSpPr>
          <p:spPr bwMode="auto">
            <a:xfrm>
              <a:off x="4080" y="144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y</a:t>
              </a:r>
            </a:p>
          </p:txBody>
        </p:sp>
        <p:sp>
          <p:nvSpPr>
            <p:cNvPr id="28707" name="Text Box 35"/>
            <p:cNvSpPr txBox="1">
              <a:spLocks noChangeArrowheads="1"/>
            </p:cNvSpPr>
            <p:nvPr/>
          </p:nvSpPr>
          <p:spPr bwMode="auto">
            <a:xfrm>
              <a:off x="2880" y="312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z</a:t>
              </a:r>
            </a:p>
          </p:txBody>
        </p:sp>
        <p:sp>
          <p:nvSpPr>
            <p:cNvPr id="28708" name="Text Box 36"/>
            <p:cNvSpPr txBox="1">
              <a:spLocks noChangeArrowheads="1"/>
            </p:cNvSpPr>
            <p:nvPr/>
          </p:nvSpPr>
          <p:spPr bwMode="auto">
            <a:xfrm>
              <a:off x="4008" y="25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O</a:t>
              </a:r>
            </a:p>
          </p:txBody>
        </p:sp>
        <p:sp>
          <p:nvSpPr>
            <p:cNvPr id="28709" name="Text Box 37"/>
            <p:cNvSpPr txBox="1">
              <a:spLocks noChangeArrowheads="1"/>
            </p:cNvSpPr>
            <p:nvPr/>
          </p:nvSpPr>
          <p:spPr bwMode="auto">
            <a:xfrm>
              <a:off x="3120" y="230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P</a:t>
              </a:r>
            </a:p>
          </p:txBody>
        </p:sp>
        <p:sp>
          <p:nvSpPr>
            <p:cNvPr id="28710" name="Text Box 38"/>
            <p:cNvSpPr txBox="1">
              <a:spLocks noChangeArrowheads="1"/>
            </p:cNvSpPr>
            <p:nvPr/>
          </p:nvSpPr>
          <p:spPr bwMode="auto">
            <a:xfrm>
              <a:off x="4512" y="187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sp>
          <p:nvSpPr>
            <p:cNvPr id="28717" name="Text Box 45"/>
            <p:cNvSpPr txBox="1">
              <a:spLocks noChangeArrowheads="1"/>
            </p:cNvSpPr>
            <p:nvPr/>
          </p:nvSpPr>
          <p:spPr bwMode="auto">
            <a:xfrm>
              <a:off x="3456" y="1728"/>
              <a:ext cx="240" cy="237"/>
            </a:xfrm>
            <a:prstGeom prst="rect">
              <a:avLst/>
            </a:prstGeom>
            <a:solidFill>
              <a:srgbClr val="C0C0C0">
                <a:alpha val="47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70563" y="3508375"/>
            <a:ext cx="2057400" cy="2451100"/>
            <a:chOff x="3635" y="2210"/>
            <a:chExt cx="1296" cy="1544"/>
          </a:xfrm>
        </p:grpSpPr>
        <p:sp>
          <p:nvSpPr>
            <p:cNvPr id="135171" name="AutoShape 3"/>
            <p:cNvSpPr>
              <a:spLocks noChangeArrowheads="1"/>
            </p:cNvSpPr>
            <p:nvPr/>
          </p:nvSpPr>
          <p:spPr bwMode="auto">
            <a:xfrm rot="10921723">
              <a:off x="4610" y="3181"/>
              <a:ext cx="96" cy="336"/>
            </a:xfrm>
            <a:prstGeom prst="lightningBolt">
              <a:avLst/>
            </a:prstGeom>
            <a:noFill/>
            <a:ln w="12700">
              <a:solidFill>
                <a:srgbClr val="CCFF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72" name="AutoShape 4"/>
            <p:cNvSpPr>
              <a:spLocks noChangeArrowheads="1"/>
            </p:cNvSpPr>
            <p:nvPr/>
          </p:nvSpPr>
          <p:spPr bwMode="auto">
            <a:xfrm rot="1723758">
              <a:off x="3635" y="2814"/>
              <a:ext cx="1296" cy="528"/>
            </a:xfrm>
            <a:prstGeom prst="parallelogram">
              <a:avLst>
                <a:gd name="adj" fmla="val 61364"/>
              </a:avLst>
            </a:prstGeom>
            <a:noFill/>
            <a:ln w="12700">
              <a:solidFill>
                <a:srgbClr val="CCFF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73" name="Line 5"/>
            <p:cNvSpPr>
              <a:spLocks noChangeShapeType="1"/>
            </p:cNvSpPr>
            <p:nvPr/>
          </p:nvSpPr>
          <p:spPr bwMode="auto">
            <a:xfrm rot="121723" flipV="1">
              <a:off x="4134" y="2210"/>
              <a:ext cx="0" cy="480"/>
            </a:xfrm>
            <a:prstGeom prst="line">
              <a:avLst/>
            </a:prstGeom>
            <a:noFill/>
            <a:ln w="31750">
              <a:solidFill>
                <a:srgbClr val="CCFFCC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174" name="Oval 6"/>
            <p:cNvSpPr>
              <a:spLocks noChangeArrowheads="1"/>
            </p:cNvSpPr>
            <p:nvPr/>
          </p:nvSpPr>
          <p:spPr bwMode="auto">
            <a:xfrm rot="121723">
              <a:off x="4104" y="2682"/>
              <a:ext cx="48" cy="48"/>
            </a:xfrm>
            <a:prstGeom prst="ellipse">
              <a:avLst/>
            </a:prstGeom>
            <a:noFill/>
            <a:ln w="12700">
              <a:solidFill>
                <a:srgbClr val="CCFF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75" name="AutoShape 7"/>
            <p:cNvSpPr>
              <a:spLocks noChangeArrowheads="1"/>
            </p:cNvSpPr>
            <p:nvPr/>
          </p:nvSpPr>
          <p:spPr bwMode="auto">
            <a:xfrm rot="10921723">
              <a:off x="4456" y="3466"/>
              <a:ext cx="240" cy="288"/>
            </a:xfrm>
            <a:prstGeom prst="smileyFace">
              <a:avLst>
                <a:gd name="adj" fmla="val 4653"/>
              </a:avLst>
            </a:prstGeom>
            <a:noFill/>
            <a:ln w="12700">
              <a:solidFill>
                <a:srgbClr val="CCFF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27650" y="2895600"/>
            <a:ext cx="3270250" cy="2427288"/>
            <a:chOff x="3172" y="2112"/>
            <a:chExt cx="2060" cy="1529"/>
          </a:xfrm>
        </p:grpSpPr>
        <p:sp>
          <p:nvSpPr>
            <p:cNvPr id="135177" name="Line 9"/>
            <p:cNvSpPr>
              <a:spLocks noChangeShapeType="1"/>
            </p:cNvSpPr>
            <p:nvPr/>
          </p:nvSpPr>
          <p:spPr bwMode="auto">
            <a:xfrm flipV="1">
              <a:off x="3932" y="2112"/>
              <a:ext cx="0" cy="864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178" name="Line 10"/>
            <p:cNvSpPr>
              <a:spLocks noChangeShapeType="1"/>
            </p:cNvSpPr>
            <p:nvPr/>
          </p:nvSpPr>
          <p:spPr bwMode="auto">
            <a:xfrm flipH="1">
              <a:off x="3194" y="2971"/>
              <a:ext cx="745" cy="427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179" name="Line 11"/>
            <p:cNvSpPr>
              <a:spLocks noChangeShapeType="1"/>
            </p:cNvSpPr>
            <p:nvPr/>
          </p:nvSpPr>
          <p:spPr bwMode="auto">
            <a:xfrm>
              <a:off x="3947" y="2979"/>
              <a:ext cx="1183" cy="662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>
              <a:off x="3172" y="316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>
              <a:off x="5044" y="336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744" y="2126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135184" name="Rectangle 16"/>
          <p:cNvSpPr>
            <a:spLocks noGrp="1" noChangeArrowheads="1"/>
          </p:cNvSpPr>
          <p:nvPr>
            <p:ph idx="1"/>
          </p:nvPr>
        </p:nvSpPr>
        <p:spPr>
          <a:xfrm>
            <a:off x="1447800" y="1905000"/>
            <a:ext cx="7467600" cy="838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/>
              <a:t>Let the plane be represented by plane normal N and a point P in that plane</a:t>
            </a:r>
          </a:p>
        </p:txBody>
      </p:sp>
      <p:sp>
        <p:nvSpPr>
          <p:cNvPr id="13518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N,P   </a:t>
            </a:r>
            <a:r>
              <a:rPr lang="en-US">
                <a:sym typeface="Symbol" pitchFamily="18" charset="2"/>
              </a:rPr>
              <a:t>: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Mirror reflection</a:t>
            </a:r>
          </a:p>
        </p:txBody>
      </p:sp>
      <p:sp>
        <p:nvSpPr>
          <p:cNvPr id="135185" name="Rectangle 17"/>
          <p:cNvSpPr>
            <a:spLocks noChangeArrowheads="1"/>
          </p:cNvSpPr>
          <p:nvPr/>
        </p:nvSpPr>
        <p:spPr bwMode="auto">
          <a:xfrm>
            <a:off x="1447800" y="28194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AutoNum type="arabicPeriod"/>
            </a:pPr>
            <a:r>
              <a:rPr lang="en-US" sz="3200" b="0">
                <a:latin typeface="Times New Roman" pitchFamily="18" charset="0"/>
              </a:rPr>
              <a:t>Translate P to the origin</a:t>
            </a:r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1447800" y="34290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2. Align N with vector k</a:t>
            </a:r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1447800" y="40386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3. Reflect w.r.t xy-plane</a:t>
            </a:r>
          </a:p>
        </p:txBody>
      </p:sp>
      <p:sp>
        <p:nvSpPr>
          <p:cNvPr id="135188" name="Rectangle 20"/>
          <p:cNvSpPr>
            <a:spLocks noChangeArrowheads="1"/>
          </p:cNvSpPr>
          <p:nvPr/>
        </p:nvSpPr>
        <p:spPr bwMode="auto">
          <a:xfrm>
            <a:off x="1447800" y="46482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4. Reverse step 2</a:t>
            </a:r>
          </a:p>
        </p:txBody>
      </p:sp>
      <p:sp>
        <p:nvSpPr>
          <p:cNvPr id="135189" name="Rectangle 21"/>
          <p:cNvSpPr>
            <a:spLocks noChangeArrowheads="1"/>
          </p:cNvSpPr>
          <p:nvPr/>
        </p:nvSpPr>
        <p:spPr bwMode="auto">
          <a:xfrm>
            <a:off x="1447800" y="6019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M</a:t>
            </a:r>
            <a:r>
              <a:rPr lang="en-US" sz="3200" b="0" baseline="-25000">
                <a:latin typeface="Times New Roman" pitchFamily="18" charset="0"/>
                <a:sym typeface="Symbol" pitchFamily="18" charset="2"/>
              </a:rPr>
              <a:t>N,P</a:t>
            </a:r>
            <a:r>
              <a:rPr lang="en-US" sz="3200" b="0">
                <a:latin typeface="Times New Roman" pitchFamily="18" charset="0"/>
                <a:sym typeface="Symbol" pitchFamily="18" charset="2"/>
              </a:rPr>
              <a:t> = 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5190" name="Rectangle 22"/>
          <p:cNvSpPr>
            <a:spLocks noChangeArrowheads="1"/>
          </p:cNvSpPr>
          <p:nvPr/>
        </p:nvSpPr>
        <p:spPr bwMode="auto">
          <a:xfrm>
            <a:off x="7239000" y="601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T</a:t>
            </a:r>
            <a:r>
              <a:rPr lang="en-US" sz="3200" b="0" baseline="-25000">
                <a:latin typeface="Times New Roman" pitchFamily="18" charset="0"/>
              </a:rPr>
              <a:t>-P</a:t>
            </a:r>
          </a:p>
        </p:txBody>
      </p:sp>
      <p:sp>
        <p:nvSpPr>
          <p:cNvPr id="135191" name="Rectangle 23"/>
          <p:cNvSpPr>
            <a:spLocks noChangeArrowheads="1"/>
          </p:cNvSpPr>
          <p:nvPr/>
        </p:nvSpPr>
        <p:spPr bwMode="auto">
          <a:xfrm>
            <a:off x="6248400" y="6019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A</a:t>
            </a:r>
            <a:r>
              <a:rPr lang="en-US" sz="3200" b="0" baseline="-25000">
                <a:latin typeface="Times New Roman" pitchFamily="18" charset="0"/>
              </a:rPr>
              <a:t>N </a:t>
            </a:r>
            <a:r>
              <a:rPr lang="en-US" sz="3200" b="0">
                <a:latin typeface="Times New Roman" pitchFamily="18" charset="0"/>
              </a:rPr>
              <a:t>*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5192" name="Rectangle 24"/>
          <p:cNvSpPr>
            <a:spLocks noChangeArrowheads="1"/>
          </p:cNvSpPr>
          <p:nvPr/>
        </p:nvSpPr>
        <p:spPr bwMode="auto">
          <a:xfrm>
            <a:off x="4953000" y="6019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S</a:t>
            </a:r>
            <a:r>
              <a:rPr lang="en-US" sz="3200" b="0" baseline="-25000">
                <a:latin typeface="Times New Roman" pitchFamily="18" charset="0"/>
                <a:sym typeface="Symbol" pitchFamily="18" charset="2"/>
              </a:rPr>
              <a:t>1,1,-1 </a:t>
            </a:r>
            <a:r>
              <a:rPr lang="en-US" sz="3200" b="0">
                <a:latin typeface="Times New Roman" pitchFamily="18" charset="0"/>
              </a:rPr>
              <a:t>*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5193" name="Rectangle 25"/>
          <p:cNvSpPr>
            <a:spLocks noChangeArrowheads="1"/>
          </p:cNvSpPr>
          <p:nvPr/>
        </p:nvSpPr>
        <p:spPr bwMode="auto">
          <a:xfrm>
            <a:off x="3810000" y="6019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A</a:t>
            </a:r>
            <a:r>
              <a:rPr lang="en-US" sz="3200" b="0" baseline="-25000">
                <a:latin typeface="Times New Roman" pitchFamily="18" charset="0"/>
              </a:rPr>
              <a:t>N</a:t>
            </a:r>
            <a:r>
              <a:rPr lang="en-US" sz="3200" b="0" baseline="30000">
                <a:latin typeface="Times New Roman" pitchFamily="18" charset="0"/>
              </a:rPr>
              <a:t>-1 </a:t>
            </a:r>
            <a:r>
              <a:rPr lang="en-US" sz="3200" b="0">
                <a:latin typeface="Times New Roman" pitchFamily="18" charset="0"/>
              </a:rPr>
              <a:t>*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5194" name="Line 26"/>
          <p:cNvSpPr>
            <a:spLocks noChangeShapeType="1"/>
          </p:cNvSpPr>
          <p:nvPr/>
        </p:nvSpPr>
        <p:spPr bwMode="auto">
          <a:xfrm>
            <a:off x="1524000" y="60198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019800" y="3581400"/>
            <a:ext cx="2057400" cy="1892300"/>
            <a:chOff x="3840" y="2248"/>
            <a:chExt cx="1296" cy="1192"/>
          </a:xfrm>
        </p:grpSpPr>
        <p:sp>
          <p:nvSpPr>
            <p:cNvPr id="135196" name="AutoShape 28"/>
            <p:cNvSpPr>
              <a:spLocks noChangeArrowheads="1"/>
            </p:cNvSpPr>
            <p:nvPr/>
          </p:nvSpPr>
          <p:spPr bwMode="auto">
            <a:xfrm rot="9211487">
              <a:off x="4898" y="2860"/>
              <a:ext cx="96" cy="336"/>
            </a:xfrm>
            <a:prstGeom prst="lightningBol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7" name="AutoShape 29"/>
            <p:cNvSpPr>
              <a:spLocks noChangeArrowheads="1"/>
            </p:cNvSpPr>
            <p:nvPr/>
          </p:nvSpPr>
          <p:spPr bwMode="auto">
            <a:xfrm rot="13521">
              <a:off x="3840" y="2705"/>
              <a:ext cx="1296" cy="528"/>
            </a:xfrm>
            <a:prstGeom prst="parallelogram">
              <a:avLst>
                <a:gd name="adj" fmla="val 61364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8" name="Line 30"/>
            <p:cNvSpPr>
              <a:spLocks noChangeShapeType="1"/>
            </p:cNvSpPr>
            <p:nvPr/>
          </p:nvSpPr>
          <p:spPr bwMode="auto">
            <a:xfrm rot="20011487" flipV="1">
              <a:off x="4057" y="2248"/>
              <a:ext cx="0" cy="48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199" name="Oval 31"/>
            <p:cNvSpPr>
              <a:spLocks noChangeArrowheads="1"/>
            </p:cNvSpPr>
            <p:nvPr/>
          </p:nvSpPr>
          <p:spPr bwMode="auto">
            <a:xfrm rot="-1588513">
              <a:off x="4150" y="2692"/>
              <a:ext cx="48" cy="48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0" name="AutoShape 32"/>
            <p:cNvSpPr>
              <a:spLocks noChangeArrowheads="1"/>
            </p:cNvSpPr>
            <p:nvPr/>
          </p:nvSpPr>
          <p:spPr bwMode="auto">
            <a:xfrm rot="9211487">
              <a:off x="4880" y="3152"/>
              <a:ext cx="240" cy="288"/>
            </a:xfrm>
            <a:prstGeom prst="smileyFace">
              <a:avLst>
                <a:gd name="adj" fmla="val 4653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237413" y="3640138"/>
            <a:ext cx="381000" cy="922337"/>
            <a:chOff x="4559" y="2293"/>
            <a:chExt cx="240" cy="581"/>
          </a:xfrm>
        </p:grpSpPr>
        <p:sp>
          <p:nvSpPr>
            <p:cNvPr id="135202" name="AutoShape 34"/>
            <p:cNvSpPr>
              <a:spLocks noChangeArrowheads="1"/>
            </p:cNvSpPr>
            <p:nvPr/>
          </p:nvSpPr>
          <p:spPr bwMode="auto">
            <a:xfrm rot="-1588513">
              <a:off x="4559" y="2293"/>
              <a:ext cx="240" cy="288"/>
            </a:xfrm>
            <a:prstGeom prst="smileyFace">
              <a:avLst>
                <a:gd name="adj" fmla="val 4653"/>
              </a:avLst>
            </a:prstGeom>
            <a:noFill/>
            <a:ln w="12700">
              <a:solidFill>
                <a:srgbClr val="CCFF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3" name="AutoShape 35"/>
            <p:cNvSpPr>
              <a:spLocks noChangeArrowheads="1"/>
            </p:cNvSpPr>
            <p:nvPr/>
          </p:nvSpPr>
          <p:spPr bwMode="auto">
            <a:xfrm rot="-1588513">
              <a:off x="4684" y="2538"/>
              <a:ext cx="96" cy="336"/>
            </a:xfrm>
            <a:prstGeom prst="lightningBolt">
              <a:avLst/>
            </a:prstGeom>
            <a:noFill/>
            <a:ln w="12700">
              <a:solidFill>
                <a:srgbClr val="CCFF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905000"/>
            <a:ext cx="7467600" cy="838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/>
              <a:t>Let the plane be represented by plane normal N and a point P in that plane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M</a:t>
            </a:r>
            <a:r>
              <a:rPr lang="en-US" baseline="-25000">
                <a:sym typeface="Symbol" pitchFamily="18" charset="2"/>
              </a:rPr>
              <a:t>N,P   </a:t>
            </a:r>
            <a:r>
              <a:rPr lang="en-US">
                <a:sym typeface="Symbol" pitchFamily="18" charset="2"/>
              </a:rPr>
              <a:t>: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Mirror reflection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447800" y="28194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AutoNum type="arabicPeriod"/>
            </a:pPr>
            <a:r>
              <a:rPr lang="en-US" sz="3200" b="0">
                <a:latin typeface="Times New Roman" pitchFamily="18" charset="0"/>
              </a:rPr>
              <a:t>Translate P to the origin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1447800" y="34290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2. Align N with vector k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447800" y="40386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3. Reflect w.r.t xy-plane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1447800" y="46482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4. Reverse step 2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447800" y="5257800"/>
            <a:ext cx="476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5. Reverse step 1</a:t>
            </a: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1447800" y="6019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M</a:t>
            </a:r>
            <a:r>
              <a:rPr lang="en-US" sz="3200" b="0" baseline="-25000">
                <a:latin typeface="Times New Roman" pitchFamily="18" charset="0"/>
                <a:sym typeface="Symbol" pitchFamily="18" charset="2"/>
              </a:rPr>
              <a:t>N,P</a:t>
            </a:r>
            <a:r>
              <a:rPr lang="en-US" sz="3200" b="0">
                <a:latin typeface="Times New Roman" pitchFamily="18" charset="0"/>
                <a:sym typeface="Symbol" pitchFamily="18" charset="2"/>
              </a:rPr>
              <a:t> = 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7239000" y="601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T</a:t>
            </a:r>
            <a:r>
              <a:rPr lang="en-US" sz="3200" b="0" baseline="-25000">
                <a:latin typeface="Times New Roman" pitchFamily="18" charset="0"/>
              </a:rPr>
              <a:t>-P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6248400" y="6019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A</a:t>
            </a:r>
            <a:r>
              <a:rPr lang="en-US" sz="3200" b="0" baseline="-25000">
                <a:latin typeface="Times New Roman" pitchFamily="18" charset="0"/>
              </a:rPr>
              <a:t>N </a:t>
            </a:r>
            <a:r>
              <a:rPr lang="en-US" sz="3200" b="0">
                <a:latin typeface="Times New Roman" pitchFamily="18" charset="0"/>
              </a:rPr>
              <a:t>*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4953000" y="6019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S</a:t>
            </a:r>
            <a:r>
              <a:rPr lang="en-US" sz="3200" b="0" baseline="-25000">
                <a:latin typeface="Times New Roman" pitchFamily="18" charset="0"/>
                <a:sym typeface="Symbol" pitchFamily="18" charset="2"/>
              </a:rPr>
              <a:t>1,1,-1 </a:t>
            </a:r>
            <a:r>
              <a:rPr lang="en-US" sz="3200" b="0">
                <a:latin typeface="Times New Roman" pitchFamily="18" charset="0"/>
              </a:rPr>
              <a:t>*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3810000" y="6019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A</a:t>
            </a:r>
            <a:r>
              <a:rPr lang="en-US" sz="3200" b="0" baseline="-25000">
                <a:latin typeface="Times New Roman" pitchFamily="18" charset="0"/>
              </a:rPr>
              <a:t>N</a:t>
            </a:r>
            <a:r>
              <a:rPr lang="en-US" sz="3200" b="0" baseline="30000">
                <a:latin typeface="Times New Roman" pitchFamily="18" charset="0"/>
              </a:rPr>
              <a:t>-1 </a:t>
            </a:r>
            <a:r>
              <a:rPr lang="en-US" sz="3200" b="0">
                <a:latin typeface="Times New Roman" pitchFamily="18" charset="0"/>
              </a:rPr>
              <a:t>*</a:t>
            </a:r>
            <a:endParaRPr lang="en-US" sz="3200" b="0" baseline="-25000">
              <a:latin typeface="Times New Roman" pitchFamily="18" charset="0"/>
            </a:endParaRP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2667000" y="6019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38138" indent="-338138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3200" b="0">
                <a:latin typeface="Times New Roman" pitchFamily="18" charset="0"/>
              </a:rPr>
              <a:t>T</a:t>
            </a:r>
            <a:r>
              <a:rPr lang="en-US" sz="3200" b="0" baseline="-25000">
                <a:latin typeface="Times New Roman" pitchFamily="18" charset="0"/>
              </a:rPr>
              <a:t>-P</a:t>
            </a:r>
            <a:r>
              <a:rPr lang="en-US" sz="3200" b="0" baseline="30000">
                <a:latin typeface="Times New Roman" pitchFamily="18" charset="0"/>
              </a:rPr>
              <a:t>-1 </a:t>
            </a:r>
            <a:r>
              <a:rPr lang="en-US" sz="3200" b="0">
                <a:latin typeface="Times New Roman" pitchFamily="18" charset="0"/>
              </a:rPr>
              <a:t>*</a:t>
            </a:r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1524000" y="60198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019800" y="3517900"/>
            <a:ext cx="2057400" cy="1892300"/>
            <a:chOff x="3840" y="2248"/>
            <a:chExt cx="1296" cy="1192"/>
          </a:xfrm>
        </p:grpSpPr>
        <p:sp>
          <p:nvSpPr>
            <p:cNvPr id="136209" name="AutoShape 17"/>
            <p:cNvSpPr>
              <a:spLocks noChangeArrowheads="1"/>
            </p:cNvSpPr>
            <p:nvPr/>
          </p:nvSpPr>
          <p:spPr bwMode="auto">
            <a:xfrm rot="9211487">
              <a:off x="4898" y="2860"/>
              <a:ext cx="96" cy="336"/>
            </a:xfrm>
            <a:prstGeom prst="lightningBolt">
              <a:avLst/>
            </a:prstGeom>
            <a:noFill/>
            <a:ln w="12700">
              <a:solidFill>
                <a:srgbClr val="CCFF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AutoShape 18"/>
            <p:cNvSpPr>
              <a:spLocks noChangeArrowheads="1"/>
            </p:cNvSpPr>
            <p:nvPr/>
          </p:nvSpPr>
          <p:spPr bwMode="auto">
            <a:xfrm rot="13521">
              <a:off x="3840" y="2705"/>
              <a:ext cx="1296" cy="528"/>
            </a:xfrm>
            <a:prstGeom prst="parallelogram">
              <a:avLst>
                <a:gd name="adj" fmla="val 61364"/>
              </a:avLst>
            </a:prstGeom>
            <a:noFill/>
            <a:ln w="12700">
              <a:solidFill>
                <a:srgbClr val="CCFF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1" name="Line 19"/>
            <p:cNvSpPr>
              <a:spLocks noChangeShapeType="1"/>
            </p:cNvSpPr>
            <p:nvPr/>
          </p:nvSpPr>
          <p:spPr bwMode="auto">
            <a:xfrm rot="20011487" flipV="1">
              <a:off x="4057" y="2248"/>
              <a:ext cx="0" cy="480"/>
            </a:xfrm>
            <a:prstGeom prst="line">
              <a:avLst/>
            </a:prstGeom>
            <a:noFill/>
            <a:ln w="31750">
              <a:solidFill>
                <a:srgbClr val="CCFFCC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12" name="Oval 20"/>
            <p:cNvSpPr>
              <a:spLocks noChangeArrowheads="1"/>
            </p:cNvSpPr>
            <p:nvPr/>
          </p:nvSpPr>
          <p:spPr bwMode="auto">
            <a:xfrm rot="-1588513">
              <a:off x="4150" y="2692"/>
              <a:ext cx="48" cy="48"/>
            </a:xfrm>
            <a:prstGeom prst="ellipse">
              <a:avLst/>
            </a:prstGeom>
            <a:noFill/>
            <a:ln w="12700">
              <a:solidFill>
                <a:srgbClr val="CCFF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3" name="AutoShape 21"/>
            <p:cNvSpPr>
              <a:spLocks noChangeArrowheads="1"/>
            </p:cNvSpPr>
            <p:nvPr/>
          </p:nvSpPr>
          <p:spPr bwMode="auto">
            <a:xfrm rot="9211487">
              <a:off x="4880" y="3152"/>
              <a:ext cx="240" cy="288"/>
            </a:xfrm>
            <a:prstGeom prst="smileyFace">
              <a:avLst>
                <a:gd name="adj" fmla="val 4653"/>
              </a:avLst>
            </a:prstGeom>
            <a:noFill/>
            <a:ln w="12700">
              <a:solidFill>
                <a:srgbClr val="CCFF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327650" y="2895600"/>
            <a:ext cx="3270250" cy="2427288"/>
            <a:chOff x="3172" y="2112"/>
            <a:chExt cx="2060" cy="1529"/>
          </a:xfrm>
        </p:grpSpPr>
        <p:sp>
          <p:nvSpPr>
            <p:cNvPr id="136215" name="Line 23"/>
            <p:cNvSpPr>
              <a:spLocks noChangeShapeType="1"/>
            </p:cNvSpPr>
            <p:nvPr/>
          </p:nvSpPr>
          <p:spPr bwMode="auto">
            <a:xfrm flipV="1">
              <a:off x="3932" y="2112"/>
              <a:ext cx="0" cy="864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16" name="Line 24"/>
            <p:cNvSpPr>
              <a:spLocks noChangeShapeType="1"/>
            </p:cNvSpPr>
            <p:nvPr/>
          </p:nvSpPr>
          <p:spPr bwMode="auto">
            <a:xfrm flipH="1">
              <a:off x="3194" y="2971"/>
              <a:ext cx="745" cy="427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17" name="Line 25"/>
            <p:cNvSpPr>
              <a:spLocks noChangeShapeType="1"/>
            </p:cNvSpPr>
            <p:nvPr/>
          </p:nvSpPr>
          <p:spPr bwMode="auto">
            <a:xfrm>
              <a:off x="3947" y="2979"/>
              <a:ext cx="1183" cy="662"/>
            </a:xfrm>
            <a:prstGeom prst="line">
              <a:avLst/>
            </a:prstGeom>
            <a:noFill/>
            <a:ln w="22225">
              <a:solidFill>
                <a:srgbClr val="0033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18" name="Text Box 26"/>
            <p:cNvSpPr txBox="1">
              <a:spLocks noChangeArrowheads="1"/>
            </p:cNvSpPr>
            <p:nvPr/>
          </p:nvSpPr>
          <p:spPr bwMode="auto">
            <a:xfrm>
              <a:off x="3172" y="316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36219" name="Text Box 27"/>
            <p:cNvSpPr txBox="1">
              <a:spLocks noChangeArrowheads="1"/>
            </p:cNvSpPr>
            <p:nvPr/>
          </p:nvSpPr>
          <p:spPr bwMode="auto">
            <a:xfrm>
              <a:off x="5044" y="336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36220" name="Text Box 28"/>
            <p:cNvSpPr txBox="1">
              <a:spLocks noChangeArrowheads="1"/>
            </p:cNvSpPr>
            <p:nvPr/>
          </p:nvSpPr>
          <p:spPr bwMode="auto">
            <a:xfrm>
              <a:off x="3744" y="2126"/>
              <a:ext cx="1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z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769100" y="2743200"/>
            <a:ext cx="2057400" cy="2032000"/>
            <a:chOff x="4080" y="2016"/>
            <a:chExt cx="1296" cy="1280"/>
          </a:xfrm>
        </p:grpSpPr>
        <p:sp>
          <p:nvSpPr>
            <p:cNvPr id="136222" name="AutoShape 30"/>
            <p:cNvSpPr>
              <a:spLocks noChangeArrowheads="1"/>
            </p:cNvSpPr>
            <p:nvPr/>
          </p:nvSpPr>
          <p:spPr bwMode="auto">
            <a:xfrm rot="9211487">
              <a:off x="5146" y="2716"/>
              <a:ext cx="96" cy="336"/>
            </a:xfrm>
            <a:prstGeom prst="lightningBol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3" name="AutoShape 31"/>
            <p:cNvSpPr>
              <a:spLocks noChangeArrowheads="1"/>
            </p:cNvSpPr>
            <p:nvPr/>
          </p:nvSpPr>
          <p:spPr bwMode="auto">
            <a:xfrm rot="9211487">
              <a:off x="5128" y="3008"/>
              <a:ext cx="240" cy="288"/>
            </a:xfrm>
            <a:prstGeom prst="smileyFace">
              <a:avLst>
                <a:gd name="adj" fmla="val 4653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4080" y="2016"/>
              <a:ext cx="1296" cy="1069"/>
              <a:chOff x="4088" y="2020"/>
              <a:chExt cx="1296" cy="1069"/>
            </a:xfrm>
          </p:grpSpPr>
          <p:sp>
            <p:nvSpPr>
              <p:cNvPr id="136225" name="AutoShape 33"/>
              <p:cNvSpPr>
                <a:spLocks noChangeArrowheads="1"/>
              </p:cNvSpPr>
              <p:nvPr/>
            </p:nvSpPr>
            <p:spPr bwMode="auto">
              <a:xfrm rot="13521">
                <a:off x="4088" y="2561"/>
                <a:ext cx="1296" cy="528"/>
              </a:xfrm>
              <a:prstGeom prst="parallelogram">
                <a:avLst>
                  <a:gd name="adj" fmla="val 61364"/>
                </a:avLst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26" name="Line 34"/>
              <p:cNvSpPr>
                <a:spLocks noChangeShapeType="1"/>
              </p:cNvSpPr>
              <p:nvPr/>
            </p:nvSpPr>
            <p:spPr bwMode="auto">
              <a:xfrm rot="20011487" flipV="1">
                <a:off x="4305" y="2104"/>
                <a:ext cx="0" cy="48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6227" name="Text Box 35"/>
              <p:cNvSpPr txBox="1">
                <a:spLocks noChangeArrowheads="1"/>
              </p:cNvSpPr>
              <p:nvPr/>
            </p:nvSpPr>
            <p:spPr bwMode="auto">
              <a:xfrm rot="-1588513">
                <a:off x="4205" y="2020"/>
                <a:ext cx="2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000" b="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36228" name="Text Box 36"/>
              <p:cNvSpPr txBox="1">
                <a:spLocks noChangeArrowheads="1"/>
              </p:cNvSpPr>
              <p:nvPr/>
            </p:nvSpPr>
            <p:spPr bwMode="auto">
              <a:xfrm rot="-1588513">
                <a:off x="4163" y="2476"/>
                <a:ext cx="20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2000" b="0"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36229" name="Oval 37"/>
              <p:cNvSpPr>
                <a:spLocks noChangeArrowheads="1"/>
              </p:cNvSpPr>
              <p:nvPr/>
            </p:nvSpPr>
            <p:spPr bwMode="auto">
              <a:xfrm rot="-1588513">
                <a:off x="4398" y="2548"/>
                <a:ext cx="48" cy="48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7923213" y="2954338"/>
            <a:ext cx="381000" cy="922337"/>
            <a:chOff x="4991" y="1861"/>
            <a:chExt cx="240" cy="581"/>
          </a:xfrm>
        </p:grpSpPr>
        <p:sp>
          <p:nvSpPr>
            <p:cNvPr id="136231" name="AutoShape 39"/>
            <p:cNvSpPr>
              <a:spLocks noChangeArrowheads="1"/>
            </p:cNvSpPr>
            <p:nvPr/>
          </p:nvSpPr>
          <p:spPr bwMode="auto">
            <a:xfrm rot="-1588513">
              <a:off x="4991" y="1861"/>
              <a:ext cx="240" cy="288"/>
            </a:xfrm>
            <a:prstGeom prst="smileyFace">
              <a:avLst>
                <a:gd name="adj" fmla="val 4653"/>
              </a:avLst>
            </a:prstGeom>
            <a:noFill/>
            <a:ln w="12700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2" name="AutoShape 40"/>
            <p:cNvSpPr>
              <a:spLocks noChangeArrowheads="1"/>
            </p:cNvSpPr>
            <p:nvPr/>
          </p:nvSpPr>
          <p:spPr bwMode="auto">
            <a:xfrm rot="-1588513">
              <a:off x="5116" y="2106"/>
              <a:ext cx="96" cy="336"/>
            </a:xfrm>
            <a:prstGeom prst="lightningBolt">
              <a:avLst/>
            </a:prstGeom>
            <a:noFill/>
            <a:ln w="12700">
              <a:solidFill>
                <a:srgbClr val="00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Composition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85900" y="3124200"/>
            <a:ext cx="7658100" cy="3429000"/>
            <a:chOff x="936" y="1968"/>
            <a:chExt cx="4824" cy="2160"/>
          </a:xfrm>
        </p:grpSpPr>
        <p:sp>
          <p:nvSpPr>
            <p:cNvPr id="137220" name="Rectangle 4"/>
            <p:cNvSpPr>
              <a:spLocks noChangeArrowheads="1"/>
            </p:cNvSpPr>
            <p:nvPr/>
          </p:nvSpPr>
          <p:spPr bwMode="auto">
            <a:xfrm>
              <a:off x="936" y="1968"/>
              <a:ext cx="4824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90000"/>
                </a:lnSpc>
                <a:buClr>
                  <a:schemeClr val="tx2"/>
                </a:buClr>
                <a:buSzPct val="95000"/>
                <a:buFont typeface="Wingdings" pitchFamily="2" charset="2"/>
                <a:buChar char="¬"/>
              </a:pPr>
              <a:r>
                <a:rPr lang="en-US" sz="2400" b="0">
                  <a:latin typeface="Times New Roman" pitchFamily="18" charset="0"/>
                  <a:sym typeface="Symbol" pitchFamily="18" charset="2"/>
                </a:rPr>
                <a:t>The Composite Transform must have </a:t>
              </a:r>
            </a:p>
            <a:p>
              <a:pPr marL="742950" lvl="1" indent="-285750" algn="l">
                <a:lnSpc>
                  <a:spcPct val="90000"/>
                </a:lnSpc>
                <a:buFontTx/>
                <a:buChar char="–"/>
              </a:pPr>
              <a:r>
                <a:rPr lang="en-US" sz="2000" b="0">
                  <a:latin typeface="Times New Roman" pitchFamily="18" charset="0"/>
                  <a:sym typeface="Symbol" pitchFamily="18" charset="2"/>
                </a:rPr>
                <a:t>Translation of P</a:t>
              </a:r>
              <a:r>
                <a:rPr lang="en-US" sz="2000" b="0" baseline="-25000">
                  <a:latin typeface="Times New Roman" pitchFamily="18" charset="0"/>
                  <a:sym typeface="Symbol" pitchFamily="18" charset="2"/>
                </a:rPr>
                <a:t>1</a:t>
              </a:r>
              <a:r>
                <a:rPr lang="en-US" sz="2000" b="0">
                  <a:latin typeface="Times New Roman" pitchFamily="18" charset="0"/>
                  <a:sym typeface="Symbol" pitchFamily="18" charset="2"/>
                </a:rPr>
                <a:t> to Origin  T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88" y="2976"/>
              <a:ext cx="1104" cy="1152"/>
              <a:chOff x="2688" y="2976"/>
              <a:chExt cx="1104" cy="1152"/>
            </a:xfrm>
          </p:grpSpPr>
          <p:sp>
            <p:nvSpPr>
              <p:cNvPr id="137222" name="Line 6"/>
              <p:cNvSpPr>
                <a:spLocks noChangeShapeType="1"/>
              </p:cNvSpPr>
              <p:nvPr/>
            </p:nvSpPr>
            <p:spPr bwMode="auto">
              <a:xfrm flipV="1">
                <a:off x="3072" y="2976"/>
                <a:ext cx="0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23" name="Line 7"/>
              <p:cNvSpPr>
                <a:spLocks noChangeShapeType="1"/>
              </p:cNvSpPr>
              <p:nvPr/>
            </p:nvSpPr>
            <p:spPr bwMode="auto">
              <a:xfrm>
                <a:off x="3072" y="3744"/>
                <a:ext cx="72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24" name="Line 8"/>
              <p:cNvSpPr>
                <a:spLocks noChangeShapeType="1"/>
              </p:cNvSpPr>
              <p:nvPr/>
            </p:nvSpPr>
            <p:spPr bwMode="auto">
              <a:xfrm flipH="1">
                <a:off x="2688" y="3744"/>
                <a:ext cx="38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25" name="Line 9"/>
              <p:cNvSpPr>
                <a:spLocks noChangeShapeType="1"/>
              </p:cNvSpPr>
              <p:nvPr/>
            </p:nvSpPr>
            <p:spPr bwMode="auto">
              <a:xfrm flipV="1">
                <a:off x="3072" y="3552"/>
                <a:ext cx="384" cy="192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26" name="Oval 10"/>
              <p:cNvSpPr>
                <a:spLocks noChangeArrowheads="1"/>
              </p:cNvSpPr>
              <p:nvPr/>
            </p:nvSpPr>
            <p:spPr bwMode="auto">
              <a:xfrm>
                <a:off x="3446" y="3531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27" name="Text Box 11"/>
              <p:cNvSpPr txBox="1">
                <a:spLocks noChangeArrowheads="1"/>
              </p:cNvSpPr>
              <p:nvPr/>
            </p:nvSpPr>
            <p:spPr bwMode="auto">
              <a:xfrm>
                <a:off x="2700" y="3916"/>
                <a:ext cx="17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600" b="0"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37228" name="Text Box 12"/>
              <p:cNvSpPr txBox="1">
                <a:spLocks noChangeArrowheads="1"/>
              </p:cNvSpPr>
              <p:nvPr/>
            </p:nvSpPr>
            <p:spPr bwMode="auto">
              <a:xfrm>
                <a:off x="3600" y="3744"/>
                <a:ext cx="18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600" b="0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37229" name="Text Box 13"/>
              <p:cNvSpPr txBox="1">
                <a:spLocks noChangeArrowheads="1"/>
              </p:cNvSpPr>
              <p:nvPr/>
            </p:nvSpPr>
            <p:spPr bwMode="auto">
              <a:xfrm>
                <a:off x="2880" y="2976"/>
                <a:ext cx="18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600" b="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37230" name="Line 14"/>
              <p:cNvSpPr>
                <a:spLocks noChangeShapeType="1"/>
              </p:cNvSpPr>
              <p:nvPr/>
            </p:nvSpPr>
            <p:spPr bwMode="auto">
              <a:xfrm flipV="1">
                <a:off x="3072" y="3312"/>
                <a:ext cx="192" cy="432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31" name="Oval 15"/>
              <p:cNvSpPr>
                <a:spLocks noChangeArrowheads="1"/>
              </p:cNvSpPr>
              <p:nvPr/>
            </p:nvSpPr>
            <p:spPr bwMode="auto">
              <a:xfrm>
                <a:off x="3242" y="3291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32" name="Oval 16"/>
              <p:cNvSpPr>
                <a:spLocks noChangeArrowheads="1"/>
              </p:cNvSpPr>
              <p:nvPr/>
            </p:nvSpPr>
            <p:spPr bwMode="auto">
              <a:xfrm>
                <a:off x="3064" y="370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7233" name="Object 17"/>
              <p:cNvGraphicFramePr>
                <a:graphicFrameLocks noChangeAspect="1"/>
              </p:cNvGraphicFramePr>
              <p:nvPr/>
            </p:nvGraphicFramePr>
            <p:xfrm>
              <a:off x="3258" y="3119"/>
              <a:ext cx="159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8" name="Equation" r:id="rId3" imgW="177480" imgH="228600" progId="Equation.3">
                      <p:embed/>
                    </p:oleObj>
                  </mc:Choice>
                  <mc:Fallback>
                    <p:oleObj name="Equation" r:id="rId3" imgW="177480" imgH="22860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8" y="3119"/>
                            <a:ext cx="159" cy="2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34" name="Object 18"/>
              <p:cNvGraphicFramePr>
                <a:graphicFrameLocks noChangeAspect="1"/>
              </p:cNvGraphicFramePr>
              <p:nvPr/>
            </p:nvGraphicFramePr>
            <p:xfrm>
              <a:off x="3072" y="3744"/>
              <a:ext cx="15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9" name="Equation" r:id="rId5" imgW="177480" imgH="215640" progId="Equation.3">
                      <p:embed/>
                    </p:oleObj>
                  </mc:Choice>
                  <mc:Fallback>
                    <p:oleObj name="Equation" r:id="rId5" imgW="177480" imgH="215640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3744"/>
                            <a:ext cx="159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35" name="Object 19"/>
              <p:cNvGraphicFramePr>
                <a:graphicFrameLocks noChangeAspect="1"/>
              </p:cNvGraphicFramePr>
              <p:nvPr/>
            </p:nvGraphicFramePr>
            <p:xfrm>
              <a:off x="3456" y="3504"/>
              <a:ext cx="15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0" name="Equation" r:id="rId7" imgW="177480" imgH="215640" progId="Equation.3">
                      <p:embed/>
                    </p:oleObj>
                  </mc:Choice>
                  <mc:Fallback>
                    <p:oleObj name="Equation" r:id="rId7" imgW="177480" imgH="21564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504"/>
                            <a:ext cx="159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7236" name="AutoShape 20"/>
            <p:cNvSpPr>
              <a:spLocks noChangeArrowheads="1"/>
            </p:cNvSpPr>
            <p:nvPr/>
          </p:nvSpPr>
          <p:spPr bwMode="auto">
            <a:xfrm>
              <a:off x="2352" y="3264"/>
              <a:ext cx="384" cy="576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b="0"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85900" y="3962400"/>
            <a:ext cx="7658100" cy="2133600"/>
            <a:chOff x="936" y="2496"/>
            <a:chExt cx="4824" cy="1344"/>
          </a:xfrm>
        </p:grpSpPr>
        <p:sp>
          <p:nvSpPr>
            <p:cNvPr id="137238" name="Rectangle 22"/>
            <p:cNvSpPr>
              <a:spLocks noChangeArrowheads="1"/>
            </p:cNvSpPr>
            <p:nvPr/>
          </p:nvSpPr>
          <p:spPr bwMode="auto">
            <a:xfrm>
              <a:off x="936" y="2496"/>
              <a:ext cx="48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742950" lvl="1" indent="-285750" algn="l">
                <a:lnSpc>
                  <a:spcPct val="90000"/>
                </a:lnSpc>
                <a:buFontTx/>
                <a:buChar char="–"/>
              </a:pPr>
              <a:r>
                <a:rPr lang="en-US" sz="2000" b="0">
                  <a:latin typeface="Times New Roman" pitchFamily="18" charset="0"/>
                  <a:sym typeface="Symbol" pitchFamily="18" charset="2"/>
                </a:rPr>
                <a:t>Some Combination of Rotations  </a:t>
              </a:r>
              <a:r>
                <a:rPr lang="en-US" sz="2000">
                  <a:solidFill>
                    <a:schemeClr val="folHlink"/>
                  </a:solidFill>
                  <a:latin typeface="Times New Roman" pitchFamily="18" charset="0"/>
                  <a:sym typeface="Symbol" pitchFamily="18" charset="2"/>
                </a:rPr>
                <a:t>R</a:t>
              </a:r>
            </a:p>
          </p:txBody>
        </p:sp>
        <p:sp>
          <p:nvSpPr>
            <p:cNvPr id="137239" name="AutoShape 23"/>
            <p:cNvSpPr>
              <a:spLocks noChangeArrowheads="1"/>
            </p:cNvSpPr>
            <p:nvPr/>
          </p:nvSpPr>
          <p:spPr bwMode="auto">
            <a:xfrm>
              <a:off x="3888" y="3264"/>
              <a:ext cx="384" cy="576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b="0">
                  <a:latin typeface="Times New Roman" pitchFamily="18" charset="0"/>
                </a:rPr>
                <a:t>R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485900" y="1066800"/>
            <a:ext cx="7658100" cy="5410200"/>
            <a:chOff x="936" y="912"/>
            <a:chExt cx="4824" cy="3408"/>
          </a:xfrm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4320" y="2976"/>
              <a:ext cx="1104" cy="1220"/>
              <a:chOff x="4320" y="2976"/>
              <a:chExt cx="1104" cy="1220"/>
            </a:xfrm>
          </p:grpSpPr>
          <p:sp>
            <p:nvSpPr>
              <p:cNvPr id="137242" name="Line 26"/>
              <p:cNvSpPr>
                <a:spLocks noChangeShapeType="1"/>
              </p:cNvSpPr>
              <p:nvPr/>
            </p:nvSpPr>
            <p:spPr bwMode="auto">
              <a:xfrm flipV="1">
                <a:off x="4704" y="3024"/>
                <a:ext cx="0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43" name="Line 27"/>
              <p:cNvSpPr>
                <a:spLocks noChangeShapeType="1"/>
              </p:cNvSpPr>
              <p:nvPr/>
            </p:nvSpPr>
            <p:spPr bwMode="auto">
              <a:xfrm>
                <a:off x="4704" y="3792"/>
                <a:ext cx="72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44" name="Line 28"/>
              <p:cNvSpPr>
                <a:spLocks noChangeShapeType="1"/>
              </p:cNvSpPr>
              <p:nvPr/>
            </p:nvSpPr>
            <p:spPr bwMode="auto">
              <a:xfrm flipH="1">
                <a:off x="4320" y="3792"/>
                <a:ext cx="38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45" name="Line 29"/>
              <p:cNvSpPr>
                <a:spLocks noChangeShapeType="1"/>
              </p:cNvSpPr>
              <p:nvPr/>
            </p:nvSpPr>
            <p:spPr bwMode="auto">
              <a:xfrm flipH="1">
                <a:off x="4440" y="3792"/>
                <a:ext cx="264" cy="20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46" name="Oval 30"/>
              <p:cNvSpPr>
                <a:spLocks noChangeArrowheads="1"/>
              </p:cNvSpPr>
              <p:nvPr/>
            </p:nvSpPr>
            <p:spPr bwMode="auto">
              <a:xfrm>
                <a:off x="4416" y="398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47" name="Text Box 31"/>
              <p:cNvSpPr txBox="1">
                <a:spLocks noChangeArrowheads="1"/>
              </p:cNvSpPr>
              <p:nvPr/>
            </p:nvSpPr>
            <p:spPr bwMode="auto">
              <a:xfrm>
                <a:off x="5232" y="3648"/>
                <a:ext cx="18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600" b="0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37248" name="Text Box 32"/>
              <p:cNvSpPr txBox="1">
                <a:spLocks noChangeArrowheads="1"/>
              </p:cNvSpPr>
              <p:nvPr/>
            </p:nvSpPr>
            <p:spPr bwMode="auto">
              <a:xfrm>
                <a:off x="4716" y="2976"/>
                <a:ext cx="18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600" b="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37249" name="Text Box 33"/>
              <p:cNvSpPr txBox="1">
                <a:spLocks noChangeArrowheads="1"/>
              </p:cNvSpPr>
              <p:nvPr/>
            </p:nvSpPr>
            <p:spPr bwMode="auto">
              <a:xfrm>
                <a:off x="4339" y="3984"/>
                <a:ext cx="17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600" b="0"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37250" name="Line 34"/>
              <p:cNvSpPr>
                <a:spLocks noChangeShapeType="1"/>
              </p:cNvSpPr>
              <p:nvPr/>
            </p:nvSpPr>
            <p:spPr bwMode="auto">
              <a:xfrm flipH="1" flipV="1">
                <a:off x="4488" y="3712"/>
                <a:ext cx="216" cy="8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51" name="Oval 35"/>
              <p:cNvSpPr>
                <a:spLocks noChangeArrowheads="1"/>
              </p:cNvSpPr>
              <p:nvPr/>
            </p:nvSpPr>
            <p:spPr bwMode="auto">
              <a:xfrm>
                <a:off x="4480" y="3696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52" name="Oval 36"/>
              <p:cNvSpPr>
                <a:spLocks noChangeArrowheads="1"/>
              </p:cNvSpPr>
              <p:nvPr/>
            </p:nvSpPr>
            <p:spPr bwMode="auto">
              <a:xfrm>
                <a:off x="4688" y="3776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7253" name="Object 37"/>
              <p:cNvGraphicFramePr>
                <a:graphicFrameLocks noChangeAspect="1"/>
              </p:cNvGraphicFramePr>
              <p:nvPr/>
            </p:nvGraphicFramePr>
            <p:xfrm>
              <a:off x="4517" y="3936"/>
              <a:ext cx="181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1" name="Equation" r:id="rId9" imgW="203040" imgH="215640" progId="Equation.3">
                      <p:embed/>
                    </p:oleObj>
                  </mc:Choice>
                  <mc:Fallback>
                    <p:oleObj name="Equation" r:id="rId9" imgW="203040" imgH="21564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7" y="3936"/>
                            <a:ext cx="181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54" name="Object 38"/>
              <p:cNvGraphicFramePr>
                <a:graphicFrameLocks noChangeAspect="1"/>
              </p:cNvGraphicFramePr>
              <p:nvPr/>
            </p:nvGraphicFramePr>
            <p:xfrm>
              <a:off x="4422" y="3499"/>
              <a:ext cx="180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2" name="Equation" r:id="rId11" imgW="203040" imgH="228600" progId="Equation.3">
                      <p:embed/>
                    </p:oleObj>
                  </mc:Choice>
                  <mc:Fallback>
                    <p:oleObj name="Equation" r:id="rId11" imgW="203040" imgH="22860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3499"/>
                            <a:ext cx="180" cy="2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55" name="Object 39"/>
              <p:cNvGraphicFramePr>
                <a:graphicFrameLocks noChangeAspect="1"/>
              </p:cNvGraphicFramePr>
              <p:nvPr/>
            </p:nvGraphicFramePr>
            <p:xfrm>
              <a:off x="4709" y="3600"/>
              <a:ext cx="181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3" name="Equation" r:id="rId13" imgW="203040" imgH="215640" progId="Equation.3">
                      <p:embed/>
                    </p:oleObj>
                  </mc:Choice>
                  <mc:Fallback>
                    <p:oleObj name="Equation" r:id="rId13" imgW="203040" imgH="215640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9" y="3600"/>
                            <a:ext cx="181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960" y="3024"/>
              <a:ext cx="1200" cy="1172"/>
              <a:chOff x="960" y="3024"/>
              <a:chExt cx="1200" cy="1172"/>
            </a:xfrm>
          </p:grpSpPr>
          <p:sp>
            <p:nvSpPr>
              <p:cNvPr id="137257" name="Line 41"/>
              <p:cNvSpPr>
                <a:spLocks noChangeShapeType="1"/>
              </p:cNvSpPr>
              <p:nvPr/>
            </p:nvSpPr>
            <p:spPr bwMode="auto">
              <a:xfrm flipV="1">
                <a:off x="1344" y="3024"/>
                <a:ext cx="0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58" name="Line 42"/>
              <p:cNvSpPr>
                <a:spLocks noChangeShapeType="1"/>
              </p:cNvSpPr>
              <p:nvPr/>
            </p:nvSpPr>
            <p:spPr bwMode="auto">
              <a:xfrm>
                <a:off x="1344" y="3792"/>
                <a:ext cx="72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59" name="Line 43"/>
              <p:cNvSpPr>
                <a:spLocks noChangeShapeType="1"/>
              </p:cNvSpPr>
              <p:nvPr/>
            </p:nvSpPr>
            <p:spPr bwMode="auto">
              <a:xfrm flipH="1">
                <a:off x="960" y="3792"/>
                <a:ext cx="38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60" name="Line 44"/>
              <p:cNvSpPr>
                <a:spLocks noChangeShapeType="1"/>
              </p:cNvSpPr>
              <p:nvPr/>
            </p:nvSpPr>
            <p:spPr bwMode="auto">
              <a:xfrm flipV="1">
                <a:off x="1584" y="3456"/>
                <a:ext cx="384" cy="192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61" name="Oval 45"/>
              <p:cNvSpPr>
                <a:spLocks noChangeArrowheads="1"/>
              </p:cNvSpPr>
              <p:nvPr/>
            </p:nvSpPr>
            <p:spPr bwMode="auto">
              <a:xfrm>
                <a:off x="1958" y="3435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62" name="Text Box 46"/>
              <p:cNvSpPr txBox="1">
                <a:spLocks noChangeArrowheads="1"/>
              </p:cNvSpPr>
              <p:nvPr/>
            </p:nvSpPr>
            <p:spPr bwMode="auto">
              <a:xfrm>
                <a:off x="1008" y="3984"/>
                <a:ext cx="17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600" b="0"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37263" name="Text Box 47"/>
              <p:cNvSpPr txBox="1">
                <a:spLocks noChangeArrowheads="1"/>
              </p:cNvSpPr>
              <p:nvPr/>
            </p:nvSpPr>
            <p:spPr bwMode="auto">
              <a:xfrm>
                <a:off x="1872" y="3792"/>
                <a:ext cx="18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600" b="0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37264" name="Text Box 48"/>
              <p:cNvSpPr txBox="1">
                <a:spLocks noChangeArrowheads="1"/>
              </p:cNvSpPr>
              <p:nvPr/>
            </p:nvSpPr>
            <p:spPr bwMode="auto">
              <a:xfrm>
                <a:off x="1152" y="3024"/>
                <a:ext cx="18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600" b="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37265" name="Line 49"/>
              <p:cNvSpPr>
                <a:spLocks noChangeShapeType="1"/>
              </p:cNvSpPr>
              <p:nvPr/>
            </p:nvSpPr>
            <p:spPr bwMode="auto">
              <a:xfrm flipV="1">
                <a:off x="1584" y="3216"/>
                <a:ext cx="192" cy="432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266" name="Oval 50"/>
              <p:cNvSpPr>
                <a:spLocks noChangeArrowheads="1"/>
              </p:cNvSpPr>
              <p:nvPr/>
            </p:nvSpPr>
            <p:spPr bwMode="auto">
              <a:xfrm>
                <a:off x="1753" y="3197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67" name="Oval 51"/>
              <p:cNvSpPr>
                <a:spLocks noChangeArrowheads="1"/>
              </p:cNvSpPr>
              <p:nvPr/>
            </p:nvSpPr>
            <p:spPr bwMode="auto">
              <a:xfrm>
                <a:off x="1568" y="362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2700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7268" name="Object 52"/>
              <p:cNvGraphicFramePr>
                <a:graphicFrameLocks noChangeAspect="1"/>
              </p:cNvGraphicFramePr>
              <p:nvPr/>
            </p:nvGraphicFramePr>
            <p:xfrm>
              <a:off x="1798" y="3072"/>
              <a:ext cx="147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4" name="Equation" r:id="rId15" imgW="164880" imgH="228600" progId="Equation.3">
                      <p:embed/>
                    </p:oleObj>
                  </mc:Choice>
                  <mc:Fallback>
                    <p:oleObj name="Equation" r:id="rId15" imgW="164880" imgH="22860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8" y="3072"/>
                            <a:ext cx="147" cy="2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69" name="Object 53"/>
              <p:cNvGraphicFramePr>
                <a:graphicFrameLocks noChangeAspect="1"/>
              </p:cNvGraphicFramePr>
              <p:nvPr/>
            </p:nvGraphicFramePr>
            <p:xfrm>
              <a:off x="1420" y="3552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5" name="Equation" r:id="rId17" imgW="152280" imgH="215640" progId="Equation.3">
                      <p:embed/>
                    </p:oleObj>
                  </mc:Choice>
                  <mc:Fallback>
                    <p:oleObj name="Equation" r:id="rId17" imgW="152280" imgH="21564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0" y="3552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70" name="Object 54"/>
              <p:cNvGraphicFramePr>
                <a:graphicFrameLocks noChangeAspect="1"/>
              </p:cNvGraphicFramePr>
              <p:nvPr/>
            </p:nvGraphicFramePr>
            <p:xfrm>
              <a:off x="2013" y="3413"/>
              <a:ext cx="14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6" name="Equation" r:id="rId19" imgW="164880" imgH="215640" progId="Equation.3">
                      <p:embed/>
                    </p:oleObj>
                  </mc:Choice>
                  <mc:Fallback>
                    <p:oleObj name="Equation" r:id="rId19" imgW="164880" imgH="21564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3" y="3413"/>
                            <a:ext cx="147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7271" name="Text Box 55"/>
            <p:cNvSpPr txBox="1">
              <a:spLocks noChangeArrowheads="1"/>
            </p:cNvSpPr>
            <p:nvPr/>
          </p:nvSpPr>
          <p:spPr bwMode="auto">
            <a:xfrm>
              <a:off x="1238" y="4063"/>
              <a:ext cx="49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0" i="1">
                  <a:latin typeface="Times New Roman" pitchFamily="18" charset="0"/>
                </a:rPr>
                <a:t>Fig. 1</a:t>
              </a:r>
            </a:p>
          </p:txBody>
        </p:sp>
        <p:sp>
          <p:nvSpPr>
            <p:cNvPr id="137272" name="Text Box 56"/>
            <p:cNvSpPr txBox="1">
              <a:spLocks noChangeArrowheads="1"/>
            </p:cNvSpPr>
            <p:nvPr/>
          </p:nvSpPr>
          <p:spPr bwMode="auto">
            <a:xfrm>
              <a:off x="4704" y="4070"/>
              <a:ext cx="49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0" i="1">
                  <a:latin typeface="Times New Roman" pitchFamily="18" charset="0"/>
                </a:rPr>
                <a:t>Fig. 2</a:t>
              </a:r>
            </a:p>
          </p:txBody>
        </p:sp>
        <p:sp>
          <p:nvSpPr>
            <p:cNvPr id="137273" name="Rectangle 57"/>
            <p:cNvSpPr>
              <a:spLocks noChangeArrowheads="1"/>
            </p:cNvSpPr>
            <p:nvPr/>
          </p:nvSpPr>
          <p:spPr bwMode="auto">
            <a:xfrm>
              <a:off x="936" y="912"/>
              <a:ext cx="4824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¬"/>
              </a:pPr>
              <a:r>
                <a:rPr lang="en-US" sz="2400" b="0">
                  <a:latin typeface="Times New Roman" pitchFamily="18" charset="0"/>
                </a:rPr>
                <a:t>Translate points in fig. 1 into points in fig 2 such that:</a:t>
              </a:r>
            </a:p>
            <a:p>
              <a:pPr marL="742950" lvl="1" indent="-285750" algn="l">
                <a:spcBef>
                  <a:spcPct val="20000"/>
                </a:spcBef>
                <a:buFontTx/>
                <a:buChar char="–"/>
              </a:pPr>
              <a:r>
                <a:rPr lang="en-US" sz="2000" b="0">
                  <a:latin typeface="Times New Roman" pitchFamily="18" charset="0"/>
                </a:rPr>
                <a:t>P</a:t>
              </a:r>
              <a:r>
                <a:rPr lang="en-US" sz="2000" b="0" baseline="-25000">
                  <a:latin typeface="Times New Roman" pitchFamily="18" charset="0"/>
                </a:rPr>
                <a:t>1</a:t>
              </a:r>
              <a:r>
                <a:rPr lang="en-US" sz="2000" b="0">
                  <a:latin typeface="Times New Roman" pitchFamily="18" charset="0"/>
                  <a:sym typeface="Symbol" pitchFamily="18" charset="2"/>
                </a:rPr>
                <a:t> is at Origin</a:t>
              </a:r>
            </a:p>
            <a:p>
              <a:pPr marL="742950" lvl="1" indent="-285750" algn="l">
                <a:spcBef>
                  <a:spcPct val="20000"/>
                </a:spcBef>
                <a:buFontTx/>
                <a:buChar char="–"/>
              </a:pPr>
              <a:r>
                <a:rPr lang="en-US" sz="2000" b="0">
                  <a:latin typeface="Times New Roman" pitchFamily="18" charset="0"/>
                </a:rPr>
                <a:t>P</a:t>
              </a:r>
              <a:r>
                <a:rPr lang="en-US" sz="2000" b="0" baseline="-25000">
                  <a:latin typeface="Times New Roman" pitchFamily="18" charset="0"/>
                </a:rPr>
                <a:t>1</a:t>
              </a:r>
              <a:r>
                <a:rPr lang="en-US" sz="2000" b="0">
                  <a:latin typeface="Times New Roman" pitchFamily="18" charset="0"/>
                </a:rPr>
                <a:t>P</a:t>
              </a:r>
              <a:r>
                <a:rPr lang="en-US" sz="2000" b="0" baseline="-25000">
                  <a:latin typeface="Times New Roman" pitchFamily="18" charset="0"/>
                </a:rPr>
                <a:t>2</a:t>
              </a:r>
              <a:r>
                <a:rPr lang="en-US" sz="2000" b="0">
                  <a:latin typeface="Times New Roman" pitchFamily="18" charset="0"/>
                  <a:sym typeface="Symbol" pitchFamily="18" charset="2"/>
                </a:rPr>
                <a:t> is along positive z-axis</a:t>
              </a:r>
            </a:p>
            <a:p>
              <a:pPr marL="742950" lvl="1" indent="-285750" algn="l">
                <a:spcBef>
                  <a:spcPct val="20000"/>
                </a:spcBef>
                <a:buFontTx/>
                <a:buChar char="–"/>
              </a:pPr>
              <a:r>
                <a:rPr lang="en-US" sz="2000" b="0">
                  <a:latin typeface="Times New Roman" pitchFamily="18" charset="0"/>
                </a:rPr>
                <a:t>P</a:t>
              </a:r>
              <a:r>
                <a:rPr lang="en-US" sz="2000" b="0" baseline="-25000">
                  <a:latin typeface="Times New Roman" pitchFamily="18" charset="0"/>
                </a:rPr>
                <a:t>1</a:t>
              </a:r>
              <a:r>
                <a:rPr lang="en-US" sz="2000" b="0">
                  <a:latin typeface="Times New Roman" pitchFamily="18" charset="0"/>
                </a:rPr>
                <a:t>P</a:t>
              </a:r>
              <a:r>
                <a:rPr lang="en-US" sz="2000" b="0" baseline="-25000">
                  <a:latin typeface="Times New Roman" pitchFamily="18" charset="0"/>
                </a:rPr>
                <a:t>3</a:t>
              </a:r>
              <a:r>
                <a:rPr lang="en-US" sz="2000" b="0">
                  <a:latin typeface="Times New Roman" pitchFamily="18" charset="0"/>
                  <a:sym typeface="Symbol" pitchFamily="18" charset="2"/>
                </a:rPr>
                <a:t> lies in positive y-axis half of  yz plane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533400" y="2514600"/>
            <a:ext cx="8153400" cy="579438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sz="3200"/>
              <a:t>TRANSFORMATION DETAILS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r>
              <a:rPr lang="en-US" b="1"/>
              <a:t>Transformation:</a:t>
            </a:r>
            <a:r>
              <a:rPr lang="en-US"/>
              <a:t> Mapping from one point  </a:t>
            </a:r>
            <a:r>
              <a:rPr lang="en-US" b="1"/>
              <a:t>x </a:t>
            </a:r>
            <a:r>
              <a:rPr lang="en-US"/>
              <a:t>to  another unique point </a:t>
            </a:r>
            <a:r>
              <a:rPr lang="en-US" b="1"/>
              <a:t>A(x)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Transformation?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457200" y="28956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800"/>
              <a:t>Linear Transformation: </a:t>
            </a:r>
            <a:r>
              <a:rPr lang="en-US" sz="2800" b="0"/>
              <a:t> A transformation </a:t>
            </a:r>
            <a:r>
              <a:rPr lang="en-US" sz="2800"/>
              <a:t>A </a:t>
            </a:r>
            <a:r>
              <a:rPr lang="en-US" sz="2800" b="0"/>
              <a:t>is linear providing the following two conditions  </a:t>
            </a:r>
            <a:endParaRPr lang="en-US" sz="2800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57200" y="3886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400" b="0"/>
              <a:t>For all c and all </a:t>
            </a:r>
            <a:r>
              <a:rPr lang="en-US" sz="2400"/>
              <a:t>x</a:t>
            </a:r>
            <a:r>
              <a:rPr lang="en-US" sz="2400" b="0"/>
              <a:t>, A(c</a:t>
            </a:r>
            <a:r>
              <a:rPr lang="en-US" sz="2400"/>
              <a:t>x</a:t>
            </a:r>
            <a:r>
              <a:rPr lang="en-US" sz="2400" b="0"/>
              <a:t>) = cA(</a:t>
            </a:r>
            <a:r>
              <a:rPr lang="en-US" sz="2400"/>
              <a:t>x</a:t>
            </a:r>
            <a:r>
              <a:rPr lang="en-US" sz="2400" b="0"/>
              <a:t>)</a:t>
            </a:r>
          </a:p>
          <a:p>
            <a:pPr marL="742950" lvl="1" indent="-285750"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400" b="0"/>
              <a:t>For all </a:t>
            </a:r>
            <a:r>
              <a:rPr lang="en-US" sz="2400"/>
              <a:t>x</a:t>
            </a:r>
            <a:r>
              <a:rPr lang="en-US" sz="2400" b="0"/>
              <a:t> and </a:t>
            </a:r>
            <a:r>
              <a:rPr lang="en-US" sz="2400"/>
              <a:t>y</a:t>
            </a:r>
            <a:r>
              <a:rPr lang="en-US" sz="2400" b="0"/>
              <a:t>, A(</a:t>
            </a:r>
            <a:r>
              <a:rPr lang="en-US" sz="2400"/>
              <a:t>x</a:t>
            </a:r>
            <a:r>
              <a:rPr lang="en-US" sz="2400" b="0"/>
              <a:t>+</a:t>
            </a:r>
            <a:r>
              <a:rPr lang="en-US" sz="2400"/>
              <a:t>y</a:t>
            </a:r>
            <a:r>
              <a:rPr lang="en-US" sz="2400" b="0"/>
              <a:t>) = A(</a:t>
            </a:r>
            <a:r>
              <a:rPr lang="en-US" sz="2400"/>
              <a:t>x</a:t>
            </a:r>
            <a:r>
              <a:rPr lang="en-US" sz="2400" b="0"/>
              <a:t>) + A(</a:t>
            </a:r>
            <a:r>
              <a:rPr lang="en-US" sz="2400"/>
              <a:t>y</a:t>
            </a:r>
            <a:r>
              <a:rPr lang="en-US" sz="2400" b="0"/>
              <a:t>)</a:t>
            </a:r>
          </a:p>
          <a:p>
            <a:pPr marL="742950" lvl="1" indent="-285750"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400" b="0"/>
              <a:t> Ex: A1: &lt;x, y&gt;  </a:t>
            </a:r>
            <a:r>
              <a:rPr lang="en-US" sz="2400" b="0">
                <a:sym typeface="Wingdings" pitchFamily="2" charset="2"/>
              </a:rPr>
              <a:t> &lt;-y,x&gt;</a:t>
            </a:r>
            <a:endParaRPr lang="en-US" sz="2400" b="0"/>
          </a:p>
          <a:p>
            <a:pPr marL="742950" lvl="1" indent="-285750" algn="l">
              <a:spcBef>
                <a:spcPct val="20000"/>
              </a:spcBef>
              <a:buFontTx/>
              <a:buBlip>
                <a:blip r:embed="rId3"/>
              </a:buBlip>
            </a:pPr>
            <a:endParaRPr lang="en-US" sz="2400" b="0"/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457200" y="5410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/>
              <a:t>Translation     Rotation     Scaling     Shearing</a:t>
            </a:r>
          </a:p>
          <a:p>
            <a:pPr marL="342900" indent="-342900">
              <a:spcBef>
                <a:spcPct val="20000"/>
              </a:spcBef>
            </a:pPr>
            <a:endParaRPr lang="en-US" sz="2000"/>
          </a:p>
          <a:p>
            <a:pPr marL="342900" indent="-342900" algn="l">
              <a:spcBef>
                <a:spcPct val="20000"/>
              </a:spcBef>
            </a:pPr>
            <a:r>
              <a:rPr lang="en-US" sz="2000"/>
              <a:t>Which one is not linear transformation?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Affine Transformation:</a:t>
            </a:r>
            <a:r>
              <a:rPr lang="en-US"/>
              <a:t>A transformation </a:t>
            </a:r>
            <a:r>
              <a:rPr lang="en-US" i="1"/>
              <a:t>A </a:t>
            </a:r>
            <a:r>
              <a:rPr lang="en-US"/>
              <a:t>is </a:t>
            </a:r>
            <a:r>
              <a:rPr lang="en-US" i="1"/>
              <a:t>affine </a:t>
            </a:r>
            <a:r>
              <a:rPr lang="en-US"/>
              <a:t>provided it can be written as the composition of a translation and a linear transformation. That is, provided it can be written in the form </a:t>
            </a:r>
            <a:r>
              <a:rPr lang="en-US" i="1"/>
              <a:t>A </a:t>
            </a:r>
            <a:r>
              <a:rPr lang="en-US"/>
              <a:t>= </a:t>
            </a:r>
            <a:r>
              <a:rPr lang="en-US" i="1"/>
              <a:t>T</a:t>
            </a:r>
            <a:r>
              <a:rPr lang="en-US" b="1" i="1"/>
              <a:t>(u).</a:t>
            </a:r>
            <a:r>
              <a:rPr lang="en-US" i="1"/>
              <a:t>B, </a:t>
            </a:r>
          </a:p>
          <a:p>
            <a:pPr lvl="1"/>
            <a:r>
              <a:rPr lang="en-US"/>
              <a:t>for some Translation T </a:t>
            </a:r>
          </a:p>
          <a:p>
            <a:pPr lvl="1"/>
            <a:r>
              <a:rPr lang="en-US"/>
              <a:t>and some linear transformation </a:t>
            </a:r>
            <a:r>
              <a:rPr lang="en-US" i="1"/>
              <a:t>B</a:t>
            </a:r>
            <a:r>
              <a:rPr lang="en-US"/>
              <a:t>.</a:t>
            </a:r>
          </a:p>
          <a:p>
            <a:r>
              <a:rPr lang="en-US"/>
              <a:t>In other words, a transformation </a:t>
            </a:r>
            <a:r>
              <a:rPr lang="en-US" i="1"/>
              <a:t>A </a:t>
            </a:r>
            <a:r>
              <a:rPr lang="en-US"/>
              <a:t>is affine if it equals</a:t>
            </a:r>
          </a:p>
          <a:p>
            <a:pPr>
              <a:buFontTx/>
              <a:buNone/>
            </a:pPr>
            <a:r>
              <a:rPr lang="en-US" i="1"/>
              <a:t>		A</a:t>
            </a:r>
            <a:r>
              <a:rPr lang="en-US"/>
              <a:t>(</a:t>
            </a:r>
            <a:r>
              <a:rPr lang="en-US" b="1"/>
              <a:t>x</a:t>
            </a:r>
            <a:r>
              <a:rPr lang="en-US"/>
              <a:t>) = </a:t>
            </a:r>
            <a:r>
              <a:rPr lang="en-US" i="1"/>
              <a:t>B</a:t>
            </a:r>
            <a:r>
              <a:rPr lang="en-US"/>
              <a:t>(</a:t>
            </a:r>
            <a:r>
              <a:rPr lang="en-US" b="1"/>
              <a:t>x</a:t>
            </a:r>
            <a:r>
              <a:rPr lang="en-US"/>
              <a:t>) + </a:t>
            </a:r>
            <a:r>
              <a:rPr lang="en-US" b="1"/>
              <a:t>u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One important property of </a:t>
            </a:r>
            <a:r>
              <a:rPr lang="en-US" b="1"/>
              <a:t>Linear Transformation</a:t>
            </a:r>
          </a:p>
          <a:p>
            <a:pPr lvl="1">
              <a:lnSpc>
                <a:spcPct val="90000"/>
              </a:lnSpc>
            </a:pPr>
            <a:r>
              <a:rPr lang="en-US"/>
              <a:t>Linear Transformations can be represented as Matrix.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en-US"/>
              <a:t>Let, </a:t>
            </a:r>
            <a:r>
              <a:rPr lang="en-US" b="1"/>
              <a:t>i</a:t>
            </a:r>
            <a:r>
              <a:rPr lang="en-US"/>
              <a:t> = &lt;1, 0 &gt; and </a:t>
            </a:r>
            <a:r>
              <a:rPr lang="en-US" b="1"/>
              <a:t>j</a:t>
            </a:r>
            <a:r>
              <a:rPr lang="en-US"/>
              <a:t> = &lt;0,1&gt; and </a:t>
            </a:r>
            <a:r>
              <a:rPr lang="en-US" b="1"/>
              <a:t>x</a:t>
            </a:r>
            <a:r>
              <a:rPr lang="en-US"/>
              <a:t> = &lt;x1,x2&gt;</a:t>
            </a:r>
          </a:p>
          <a:p>
            <a:pPr lvl="1">
              <a:lnSpc>
                <a:spcPct val="90000"/>
              </a:lnSpc>
            </a:pPr>
            <a:r>
              <a:rPr lang="en-US"/>
              <a:t>i.e. </a:t>
            </a:r>
            <a:r>
              <a:rPr lang="en-US" b="1"/>
              <a:t>x</a:t>
            </a:r>
            <a:r>
              <a:rPr lang="en-US"/>
              <a:t> = </a:t>
            </a:r>
            <a:r>
              <a:rPr lang="en-US" b="1"/>
              <a:t>i</a:t>
            </a:r>
            <a:r>
              <a:rPr lang="en-US"/>
              <a:t>x1 + </a:t>
            </a:r>
            <a:r>
              <a:rPr lang="en-US" b="1"/>
              <a:t>j</a:t>
            </a:r>
            <a:r>
              <a:rPr lang="en-US"/>
              <a:t>x2 </a:t>
            </a:r>
          </a:p>
          <a:p>
            <a:pPr>
              <a:lnSpc>
                <a:spcPct val="90000"/>
              </a:lnSpc>
            </a:pPr>
            <a:r>
              <a:rPr lang="en-US"/>
              <a:t>Let, Linear transformation A transforms </a:t>
            </a:r>
            <a:r>
              <a:rPr lang="en-US" b="1"/>
              <a:t>i</a:t>
            </a:r>
            <a:r>
              <a:rPr lang="en-US"/>
              <a:t> to </a:t>
            </a:r>
            <a:r>
              <a:rPr lang="en-US" b="1"/>
              <a:t>u</a:t>
            </a:r>
            <a:r>
              <a:rPr lang="en-US"/>
              <a:t> and </a:t>
            </a:r>
            <a:r>
              <a:rPr lang="en-US" b="1"/>
              <a:t>j</a:t>
            </a:r>
            <a:r>
              <a:rPr lang="en-US"/>
              <a:t> to </a:t>
            </a:r>
            <a:r>
              <a:rPr lang="en-US" b="1"/>
              <a:t>v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i.e. </a:t>
            </a:r>
            <a:r>
              <a:rPr lang="en-US" b="1"/>
              <a:t>u</a:t>
            </a:r>
            <a:r>
              <a:rPr lang="en-US"/>
              <a:t> = A(</a:t>
            </a:r>
            <a:r>
              <a:rPr lang="en-US" b="1"/>
              <a:t>i</a:t>
            </a:r>
            <a:r>
              <a:rPr lang="en-US"/>
              <a:t>) and </a:t>
            </a:r>
            <a:r>
              <a:rPr lang="en-US" b="1"/>
              <a:t>v</a:t>
            </a:r>
            <a:r>
              <a:rPr lang="en-US"/>
              <a:t> = A(</a:t>
            </a:r>
            <a:r>
              <a:rPr lang="en-US" b="1"/>
              <a:t>j</a:t>
            </a:r>
            <a:r>
              <a:rPr lang="en-US"/>
              <a:t>) and </a:t>
            </a:r>
            <a:r>
              <a:rPr lang="en-US" b="1"/>
              <a:t>u</a:t>
            </a:r>
            <a:r>
              <a:rPr lang="en-US"/>
              <a:t> = &lt;u1,u2&gt; , </a:t>
            </a:r>
            <a:r>
              <a:rPr lang="en-US" b="1"/>
              <a:t>v</a:t>
            </a:r>
            <a:r>
              <a:rPr lang="en-US"/>
              <a:t> = &lt;v1,v2&gt;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So, A(</a:t>
            </a:r>
            <a:r>
              <a:rPr lang="en-US" b="1"/>
              <a:t>x</a:t>
            </a:r>
            <a:r>
              <a:rPr lang="en-US"/>
              <a:t>) = A(</a:t>
            </a:r>
            <a:r>
              <a:rPr lang="en-US" b="1"/>
              <a:t>i</a:t>
            </a:r>
            <a:r>
              <a:rPr lang="en-US"/>
              <a:t>x1+</a:t>
            </a:r>
            <a:r>
              <a:rPr lang="en-US" b="1"/>
              <a:t>j</a:t>
            </a:r>
            <a:r>
              <a:rPr lang="en-US"/>
              <a:t>x2) = x1A(</a:t>
            </a:r>
            <a:r>
              <a:rPr lang="en-US" b="1"/>
              <a:t>i</a:t>
            </a:r>
            <a:r>
              <a:rPr lang="en-US"/>
              <a:t>) + x2A(</a:t>
            </a:r>
            <a:r>
              <a:rPr lang="en-US" b="1"/>
              <a:t>j</a:t>
            </a:r>
            <a:r>
              <a:rPr lang="en-US"/>
              <a:t>) = x1</a:t>
            </a:r>
            <a:r>
              <a:rPr lang="en-US" b="1"/>
              <a:t>u</a:t>
            </a:r>
            <a:r>
              <a:rPr lang="en-US"/>
              <a:t> + x2</a:t>
            </a:r>
            <a:r>
              <a:rPr lang="en-US" b="1"/>
              <a:t>v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=&lt;x1u1+x2v1 , x1u2+x2v2&gt;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81000" y="381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sz="3600" b="0">
                <a:solidFill>
                  <a:schemeClr val="tx2"/>
                </a:solidFill>
              </a:rPr>
              <a:t>Transformation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/>
              <a:t>A(x) = &lt;x1u1+x2v1 , x1u2+x2v2&gt;</a:t>
            </a:r>
          </a:p>
          <a:p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</a:t>
            </a:r>
          </a:p>
        </p:txBody>
      </p:sp>
      <p:pic>
        <p:nvPicPr>
          <p:cNvPr id="146436" name="Picture 4" descr="pic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09800"/>
            <a:ext cx="3790950" cy="1171575"/>
          </a:xfrm>
          <a:prstGeom prst="rect">
            <a:avLst/>
          </a:prstGeom>
          <a:noFill/>
        </p:spPr>
      </p:pic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533400" y="37338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800"/>
              <a:t>Important fact: T</a:t>
            </a:r>
            <a:r>
              <a:rPr lang="en-US" sz="2800" b="0"/>
              <a:t>he columns of a matrix </a:t>
            </a:r>
            <a:r>
              <a:rPr lang="en-US" sz="2800" b="0" i="1"/>
              <a:t>M </a:t>
            </a:r>
            <a:r>
              <a:rPr lang="en-US" sz="2800" b="0"/>
              <a:t>are the images of </a:t>
            </a:r>
            <a:r>
              <a:rPr lang="en-US" sz="2800"/>
              <a:t>i </a:t>
            </a:r>
            <a:r>
              <a:rPr lang="en-US" sz="2800" b="0"/>
              <a:t>and </a:t>
            </a:r>
            <a:r>
              <a:rPr lang="en-US" sz="2800"/>
              <a:t>j </a:t>
            </a:r>
            <a:r>
              <a:rPr lang="en-US" sz="2800" b="0"/>
              <a:t>under </a:t>
            </a:r>
            <a:r>
              <a:rPr lang="en-US" sz="2800" b="0" i="1"/>
              <a:t>M</a:t>
            </a:r>
            <a:r>
              <a:rPr lang="en-US" sz="2800" b="0"/>
              <a:t>. That is to say, the first column of </a:t>
            </a:r>
            <a:r>
              <a:rPr lang="en-US" sz="2800" b="0" i="1"/>
              <a:t>M </a:t>
            </a:r>
            <a:r>
              <a:rPr lang="en-US" sz="2800" b="0"/>
              <a:t>is equal to </a:t>
            </a:r>
            <a:r>
              <a:rPr lang="en-US" sz="2800" b="0" i="1"/>
              <a:t>M</a:t>
            </a:r>
            <a:r>
              <a:rPr lang="en-US" sz="2800"/>
              <a:t>i </a:t>
            </a:r>
            <a:r>
              <a:rPr lang="en-US" sz="2800" b="0"/>
              <a:t>and the second column of </a:t>
            </a:r>
            <a:r>
              <a:rPr lang="en-US" sz="2800" b="0" i="1"/>
              <a:t>M </a:t>
            </a:r>
            <a:r>
              <a:rPr lang="en-US" sz="2800" b="0"/>
              <a:t>is equal to </a:t>
            </a:r>
            <a:r>
              <a:rPr lang="en-US" sz="2800" b="0" i="1"/>
              <a:t>M</a:t>
            </a:r>
            <a:r>
              <a:rPr lang="en-US" sz="2800"/>
              <a:t>j</a:t>
            </a:r>
            <a:r>
              <a:rPr lang="en-US" sz="2800" b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Representing translation by matrix multiplication.</a:t>
            </a:r>
          </a:p>
          <a:p>
            <a:r>
              <a:rPr lang="en-US"/>
              <a:t>Composite transformation is difficult if not represented by matrix multiplication.</a:t>
            </a:r>
          </a:p>
          <a:p>
            <a:r>
              <a:rPr lang="en-US"/>
              <a:t>Homogenous co-ordinate system.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04800" y="4343400"/>
            <a:ext cx="8382000" cy="118745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0"/>
              <a:t>Affine transformations cannot be represented by just matrix multiplication if we use ordinary co-ordinate system. We must use homogenous co-ordinate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04800" y="304800"/>
            <a:ext cx="75644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ct val="0"/>
              </a:spcBef>
            </a:pPr>
            <a:r>
              <a:rPr lang="en-US" sz="3600" b="0">
                <a:solidFill>
                  <a:schemeClr val="tx2"/>
                </a:solidFill>
              </a:rPr>
              <a:t>Homogeneous Co-ordinates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374650" y="1371600"/>
            <a:ext cx="762635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400" b="0"/>
              <a:t>P</a:t>
            </a:r>
            <a:r>
              <a:rPr lang="en-US" sz="2400" b="0" baseline="-25000"/>
              <a:t>2d</a:t>
            </a:r>
            <a:r>
              <a:rPr lang="en-US" sz="2400" b="0"/>
              <a:t> is a projection of P</a:t>
            </a:r>
            <a:r>
              <a:rPr lang="en-US" sz="2400" b="0" baseline="-25000"/>
              <a:t>h</a:t>
            </a:r>
            <a:r>
              <a:rPr lang="en-US" sz="2400" b="0"/>
              <a:t> onto the </a:t>
            </a:r>
            <a:r>
              <a:rPr lang="en-US" sz="2400" b="0" i="1"/>
              <a:t>w </a:t>
            </a:r>
            <a:r>
              <a:rPr lang="en-US" sz="2400" b="0"/>
              <a:t>= 1 plane</a:t>
            </a:r>
          </a:p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400" b="0"/>
              <a:t>So an infinite number of points correspond to : they constitute the whole line (tx, ty, tw)</a:t>
            </a:r>
            <a:endParaRPr lang="en-US" sz="2400" b="0">
              <a:latin typeface="Symbol" pitchFamily="18" charset="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38400" y="3352800"/>
            <a:ext cx="3681413" cy="2606675"/>
            <a:chOff x="3024" y="1536"/>
            <a:chExt cx="2319" cy="1642"/>
          </a:xfrm>
        </p:grpSpPr>
        <p:sp>
          <p:nvSpPr>
            <p:cNvPr id="148487" name="Line 7"/>
            <p:cNvSpPr>
              <a:spLocks noChangeShapeType="1"/>
            </p:cNvSpPr>
            <p:nvPr/>
          </p:nvSpPr>
          <p:spPr bwMode="auto">
            <a:xfrm flipV="1">
              <a:off x="3648" y="163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488" name="Line 8"/>
            <p:cNvSpPr>
              <a:spLocks noChangeShapeType="1"/>
            </p:cNvSpPr>
            <p:nvPr/>
          </p:nvSpPr>
          <p:spPr bwMode="auto">
            <a:xfrm flipV="1">
              <a:off x="3648" y="268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489" name="Line 9"/>
            <p:cNvSpPr>
              <a:spLocks noChangeShapeType="1"/>
            </p:cNvSpPr>
            <p:nvPr/>
          </p:nvSpPr>
          <p:spPr bwMode="auto">
            <a:xfrm flipH="1">
              <a:off x="3024" y="2688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490" name="Text Box 10"/>
            <p:cNvSpPr txBox="1">
              <a:spLocks noChangeArrowheads="1"/>
            </p:cNvSpPr>
            <p:nvPr/>
          </p:nvSpPr>
          <p:spPr bwMode="auto">
            <a:xfrm>
              <a:off x="3117" y="2928"/>
              <a:ext cx="1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0">
                  <a:latin typeface="Tahoma" pitchFamily="34" charset="0"/>
                </a:rPr>
                <a:t>x</a:t>
              </a:r>
            </a:p>
          </p:txBody>
        </p:sp>
        <p:sp>
          <p:nvSpPr>
            <p:cNvPr id="148491" name="Text Box 11"/>
            <p:cNvSpPr txBox="1">
              <a:spLocks noChangeArrowheads="1"/>
            </p:cNvSpPr>
            <p:nvPr/>
          </p:nvSpPr>
          <p:spPr bwMode="auto">
            <a:xfrm>
              <a:off x="4464" y="2688"/>
              <a:ext cx="1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0">
                  <a:latin typeface="Tahoma" pitchFamily="34" charset="0"/>
                </a:rPr>
                <a:t>y</a:t>
              </a:r>
            </a:p>
          </p:txBody>
        </p:sp>
        <p:sp>
          <p:nvSpPr>
            <p:cNvPr id="148492" name="Text Box 12"/>
            <p:cNvSpPr txBox="1">
              <a:spLocks noChangeArrowheads="1"/>
            </p:cNvSpPr>
            <p:nvPr/>
          </p:nvSpPr>
          <p:spPr bwMode="auto">
            <a:xfrm>
              <a:off x="3648" y="1536"/>
              <a:ext cx="2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b="0">
                  <a:latin typeface="Tahoma" pitchFamily="34" charset="0"/>
                </a:rPr>
                <a:t>w</a:t>
              </a:r>
            </a:p>
          </p:txBody>
        </p:sp>
        <p:sp>
          <p:nvSpPr>
            <p:cNvPr id="148493" name="AutoShape 13"/>
            <p:cNvSpPr>
              <a:spLocks noChangeArrowheads="1"/>
            </p:cNvSpPr>
            <p:nvPr/>
          </p:nvSpPr>
          <p:spPr bwMode="auto">
            <a:xfrm>
              <a:off x="3024" y="2208"/>
              <a:ext cx="1632" cy="336"/>
            </a:xfrm>
            <a:prstGeom prst="parallelogram">
              <a:avLst>
                <a:gd name="adj" fmla="val 18839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4" name="Oval 14"/>
            <p:cNvSpPr>
              <a:spLocks noChangeArrowheads="1"/>
            </p:cNvSpPr>
            <p:nvPr/>
          </p:nvSpPr>
          <p:spPr bwMode="auto">
            <a:xfrm>
              <a:off x="3984" y="2304"/>
              <a:ext cx="48" cy="4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5" name="Line 15"/>
            <p:cNvSpPr>
              <a:spLocks noChangeShapeType="1"/>
            </p:cNvSpPr>
            <p:nvPr/>
          </p:nvSpPr>
          <p:spPr bwMode="auto">
            <a:xfrm flipV="1">
              <a:off x="3648" y="1728"/>
              <a:ext cx="960" cy="9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496" name="Line 16"/>
            <p:cNvSpPr>
              <a:spLocks noChangeShapeType="1"/>
            </p:cNvSpPr>
            <p:nvPr/>
          </p:nvSpPr>
          <p:spPr bwMode="auto">
            <a:xfrm flipV="1">
              <a:off x="3648" y="25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497" name="Line 17"/>
            <p:cNvSpPr>
              <a:spLocks noChangeShapeType="1"/>
            </p:cNvSpPr>
            <p:nvPr/>
          </p:nvSpPr>
          <p:spPr bwMode="auto">
            <a:xfrm flipV="1">
              <a:off x="3984" y="1728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498" name="Oval 18"/>
            <p:cNvSpPr>
              <a:spLocks noChangeArrowheads="1"/>
            </p:cNvSpPr>
            <p:nvPr/>
          </p:nvSpPr>
          <p:spPr bwMode="auto">
            <a:xfrm>
              <a:off x="4596" y="1692"/>
              <a:ext cx="48" cy="4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9" name="Text Box 19"/>
            <p:cNvSpPr txBox="1">
              <a:spLocks noChangeArrowheads="1"/>
            </p:cNvSpPr>
            <p:nvPr/>
          </p:nvSpPr>
          <p:spPr bwMode="auto">
            <a:xfrm>
              <a:off x="4646" y="1604"/>
              <a:ext cx="6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solidFill>
                    <a:srgbClr val="000066"/>
                  </a:solidFill>
                  <a:latin typeface="Tahoma" pitchFamily="34" charset="0"/>
                </a:rPr>
                <a:t>P</a:t>
              </a:r>
              <a:r>
                <a:rPr lang="en-US" b="0" baseline="-25000">
                  <a:solidFill>
                    <a:srgbClr val="000066"/>
                  </a:solidFill>
                  <a:latin typeface="Tahoma" pitchFamily="34" charset="0"/>
                </a:rPr>
                <a:t>h</a:t>
              </a:r>
              <a:r>
                <a:rPr lang="en-US" b="0">
                  <a:solidFill>
                    <a:srgbClr val="000066"/>
                  </a:solidFill>
                  <a:latin typeface="Tahoma" pitchFamily="34" charset="0"/>
                </a:rPr>
                <a:t>(x,y,w)</a:t>
              </a:r>
            </a:p>
          </p:txBody>
        </p:sp>
        <p:sp>
          <p:nvSpPr>
            <p:cNvPr id="148500" name="Text Box 20"/>
            <p:cNvSpPr txBox="1">
              <a:spLocks noChangeArrowheads="1"/>
            </p:cNvSpPr>
            <p:nvPr/>
          </p:nvSpPr>
          <p:spPr bwMode="auto">
            <a:xfrm>
              <a:off x="4272" y="23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solidFill>
                    <a:srgbClr val="000066"/>
                  </a:solidFill>
                  <a:latin typeface="Tahoma" pitchFamily="34" charset="0"/>
                </a:rPr>
                <a:t>P</a:t>
              </a:r>
              <a:r>
                <a:rPr lang="en-US" b="0" baseline="-25000">
                  <a:solidFill>
                    <a:srgbClr val="000066"/>
                  </a:solidFill>
                  <a:latin typeface="Tahoma" pitchFamily="34" charset="0"/>
                </a:rPr>
                <a:t>2d</a:t>
              </a:r>
              <a:r>
                <a:rPr lang="en-US" b="0">
                  <a:solidFill>
                    <a:srgbClr val="000066"/>
                  </a:solidFill>
                  <a:latin typeface="Tahoma" pitchFamily="34" charset="0"/>
                </a:rPr>
                <a:t>(x,y,1)</a:t>
              </a:r>
            </a:p>
          </p:txBody>
        </p:sp>
        <p:sp>
          <p:nvSpPr>
            <p:cNvPr id="148501" name="Text Box 21"/>
            <p:cNvSpPr txBox="1">
              <a:spLocks noChangeArrowheads="1"/>
            </p:cNvSpPr>
            <p:nvPr/>
          </p:nvSpPr>
          <p:spPr bwMode="auto">
            <a:xfrm>
              <a:off x="3264" y="2016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0">
                  <a:solidFill>
                    <a:srgbClr val="000066"/>
                  </a:solidFill>
                  <a:latin typeface="Tahoma" pitchFamily="34" charset="0"/>
                </a:rPr>
                <a:t>w=1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2D Modeling Transformations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Affine Transformation preserves</a:t>
            </a:r>
          </a:p>
          <a:p>
            <a:pPr lvl="1"/>
            <a:r>
              <a:rPr lang="en-US" dirty="0"/>
              <a:t>Affine Combinations of Points</a:t>
            </a:r>
          </a:p>
          <a:p>
            <a:pPr lvl="1"/>
            <a:r>
              <a:rPr lang="en-US" dirty="0"/>
              <a:t>Lines and Planes</a:t>
            </a:r>
          </a:p>
          <a:p>
            <a:pPr lvl="1"/>
            <a:r>
              <a:rPr lang="en-US" dirty="0"/>
              <a:t>Parallelism of Lines and Planes</a:t>
            </a:r>
          </a:p>
          <a:p>
            <a:pPr lvl="1"/>
            <a:r>
              <a:rPr lang="en-US" dirty="0"/>
              <a:t>Relative Ratios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Properties of Affine Transformation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r>
              <a:rPr lang="en-US"/>
              <a:t>A transformation is called </a:t>
            </a:r>
            <a:r>
              <a:rPr lang="en-US" i="1"/>
              <a:t>rigid </a:t>
            </a:r>
            <a:r>
              <a:rPr lang="en-US"/>
              <a:t>if and only if it preserves both</a:t>
            </a:r>
          </a:p>
          <a:p>
            <a:pPr lvl="1"/>
            <a:r>
              <a:rPr lang="en-US"/>
              <a:t>1. Distances between points, and</a:t>
            </a:r>
          </a:p>
          <a:p>
            <a:pPr lvl="1"/>
            <a:r>
              <a:rPr lang="en-US"/>
              <a:t>2. Angles between lines.</a:t>
            </a:r>
          </a:p>
          <a:p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Rigid Transformations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57200" y="3505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endParaRPr lang="en-US" sz="2800" b="0"/>
          </a:p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800" b="0"/>
              <a:t>Rigid Linear Transformation ???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457200" y="5257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800" b="0"/>
              <a:t>Orthogonal Transformation</a:t>
            </a:r>
          </a:p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800" b="0"/>
              <a:t>For any orthogonal Matrix Inv(B) = tr(B)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Coordinate Frame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143000" y="1905000"/>
            <a:ext cx="7162800" cy="2438400"/>
            <a:chOff x="720" y="1584"/>
            <a:chExt cx="4512" cy="1536"/>
          </a:xfrm>
        </p:grpSpPr>
        <p:sp>
          <p:nvSpPr>
            <p:cNvPr id="154665" name="Rectangle 41"/>
            <p:cNvSpPr>
              <a:spLocks noChangeArrowheads="1"/>
            </p:cNvSpPr>
            <p:nvPr/>
          </p:nvSpPr>
          <p:spPr bwMode="auto">
            <a:xfrm>
              <a:off x="1056" y="1584"/>
              <a:ext cx="3456" cy="288"/>
            </a:xfrm>
            <a:prstGeom prst="rect">
              <a:avLst/>
            </a:prstGeom>
            <a:solidFill>
              <a:schemeClr val="hlink"/>
            </a:solidFill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sz="2000">
                  <a:solidFill>
                    <a:schemeClr val="bg1"/>
                  </a:solidFill>
                </a:rPr>
                <a:t>Transforming Points (Premultiply)</a:t>
              </a:r>
            </a:p>
          </p:txBody>
        </p:sp>
        <p:sp>
          <p:nvSpPr>
            <p:cNvPr id="154666" name="Rectangle 42"/>
            <p:cNvSpPr>
              <a:spLocks noChangeArrowheads="1"/>
            </p:cNvSpPr>
            <p:nvPr/>
          </p:nvSpPr>
          <p:spPr bwMode="auto">
            <a:xfrm>
              <a:off x="720" y="2411"/>
              <a:ext cx="4512" cy="288"/>
            </a:xfrm>
            <a:prstGeom prst="rect">
              <a:avLst/>
            </a:prstGeom>
            <a:solidFill>
              <a:schemeClr val="hlink"/>
            </a:solidFill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sz="2000">
                  <a:solidFill>
                    <a:schemeClr val="bg1"/>
                  </a:solidFill>
                </a:rPr>
                <a:t>Transforming Coordinate System (Postmultiply)</a:t>
              </a:r>
            </a:p>
          </p:txBody>
        </p:sp>
        <p:sp>
          <p:nvSpPr>
            <p:cNvPr id="154667" name="Text Box 43"/>
            <p:cNvSpPr txBox="1">
              <a:spLocks noChangeArrowheads="1"/>
            </p:cNvSpPr>
            <p:nvPr/>
          </p:nvSpPr>
          <p:spPr bwMode="auto">
            <a:xfrm>
              <a:off x="1632" y="1968"/>
              <a:ext cx="211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0"/>
                <a:t>M = M</a:t>
              </a:r>
              <a:r>
                <a:rPr lang="en-US" sz="2400" b="0" baseline="-25000"/>
                <a:t>3</a:t>
              </a:r>
              <a:r>
                <a:rPr lang="en-US" sz="2400" b="0"/>
                <a:t> x M</a:t>
              </a:r>
              <a:r>
                <a:rPr lang="en-US" sz="2400" b="0" baseline="-25000"/>
                <a:t>2</a:t>
              </a:r>
              <a:r>
                <a:rPr lang="en-US" sz="2400" b="0"/>
                <a:t> x M</a:t>
              </a:r>
              <a:r>
                <a:rPr lang="en-US" sz="2400" b="0" baseline="-25000"/>
                <a:t>1</a:t>
              </a:r>
            </a:p>
          </p:txBody>
        </p:sp>
        <p:sp>
          <p:nvSpPr>
            <p:cNvPr id="154668" name="Text Box 44"/>
            <p:cNvSpPr txBox="1">
              <a:spLocks noChangeArrowheads="1"/>
            </p:cNvSpPr>
            <p:nvPr/>
          </p:nvSpPr>
          <p:spPr bwMode="auto">
            <a:xfrm>
              <a:off x="1680" y="2832"/>
              <a:ext cx="211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0"/>
                <a:t>M = M</a:t>
              </a:r>
              <a:r>
                <a:rPr lang="en-US" sz="2400" b="0" baseline="-25000"/>
                <a:t>1</a:t>
              </a:r>
              <a:r>
                <a:rPr lang="en-US" sz="2400" b="0"/>
                <a:t> x M</a:t>
              </a:r>
              <a:r>
                <a:rPr lang="en-US" sz="2400" b="0" baseline="-25000"/>
                <a:t>2</a:t>
              </a:r>
              <a:r>
                <a:rPr lang="en-US" sz="2400" b="0"/>
                <a:t> x M</a:t>
              </a:r>
              <a:r>
                <a:rPr lang="en-US" sz="2400" b="0" baseline="-25000"/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Transformations in OpenGL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3124200"/>
          </a:xfrm>
        </p:spPr>
        <p:txBody>
          <a:bodyPr>
            <a:normAutofit/>
          </a:bodyPr>
          <a:lstStyle/>
          <a:p>
            <a:r>
              <a:rPr lang="en-US" sz="2400"/>
              <a:t>OpenGL uses </a:t>
            </a:r>
            <a:r>
              <a:rPr lang="en-US" sz="2400" b="1">
                <a:solidFill>
                  <a:srgbClr val="CC6600"/>
                </a:solidFill>
              </a:rPr>
              <a:t>3 stacks</a:t>
            </a:r>
            <a:r>
              <a:rPr lang="en-US" sz="2400"/>
              <a:t> to maintain transformation matrices:</a:t>
            </a:r>
          </a:p>
          <a:p>
            <a:pPr lvl="1"/>
            <a:r>
              <a:rPr lang="en-US" sz="2000"/>
              <a:t>Model &amp; View transformation matrix stack</a:t>
            </a:r>
          </a:p>
          <a:p>
            <a:pPr lvl="1"/>
            <a:r>
              <a:rPr lang="en-US" sz="2000"/>
              <a:t>Projection matrix stack</a:t>
            </a:r>
          </a:p>
          <a:p>
            <a:pPr lvl="1"/>
            <a:r>
              <a:rPr lang="en-US" sz="2000"/>
              <a:t>Texture matrix stack</a:t>
            </a:r>
          </a:p>
          <a:p>
            <a:r>
              <a:rPr lang="en-US" sz="2400">
                <a:latin typeface="TimesNewRoman" charset="0"/>
              </a:rPr>
              <a:t>You can </a:t>
            </a:r>
            <a:r>
              <a:rPr lang="en-US" sz="2400" b="1">
                <a:solidFill>
                  <a:srgbClr val="CC6600"/>
                </a:solidFill>
                <a:latin typeface="TimesNewRoman" charset="0"/>
              </a:rPr>
              <a:t>load</a:t>
            </a:r>
            <a:r>
              <a:rPr lang="en-US" sz="2400">
                <a:latin typeface="TimesNewRoman" charset="0"/>
              </a:rPr>
              <a:t>, </a:t>
            </a:r>
            <a:r>
              <a:rPr lang="en-US" sz="2400" b="1">
                <a:solidFill>
                  <a:srgbClr val="CC6600"/>
                </a:solidFill>
                <a:latin typeface="TimesNewRoman" charset="0"/>
              </a:rPr>
              <a:t>push</a:t>
            </a:r>
            <a:r>
              <a:rPr lang="en-US" sz="2400">
                <a:latin typeface="TimesNewRoman" charset="0"/>
              </a:rPr>
              <a:t> and </a:t>
            </a:r>
            <a:r>
              <a:rPr lang="en-US" sz="2400" b="1">
                <a:solidFill>
                  <a:srgbClr val="CC6600"/>
                </a:solidFill>
                <a:latin typeface="TimesNewRoman" charset="0"/>
              </a:rPr>
              <a:t>pop</a:t>
            </a:r>
            <a:r>
              <a:rPr lang="en-US" sz="2400">
                <a:latin typeface="TimesNewRoman" charset="0"/>
              </a:rPr>
              <a:t> the stack</a:t>
            </a:r>
          </a:p>
          <a:p>
            <a:r>
              <a:rPr lang="en-US" sz="2400">
                <a:latin typeface="TimesNewRoman" charset="0"/>
              </a:rPr>
              <a:t>The </a:t>
            </a:r>
            <a:r>
              <a:rPr lang="en-US" sz="2400" b="1">
                <a:solidFill>
                  <a:srgbClr val="CC6600"/>
                </a:solidFill>
                <a:latin typeface="TimesNewRoman" charset="0"/>
              </a:rPr>
              <a:t>top most matrix</a:t>
            </a:r>
            <a:r>
              <a:rPr lang="en-US" sz="2400">
                <a:latin typeface="TimesNewRoman" charset="0"/>
              </a:rPr>
              <a:t> from each stack is applied to all graphics primitive until it is changed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 in OpenGL</a:t>
            </a:r>
          </a:p>
        </p:txBody>
      </p:sp>
      <p:sp>
        <p:nvSpPr>
          <p:cNvPr id="156676" name="AutoShape 4"/>
          <p:cNvSpPr>
            <a:spLocks noChangeArrowheads="1"/>
          </p:cNvSpPr>
          <p:nvPr/>
        </p:nvSpPr>
        <p:spPr bwMode="auto">
          <a:xfrm>
            <a:off x="3181350" y="4876800"/>
            <a:ext cx="990600" cy="83820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 b="0">
                <a:latin typeface="Times New Roman" pitchFamily="18" charset="0"/>
              </a:rPr>
              <a:t>M</a:t>
            </a:r>
          </a:p>
        </p:txBody>
      </p:sp>
      <p:sp>
        <p:nvSpPr>
          <p:cNvPr id="156677" name="AutoShape 5"/>
          <p:cNvSpPr>
            <a:spLocks noChangeArrowheads="1"/>
          </p:cNvSpPr>
          <p:nvPr/>
        </p:nvSpPr>
        <p:spPr bwMode="auto">
          <a:xfrm>
            <a:off x="5162550" y="4876800"/>
            <a:ext cx="990600" cy="762000"/>
          </a:xfrm>
          <a:prstGeom prst="flowChartMultidocumen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 b="0">
                <a:latin typeface="Times New Roman" pitchFamily="18" charset="0"/>
              </a:rPr>
              <a:t>N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2968625" y="5729288"/>
            <a:ext cx="14732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Times New Roman" pitchFamily="18" charset="0"/>
              </a:rPr>
              <a:t>Model-View</a:t>
            </a:r>
          </a:p>
          <a:p>
            <a:pPr>
              <a:spcBef>
                <a:spcPct val="0"/>
              </a:spcBef>
            </a:pPr>
            <a:r>
              <a:rPr lang="en-US">
                <a:latin typeface="Times New Roman" pitchFamily="18" charset="0"/>
              </a:rPr>
              <a:t>Matrix Stack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4949825" y="5715000"/>
            <a:ext cx="14732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Times New Roman" pitchFamily="18" charset="0"/>
              </a:rPr>
              <a:t>Projection</a:t>
            </a:r>
          </a:p>
          <a:p>
            <a:pPr>
              <a:spcBef>
                <a:spcPct val="0"/>
              </a:spcBef>
            </a:pPr>
            <a:r>
              <a:rPr lang="en-US">
                <a:latin typeface="Times New Roman" pitchFamily="18" charset="0"/>
              </a:rPr>
              <a:t>Matrix Stack</a:t>
            </a:r>
          </a:p>
        </p:txBody>
      </p:sp>
      <p:sp>
        <p:nvSpPr>
          <p:cNvPr id="156680" name="AutoShape 8"/>
          <p:cNvSpPr>
            <a:spLocks noChangeArrowheads="1"/>
          </p:cNvSpPr>
          <p:nvPr/>
        </p:nvSpPr>
        <p:spPr bwMode="auto">
          <a:xfrm>
            <a:off x="2343150" y="50292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1066800" y="5029200"/>
            <a:ext cx="11874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Times New Roman" pitchFamily="18" charset="0"/>
              </a:rPr>
              <a:t>Graphics</a:t>
            </a:r>
          </a:p>
          <a:p>
            <a:pPr>
              <a:spcBef>
                <a:spcPct val="0"/>
              </a:spcBef>
            </a:pPr>
            <a:r>
              <a:rPr lang="en-US">
                <a:latin typeface="Times New Roman" pitchFamily="18" charset="0"/>
              </a:rPr>
              <a:t>Primitives</a:t>
            </a:r>
          </a:p>
          <a:p>
            <a:pPr>
              <a:spcBef>
                <a:spcPct val="0"/>
              </a:spcBef>
            </a:pPr>
            <a:r>
              <a:rPr lang="en-US">
                <a:latin typeface="Times New Roman" pitchFamily="18" charset="0"/>
              </a:rPr>
              <a:t>(P)</a:t>
            </a:r>
          </a:p>
        </p:txBody>
      </p:sp>
      <p:sp>
        <p:nvSpPr>
          <p:cNvPr id="156682" name="AutoShape 10"/>
          <p:cNvSpPr>
            <a:spLocks noChangeArrowheads="1"/>
          </p:cNvSpPr>
          <p:nvPr/>
        </p:nvSpPr>
        <p:spPr bwMode="auto">
          <a:xfrm>
            <a:off x="4476750" y="50292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3" name="AutoShape 11"/>
          <p:cNvSpPr>
            <a:spLocks noChangeArrowheads="1"/>
          </p:cNvSpPr>
          <p:nvPr/>
        </p:nvSpPr>
        <p:spPr bwMode="auto">
          <a:xfrm>
            <a:off x="6381750" y="50292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7061200" y="5073650"/>
            <a:ext cx="8953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Times New Roman" pitchFamily="18" charset="0"/>
              </a:rPr>
              <a:t>Output</a:t>
            </a:r>
          </a:p>
          <a:p>
            <a:pPr>
              <a:spcBef>
                <a:spcPct val="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N•M•</a:t>
            </a:r>
            <a:r>
              <a:rPr lang="en-US">
                <a:latin typeface="Times New Roman" pitchFamily="18" charset="0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6858000" cy="4800600"/>
          </a:xfrm>
        </p:spPr>
        <p:txBody>
          <a:bodyPr/>
          <a:lstStyle/>
          <a:p>
            <a:r>
              <a:rPr lang="en-US" sz="2400">
                <a:solidFill>
                  <a:srgbClr val="CC3300"/>
                </a:solidFill>
                <a:latin typeface="TimesNewRoman" charset="0"/>
              </a:rPr>
              <a:t>Specify current matrix</a:t>
            </a:r>
            <a:r>
              <a:rPr lang="en-US" sz="2400">
                <a:latin typeface="TimesNewRoman" charset="0"/>
              </a:rPr>
              <a:t> (stack) :</a:t>
            </a:r>
          </a:p>
          <a:p>
            <a:pPr lvl="1"/>
            <a:r>
              <a:rPr lang="en-US" sz="2000" b="1" i="1">
                <a:latin typeface="TimesNewRoman" charset="0"/>
              </a:rPr>
              <a:t>void </a:t>
            </a:r>
            <a:r>
              <a:rPr lang="en-US" sz="2000" b="1" i="1">
                <a:solidFill>
                  <a:srgbClr val="0000CC"/>
                </a:solidFill>
                <a:latin typeface="TimesNewRoman" charset="0"/>
              </a:rPr>
              <a:t>glMatrixMode</a:t>
            </a:r>
            <a:r>
              <a:rPr lang="en-US" sz="2000" b="1" i="1">
                <a:latin typeface="TimesNewRoman" charset="0"/>
              </a:rPr>
              <a:t>(GLenum mode)</a:t>
            </a:r>
          </a:p>
          <a:p>
            <a:pPr lvl="2"/>
            <a:r>
              <a:rPr lang="en-US" sz="1800">
                <a:latin typeface="TimesNewRoman" charset="0"/>
              </a:rPr>
              <a:t>Mode : GL_MODELVIEW, GL_PROJECTION, GL_TEXTURE</a:t>
            </a:r>
          </a:p>
          <a:p>
            <a:r>
              <a:rPr lang="en-US" sz="2400">
                <a:solidFill>
                  <a:srgbClr val="CC3300"/>
                </a:solidFill>
                <a:latin typeface="TimesNewRoman" charset="0"/>
              </a:rPr>
              <a:t>Initialize current matrix</a:t>
            </a:r>
            <a:r>
              <a:rPr lang="en-US" sz="2400">
                <a:solidFill>
                  <a:srgbClr val="CC3300"/>
                </a:solidFill>
                <a:latin typeface="Wingdings-Regular" charset="0"/>
              </a:rPr>
              <a:t>.</a:t>
            </a:r>
          </a:p>
          <a:p>
            <a:pPr lvl="1"/>
            <a:r>
              <a:rPr lang="en-US" sz="2000" b="1" i="1">
                <a:latin typeface="TimesNewRoman" charset="0"/>
              </a:rPr>
              <a:t>void </a:t>
            </a:r>
            <a:r>
              <a:rPr lang="en-US" sz="2000" b="1" i="1">
                <a:solidFill>
                  <a:srgbClr val="0000CC"/>
                </a:solidFill>
                <a:latin typeface="TimesNewRoman" charset="0"/>
              </a:rPr>
              <a:t>glLoadIdentity</a:t>
            </a:r>
            <a:r>
              <a:rPr lang="en-US" sz="2000" b="1" i="1">
                <a:latin typeface="TimesNewRoman" charset="0"/>
              </a:rPr>
              <a:t>(void)</a:t>
            </a:r>
          </a:p>
          <a:p>
            <a:pPr lvl="2"/>
            <a:r>
              <a:rPr lang="en-US" sz="1800">
                <a:latin typeface="TimesNewRoman" charset="0"/>
              </a:rPr>
              <a:t>Sets the current matrix to 4X4 identity matirx</a:t>
            </a:r>
          </a:p>
          <a:p>
            <a:pPr lvl="1"/>
            <a:r>
              <a:rPr lang="en-US" sz="2000" b="1" i="1">
                <a:latin typeface="TimesNewRoman" charset="0"/>
              </a:rPr>
              <a:t>void </a:t>
            </a:r>
            <a:r>
              <a:rPr lang="en-US" sz="2000" b="1" i="1">
                <a:solidFill>
                  <a:srgbClr val="0000CC"/>
                </a:solidFill>
                <a:latin typeface="TimesNewRoman" charset="0"/>
              </a:rPr>
              <a:t>glLoadMatrix</a:t>
            </a:r>
            <a:r>
              <a:rPr lang="en-US" sz="2000" b="1" i="1">
                <a:latin typeface="TimesNewRoman" charset="0"/>
              </a:rPr>
              <a:t>{f|d}(cost TYPE *M)</a:t>
            </a:r>
          </a:p>
          <a:p>
            <a:pPr lvl="2"/>
            <a:r>
              <a:rPr lang="en-US" sz="1800">
                <a:latin typeface="TimesNewRoman" charset="0"/>
              </a:rPr>
              <a:t>Sets the current matrix to 4X4 matrix specified by </a:t>
            </a:r>
            <a:r>
              <a:rPr lang="en-US" sz="1800" b="1" i="1">
                <a:latin typeface="TimesNewRoman" charset="0"/>
              </a:rPr>
              <a:t>M</a:t>
            </a:r>
          </a:p>
          <a:p>
            <a:pPr lvl="2"/>
            <a:endParaRPr lang="en-US" sz="1800">
              <a:latin typeface="TimesNewRoman" charset="0"/>
            </a:endParaRPr>
          </a:p>
          <a:p>
            <a:pPr>
              <a:buFontTx/>
              <a:buNone/>
            </a:pPr>
            <a:endParaRPr lang="en-US" sz="2000" b="1" i="1">
              <a:latin typeface="TimesNewRoman" charset="0"/>
            </a:endParaRPr>
          </a:p>
          <a:p>
            <a:pPr>
              <a:buFontTx/>
              <a:buNone/>
            </a:pPr>
            <a:r>
              <a:rPr lang="en-US" sz="2000" b="1" i="1">
                <a:latin typeface="TimesNewRoman" charset="0"/>
              </a:rPr>
              <a:t>	Note</a:t>
            </a:r>
            <a:r>
              <a:rPr lang="en-US" sz="2000" i="1">
                <a:latin typeface="TimesNewRoman" charset="0"/>
              </a:rPr>
              <a:t>: current matrix </a:t>
            </a:r>
            <a:r>
              <a:rPr lang="en-US" sz="2000" i="1">
                <a:latin typeface="TimesNewRoman" charset="0"/>
                <a:sym typeface="Symbol" pitchFamily="18" charset="2"/>
              </a:rPr>
              <a:t> Top most matrix of the current</a:t>
            </a:r>
          </a:p>
          <a:p>
            <a:pPr>
              <a:buFontTx/>
              <a:buNone/>
            </a:pPr>
            <a:r>
              <a:rPr lang="en-US" sz="2000" i="1">
                <a:latin typeface="TimesNewRoman" charset="0"/>
                <a:sym typeface="Symbol" pitchFamily="18" charset="2"/>
              </a:rPr>
              <a:t>	matrix stack</a:t>
            </a:r>
            <a:endParaRPr lang="en-US" sz="2000" b="1" i="1">
              <a:latin typeface="TimesNewRoman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 Transformation Commands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39000" y="1676400"/>
            <a:ext cx="1536700" cy="3810000"/>
            <a:chOff x="89" y="1248"/>
            <a:chExt cx="968" cy="24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28" y="1248"/>
              <a:ext cx="385" cy="672"/>
              <a:chOff x="528" y="1872"/>
              <a:chExt cx="385" cy="672"/>
            </a:xfrm>
          </p:grpSpPr>
          <p:sp>
            <p:nvSpPr>
              <p:cNvPr id="157702" name="Line 6"/>
              <p:cNvSpPr>
                <a:spLocks noChangeShapeType="1"/>
              </p:cNvSpPr>
              <p:nvPr/>
            </p:nvSpPr>
            <p:spPr bwMode="auto">
              <a:xfrm>
                <a:off x="528" y="1872"/>
                <a:ext cx="1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703" name="Rectangle 7"/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38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b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57704" name="Rectangle 8"/>
              <p:cNvSpPr>
                <a:spLocks noChangeArrowheads="1"/>
              </p:cNvSpPr>
              <p:nvPr/>
            </p:nvSpPr>
            <p:spPr bwMode="auto">
              <a:xfrm>
                <a:off x="528" y="2256"/>
                <a:ext cx="384" cy="144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b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57705" name="Rectangle 9"/>
              <p:cNvSpPr>
                <a:spLocks noChangeArrowheads="1"/>
              </p:cNvSpPr>
              <p:nvPr/>
            </p:nvSpPr>
            <p:spPr bwMode="auto">
              <a:xfrm>
                <a:off x="528" y="2112"/>
                <a:ext cx="384" cy="14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b="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57706" name="Line 10"/>
              <p:cNvSpPr>
                <a:spLocks noChangeShapeType="1"/>
              </p:cNvSpPr>
              <p:nvPr/>
            </p:nvSpPr>
            <p:spPr bwMode="auto">
              <a:xfrm>
                <a:off x="912" y="1872"/>
                <a:ext cx="1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9" y="2689"/>
              <a:ext cx="385" cy="672"/>
              <a:chOff x="528" y="1872"/>
              <a:chExt cx="385" cy="672"/>
            </a:xfrm>
          </p:grpSpPr>
          <p:sp>
            <p:nvSpPr>
              <p:cNvPr id="157708" name="Line 12"/>
              <p:cNvSpPr>
                <a:spLocks noChangeShapeType="1"/>
              </p:cNvSpPr>
              <p:nvPr/>
            </p:nvSpPr>
            <p:spPr bwMode="auto">
              <a:xfrm>
                <a:off x="528" y="1872"/>
                <a:ext cx="1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709" name="Rectangle 13"/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38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b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57710" name="Rectangle 14"/>
              <p:cNvSpPr>
                <a:spLocks noChangeArrowheads="1"/>
              </p:cNvSpPr>
              <p:nvPr/>
            </p:nvSpPr>
            <p:spPr bwMode="auto">
              <a:xfrm>
                <a:off x="528" y="2256"/>
                <a:ext cx="384" cy="144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b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57711" name="Rectangle 15"/>
              <p:cNvSpPr>
                <a:spLocks noChangeArrowheads="1"/>
              </p:cNvSpPr>
              <p:nvPr/>
            </p:nvSpPr>
            <p:spPr bwMode="auto">
              <a:xfrm>
                <a:off x="528" y="2112"/>
                <a:ext cx="384" cy="14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157712" name="Line 16"/>
              <p:cNvSpPr>
                <a:spLocks noChangeShapeType="1"/>
              </p:cNvSpPr>
              <p:nvPr/>
            </p:nvSpPr>
            <p:spPr bwMode="auto">
              <a:xfrm>
                <a:off x="912" y="1872"/>
                <a:ext cx="1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672" y="2976"/>
              <a:ext cx="385" cy="672"/>
              <a:chOff x="528" y="1872"/>
              <a:chExt cx="385" cy="672"/>
            </a:xfrm>
          </p:grpSpPr>
          <p:sp>
            <p:nvSpPr>
              <p:cNvPr id="157714" name="Line 18"/>
              <p:cNvSpPr>
                <a:spLocks noChangeShapeType="1"/>
              </p:cNvSpPr>
              <p:nvPr/>
            </p:nvSpPr>
            <p:spPr bwMode="auto">
              <a:xfrm>
                <a:off x="528" y="1872"/>
                <a:ext cx="1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715" name="Rectangle 19"/>
              <p:cNvSpPr>
                <a:spLocks noChangeArrowheads="1"/>
              </p:cNvSpPr>
              <p:nvPr/>
            </p:nvSpPr>
            <p:spPr bwMode="auto">
              <a:xfrm>
                <a:off x="528" y="2400"/>
                <a:ext cx="38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b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57716" name="Rectangle 20"/>
              <p:cNvSpPr>
                <a:spLocks noChangeArrowheads="1"/>
              </p:cNvSpPr>
              <p:nvPr/>
            </p:nvSpPr>
            <p:spPr bwMode="auto">
              <a:xfrm>
                <a:off x="528" y="2256"/>
                <a:ext cx="384" cy="144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b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57717" name="Rectangle 21"/>
              <p:cNvSpPr>
                <a:spLocks noChangeArrowheads="1"/>
              </p:cNvSpPr>
              <p:nvPr/>
            </p:nvSpPr>
            <p:spPr bwMode="auto">
              <a:xfrm>
                <a:off x="528" y="2112"/>
                <a:ext cx="384" cy="14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157718" name="Line 22"/>
              <p:cNvSpPr>
                <a:spLocks noChangeShapeType="1"/>
              </p:cNvSpPr>
              <p:nvPr/>
            </p:nvSpPr>
            <p:spPr bwMode="auto">
              <a:xfrm>
                <a:off x="912" y="1872"/>
                <a:ext cx="1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7719" name="Line 23"/>
            <p:cNvSpPr>
              <a:spLocks noChangeShapeType="1"/>
            </p:cNvSpPr>
            <p:nvPr/>
          </p:nvSpPr>
          <p:spPr bwMode="auto">
            <a:xfrm flipH="1">
              <a:off x="240" y="1920"/>
              <a:ext cx="33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0" name="Line 24"/>
            <p:cNvSpPr>
              <a:spLocks noChangeShapeType="1"/>
            </p:cNvSpPr>
            <p:nvPr/>
          </p:nvSpPr>
          <p:spPr bwMode="auto">
            <a:xfrm flipH="1">
              <a:off x="768" y="1920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1" name="Text Box 25"/>
            <p:cNvSpPr txBox="1">
              <a:spLocks noChangeArrowheads="1"/>
            </p:cNvSpPr>
            <p:nvPr/>
          </p:nvSpPr>
          <p:spPr bwMode="auto">
            <a:xfrm rot="-5400000">
              <a:off x="275" y="2461"/>
              <a:ext cx="11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glLoadMatrix(M)</a:t>
              </a:r>
            </a:p>
          </p:txBody>
        </p:sp>
        <p:sp>
          <p:nvSpPr>
            <p:cNvPr id="157722" name="Text Box 26"/>
            <p:cNvSpPr txBox="1">
              <a:spLocks noChangeArrowheads="1"/>
            </p:cNvSpPr>
            <p:nvPr/>
          </p:nvSpPr>
          <p:spPr bwMode="auto">
            <a:xfrm rot="-4283956">
              <a:off x="-169" y="2230"/>
              <a:ext cx="97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0">
                  <a:latin typeface="Times New Roman" pitchFamily="18" charset="0"/>
                </a:rPr>
                <a:t>glLoadIdentity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305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CC3300"/>
                </a:solidFill>
              </a:rPr>
              <a:t>Concatenate Current Matrix:</a:t>
            </a:r>
          </a:p>
          <a:p>
            <a:pPr lvl="1">
              <a:lnSpc>
                <a:spcPct val="90000"/>
              </a:lnSpc>
            </a:pPr>
            <a:r>
              <a:rPr lang="en-US" b="1" i="1"/>
              <a:t>void </a:t>
            </a:r>
            <a:r>
              <a:rPr lang="en-US" b="1" i="1">
                <a:solidFill>
                  <a:srgbClr val="0000CC"/>
                </a:solidFill>
              </a:rPr>
              <a:t>glMultMatrix</a:t>
            </a:r>
            <a:r>
              <a:rPr lang="en-US" b="1" i="1"/>
              <a:t>(const TYPE *M)</a:t>
            </a:r>
          </a:p>
          <a:p>
            <a:pPr lvl="2">
              <a:lnSpc>
                <a:spcPct val="90000"/>
              </a:lnSpc>
            </a:pPr>
            <a:r>
              <a:rPr lang="en-US"/>
              <a:t>Multiplies current matrix C,  by M. i.e. C = C*M</a:t>
            </a:r>
          </a:p>
          <a:p>
            <a:pPr lvl="1">
              <a:lnSpc>
                <a:spcPct val="90000"/>
              </a:lnSpc>
            </a:pPr>
            <a:r>
              <a:rPr lang="en-US" b="1"/>
              <a:t>Caveat</a:t>
            </a:r>
            <a:r>
              <a:rPr lang="en-US"/>
              <a:t>: OpenGL matrices are stored in column major order.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 sz="2000"/>
              <a:t>Best use utility function </a:t>
            </a:r>
            <a:r>
              <a:rPr lang="en-US" sz="2000" b="1" i="1">
                <a:solidFill>
                  <a:srgbClr val="0000CC"/>
                </a:solidFill>
              </a:rPr>
              <a:t>glTranslate</a:t>
            </a:r>
            <a:r>
              <a:rPr lang="en-US" sz="2000"/>
              <a:t>, </a:t>
            </a:r>
            <a:r>
              <a:rPr lang="en-US" sz="2000" b="1" i="1">
                <a:solidFill>
                  <a:srgbClr val="0000CC"/>
                </a:solidFill>
              </a:rPr>
              <a:t>glRotate</a:t>
            </a:r>
            <a:r>
              <a:rPr lang="en-US" sz="2000"/>
              <a:t>, </a:t>
            </a:r>
            <a:r>
              <a:rPr lang="en-US" sz="2000" b="1" i="1">
                <a:solidFill>
                  <a:srgbClr val="0000CC"/>
                </a:solidFill>
              </a:rPr>
              <a:t>glScale</a:t>
            </a:r>
            <a:r>
              <a:rPr lang="en-US" sz="2000"/>
              <a:t> for common transformation tasks.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 Transformation Commands</a:t>
            </a: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3352800" y="2971800"/>
          <a:ext cx="25146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1358640" imgH="939600" progId="Equation.3">
                  <p:embed/>
                </p:oleObj>
              </mc:Choice>
              <mc:Fallback>
                <p:oleObj name="Equation" r:id="rId3" imgW="135864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2514600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Each time an OpenGL transformation </a:t>
            </a:r>
            <a:r>
              <a:rPr lang="en-US" sz="2000" b="1"/>
              <a:t>M</a:t>
            </a:r>
            <a:r>
              <a:rPr lang="en-US" sz="2000"/>
              <a:t> is called, the current MODELVIEW matrix </a:t>
            </a:r>
            <a:r>
              <a:rPr lang="en-US" sz="2000" b="1"/>
              <a:t>C</a:t>
            </a:r>
            <a:r>
              <a:rPr lang="en-US" sz="2000"/>
              <a:t> is altered: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 and OpenGL</a:t>
            </a:r>
            <a:r>
              <a:rPr lang="en-US" baseline="30000"/>
              <a:t>®</a:t>
            </a:r>
            <a:endParaRPr lang="en-US" sz="4000" baseline="30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2514600"/>
            <a:ext cx="4724400" cy="3048000"/>
            <a:chOff x="1344" y="1440"/>
            <a:chExt cx="2976" cy="1920"/>
          </a:xfrm>
        </p:grpSpPr>
        <p:graphicFrame>
          <p:nvGraphicFramePr>
            <p:cNvPr id="159749" name="Object 5"/>
            <p:cNvGraphicFramePr>
              <a:graphicFrameLocks noChangeAspect="1"/>
            </p:cNvGraphicFramePr>
            <p:nvPr/>
          </p:nvGraphicFramePr>
          <p:xfrm>
            <a:off x="1489" y="1536"/>
            <a:ext cx="59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Equation" r:id="rId3" imgW="507960" imgH="203040" progId="Equation.3">
                    <p:embed/>
                  </p:oleObj>
                </mc:Choice>
                <mc:Fallback>
                  <p:oleObj name="Equation" r:id="rId3" imgW="50796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1536"/>
                          <a:ext cx="597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750" name="Object 6"/>
            <p:cNvGraphicFramePr>
              <a:graphicFrameLocks noChangeAspect="1"/>
            </p:cNvGraphicFramePr>
            <p:nvPr/>
          </p:nvGraphicFramePr>
          <p:xfrm>
            <a:off x="3402" y="1536"/>
            <a:ext cx="74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Equation" r:id="rId5" imgW="634680" imgH="203040" progId="Equation.3">
                    <p:embed/>
                  </p:oleObj>
                </mc:Choice>
                <mc:Fallback>
                  <p:oleObj name="Equation" r:id="rId5" imgW="63468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1536"/>
                          <a:ext cx="746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751" name="Text Box 7"/>
            <p:cNvSpPr txBox="1">
              <a:spLocks noChangeArrowheads="1"/>
            </p:cNvSpPr>
            <p:nvPr/>
          </p:nvSpPr>
          <p:spPr bwMode="auto">
            <a:xfrm>
              <a:off x="1673" y="2032"/>
              <a:ext cx="2503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sz="1600" b="0">
                  <a:latin typeface="Courier New" pitchFamily="49" charset="0"/>
                </a:rPr>
                <a:t>glTranslatef(1.5, 0.0, 0.0);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n-US" sz="1600" b="0">
                  <a:latin typeface="Courier New" pitchFamily="49" charset="0"/>
                </a:rPr>
                <a:t>glRotatef(45.0, 0.0, 0.0, 1.0);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600" b="0">
                <a:latin typeface="Courier New" pitchFamily="49" charset="0"/>
              </a:endParaRPr>
            </a:p>
          </p:txBody>
        </p:sp>
        <p:graphicFrame>
          <p:nvGraphicFramePr>
            <p:cNvPr id="159752" name="Object 8"/>
            <p:cNvGraphicFramePr>
              <a:graphicFrameLocks noChangeAspect="1"/>
            </p:cNvGraphicFramePr>
            <p:nvPr/>
          </p:nvGraphicFramePr>
          <p:xfrm>
            <a:off x="2248" y="3072"/>
            <a:ext cx="101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Equation" r:id="rId7" imgW="799920" imgH="203040" progId="Equation.3">
                    <p:embed/>
                  </p:oleObj>
                </mc:Choice>
                <mc:Fallback>
                  <p:oleObj name="Equation" r:id="rId7" imgW="79992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3072"/>
                          <a:ext cx="1017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753" name="AutoShape 9"/>
            <p:cNvSpPr>
              <a:spLocks noChangeArrowheads="1"/>
            </p:cNvSpPr>
            <p:nvPr/>
          </p:nvSpPr>
          <p:spPr bwMode="auto">
            <a:xfrm>
              <a:off x="2507" y="1584"/>
              <a:ext cx="432" cy="19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333399">
                <a:alpha val="31000"/>
              </a:srgbClr>
            </a:solidFill>
            <a:ln w="38100" algn="ctr">
              <a:solidFill>
                <a:schemeClr val="hlink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4" name="AutoShape 10"/>
            <p:cNvSpPr>
              <a:spLocks noChangeArrowheads="1"/>
            </p:cNvSpPr>
            <p:nvPr/>
          </p:nvSpPr>
          <p:spPr bwMode="auto">
            <a:xfrm rot="5400000">
              <a:off x="2568" y="2608"/>
              <a:ext cx="432" cy="19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333399">
                <a:alpha val="31000"/>
              </a:srgbClr>
            </a:solidFill>
            <a:ln w="38100" algn="ctr">
              <a:solidFill>
                <a:schemeClr val="hlink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5" name="Rectangle 11"/>
            <p:cNvSpPr>
              <a:spLocks noChangeArrowheads="1"/>
            </p:cNvSpPr>
            <p:nvPr/>
          </p:nvSpPr>
          <p:spPr bwMode="auto">
            <a:xfrm>
              <a:off x="1344" y="1440"/>
              <a:ext cx="2976" cy="1920"/>
            </a:xfrm>
            <a:prstGeom prst="rect">
              <a:avLst/>
            </a:prstGeom>
            <a:noFill/>
            <a:ln w="38100" algn="ctr">
              <a:solidFill>
                <a:schemeClr val="accent2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669925" y="1600200"/>
            <a:ext cx="8016875" cy="29686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554789"/>
                </a:solidFill>
              </a:rPr>
              <a:t>glMatrixMode(GL_MODELVIEW);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CC6600"/>
                </a:solidFill>
              </a:rPr>
              <a:t>glLoadIdentity();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CC6600"/>
                </a:solidFill>
              </a:rPr>
              <a:t>glTranslatef(...);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CC6600"/>
                </a:solidFill>
              </a:rPr>
              <a:t>glRotatef(...);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CC6600"/>
                </a:solidFill>
              </a:rPr>
              <a:t>glScalef(...);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554789"/>
                </a:solidFill>
              </a:rPr>
              <a:t>gluCylinder(...);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Sample Instance Transformation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4419600"/>
            <a:ext cx="2286000" cy="1828800"/>
            <a:chOff x="912" y="2880"/>
            <a:chExt cx="1440" cy="1152"/>
          </a:xfrm>
        </p:grpSpPr>
        <p:sp>
          <p:nvSpPr>
            <p:cNvPr id="160773" name="Line 5"/>
            <p:cNvSpPr>
              <a:spLocks noChangeShapeType="1"/>
            </p:cNvSpPr>
            <p:nvPr/>
          </p:nvSpPr>
          <p:spPr bwMode="auto">
            <a:xfrm>
              <a:off x="1440" y="3696"/>
              <a:ext cx="9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4" name="Line 6"/>
            <p:cNvSpPr>
              <a:spLocks noChangeShapeType="1"/>
            </p:cNvSpPr>
            <p:nvPr/>
          </p:nvSpPr>
          <p:spPr bwMode="auto">
            <a:xfrm flipV="1">
              <a:off x="1440" y="288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5" name="Line 7"/>
            <p:cNvSpPr>
              <a:spLocks noChangeShapeType="1"/>
            </p:cNvSpPr>
            <p:nvPr/>
          </p:nvSpPr>
          <p:spPr bwMode="auto">
            <a:xfrm flipH="1">
              <a:off x="912" y="3696"/>
              <a:ext cx="528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6" name="AutoShape 8"/>
            <p:cNvSpPr>
              <a:spLocks noChangeArrowheads="1"/>
            </p:cNvSpPr>
            <p:nvPr/>
          </p:nvSpPr>
          <p:spPr bwMode="auto">
            <a:xfrm>
              <a:off x="1296" y="3264"/>
              <a:ext cx="288" cy="624"/>
            </a:xfrm>
            <a:prstGeom prst="can">
              <a:avLst>
                <a:gd name="adj" fmla="val 54167"/>
              </a:avLst>
            </a:prstGeom>
            <a:solidFill>
              <a:srgbClr val="333399">
                <a:alpha val="22000"/>
              </a:srgbClr>
            </a:solidFill>
            <a:ln w="38100">
              <a:solidFill>
                <a:srgbClr val="666699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14600" y="4419600"/>
            <a:ext cx="2286000" cy="1828800"/>
            <a:chOff x="2160" y="2880"/>
            <a:chExt cx="1440" cy="1152"/>
          </a:xfrm>
        </p:grpSpPr>
        <p:sp>
          <p:nvSpPr>
            <p:cNvPr id="160778" name="Line 10"/>
            <p:cNvSpPr>
              <a:spLocks noChangeShapeType="1"/>
            </p:cNvSpPr>
            <p:nvPr/>
          </p:nvSpPr>
          <p:spPr bwMode="auto">
            <a:xfrm>
              <a:off x="2688" y="3696"/>
              <a:ext cx="9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9" name="Line 11"/>
            <p:cNvSpPr>
              <a:spLocks noChangeShapeType="1"/>
            </p:cNvSpPr>
            <p:nvPr/>
          </p:nvSpPr>
          <p:spPr bwMode="auto">
            <a:xfrm flipV="1">
              <a:off x="2688" y="288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0" name="Line 12"/>
            <p:cNvSpPr>
              <a:spLocks noChangeShapeType="1"/>
            </p:cNvSpPr>
            <p:nvPr/>
          </p:nvSpPr>
          <p:spPr bwMode="auto">
            <a:xfrm flipH="1">
              <a:off x="2160" y="3696"/>
              <a:ext cx="528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1" name="AutoShape 13"/>
            <p:cNvSpPr>
              <a:spLocks noChangeArrowheads="1"/>
            </p:cNvSpPr>
            <p:nvPr/>
          </p:nvSpPr>
          <p:spPr bwMode="auto">
            <a:xfrm>
              <a:off x="2581" y="3264"/>
              <a:ext cx="202" cy="624"/>
            </a:xfrm>
            <a:prstGeom prst="can">
              <a:avLst>
                <a:gd name="adj" fmla="val 77228"/>
              </a:avLst>
            </a:prstGeom>
            <a:solidFill>
              <a:srgbClr val="333399">
                <a:alpha val="22000"/>
              </a:srgbClr>
            </a:solidFill>
            <a:ln w="38100">
              <a:solidFill>
                <a:srgbClr val="666699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495800" y="4419600"/>
            <a:ext cx="2286000" cy="1828800"/>
            <a:chOff x="3312" y="2880"/>
            <a:chExt cx="1440" cy="1152"/>
          </a:xfrm>
        </p:grpSpPr>
        <p:sp>
          <p:nvSpPr>
            <p:cNvPr id="160783" name="Line 15"/>
            <p:cNvSpPr>
              <a:spLocks noChangeShapeType="1"/>
            </p:cNvSpPr>
            <p:nvPr/>
          </p:nvSpPr>
          <p:spPr bwMode="auto">
            <a:xfrm>
              <a:off x="3840" y="3696"/>
              <a:ext cx="9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4" name="Line 16"/>
            <p:cNvSpPr>
              <a:spLocks noChangeShapeType="1"/>
            </p:cNvSpPr>
            <p:nvPr/>
          </p:nvSpPr>
          <p:spPr bwMode="auto">
            <a:xfrm flipV="1">
              <a:off x="3840" y="288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5" name="Line 17"/>
            <p:cNvSpPr>
              <a:spLocks noChangeShapeType="1"/>
            </p:cNvSpPr>
            <p:nvPr/>
          </p:nvSpPr>
          <p:spPr bwMode="auto">
            <a:xfrm flipH="1">
              <a:off x="3312" y="3696"/>
              <a:ext cx="528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6" name="AutoShape 18"/>
            <p:cNvSpPr>
              <a:spLocks noChangeArrowheads="1"/>
            </p:cNvSpPr>
            <p:nvPr/>
          </p:nvSpPr>
          <p:spPr bwMode="auto">
            <a:xfrm rot="2700000">
              <a:off x="3763" y="3331"/>
              <a:ext cx="202" cy="624"/>
            </a:xfrm>
            <a:prstGeom prst="can">
              <a:avLst>
                <a:gd name="adj" fmla="val 77228"/>
              </a:avLst>
            </a:prstGeom>
            <a:solidFill>
              <a:srgbClr val="333399">
                <a:alpha val="22000"/>
              </a:srgbClr>
            </a:solidFill>
            <a:ln w="38100">
              <a:solidFill>
                <a:srgbClr val="666699"/>
              </a:solidFill>
              <a:round/>
              <a:headEnd/>
              <a:tailEnd type="none" w="med" len="lg"/>
            </a:ln>
            <a:effectLst/>
          </p:spPr>
          <p:txBody>
            <a:bodyPr rot="10800000" vert="eaVert"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477000" y="4419600"/>
            <a:ext cx="2286000" cy="1828800"/>
            <a:chOff x="4608" y="2880"/>
            <a:chExt cx="1440" cy="1152"/>
          </a:xfrm>
        </p:grpSpPr>
        <p:sp>
          <p:nvSpPr>
            <p:cNvPr id="160788" name="Line 20"/>
            <p:cNvSpPr>
              <a:spLocks noChangeShapeType="1"/>
            </p:cNvSpPr>
            <p:nvPr/>
          </p:nvSpPr>
          <p:spPr bwMode="auto">
            <a:xfrm>
              <a:off x="5136" y="3696"/>
              <a:ext cx="9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89" name="Line 21"/>
            <p:cNvSpPr>
              <a:spLocks noChangeShapeType="1"/>
            </p:cNvSpPr>
            <p:nvPr/>
          </p:nvSpPr>
          <p:spPr bwMode="auto">
            <a:xfrm flipV="1">
              <a:off x="5136" y="288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0" name="Line 22"/>
            <p:cNvSpPr>
              <a:spLocks noChangeShapeType="1"/>
            </p:cNvSpPr>
            <p:nvPr/>
          </p:nvSpPr>
          <p:spPr bwMode="auto">
            <a:xfrm flipH="1">
              <a:off x="4608" y="3696"/>
              <a:ext cx="528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1" name="AutoShape 23"/>
            <p:cNvSpPr>
              <a:spLocks noChangeArrowheads="1"/>
            </p:cNvSpPr>
            <p:nvPr/>
          </p:nvSpPr>
          <p:spPr bwMode="auto">
            <a:xfrm rot="2700000">
              <a:off x="5443" y="2957"/>
              <a:ext cx="202" cy="624"/>
            </a:xfrm>
            <a:prstGeom prst="can">
              <a:avLst>
                <a:gd name="adj" fmla="val 77228"/>
              </a:avLst>
            </a:prstGeom>
            <a:solidFill>
              <a:srgbClr val="333399">
                <a:alpha val="22000"/>
              </a:srgbClr>
            </a:solidFill>
            <a:ln w="38100">
              <a:solidFill>
                <a:srgbClr val="666699"/>
              </a:solidFill>
              <a:round/>
              <a:headEnd/>
              <a:tailEnd type="none" w="med" len="lg"/>
            </a:ln>
            <a:effectLst/>
          </p:spPr>
          <p:txBody>
            <a:bodyPr rot="10800000" vert="eaVert" wrap="none" anchor="ctr"/>
            <a:lstStyle/>
            <a:p>
              <a:endParaRPr lang="en-US"/>
            </a:p>
          </p:txBody>
        </p:sp>
      </p:grpSp>
      <p:sp>
        <p:nvSpPr>
          <p:cNvPr id="160792" name="AutoShape 24"/>
          <p:cNvSpPr>
            <a:spLocks noChangeArrowheads="1"/>
          </p:cNvSpPr>
          <p:nvPr/>
        </p:nvSpPr>
        <p:spPr bwMode="auto">
          <a:xfrm>
            <a:off x="2209800" y="51816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333399"/>
          </a:solidFill>
          <a:ln w="38100" algn="ctr">
            <a:solidFill>
              <a:schemeClr val="hlink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93" name="AutoShape 25"/>
          <p:cNvSpPr>
            <a:spLocks noChangeArrowheads="1"/>
          </p:cNvSpPr>
          <p:nvPr/>
        </p:nvSpPr>
        <p:spPr bwMode="auto">
          <a:xfrm>
            <a:off x="4114800" y="51816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333399"/>
          </a:solidFill>
          <a:ln w="38100" algn="ctr">
            <a:solidFill>
              <a:schemeClr val="hlink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AutoShape 26"/>
          <p:cNvSpPr>
            <a:spLocks noChangeArrowheads="1"/>
          </p:cNvSpPr>
          <p:nvPr/>
        </p:nvSpPr>
        <p:spPr bwMode="auto">
          <a:xfrm>
            <a:off x="6400800" y="5181600"/>
            <a:ext cx="304800" cy="304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333399"/>
          </a:solidFill>
          <a:ln w="38100" algn="ctr">
            <a:solidFill>
              <a:schemeClr val="hlink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3505200"/>
            <a:ext cx="3736975" cy="2743200"/>
          </a:xfrm>
          <a:noFill/>
          <a:ln/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 u="sng">
                <a:solidFill>
                  <a:srgbClr val="554789"/>
                </a:solidFill>
              </a:rPr>
              <a:t>As a Global System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1600" b="1" u="sng">
              <a:solidFill>
                <a:srgbClr val="55478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/>
              <a:t>Objects moves but coordinates stay the same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CC3300"/>
                </a:solidFill>
              </a:rPr>
              <a:t>Think</a:t>
            </a:r>
            <a:r>
              <a:rPr lang="en-US" sz="2000"/>
              <a:t> of transformation in </a:t>
            </a:r>
            <a:r>
              <a:rPr lang="en-US" sz="2000" b="1">
                <a:solidFill>
                  <a:srgbClr val="CC3300"/>
                </a:solidFill>
              </a:rPr>
              <a:t>reverse order </a:t>
            </a:r>
            <a:r>
              <a:rPr lang="en-US" sz="2000"/>
              <a:t>as they appear in code 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53000" y="3505200"/>
            <a:ext cx="3736975" cy="274320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2000" b="1" u="sng">
                <a:solidFill>
                  <a:srgbClr val="554789"/>
                </a:solidFill>
              </a:rPr>
              <a:t>As a Local System</a:t>
            </a:r>
          </a:p>
          <a:p>
            <a:pPr algn="ctr">
              <a:buFontTx/>
              <a:buNone/>
            </a:pPr>
            <a:endParaRPr lang="en-US" sz="1000" b="1" u="sng">
              <a:solidFill>
                <a:srgbClr val="554789"/>
              </a:solidFill>
            </a:endParaRPr>
          </a:p>
          <a:p>
            <a:r>
              <a:rPr lang="en-US" sz="2000"/>
              <a:t>Objects moves and coordinates move with it</a:t>
            </a:r>
          </a:p>
          <a:p>
            <a:r>
              <a:rPr lang="en-US" sz="2000" b="1">
                <a:solidFill>
                  <a:srgbClr val="CC3300"/>
                </a:solidFill>
              </a:rPr>
              <a:t>Think</a:t>
            </a:r>
            <a:r>
              <a:rPr lang="en-US" sz="2000"/>
              <a:t> of transformation in </a:t>
            </a:r>
            <a:r>
              <a:rPr lang="en-US" sz="2000" b="1">
                <a:solidFill>
                  <a:srgbClr val="CC3300"/>
                </a:solidFill>
              </a:rPr>
              <a:t>same order</a:t>
            </a:r>
            <a:r>
              <a:rPr lang="en-US" sz="2000"/>
              <a:t> as they appear in code</a:t>
            </a:r>
          </a:p>
          <a:p>
            <a:pPr>
              <a:buFontTx/>
              <a:buNone/>
            </a:pPr>
            <a:endParaRPr lang="en-US" sz="200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Thinking About Transformations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819400" y="2895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2400" u="sng">
                <a:solidFill>
                  <a:srgbClr val="CC6600"/>
                </a:solidFill>
              </a:rPr>
              <a:t>Two Different Views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685800" y="14478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400" b="0"/>
              <a:t>There is a World Coordinate System where:</a:t>
            </a:r>
          </a:p>
          <a:p>
            <a:pPr marL="742950" lvl="1" indent="-285750"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000" b="0"/>
              <a:t>All objects are defined</a:t>
            </a:r>
          </a:p>
          <a:p>
            <a:pPr marL="742950" lvl="1" indent="-285750" algn="l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000" b="0"/>
              <a:t>Transformations are in World Coordinate space</a:t>
            </a:r>
          </a:p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endParaRPr lang="en-US" b="0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4572000" y="3429000"/>
            <a:ext cx="0" cy="2819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Basic Transformations: Translation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90600" y="4419600"/>
            <a:ext cx="2295525" cy="1836738"/>
            <a:chOff x="816" y="2208"/>
            <a:chExt cx="1920" cy="1728"/>
          </a:xfrm>
        </p:grpSpPr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520825" y="5153025"/>
            <a:ext cx="688975" cy="714375"/>
            <a:chOff x="1440" y="2928"/>
            <a:chExt cx="576" cy="672"/>
          </a:xfrm>
        </p:grpSpPr>
        <p:sp>
          <p:nvSpPr>
            <p:cNvPr id="8218" name="Freeform 26" descr="Horizontal brick"/>
            <p:cNvSpPr>
              <a:spLocks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144"/>
                </a:cxn>
              </a:cxnLst>
              <a:rect l="0" t="0" r="r" b="b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32389"/>
              </a:fgClr>
              <a:bgClr>
                <a:srgbClr val="FFFFFF"/>
              </a:bgClr>
            </a:pattFill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Freeform 28"/>
            <p:cNvSpPr>
              <a:spLocks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40" y="0"/>
                </a:cxn>
                <a:cxn ang="0">
                  <a:pos x="336" y="0"/>
                </a:cxn>
                <a:cxn ang="0">
                  <a:pos x="576" y="192"/>
                </a:cxn>
                <a:cxn ang="0">
                  <a:pos x="0" y="192"/>
                </a:cxn>
              </a:cxnLst>
              <a:rect l="0" t="0" r="r" b="b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638800" y="4419600"/>
            <a:ext cx="2295525" cy="1836738"/>
            <a:chOff x="816" y="2208"/>
            <a:chExt cx="1920" cy="1728"/>
          </a:xfrm>
        </p:grpSpPr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>
              <a:off x="1056" y="220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>
              <a:off x="816" y="374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>
              <a:off x="124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>
              <a:off x="144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Line 36"/>
            <p:cNvSpPr>
              <a:spLocks noChangeShapeType="1"/>
            </p:cNvSpPr>
            <p:nvPr/>
          </p:nvSpPr>
          <p:spPr bwMode="auto">
            <a:xfrm>
              <a:off x="163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1824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>
              <a:off x="2016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Line 39"/>
            <p:cNvSpPr>
              <a:spLocks noChangeShapeType="1"/>
            </p:cNvSpPr>
            <p:nvPr/>
          </p:nvSpPr>
          <p:spPr bwMode="auto">
            <a:xfrm>
              <a:off x="2208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2" name="Line 40"/>
            <p:cNvSpPr>
              <a:spLocks noChangeShapeType="1"/>
            </p:cNvSpPr>
            <p:nvPr/>
          </p:nvSpPr>
          <p:spPr bwMode="auto">
            <a:xfrm>
              <a:off x="2400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2592" y="369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>
              <a:off x="1008" y="35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6" name="Line 44"/>
            <p:cNvSpPr>
              <a:spLocks noChangeShapeType="1"/>
            </p:cNvSpPr>
            <p:nvPr/>
          </p:nvSpPr>
          <p:spPr bwMode="auto">
            <a:xfrm>
              <a:off x="1008" y="316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>
              <a:off x="1008" y="29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>
              <a:off x="1008" y="27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>
              <a:off x="1008" y="259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>
              <a:off x="1008" y="240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Line 49"/>
            <p:cNvSpPr>
              <a:spLocks noChangeShapeType="1"/>
            </p:cNvSpPr>
            <p:nvPr/>
          </p:nvSpPr>
          <p:spPr bwMode="auto">
            <a:xfrm>
              <a:off x="1008" y="22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083425" y="5133975"/>
            <a:ext cx="688975" cy="714375"/>
            <a:chOff x="1440" y="2928"/>
            <a:chExt cx="576" cy="672"/>
          </a:xfrm>
        </p:grpSpPr>
        <p:sp>
          <p:nvSpPr>
            <p:cNvPr id="8243" name="Freeform 51" descr="Horizontal brick"/>
            <p:cNvSpPr>
              <a:spLocks/>
            </p:cNvSpPr>
            <p:nvPr/>
          </p:nvSpPr>
          <p:spPr bwMode="auto">
            <a:xfrm>
              <a:off x="1536" y="2928"/>
              <a:ext cx="96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144"/>
                </a:cxn>
              </a:cxnLst>
              <a:rect l="0" t="0" r="r" b="b"/>
              <a:pathLst>
                <a:path w="96" h="144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pattFill prst="horzBrick">
              <a:fgClr>
                <a:srgbClr val="032389"/>
              </a:fgClr>
              <a:bgClr>
                <a:srgbClr val="FFFFFF"/>
              </a:bgClr>
            </a:pattFill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Rectangle 52"/>
            <p:cNvSpPr>
              <a:spLocks noChangeArrowheads="1"/>
            </p:cNvSpPr>
            <p:nvPr/>
          </p:nvSpPr>
          <p:spPr bwMode="auto"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Freeform 53"/>
            <p:cNvSpPr>
              <a:spLocks/>
            </p:cNvSpPr>
            <p:nvPr/>
          </p:nvSpPr>
          <p:spPr bwMode="auto">
            <a:xfrm>
              <a:off x="1440" y="2976"/>
              <a:ext cx="576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40" y="0"/>
                </a:cxn>
                <a:cxn ang="0">
                  <a:pos x="336" y="0"/>
                </a:cxn>
                <a:cxn ang="0">
                  <a:pos x="576" y="192"/>
                </a:cxn>
                <a:cxn ang="0">
                  <a:pos x="0" y="192"/>
                </a:cxn>
              </a:cxnLst>
              <a:rect l="0" t="0" r="r" b="b"/>
              <a:pathLst>
                <a:path w="576" h="192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3657600" y="5486400"/>
            <a:ext cx="914400" cy="579438"/>
            <a:chOff x="2304" y="3456"/>
            <a:chExt cx="576" cy="365"/>
          </a:xfrm>
        </p:grpSpPr>
        <p:sp>
          <p:nvSpPr>
            <p:cNvPr id="8221" name="AutoShape 29"/>
            <p:cNvSpPr>
              <a:spLocks noChangeArrowheads="1"/>
            </p:cNvSpPr>
            <p:nvPr/>
          </p:nvSpPr>
          <p:spPr bwMode="auto">
            <a:xfrm>
              <a:off x="2352" y="3456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hlink">
                <a:alpha val="17999"/>
              </a:schemeClr>
            </a:solidFill>
            <a:ln w="28575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6" name="Text Box 54"/>
            <p:cNvSpPr txBox="1">
              <a:spLocks noChangeArrowheads="1"/>
            </p:cNvSpPr>
            <p:nvPr/>
          </p:nvSpPr>
          <p:spPr bwMode="auto">
            <a:xfrm>
              <a:off x="2304" y="3648"/>
              <a:ext cx="5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b="0"/>
                <a:t>x = x + 4</a:t>
              </a: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1219200" y="1828800"/>
            <a:ext cx="6705600" cy="1676400"/>
            <a:chOff x="576" y="1008"/>
            <a:chExt cx="4224" cy="1056"/>
          </a:xfrm>
        </p:grpSpPr>
        <p:pic>
          <p:nvPicPr>
            <p:cNvPr id="8249" name="Picture 5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84" y="1200"/>
              <a:ext cx="1728" cy="7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8252" name="Picture 6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8" y="1200"/>
              <a:ext cx="1344" cy="8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254" name="AutoShape 62"/>
            <p:cNvSpPr>
              <a:spLocks noChangeArrowheads="1"/>
            </p:cNvSpPr>
            <p:nvPr/>
          </p:nvSpPr>
          <p:spPr bwMode="auto">
            <a:xfrm>
              <a:off x="2352" y="1488"/>
              <a:ext cx="240" cy="24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5" name="Rectangle 63"/>
            <p:cNvSpPr>
              <a:spLocks noChangeArrowheads="1"/>
            </p:cNvSpPr>
            <p:nvPr/>
          </p:nvSpPr>
          <p:spPr bwMode="auto">
            <a:xfrm>
              <a:off x="576" y="1008"/>
              <a:ext cx="4224" cy="1056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  <a:ln w="381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19800" y="1828800"/>
            <a:ext cx="2819400" cy="1524000"/>
            <a:chOff x="3984" y="1104"/>
            <a:chExt cx="1776" cy="960"/>
          </a:xfrm>
        </p:grpSpPr>
        <p:sp>
          <p:nvSpPr>
            <p:cNvPr id="162819" name="AutoShape 3"/>
            <p:cNvSpPr>
              <a:spLocks noChangeArrowheads="1"/>
            </p:cNvSpPr>
            <p:nvPr/>
          </p:nvSpPr>
          <p:spPr bwMode="auto">
            <a:xfrm>
              <a:off x="3984" y="1200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gradFill rotWithShape="0">
              <a:gsLst>
                <a:gs pos="0">
                  <a:srgbClr val="FF0066"/>
                </a:gs>
                <a:gs pos="100000">
                  <a:schemeClr val="accent1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4176" y="1104"/>
              <a:ext cx="1584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95000"/>
                <a:buFont typeface="Wingdings" pitchFamily="2" charset="2"/>
                <a:buNone/>
              </a:pPr>
              <a:r>
                <a:rPr lang="en-US" sz="2400" u="sng"/>
                <a:t>Local View</a:t>
              </a:r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SzPct val="95000"/>
                <a:buFont typeface="Wingdings" pitchFamily="2" charset="2"/>
                <a:buNone/>
              </a:pPr>
              <a:endParaRPr lang="en-US" sz="800">
                <a:solidFill>
                  <a:srgbClr val="0000CC"/>
                </a:solidFill>
              </a:endParaRPr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SzPct val="95000"/>
                <a:buFont typeface="Wingdings" pitchFamily="2" charset="2"/>
                <a:buNone/>
              </a:pPr>
              <a:r>
                <a:rPr lang="en-US">
                  <a:solidFill>
                    <a:srgbClr val="0000CC"/>
                  </a:solidFill>
                </a:rPr>
                <a:t>Translate </a:t>
              </a:r>
              <a:r>
                <a:rPr lang="en-US" b="0"/>
                <a:t>Object</a:t>
              </a:r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SzPct val="95000"/>
                <a:buFont typeface="Wingdings" pitchFamily="2" charset="2"/>
                <a:buNone/>
              </a:pPr>
              <a:r>
                <a:rPr lang="en-US" b="0"/>
                <a:t>Then</a:t>
              </a:r>
              <a:r>
                <a:rPr lang="en-US">
                  <a:solidFill>
                    <a:srgbClr val="CC3300"/>
                  </a:solidFill>
                </a:rPr>
                <a:t> Rotate</a:t>
              </a:r>
              <a:endParaRPr lang="en-US">
                <a:solidFill>
                  <a:srgbClr val="0000CC"/>
                </a:solidFill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715000" y="3810000"/>
            <a:ext cx="2743200" cy="2286000"/>
            <a:chOff x="1104" y="2352"/>
            <a:chExt cx="1728" cy="1440"/>
          </a:xfrm>
        </p:grpSpPr>
        <p:sp>
          <p:nvSpPr>
            <p:cNvPr id="162822" name="Line 6"/>
            <p:cNvSpPr>
              <a:spLocks noChangeShapeType="1"/>
            </p:cNvSpPr>
            <p:nvPr/>
          </p:nvSpPr>
          <p:spPr bwMode="auto">
            <a:xfrm flipV="1">
              <a:off x="1584" y="2352"/>
              <a:ext cx="0" cy="960"/>
            </a:xfrm>
            <a:prstGeom prst="line">
              <a:avLst/>
            </a:prstGeom>
            <a:noFill/>
            <a:ln w="127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1584" y="3312"/>
              <a:ext cx="1248" cy="0"/>
            </a:xfrm>
            <a:prstGeom prst="line">
              <a:avLst/>
            </a:prstGeom>
            <a:noFill/>
            <a:ln w="127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4" name="Line 8"/>
            <p:cNvSpPr>
              <a:spLocks noChangeShapeType="1"/>
            </p:cNvSpPr>
            <p:nvPr/>
          </p:nvSpPr>
          <p:spPr bwMode="auto">
            <a:xfrm flipH="1">
              <a:off x="1104" y="3312"/>
              <a:ext cx="480" cy="480"/>
            </a:xfrm>
            <a:prstGeom prst="line">
              <a:avLst/>
            </a:prstGeom>
            <a:noFill/>
            <a:ln w="12700" cap="rnd">
              <a:solidFill>
                <a:srgbClr val="80808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8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Transformation T</a:t>
            </a:r>
            <a:r>
              <a:rPr lang="en-US">
                <a:cs typeface="Times New Roman" pitchFamily="18" charset="0"/>
              </a:rPr>
              <a:t>•</a:t>
            </a:r>
            <a:r>
              <a:rPr lang="en-US"/>
              <a:t>R</a:t>
            </a:r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3048000" y="1752600"/>
            <a:ext cx="2895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2000" b="0"/>
              <a:t>glLoadIdentity();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2000">
                <a:solidFill>
                  <a:srgbClr val="0000CC"/>
                </a:solidFill>
              </a:rPr>
              <a:t>glMultiMatrixf( T);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2000">
                <a:solidFill>
                  <a:srgbClr val="CC3300"/>
                </a:solidFill>
              </a:rPr>
              <a:t>glMultiMatrixf( R);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2000" b="0"/>
              <a:t>draw_ the_ object( v);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2000" b="0"/>
              <a:t>v’ = ITRv</a:t>
            </a:r>
          </a:p>
        </p:txBody>
      </p:sp>
      <p:sp>
        <p:nvSpPr>
          <p:cNvPr id="162827" name="AutoShape 11"/>
          <p:cNvSpPr>
            <a:spLocks noChangeArrowheads="1"/>
          </p:cNvSpPr>
          <p:nvPr/>
        </p:nvSpPr>
        <p:spPr bwMode="auto">
          <a:xfrm>
            <a:off x="2667000" y="1981200"/>
            <a:ext cx="304800" cy="990600"/>
          </a:xfrm>
          <a:prstGeom prst="upArrow">
            <a:avLst>
              <a:gd name="adj1" fmla="val 50000"/>
              <a:gd name="adj2" fmla="val 81250"/>
            </a:avLst>
          </a:prstGeom>
          <a:gradFill rotWithShape="0">
            <a:gsLst>
              <a:gs pos="0">
                <a:srgbClr val="FF0066"/>
              </a:gs>
              <a:gs pos="100000">
                <a:schemeClr val="accent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381000" y="1905000"/>
            <a:ext cx="236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2400" u="sng"/>
              <a:t>Global View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en-US" sz="600">
              <a:solidFill>
                <a:srgbClr val="CC3300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2000">
                <a:solidFill>
                  <a:srgbClr val="CC3300"/>
                </a:solidFill>
              </a:rPr>
              <a:t>Rotate</a:t>
            </a:r>
            <a:r>
              <a:rPr lang="en-US" sz="2000" b="0"/>
              <a:t> Object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2000" b="0"/>
              <a:t>Then </a:t>
            </a:r>
            <a:r>
              <a:rPr lang="en-US" sz="2000">
                <a:solidFill>
                  <a:srgbClr val="0000CC"/>
                </a:solidFill>
              </a:rPr>
              <a:t>Translate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57200" y="3810000"/>
            <a:ext cx="2743200" cy="2286000"/>
            <a:chOff x="1104" y="2352"/>
            <a:chExt cx="1728" cy="1440"/>
          </a:xfrm>
        </p:grpSpPr>
        <p:sp>
          <p:nvSpPr>
            <p:cNvPr id="162830" name="Line 14"/>
            <p:cNvSpPr>
              <a:spLocks noChangeShapeType="1"/>
            </p:cNvSpPr>
            <p:nvPr/>
          </p:nvSpPr>
          <p:spPr bwMode="auto">
            <a:xfrm flipV="1">
              <a:off x="1584" y="23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31" name="Line 15"/>
            <p:cNvSpPr>
              <a:spLocks noChangeShapeType="1"/>
            </p:cNvSpPr>
            <p:nvPr/>
          </p:nvSpPr>
          <p:spPr bwMode="auto">
            <a:xfrm>
              <a:off x="1584" y="331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32" name="Line 16"/>
            <p:cNvSpPr>
              <a:spLocks noChangeShapeType="1"/>
            </p:cNvSpPr>
            <p:nvPr/>
          </p:nvSpPr>
          <p:spPr bwMode="auto">
            <a:xfrm flipH="1">
              <a:off x="1104" y="3312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833" name="AutoShape 17"/>
          <p:cNvSpPr>
            <a:spLocks noChangeArrowheads="1"/>
          </p:cNvSpPr>
          <p:nvPr/>
        </p:nvSpPr>
        <p:spPr bwMode="auto">
          <a:xfrm>
            <a:off x="1039813" y="4876800"/>
            <a:ext cx="685800" cy="615950"/>
          </a:xfrm>
          <a:prstGeom prst="cube">
            <a:avLst>
              <a:gd name="adj" fmla="val 25000"/>
            </a:avLst>
          </a:prstGeom>
          <a:solidFill>
            <a:schemeClr val="accent2">
              <a:alpha val="41000"/>
            </a:schemeClr>
          </a:solidFill>
          <a:ln w="127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030913" y="4343400"/>
            <a:ext cx="1208087" cy="1419225"/>
            <a:chOff x="3799" y="2736"/>
            <a:chExt cx="761" cy="894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799" y="2736"/>
              <a:ext cx="761" cy="894"/>
              <a:chOff x="3799" y="2736"/>
              <a:chExt cx="761" cy="894"/>
            </a:xfrm>
          </p:grpSpPr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 flipV="1">
                <a:off x="4080" y="2736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 flipH="1">
                <a:off x="3799" y="3360"/>
                <a:ext cx="281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2839" name="AutoShape 23"/>
            <p:cNvSpPr>
              <a:spLocks noChangeArrowheads="1"/>
            </p:cNvSpPr>
            <p:nvPr/>
          </p:nvSpPr>
          <p:spPr bwMode="auto">
            <a:xfrm>
              <a:off x="3967" y="3072"/>
              <a:ext cx="432" cy="388"/>
            </a:xfrm>
            <a:prstGeom prst="cube">
              <a:avLst>
                <a:gd name="adj" fmla="val 25000"/>
              </a:avLst>
            </a:prstGeom>
            <a:solidFill>
              <a:schemeClr val="accent2">
                <a:alpha val="42999"/>
              </a:schemeClr>
            </a:solidFill>
            <a:ln w="127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20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0.1364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125 0.00023 " pathEditMode="relative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3" grpId="0" animBg="1"/>
      <p:bldP spid="16283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Basic Transformations: Scaling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066800" y="1371600"/>
            <a:ext cx="2295525" cy="1836738"/>
            <a:chOff x="-6" y="2304"/>
            <a:chExt cx="2160" cy="17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-6" y="2304"/>
              <a:ext cx="2160" cy="1728"/>
              <a:chOff x="816" y="2208"/>
              <a:chExt cx="1920" cy="1728"/>
            </a:xfrm>
          </p:grpSpPr>
          <p:sp>
            <p:nvSpPr>
              <p:cNvPr id="9221" name="Line 5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" name="Line 6"/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" name="Line 7"/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4" name="Line 8"/>
              <p:cNvSpPr>
                <a:spLocks noChangeShapeType="1"/>
              </p:cNvSpPr>
              <p:nvPr/>
            </p:nvSpPr>
            <p:spPr bwMode="auto">
              <a:xfrm>
                <a:off x="144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5" name="Line 9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6" name="Line 10"/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7" name="Line 11"/>
              <p:cNvSpPr>
                <a:spLocks noChangeShapeType="1"/>
              </p:cNvSpPr>
              <p:nvPr/>
            </p:nvSpPr>
            <p:spPr bwMode="auto">
              <a:xfrm>
                <a:off x="2016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8" name="Line 12"/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9" name="Line 13"/>
              <p:cNvSpPr>
                <a:spLocks noChangeShapeType="1"/>
              </p:cNvSpPr>
              <p:nvPr/>
            </p:nvSpPr>
            <p:spPr bwMode="auto">
              <a:xfrm>
                <a:off x="240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1" name="Line 15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2" name="Line 16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3" name="Line 17"/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Line 19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6" name="Line 20"/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7" name="Line 21"/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22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696" y="2976"/>
              <a:ext cx="648" cy="672"/>
              <a:chOff x="1440" y="2928"/>
              <a:chExt cx="576" cy="672"/>
            </a:xfrm>
          </p:grpSpPr>
          <p:sp>
            <p:nvSpPr>
              <p:cNvPr id="9240" name="Freeform 24" descr="Horizontal brick"/>
              <p:cNvSpPr>
                <a:spLocks/>
              </p:cNvSpPr>
              <p:nvPr/>
            </p:nvSpPr>
            <p:spPr bwMode="auto">
              <a:xfrm>
                <a:off x="1536" y="2928"/>
                <a:ext cx="96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96" y="0"/>
                  </a:cxn>
                  <a:cxn ang="0">
                    <a:pos x="96" y="96"/>
                  </a:cxn>
                  <a:cxn ang="0">
                    <a:pos x="0" y="144"/>
                  </a:cxn>
                </a:cxnLst>
                <a:rect l="0" t="0" r="r" b="b"/>
                <a:pathLst>
                  <a:path w="96" h="144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pattFill prst="horzBrick">
                <a:fgClr>
                  <a:srgbClr val="032389"/>
                </a:fgClr>
                <a:bgClr>
                  <a:srgbClr val="FFFFFF"/>
                </a:bgClr>
              </a:patt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Rectangle 25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Freeform 26"/>
              <p:cNvSpPr>
                <a:spLocks/>
              </p:cNvSpPr>
              <p:nvPr/>
            </p:nvSpPr>
            <p:spPr bwMode="auto">
              <a:xfrm>
                <a:off x="1440" y="2976"/>
                <a:ext cx="576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40" y="0"/>
                  </a:cxn>
                  <a:cxn ang="0">
                    <a:pos x="336" y="0"/>
                  </a:cxn>
                  <a:cxn ang="0">
                    <a:pos x="576" y="192"/>
                  </a:cxn>
                  <a:cxn ang="0">
                    <a:pos x="0" y="192"/>
                  </a:cxn>
                </a:cxnLst>
                <a:rect l="0" t="0" r="r" b="b"/>
                <a:pathLst>
                  <a:path w="576" h="192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5410200" y="1447800"/>
            <a:ext cx="2286000" cy="1806575"/>
            <a:chOff x="3234" y="2112"/>
            <a:chExt cx="2430" cy="1920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3234" y="2304"/>
              <a:ext cx="2160" cy="1728"/>
              <a:chOff x="816" y="2208"/>
              <a:chExt cx="1920" cy="1728"/>
            </a:xfrm>
          </p:grpSpPr>
          <p:sp>
            <p:nvSpPr>
              <p:cNvPr id="9244" name="Line 28"/>
              <p:cNvSpPr>
                <a:spLocks noChangeShapeType="1"/>
              </p:cNvSpPr>
              <p:nvPr/>
            </p:nvSpPr>
            <p:spPr bwMode="auto">
              <a:xfrm>
                <a:off x="1056" y="2208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5" name="Line 29"/>
              <p:cNvSpPr>
                <a:spLocks noChangeShapeType="1"/>
              </p:cNvSpPr>
              <p:nvPr/>
            </p:nvSpPr>
            <p:spPr bwMode="auto">
              <a:xfrm>
                <a:off x="816" y="3744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6" name="Line 30"/>
              <p:cNvSpPr>
                <a:spLocks noChangeShapeType="1"/>
              </p:cNvSpPr>
              <p:nvPr/>
            </p:nvSpPr>
            <p:spPr bwMode="auto">
              <a:xfrm>
                <a:off x="124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7" name="Line 31"/>
              <p:cNvSpPr>
                <a:spLocks noChangeShapeType="1"/>
              </p:cNvSpPr>
              <p:nvPr/>
            </p:nvSpPr>
            <p:spPr bwMode="auto">
              <a:xfrm>
                <a:off x="144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8" name="Line 32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9" name="Line 33"/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0" name="Line 34"/>
              <p:cNvSpPr>
                <a:spLocks noChangeShapeType="1"/>
              </p:cNvSpPr>
              <p:nvPr/>
            </p:nvSpPr>
            <p:spPr bwMode="auto">
              <a:xfrm>
                <a:off x="2016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1" name="Line 35"/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2" name="Line 36"/>
              <p:cNvSpPr>
                <a:spLocks noChangeShapeType="1"/>
              </p:cNvSpPr>
              <p:nvPr/>
            </p:nvSpPr>
            <p:spPr bwMode="auto">
              <a:xfrm>
                <a:off x="2400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3" name="Line 37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4" name="Line 38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5" name="Line 39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6" name="Line 40"/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7" name="Line 41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8" name="Line 42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9" name="Line 43"/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0" name="Line 44"/>
              <p:cNvSpPr>
                <a:spLocks noChangeShapeType="1"/>
              </p:cNvSpPr>
              <p:nvPr/>
            </p:nvSpPr>
            <p:spPr bwMode="auto">
              <a:xfrm>
                <a:off x="1008" y="240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1" name="Line 45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46"/>
            <p:cNvGrpSpPr>
              <a:grpSpLocks noChangeAspect="1"/>
            </p:cNvGrpSpPr>
            <p:nvPr/>
          </p:nvGrpSpPr>
          <p:grpSpPr bwMode="auto">
            <a:xfrm>
              <a:off x="4368" y="2112"/>
              <a:ext cx="1296" cy="1344"/>
              <a:chOff x="1440" y="2928"/>
              <a:chExt cx="576" cy="672"/>
            </a:xfrm>
          </p:grpSpPr>
          <p:sp>
            <p:nvSpPr>
              <p:cNvPr id="9263" name="Freeform 47" descr="Horizontal brick"/>
              <p:cNvSpPr>
                <a:spLocks noChangeAspect="1"/>
              </p:cNvSpPr>
              <p:nvPr/>
            </p:nvSpPr>
            <p:spPr bwMode="auto">
              <a:xfrm>
                <a:off x="1536" y="2928"/>
                <a:ext cx="96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96" y="0"/>
                  </a:cxn>
                  <a:cxn ang="0">
                    <a:pos x="96" y="96"/>
                  </a:cxn>
                  <a:cxn ang="0">
                    <a:pos x="0" y="144"/>
                  </a:cxn>
                </a:cxnLst>
                <a:rect l="0" t="0" r="r" b="b"/>
                <a:pathLst>
                  <a:path w="96" h="144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pattFill prst="horzBrick">
                <a:fgClr>
                  <a:srgbClr val="011965"/>
                </a:fgClr>
                <a:bgClr>
                  <a:srgbClr val="FFFFFF"/>
                </a:bgClr>
              </a:pattFill>
              <a:ln w="38100" cap="flat" cmpd="sng">
                <a:solidFill>
                  <a:srgbClr val="0119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4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5" name="Freeform 49"/>
              <p:cNvSpPr>
                <a:spLocks noChangeAspect="1"/>
              </p:cNvSpPr>
              <p:nvPr/>
            </p:nvSpPr>
            <p:spPr bwMode="auto">
              <a:xfrm>
                <a:off x="1440" y="2976"/>
                <a:ext cx="576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40" y="0"/>
                  </a:cxn>
                  <a:cxn ang="0">
                    <a:pos x="336" y="0"/>
                  </a:cxn>
                  <a:cxn ang="0">
                    <a:pos x="576" y="192"/>
                  </a:cxn>
                  <a:cxn ang="0">
                    <a:pos x="0" y="192"/>
                  </a:cxn>
                </a:cxnLst>
                <a:rect l="0" t="0" r="r" b="b"/>
                <a:pathLst>
                  <a:path w="576" h="192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4038600" y="2209800"/>
            <a:ext cx="685800" cy="715963"/>
            <a:chOff x="2496" y="3312"/>
            <a:chExt cx="432" cy="451"/>
          </a:xfrm>
        </p:grpSpPr>
        <p:sp>
          <p:nvSpPr>
            <p:cNvPr id="9266" name="AutoShape 50"/>
            <p:cNvSpPr>
              <a:spLocks noChangeArrowheads="1"/>
            </p:cNvSpPr>
            <p:nvPr/>
          </p:nvSpPr>
          <p:spPr bwMode="auto">
            <a:xfrm>
              <a:off x="2496" y="3312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hlink">
                <a:alpha val="17999"/>
              </a:schemeClr>
            </a:solidFill>
            <a:ln w="28575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Text Box 51"/>
            <p:cNvSpPr txBox="1">
              <a:spLocks noChangeArrowheads="1"/>
            </p:cNvSpPr>
            <p:nvPr/>
          </p:nvSpPr>
          <p:spPr bwMode="auto">
            <a:xfrm>
              <a:off x="2537" y="3475"/>
              <a:ext cx="365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4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 </a:t>
              </a:r>
              <a:r>
                <a:rPr lang="en-US" sz="24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aphicFrame>
        <p:nvGraphicFramePr>
          <p:cNvPr id="9273" name="Object 57"/>
          <p:cNvGraphicFramePr>
            <a:graphicFrameLocks noChangeAspect="1"/>
          </p:cNvGraphicFramePr>
          <p:nvPr/>
        </p:nvGraphicFramePr>
        <p:xfrm>
          <a:off x="5029200" y="3733800"/>
          <a:ext cx="3024188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511280" imgH="1231560" progId="Equation.3">
                  <p:embed/>
                </p:oleObj>
              </mc:Choice>
              <mc:Fallback>
                <p:oleObj name="Equation" r:id="rId3" imgW="1511280" imgH="1231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3800"/>
                        <a:ext cx="3024188" cy="246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1028700" y="3810000"/>
            <a:ext cx="2857500" cy="1676400"/>
            <a:chOff x="648" y="2400"/>
            <a:chExt cx="1800" cy="1056"/>
          </a:xfrm>
        </p:grpSpPr>
        <p:sp>
          <p:nvSpPr>
            <p:cNvPr id="9276" name="Line 60"/>
            <p:cNvSpPr>
              <a:spLocks noChangeShapeType="1"/>
            </p:cNvSpPr>
            <p:nvPr/>
          </p:nvSpPr>
          <p:spPr bwMode="auto">
            <a:xfrm>
              <a:off x="848" y="2400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Line 61"/>
            <p:cNvSpPr>
              <a:spLocks noChangeShapeType="1"/>
            </p:cNvSpPr>
            <p:nvPr/>
          </p:nvSpPr>
          <p:spPr bwMode="auto">
            <a:xfrm>
              <a:off x="648" y="3314"/>
              <a:ext cx="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8" name="Line 62"/>
            <p:cNvSpPr>
              <a:spLocks noChangeShapeType="1"/>
            </p:cNvSpPr>
            <p:nvPr/>
          </p:nvSpPr>
          <p:spPr bwMode="auto">
            <a:xfrm>
              <a:off x="1008" y="3278"/>
              <a:ext cx="0" cy="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9" name="Line 63"/>
            <p:cNvSpPr>
              <a:spLocks noChangeShapeType="1"/>
            </p:cNvSpPr>
            <p:nvPr/>
          </p:nvSpPr>
          <p:spPr bwMode="auto">
            <a:xfrm>
              <a:off x="1168" y="3278"/>
              <a:ext cx="0" cy="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64"/>
            <p:cNvSpPr>
              <a:spLocks noChangeShapeType="1"/>
            </p:cNvSpPr>
            <p:nvPr/>
          </p:nvSpPr>
          <p:spPr bwMode="auto">
            <a:xfrm>
              <a:off x="1328" y="3278"/>
              <a:ext cx="0" cy="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1" name="Line 65"/>
            <p:cNvSpPr>
              <a:spLocks noChangeShapeType="1"/>
            </p:cNvSpPr>
            <p:nvPr/>
          </p:nvSpPr>
          <p:spPr bwMode="auto">
            <a:xfrm>
              <a:off x="1488" y="3278"/>
              <a:ext cx="0" cy="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2" name="Line 66"/>
            <p:cNvSpPr>
              <a:spLocks noChangeShapeType="1"/>
            </p:cNvSpPr>
            <p:nvPr/>
          </p:nvSpPr>
          <p:spPr bwMode="auto">
            <a:xfrm>
              <a:off x="1648" y="3278"/>
              <a:ext cx="0" cy="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Line 67"/>
            <p:cNvSpPr>
              <a:spLocks noChangeShapeType="1"/>
            </p:cNvSpPr>
            <p:nvPr/>
          </p:nvSpPr>
          <p:spPr bwMode="auto">
            <a:xfrm>
              <a:off x="1808" y="3278"/>
              <a:ext cx="0" cy="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4" name="Line 68"/>
            <p:cNvSpPr>
              <a:spLocks noChangeShapeType="1"/>
            </p:cNvSpPr>
            <p:nvPr/>
          </p:nvSpPr>
          <p:spPr bwMode="auto">
            <a:xfrm>
              <a:off x="1968" y="3278"/>
              <a:ext cx="0" cy="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5" name="Line 69"/>
            <p:cNvSpPr>
              <a:spLocks noChangeShapeType="1"/>
            </p:cNvSpPr>
            <p:nvPr/>
          </p:nvSpPr>
          <p:spPr bwMode="auto">
            <a:xfrm>
              <a:off x="2128" y="3278"/>
              <a:ext cx="0" cy="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6" name="Line 70"/>
            <p:cNvSpPr>
              <a:spLocks noChangeShapeType="1"/>
            </p:cNvSpPr>
            <p:nvPr/>
          </p:nvSpPr>
          <p:spPr bwMode="auto">
            <a:xfrm>
              <a:off x="808" y="3172"/>
              <a:ext cx="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71"/>
            <p:cNvSpPr>
              <a:spLocks noChangeShapeType="1"/>
            </p:cNvSpPr>
            <p:nvPr/>
          </p:nvSpPr>
          <p:spPr bwMode="auto">
            <a:xfrm>
              <a:off x="808" y="3029"/>
              <a:ext cx="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Line 72"/>
            <p:cNvSpPr>
              <a:spLocks noChangeShapeType="1"/>
            </p:cNvSpPr>
            <p:nvPr/>
          </p:nvSpPr>
          <p:spPr bwMode="auto">
            <a:xfrm>
              <a:off x="808" y="2887"/>
              <a:ext cx="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" name="Line 73"/>
            <p:cNvSpPr>
              <a:spLocks noChangeShapeType="1"/>
            </p:cNvSpPr>
            <p:nvPr/>
          </p:nvSpPr>
          <p:spPr bwMode="auto">
            <a:xfrm>
              <a:off x="808" y="2745"/>
              <a:ext cx="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0" name="Line 74"/>
            <p:cNvSpPr>
              <a:spLocks noChangeShapeType="1"/>
            </p:cNvSpPr>
            <p:nvPr/>
          </p:nvSpPr>
          <p:spPr bwMode="auto">
            <a:xfrm>
              <a:off x="808" y="2603"/>
              <a:ext cx="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1" name="Line 75"/>
            <p:cNvSpPr>
              <a:spLocks noChangeShapeType="1"/>
            </p:cNvSpPr>
            <p:nvPr/>
          </p:nvSpPr>
          <p:spPr bwMode="auto">
            <a:xfrm>
              <a:off x="808" y="2460"/>
              <a:ext cx="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78"/>
            <p:cNvGrpSpPr>
              <a:grpSpLocks/>
            </p:cNvGrpSpPr>
            <p:nvPr/>
          </p:nvGrpSpPr>
          <p:grpSpPr bwMode="auto">
            <a:xfrm>
              <a:off x="1488" y="2995"/>
              <a:ext cx="960" cy="248"/>
              <a:chOff x="1440" y="2928"/>
              <a:chExt cx="576" cy="672"/>
            </a:xfrm>
          </p:grpSpPr>
          <p:sp>
            <p:nvSpPr>
              <p:cNvPr id="9295" name="Freeform 79" descr="Horizontal brick"/>
              <p:cNvSpPr>
                <a:spLocks/>
              </p:cNvSpPr>
              <p:nvPr/>
            </p:nvSpPr>
            <p:spPr bwMode="auto">
              <a:xfrm>
                <a:off x="1536" y="2928"/>
                <a:ext cx="96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96" y="0"/>
                  </a:cxn>
                  <a:cxn ang="0">
                    <a:pos x="96" y="96"/>
                  </a:cxn>
                  <a:cxn ang="0">
                    <a:pos x="0" y="144"/>
                  </a:cxn>
                </a:cxnLst>
                <a:rect l="0" t="0" r="r" b="b"/>
                <a:pathLst>
                  <a:path w="96" h="144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pattFill prst="horzBrick">
                <a:fgClr>
                  <a:srgbClr val="032389"/>
                </a:fgClr>
                <a:bgClr>
                  <a:srgbClr val="FFFFFF"/>
                </a:bgClr>
              </a:patt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Rectangle 80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Freeform 81"/>
              <p:cNvSpPr>
                <a:spLocks/>
              </p:cNvSpPr>
              <p:nvPr/>
            </p:nvSpPr>
            <p:spPr bwMode="auto">
              <a:xfrm>
                <a:off x="1440" y="2976"/>
                <a:ext cx="576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40" y="0"/>
                  </a:cxn>
                  <a:cxn ang="0">
                    <a:pos x="336" y="0"/>
                  </a:cxn>
                  <a:cxn ang="0">
                    <a:pos x="576" y="192"/>
                  </a:cxn>
                  <a:cxn ang="0">
                    <a:pos x="0" y="192"/>
                  </a:cxn>
                </a:cxnLst>
                <a:rect l="0" t="0" r="r" b="b"/>
                <a:pathLst>
                  <a:path w="576" h="192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85"/>
          <p:cNvGrpSpPr>
            <a:grpSpLocks/>
          </p:cNvGrpSpPr>
          <p:nvPr/>
        </p:nvGrpSpPr>
        <p:grpSpPr bwMode="auto">
          <a:xfrm>
            <a:off x="2286000" y="3276600"/>
            <a:ext cx="889000" cy="644525"/>
            <a:chOff x="1440" y="2064"/>
            <a:chExt cx="560" cy="406"/>
          </a:xfrm>
        </p:grpSpPr>
        <p:sp>
          <p:nvSpPr>
            <p:cNvPr id="9298" name="AutoShape 82"/>
            <p:cNvSpPr>
              <a:spLocks noChangeArrowheads="1"/>
            </p:cNvSpPr>
            <p:nvPr/>
          </p:nvSpPr>
          <p:spPr bwMode="auto">
            <a:xfrm rot="5400000">
              <a:off x="1309" y="2195"/>
              <a:ext cx="406" cy="144"/>
            </a:xfrm>
            <a:prstGeom prst="rightArrow">
              <a:avLst>
                <a:gd name="adj1" fmla="val 50000"/>
                <a:gd name="adj2" fmla="val 70486"/>
              </a:avLst>
            </a:prstGeom>
            <a:solidFill>
              <a:schemeClr val="hlink">
                <a:alpha val="17999"/>
              </a:schemeClr>
            </a:solidFill>
            <a:ln w="28575">
              <a:solidFill>
                <a:schemeClr val="hlink"/>
              </a:solidFill>
              <a:miter lim="800000"/>
              <a:headEnd/>
              <a:tailEnd type="none" w="sm" len="sm"/>
            </a:ln>
            <a:effectLst/>
          </p:spPr>
          <p:txBody>
            <a:bodyPr rot="10800000" vert="eaVert" wrap="none" anchor="ctr"/>
            <a:lstStyle/>
            <a:p>
              <a:pPr eaLnBrk="0" hangingPunct="0">
                <a:spcBef>
                  <a:spcPct val="0"/>
                </a:spcBef>
              </a:pPr>
              <a:endParaRPr lang="en-US" sz="2400" b="0" i="1">
                <a:solidFill>
                  <a:srgbClr val="FFFF00"/>
                </a:solidFill>
              </a:endParaRPr>
            </a:p>
          </p:txBody>
        </p:sp>
        <p:sp>
          <p:nvSpPr>
            <p:cNvPr id="9299" name="Text Box 83"/>
            <p:cNvSpPr txBox="1">
              <a:spLocks noChangeArrowheads="1"/>
            </p:cNvSpPr>
            <p:nvPr/>
          </p:nvSpPr>
          <p:spPr bwMode="auto">
            <a:xfrm>
              <a:off x="1545" y="2121"/>
              <a:ext cx="455" cy="32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400">
                  <a:solidFill>
                    <a:srgbClr val="463B5F"/>
                  </a:solidFill>
                  <a:latin typeface="Times New Roman" pitchFamily="18" charset="0"/>
                  <a:sym typeface="Symbol" pitchFamily="18" charset="2"/>
                </a:rPr>
                <a:t>X  </a:t>
              </a:r>
              <a:r>
                <a:rPr lang="en-US" sz="1400">
                  <a:solidFill>
                    <a:srgbClr val="463B5F"/>
                  </a:solidFill>
                  <a:latin typeface="Times New Roman" pitchFamily="18" charset="0"/>
                </a:rPr>
                <a:t>2,</a:t>
              </a:r>
              <a:br>
                <a:rPr lang="en-US" sz="1400">
                  <a:solidFill>
                    <a:srgbClr val="463B5F"/>
                  </a:solidFill>
                  <a:latin typeface="Times New Roman" pitchFamily="18" charset="0"/>
                </a:rPr>
              </a:br>
              <a:r>
                <a:rPr lang="en-US" sz="1400">
                  <a:solidFill>
                    <a:srgbClr val="463B5F"/>
                  </a:solidFill>
                  <a:latin typeface="Times New Roman" pitchFamily="18" charset="0"/>
                </a:rPr>
                <a:t>Y </a:t>
              </a:r>
              <a:r>
                <a:rPr lang="en-US" sz="1400">
                  <a:solidFill>
                    <a:srgbClr val="463B5F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lang="en-US" sz="1400">
                  <a:solidFill>
                    <a:srgbClr val="463B5F"/>
                  </a:solidFill>
                  <a:latin typeface="Times New Roman" pitchFamily="18" charset="0"/>
                </a:rPr>
                <a:t> 0.5</a:t>
              </a:r>
            </a:p>
          </p:txBody>
        </p:sp>
      </p:grpSp>
      <p:sp>
        <p:nvSpPr>
          <p:cNvPr id="9302" name="Rectangle 86"/>
          <p:cNvSpPr>
            <a:spLocks noChangeArrowheads="1"/>
          </p:cNvSpPr>
          <p:nvPr/>
        </p:nvSpPr>
        <p:spPr bwMode="auto">
          <a:xfrm>
            <a:off x="4876800" y="3581400"/>
            <a:ext cx="3200400" cy="2743200"/>
          </a:xfrm>
          <a:prstGeom prst="rect">
            <a:avLst/>
          </a:prstGeom>
          <a:solidFill>
            <a:schemeClr val="accent1">
              <a:alpha val="8000"/>
            </a:schemeClr>
          </a:solidFill>
          <a:ln w="3810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03" name="Rectangle 87"/>
          <p:cNvSpPr>
            <a:spLocks noChangeArrowheads="1"/>
          </p:cNvSpPr>
          <p:nvPr/>
        </p:nvSpPr>
        <p:spPr bwMode="auto">
          <a:xfrm>
            <a:off x="4876800" y="6324600"/>
            <a:ext cx="3200400" cy="304800"/>
          </a:xfrm>
          <a:prstGeom prst="rect">
            <a:avLst/>
          </a:prstGeom>
          <a:solidFill>
            <a:schemeClr val="accent1">
              <a:alpha val="33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Scaling about the origin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2" grpId="0" animBg="1"/>
      <p:bldP spid="93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Basic Transformations: Rotation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562600" y="1595438"/>
            <a:ext cx="2667000" cy="2062162"/>
            <a:chOff x="3888" y="912"/>
            <a:chExt cx="1680" cy="1299"/>
          </a:xfrm>
        </p:grpSpPr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4032" y="912"/>
              <a:ext cx="0" cy="11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3888" y="1727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4511" y="1854"/>
              <a:ext cx="345" cy="357"/>
              <a:chOff x="1440" y="2928"/>
              <a:chExt cx="576" cy="672"/>
            </a:xfrm>
          </p:grpSpPr>
          <p:sp>
            <p:nvSpPr>
              <p:cNvPr id="21529" name="Freeform 25" descr="Horizontal brick"/>
              <p:cNvSpPr>
                <a:spLocks/>
              </p:cNvSpPr>
              <p:nvPr/>
            </p:nvSpPr>
            <p:spPr bwMode="auto">
              <a:xfrm>
                <a:off x="1536" y="2928"/>
                <a:ext cx="96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96" y="0"/>
                  </a:cxn>
                  <a:cxn ang="0">
                    <a:pos x="96" y="96"/>
                  </a:cxn>
                  <a:cxn ang="0">
                    <a:pos x="0" y="144"/>
                  </a:cxn>
                </a:cxnLst>
                <a:rect l="0" t="0" r="r" b="b"/>
                <a:pathLst>
                  <a:path w="96" h="144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pattFill prst="horzBrick">
                <a:fgClr>
                  <a:srgbClr val="032389"/>
                </a:fgClr>
                <a:bgClr>
                  <a:srgbClr val="FFFFFF"/>
                </a:bgClr>
              </a:patt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Freeform 27"/>
              <p:cNvSpPr>
                <a:spLocks/>
              </p:cNvSpPr>
              <p:nvPr/>
            </p:nvSpPr>
            <p:spPr bwMode="auto">
              <a:xfrm>
                <a:off x="1440" y="2976"/>
                <a:ext cx="576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40" y="0"/>
                  </a:cxn>
                  <a:cxn ang="0">
                    <a:pos x="336" y="0"/>
                  </a:cxn>
                  <a:cxn ang="0">
                    <a:pos x="576" y="192"/>
                  </a:cxn>
                  <a:cxn ang="0">
                    <a:pos x="0" y="192"/>
                  </a:cxn>
                </a:cxnLst>
                <a:rect l="0" t="0" r="r" b="b"/>
                <a:pathLst>
                  <a:path w="576" h="192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8"/>
            <p:cNvGrpSpPr>
              <a:grpSpLocks/>
            </p:cNvGrpSpPr>
            <p:nvPr/>
          </p:nvGrpSpPr>
          <p:grpSpPr bwMode="auto">
            <a:xfrm rot="-25226360">
              <a:off x="4433" y="1181"/>
              <a:ext cx="344" cy="357"/>
              <a:chOff x="1440" y="2928"/>
              <a:chExt cx="576" cy="672"/>
            </a:xfrm>
          </p:grpSpPr>
          <p:sp>
            <p:nvSpPr>
              <p:cNvPr id="21533" name="Freeform 29" descr="Horizontal brick"/>
              <p:cNvSpPr>
                <a:spLocks/>
              </p:cNvSpPr>
              <p:nvPr/>
            </p:nvSpPr>
            <p:spPr bwMode="auto">
              <a:xfrm>
                <a:off x="1536" y="2928"/>
                <a:ext cx="96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96" y="0"/>
                  </a:cxn>
                  <a:cxn ang="0">
                    <a:pos x="96" y="96"/>
                  </a:cxn>
                  <a:cxn ang="0">
                    <a:pos x="0" y="144"/>
                  </a:cxn>
                </a:cxnLst>
                <a:rect l="0" t="0" r="r" b="b"/>
                <a:pathLst>
                  <a:path w="96" h="144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pattFill prst="horzBrick">
                <a:fgClr>
                  <a:srgbClr val="032389"/>
                </a:fgClr>
                <a:bgClr>
                  <a:srgbClr val="FFFFFF"/>
                </a:bgClr>
              </a:patt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Rectangle 30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5" name="Freeform 31"/>
              <p:cNvSpPr>
                <a:spLocks/>
              </p:cNvSpPr>
              <p:nvPr/>
            </p:nvSpPr>
            <p:spPr bwMode="auto">
              <a:xfrm>
                <a:off x="1440" y="2976"/>
                <a:ext cx="576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40" y="0"/>
                  </a:cxn>
                  <a:cxn ang="0">
                    <a:pos x="336" y="0"/>
                  </a:cxn>
                  <a:cxn ang="0">
                    <a:pos x="576" y="192"/>
                  </a:cxn>
                  <a:cxn ang="0">
                    <a:pos x="0" y="192"/>
                  </a:cxn>
                </a:cxnLst>
                <a:rect l="0" t="0" r="r" b="b"/>
                <a:pathLst>
                  <a:path w="576" h="192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4045" y="1728"/>
              <a:ext cx="457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 flipV="1">
              <a:off x="4045" y="1483"/>
              <a:ext cx="41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Arc 39"/>
            <p:cNvSpPr>
              <a:spLocks/>
            </p:cNvSpPr>
            <p:nvPr/>
          </p:nvSpPr>
          <p:spPr bwMode="auto">
            <a:xfrm rot="19096853" flipV="1">
              <a:off x="4800" y="1488"/>
              <a:ext cx="288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533400" y="4876800"/>
            <a:ext cx="3779838" cy="739775"/>
          </a:xfrm>
          <a:prstGeom prst="rect">
            <a:avLst/>
          </a:prstGeom>
          <a:solidFill>
            <a:srgbClr val="9999FF">
              <a:alpha val="8000"/>
            </a:srgb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b="0">
                <a:latin typeface="Times New Roman" pitchFamily="18" charset="0"/>
              </a:rPr>
              <a:t>Q</a:t>
            </a:r>
            <a:r>
              <a:rPr lang="en-US" sz="2000" b="0" baseline="-25000">
                <a:latin typeface="Times New Roman" pitchFamily="18" charset="0"/>
              </a:rPr>
              <a:t>x</a:t>
            </a:r>
            <a:r>
              <a:rPr lang="en-US" sz="2000" b="0">
                <a:latin typeface="Times New Roman" pitchFamily="18" charset="0"/>
              </a:rPr>
              <a:t> = P</a:t>
            </a:r>
            <a:r>
              <a:rPr lang="en-US" sz="2000" b="0" baseline="-25000">
                <a:latin typeface="Times New Roman" pitchFamily="18" charset="0"/>
              </a:rPr>
              <a:t>x</a:t>
            </a:r>
            <a:r>
              <a:rPr lang="en-US" sz="2000" b="0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cos</a:t>
            </a:r>
            <a:r>
              <a:rPr lang="en-US" sz="2000" b="0">
                <a:latin typeface="Times New Roman" pitchFamily="18" charset="0"/>
              </a:rPr>
              <a:t>(</a:t>
            </a:r>
            <a:r>
              <a:rPr lang="en-US" sz="2000" b="0">
                <a:latin typeface="Times New Roman" pitchFamily="18" charset="0"/>
                <a:sym typeface="Symbol" pitchFamily="18" charset="2"/>
              </a:rPr>
              <a:t>) - P</a:t>
            </a:r>
            <a:r>
              <a:rPr lang="en-US" sz="2000" b="0" baseline="-2500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sz="2000" b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sin</a:t>
            </a:r>
            <a:r>
              <a:rPr lang="en-US" sz="2000" b="0">
                <a:latin typeface="Times New Roman" pitchFamily="18" charset="0"/>
                <a:sym typeface="Symbol" pitchFamily="18" charset="2"/>
              </a:rPr>
              <a:t>()</a:t>
            </a:r>
          </a:p>
          <a:p>
            <a:pPr eaLnBrk="0" hangingPunct="0">
              <a:spcBef>
                <a:spcPct val="0"/>
              </a:spcBef>
            </a:pPr>
            <a:r>
              <a:rPr lang="en-US" sz="2000" b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sz="2000" b="0" baseline="-2500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sz="2000" b="0">
                <a:latin typeface="Times New Roman" pitchFamily="18" charset="0"/>
                <a:sym typeface="Symbol" pitchFamily="18" charset="2"/>
              </a:rPr>
              <a:t> =  P</a:t>
            </a:r>
            <a:r>
              <a:rPr lang="en-US" sz="2000" b="0" baseline="-2500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000" b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sin</a:t>
            </a:r>
            <a:r>
              <a:rPr lang="en-US" sz="2000" b="0">
                <a:latin typeface="Times New Roman" pitchFamily="18" charset="0"/>
                <a:sym typeface="Symbol" pitchFamily="18" charset="2"/>
              </a:rPr>
              <a:t>() + P</a:t>
            </a:r>
            <a:r>
              <a:rPr lang="en-US" sz="2000" b="0" baseline="-2500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sz="2000" b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cos</a:t>
            </a:r>
            <a:r>
              <a:rPr lang="en-US" sz="2000" b="0">
                <a:latin typeface="Times New Roman" pitchFamily="18" charset="0"/>
                <a:sym typeface="Symbol" pitchFamily="18" charset="2"/>
              </a:rPr>
              <a:t>()</a:t>
            </a:r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609600" y="1828800"/>
            <a:ext cx="2895600" cy="2628900"/>
            <a:chOff x="384" y="1152"/>
            <a:chExt cx="1824" cy="1656"/>
          </a:xfrm>
        </p:grpSpPr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384" y="2807"/>
              <a:ext cx="1824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Oval 41"/>
            <p:cNvSpPr>
              <a:spLocks noChangeArrowheads="1"/>
            </p:cNvSpPr>
            <p:nvPr/>
          </p:nvSpPr>
          <p:spPr bwMode="auto">
            <a:xfrm>
              <a:off x="1440" y="1971"/>
              <a:ext cx="103" cy="93"/>
            </a:xfrm>
            <a:prstGeom prst="ellipse">
              <a:avLst/>
            </a:prstGeom>
            <a:solidFill>
              <a:schemeClr val="hlink">
                <a:alpha val="34000"/>
              </a:schemeClr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 flipV="1">
              <a:off x="387" y="2055"/>
              <a:ext cx="1101" cy="75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550" y="2282"/>
              <a:ext cx="23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800" b="0">
                  <a:latin typeface="Times New Roman" pitchFamily="18" charset="0"/>
                  <a:sym typeface="Symbol" pitchFamily="18" charset="2"/>
                </a:rPr>
                <a:t></a:t>
              </a:r>
              <a:endParaRPr lang="en-US" sz="2800" b="0">
                <a:latin typeface="Times New Roman" pitchFamily="18" charset="0"/>
              </a:endParaRPr>
            </a:p>
          </p:txBody>
        </p: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1584" y="1872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sz="24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960" y="1200"/>
              <a:ext cx="29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lang="en-US" sz="2400" b="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1551" name="Line 47"/>
            <p:cNvSpPr>
              <a:spLocks noChangeShapeType="1"/>
            </p:cNvSpPr>
            <p:nvPr/>
          </p:nvSpPr>
          <p:spPr bwMode="auto">
            <a:xfrm flipH="1" flipV="1">
              <a:off x="385" y="1152"/>
              <a:ext cx="0" cy="1649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2" name="Line 48"/>
            <p:cNvSpPr>
              <a:spLocks noChangeShapeType="1"/>
            </p:cNvSpPr>
            <p:nvPr/>
          </p:nvSpPr>
          <p:spPr bwMode="auto">
            <a:xfrm flipV="1">
              <a:off x="387" y="1488"/>
              <a:ext cx="573" cy="131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Oval 49"/>
            <p:cNvSpPr>
              <a:spLocks noChangeArrowheads="1"/>
            </p:cNvSpPr>
            <p:nvPr/>
          </p:nvSpPr>
          <p:spPr bwMode="auto">
            <a:xfrm>
              <a:off x="925" y="1427"/>
              <a:ext cx="103" cy="93"/>
            </a:xfrm>
            <a:prstGeom prst="ellipse">
              <a:avLst/>
            </a:prstGeom>
            <a:solidFill>
              <a:schemeClr val="hlink">
                <a:alpha val="34000"/>
              </a:schemeClr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Arc 51"/>
            <p:cNvSpPr>
              <a:spLocks/>
            </p:cNvSpPr>
            <p:nvPr/>
          </p:nvSpPr>
          <p:spPr bwMode="auto">
            <a:xfrm rot="15517357" flipV="1">
              <a:off x="635" y="2214"/>
              <a:ext cx="288" cy="2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/>
              <a:tailEnd type="arrow" w="lg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5257800" y="4114800"/>
            <a:ext cx="3200400" cy="1981200"/>
            <a:chOff x="3312" y="2592"/>
            <a:chExt cx="2016" cy="1248"/>
          </a:xfrm>
        </p:grpSpPr>
        <p:pic>
          <p:nvPicPr>
            <p:cNvPr id="21541" name="Picture 3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60" y="2832"/>
              <a:ext cx="1968" cy="9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21556" name="Rectangle 52"/>
            <p:cNvSpPr>
              <a:spLocks noChangeArrowheads="1"/>
            </p:cNvSpPr>
            <p:nvPr/>
          </p:nvSpPr>
          <p:spPr bwMode="auto">
            <a:xfrm>
              <a:off x="3312" y="2592"/>
              <a:ext cx="2016" cy="1248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  <a:ln w="381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5292725" y="6165850"/>
            <a:ext cx="3200400" cy="304800"/>
          </a:xfrm>
          <a:prstGeom prst="rect">
            <a:avLst/>
          </a:prstGeom>
          <a:solidFill>
            <a:schemeClr val="accent1">
              <a:alpha val="33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Rotation about the origin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0" grpId="0" animBg="1"/>
      <p:bldP spid="215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Basic Transformations: Shearing</a:t>
            </a:r>
          </a:p>
        </p:txBody>
      </p:sp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524000"/>
            <a:ext cx="2895600" cy="2433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838200" y="1330325"/>
            <a:ext cx="2819400" cy="3317875"/>
            <a:chOff x="528" y="838"/>
            <a:chExt cx="1776" cy="2090"/>
          </a:xfrm>
        </p:grpSpPr>
        <p:pic>
          <p:nvPicPr>
            <p:cNvPr id="26637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912"/>
              <a:ext cx="1118" cy="26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</p:pic>
        <p:pic>
          <p:nvPicPr>
            <p:cNvPr id="26643" name="Picture 1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0" y="1776"/>
              <a:ext cx="914" cy="81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</p:pic>
        <p:sp>
          <p:nvSpPr>
            <p:cNvPr id="26647" name="AutoShape 23"/>
            <p:cNvSpPr>
              <a:spLocks noChangeArrowheads="1"/>
            </p:cNvSpPr>
            <p:nvPr/>
          </p:nvSpPr>
          <p:spPr bwMode="auto">
            <a:xfrm rot="5400000">
              <a:off x="1253" y="1519"/>
              <a:ext cx="169" cy="20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28" y="2736"/>
              <a:ext cx="1776" cy="192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Shear along x</a:t>
              </a:r>
            </a:p>
          </p:txBody>
        </p:sp>
        <p:pic>
          <p:nvPicPr>
            <p:cNvPr id="26640" name="Picture 1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60" y="1200"/>
              <a:ext cx="672" cy="2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</p:pic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528" y="838"/>
              <a:ext cx="1776" cy="1872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  <a:ln w="381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267200" y="4267200"/>
            <a:ext cx="3886200" cy="2133600"/>
            <a:chOff x="2688" y="2688"/>
            <a:chExt cx="2448" cy="1344"/>
          </a:xfrm>
        </p:grpSpPr>
        <p:pic>
          <p:nvPicPr>
            <p:cNvPr id="26646" name="Picture 2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08" y="2832"/>
              <a:ext cx="880" cy="8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</p:pic>
        <p:sp>
          <p:nvSpPr>
            <p:cNvPr id="26651" name="AutoShape 27"/>
            <p:cNvSpPr>
              <a:spLocks noChangeArrowheads="1"/>
            </p:cNvSpPr>
            <p:nvPr/>
          </p:nvSpPr>
          <p:spPr bwMode="auto">
            <a:xfrm>
              <a:off x="3786" y="3168"/>
              <a:ext cx="246" cy="17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2688" y="2688"/>
              <a:ext cx="2448" cy="1104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  <a:ln w="381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2688" y="3792"/>
              <a:ext cx="2448" cy="240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Shear along y</a:t>
              </a:r>
            </a:p>
          </p:txBody>
        </p:sp>
        <p:pic>
          <p:nvPicPr>
            <p:cNvPr id="26656" name="Picture 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928" y="3024"/>
              <a:ext cx="552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</p:pic>
        <p:pic>
          <p:nvPicPr>
            <p:cNvPr id="26657" name="Picture 3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736" y="3264"/>
              <a:ext cx="972" cy="25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Translation: </a:t>
            </a:r>
            <a:r>
              <a:rPr lang="en-US">
                <a:solidFill>
                  <a:srgbClr val="CC6600"/>
                </a:solidFill>
              </a:rPr>
              <a:t>T(dx,dy)</a:t>
            </a:r>
          </a:p>
          <a:p>
            <a:r>
              <a:rPr lang="en-US"/>
              <a:t>Scaling: </a:t>
            </a:r>
            <a:r>
              <a:rPr lang="en-US">
                <a:solidFill>
                  <a:srgbClr val="CC6600"/>
                </a:solidFill>
              </a:rPr>
              <a:t>S(sx,sy)</a:t>
            </a:r>
          </a:p>
          <a:p>
            <a:r>
              <a:rPr lang="en-US"/>
              <a:t>Rotation: </a:t>
            </a:r>
            <a:r>
              <a:rPr lang="en-US">
                <a:solidFill>
                  <a:srgbClr val="CC6600"/>
                </a:solidFill>
              </a:rPr>
              <a:t>R(</a:t>
            </a:r>
            <a:r>
              <a:rPr lang="el-GR">
                <a:solidFill>
                  <a:srgbClr val="CC6600"/>
                </a:solidFill>
              </a:rPr>
              <a:t>θ</a:t>
            </a:r>
            <a:r>
              <a:rPr lang="en-US">
                <a:solidFill>
                  <a:srgbClr val="CC6600"/>
                </a:solidFill>
              </a:rPr>
              <a:t>)</a:t>
            </a:r>
          </a:p>
          <a:p>
            <a:r>
              <a:rPr lang="en-US"/>
              <a:t>Shearing: </a:t>
            </a:r>
            <a:r>
              <a:rPr lang="en-US">
                <a:solidFill>
                  <a:srgbClr val="CC6600"/>
                </a:solidFill>
              </a:rPr>
              <a:t>SH</a:t>
            </a:r>
            <a:r>
              <a:rPr lang="en-US" baseline="-25000">
                <a:solidFill>
                  <a:srgbClr val="CC6600"/>
                </a:solidFill>
              </a:rPr>
              <a:t>x</a:t>
            </a:r>
            <a:r>
              <a:rPr lang="en-US">
                <a:solidFill>
                  <a:srgbClr val="CC6600"/>
                </a:solidFill>
              </a:rPr>
              <a:t>(h), SH</a:t>
            </a:r>
            <a:r>
              <a:rPr lang="en-US" baseline="-25000">
                <a:solidFill>
                  <a:srgbClr val="CC6600"/>
                </a:solidFill>
              </a:rPr>
              <a:t>y</a:t>
            </a:r>
            <a:r>
              <a:rPr lang="en-US">
                <a:solidFill>
                  <a:srgbClr val="CC6600"/>
                </a:solidFill>
              </a:rPr>
              <a:t>(g)</a:t>
            </a:r>
            <a:endParaRPr lang="en-US"/>
          </a:p>
          <a:p>
            <a:r>
              <a:rPr lang="en-US"/>
              <a:t>Mirror Reflections: </a:t>
            </a:r>
            <a:r>
              <a:rPr lang="en-US">
                <a:solidFill>
                  <a:srgbClr val="CC6600"/>
                </a:solidFill>
              </a:rPr>
              <a:t>M</a:t>
            </a:r>
            <a:r>
              <a:rPr lang="en-US" baseline="-25000">
                <a:solidFill>
                  <a:srgbClr val="CC6600"/>
                </a:solidFill>
              </a:rPr>
              <a:t>x</a:t>
            </a:r>
            <a:r>
              <a:rPr lang="en-US">
                <a:solidFill>
                  <a:srgbClr val="CC6600"/>
                </a:solidFill>
              </a:rPr>
              <a:t>, M</a:t>
            </a:r>
            <a:r>
              <a:rPr lang="en-US" baseline="-25000">
                <a:solidFill>
                  <a:srgbClr val="CC6600"/>
                </a:solidFill>
              </a:rPr>
              <a:t>y</a:t>
            </a:r>
            <a:endParaRPr lang="en-US" baseline="-25000"/>
          </a:p>
          <a:p>
            <a:endParaRPr lang="en-US"/>
          </a:p>
          <a:p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1666</Words>
  <Application>Microsoft Office PowerPoint</Application>
  <PresentationFormat>On-screen Show (4:3)</PresentationFormat>
  <Paragraphs>394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Arial</vt:lpstr>
      <vt:lpstr>Calibri</vt:lpstr>
      <vt:lpstr>Courier New</vt:lpstr>
      <vt:lpstr>Symbol</vt:lpstr>
      <vt:lpstr>Tahoma</vt:lpstr>
      <vt:lpstr>Times New Roman</vt:lpstr>
      <vt:lpstr>TimesNewRoman</vt:lpstr>
      <vt:lpstr>Verdana</vt:lpstr>
      <vt:lpstr>Wingdings</vt:lpstr>
      <vt:lpstr>Wingdings-Regular</vt:lpstr>
      <vt:lpstr>Office Theme</vt:lpstr>
      <vt:lpstr>Bitmap Image</vt:lpstr>
      <vt:lpstr>Equation</vt:lpstr>
      <vt:lpstr>VISIO</vt:lpstr>
      <vt:lpstr>Computer Graphics</vt:lpstr>
      <vt:lpstr>Why Transformations</vt:lpstr>
      <vt:lpstr>Transforming Points and Objects</vt:lpstr>
      <vt:lpstr>2D Modeling Transformations</vt:lpstr>
      <vt:lpstr>Basic Transformations: Translation</vt:lpstr>
      <vt:lpstr>Basic Transformations: Scaling</vt:lpstr>
      <vt:lpstr>Basic Transformations: Rotation</vt:lpstr>
      <vt:lpstr>Basic Transformations: Shearing</vt:lpstr>
      <vt:lpstr>Notations</vt:lpstr>
      <vt:lpstr>Inverse of a Transformation</vt:lpstr>
      <vt:lpstr>Composing Transformations</vt:lpstr>
      <vt:lpstr>Transformations are NOT commutative</vt:lpstr>
      <vt:lpstr>Example Composed Transformations</vt:lpstr>
      <vt:lpstr>Example Composed Transformations</vt:lpstr>
      <vt:lpstr>3D Modeling Transformations</vt:lpstr>
      <vt:lpstr>PowerPoint Presentation</vt:lpstr>
      <vt:lpstr>3D Translations</vt:lpstr>
      <vt:lpstr>3D Scaling</vt:lpstr>
      <vt:lpstr>3D Rotations</vt:lpstr>
      <vt:lpstr>3D Rotations</vt:lpstr>
      <vt:lpstr>Composite Transformations – 3D</vt:lpstr>
      <vt:lpstr>AV : aligning vector V with k</vt:lpstr>
      <vt:lpstr>AV : aligning vector V with k</vt:lpstr>
      <vt:lpstr>AV : aligning vector V with vector N</vt:lpstr>
      <vt:lpstr>Composed Transformations – 3D</vt:lpstr>
      <vt:lpstr>MN,P   : Mirror reflection</vt:lpstr>
      <vt:lpstr>MN,P   : Mirror reflection</vt:lpstr>
      <vt:lpstr>MN,P   : Mirror reflection</vt:lpstr>
      <vt:lpstr>MN,P   : Mirror reflection</vt:lpstr>
      <vt:lpstr>MN,P   : Mirror reflection</vt:lpstr>
      <vt:lpstr>MN,P   : Mirror reflection</vt:lpstr>
      <vt:lpstr>Further Composition</vt:lpstr>
      <vt:lpstr>PowerPoint Presentation</vt:lpstr>
      <vt:lpstr>Transformation?</vt:lpstr>
      <vt:lpstr>Transformation</vt:lpstr>
      <vt:lpstr>PowerPoint Presentation</vt:lpstr>
      <vt:lpstr>Transformation</vt:lpstr>
      <vt:lpstr>Transformation</vt:lpstr>
      <vt:lpstr>PowerPoint Presentation</vt:lpstr>
      <vt:lpstr>Properties of Affine Transformation</vt:lpstr>
      <vt:lpstr>Rigid Transformations</vt:lpstr>
      <vt:lpstr>Changing Coordinate Frame</vt:lpstr>
      <vt:lpstr>Transformations in OpenGL</vt:lpstr>
      <vt:lpstr>Transformations in OpenGL</vt:lpstr>
      <vt:lpstr>General Transformation Commands</vt:lpstr>
      <vt:lpstr>General Transformation Commands</vt:lpstr>
      <vt:lpstr>Transformations and OpenGL®</vt:lpstr>
      <vt:lpstr>Sample Instance Transformation</vt:lpstr>
      <vt:lpstr>Thinking About Transformations</vt:lpstr>
      <vt:lpstr>Order of Transformation T•R</vt:lpstr>
    </vt:vector>
  </TitlesOfParts>
  <Company>NUB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Raihan</dc:creator>
  <cp:lastModifiedBy>Raihan-Ul-Masood</cp:lastModifiedBy>
  <cp:revision>6</cp:revision>
  <dcterms:created xsi:type="dcterms:W3CDTF">2013-05-22T04:38:05Z</dcterms:created>
  <dcterms:modified xsi:type="dcterms:W3CDTF">2021-10-04T08:40:49Z</dcterms:modified>
</cp:coreProperties>
</file>