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9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4" r:id="rId38"/>
    <p:sldId id="295" r:id="rId39"/>
    <p:sldId id="296" r:id="rId40"/>
    <p:sldId id="297" r:id="rId41"/>
    <p:sldId id="298" r:id="rId4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46" autoAdjust="0"/>
  </p:normalViewPr>
  <p:slideViewPr>
    <p:cSldViewPr>
      <p:cViewPr varScale="1">
        <p:scale>
          <a:sx n="75" d="100"/>
          <a:sy n="75" d="100"/>
        </p:scale>
        <p:origin x="123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FFA4363-AB6C-4531-AA38-F719DCBA9736}" type="datetimeFigureOut">
              <a:rPr lang="en-US" smtClean="0"/>
              <a:t>5/28/2021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D46AC6A-C0F2-4F22-887B-4B4FAB46BE0E}" type="slidenum">
              <a:rPr lang="en-US" smtClean="0"/>
              <a:t>‹#›</a:t>
            </a:fld>
            <a:endParaRPr lang="en-US"/>
          </a:p>
        </p:txBody>
      </p:sp>
    </p:spTree>
    <p:extLst>
      <p:ext uri="{BB962C8B-B14F-4D97-AF65-F5344CB8AC3E}">
        <p14:creationId xmlns:p14="http://schemas.microsoft.com/office/powerpoint/2010/main" val="306466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tionary.org/wiki/illumination"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en.wiktionary.org/wiki/light" TargetMode="External"/><Relationship Id="rId4" Type="http://schemas.openxmlformats.org/officeDocument/2006/relationships/hyperlink" Target="https://en.wiktionary.org/wiki/reflec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effectLst/>
              </a:rPr>
              <a:t>Every RGB </a:t>
            </a:r>
            <a:r>
              <a:rPr lang="en-US" b="1" dirty="0">
                <a:effectLst/>
              </a:rPr>
              <a:t>pixel</a:t>
            </a:r>
            <a:r>
              <a:rPr lang="en-US" dirty="0">
                <a:effectLst/>
              </a:rPr>
              <a:t> computes to a 8 bit </a:t>
            </a:r>
            <a:r>
              <a:rPr lang="en-US" b="1" dirty="0">
                <a:effectLst/>
              </a:rPr>
              <a:t>Luminance</a:t>
            </a:r>
            <a:r>
              <a:rPr lang="en-US" dirty="0">
                <a:effectLst/>
              </a:rPr>
              <a:t> value between 0 and 255 (because 0.3 + 0.59 + 0.11 = 1.0). </a:t>
            </a:r>
          </a:p>
          <a:p>
            <a:endParaRPr lang="en-US" dirty="0"/>
          </a:p>
        </p:txBody>
      </p:sp>
      <p:sp>
        <p:nvSpPr>
          <p:cNvPr id="4" name="Slide Number Placeholder 3"/>
          <p:cNvSpPr>
            <a:spLocks noGrp="1"/>
          </p:cNvSpPr>
          <p:nvPr>
            <p:ph type="sldNum" sz="quarter" idx="5"/>
          </p:nvPr>
        </p:nvSpPr>
        <p:spPr/>
        <p:txBody>
          <a:bodyPr/>
          <a:lstStyle/>
          <a:p>
            <a:fld id="{5D46AC6A-C0F2-4F22-887B-4B4FAB46BE0E}" type="slidenum">
              <a:rPr lang="en-US" smtClean="0"/>
              <a:t>3</a:t>
            </a:fld>
            <a:endParaRPr lang="en-US"/>
          </a:p>
        </p:txBody>
      </p:sp>
    </p:spTree>
    <p:extLst>
      <p:ext uri="{BB962C8B-B14F-4D97-AF65-F5344CB8AC3E}">
        <p14:creationId xmlns:p14="http://schemas.microsoft.com/office/powerpoint/2010/main" val="798908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shows the three principal sensor arrangements used to transform illumination energy into digital images. The idea is simple: Incoming energy is transformed into a voltage by the combination of input electrical power and sensor material that is responsive to the particular type of energy being detected. The output voltage waveform is the response of the sensor(s), and a digital quantity is obtained from each sensor by digitizing its response.</a:t>
            </a:r>
          </a:p>
        </p:txBody>
      </p:sp>
      <p:sp>
        <p:nvSpPr>
          <p:cNvPr id="4" name="Slide Number Placeholder 3"/>
          <p:cNvSpPr>
            <a:spLocks noGrp="1"/>
          </p:cNvSpPr>
          <p:nvPr>
            <p:ph type="sldNum" sz="quarter" idx="5"/>
          </p:nvPr>
        </p:nvSpPr>
        <p:spPr/>
        <p:txBody>
          <a:bodyPr/>
          <a:lstStyle/>
          <a:p>
            <a:fld id="{5D46AC6A-C0F2-4F22-887B-4B4FAB46BE0E}" type="slidenum">
              <a:rPr lang="en-US" smtClean="0"/>
              <a:t>34</a:t>
            </a:fld>
            <a:endParaRPr lang="en-US"/>
          </a:p>
        </p:txBody>
      </p:sp>
    </p:spTree>
    <p:extLst>
      <p:ext uri="{BB962C8B-B14F-4D97-AF65-F5344CB8AC3E}">
        <p14:creationId xmlns:p14="http://schemas.microsoft.com/office/powerpoint/2010/main" val="1673522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generate a 2-D image using a single sensor, there has to be relative displacements in both the x- and y-directions between the sensor and the area to be imaged. Figure 2.13 shows an arrangement used in high-precision scanning, where a film negative is mounted onto a drum whose mechanical rotation provides displacement in one dimension. The single sensor is mounted on a lead screw that provides motion in the perpendicular direction. Because mechanical motion can be controlled with high precision, this method is an inexpensive (but slow) way to obtain high-resolution images</a:t>
            </a:r>
          </a:p>
        </p:txBody>
      </p:sp>
      <p:sp>
        <p:nvSpPr>
          <p:cNvPr id="4" name="Slide Number Placeholder 3"/>
          <p:cNvSpPr>
            <a:spLocks noGrp="1"/>
          </p:cNvSpPr>
          <p:nvPr>
            <p:ph type="sldNum" sz="quarter" idx="5"/>
          </p:nvPr>
        </p:nvSpPr>
        <p:spPr/>
        <p:txBody>
          <a:bodyPr/>
          <a:lstStyle/>
          <a:p>
            <a:fld id="{5D46AC6A-C0F2-4F22-887B-4B4FAB46BE0E}" type="slidenum">
              <a:rPr lang="en-US" smtClean="0"/>
              <a:t>35</a:t>
            </a:fld>
            <a:endParaRPr lang="en-US"/>
          </a:p>
        </p:txBody>
      </p:sp>
    </p:spTree>
    <p:extLst>
      <p:ext uri="{BB962C8B-B14F-4D97-AF65-F5344CB8AC3E}">
        <p14:creationId xmlns:p14="http://schemas.microsoft.com/office/powerpoint/2010/main" val="8961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f(x, y) may be characterized by two components: </a:t>
            </a:r>
          </a:p>
          <a:p>
            <a:pPr marL="228600" indent="-228600">
              <a:buAutoNum type="arabicParenBoth"/>
            </a:pPr>
            <a:r>
              <a:rPr lang="en-US" dirty="0"/>
              <a:t>the amount of source illumination incident on the scene being viewed </a:t>
            </a:r>
            <a:r>
              <a:rPr lang="en-US" dirty="0" err="1"/>
              <a:t>i</a:t>
            </a:r>
            <a:r>
              <a:rPr lang="en-US" dirty="0"/>
              <a:t>(</a:t>
            </a:r>
            <a:r>
              <a:rPr lang="en-US" dirty="0" err="1"/>
              <a:t>x,y</a:t>
            </a:r>
            <a:r>
              <a:rPr lang="en-US" dirty="0"/>
              <a:t>), and </a:t>
            </a:r>
          </a:p>
          <a:p>
            <a:pPr marL="228600" indent="-228600">
              <a:buAutoNum type="arabicParenBoth"/>
            </a:pPr>
            <a:r>
              <a:rPr lang="en-US" dirty="0"/>
              <a:t>the amount of illumination reflected by the objects in the scene r(</a:t>
            </a:r>
            <a:r>
              <a:rPr lang="en-US" dirty="0" err="1"/>
              <a:t>x,y</a:t>
            </a:r>
            <a:r>
              <a:rPr lang="en-US" dirty="0"/>
              <a:t>).  </a:t>
            </a:r>
          </a:p>
          <a:p>
            <a:pPr marL="0" indent="0">
              <a:buNone/>
            </a:pPr>
            <a:r>
              <a:rPr lang="en-US" dirty="0"/>
              <a:t>Appropriately, these are called the illumination and reflectance components and are denoted by respectively. The two functions combine as </a:t>
            </a:r>
            <a:r>
              <a:rPr lang="en-US" b="1" dirty="0"/>
              <a:t>a product </a:t>
            </a:r>
            <a:r>
              <a:rPr lang="en-US" dirty="0"/>
              <a:t>to form f(x, y)</a:t>
            </a:r>
          </a:p>
        </p:txBody>
      </p:sp>
      <p:sp>
        <p:nvSpPr>
          <p:cNvPr id="4" name="Slide Number Placeholder 3"/>
          <p:cNvSpPr>
            <a:spLocks noGrp="1"/>
          </p:cNvSpPr>
          <p:nvPr>
            <p:ph type="sldNum" sz="quarter" idx="5"/>
          </p:nvPr>
        </p:nvSpPr>
        <p:spPr/>
        <p:txBody>
          <a:bodyPr/>
          <a:lstStyle/>
          <a:p>
            <a:fld id="{5D46AC6A-C0F2-4F22-887B-4B4FAB46BE0E}" type="slidenum">
              <a:rPr lang="en-US" smtClean="0"/>
              <a:t>37</a:t>
            </a:fld>
            <a:endParaRPr lang="en-US"/>
          </a:p>
        </p:txBody>
      </p:sp>
    </p:spTree>
    <p:extLst>
      <p:ext uri="{BB962C8B-B14F-4D97-AF65-F5344CB8AC3E}">
        <p14:creationId xmlns:p14="http://schemas.microsoft.com/office/powerpoint/2010/main" val="1202831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Reflectance </a:t>
            </a:r>
            <a:r>
              <a:rPr lang="en-US" b="1" dirty="0"/>
              <a:t>r(</a:t>
            </a:r>
            <a:r>
              <a:rPr lang="en-US" b="1" dirty="0" err="1"/>
              <a:t>x,y</a:t>
            </a:r>
            <a:r>
              <a:rPr lang="en-US" b="1" dirty="0"/>
              <a:t>)</a:t>
            </a:r>
            <a:r>
              <a:rPr lang="en-US" dirty="0"/>
              <a:t> is bounded by 0 (total absorption) and 1 (total reflectance).</a:t>
            </a:r>
          </a:p>
        </p:txBody>
      </p:sp>
      <p:sp>
        <p:nvSpPr>
          <p:cNvPr id="4" name="Slide Number Placeholder 3"/>
          <p:cNvSpPr>
            <a:spLocks noGrp="1"/>
          </p:cNvSpPr>
          <p:nvPr>
            <p:ph type="sldNum" sz="quarter" idx="5"/>
          </p:nvPr>
        </p:nvSpPr>
        <p:spPr/>
        <p:txBody>
          <a:bodyPr/>
          <a:lstStyle/>
          <a:p>
            <a:fld id="{5D46AC6A-C0F2-4F22-887B-4B4FAB46BE0E}" type="slidenum">
              <a:rPr lang="en-US" smtClean="0"/>
              <a:t>40</a:t>
            </a:fld>
            <a:endParaRPr lang="en-US"/>
          </a:p>
        </p:txBody>
      </p:sp>
    </p:spTree>
    <p:extLst>
      <p:ext uri="{BB962C8B-B14F-4D97-AF65-F5344CB8AC3E}">
        <p14:creationId xmlns:p14="http://schemas.microsoft.com/office/powerpoint/2010/main" val="130407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geometry in Fig. illustrates how to obtain the dimensions of an image formed on the retina. For example, suppose that a person is looking at a tree 15 m high at a distance of 100 m. Letting h denote the height of that object in the retinal image, the geometry of Fig yields 15/100 = h/17 or h = 2.55 mm. </a:t>
            </a:r>
          </a:p>
        </p:txBody>
      </p:sp>
      <p:sp>
        <p:nvSpPr>
          <p:cNvPr id="4" name="Slide Number Placeholder 3"/>
          <p:cNvSpPr>
            <a:spLocks noGrp="1"/>
          </p:cNvSpPr>
          <p:nvPr>
            <p:ph type="sldNum" sz="quarter" idx="5"/>
          </p:nvPr>
        </p:nvSpPr>
        <p:spPr/>
        <p:txBody>
          <a:bodyPr/>
          <a:lstStyle/>
          <a:p>
            <a:fld id="{5D46AC6A-C0F2-4F22-887B-4B4FAB46BE0E}" type="slidenum">
              <a:rPr lang="en-US" smtClean="0"/>
              <a:t>9</a:t>
            </a:fld>
            <a:endParaRPr lang="en-US"/>
          </a:p>
        </p:txBody>
      </p:sp>
    </p:spTree>
    <p:extLst>
      <p:ext uri="{BB962C8B-B14F-4D97-AF65-F5344CB8AC3E}">
        <p14:creationId xmlns:p14="http://schemas.microsoft.com/office/powerpoint/2010/main" val="154564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phenomena clearly demonstrate that perceived brightness is not a simple function of intensity. The first is based on the fact that </a:t>
            </a:r>
            <a:r>
              <a:rPr lang="en-US" b="1" dirty="0"/>
              <a:t>the visual system tends to undershoot or overshoot around the boundary of regions of different intensities</a:t>
            </a:r>
            <a:r>
              <a:rPr lang="en-US" dirty="0"/>
              <a:t>. Figure 2.7(a) shows a striking example of this phenomenon. Although the intensity of the stripes is constant, we actually perceive a brightness pattern that is strongly scalloped near the boundaries [Fig. 2.7(c)]. When we go from left to right(i.e. darker to lighter), our perceived intensity rises slightly around the edge and then becomes constant, the opposite happens too when we go from right to left (i.e. lighter to darker)</a:t>
            </a:r>
          </a:p>
          <a:p>
            <a:r>
              <a:rPr lang="en-US" dirty="0"/>
              <a:t>These seemingly scalloped bands are called </a:t>
            </a:r>
            <a:r>
              <a:rPr lang="en-US" i="1" dirty="0"/>
              <a:t>Mach bands </a:t>
            </a:r>
            <a:r>
              <a:rPr lang="en-US" dirty="0"/>
              <a:t>after Ernst Mach, who first described the phenomenon in 1865.</a:t>
            </a:r>
          </a:p>
        </p:txBody>
      </p:sp>
      <p:sp>
        <p:nvSpPr>
          <p:cNvPr id="4" name="Slide Number Placeholder 3"/>
          <p:cNvSpPr>
            <a:spLocks noGrp="1"/>
          </p:cNvSpPr>
          <p:nvPr>
            <p:ph type="sldNum" sz="quarter" idx="5"/>
          </p:nvPr>
        </p:nvSpPr>
        <p:spPr/>
        <p:txBody>
          <a:bodyPr/>
          <a:lstStyle/>
          <a:p>
            <a:fld id="{5D46AC6A-C0F2-4F22-887B-4B4FAB46BE0E}" type="slidenum">
              <a:rPr lang="en-US" smtClean="0"/>
              <a:t>12</a:t>
            </a:fld>
            <a:endParaRPr lang="en-US"/>
          </a:p>
        </p:txBody>
      </p:sp>
    </p:spTree>
    <p:extLst>
      <p:ext uri="{BB962C8B-B14F-4D97-AF65-F5344CB8AC3E}">
        <p14:creationId xmlns:p14="http://schemas.microsoft.com/office/powerpoint/2010/main" val="558763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previous slide’s graph we can see that actual intensity rises steeply, but our perceived intensity can differentiate at wider ranges. Look closely here, we can see that we can differentiate even the small </a:t>
            </a:r>
            <a:r>
              <a:rPr lang="en-US"/>
              <a:t>intensity numbers.</a:t>
            </a:r>
            <a:endParaRPr lang="en-US" dirty="0"/>
          </a:p>
        </p:txBody>
      </p:sp>
      <p:sp>
        <p:nvSpPr>
          <p:cNvPr id="4" name="Slide Number Placeholder 3"/>
          <p:cNvSpPr>
            <a:spLocks noGrp="1"/>
          </p:cNvSpPr>
          <p:nvPr>
            <p:ph type="sldNum" sz="quarter" idx="5"/>
          </p:nvPr>
        </p:nvSpPr>
        <p:spPr/>
        <p:txBody>
          <a:bodyPr/>
          <a:lstStyle/>
          <a:p>
            <a:fld id="{5D46AC6A-C0F2-4F22-887B-4B4FAB46BE0E}" type="slidenum">
              <a:rPr lang="en-US" smtClean="0"/>
              <a:t>13</a:t>
            </a:fld>
            <a:endParaRPr lang="en-US"/>
          </a:p>
        </p:txBody>
      </p:sp>
    </p:spTree>
    <p:extLst>
      <p:ext uri="{BB962C8B-B14F-4D97-AF65-F5344CB8AC3E}">
        <p14:creationId xmlns:p14="http://schemas.microsoft.com/office/powerpoint/2010/main" val="404429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phenomenon, called </a:t>
            </a:r>
            <a:r>
              <a:rPr lang="en-US" b="1" i="1" dirty="0"/>
              <a:t>simultaneous contrast</a:t>
            </a:r>
            <a:r>
              <a:rPr lang="en-US" dirty="0"/>
              <a:t>, is related to the fact that a region’s perceived brightness does not depend simply on its intensity, as Fig. 2.8 demonstrates. All the center squares have exactly the same intensity. </a:t>
            </a:r>
          </a:p>
          <a:p>
            <a:r>
              <a:rPr lang="en-US" dirty="0"/>
              <a:t>However, they appear to the eye to become darker as the background gets lighter. A more familiar example is a piece of paper that seems white when lying on a desk, but can appear totally black when used to shield the eyes while looking directly at a bright sky.</a:t>
            </a:r>
          </a:p>
        </p:txBody>
      </p:sp>
      <p:sp>
        <p:nvSpPr>
          <p:cNvPr id="4" name="Slide Number Placeholder 3"/>
          <p:cNvSpPr>
            <a:spLocks noGrp="1"/>
          </p:cNvSpPr>
          <p:nvPr>
            <p:ph type="sldNum" sz="quarter" idx="5"/>
          </p:nvPr>
        </p:nvSpPr>
        <p:spPr/>
        <p:txBody>
          <a:bodyPr/>
          <a:lstStyle/>
          <a:p>
            <a:fld id="{5D46AC6A-C0F2-4F22-887B-4B4FAB46BE0E}" type="slidenum">
              <a:rPr lang="en-US" smtClean="0"/>
              <a:t>14</a:t>
            </a:fld>
            <a:endParaRPr lang="en-US"/>
          </a:p>
        </p:txBody>
      </p:sp>
    </p:spTree>
    <p:extLst>
      <p:ext uri="{BB962C8B-B14F-4D97-AF65-F5344CB8AC3E}">
        <p14:creationId xmlns:p14="http://schemas.microsoft.com/office/powerpoint/2010/main" val="114035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Emission of </a:t>
            </a:r>
            <a:r>
              <a:rPr lang="en-US" b="1" dirty="0"/>
              <a:t>light</a:t>
            </a:r>
            <a:r>
              <a:rPr lang="en-US" dirty="0"/>
              <a:t> by a substance(the surface here) that has absorbed light or other electromagnetic radiation.</a:t>
            </a:r>
          </a:p>
        </p:txBody>
      </p:sp>
      <p:sp>
        <p:nvSpPr>
          <p:cNvPr id="4" name="Slide Number Placeholder 3"/>
          <p:cNvSpPr>
            <a:spLocks noGrp="1"/>
          </p:cNvSpPr>
          <p:nvPr>
            <p:ph type="sldNum" sz="quarter" idx="5"/>
          </p:nvPr>
        </p:nvSpPr>
        <p:spPr/>
        <p:txBody>
          <a:bodyPr/>
          <a:lstStyle/>
          <a:p>
            <a:fld id="{5D46AC6A-C0F2-4F22-887B-4B4FAB46BE0E}" type="slidenum">
              <a:rPr lang="en-US" smtClean="0"/>
              <a:t>29</a:t>
            </a:fld>
            <a:endParaRPr lang="en-US"/>
          </a:p>
        </p:txBody>
      </p:sp>
    </p:spTree>
    <p:extLst>
      <p:ext uri="{BB962C8B-B14F-4D97-AF65-F5344CB8AC3E}">
        <p14:creationId xmlns:p14="http://schemas.microsoft.com/office/powerpoint/2010/main" val="2262297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mechanism of light transport in which light that penetrates the surface of a translucent/semi-transparent object (e.g. human face) is scattered by interacting with the material and exits the surface at a different point.</a:t>
            </a:r>
          </a:p>
        </p:txBody>
      </p:sp>
      <p:sp>
        <p:nvSpPr>
          <p:cNvPr id="4" name="Slide Number Placeholder 3"/>
          <p:cNvSpPr>
            <a:spLocks noGrp="1"/>
          </p:cNvSpPr>
          <p:nvPr>
            <p:ph type="sldNum" sz="quarter" idx="5"/>
          </p:nvPr>
        </p:nvSpPr>
        <p:spPr/>
        <p:txBody>
          <a:bodyPr/>
          <a:lstStyle/>
          <a:p>
            <a:fld id="{5D46AC6A-C0F2-4F22-887B-4B4FAB46BE0E}" type="slidenum">
              <a:rPr lang="en-US" smtClean="0"/>
              <a:t>30</a:t>
            </a:fld>
            <a:endParaRPr lang="en-US"/>
          </a:p>
        </p:txBody>
      </p:sp>
    </p:spTree>
    <p:extLst>
      <p:ext uri="{BB962C8B-B14F-4D97-AF65-F5344CB8AC3E}">
        <p14:creationId xmlns:p14="http://schemas.microsoft.com/office/powerpoint/2010/main" val="180911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exposed to light of a shorter wavelength, a phosphorescent substance will glow, absorbing the light and reemitting it at a longer wavelength.</a:t>
            </a:r>
          </a:p>
        </p:txBody>
      </p:sp>
      <p:sp>
        <p:nvSpPr>
          <p:cNvPr id="4" name="Slide Number Placeholder 3"/>
          <p:cNvSpPr>
            <a:spLocks noGrp="1"/>
          </p:cNvSpPr>
          <p:nvPr>
            <p:ph type="sldNum" sz="quarter" idx="5"/>
          </p:nvPr>
        </p:nvSpPr>
        <p:spPr/>
        <p:txBody>
          <a:bodyPr/>
          <a:lstStyle/>
          <a:p>
            <a:fld id="{5D46AC6A-C0F2-4F22-887B-4B4FAB46BE0E}" type="slidenum">
              <a:rPr lang="en-US" smtClean="0"/>
              <a:t>31</a:t>
            </a:fld>
            <a:endParaRPr lang="en-US"/>
          </a:p>
        </p:txBody>
      </p:sp>
    </p:spTree>
    <p:extLst>
      <p:ext uri="{BB962C8B-B14F-4D97-AF65-F5344CB8AC3E}">
        <p14:creationId xmlns:p14="http://schemas.microsoft.com/office/powerpoint/2010/main" val="2242158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a:hlinkClick r:id="rId3" tooltip="illumination"/>
              </a:rPr>
              <a:t>illumination</a:t>
            </a:r>
            <a:r>
              <a:rPr lang="en-US" dirty="0"/>
              <a:t> of an object by </a:t>
            </a:r>
            <a:r>
              <a:rPr lang="en-US" dirty="0">
                <a:hlinkClick r:id="rId4" tooltip="reflect"/>
              </a:rPr>
              <a:t>reflected</a:t>
            </a:r>
            <a:r>
              <a:rPr lang="en-US" dirty="0"/>
              <a:t> </a:t>
            </a:r>
            <a:r>
              <a:rPr lang="en-US" dirty="0">
                <a:hlinkClick r:id="rId5" tooltip="light"/>
              </a:rPr>
              <a:t>light</a:t>
            </a:r>
            <a:r>
              <a:rPr lang="en-US" dirty="0"/>
              <a:t> from other objects that are not light sources.</a:t>
            </a:r>
          </a:p>
        </p:txBody>
      </p:sp>
      <p:sp>
        <p:nvSpPr>
          <p:cNvPr id="4" name="Slide Number Placeholder 3"/>
          <p:cNvSpPr>
            <a:spLocks noGrp="1"/>
          </p:cNvSpPr>
          <p:nvPr>
            <p:ph type="sldNum" sz="quarter" idx="5"/>
          </p:nvPr>
        </p:nvSpPr>
        <p:spPr/>
        <p:txBody>
          <a:bodyPr/>
          <a:lstStyle/>
          <a:p>
            <a:fld id="{5D46AC6A-C0F2-4F22-887B-4B4FAB46BE0E}" type="slidenum">
              <a:rPr lang="en-US" smtClean="0"/>
              <a:t>32</a:t>
            </a:fld>
            <a:endParaRPr lang="en-US"/>
          </a:p>
        </p:txBody>
      </p:sp>
    </p:spTree>
    <p:extLst>
      <p:ext uri="{BB962C8B-B14F-4D97-AF65-F5344CB8AC3E}">
        <p14:creationId xmlns:p14="http://schemas.microsoft.com/office/powerpoint/2010/main" val="84053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u="heavy">
                <a:solidFill>
                  <a:srgbClr val="993300"/>
                </a:solidFill>
                <a:latin typeface="Constantia"/>
                <a:cs typeface="Constantia"/>
              </a:defRPr>
            </a:lvl1pPr>
          </a:lstStyle>
          <a:p>
            <a:endParaRPr/>
          </a:p>
        </p:txBody>
      </p:sp>
      <p:sp>
        <p:nvSpPr>
          <p:cNvPr id="3" name="Holder 3"/>
          <p:cNvSpPr>
            <a:spLocks noGrp="1"/>
          </p:cNvSpPr>
          <p:nvPr>
            <p:ph type="body" idx="1"/>
          </p:nvPr>
        </p:nvSpPr>
        <p:spPr/>
        <p:txBody>
          <a:bodyPr lIns="0" tIns="0" rIns="0" bIns="0"/>
          <a:lstStyle>
            <a:lvl1pPr>
              <a:defRPr sz="2400" b="0"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u="heavy">
                <a:solidFill>
                  <a:srgbClr val="993300"/>
                </a:solidFill>
                <a:latin typeface="Constantia"/>
                <a:cs typeface="Constant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u="heavy">
                <a:solidFill>
                  <a:srgbClr val="993300"/>
                </a:solidFill>
                <a:latin typeface="Constantia"/>
                <a:cs typeface="Constant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535940" y="249682"/>
            <a:ext cx="8072119" cy="1122680"/>
          </a:xfrm>
          <a:prstGeom prst="rect">
            <a:avLst/>
          </a:prstGeom>
        </p:spPr>
        <p:txBody>
          <a:bodyPr wrap="square" lIns="0" tIns="0" rIns="0" bIns="0">
            <a:spAutoFit/>
          </a:bodyPr>
          <a:lstStyle>
            <a:lvl1pPr>
              <a:defRPr sz="3200" b="0" i="0" u="heavy">
                <a:solidFill>
                  <a:srgbClr val="993300"/>
                </a:solidFill>
                <a:latin typeface="Constantia"/>
                <a:cs typeface="Constantia"/>
              </a:defRPr>
            </a:lvl1pPr>
          </a:lstStyle>
          <a:p>
            <a:endParaRPr/>
          </a:p>
        </p:txBody>
      </p:sp>
      <p:sp>
        <p:nvSpPr>
          <p:cNvPr id="3" name="Holder 3"/>
          <p:cNvSpPr>
            <a:spLocks noGrp="1"/>
          </p:cNvSpPr>
          <p:nvPr>
            <p:ph type="body" idx="1"/>
          </p:nvPr>
        </p:nvSpPr>
        <p:spPr>
          <a:xfrm>
            <a:off x="798575" y="3340734"/>
            <a:ext cx="7546848" cy="1635125"/>
          </a:xfrm>
          <a:prstGeom prst="rect">
            <a:avLst/>
          </a:prstGeom>
        </p:spPr>
        <p:txBody>
          <a:bodyPr wrap="square" lIns="0" tIns="0" rIns="0" bIns="0">
            <a:spAutoFit/>
          </a:bodyPr>
          <a:lstStyle>
            <a:lvl1pPr>
              <a:defRPr sz="2400" b="0" i="0">
                <a:solidFill>
                  <a:srgbClr val="FF0000"/>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5/28/2021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s://en.wikipedia.org/wiki/Luminance" TargetMode="Externa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en.wikipedia.org/wiki/Checker_shadow_illusion"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3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4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4695" y="128015"/>
            <a:ext cx="4616450" cy="820419"/>
            <a:chOff x="234695" y="128015"/>
            <a:chExt cx="4616450" cy="820419"/>
          </a:xfrm>
        </p:grpSpPr>
        <p:pic>
          <p:nvPicPr>
            <p:cNvPr id="3" name="object 3"/>
            <p:cNvPicPr/>
            <p:nvPr/>
          </p:nvPicPr>
          <p:blipFill>
            <a:blip r:embed="rId2" cstate="print"/>
            <a:stretch>
              <a:fillRect/>
            </a:stretch>
          </p:blipFill>
          <p:spPr>
            <a:xfrm>
              <a:off x="234695" y="128015"/>
              <a:ext cx="4616196" cy="819912"/>
            </a:xfrm>
            <a:prstGeom prst="rect">
              <a:avLst/>
            </a:prstGeom>
          </p:spPr>
        </p:pic>
        <p:pic>
          <p:nvPicPr>
            <p:cNvPr id="4" name="object 4"/>
            <p:cNvPicPr/>
            <p:nvPr/>
          </p:nvPicPr>
          <p:blipFill>
            <a:blip r:embed="rId3" cstate="print"/>
            <a:stretch>
              <a:fillRect/>
            </a:stretch>
          </p:blipFill>
          <p:spPr>
            <a:xfrm>
              <a:off x="536447" y="821435"/>
              <a:ext cx="4027932" cy="105155"/>
            </a:xfrm>
            <a:prstGeom prst="rect">
              <a:avLst/>
            </a:prstGeom>
          </p:spPr>
        </p:pic>
      </p:grpSp>
      <p:sp>
        <p:nvSpPr>
          <p:cNvPr id="5" name="object 5"/>
          <p:cNvSpPr txBox="1">
            <a:spLocks noGrp="1"/>
          </p:cNvSpPr>
          <p:nvPr>
            <p:ph type="title"/>
          </p:nvPr>
        </p:nvSpPr>
        <p:spPr>
          <a:xfrm>
            <a:off x="535940" y="263398"/>
            <a:ext cx="3975735"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Arial"/>
                <a:cs typeface="Arial"/>
              </a:rPr>
              <a:t>Today’s</a:t>
            </a:r>
            <a:r>
              <a:rPr sz="4000" spc="-50" dirty="0">
                <a:latin typeface="Arial"/>
                <a:cs typeface="Arial"/>
              </a:rPr>
              <a:t> </a:t>
            </a:r>
            <a:r>
              <a:rPr sz="4000" spc="-10" dirty="0">
                <a:latin typeface="Arial"/>
                <a:cs typeface="Arial"/>
              </a:rPr>
              <a:t>Contents</a:t>
            </a:r>
            <a:endParaRPr sz="4000">
              <a:latin typeface="Arial"/>
              <a:cs typeface="Arial"/>
            </a:endParaRPr>
          </a:p>
        </p:txBody>
      </p:sp>
      <p:sp>
        <p:nvSpPr>
          <p:cNvPr id="6" name="object 6"/>
          <p:cNvSpPr txBox="1"/>
          <p:nvPr/>
        </p:nvSpPr>
        <p:spPr>
          <a:xfrm>
            <a:off x="535940" y="1464310"/>
            <a:ext cx="4891405" cy="2220595"/>
          </a:xfrm>
          <a:prstGeom prst="rect">
            <a:avLst/>
          </a:prstGeom>
        </p:spPr>
        <p:txBody>
          <a:bodyPr vert="horz" wrap="square" lIns="0" tIns="85725" rIns="0" bIns="0" rtlCol="0">
            <a:spAutoFit/>
          </a:bodyPr>
          <a:lstStyle/>
          <a:p>
            <a:pPr marL="355600" indent="-342900">
              <a:lnSpc>
                <a:spcPct val="100000"/>
              </a:lnSpc>
              <a:spcBef>
                <a:spcPts val="675"/>
              </a:spcBef>
              <a:buFont typeface="Wingdings"/>
              <a:buChar char=""/>
              <a:tabLst>
                <a:tab pos="355600" algn="l"/>
              </a:tabLst>
            </a:pPr>
            <a:r>
              <a:rPr sz="2400" b="1" spc="-5" dirty="0">
                <a:solidFill>
                  <a:srgbClr val="0000FF"/>
                </a:solidFill>
                <a:latin typeface="Constantia"/>
                <a:cs typeface="Constantia"/>
              </a:rPr>
              <a:t>Image Sensing </a:t>
            </a:r>
            <a:r>
              <a:rPr sz="2400" b="1" dirty="0">
                <a:solidFill>
                  <a:srgbClr val="0000FF"/>
                </a:solidFill>
                <a:latin typeface="Constantia"/>
                <a:cs typeface="Constantia"/>
              </a:rPr>
              <a:t>and</a:t>
            </a:r>
            <a:r>
              <a:rPr sz="2400" b="1" spc="540" dirty="0">
                <a:solidFill>
                  <a:srgbClr val="0000FF"/>
                </a:solidFill>
                <a:latin typeface="Constantia"/>
                <a:cs typeface="Constantia"/>
              </a:rPr>
              <a:t> </a:t>
            </a:r>
            <a:r>
              <a:rPr sz="2400" b="1" spc="-5" dirty="0">
                <a:solidFill>
                  <a:srgbClr val="0000FF"/>
                </a:solidFill>
                <a:latin typeface="Constantia"/>
                <a:cs typeface="Constantia"/>
              </a:rPr>
              <a:t>Acquisition</a:t>
            </a:r>
            <a:endParaRPr sz="2400">
              <a:latin typeface="Constantia"/>
              <a:cs typeface="Constantia"/>
            </a:endParaRPr>
          </a:p>
          <a:p>
            <a:pPr marL="756285" lvl="1" indent="-287020">
              <a:lnSpc>
                <a:spcPct val="100000"/>
              </a:lnSpc>
              <a:spcBef>
                <a:spcPts val="575"/>
              </a:spcBef>
              <a:buFont typeface="Constantia"/>
              <a:buChar char="–"/>
              <a:tabLst>
                <a:tab pos="756920" algn="l"/>
              </a:tabLst>
            </a:pPr>
            <a:r>
              <a:rPr sz="2400" b="1" spc="-5" dirty="0">
                <a:solidFill>
                  <a:srgbClr val="336600"/>
                </a:solidFill>
                <a:latin typeface="Constantia"/>
                <a:cs typeface="Constantia"/>
              </a:rPr>
              <a:t>Visual</a:t>
            </a:r>
            <a:r>
              <a:rPr sz="2400" b="1" spc="-15" dirty="0">
                <a:solidFill>
                  <a:srgbClr val="336600"/>
                </a:solidFill>
                <a:latin typeface="Constantia"/>
                <a:cs typeface="Constantia"/>
              </a:rPr>
              <a:t> </a:t>
            </a:r>
            <a:r>
              <a:rPr sz="2400" b="1" spc="-5" dirty="0">
                <a:solidFill>
                  <a:srgbClr val="336600"/>
                </a:solidFill>
                <a:latin typeface="Constantia"/>
                <a:cs typeface="Constantia"/>
              </a:rPr>
              <a:t>Perception</a:t>
            </a:r>
            <a:endParaRPr sz="2400">
              <a:latin typeface="Constantia"/>
              <a:cs typeface="Constantia"/>
            </a:endParaRPr>
          </a:p>
          <a:p>
            <a:pPr marL="756285" lvl="1" indent="-287020">
              <a:lnSpc>
                <a:spcPct val="100000"/>
              </a:lnSpc>
              <a:spcBef>
                <a:spcPts val="580"/>
              </a:spcBef>
              <a:buFont typeface="Constantia"/>
              <a:buChar char="–"/>
              <a:tabLst>
                <a:tab pos="756920" algn="l"/>
              </a:tabLst>
            </a:pPr>
            <a:r>
              <a:rPr sz="2400" b="1" spc="-5" dirty="0">
                <a:solidFill>
                  <a:srgbClr val="336600"/>
                </a:solidFill>
                <a:latin typeface="Constantia"/>
                <a:cs typeface="Constantia"/>
              </a:rPr>
              <a:t>Image</a:t>
            </a:r>
            <a:r>
              <a:rPr sz="2400" b="1" spc="-10" dirty="0">
                <a:solidFill>
                  <a:srgbClr val="336600"/>
                </a:solidFill>
                <a:latin typeface="Constantia"/>
                <a:cs typeface="Constantia"/>
              </a:rPr>
              <a:t> </a:t>
            </a:r>
            <a:r>
              <a:rPr sz="2400" b="1" dirty="0">
                <a:solidFill>
                  <a:srgbClr val="336600"/>
                </a:solidFill>
                <a:latin typeface="Constantia"/>
                <a:cs typeface="Constantia"/>
              </a:rPr>
              <a:t>Formation</a:t>
            </a:r>
            <a:endParaRPr sz="2400">
              <a:latin typeface="Constantia"/>
              <a:cs typeface="Constantia"/>
            </a:endParaRPr>
          </a:p>
          <a:p>
            <a:pPr marL="828040" lvl="1" indent="-358775">
              <a:lnSpc>
                <a:spcPct val="100000"/>
              </a:lnSpc>
              <a:spcBef>
                <a:spcPts val="575"/>
              </a:spcBef>
              <a:buFont typeface="Constantia"/>
              <a:buChar char="–"/>
              <a:tabLst>
                <a:tab pos="828040" algn="l"/>
                <a:tab pos="828675" algn="l"/>
              </a:tabLst>
            </a:pPr>
            <a:r>
              <a:rPr sz="2400" b="1" spc="-5" dirty="0">
                <a:solidFill>
                  <a:srgbClr val="336600"/>
                </a:solidFill>
                <a:latin typeface="Constantia"/>
                <a:cs typeface="Constantia"/>
              </a:rPr>
              <a:t>Image Acquisition</a:t>
            </a:r>
            <a:endParaRPr sz="2400">
              <a:latin typeface="Constantia"/>
              <a:cs typeface="Constantia"/>
            </a:endParaRPr>
          </a:p>
          <a:p>
            <a:pPr marL="756285" lvl="1" indent="-287020">
              <a:lnSpc>
                <a:spcPct val="100000"/>
              </a:lnSpc>
              <a:spcBef>
                <a:spcPts val="575"/>
              </a:spcBef>
              <a:buFont typeface="Constantia"/>
              <a:buChar char="–"/>
              <a:tabLst>
                <a:tab pos="756920" algn="l"/>
              </a:tabLst>
            </a:pPr>
            <a:r>
              <a:rPr sz="2400" b="1" spc="-5" dirty="0">
                <a:solidFill>
                  <a:srgbClr val="336600"/>
                </a:solidFill>
                <a:latin typeface="Constantia"/>
                <a:cs typeface="Constantia"/>
              </a:rPr>
              <a:t>Image </a:t>
            </a:r>
            <a:r>
              <a:rPr sz="2400" b="1" dirty="0">
                <a:solidFill>
                  <a:srgbClr val="336600"/>
                </a:solidFill>
                <a:latin typeface="Constantia"/>
                <a:cs typeface="Constantia"/>
              </a:rPr>
              <a:t>formation</a:t>
            </a:r>
            <a:r>
              <a:rPr sz="2400" b="1" spc="-15" dirty="0">
                <a:solidFill>
                  <a:srgbClr val="336600"/>
                </a:solidFill>
                <a:latin typeface="Constantia"/>
                <a:cs typeface="Constantia"/>
              </a:rPr>
              <a:t> </a:t>
            </a:r>
            <a:r>
              <a:rPr sz="2400" b="1" spc="-5" dirty="0">
                <a:solidFill>
                  <a:srgbClr val="336600"/>
                </a:solidFill>
                <a:latin typeface="Constantia"/>
                <a:cs typeface="Constantia"/>
              </a:rPr>
              <a:t>model</a:t>
            </a:r>
            <a:endParaRPr sz="2400">
              <a:latin typeface="Constantia"/>
              <a:cs typeface="Constantia"/>
            </a:endParaRPr>
          </a:p>
        </p:txBody>
      </p:sp>
      <p:pic>
        <p:nvPicPr>
          <p:cNvPr id="7" name="object 7"/>
          <p:cNvPicPr/>
          <p:nvPr/>
        </p:nvPicPr>
        <p:blipFill>
          <a:blip r:embed="rId4" cstate="print"/>
          <a:stretch>
            <a:fillRect/>
          </a:stretch>
        </p:blipFill>
        <p:spPr>
          <a:xfrm>
            <a:off x="472440" y="4782311"/>
            <a:ext cx="228600" cy="234695"/>
          </a:xfrm>
          <a:prstGeom prst="rect">
            <a:avLst/>
          </a:prstGeom>
        </p:spPr>
      </p:pic>
      <p:sp>
        <p:nvSpPr>
          <p:cNvPr id="8" name="object 8"/>
          <p:cNvSpPr txBox="1"/>
          <p:nvPr/>
        </p:nvSpPr>
        <p:spPr>
          <a:xfrm>
            <a:off x="459740" y="4775072"/>
            <a:ext cx="7706995" cy="574040"/>
          </a:xfrm>
          <a:prstGeom prst="rect">
            <a:avLst/>
          </a:prstGeom>
        </p:spPr>
        <p:txBody>
          <a:bodyPr vert="horz" wrap="square" lIns="0" tIns="12700" rIns="0" bIns="0" rtlCol="0">
            <a:spAutoFit/>
          </a:bodyPr>
          <a:lstStyle/>
          <a:p>
            <a:pPr marL="12700" marR="5080" indent="234315">
              <a:lnSpc>
                <a:spcPct val="100000"/>
              </a:lnSpc>
              <a:spcBef>
                <a:spcPts val="100"/>
              </a:spcBef>
            </a:pPr>
            <a:r>
              <a:rPr sz="1800" spc="-5" dirty="0">
                <a:solidFill>
                  <a:srgbClr val="0000FF"/>
                </a:solidFill>
                <a:latin typeface="Arial"/>
                <a:cs typeface="Arial"/>
              </a:rPr>
              <a:t>Chapter 2 </a:t>
            </a:r>
            <a:r>
              <a:rPr sz="1800" dirty="0">
                <a:solidFill>
                  <a:srgbClr val="0000FF"/>
                </a:solidFill>
                <a:latin typeface="Arial"/>
                <a:cs typeface="Arial"/>
              </a:rPr>
              <a:t>from R.C. </a:t>
            </a:r>
            <a:r>
              <a:rPr sz="1800" spc="-5" dirty="0">
                <a:solidFill>
                  <a:srgbClr val="0000FF"/>
                </a:solidFill>
                <a:latin typeface="Arial"/>
                <a:cs typeface="Arial"/>
              </a:rPr>
              <a:t>Gonzalez and </a:t>
            </a:r>
            <a:r>
              <a:rPr sz="1800" dirty="0">
                <a:solidFill>
                  <a:srgbClr val="0000FF"/>
                </a:solidFill>
                <a:latin typeface="Arial"/>
                <a:cs typeface="Arial"/>
              </a:rPr>
              <a:t>R.E. </a:t>
            </a:r>
            <a:r>
              <a:rPr sz="1800" spc="-10" dirty="0">
                <a:solidFill>
                  <a:srgbClr val="0000FF"/>
                </a:solidFill>
                <a:latin typeface="Arial"/>
                <a:cs typeface="Arial"/>
              </a:rPr>
              <a:t>Woods, </a:t>
            </a:r>
            <a:r>
              <a:rPr sz="1800" spc="-5" dirty="0">
                <a:solidFill>
                  <a:srgbClr val="0000FF"/>
                </a:solidFill>
                <a:latin typeface="Arial"/>
                <a:cs typeface="Arial"/>
              </a:rPr>
              <a:t>Digital Image Processing  (3rd Edition), Prentice Hall, 2008 </a:t>
            </a:r>
            <a:r>
              <a:rPr sz="1800" dirty="0">
                <a:solidFill>
                  <a:srgbClr val="0000FF"/>
                </a:solidFill>
                <a:latin typeface="Arial"/>
                <a:cs typeface="Arial"/>
              </a:rPr>
              <a:t>[ </a:t>
            </a:r>
            <a:r>
              <a:rPr sz="1800" b="1" spc="-5" dirty="0">
                <a:solidFill>
                  <a:srgbClr val="FF0000"/>
                </a:solidFill>
                <a:latin typeface="Arial"/>
                <a:cs typeface="Arial"/>
              </a:rPr>
              <a:t>Section 2.1, 2.2, 2.3</a:t>
            </a:r>
            <a:r>
              <a:rPr sz="1800" b="1" spc="75" dirty="0">
                <a:solidFill>
                  <a:srgbClr val="FF0000"/>
                </a:solidFill>
                <a:latin typeface="Arial"/>
                <a:cs typeface="Arial"/>
              </a:rPr>
              <a:t> </a:t>
            </a:r>
            <a:r>
              <a:rPr sz="1800" dirty="0">
                <a:solidFill>
                  <a:srgbClr val="0000FF"/>
                </a:solidFill>
                <a:latin typeface="Arial"/>
                <a:cs typeface="Arial"/>
              </a:rPr>
              <a:t>]</a:t>
            </a:r>
            <a:endParaRPr sz="1800">
              <a:latin typeface="Arial"/>
              <a:cs typeface="Arial"/>
            </a:endParaRPr>
          </a:p>
        </p:txBody>
      </p:sp>
      <p:sp>
        <p:nvSpPr>
          <p:cNvPr id="9" name="object 9"/>
          <p:cNvSpPr txBox="1"/>
          <p:nvPr/>
        </p:nvSpPr>
        <p:spPr>
          <a:xfrm>
            <a:off x="535940" y="6384442"/>
            <a:ext cx="10401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F5F5F"/>
                </a:solidFill>
                <a:latin typeface="Arial"/>
                <a:cs typeface="Arial"/>
              </a:rPr>
              <a:t>2</a:t>
            </a:r>
            <a:r>
              <a:rPr sz="1800" spc="-15" dirty="0">
                <a:solidFill>
                  <a:srgbClr val="5F5F5F"/>
                </a:solidFill>
                <a:latin typeface="Arial"/>
                <a:cs typeface="Arial"/>
              </a:rPr>
              <a:t>0</a:t>
            </a:r>
            <a:r>
              <a:rPr sz="1800" spc="-5" dirty="0">
                <a:solidFill>
                  <a:srgbClr val="5F5F5F"/>
                </a:solidFill>
                <a:latin typeface="Arial"/>
                <a:cs typeface="Arial"/>
              </a:rPr>
              <a:t>1</a:t>
            </a:r>
            <a:r>
              <a:rPr sz="1800" spc="-15" dirty="0">
                <a:solidFill>
                  <a:srgbClr val="5F5F5F"/>
                </a:solidFill>
                <a:latin typeface="Arial"/>
                <a:cs typeface="Arial"/>
              </a:rPr>
              <a:t>9</a:t>
            </a:r>
            <a:r>
              <a:rPr sz="1800" dirty="0">
                <a:solidFill>
                  <a:srgbClr val="5F5F5F"/>
                </a:solidFill>
                <a:latin typeface="Arial"/>
                <a:cs typeface="Arial"/>
              </a:rPr>
              <a:t>/1/13</a:t>
            </a:r>
            <a:endParaRPr sz="1800">
              <a:latin typeface="Arial"/>
              <a:cs typeface="Arial"/>
            </a:endParaRPr>
          </a:p>
        </p:txBody>
      </p:sp>
      <p:sp>
        <p:nvSpPr>
          <p:cNvPr id="11" name="object 11"/>
          <p:cNvSpPr txBox="1"/>
          <p:nvPr/>
        </p:nvSpPr>
        <p:spPr>
          <a:xfrm>
            <a:off x="7547609" y="6384442"/>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F5F5F"/>
                </a:solidFill>
                <a:latin typeface="Arial"/>
                <a:cs typeface="Arial"/>
              </a:rPr>
              <a:t>2</a:t>
            </a:r>
            <a:endParaRPr sz="18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265175" y="115823"/>
            <a:ext cx="5134610" cy="737870"/>
            <a:chOff x="265175" y="115823"/>
            <a:chExt cx="5134610" cy="737870"/>
          </a:xfrm>
        </p:grpSpPr>
        <p:pic>
          <p:nvPicPr>
            <p:cNvPr id="4" name="object 4"/>
            <p:cNvPicPr/>
            <p:nvPr/>
          </p:nvPicPr>
          <p:blipFill>
            <a:blip r:embed="rId3" cstate="print"/>
            <a:stretch>
              <a:fillRect/>
            </a:stretch>
          </p:blipFill>
          <p:spPr>
            <a:xfrm>
              <a:off x="265175" y="115823"/>
              <a:ext cx="5134356" cy="737615"/>
            </a:xfrm>
            <a:prstGeom prst="rect">
              <a:avLst/>
            </a:prstGeom>
          </p:spPr>
        </p:pic>
        <p:pic>
          <p:nvPicPr>
            <p:cNvPr id="5" name="object 5"/>
            <p:cNvPicPr/>
            <p:nvPr/>
          </p:nvPicPr>
          <p:blipFill>
            <a:blip r:embed="rId4" cstate="print"/>
            <a:stretch>
              <a:fillRect/>
            </a:stretch>
          </p:blipFill>
          <p:spPr>
            <a:xfrm>
              <a:off x="536447" y="723900"/>
              <a:ext cx="4610100" cy="102108"/>
            </a:xfrm>
            <a:prstGeom prst="rect">
              <a:avLst/>
            </a:prstGeom>
          </p:spPr>
        </p:pic>
      </p:grpSp>
      <p:sp>
        <p:nvSpPr>
          <p:cNvPr id="6" name="object 6"/>
          <p:cNvSpPr txBox="1">
            <a:spLocks noGrp="1"/>
          </p:cNvSpPr>
          <p:nvPr>
            <p:ph type="title"/>
          </p:nvPr>
        </p:nvSpPr>
        <p:spPr>
          <a:xfrm>
            <a:off x="535940" y="220726"/>
            <a:ext cx="455485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Constantia"/>
                <a:cs typeface="Constantia"/>
              </a:rPr>
              <a:t>Some</a:t>
            </a:r>
            <a:r>
              <a:rPr sz="3600" b="1" spc="-35" dirty="0">
                <a:latin typeface="Constantia"/>
                <a:cs typeface="Constantia"/>
              </a:rPr>
              <a:t> </a:t>
            </a:r>
            <a:r>
              <a:rPr sz="3600" b="1" spc="-10" dirty="0">
                <a:latin typeface="Constantia"/>
                <a:cs typeface="Constantia"/>
              </a:rPr>
              <a:t>psychophysics:</a:t>
            </a:r>
            <a:endParaRPr sz="3600">
              <a:latin typeface="Constantia"/>
              <a:cs typeface="Constantia"/>
            </a:endParaRPr>
          </a:p>
        </p:txBody>
      </p:sp>
      <p:sp>
        <p:nvSpPr>
          <p:cNvPr id="7" name="object 7"/>
          <p:cNvSpPr txBox="1"/>
          <p:nvPr/>
        </p:nvSpPr>
        <p:spPr>
          <a:xfrm>
            <a:off x="535940" y="832183"/>
            <a:ext cx="7819390" cy="1551305"/>
          </a:xfrm>
          <a:prstGeom prst="rect">
            <a:avLst/>
          </a:prstGeom>
        </p:spPr>
        <p:txBody>
          <a:bodyPr vert="horz" wrap="square" lIns="0" tIns="209550" rIns="0" bIns="0" rtlCol="0">
            <a:spAutoFit/>
          </a:bodyPr>
          <a:lstStyle/>
          <a:p>
            <a:pPr marL="2012314">
              <a:lnSpc>
                <a:spcPct val="100000"/>
              </a:lnSpc>
              <a:spcBef>
                <a:spcPts val="1650"/>
              </a:spcBef>
            </a:pPr>
            <a:r>
              <a:rPr sz="2800" u="heavy" spc="-5" dirty="0">
                <a:solidFill>
                  <a:srgbClr val="993300"/>
                </a:solidFill>
                <a:uFill>
                  <a:solidFill>
                    <a:srgbClr val="993300"/>
                  </a:solidFill>
                </a:uFill>
                <a:latin typeface="Arial"/>
                <a:cs typeface="Arial"/>
              </a:rPr>
              <a:t>Blind-Spot</a:t>
            </a:r>
            <a:r>
              <a:rPr sz="2800" u="heavy" dirty="0">
                <a:solidFill>
                  <a:srgbClr val="993300"/>
                </a:solidFill>
                <a:uFill>
                  <a:solidFill>
                    <a:srgbClr val="993300"/>
                  </a:solidFill>
                </a:uFill>
                <a:latin typeface="Arial"/>
                <a:cs typeface="Arial"/>
              </a:rPr>
              <a:t> </a:t>
            </a:r>
            <a:r>
              <a:rPr sz="2800" u="heavy" spc="-5" dirty="0">
                <a:solidFill>
                  <a:srgbClr val="993300"/>
                </a:solidFill>
                <a:uFill>
                  <a:solidFill>
                    <a:srgbClr val="993300"/>
                  </a:solidFill>
                </a:uFill>
                <a:latin typeface="Arial"/>
                <a:cs typeface="Arial"/>
              </a:rPr>
              <a:t>Experiment</a:t>
            </a:r>
            <a:endParaRPr sz="2800">
              <a:latin typeface="Arial"/>
              <a:cs typeface="Arial"/>
            </a:endParaRPr>
          </a:p>
          <a:p>
            <a:pPr marL="12700" marR="5080">
              <a:lnSpc>
                <a:spcPct val="100000"/>
              </a:lnSpc>
              <a:spcBef>
                <a:spcPts val="1340"/>
              </a:spcBef>
              <a:buSzPct val="95833"/>
              <a:buFont typeface="Wingdings"/>
              <a:buChar char=""/>
              <a:tabLst>
                <a:tab pos="285115" algn="l"/>
              </a:tabLst>
            </a:pPr>
            <a:r>
              <a:rPr sz="2400" spc="-5" dirty="0">
                <a:solidFill>
                  <a:srgbClr val="0000FF"/>
                </a:solidFill>
                <a:latin typeface="Arial"/>
                <a:cs typeface="Arial"/>
              </a:rPr>
              <a:t>Draw an image similar </a:t>
            </a:r>
            <a:r>
              <a:rPr sz="2400" dirty="0">
                <a:solidFill>
                  <a:srgbClr val="0000FF"/>
                </a:solidFill>
                <a:latin typeface="Arial"/>
                <a:cs typeface="Arial"/>
              </a:rPr>
              <a:t>to that </a:t>
            </a:r>
            <a:r>
              <a:rPr sz="2400" spc="-5" dirty="0">
                <a:solidFill>
                  <a:srgbClr val="0000FF"/>
                </a:solidFill>
                <a:latin typeface="Arial"/>
                <a:cs typeface="Arial"/>
              </a:rPr>
              <a:t>below on a piece </a:t>
            </a:r>
            <a:r>
              <a:rPr sz="2400" dirty="0">
                <a:solidFill>
                  <a:srgbClr val="0000FF"/>
                </a:solidFill>
                <a:latin typeface="Arial"/>
                <a:cs typeface="Arial"/>
              </a:rPr>
              <a:t>of </a:t>
            </a:r>
            <a:r>
              <a:rPr sz="2400" spc="-5" dirty="0">
                <a:solidFill>
                  <a:srgbClr val="0000FF"/>
                </a:solidFill>
                <a:latin typeface="Arial"/>
                <a:cs typeface="Arial"/>
              </a:rPr>
              <a:t>paper  </a:t>
            </a:r>
            <a:r>
              <a:rPr sz="2400" dirty="0">
                <a:solidFill>
                  <a:srgbClr val="0000FF"/>
                </a:solidFill>
                <a:latin typeface="Arial"/>
                <a:cs typeface="Arial"/>
              </a:rPr>
              <a:t>(the </a:t>
            </a:r>
            <a:r>
              <a:rPr sz="2400" spc="-5" dirty="0">
                <a:solidFill>
                  <a:srgbClr val="0000FF"/>
                </a:solidFill>
                <a:latin typeface="Arial"/>
                <a:cs typeface="Arial"/>
              </a:rPr>
              <a:t>dot and </a:t>
            </a:r>
            <a:r>
              <a:rPr sz="2400" dirty="0">
                <a:solidFill>
                  <a:srgbClr val="0000FF"/>
                </a:solidFill>
                <a:latin typeface="Arial"/>
                <a:cs typeface="Arial"/>
              </a:rPr>
              <a:t>cross are </a:t>
            </a:r>
            <a:r>
              <a:rPr sz="2400" spc="-5" dirty="0">
                <a:solidFill>
                  <a:srgbClr val="0000FF"/>
                </a:solidFill>
                <a:latin typeface="Arial"/>
                <a:cs typeface="Arial"/>
              </a:rPr>
              <a:t>about </a:t>
            </a:r>
            <a:r>
              <a:rPr sz="2400" dirty="0">
                <a:solidFill>
                  <a:srgbClr val="0000FF"/>
                </a:solidFill>
                <a:latin typeface="Arial"/>
                <a:cs typeface="Arial"/>
              </a:rPr>
              <a:t>6 </a:t>
            </a:r>
            <a:r>
              <a:rPr sz="2400" spc="-5" dirty="0">
                <a:solidFill>
                  <a:srgbClr val="0000FF"/>
                </a:solidFill>
                <a:latin typeface="Arial"/>
                <a:cs typeface="Arial"/>
              </a:rPr>
              <a:t>inches</a:t>
            </a:r>
            <a:r>
              <a:rPr sz="2400" spc="-20" dirty="0">
                <a:solidFill>
                  <a:srgbClr val="0000FF"/>
                </a:solidFill>
                <a:latin typeface="Arial"/>
                <a:cs typeface="Arial"/>
              </a:rPr>
              <a:t> </a:t>
            </a:r>
            <a:r>
              <a:rPr sz="2400" spc="-5" dirty="0">
                <a:solidFill>
                  <a:srgbClr val="0000FF"/>
                </a:solidFill>
                <a:latin typeface="Arial"/>
                <a:cs typeface="Arial"/>
              </a:rPr>
              <a:t>apart)</a:t>
            </a:r>
            <a:endParaRPr sz="2400">
              <a:latin typeface="Arial"/>
              <a:cs typeface="Arial"/>
            </a:endParaRPr>
          </a:p>
        </p:txBody>
      </p:sp>
      <p:sp>
        <p:nvSpPr>
          <p:cNvPr id="8" name="object 8"/>
          <p:cNvSpPr txBox="1"/>
          <p:nvPr/>
        </p:nvSpPr>
        <p:spPr>
          <a:xfrm>
            <a:off x="535940" y="4186808"/>
            <a:ext cx="8005445" cy="2000885"/>
          </a:xfrm>
          <a:prstGeom prst="rect">
            <a:avLst/>
          </a:prstGeom>
        </p:spPr>
        <p:txBody>
          <a:bodyPr vert="horz" wrap="square" lIns="0" tIns="12700" rIns="0" bIns="0" rtlCol="0">
            <a:spAutoFit/>
          </a:bodyPr>
          <a:lstStyle/>
          <a:p>
            <a:pPr marL="12700" marR="57785">
              <a:lnSpc>
                <a:spcPct val="100000"/>
              </a:lnSpc>
              <a:spcBef>
                <a:spcPts val="100"/>
              </a:spcBef>
              <a:buSzPct val="95833"/>
              <a:buFont typeface="Wingdings"/>
              <a:buChar char=""/>
              <a:tabLst>
                <a:tab pos="285115" algn="l"/>
              </a:tabLst>
            </a:pPr>
            <a:r>
              <a:rPr sz="2400" spc="-5" dirty="0">
                <a:solidFill>
                  <a:srgbClr val="0000FF"/>
                </a:solidFill>
                <a:latin typeface="Arial"/>
                <a:cs typeface="Arial"/>
              </a:rPr>
              <a:t>Close your right eye and </a:t>
            </a:r>
            <a:r>
              <a:rPr sz="2400" dirty="0">
                <a:solidFill>
                  <a:srgbClr val="0000FF"/>
                </a:solidFill>
                <a:latin typeface="Arial"/>
                <a:cs typeface="Arial"/>
              </a:rPr>
              <a:t>focus </a:t>
            </a:r>
            <a:r>
              <a:rPr sz="2400" spc="-10" dirty="0">
                <a:solidFill>
                  <a:srgbClr val="0000FF"/>
                </a:solidFill>
                <a:latin typeface="Arial"/>
                <a:cs typeface="Arial"/>
              </a:rPr>
              <a:t>on </a:t>
            </a:r>
            <a:r>
              <a:rPr sz="2400" spc="-5" dirty="0">
                <a:solidFill>
                  <a:srgbClr val="0000FF"/>
                </a:solidFill>
                <a:latin typeface="Arial"/>
                <a:cs typeface="Arial"/>
              </a:rPr>
              <a:t>the </a:t>
            </a:r>
            <a:r>
              <a:rPr sz="2400" dirty="0">
                <a:solidFill>
                  <a:srgbClr val="0000FF"/>
                </a:solidFill>
                <a:latin typeface="Arial"/>
                <a:cs typeface="Arial"/>
              </a:rPr>
              <a:t>cross </a:t>
            </a:r>
            <a:r>
              <a:rPr sz="2400" spc="-5" dirty="0">
                <a:solidFill>
                  <a:srgbClr val="0000FF"/>
                </a:solidFill>
                <a:latin typeface="Arial"/>
                <a:cs typeface="Arial"/>
              </a:rPr>
              <a:t>with your left  eye</a:t>
            </a:r>
            <a:endParaRPr sz="2400">
              <a:latin typeface="Arial"/>
              <a:cs typeface="Arial"/>
            </a:endParaRPr>
          </a:p>
          <a:p>
            <a:pPr marL="12700" marR="5080">
              <a:lnSpc>
                <a:spcPct val="100000"/>
              </a:lnSpc>
              <a:spcBef>
                <a:spcPts val="575"/>
              </a:spcBef>
              <a:buSzPct val="95833"/>
              <a:buFont typeface="Wingdings"/>
              <a:buChar char=""/>
              <a:tabLst>
                <a:tab pos="285115" algn="l"/>
              </a:tabLst>
            </a:pPr>
            <a:r>
              <a:rPr sz="2400" spc="-5" dirty="0">
                <a:solidFill>
                  <a:srgbClr val="0000FF"/>
                </a:solidFill>
                <a:latin typeface="Arial"/>
                <a:cs typeface="Arial"/>
              </a:rPr>
              <a:t>Hold </a:t>
            </a:r>
            <a:r>
              <a:rPr sz="2400" dirty="0">
                <a:solidFill>
                  <a:srgbClr val="0000FF"/>
                </a:solidFill>
                <a:latin typeface="Arial"/>
                <a:cs typeface="Arial"/>
              </a:rPr>
              <a:t>the </a:t>
            </a:r>
            <a:r>
              <a:rPr sz="2400" spc="-5" dirty="0">
                <a:solidFill>
                  <a:srgbClr val="0000FF"/>
                </a:solidFill>
                <a:latin typeface="Arial"/>
                <a:cs typeface="Arial"/>
              </a:rPr>
              <a:t>image about 20 inches away </a:t>
            </a:r>
            <a:r>
              <a:rPr sz="2400" dirty="0">
                <a:solidFill>
                  <a:srgbClr val="0000FF"/>
                </a:solidFill>
                <a:latin typeface="Arial"/>
                <a:cs typeface="Arial"/>
              </a:rPr>
              <a:t>from </a:t>
            </a:r>
            <a:r>
              <a:rPr sz="2400" spc="-5" dirty="0">
                <a:solidFill>
                  <a:srgbClr val="0000FF"/>
                </a:solidFill>
                <a:latin typeface="Arial"/>
                <a:cs typeface="Arial"/>
              </a:rPr>
              <a:t>your </a:t>
            </a:r>
            <a:r>
              <a:rPr sz="2400" dirty="0">
                <a:solidFill>
                  <a:srgbClr val="0000FF"/>
                </a:solidFill>
                <a:latin typeface="Arial"/>
                <a:cs typeface="Arial"/>
              </a:rPr>
              <a:t>face </a:t>
            </a:r>
            <a:r>
              <a:rPr sz="2400" spc="-5" dirty="0">
                <a:solidFill>
                  <a:srgbClr val="0000FF"/>
                </a:solidFill>
                <a:latin typeface="Arial"/>
                <a:cs typeface="Arial"/>
              </a:rPr>
              <a:t>and  </a:t>
            </a:r>
            <a:r>
              <a:rPr sz="2400" dirty="0">
                <a:solidFill>
                  <a:srgbClr val="0000FF"/>
                </a:solidFill>
                <a:latin typeface="Arial"/>
                <a:cs typeface="Arial"/>
              </a:rPr>
              <a:t>move it </a:t>
            </a:r>
            <a:r>
              <a:rPr sz="2400" spc="-5" dirty="0">
                <a:solidFill>
                  <a:srgbClr val="0000FF"/>
                </a:solidFill>
                <a:latin typeface="Arial"/>
                <a:cs typeface="Arial"/>
              </a:rPr>
              <a:t>slowly towards</a:t>
            </a:r>
            <a:r>
              <a:rPr sz="2400" dirty="0">
                <a:solidFill>
                  <a:srgbClr val="0000FF"/>
                </a:solidFill>
                <a:latin typeface="Arial"/>
                <a:cs typeface="Arial"/>
              </a:rPr>
              <a:t> you</a:t>
            </a:r>
            <a:endParaRPr sz="2400">
              <a:latin typeface="Arial"/>
              <a:cs typeface="Arial"/>
            </a:endParaRPr>
          </a:p>
          <a:p>
            <a:pPr marL="284480" indent="-272415">
              <a:lnSpc>
                <a:spcPct val="100000"/>
              </a:lnSpc>
              <a:spcBef>
                <a:spcPts val="580"/>
              </a:spcBef>
              <a:buSzPct val="95833"/>
              <a:buFont typeface="Wingdings"/>
              <a:buChar char=""/>
              <a:tabLst>
                <a:tab pos="285115" algn="l"/>
              </a:tabLst>
            </a:pPr>
            <a:r>
              <a:rPr sz="2400" dirty="0">
                <a:solidFill>
                  <a:srgbClr val="0000FF"/>
                </a:solidFill>
                <a:latin typeface="Arial"/>
                <a:cs typeface="Arial"/>
              </a:rPr>
              <a:t>The </a:t>
            </a:r>
            <a:r>
              <a:rPr sz="2400" spc="-5" dirty="0">
                <a:solidFill>
                  <a:srgbClr val="0000FF"/>
                </a:solidFill>
                <a:latin typeface="Arial"/>
                <a:cs typeface="Arial"/>
              </a:rPr>
              <a:t>dot should</a:t>
            </a:r>
            <a:r>
              <a:rPr sz="2400" spc="10" dirty="0">
                <a:solidFill>
                  <a:srgbClr val="0000FF"/>
                </a:solidFill>
                <a:latin typeface="Arial"/>
                <a:cs typeface="Arial"/>
              </a:rPr>
              <a:t> </a:t>
            </a:r>
            <a:r>
              <a:rPr sz="2400" spc="-5" dirty="0">
                <a:solidFill>
                  <a:srgbClr val="0000FF"/>
                </a:solidFill>
                <a:latin typeface="Arial"/>
                <a:cs typeface="Arial"/>
              </a:rPr>
              <a:t>disappear!</a:t>
            </a:r>
            <a:endParaRPr sz="2400">
              <a:latin typeface="Arial"/>
              <a:cs typeface="Arial"/>
            </a:endParaRPr>
          </a:p>
        </p:txBody>
      </p:sp>
      <p:grpSp>
        <p:nvGrpSpPr>
          <p:cNvPr id="9" name="object 9"/>
          <p:cNvGrpSpPr/>
          <p:nvPr/>
        </p:nvGrpSpPr>
        <p:grpSpPr>
          <a:xfrm>
            <a:off x="1514411" y="2906648"/>
            <a:ext cx="5918200" cy="760730"/>
            <a:chOff x="1514411" y="2906648"/>
            <a:chExt cx="5918200" cy="760730"/>
          </a:xfrm>
        </p:grpSpPr>
        <p:pic>
          <p:nvPicPr>
            <p:cNvPr id="10" name="object 10"/>
            <p:cNvPicPr/>
            <p:nvPr/>
          </p:nvPicPr>
          <p:blipFill>
            <a:blip r:embed="rId5" cstate="print"/>
            <a:stretch>
              <a:fillRect/>
            </a:stretch>
          </p:blipFill>
          <p:spPr>
            <a:xfrm>
              <a:off x="1524000" y="2916237"/>
              <a:ext cx="5899150" cy="741362"/>
            </a:xfrm>
            <a:prstGeom prst="rect">
              <a:avLst/>
            </a:prstGeom>
          </p:spPr>
        </p:pic>
        <p:sp>
          <p:nvSpPr>
            <p:cNvPr id="11" name="object 11"/>
            <p:cNvSpPr/>
            <p:nvPr/>
          </p:nvSpPr>
          <p:spPr>
            <a:xfrm>
              <a:off x="1519174" y="2911411"/>
              <a:ext cx="5908675" cy="751205"/>
            </a:xfrm>
            <a:custGeom>
              <a:avLst/>
              <a:gdLst/>
              <a:ahLst/>
              <a:cxnLst/>
              <a:rect l="l" t="t" r="r" b="b"/>
              <a:pathLst>
                <a:path w="5908675" h="751204">
                  <a:moveTo>
                    <a:pt x="0" y="750887"/>
                  </a:moveTo>
                  <a:lnTo>
                    <a:pt x="5908675" y="750887"/>
                  </a:lnTo>
                  <a:lnTo>
                    <a:pt x="5908675" y="0"/>
                  </a:lnTo>
                  <a:lnTo>
                    <a:pt x="0" y="0"/>
                  </a:lnTo>
                  <a:lnTo>
                    <a:pt x="0" y="750887"/>
                  </a:lnTo>
                  <a:close/>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95402"/>
            <a:ext cx="792607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Brightness Adaptation </a:t>
            </a:r>
            <a:r>
              <a:rPr sz="3600" dirty="0">
                <a:latin typeface="Arial"/>
                <a:cs typeface="Arial"/>
              </a:rPr>
              <a:t>&amp;</a:t>
            </a:r>
            <a:r>
              <a:rPr sz="3600" spc="-25" dirty="0">
                <a:latin typeface="Arial"/>
                <a:cs typeface="Arial"/>
              </a:rPr>
              <a:t> </a:t>
            </a:r>
            <a:r>
              <a:rPr sz="3600" dirty="0">
                <a:latin typeface="Arial"/>
                <a:cs typeface="Arial"/>
              </a:rPr>
              <a:t>Discrimination</a:t>
            </a:r>
            <a:endParaRPr sz="3600">
              <a:latin typeface="Arial"/>
              <a:cs typeface="Arial"/>
            </a:endParaRPr>
          </a:p>
        </p:txBody>
      </p:sp>
      <p:sp>
        <p:nvSpPr>
          <p:cNvPr id="3" name="object 3"/>
          <p:cNvSpPr txBox="1"/>
          <p:nvPr/>
        </p:nvSpPr>
        <p:spPr>
          <a:xfrm>
            <a:off x="485140" y="1233576"/>
            <a:ext cx="7728584" cy="4805680"/>
          </a:xfrm>
          <a:prstGeom prst="rect">
            <a:avLst/>
          </a:prstGeom>
        </p:spPr>
        <p:txBody>
          <a:bodyPr vert="horz" wrap="square" lIns="0" tIns="12700" rIns="0" bIns="0" rtlCol="0">
            <a:spAutoFit/>
          </a:bodyPr>
          <a:lstStyle/>
          <a:p>
            <a:pPr marL="63500" marR="131445">
              <a:lnSpc>
                <a:spcPct val="120000"/>
              </a:lnSpc>
              <a:spcBef>
                <a:spcPts val="100"/>
              </a:spcBef>
              <a:buFont typeface="Wingdings"/>
              <a:buChar char=""/>
              <a:tabLst>
                <a:tab pos="478790" algn="l"/>
              </a:tabLst>
            </a:pPr>
            <a:r>
              <a:rPr sz="2800" spc="-5" dirty="0">
                <a:solidFill>
                  <a:srgbClr val="0000FF"/>
                </a:solidFill>
                <a:latin typeface="Arial"/>
                <a:cs typeface="Arial"/>
              </a:rPr>
              <a:t>The human visual system can </a:t>
            </a:r>
            <a:r>
              <a:rPr sz="2800" dirty="0">
                <a:solidFill>
                  <a:srgbClr val="0000FF"/>
                </a:solidFill>
                <a:latin typeface="Arial"/>
                <a:cs typeface="Arial"/>
              </a:rPr>
              <a:t>perceive  </a:t>
            </a:r>
            <a:r>
              <a:rPr sz="2800" spc="-5" dirty="0">
                <a:solidFill>
                  <a:srgbClr val="0000FF"/>
                </a:solidFill>
                <a:latin typeface="Arial"/>
                <a:cs typeface="Arial"/>
              </a:rPr>
              <a:t>approximately </a:t>
            </a:r>
            <a:r>
              <a:rPr sz="2800" spc="10" dirty="0">
                <a:solidFill>
                  <a:srgbClr val="0000FF"/>
                </a:solidFill>
                <a:latin typeface="Arial"/>
                <a:cs typeface="Arial"/>
              </a:rPr>
              <a:t>10</a:t>
            </a:r>
            <a:r>
              <a:rPr sz="2775" spc="15" baseline="25525" dirty="0">
                <a:solidFill>
                  <a:srgbClr val="0000FF"/>
                </a:solidFill>
                <a:latin typeface="Arial"/>
                <a:cs typeface="Arial"/>
              </a:rPr>
              <a:t>10 </a:t>
            </a:r>
            <a:r>
              <a:rPr sz="2800" dirty="0">
                <a:solidFill>
                  <a:srgbClr val="0000FF"/>
                </a:solidFill>
                <a:latin typeface="Arial"/>
                <a:cs typeface="Arial"/>
              </a:rPr>
              <a:t>different </a:t>
            </a:r>
            <a:r>
              <a:rPr sz="2800" spc="-5" dirty="0">
                <a:solidFill>
                  <a:srgbClr val="0000FF"/>
                </a:solidFill>
                <a:latin typeface="Arial"/>
                <a:cs typeface="Arial"/>
              </a:rPr>
              <a:t>light </a:t>
            </a:r>
            <a:r>
              <a:rPr sz="2800" dirty="0">
                <a:solidFill>
                  <a:srgbClr val="0000FF"/>
                </a:solidFill>
                <a:latin typeface="Arial"/>
                <a:cs typeface="Arial"/>
              </a:rPr>
              <a:t>intensity</a:t>
            </a:r>
            <a:r>
              <a:rPr sz="2800" spc="-250" dirty="0">
                <a:solidFill>
                  <a:srgbClr val="0000FF"/>
                </a:solidFill>
                <a:latin typeface="Arial"/>
                <a:cs typeface="Arial"/>
              </a:rPr>
              <a:t> </a:t>
            </a:r>
            <a:r>
              <a:rPr sz="2800" spc="-5" dirty="0">
                <a:solidFill>
                  <a:srgbClr val="0000FF"/>
                </a:solidFill>
                <a:latin typeface="Arial"/>
                <a:cs typeface="Arial"/>
              </a:rPr>
              <a:t>levels</a:t>
            </a:r>
            <a:endParaRPr sz="2800">
              <a:latin typeface="Arial"/>
              <a:cs typeface="Arial"/>
            </a:endParaRPr>
          </a:p>
          <a:p>
            <a:pPr>
              <a:lnSpc>
                <a:spcPct val="100000"/>
              </a:lnSpc>
              <a:spcBef>
                <a:spcPts val="50"/>
              </a:spcBef>
              <a:buClr>
                <a:srgbClr val="0000FF"/>
              </a:buClr>
              <a:buFont typeface="Wingdings"/>
              <a:buChar char=""/>
            </a:pPr>
            <a:endParaRPr sz="4050">
              <a:latin typeface="Arial"/>
              <a:cs typeface="Arial"/>
            </a:endParaRPr>
          </a:p>
          <a:p>
            <a:pPr marL="63500" marR="190500">
              <a:lnSpc>
                <a:spcPct val="100000"/>
              </a:lnSpc>
              <a:buFont typeface="Wingdings"/>
              <a:buChar char=""/>
              <a:tabLst>
                <a:tab pos="478790" algn="l"/>
              </a:tabLst>
            </a:pPr>
            <a:r>
              <a:rPr sz="2800" spc="-5" dirty="0">
                <a:solidFill>
                  <a:srgbClr val="0000FF"/>
                </a:solidFill>
                <a:latin typeface="Arial"/>
                <a:cs typeface="Arial"/>
              </a:rPr>
              <a:t>However, at any one time we can only  discriminate between a much smaller </a:t>
            </a:r>
            <a:r>
              <a:rPr sz="2800" dirty="0">
                <a:solidFill>
                  <a:srgbClr val="0000FF"/>
                </a:solidFill>
                <a:latin typeface="Arial"/>
                <a:cs typeface="Arial"/>
              </a:rPr>
              <a:t>number </a:t>
            </a:r>
            <a:r>
              <a:rPr sz="2800" spc="-5" dirty="0">
                <a:solidFill>
                  <a:srgbClr val="0000FF"/>
                </a:solidFill>
                <a:latin typeface="Arial"/>
                <a:cs typeface="Arial"/>
              </a:rPr>
              <a:t>–  </a:t>
            </a:r>
            <a:r>
              <a:rPr sz="2800" i="1" dirty="0">
                <a:solidFill>
                  <a:srgbClr val="0000FF"/>
                </a:solidFill>
                <a:latin typeface="Arial"/>
                <a:cs typeface="Arial"/>
              </a:rPr>
              <a:t>brightness</a:t>
            </a:r>
            <a:r>
              <a:rPr sz="2800" i="1" spc="-5" dirty="0">
                <a:solidFill>
                  <a:srgbClr val="0000FF"/>
                </a:solidFill>
                <a:latin typeface="Arial"/>
                <a:cs typeface="Arial"/>
              </a:rPr>
              <a:t> adaptation</a:t>
            </a:r>
            <a:endParaRPr sz="2800">
              <a:latin typeface="Arial"/>
              <a:cs typeface="Arial"/>
            </a:endParaRPr>
          </a:p>
          <a:p>
            <a:pPr>
              <a:lnSpc>
                <a:spcPct val="100000"/>
              </a:lnSpc>
              <a:spcBef>
                <a:spcPts val="45"/>
              </a:spcBef>
              <a:buClr>
                <a:srgbClr val="0000FF"/>
              </a:buClr>
              <a:buFont typeface="Wingdings"/>
              <a:buChar char=""/>
            </a:pPr>
            <a:endParaRPr sz="4050">
              <a:latin typeface="Arial"/>
              <a:cs typeface="Arial"/>
            </a:endParaRPr>
          </a:p>
          <a:p>
            <a:pPr marL="63500" marR="17780">
              <a:lnSpc>
                <a:spcPct val="100000"/>
              </a:lnSpc>
              <a:spcBef>
                <a:spcPts val="5"/>
              </a:spcBef>
              <a:buFont typeface="Wingdings"/>
              <a:buChar char=""/>
              <a:tabLst>
                <a:tab pos="478790" algn="l"/>
              </a:tabLst>
            </a:pPr>
            <a:r>
              <a:rPr sz="2800" spc="-5" dirty="0">
                <a:solidFill>
                  <a:srgbClr val="0000FF"/>
                </a:solidFill>
                <a:latin typeface="Arial"/>
                <a:cs typeface="Arial"/>
              </a:rPr>
              <a:t>Similarly, </a:t>
            </a:r>
            <a:r>
              <a:rPr sz="2800" dirty="0">
                <a:solidFill>
                  <a:srgbClr val="0000FF"/>
                </a:solidFill>
                <a:latin typeface="Arial"/>
                <a:cs typeface="Arial"/>
              </a:rPr>
              <a:t>the </a:t>
            </a:r>
            <a:r>
              <a:rPr sz="2800" i="1" dirty="0">
                <a:solidFill>
                  <a:srgbClr val="0000FF"/>
                </a:solidFill>
                <a:latin typeface="Arial"/>
                <a:cs typeface="Arial"/>
              </a:rPr>
              <a:t>perceived intensity </a:t>
            </a:r>
            <a:r>
              <a:rPr sz="2800" spc="-5" dirty="0">
                <a:solidFill>
                  <a:srgbClr val="0000FF"/>
                </a:solidFill>
                <a:latin typeface="Arial"/>
                <a:cs typeface="Arial"/>
              </a:rPr>
              <a:t>of a </a:t>
            </a:r>
            <a:r>
              <a:rPr sz="2800" dirty="0">
                <a:solidFill>
                  <a:srgbClr val="0000FF"/>
                </a:solidFill>
                <a:latin typeface="Arial"/>
                <a:cs typeface="Arial"/>
              </a:rPr>
              <a:t>region </a:t>
            </a:r>
            <a:r>
              <a:rPr sz="2800" spc="-5" dirty="0">
                <a:solidFill>
                  <a:srgbClr val="0000FF"/>
                </a:solidFill>
                <a:latin typeface="Arial"/>
                <a:cs typeface="Arial"/>
              </a:rPr>
              <a:t>is  </a:t>
            </a:r>
            <a:r>
              <a:rPr sz="2800" dirty="0">
                <a:solidFill>
                  <a:srgbClr val="0000FF"/>
                </a:solidFill>
                <a:latin typeface="Arial"/>
                <a:cs typeface="Arial"/>
              </a:rPr>
              <a:t>related </a:t>
            </a:r>
            <a:r>
              <a:rPr sz="2800" spc="-5" dirty="0">
                <a:solidFill>
                  <a:srgbClr val="0000FF"/>
                </a:solidFill>
                <a:latin typeface="Arial"/>
                <a:cs typeface="Arial"/>
              </a:rPr>
              <a:t>to </a:t>
            </a:r>
            <a:r>
              <a:rPr sz="2800" dirty="0">
                <a:solidFill>
                  <a:srgbClr val="0000FF"/>
                </a:solidFill>
                <a:latin typeface="Arial"/>
                <a:cs typeface="Arial"/>
              </a:rPr>
              <a:t>the </a:t>
            </a:r>
            <a:r>
              <a:rPr sz="2800" spc="-5" dirty="0">
                <a:solidFill>
                  <a:srgbClr val="0000FF"/>
                </a:solidFill>
                <a:latin typeface="Arial"/>
                <a:cs typeface="Arial"/>
              </a:rPr>
              <a:t>light </a:t>
            </a:r>
            <a:r>
              <a:rPr sz="2800" dirty="0">
                <a:solidFill>
                  <a:srgbClr val="0000FF"/>
                </a:solidFill>
                <a:latin typeface="Arial"/>
                <a:cs typeface="Arial"/>
              </a:rPr>
              <a:t>intensities </a:t>
            </a:r>
            <a:r>
              <a:rPr sz="2800" spc="-5" dirty="0">
                <a:solidFill>
                  <a:srgbClr val="0000FF"/>
                </a:solidFill>
                <a:latin typeface="Arial"/>
                <a:cs typeface="Arial"/>
              </a:rPr>
              <a:t>of the </a:t>
            </a:r>
            <a:r>
              <a:rPr sz="2800" dirty="0">
                <a:solidFill>
                  <a:srgbClr val="0000FF"/>
                </a:solidFill>
                <a:latin typeface="Arial"/>
                <a:cs typeface="Arial"/>
              </a:rPr>
              <a:t>regions  surrounding</a:t>
            </a:r>
            <a:r>
              <a:rPr sz="2800" spc="-10" dirty="0">
                <a:solidFill>
                  <a:srgbClr val="0000FF"/>
                </a:solidFill>
                <a:latin typeface="Arial"/>
                <a:cs typeface="Arial"/>
              </a:rPr>
              <a:t> </a:t>
            </a:r>
            <a:r>
              <a:rPr sz="2800" dirty="0">
                <a:solidFill>
                  <a:srgbClr val="0000FF"/>
                </a:solidFill>
                <a:latin typeface="Arial"/>
                <a:cs typeface="Arial"/>
              </a:rPr>
              <a:t>it</a:t>
            </a:r>
            <a:endParaRPr sz="2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5656" y="219456"/>
            <a:ext cx="7667625" cy="661670"/>
            <a:chOff x="295656" y="219456"/>
            <a:chExt cx="7667625" cy="661670"/>
          </a:xfrm>
        </p:grpSpPr>
        <p:pic>
          <p:nvPicPr>
            <p:cNvPr id="3" name="object 3"/>
            <p:cNvPicPr/>
            <p:nvPr/>
          </p:nvPicPr>
          <p:blipFill>
            <a:blip r:embed="rId3" cstate="print"/>
            <a:stretch>
              <a:fillRect/>
            </a:stretch>
          </p:blipFill>
          <p:spPr>
            <a:xfrm>
              <a:off x="295656" y="219456"/>
              <a:ext cx="7667244" cy="661416"/>
            </a:xfrm>
            <a:prstGeom prst="rect">
              <a:avLst/>
            </a:prstGeom>
          </p:spPr>
        </p:pic>
        <p:pic>
          <p:nvPicPr>
            <p:cNvPr id="4" name="object 4"/>
            <p:cNvPicPr/>
            <p:nvPr/>
          </p:nvPicPr>
          <p:blipFill>
            <a:blip r:embed="rId4" cstate="print"/>
            <a:stretch>
              <a:fillRect/>
            </a:stretch>
          </p:blipFill>
          <p:spPr>
            <a:xfrm>
              <a:off x="536447" y="774192"/>
              <a:ext cx="7095744" cy="99060"/>
            </a:xfrm>
            <a:prstGeom prst="rect">
              <a:avLst/>
            </a:prstGeom>
          </p:spPr>
        </p:pic>
      </p:grpSp>
      <p:sp>
        <p:nvSpPr>
          <p:cNvPr id="5" name="object 5"/>
          <p:cNvSpPr txBox="1">
            <a:spLocks noGrp="1"/>
          </p:cNvSpPr>
          <p:nvPr>
            <p:ph type="title"/>
          </p:nvPr>
        </p:nvSpPr>
        <p:spPr>
          <a:xfrm>
            <a:off x="535940" y="325882"/>
            <a:ext cx="7042150" cy="513715"/>
          </a:xfrm>
          <a:prstGeom prst="rect">
            <a:avLst/>
          </a:prstGeom>
        </p:spPr>
        <p:txBody>
          <a:bodyPr vert="horz" wrap="square" lIns="0" tIns="12700" rIns="0" bIns="0" rtlCol="0">
            <a:spAutoFit/>
          </a:bodyPr>
          <a:lstStyle/>
          <a:p>
            <a:pPr marL="12700">
              <a:lnSpc>
                <a:spcPct val="100000"/>
              </a:lnSpc>
              <a:spcBef>
                <a:spcPts val="100"/>
              </a:spcBef>
            </a:pPr>
            <a:r>
              <a:rPr spc="-5" dirty="0">
                <a:latin typeface="Arial"/>
                <a:cs typeface="Arial"/>
              </a:rPr>
              <a:t>Brightness Adaptation </a:t>
            </a:r>
            <a:r>
              <a:rPr dirty="0">
                <a:latin typeface="Arial"/>
                <a:cs typeface="Arial"/>
              </a:rPr>
              <a:t>&amp;</a:t>
            </a:r>
            <a:r>
              <a:rPr spc="-15" dirty="0">
                <a:latin typeface="Arial"/>
                <a:cs typeface="Arial"/>
              </a:rPr>
              <a:t> </a:t>
            </a:r>
            <a:r>
              <a:rPr spc="-5" dirty="0">
                <a:latin typeface="Arial"/>
                <a:cs typeface="Arial"/>
              </a:rPr>
              <a:t>Discrimination</a:t>
            </a:r>
          </a:p>
        </p:txBody>
      </p:sp>
      <p:sp>
        <p:nvSpPr>
          <p:cNvPr id="7" name="object 7"/>
          <p:cNvSpPr txBox="1"/>
          <p:nvPr/>
        </p:nvSpPr>
        <p:spPr>
          <a:xfrm>
            <a:off x="756005" y="6055360"/>
            <a:ext cx="7791450" cy="574040"/>
          </a:xfrm>
          <a:prstGeom prst="rect">
            <a:avLst/>
          </a:prstGeom>
        </p:spPr>
        <p:txBody>
          <a:bodyPr vert="horz" wrap="square" lIns="0" tIns="12700" rIns="0" bIns="0" rtlCol="0">
            <a:spAutoFit/>
          </a:bodyPr>
          <a:lstStyle/>
          <a:p>
            <a:pPr marL="2673985" marR="5080" indent="-2661920">
              <a:lnSpc>
                <a:spcPct val="100000"/>
              </a:lnSpc>
              <a:spcBef>
                <a:spcPts val="100"/>
              </a:spcBef>
            </a:pPr>
            <a:r>
              <a:rPr sz="1800" b="1" dirty="0">
                <a:latin typeface="Arial"/>
                <a:cs typeface="Arial"/>
              </a:rPr>
              <a:t>In this </a:t>
            </a:r>
            <a:r>
              <a:rPr sz="1800" b="1" spc="-5" dirty="0">
                <a:latin typeface="Arial"/>
                <a:cs typeface="Arial"/>
              </a:rPr>
              <a:t>image, </a:t>
            </a:r>
            <a:r>
              <a:rPr sz="1800" b="1" dirty="0">
                <a:latin typeface="Arial"/>
                <a:cs typeface="Arial"/>
              </a:rPr>
              <a:t>edges </a:t>
            </a:r>
            <a:r>
              <a:rPr sz="1800" b="1" spc="5" dirty="0">
                <a:latin typeface="Arial"/>
                <a:cs typeface="Arial"/>
              </a:rPr>
              <a:t>between </a:t>
            </a:r>
            <a:r>
              <a:rPr sz="1800" b="1" spc="-5" dirty="0">
                <a:latin typeface="Arial"/>
                <a:cs typeface="Arial"/>
              </a:rPr>
              <a:t>bars </a:t>
            </a:r>
            <a:r>
              <a:rPr sz="1800" b="1" dirty="0">
                <a:latin typeface="Arial"/>
                <a:cs typeface="Arial"/>
              </a:rPr>
              <a:t>appear brighter on the right side</a:t>
            </a:r>
            <a:r>
              <a:rPr sz="1800" b="1" spc="-100" dirty="0">
                <a:latin typeface="Arial"/>
                <a:cs typeface="Arial"/>
              </a:rPr>
              <a:t> </a:t>
            </a:r>
            <a:r>
              <a:rPr sz="1800" b="1" spc="-5" dirty="0">
                <a:latin typeface="Arial"/>
                <a:cs typeface="Arial"/>
              </a:rPr>
              <a:t>and  darker </a:t>
            </a:r>
            <a:r>
              <a:rPr sz="1800" b="1" dirty="0">
                <a:latin typeface="Arial"/>
                <a:cs typeface="Arial"/>
              </a:rPr>
              <a:t>on the </a:t>
            </a:r>
            <a:r>
              <a:rPr sz="1800" b="1" spc="-5" dirty="0">
                <a:latin typeface="Arial"/>
                <a:cs typeface="Arial"/>
              </a:rPr>
              <a:t>left</a:t>
            </a:r>
            <a:r>
              <a:rPr sz="1800" b="1" spc="-15" dirty="0">
                <a:latin typeface="Arial"/>
                <a:cs typeface="Arial"/>
              </a:rPr>
              <a:t> </a:t>
            </a:r>
            <a:r>
              <a:rPr sz="1800" b="1" spc="-5" dirty="0">
                <a:latin typeface="Arial"/>
                <a:cs typeface="Arial"/>
              </a:rPr>
              <a:t>side.</a:t>
            </a:r>
            <a:endParaRPr sz="1800">
              <a:latin typeface="Arial"/>
              <a:cs typeface="Arial"/>
            </a:endParaRPr>
          </a:p>
        </p:txBody>
      </p:sp>
      <p:sp>
        <p:nvSpPr>
          <p:cNvPr id="8" name="object 8"/>
          <p:cNvSpPr txBox="1"/>
          <p:nvPr/>
        </p:nvSpPr>
        <p:spPr>
          <a:xfrm>
            <a:off x="764540" y="1170177"/>
            <a:ext cx="7437120"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Arial Narrow"/>
                <a:cs typeface="Arial Narrow"/>
              </a:rPr>
              <a:t>Intensities </a:t>
            </a:r>
            <a:r>
              <a:rPr sz="2000" b="1" dirty="0">
                <a:latin typeface="Arial Narrow"/>
                <a:cs typeface="Arial Narrow"/>
              </a:rPr>
              <a:t>of </a:t>
            </a:r>
            <a:r>
              <a:rPr sz="2000" b="1" spc="-5" dirty="0">
                <a:latin typeface="Arial Narrow"/>
                <a:cs typeface="Arial Narrow"/>
              </a:rPr>
              <a:t>surrounding </a:t>
            </a:r>
            <a:r>
              <a:rPr sz="2000" b="1" dirty="0">
                <a:latin typeface="Arial Narrow"/>
                <a:cs typeface="Arial Narrow"/>
              </a:rPr>
              <a:t>points </a:t>
            </a:r>
            <a:r>
              <a:rPr sz="2000" b="1" spc="-5" dirty="0">
                <a:latin typeface="Arial Narrow"/>
                <a:cs typeface="Arial Narrow"/>
              </a:rPr>
              <a:t>effect perceived </a:t>
            </a:r>
            <a:r>
              <a:rPr sz="2000" b="1" dirty="0">
                <a:latin typeface="Arial Narrow"/>
                <a:cs typeface="Arial Narrow"/>
              </a:rPr>
              <a:t>brightness </a:t>
            </a:r>
            <a:r>
              <a:rPr sz="2000" b="1" spc="-5" dirty="0">
                <a:latin typeface="Arial Narrow"/>
                <a:cs typeface="Arial Narrow"/>
              </a:rPr>
              <a:t>at each</a:t>
            </a:r>
            <a:r>
              <a:rPr sz="2000" b="1" spc="-180" dirty="0">
                <a:latin typeface="Arial Narrow"/>
                <a:cs typeface="Arial Narrow"/>
              </a:rPr>
              <a:t> </a:t>
            </a:r>
            <a:r>
              <a:rPr sz="2000" b="1" dirty="0">
                <a:latin typeface="Arial Narrow"/>
                <a:cs typeface="Arial Narrow"/>
              </a:rPr>
              <a:t>point.</a:t>
            </a:r>
            <a:endParaRPr sz="2000">
              <a:latin typeface="Arial Narrow"/>
              <a:cs typeface="Arial Narrow"/>
            </a:endParaRPr>
          </a:p>
        </p:txBody>
      </p:sp>
      <p:pic>
        <p:nvPicPr>
          <p:cNvPr id="10" name="Picture 9">
            <a:extLst>
              <a:ext uri="{FF2B5EF4-FFF2-40B4-BE49-F238E27FC236}">
                <a16:creationId xmlns:a16="http://schemas.microsoft.com/office/drawing/2014/main" id="{31D89A4E-5A90-4846-B75E-D66631697D24}"/>
              </a:ext>
            </a:extLst>
          </p:cNvPr>
          <p:cNvPicPr>
            <a:picLocks noChangeAspect="1"/>
          </p:cNvPicPr>
          <p:nvPr/>
        </p:nvPicPr>
        <p:blipFill>
          <a:blip r:embed="rId5"/>
          <a:stretch>
            <a:fillRect/>
          </a:stretch>
        </p:blipFill>
        <p:spPr>
          <a:xfrm>
            <a:off x="1177463" y="1599594"/>
            <a:ext cx="6611273" cy="43440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61336" y="3278885"/>
            <a:ext cx="3966210" cy="1519555"/>
            <a:chOff x="2061336" y="3278885"/>
            <a:chExt cx="3966210" cy="1519555"/>
          </a:xfrm>
        </p:grpSpPr>
        <p:sp>
          <p:nvSpPr>
            <p:cNvPr id="3" name="object 3"/>
            <p:cNvSpPr/>
            <p:nvPr/>
          </p:nvSpPr>
          <p:spPr>
            <a:xfrm>
              <a:off x="2062225" y="3279774"/>
              <a:ext cx="3962400" cy="1517015"/>
            </a:xfrm>
            <a:custGeom>
              <a:avLst/>
              <a:gdLst/>
              <a:ahLst/>
              <a:cxnLst/>
              <a:rect l="l" t="t" r="r" b="b"/>
              <a:pathLst>
                <a:path w="3962400" h="1517014">
                  <a:moveTo>
                    <a:pt x="0" y="1516888"/>
                  </a:moveTo>
                  <a:lnTo>
                    <a:pt x="3962400" y="1516888"/>
                  </a:lnTo>
                  <a:lnTo>
                    <a:pt x="3962400" y="0"/>
                  </a:lnTo>
                  <a:lnTo>
                    <a:pt x="0" y="0"/>
                  </a:lnTo>
                  <a:lnTo>
                    <a:pt x="0" y="1516888"/>
                  </a:lnTo>
                  <a:close/>
                </a:path>
              </a:pathLst>
            </a:custGeom>
            <a:ln w="3175">
              <a:solidFill>
                <a:srgbClr val="FFFFFF"/>
              </a:solidFill>
            </a:ln>
          </p:spPr>
          <p:txBody>
            <a:bodyPr wrap="square" lIns="0" tIns="0" rIns="0" bIns="0" rtlCol="0"/>
            <a:lstStyle/>
            <a:p>
              <a:endParaRPr/>
            </a:p>
          </p:txBody>
        </p:sp>
        <p:sp>
          <p:nvSpPr>
            <p:cNvPr id="4" name="object 4"/>
            <p:cNvSpPr/>
            <p:nvPr/>
          </p:nvSpPr>
          <p:spPr>
            <a:xfrm>
              <a:off x="2062225" y="3279774"/>
              <a:ext cx="3964304" cy="1517650"/>
            </a:xfrm>
            <a:custGeom>
              <a:avLst/>
              <a:gdLst/>
              <a:ahLst/>
              <a:cxnLst/>
              <a:rect l="l" t="t" r="r" b="b"/>
              <a:pathLst>
                <a:path w="3964304" h="1517650">
                  <a:moveTo>
                    <a:pt x="0" y="0"/>
                  </a:moveTo>
                  <a:lnTo>
                    <a:pt x="3962400" y="762"/>
                  </a:lnTo>
                </a:path>
                <a:path w="3964304" h="1517650">
                  <a:moveTo>
                    <a:pt x="0" y="1516888"/>
                  </a:moveTo>
                  <a:lnTo>
                    <a:pt x="3962400" y="1517650"/>
                  </a:lnTo>
                </a:path>
                <a:path w="3964304" h="1517650">
                  <a:moveTo>
                    <a:pt x="3962400" y="1516888"/>
                  </a:moveTo>
                  <a:lnTo>
                    <a:pt x="3963924" y="0"/>
                  </a:lnTo>
                </a:path>
                <a:path w="3964304" h="1517650">
                  <a:moveTo>
                    <a:pt x="0" y="1516888"/>
                  </a:moveTo>
                  <a:lnTo>
                    <a:pt x="1524" y="0"/>
                  </a:lnTo>
                </a:path>
                <a:path w="3964304" h="1517650">
                  <a:moveTo>
                    <a:pt x="0" y="1516888"/>
                  </a:moveTo>
                  <a:lnTo>
                    <a:pt x="3962400" y="1517650"/>
                  </a:lnTo>
                </a:path>
                <a:path w="3964304" h="1517650">
                  <a:moveTo>
                    <a:pt x="0" y="1516888"/>
                  </a:moveTo>
                  <a:lnTo>
                    <a:pt x="1524" y="0"/>
                  </a:lnTo>
                </a:path>
                <a:path w="3964304" h="1517650">
                  <a:moveTo>
                    <a:pt x="0" y="0"/>
                  </a:moveTo>
                  <a:lnTo>
                    <a:pt x="3962400" y="762"/>
                  </a:lnTo>
                </a:path>
                <a:path w="3964304" h="1517650">
                  <a:moveTo>
                    <a:pt x="0" y="1516888"/>
                  </a:moveTo>
                  <a:lnTo>
                    <a:pt x="3962400" y="1517650"/>
                  </a:lnTo>
                </a:path>
                <a:path w="3964304" h="1517650">
                  <a:moveTo>
                    <a:pt x="3962400" y="1516888"/>
                  </a:moveTo>
                  <a:lnTo>
                    <a:pt x="3963924" y="0"/>
                  </a:lnTo>
                </a:path>
                <a:path w="3964304" h="1517650">
                  <a:moveTo>
                    <a:pt x="0" y="1516888"/>
                  </a:moveTo>
                  <a:lnTo>
                    <a:pt x="1524" y="0"/>
                  </a:lnTo>
                </a:path>
              </a:pathLst>
            </a:custGeom>
            <a:ln w="3175">
              <a:solidFill>
                <a:srgbClr val="000000"/>
              </a:solidFill>
            </a:ln>
          </p:spPr>
          <p:txBody>
            <a:bodyPr wrap="square" lIns="0" tIns="0" rIns="0" bIns="0" rtlCol="0"/>
            <a:lstStyle/>
            <a:p>
              <a:endParaRPr/>
            </a:p>
          </p:txBody>
        </p:sp>
        <p:sp>
          <p:nvSpPr>
            <p:cNvPr id="5" name="object 5"/>
            <p:cNvSpPr/>
            <p:nvPr/>
          </p:nvSpPr>
          <p:spPr>
            <a:xfrm>
              <a:off x="2062225" y="3406139"/>
              <a:ext cx="3962400" cy="1264920"/>
            </a:xfrm>
            <a:custGeom>
              <a:avLst/>
              <a:gdLst/>
              <a:ahLst/>
              <a:cxnLst/>
              <a:rect l="l" t="t" r="r" b="b"/>
              <a:pathLst>
                <a:path w="3962400" h="1264920">
                  <a:moveTo>
                    <a:pt x="0" y="1264920"/>
                  </a:moveTo>
                  <a:lnTo>
                    <a:pt x="0" y="1264920"/>
                  </a:lnTo>
                  <a:lnTo>
                    <a:pt x="830199" y="1264920"/>
                  </a:lnTo>
                  <a:lnTo>
                    <a:pt x="846074" y="1260983"/>
                  </a:lnTo>
                  <a:lnTo>
                    <a:pt x="1066800" y="1260983"/>
                  </a:lnTo>
                  <a:lnTo>
                    <a:pt x="1074674" y="1257173"/>
                  </a:lnTo>
                  <a:lnTo>
                    <a:pt x="1157224" y="1257173"/>
                  </a:lnTo>
                  <a:lnTo>
                    <a:pt x="1165225" y="1254125"/>
                  </a:lnTo>
                  <a:lnTo>
                    <a:pt x="1211199" y="1254125"/>
                  </a:lnTo>
                  <a:lnTo>
                    <a:pt x="1219200" y="1250188"/>
                  </a:lnTo>
                  <a:lnTo>
                    <a:pt x="1227074" y="1250188"/>
                  </a:lnTo>
                  <a:lnTo>
                    <a:pt x="1233424" y="1250188"/>
                  </a:lnTo>
                  <a:lnTo>
                    <a:pt x="1249299" y="1250188"/>
                  </a:lnTo>
                  <a:lnTo>
                    <a:pt x="1257300" y="1250188"/>
                  </a:lnTo>
                  <a:lnTo>
                    <a:pt x="1265174" y="1246378"/>
                  </a:lnTo>
                  <a:lnTo>
                    <a:pt x="1271524" y="1246378"/>
                  </a:lnTo>
                  <a:lnTo>
                    <a:pt x="1279525" y="1246378"/>
                  </a:lnTo>
                  <a:lnTo>
                    <a:pt x="1287399" y="1246378"/>
                  </a:lnTo>
                  <a:lnTo>
                    <a:pt x="1295400" y="1246378"/>
                  </a:lnTo>
                  <a:lnTo>
                    <a:pt x="1303274" y="1242568"/>
                  </a:lnTo>
                  <a:lnTo>
                    <a:pt x="1309624" y="1242568"/>
                  </a:lnTo>
                  <a:lnTo>
                    <a:pt x="1317625" y="1242568"/>
                  </a:lnTo>
                  <a:lnTo>
                    <a:pt x="1325499" y="1238631"/>
                  </a:lnTo>
                  <a:lnTo>
                    <a:pt x="1341374" y="1238631"/>
                  </a:lnTo>
                  <a:lnTo>
                    <a:pt x="1347724" y="1238631"/>
                  </a:lnTo>
                  <a:lnTo>
                    <a:pt x="1355725" y="1235583"/>
                  </a:lnTo>
                  <a:lnTo>
                    <a:pt x="1363599" y="1235583"/>
                  </a:lnTo>
                  <a:lnTo>
                    <a:pt x="1371600" y="1235583"/>
                  </a:lnTo>
                  <a:lnTo>
                    <a:pt x="1379474" y="1231773"/>
                  </a:lnTo>
                  <a:lnTo>
                    <a:pt x="1385824" y="1231773"/>
                  </a:lnTo>
                  <a:lnTo>
                    <a:pt x="1393825" y="1227836"/>
                  </a:lnTo>
                  <a:lnTo>
                    <a:pt x="1401699" y="1227836"/>
                  </a:lnTo>
                  <a:lnTo>
                    <a:pt x="1409700" y="1224026"/>
                  </a:lnTo>
                  <a:lnTo>
                    <a:pt x="1417574" y="1224026"/>
                  </a:lnTo>
                  <a:lnTo>
                    <a:pt x="1423924" y="1220216"/>
                  </a:lnTo>
                  <a:lnTo>
                    <a:pt x="1439799" y="1220216"/>
                  </a:lnTo>
                  <a:lnTo>
                    <a:pt x="1447800" y="1217041"/>
                  </a:lnTo>
                  <a:lnTo>
                    <a:pt x="1455674" y="1213231"/>
                  </a:lnTo>
                  <a:lnTo>
                    <a:pt x="1462024" y="1213231"/>
                  </a:lnTo>
                  <a:lnTo>
                    <a:pt x="1470025" y="1209421"/>
                  </a:lnTo>
                  <a:lnTo>
                    <a:pt x="1477899" y="1205484"/>
                  </a:lnTo>
                  <a:lnTo>
                    <a:pt x="1485900" y="1205484"/>
                  </a:lnTo>
                  <a:lnTo>
                    <a:pt x="1493774" y="1201674"/>
                  </a:lnTo>
                  <a:lnTo>
                    <a:pt x="1500124" y="1198626"/>
                  </a:lnTo>
                  <a:lnTo>
                    <a:pt x="1508125" y="1194689"/>
                  </a:lnTo>
                  <a:lnTo>
                    <a:pt x="1515999" y="1190879"/>
                  </a:lnTo>
                  <a:lnTo>
                    <a:pt x="1524000" y="1187069"/>
                  </a:lnTo>
                  <a:lnTo>
                    <a:pt x="1538224" y="1183132"/>
                  </a:lnTo>
                  <a:lnTo>
                    <a:pt x="1546225" y="1180084"/>
                  </a:lnTo>
                  <a:lnTo>
                    <a:pt x="1554099" y="1176274"/>
                  </a:lnTo>
                  <a:lnTo>
                    <a:pt x="1562100" y="1172337"/>
                  </a:lnTo>
                  <a:lnTo>
                    <a:pt x="1569974" y="1168527"/>
                  </a:lnTo>
                  <a:lnTo>
                    <a:pt x="1576324" y="1164717"/>
                  </a:lnTo>
                  <a:lnTo>
                    <a:pt x="1584325" y="1157732"/>
                  </a:lnTo>
                  <a:lnTo>
                    <a:pt x="1592199" y="1153922"/>
                  </a:lnTo>
                  <a:lnTo>
                    <a:pt x="1600200" y="1149985"/>
                  </a:lnTo>
                  <a:lnTo>
                    <a:pt x="1608074" y="1143127"/>
                  </a:lnTo>
                  <a:lnTo>
                    <a:pt x="1614424" y="1139190"/>
                  </a:lnTo>
                  <a:lnTo>
                    <a:pt x="1622425" y="1131570"/>
                  </a:lnTo>
                  <a:lnTo>
                    <a:pt x="1638300" y="1127633"/>
                  </a:lnTo>
                  <a:lnTo>
                    <a:pt x="1646174" y="1120775"/>
                  </a:lnTo>
                  <a:lnTo>
                    <a:pt x="1652524" y="1113028"/>
                  </a:lnTo>
                  <a:lnTo>
                    <a:pt x="1660525" y="1106043"/>
                  </a:lnTo>
                  <a:lnTo>
                    <a:pt x="1668399" y="1098423"/>
                  </a:lnTo>
                  <a:lnTo>
                    <a:pt x="1676400" y="1090676"/>
                  </a:lnTo>
                  <a:lnTo>
                    <a:pt x="1684274" y="1083691"/>
                  </a:lnTo>
                  <a:lnTo>
                    <a:pt x="1690624" y="1076071"/>
                  </a:lnTo>
                  <a:lnTo>
                    <a:pt x="1698625" y="1069086"/>
                  </a:lnTo>
                  <a:lnTo>
                    <a:pt x="1706499" y="1061339"/>
                  </a:lnTo>
                  <a:lnTo>
                    <a:pt x="1714500" y="1050544"/>
                  </a:lnTo>
                  <a:lnTo>
                    <a:pt x="1722374" y="1042924"/>
                  </a:lnTo>
                  <a:lnTo>
                    <a:pt x="1736725" y="1035177"/>
                  </a:lnTo>
                  <a:lnTo>
                    <a:pt x="1744599" y="1024382"/>
                  </a:lnTo>
                  <a:lnTo>
                    <a:pt x="1752600" y="1013587"/>
                  </a:lnTo>
                  <a:lnTo>
                    <a:pt x="1760474" y="1002030"/>
                  </a:lnTo>
                  <a:lnTo>
                    <a:pt x="1766824" y="995172"/>
                  </a:lnTo>
                  <a:lnTo>
                    <a:pt x="1774825" y="983488"/>
                  </a:lnTo>
                  <a:lnTo>
                    <a:pt x="1782699" y="972693"/>
                  </a:lnTo>
                  <a:lnTo>
                    <a:pt x="1790700" y="961136"/>
                  </a:lnTo>
                  <a:lnTo>
                    <a:pt x="1798574" y="950341"/>
                  </a:lnTo>
                  <a:lnTo>
                    <a:pt x="1804924" y="935736"/>
                  </a:lnTo>
                  <a:lnTo>
                    <a:pt x="1812925" y="924179"/>
                  </a:lnTo>
                  <a:lnTo>
                    <a:pt x="1820799" y="913384"/>
                  </a:lnTo>
                  <a:lnTo>
                    <a:pt x="1836674" y="898779"/>
                  </a:lnTo>
                  <a:lnTo>
                    <a:pt x="1843024" y="887222"/>
                  </a:lnTo>
                  <a:lnTo>
                    <a:pt x="1851025" y="872617"/>
                  </a:lnTo>
                  <a:lnTo>
                    <a:pt x="1858899" y="857885"/>
                  </a:lnTo>
                  <a:lnTo>
                    <a:pt x="1866900" y="843280"/>
                  </a:lnTo>
                  <a:lnTo>
                    <a:pt x="1874774" y="831723"/>
                  </a:lnTo>
                  <a:lnTo>
                    <a:pt x="1881124" y="817118"/>
                  </a:lnTo>
                  <a:lnTo>
                    <a:pt x="1889125" y="802386"/>
                  </a:lnTo>
                  <a:lnTo>
                    <a:pt x="1896999" y="787781"/>
                  </a:lnTo>
                  <a:lnTo>
                    <a:pt x="1905000" y="773176"/>
                  </a:lnTo>
                  <a:lnTo>
                    <a:pt x="1912874" y="757682"/>
                  </a:lnTo>
                  <a:lnTo>
                    <a:pt x="1919224" y="743077"/>
                  </a:lnTo>
                  <a:lnTo>
                    <a:pt x="1935099" y="724535"/>
                  </a:lnTo>
                  <a:lnTo>
                    <a:pt x="1943100" y="709930"/>
                  </a:lnTo>
                  <a:lnTo>
                    <a:pt x="1950974" y="695325"/>
                  </a:lnTo>
                  <a:lnTo>
                    <a:pt x="1957324" y="680593"/>
                  </a:lnTo>
                  <a:lnTo>
                    <a:pt x="1965325" y="665988"/>
                  </a:lnTo>
                  <a:lnTo>
                    <a:pt x="1973199" y="647446"/>
                  </a:lnTo>
                  <a:lnTo>
                    <a:pt x="1981200" y="632079"/>
                  </a:lnTo>
                  <a:lnTo>
                    <a:pt x="1989074" y="617474"/>
                  </a:lnTo>
                  <a:lnTo>
                    <a:pt x="1995424" y="598932"/>
                  </a:lnTo>
                  <a:lnTo>
                    <a:pt x="2003425" y="584327"/>
                  </a:lnTo>
                  <a:lnTo>
                    <a:pt x="2011299" y="569595"/>
                  </a:lnTo>
                  <a:lnTo>
                    <a:pt x="2019300" y="554990"/>
                  </a:lnTo>
                  <a:lnTo>
                    <a:pt x="2027174" y="539623"/>
                  </a:lnTo>
                  <a:lnTo>
                    <a:pt x="2041525" y="521081"/>
                  </a:lnTo>
                  <a:lnTo>
                    <a:pt x="2049399" y="506476"/>
                  </a:lnTo>
                  <a:lnTo>
                    <a:pt x="2057400" y="491744"/>
                  </a:lnTo>
                  <a:lnTo>
                    <a:pt x="2065274" y="477139"/>
                  </a:lnTo>
                  <a:lnTo>
                    <a:pt x="2071624" y="462534"/>
                  </a:lnTo>
                  <a:lnTo>
                    <a:pt x="2079625" y="447040"/>
                  </a:lnTo>
                  <a:lnTo>
                    <a:pt x="2087499" y="432435"/>
                  </a:lnTo>
                  <a:lnTo>
                    <a:pt x="2095500" y="421640"/>
                  </a:lnTo>
                  <a:lnTo>
                    <a:pt x="2103374" y="407035"/>
                  </a:lnTo>
                  <a:lnTo>
                    <a:pt x="2109724" y="391541"/>
                  </a:lnTo>
                  <a:lnTo>
                    <a:pt x="2117725" y="376936"/>
                  </a:lnTo>
                  <a:lnTo>
                    <a:pt x="2125599" y="366141"/>
                  </a:lnTo>
                  <a:lnTo>
                    <a:pt x="2141474" y="351536"/>
                  </a:lnTo>
                  <a:lnTo>
                    <a:pt x="2147824" y="339979"/>
                  </a:lnTo>
                  <a:lnTo>
                    <a:pt x="2155825" y="329184"/>
                  </a:lnTo>
                  <a:lnTo>
                    <a:pt x="2163699" y="314579"/>
                  </a:lnTo>
                  <a:lnTo>
                    <a:pt x="2171700" y="302895"/>
                  </a:lnTo>
                  <a:lnTo>
                    <a:pt x="2179574" y="292227"/>
                  </a:lnTo>
                  <a:lnTo>
                    <a:pt x="2185924" y="280543"/>
                  </a:lnTo>
                  <a:lnTo>
                    <a:pt x="2193925" y="269875"/>
                  </a:lnTo>
                  <a:lnTo>
                    <a:pt x="2201799" y="262128"/>
                  </a:lnTo>
                  <a:lnTo>
                    <a:pt x="2209800" y="251333"/>
                  </a:lnTo>
                  <a:lnTo>
                    <a:pt x="2217674" y="240537"/>
                  </a:lnTo>
                  <a:lnTo>
                    <a:pt x="2224024" y="228981"/>
                  </a:lnTo>
                  <a:lnTo>
                    <a:pt x="2239899" y="221996"/>
                  </a:lnTo>
                  <a:lnTo>
                    <a:pt x="2247900" y="214376"/>
                  </a:lnTo>
                  <a:lnTo>
                    <a:pt x="2255774" y="203581"/>
                  </a:lnTo>
                  <a:lnTo>
                    <a:pt x="2262124" y="195834"/>
                  </a:lnTo>
                  <a:lnTo>
                    <a:pt x="2270125" y="188087"/>
                  </a:lnTo>
                  <a:lnTo>
                    <a:pt x="2277999" y="181229"/>
                  </a:lnTo>
                  <a:lnTo>
                    <a:pt x="2286000" y="173482"/>
                  </a:lnTo>
                  <a:lnTo>
                    <a:pt x="2293874" y="166497"/>
                  </a:lnTo>
                  <a:lnTo>
                    <a:pt x="2300224" y="158876"/>
                  </a:lnTo>
                  <a:lnTo>
                    <a:pt x="2308225" y="151130"/>
                  </a:lnTo>
                  <a:lnTo>
                    <a:pt x="2316099" y="144145"/>
                  </a:lnTo>
                  <a:lnTo>
                    <a:pt x="2324100" y="136525"/>
                  </a:lnTo>
                  <a:lnTo>
                    <a:pt x="2338324" y="132587"/>
                  </a:lnTo>
                  <a:lnTo>
                    <a:pt x="2346325" y="125730"/>
                  </a:lnTo>
                  <a:lnTo>
                    <a:pt x="2354199" y="121793"/>
                  </a:lnTo>
                  <a:lnTo>
                    <a:pt x="2362200" y="114173"/>
                  </a:lnTo>
                  <a:lnTo>
                    <a:pt x="2370074" y="110998"/>
                  </a:lnTo>
                  <a:lnTo>
                    <a:pt x="2376424" y="107187"/>
                  </a:lnTo>
                  <a:lnTo>
                    <a:pt x="2384425" y="99440"/>
                  </a:lnTo>
                  <a:lnTo>
                    <a:pt x="2392299" y="95631"/>
                  </a:lnTo>
                  <a:lnTo>
                    <a:pt x="2400300" y="92583"/>
                  </a:lnTo>
                  <a:lnTo>
                    <a:pt x="2408174" y="88646"/>
                  </a:lnTo>
                  <a:lnTo>
                    <a:pt x="2414524" y="84836"/>
                  </a:lnTo>
                  <a:lnTo>
                    <a:pt x="2422525" y="81025"/>
                  </a:lnTo>
                  <a:lnTo>
                    <a:pt x="2438400" y="77088"/>
                  </a:lnTo>
                  <a:lnTo>
                    <a:pt x="2446274" y="74040"/>
                  </a:lnTo>
                  <a:lnTo>
                    <a:pt x="2452624" y="70231"/>
                  </a:lnTo>
                  <a:lnTo>
                    <a:pt x="2460625" y="66294"/>
                  </a:lnTo>
                  <a:lnTo>
                    <a:pt x="2468499" y="62484"/>
                  </a:lnTo>
                  <a:lnTo>
                    <a:pt x="2476500" y="58674"/>
                  </a:lnTo>
                  <a:lnTo>
                    <a:pt x="2484374" y="58674"/>
                  </a:lnTo>
                  <a:lnTo>
                    <a:pt x="2490724" y="55499"/>
                  </a:lnTo>
                  <a:lnTo>
                    <a:pt x="2498725" y="51688"/>
                  </a:lnTo>
                  <a:lnTo>
                    <a:pt x="2506599" y="51688"/>
                  </a:lnTo>
                  <a:lnTo>
                    <a:pt x="2514600" y="47879"/>
                  </a:lnTo>
                  <a:lnTo>
                    <a:pt x="2522474" y="43942"/>
                  </a:lnTo>
                  <a:lnTo>
                    <a:pt x="2536825" y="43942"/>
                  </a:lnTo>
                  <a:lnTo>
                    <a:pt x="2544699" y="40132"/>
                  </a:lnTo>
                  <a:lnTo>
                    <a:pt x="2552700" y="40132"/>
                  </a:lnTo>
                  <a:lnTo>
                    <a:pt x="2560574" y="37084"/>
                  </a:lnTo>
                  <a:lnTo>
                    <a:pt x="2566924" y="37084"/>
                  </a:lnTo>
                  <a:lnTo>
                    <a:pt x="2574925" y="33147"/>
                  </a:lnTo>
                  <a:lnTo>
                    <a:pt x="2582799" y="33147"/>
                  </a:lnTo>
                  <a:lnTo>
                    <a:pt x="2590800" y="29337"/>
                  </a:lnTo>
                  <a:lnTo>
                    <a:pt x="2598674" y="29337"/>
                  </a:lnTo>
                  <a:lnTo>
                    <a:pt x="2605024" y="29337"/>
                  </a:lnTo>
                  <a:lnTo>
                    <a:pt x="2613025" y="25526"/>
                  </a:lnTo>
                  <a:lnTo>
                    <a:pt x="2620899" y="25526"/>
                  </a:lnTo>
                  <a:lnTo>
                    <a:pt x="2636774" y="25526"/>
                  </a:lnTo>
                  <a:lnTo>
                    <a:pt x="2643124" y="21589"/>
                  </a:lnTo>
                  <a:lnTo>
                    <a:pt x="2651125" y="21589"/>
                  </a:lnTo>
                  <a:lnTo>
                    <a:pt x="2658999" y="21589"/>
                  </a:lnTo>
                  <a:lnTo>
                    <a:pt x="2667000" y="18542"/>
                  </a:lnTo>
                  <a:lnTo>
                    <a:pt x="2674874" y="18542"/>
                  </a:lnTo>
                  <a:lnTo>
                    <a:pt x="2681224" y="18542"/>
                  </a:lnTo>
                  <a:lnTo>
                    <a:pt x="2689225" y="18542"/>
                  </a:lnTo>
                  <a:lnTo>
                    <a:pt x="2697099" y="18542"/>
                  </a:lnTo>
                  <a:lnTo>
                    <a:pt x="2705100" y="14732"/>
                  </a:lnTo>
                  <a:lnTo>
                    <a:pt x="2712974" y="14732"/>
                  </a:lnTo>
                  <a:lnTo>
                    <a:pt x="2719324" y="14732"/>
                  </a:lnTo>
                  <a:lnTo>
                    <a:pt x="2735199" y="14732"/>
                  </a:lnTo>
                  <a:lnTo>
                    <a:pt x="2743200" y="14732"/>
                  </a:lnTo>
                  <a:lnTo>
                    <a:pt x="2751074" y="10795"/>
                  </a:lnTo>
                  <a:lnTo>
                    <a:pt x="2795524" y="10795"/>
                  </a:lnTo>
                  <a:lnTo>
                    <a:pt x="2803525" y="6985"/>
                  </a:lnTo>
                  <a:lnTo>
                    <a:pt x="2887599" y="6985"/>
                  </a:lnTo>
                  <a:lnTo>
                    <a:pt x="2895600" y="3175"/>
                  </a:lnTo>
                  <a:lnTo>
                    <a:pt x="3116199" y="3175"/>
                  </a:lnTo>
                  <a:lnTo>
                    <a:pt x="3132074" y="0"/>
                  </a:lnTo>
                  <a:lnTo>
                    <a:pt x="3954399" y="0"/>
                  </a:lnTo>
                  <a:lnTo>
                    <a:pt x="3962400" y="0"/>
                  </a:lnTo>
                </a:path>
              </a:pathLst>
            </a:custGeom>
            <a:ln w="3175">
              <a:solidFill>
                <a:srgbClr val="0000FF"/>
              </a:solidFill>
            </a:ln>
          </p:spPr>
          <p:txBody>
            <a:bodyPr wrap="square" lIns="0" tIns="0" rIns="0" bIns="0" rtlCol="0"/>
            <a:lstStyle/>
            <a:p>
              <a:endParaRPr/>
            </a:p>
          </p:txBody>
        </p:sp>
      </p:grpSp>
      <p:grpSp>
        <p:nvGrpSpPr>
          <p:cNvPr id="6" name="object 6"/>
          <p:cNvGrpSpPr/>
          <p:nvPr/>
        </p:nvGrpSpPr>
        <p:grpSpPr>
          <a:xfrm>
            <a:off x="2049462" y="1403286"/>
            <a:ext cx="3989704" cy="1784350"/>
            <a:chOff x="2049462" y="1403286"/>
            <a:chExt cx="3989704" cy="1784350"/>
          </a:xfrm>
        </p:grpSpPr>
        <p:pic>
          <p:nvPicPr>
            <p:cNvPr id="7" name="object 7"/>
            <p:cNvPicPr/>
            <p:nvPr/>
          </p:nvPicPr>
          <p:blipFill>
            <a:blip r:embed="rId3" cstate="print"/>
            <a:stretch>
              <a:fillRect/>
            </a:stretch>
          </p:blipFill>
          <p:spPr>
            <a:xfrm>
              <a:off x="2059050" y="1412875"/>
              <a:ext cx="3970274" cy="1765300"/>
            </a:xfrm>
            <a:prstGeom prst="rect">
              <a:avLst/>
            </a:prstGeom>
          </p:spPr>
        </p:pic>
        <p:sp>
          <p:nvSpPr>
            <p:cNvPr id="8" name="object 8"/>
            <p:cNvSpPr/>
            <p:nvPr/>
          </p:nvSpPr>
          <p:spPr>
            <a:xfrm>
              <a:off x="2054225" y="1408049"/>
              <a:ext cx="3980179" cy="1774825"/>
            </a:xfrm>
            <a:custGeom>
              <a:avLst/>
              <a:gdLst/>
              <a:ahLst/>
              <a:cxnLst/>
              <a:rect l="l" t="t" r="r" b="b"/>
              <a:pathLst>
                <a:path w="3980179" h="1774825">
                  <a:moveTo>
                    <a:pt x="0" y="1774825"/>
                  </a:moveTo>
                  <a:lnTo>
                    <a:pt x="3979799" y="1774825"/>
                  </a:lnTo>
                  <a:lnTo>
                    <a:pt x="3979799" y="0"/>
                  </a:lnTo>
                  <a:lnTo>
                    <a:pt x="0" y="0"/>
                  </a:lnTo>
                  <a:lnTo>
                    <a:pt x="0" y="1774825"/>
                  </a:lnTo>
                  <a:close/>
                </a:path>
              </a:pathLst>
            </a:custGeom>
            <a:ln w="9525">
              <a:solidFill>
                <a:srgbClr val="000000"/>
              </a:solidFill>
            </a:ln>
          </p:spPr>
          <p:txBody>
            <a:bodyPr wrap="square" lIns="0" tIns="0" rIns="0" bIns="0" rtlCol="0"/>
            <a:lstStyle/>
            <a:p>
              <a:endParaRPr/>
            </a:p>
          </p:txBody>
        </p:sp>
      </p:grpSp>
      <p:sp>
        <p:nvSpPr>
          <p:cNvPr id="9" name="object 9"/>
          <p:cNvSpPr txBox="1"/>
          <p:nvPr/>
        </p:nvSpPr>
        <p:spPr>
          <a:xfrm>
            <a:off x="383540" y="4771390"/>
            <a:ext cx="8050530" cy="1613262"/>
          </a:xfrm>
          <a:prstGeom prst="rect">
            <a:avLst/>
          </a:prstGeom>
        </p:spPr>
        <p:txBody>
          <a:bodyPr vert="horz" wrap="square" lIns="0" tIns="12700" rIns="0" bIns="0" rtlCol="0">
            <a:spAutoFit/>
          </a:bodyPr>
          <a:lstStyle/>
          <a:p>
            <a:pPr marR="718185" algn="ctr">
              <a:lnSpc>
                <a:spcPct val="100000"/>
              </a:lnSpc>
              <a:spcBef>
                <a:spcPts val="100"/>
              </a:spcBef>
            </a:pPr>
            <a:r>
              <a:rPr sz="2000" dirty="0">
                <a:latin typeface="Arial"/>
                <a:cs typeface="Arial"/>
              </a:rPr>
              <a:t>Position</a:t>
            </a:r>
          </a:p>
          <a:p>
            <a:pPr>
              <a:lnSpc>
                <a:spcPct val="100000"/>
              </a:lnSpc>
              <a:spcBef>
                <a:spcPts val="25"/>
              </a:spcBef>
            </a:pPr>
            <a:endParaRPr sz="2350" dirty="0">
              <a:latin typeface="Arial"/>
              <a:cs typeface="Arial"/>
            </a:endParaRPr>
          </a:p>
          <a:p>
            <a:pPr marL="516890" indent="-504825">
              <a:lnSpc>
                <a:spcPct val="100000"/>
              </a:lnSpc>
              <a:buFont typeface="Wingdings"/>
              <a:buChar char=""/>
              <a:tabLst>
                <a:tab pos="516890" algn="l"/>
                <a:tab pos="517525" algn="l"/>
              </a:tabLst>
            </a:pPr>
            <a:r>
              <a:rPr sz="2000" dirty="0">
                <a:latin typeface="Arial"/>
                <a:cs typeface="Arial"/>
              </a:rPr>
              <a:t>In area </a:t>
            </a:r>
            <a:r>
              <a:rPr lang="en-US" sz="2000" dirty="0">
                <a:latin typeface="Arial"/>
                <a:cs typeface="Arial"/>
              </a:rPr>
              <a:t>B</a:t>
            </a:r>
            <a:r>
              <a:rPr sz="2000" dirty="0">
                <a:latin typeface="Arial"/>
                <a:cs typeface="Arial"/>
              </a:rPr>
              <a:t>, brightness perceived is darker while in area </a:t>
            </a:r>
            <a:r>
              <a:rPr lang="en-US" sz="2000" dirty="0">
                <a:latin typeface="Arial"/>
                <a:cs typeface="Arial"/>
              </a:rPr>
              <a:t>A</a:t>
            </a:r>
            <a:r>
              <a:rPr sz="2000" dirty="0">
                <a:latin typeface="Arial"/>
                <a:cs typeface="Arial"/>
              </a:rPr>
              <a:t> is</a:t>
            </a:r>
            <a:r>
              <a:rPr sz="2000" spc="-270" dirty="0">
                <a:latin typeface="Arial"/>
                <a:cs typeface="Arial"/>
              </a:rPr>
              <a:t> </a:t>
            </a:r>
            <a:r>
              <a:rPr sz="2000" spc="-15" dirty="0">
                <a:latin typeface="Arial"/>
                <a:cs typeface="Arial"/>
              </a:rPr>
              <a:t>brighter.</a:t>
            </a:r>
            <a:endParaRPr sz="2000" dirty="0">
              <a:latin typeface="Arial"/>
              <a:cs typeface="Arial"/>
            </a:endParaRPr>
          </a:p>
          <a:p>
            <a:pPr>
              <a:lnSpc>
                <a:spcPct val="100000"/>
              </a:lnSpc>
              <a:spcBef>
                <a:spcPts val="45"/>
              </a:spcBef>
              <a:buFont typeface="Wingdings"/>
              <a:buChar char=""/>
            </a:pPr>
            <a:endParaRPr sz="2050" dirty="0">
              <a:latin typeface="Arial"/>
              <a:cs typeface="Arial"/>
            </a:endParaRPr>
          </a:p>
          <a:p>
            <a:pPr marL="512445" indent="-500380">
              <a:lnSpc>
                <a:spcPct val="100000"/>
              </a:lnSpc>
              <a:buFont typeface="Wingdings"/>
              <a:buChar char=""/>
              <a:tabLst>
                <a:tab pos="512445" algn="l"/>
                <a:tab pos="513080" algn="l"/>
              </a:tabLst>
            </a:pPr>
            <a:r>
              <a:rPr sz="2000" dirty="0">
                <a:latin typeface="Arial"/>
                <a:cs typeface="Arial"/>
              </a:rPr>
              <a:t>This phenomenon is called </a:t>
            </a:r>
            <a:r>
              <a:rPr sz="2000" b="1" i="1" spc="-5" dirty="0">
                <a:solidFill>
                  <a:srgbClr val="333399"/>
                </a:solidFill>
                <a:latin typeface="Arial"/>
                <a:cs typeface="Arial"/>
              </a:rPr>
              <a:t>Mach </a:t>
            </a:r>
            <a:r>
              <a:rPr sz="2000" b="1" i="1" dirty="0">
                <a:solidFill>
                  <a:srgbClr val="333399"/>
                </a:solidFill>
                <a:latin typeface="Arial"/>
                <a:cs typeface="Arial"/>
              </a:rPr>
              <a:t>Band</a:t>
            </a:r>
            <a:r>
              <a:rPr sz="2000" b="1" i="1" spc="-60" dirty="0">
                <a:solidFill>
                  <a:srgbClr val="333399"/>
                </a:solidFill>
                <a:latin typeface="Arial"/>
                <a:cs typeface="Arial"/>
              </a:rPr>
              <a:t> </a:t>
            </a:r>
            <a:r>
              <a:rPr sz="2000" b="1" i="1" spc="-5" dirty="0">
                <a:solidFill>
                  <a:srgbClr val="333399"/>
                </a:solidFill>
                <a:latin typeface="Arial"/>
                <a:cs typeface="Arial"/>
              </a:rPr>
              <a:t>Effect</a:t>
            </a:r>
            <a:r>
              <a:rPr sz="2000" spc="-5" dirty="0">
                <a:latin typeface="Arial"/>
                <a:cs typeface="Arial"/>
              </a:rPr>
              <a:t>.</a:t>
            </a:r>
            <a:endParaRPr sz="2000" dirty="0">
              <a:latin typeface="Arial"/>
              <a:cs typeface="Arial"/>
            </a:endParaRPr>
          </a:p>
        </p:txBody>
      </p:sp>
      <p:sp>
        <p:nvSpPr>
          <p:cNvPr id="10" name="object 10"/>
          <p:cNvSpPr txBox="1"/>
          <p:nvPr/>
        </p:nvSpPr>
        <p:spPr>
          <a:xfrm>
            <a:off x="1751562" y="3252483"/>
            <a:ext cx="309880" cy="973455"/>
          </a:xfrm>
          <a:prstGeom prst="rect">
            <a:avLst/>
          </a:prstGeom>
        </p:spPr>
        <p:txBody>
          <a:bodyPr vert="vert270" wrap="square" lIns="0" tIns="0" rIns="0" bIns="0" rtlCol="0">
            <a:spAutoFit/>
          </a:bodyPr>
          <a:lstStyle/>
          <a:p>
            <a:pPr marL="12700">
              <a:lnSpc>
                <a:spcPts val="2315"/>
              </a:lnSpc>
            </a:pPr>
            <a:r>
              <a:rPr sz="2000" dirty="0">
                <a:latin typeface="Arial"/>
                <a:cs typeface="Arial"/>
              </a:rPr>
              <a:t>In</a:t>
            </a:r>
            <a:r>
              <a:rPr sz="2000" spc="-10" dirty="0">
                <a:latin typeface="Arial"/>
                <a:cs typeface="Arial"/>
              </a:rPr>
              <a:t>t</a:t>
            </a:r>
            <a:r>
              <a:rPr sz="2000" dirty="0">
                <a:latin typeface="Arial"/>
                <a:cs typeface="Arial"/>
              </a:rPr>
              <a:t>en</a:t>
            </a:r>
            <a:r>
              <a:rPr sz="2000" spc="5" dirty="0">
                <a:latin typeface="Arial"/>
                <a:cs typeface="Arial"/>
              </a:rPr>
              <a:t>s</a:t>
            </a:r>
            <a:r>
              <a:rPr sz="2000" dirty="0">
                <a:latin typeface="Arial"/>
                <a:cs typeface="Arial"/>
              </a:rPr>
              <a:t>ity</a:t>
            </a:r>
            <a:endParaRPr sz="2000">
              <a:latin typeface="Arial"/>
              <a:cs typeface="Arial"/>
            </a:endParaRPr>
          </a:p>
        </p:txBody>
      </p:sp>
      <p:sp>
        <p:nvSpPr>
          <p:cNvPr id="11" name="object 11"/>
          <p:cNvSpPr txBox="1"/>
          <p:nvPr/>
        </p:nvSpPr>
        <p:spPr>
          <a:xfrm>
            <a:off x="6609080" y="2395804"/>
            <a:ext cx="1784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a:t>
            </a:r>
            <a:endParaRPr sz="1800">
              <a:latin typeface="Arial"/>
              <a:cs typeface="Arial"/>
            </a:endParaRPr>
          </a:p>
        </p:txBody>
      </p:sp>
      <p:sp>
        <p:nvSpPr>
          <p:cNvPr id="12" name="object 12"/>
          <p:cNvSpPr txBox="1"/>
          <p:nvPr/>
        </p:nvSpPr>
        <p:spPr>
          <a:xfrm>
            <a:off x="432917" y="2573782"/>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a:t>
            </a:r>
            <a:endParaRPr sz="1800">
              <a:latin typeface="Arial"/>
              <a:cs typeface="Arial"/>
            </a:endParaRPr>
          </a:p>
        </p:txBody>
      </p:sp>
      <p:grpSp>
        <p:nvGrpSpPr>
          <p:cNvPr id="13" name="object 13"/>
          <p:cNvGrpSpPr/>
          <p:nvPr/>
        </p:nvGrpSpPr>
        <p:grpSpPr>
          <a:xfrm>
            <a:off x="766165" y="2439289"/>
            <a:ext cx="5808345" cy="310515"/>
            <a:chOff x="766165" y="2439289"/>
            <a:chExt cx="5808345" cy="310515"/>
          </a:xfrm>
        </p:grpSpPr>
        <p:sp>
          <p:nvSpPr>
            <p:cNvPr id="14" name="object 14"/>
            <p:cNvSpPr/>
            <p:nvPr/>
          </p:nvSpPr>
          <p:spPr>
            <a:xfrm>
              <a:off x="4603749" y="2507615"/>
              <a:ext cx="1970405" cy="146685"/>
            </a:xfrm>
            <a:custGeom>
              <a:avLst/>
              <a:gdLst/>
              <a:ahLst/>
              <a:cxnLst/>
              <a:rect l="l" t="t" r="r" b="b"/>
              <a:pathLst>
                <a:path w="1970404" h="146685">
                  <a:moveTo>
                    <a:pt x="76406" y="31797"/>
                  </a:moveTo>
                  <a:lnTo>
                    <a:pt x="75734" y="44369"/>
                  </a:lnTo>
                  <a:lnTo>
                    <a:pt x="1969770" y="146685"/>
                  </a:lnTo>
                  <a:lnTo>
                    <a:pt x="1970404" y="133985"/>
                  </a:lnTo>
                  <a:lnTo>
                    <a:pt x="76406" y="31797"/>
                  </a:lnTo>
                  <a:close/>
                </a:path>
                <a:path w="1970404" h="146685">
                  <a:moveTo>
                    <a:pt x="78104" y="0"/>
                  </a:moveTo>
                  <a:lnTo>
                    <a:pt x="0" y="33909"/>
                  </a:lnTo>
                  <a:lnTo>
                    <a:pt x="74040" y="76073"/>
                  </a:lnTo>
                  <a:lnTo>
                    <a:pt x="75734" y="44369"/>
                  </a:lnTo>
                  <a:lnTo>
                    <a:pt x="63119" y="43687"/>
                  </a:lnTo>
                  <a:lnTo>
                    <a:pt x="63753" y="31114"/>
                  </a:lnTo>
                  <a:lnTo>
                    <a:pt x="76442" y="31114"/>
                  </a:lnTo>
                  <a:lnTo>
                    <a:pt x="78104" y="0"/>
                  </a:lnTo>
                  <a:close/>
                </a:path>
                <a:path w="1970404" h="146685">
                  <a:moveTo>
                    <a:pt x="63753" y="31114"/>
                  </a:moveTo>
                  <a:lnTo>
                    <a:pt x="63119" y="43687"/>
                  </a:lnTo>
                  <a:lnTo>
                    <a:pt x="75734" y="44369"/>
                  </a:lnTo>
                  <a:lnTo>
                    <a:pt x="76406" y="31797"/>
                  </a:lnTo>
                  <a:lnTo>
                    <a:pt x="63753" y="31114"/>
                  </a:lnTo>
                  <a:close/>
                </a:path>
                <a:path w="1970404" h="146685">
                  <a:moveTo>
                    <a:pt x="76442" y="31114"/>
                  </a:moveTo>
                  <a:lnTo>
                    <a:pt x="63753" y="31114"/>
                  </a:lnTo>
                  <a:lnTo>
                    <a:pt x="76406" y="31797"/>
                  </a:lnTo>
                  <a:lnTo>
                    <a:pt x="76442" y="31114"/>
                  </a:lnTo>
                  <a:close/>
                </a:path>
              </a:pathLst>
            </a:custGeom>
            <a:solidFill>
              <a:srgbClr val="000000"/>
            </a:solidFill>
          </p:spPr>
          <p:txBody>
            <a:bodyPr wrap="square" lIns="0" tIns="0" rIns="0" bIns="0" rtlCol="0"/>
            <a:lstStyle/>
            <a:p>
              <a:endParaRPr/>
            </a:p>
          </p:txBody>
        </p:sp>
        <p:sp>
          <p:nvSpPr>
            <p:cNvPr id="15" name="object 15"/>
            <p:cNvSpPr/>
            <p:nvPr/>
          </p:nvSpPr>
          <p:spPr>
            <a:xfrm>
              <a:off x="766165" y="2439289"/>
              <a:ext cx="2910840" cy="310515"/>
            </a:xfrm>
            <a:custGeom>
              <a:avLst/>
              <a:gdLst/>
              <a:ahLst/>
              <a:cxnLst/>
              <a:rect l="l" t="t" r="r" b="b"/>
              <a:pathLst>
                <a:path w="2910840" h="310514">
                  <a:moveTo>
                    <a:pt x="2834074" y="31667"/>
                  </a:moveTo>
                  <a:lnTo>
                    <a:pt x="0" y="297561"/>
                  </a:lnTo>
                  <a:lnTo>
                    <a:pt x="1193" y="310261"/>
                  </a:lnTo>
                  <a:lnTo>
                    <a:pt x="2835252" y="44237"/>
                  </a:lnTo>
                  <a:lnTo>
                    <a:pt x="2834074" y="31667"/>
                  </a:lnTo>
                  <a:close/>
                </a:path>
                <a:path w="2910840" h="310514">
                  <a:moveTo>
                    <a:pt x="2909504" y="30480"/>
                  </a:moveTo>
                  <a:lnTo>
                    <a:pt x="2846730" y="30480"/>
                  </a:lnTo>
                  <a:lnTo>
                    <a:pt x="2847873" y="43052"/>
                  </a:lnTo>
                  <a:lnTo>
                    <a:pt x="2835252" y="44237"/>
                  </a:lnTo>
                  <a:lnTo>
                    <a:pt x="2838221" y="75946"/>
                  </a:lnTo>
                  <a:lnTo>
                    <a:pt x="2910484" y="30861"/>
                  </a:lnTo>
                  <a:lnTo>
                    <a:pt x="2909504" y="30480"/>
                  </a:lnTo>
                  <a:close/>
                </a:path>
                <a:path w="2910840" h="310514">
                  <a:moveTo>
                    <a:pt x="2846730" y="30480"/>
                  </a:moveTo>
                  <a:lnTo>
                    <a:pt x="2834074" y="31667"/>
                  </a:lnTo>
                  <a:lnTo>
                    <a:pt x="2835252" y="44237"/>
                  </a:lnTo>
                  <a:lnTo>
                    <a:pt x="2847873" y="43052"/>
                  </a:lnTo>
                  <a:lnTo>
                    <a:pt x="2846730" y="30480"/>
                  </a:lnTo>
                  <a:close/>
                </a:path>
                <a:path w="2910840" h="310514">
                  <a:moveTo>
                    <a:pt x="2831109" y="0"/>
                  </a:moveTo>
                  <a:lnTo>
                    <a:pt x="2834074" y="31667"/>
                  </a:lnTo>
                  <a:lnTo>
                    <a:pt x="2846730" y="30480"/>
                  </a:lnTo>
                  <a:lnTo>
                    <a:pt x="2909504" y="30480"/>
                  </a:lnTo>
                  <a:lnTo>
                    <a:pt x="2831109" y="0"/>
                  </a:lnTo>
                  <a:close/>
                </a:path>
              </a:pathLst>
            </a:custGeom>
            <a:solidFill>
              <a:srgbClr val="00FFFF"/>
            </a:solidFill>
          </p:spPr>
          <p:txBody>
            <a:bodyPr wrap="square" lIns="0" tIns="0" rIns="0" bIns="0" rtlCol="0"/>
            <a:lstStyle/>
            <a:p>
              <a:endParaRPr/>
            </a:p>
          </p:txBody>
        </p:sp>
      </p:grpSp>
      <p:sp>
        <p:nvSpPr>
          <p:cNvPr id="16" name="object 16"/>
          <p:cNvSpPr txBox="1">
            <a:spLocks noGrp="1"/>
          </p:cNvSpPr>
          <p:nvPr>
            <p:ph type="title"/>
          </p:nvPr>
        </p:nvSpPr>
        <p:spPr>
          <a:xfrm>
            <a:off x="834644" y="414985"/>
            <a:ext cx="3825240" cy="452120"/>
          </a:xfrm>
          <a:prstGeom prst="rect">
            <a:avLst/>
          </a:prstGeom>
        </p:spPr>
        <p:txBody>
          <a:bodyPr vert="horz" wrap="square" lIns="0" tIns="12065" rIns="0" bIns="0" rtlCol="0">
            <a:spAutoFit/>
          </a:bodyPr>
          <a:lstStyle/>
          <a:p>
            <a:pPr marL="12700">
              <a:lnSpc>
                <a:spcPct val="100000"/>
              </a:lnSpc>
              <a:spcBef>
                <a:spcPts val="95"/>
              </a:spcBef>
            </a:pPr>
            <a:r>
              <a:rPr sz="2800" u="heavy" spc="-10" dirty="0">
                <a:solidFill>
                  <a:srgbClr val="333399"/>
                </a:solidFill>
                <a:uFill>
                  <a:solidFill>
                    <a:srgbClr val="333399"/>
                  </a:solidFill>
                </a:uFill>
              </a:rPr>
              <a:t>Mach </a:t>
            </a:r>
            <a:r>
              <a:rPr sz="2800" u="heavy" spc="-5" dirty="0">
                <a:solidFill>
                  <a:srgbClr val="333399"/>
                </a:solidFill>
                <a:uFill>
                  <a:solidFill>
                    <a:srgbClr val="333399"/>
                  </a:solidFill>
                </a:uFill>
              </a:rPr>
              <a:t>Band Effect</a:t>
            </a:r>
            <a:r>
              <a:rPr sz="2800" u="heavy" spc="-180" dirty="0">
                <a:solidFill>
                  <a:srgbClr val="333399"/>
                </a:solidFill>
                <a:uFill>
                  <a:solidFill>
                    <a:srgbClr val="333399"/>
                  </a:solidFill>
                </a:uFill>
              </a:rPr>
              <a:t> </a:t>
            </a:r>
            <a:r>
              <a:rPr sz="2800" u="heavy" spc="-10" dirty="0">
                <a:solidFill>
                  <a:srgbClr val="333399"/>
                </a:solidFill>
                <a:uFill>
                  <a:solidFill>
                    <a:srgbClr val="333399"/>
                  </a:solidFill>
                </a:uFill>
              </a:rPr>
              <a:t>(Cont)</a:t>
            </a:r>
            <a:endParaRPr sz="2800"/>
          </a:p>
        </p:txBody>
      </p:sp>
      <p:sp>
        <p:nvSpPr>
          <p:cNvPr id="17" name="object 17"/>
          <p:cNvSpPr txBox="1"/>
          <p:nvPr/>
        </p:nvSpPr>
        <p:spPr>
          <a:xfrm>
            <a:off x="6633209" y="2985642"/>
            <a:ext cx="2125345" cy="1489075"/>
          </a:xfrm>
          <a:prstGeom prst="rect">
            <a:avLst/>
          </a:prstGeom>
        </p:spPr>
        <p:txBody>
          <a:bodyPr vert="horz" wrap="square" lIns="0" tIns="12700" rIns="0" bIns="0" rtlCol="0">
            <a:spAutoFit/>
          </a:bodyPr>
          <a:lstStyle/>
          <a:p>
            <a:pPr marL="12700" marR="5080">
              <a:lnSpc>
                <a:spcPct val="100000"/>
              </a:lnSpc>
              <a:spcBef>
                <a:spcPts val="100"/>
              </a:spcBef>
            </a:pPr>
            <a:r>
              <a:rPr sz="2400" u="heavy" dirty="0">
                <a:solidFill>
                  <a:srgbClr val="FF0000"/>
                </a:solidFill>
                <a:uFill>
                  <a:solidFill>
                    <a:srgbClr val="FF0000"/>
                  </a:solidFill>
                </a:uFill>
                <a:latin typeface="Constantia"/>
                <a:cs typeface="Constantia"/>
              </a:rPr>
              <a:t>Ernst </a:t>
            </a:r>
            <a:r>
              <a:rPr sz="2400" u="heavy" spc="-5" dirty="0">
                <a:solidFill>
                  <a:srgbClr val="FF0000"/>
                </a:solidFill>
                <a:uFill>
                  <a:solidFill>
                    <a:srgbClr val="FF0000"/>
                  </a:solidFill>
                </a:uFill>
                <a:latin typeface="Constantia"/>
                <a:cs typeface="Constantia"/>
              </a:rPr>
              <a:t>Mach </a:t>
            </a:r>
            <a:r>
              <a:rPr sz="2400" spc="-5" dirty="0">
                <a:solidFill>
                  <a:srgbClr val="FF0000"/>
                </a:solidFill>
                <a:latin typeface="Constantia"/>
                <a:cs typeface="Constantia"/>
              </a:rPr>
              <a:t> </a:t>
            </a:r>
            <a:r>
              <a:rPr sz="2400" u="heavy" spc="-5" dirty="0">
                <a:solidFill>
                  <a:srgbClr val="FF0000"/>
                </a:solidFill>
                <a:uFill>
                  <a:solidFill>
                    <a:srgbClr val="FF0000"/>
                  </a:solidFill>
                </a:uFill>
                <a:latin typeface="Constantia"/>
                <a:cs typeface="Constantia"/>
              </a:rPr>
              <a:t>described this </a:t>
            </a:r>
            <a:r>
              <a:rPr sz="2400" spc="-5" dirty="0">
                <a:solidFill>
                  <a:srgbClr val="FF0000"/>
                </a:solidFill>
                <a:latin typeface="Constantia"/>
                <a:cs typeface="Constantia"/>
              </a:rPr>
              <a:t> </a:t>
            </a:r>
            <a:r>
              <a:rPr sz="2400" u="heavy" spc="-5" dirty="0">
                <a:solidFill>
                  <a:srgbClr val="FF0000"/>
                </a:solidFill>
                <a:uFill>
                  <a:solidFill>
                    <a:srgbClr val="FF0000"/>
                  </a:solidFill>
                </a:uFill>
                <a:latin typeface="Constantia"/>
                <a:cs typeface="Constantia"/>
              </a:rPr>
              <a:t>phenomenon</a:t>
            </a:r>
            <a:r>
              <a:rPr sz="2400" u="heavy" spc="-105" dirty="0">
                <a:solidFill>
                  <a:srgbClr val="FF0000"/>
                </a:solidFill>
                <a:uFill>
                  <a:solidFill>
                    <a:srgbClr val="FF0000"/>
                  </a:solidFill>
                </a:uFill>
                <a:latin typeface="Constantia"/>
                <a:cs typeface="Constantia"/>
              </a:rPr>
              <a:t> </a:t>
            </a:r>
            <a:r>
              <a:rPr sz="2400" u="heavy" spc="-5" dirty="0">
                <a:solidFill>
                  <a:srgbClr val="FF0000"/>
                </a:solidFill>
                <a:uFill>
                  <a:solidFill>
                    <a:srgbClr val="FF0000"/>
                  </a:solidFill>
                </a:uFill>
                <a:latin typeface="Constantia"/>
                <a:cs typeface="Constantia"/>
              </a:rPr>
              <a:t>in </a:t>
            </a:r>
            <a:r>
              <a:rPr sz="2400" spc="-5" dirty="0">
                <a:solidFill>
                  <a:srgbClr val="FF0000"/>
                </a:solidFill>
                <a:latin typeface="Constantia"/>
                <a:cs typeface="Constantia"/>
              </a:rPr>
              <a:t> </a:t>
            </a:r>
            <a:r>
              <a:rPr sz="2400" u="heavy" spc="-5" dirty="0">
                <a:solidFill>
                  <a:srgbClr val="FF0000"/>
                </a:solidFill>
                <a:uFill>
                  <a:solidFill>
                    <a:srgbClr val="FF0000"/>
                  </a:solidFill>
                </a:uFill>
                <a:latin typeface="Constantia"/>
                <a:cs typeface="Constantia"/>
              </a:rPr>
              <a:t>1865</a:t>
            </a:r>
            <a:endParaRPr sz="2400">
              <a:latin typeface="Constantia"/>
              <a:cs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z="3600" spc="-5" dirty="0">
                <a:latin typeface="Arial"/>
                <a:cs typeface="Arial"/>
              </a:rPr>
              <a:t>Brightness Adaptation </a:t>
            </a:r>
            <a:r>
              <a:rPr sz="3600" dirty="0">
                <a:latin typeface="Arial"/>
                <a:cs typeface="Arial"/>
              </a:rPr>
              <a:t>&amp;</a:t>
            </a:r>
            <a:r>
              <a:rPr sz="3600" spc="-20" dirty="0">
                <a:latin typeface="Arial"/>
                <a:cs typeface="Arial"/>
              </a:rPr>
              <a:t> </a:t>
            </a:r>
            <a:r>
              <a:rPr sz="3600" dirty="0">
                <a:latin typeface="Arial"/>
                <a:cs typeface="Arial"/>
              </a:rPr>
              <a:t>Discrimination </a:t>
            </a:r>
            <a:r>
              <a:rPr sz="3600" u="none" dirty="0">
                <a:latin typeface="Arial"/>
                <a:cs typeface="Arial"/>
              </a:rPr>
              <a:t> </a:t>
            </a:r>
            <a:r>
              <a:rPr sz="3600" dirty="0">
                <a:latin typeface="Arial"/>
                <a:cs typeface="Arial"/>
              </a:rPr>
              <a:t>(cont…)</a:t>
            </a:r>
            <a:endParaRPr sz="3600">
              <a:latin typeface="Arial"/>
              <a:cs typeface="Arial"/>
            </a:endParaRPr>
          </a:p>
        </p:txBody>
      </p:sp>
      <p:pic>
        <p:nvPicPr>
          <p:cNvPr id="8" name="Picture 7">
            <a:extLst>
              <a:ext uri="{FF2B5EF4-FFF2-40B4-BE49-F238E27FC236}">
                <a16:creationId xmlns:a16="http://schemas.microsoft.com/office/drawing/2014/main" id="{10E8F8A6-E717-4961-89FD-5DF4D2D14305}"/>
              </a:ext>
            </a:extLst>
          </p:cNvPr>
          <p:cNvPicPr>
            <a:picLocks noChangeAspect="1"/>
          </p:cNvPicPr>
          <p:nvPr/>
        </p:nvPicPr>
        <p:blipFill>
          <a:blip r:embed="rId3"/>
          <a:stretch>
            <a:fillRect/>
          </a:stretch>
        </p:blipFill>
        <p:spPr>
          <a:xfrm>
            <a:off x="535940" y="1905000"/>
            <a:ext cx="8127132" cy="381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5175" y="173736"/>
            <a:ext cx="3994785" cy="741045"/>
            <a:chOff x="265175" y="173736"/>
            <a:chExt cx="3994785" cy="741045"/>
          </a:xfrm>
        </p:grpSpPr>
        <p:pic>
          <p:nvPicPr>
            <p:cNvPr id="3" name="object 3"/>
            <p:cNvPicPr/>
            <p:nvPr/>
          </p:nvPicPr>
          <p:blipFill>
            <a:blip r:embed="rId2" cstate="print"/>
            <a:stretch>
              <a:fillRect/>
            </a:stretch>
          </p:blipFill>
          <p:spPr>
            <a:xfrm>
              <a:off x="265175" y="173736"/>
              <a:ext cx="3994404" cy="740664"/>
            </a:xfrm>
            <a:prstGeom prst="rect">
              <a:avLst/>
            </a:prstGeom>
          </p:spPr>
        </p:pic>
        <p:pic>
          <p:nvPicPr>
            <p:cNvPr id="4" name="object 4"/>
            <p:cNvPicPr/>
            <p:nvPr/>
          </p:nvPicPr>
          <p:blipFill>
            <a:blip r:embed="rId3" cstate="print"/>
            <a:stretch>
              <a:fillRect/>
            </a:stretch>
          </p:blipFill>
          <p:spPr>
            <a:xfrm>
              <a:off x="536447" y="781812"/>
              <a:ext cx="3351276" cy="102108"/>
            </a:xfrm>
            <a:prstGeom prst="rect">
              <a:avLst/>
            </a:prstGeom>
          </p:spPr>
        </p:pic>
      </p:grpSp>
      <p:sp>
        <p:nvSpPr>
          <p:cNvPr id="5" name="object 5"/>
          <p:cNvSpPr txBox="1">
            <a:spLocks noGrp="1"/>
          </p:cNvSpPr>
          <p:nvPr>
            <p:ph type="title"/>
          </p:nvPr>
        </p:nvSpPr>
        <p:spPr>
          <a:xfrm>
            <a:off x="535940" y="278638"/>
            <a:ext cx="3298825" cy="574040"/>
          </a:xfrm>
          <a:prstGeom prst="rect">
            <a:avLst/>
          </a:prstGeom>
        </p:spPr>
        <p:txBody>
          <a:bodyPr vert="horz" wrap="square" lIns="0" tIns="12700" rIns="0" bIns="0" rtlCol="0">
            <a:spAutoFit/>
          </a:bodyPr>
          <a:lstStyle/>
          <a:p>
            <a:pPr marL="12700">
              <a:lnSpc>
                <a:spcPct val="100000"/>
              </a:lnSpc>
              <a:spcBef>
                <a:spcPts val="100"/>
              </a:spcBef>
            </a:pPr>
            <a:r>
              <a:rPr sz="3600" spc="-5" dirty="0"/>
              <a:t>Optical</a:t>
            </a:r>
            <a:r>
              <a:rPr sz="3600" spc="-90" dirty="0"/>
              <a:t> </a:t>
            </a:r>
            <a:r>
              <a:rPr sz="3600" dirty="0"/>
              <a:t>Illusions</a:t>
            </a:r>
          </a:p>
        </p:txBody>
      </p:sp>
      <p:pic>
        <p:nvPicPr>
          <p:cNvPr id="12" name="Picture 11">
            <a:extLst>
              <a:ext uri="{FF2B5EF4-FFF2-40B4-BE49-F238E27FC236}">
                <a16:creationId xmlns:a16="http://schemas.microsoft.com/office/drawing/2014/main" id="{B3630D4E-1F88-4E23-BB1D-47CE1AEAC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8131" y="1981200"/>
            <a:ext cx="3956469" cy="3007519"/>
          </a:xfrm>
          <a:prstGeom prst="rect">
            <a:avLst/>
          </a:prstGeom>
        </p:spPr>
      </p:pic>
      <p:sp>
        <p:nvSpPr>
          <p:cNvPr id="15" name="TextBox 14">
            <a:extLst>
              <a:ext uri="{FF2B5EF4-FFF2-40B4-BE49-F238E27FC236}">
                <a16:creationId xmlns:a16="http://schemas.microsoft.com/office/drawing/2014/main" id="{B44FB06C-9EA1-4139-A704-233694A7C126}"/>
              </a:ext>
            </a:extLst>
          </p:cNvPr>
          <p:cNvSpPr txBox="1"/>
          <p:nvPr/>
        </p:nvSpPr>
        <p:spPr>
          <a:xfrm>
            <a:off x="2438400" y="5562600"/>
            <a:ext cx="4419600" cy="369332"/>
          </a:xfrm>
          <a:prstGeom prst="rect">
            <a:avLst/>
          </a:prstGeom>
          <a:noFill/>
        </p:spPr>
        <p:txBody>
          <a:bodyPr wrap="square" rtlCol="0">
            <a:spAutoFit/>
          </a:bodyPr>
          <a:lstStyle/>
          <a:p>
            <a:r>
              <a:rPr lang="en-US" dirty="0"/>
              <a:t>Does A &amp; B represents same luminance?</a:t>
            </a:r>
          </a:p>
        </p:txBody>
      </p:sp>
    </p:spTree>
    <p:extLst>
      <p:ext uri="{BB962C8B-B14F-4D97-AF65-F5344CB8AC3E}">
        <p14:creationId xmlns:p14="http://schemas.microsoft.com/office/powerpoint/2010/main" val="226680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5175" y="173736"/>
            <a:ext cx="3994785" cy="741045"/>
            <a:chOff x="265175" y="173736"/>
            <a:chExt cx="3994785" cy="741045"/>
          </a:xfrm>
        </p:grpSpPr>
        <p:pic>
          <p:nvPicPr>
            <p:cNvPr id="3" name="object 3"/>
            <p:cNvPicPr/>
            <p:nvPr/>
          </p:nvPicPr>
          <p:blipFill>
            <a:blip r:embed="rId2" cstate="print"/>
            <a:stretch>
              <a:fillRect/>
            </a:stretch>
          </p:blipFill>
          <p:spPr>
            <a:xfrm>
              <a:off x="265175" y="173736"/>
              <a:ext cx="3994404" cy="740664"/>
            </a:xfrm>
            <a:prstGeom prst="rect">
              <a:avLst/>
            </a:prstGeom>
          </p:spPr>
        </p:pic>
        <p:pic>
          <p:nvPicPr>
            <p:cNvPr id="4" name="object 4"/>
            <p:cNvPicPr/>
            <p:nvPr/>
          </p:nvPicPr>
          <p:blipFill>
            <a:blip r:embed="rId3" cstate="print"/>
            <a:stretch>
              <a:fillRect/>
            </a:stretch>
          </p:blipFill>
          <p:spPr>
            <a:xfrm>
              <a:off x="536447" y="781812"/>
              <a:ext cx="3351276" cy="102108"/>
            </a:xfrm>
            <a:prstGeom prst="rect">
              <a:avLst/>
            </a:prstGeom>
          </p:spPr>
        </p:pic>
      </p:grpSp>
      <p:sp>
        <p:nvSpPr>
          <p:cNvPr id="5" name="object 5"/>
          <p:cNvSpPr txBox="1">
            <a:spLocks noGrp="1"/>
          </p:cNvSpPr>
          <p:nvPr>
            <p:ph type="title"/>
          </p:nvPr>
        </p:nvSpPr>
        <p:spPr>
          <a:xfrm>
            <a:off x="535940" y="278638"/>
            <a:ext cx="3298825" cy="574040"/>
          </a:xfrm>
          <a:prstGeom prst="rect">
            <a:avLst/>
          </a:prstGeom>
        </p:spPr>
        <p:txBody>
          <a:bodyPr vert="horz" wrap="square" lIns="0" tIns="12700" rIns="0" bIns="0" rtlCol="0">
            <a:spAutoFit/>
          </a:bodyPr>
          <a:lstStyle/>
          <a:p>
            <a:pPr marL="12700">
              <a:lnSpc>
                <a:spcPct val="100000"/>
              </a:lnSpc>
              <a:spcBef>
                <a:spcPts val="100"/>
              </a:spcBef>
            </a:pPr>
            <a:r>
              <a:rPr sz="3600" spc="-5" dirty="0"/>
              <a:t>Optical</a:t>
            </a:r>
            <a:r>
              <a:rPr sz="3600" spc="-90" dirty="0"/>
              <a:t> </a:t>
            </a:r>
            <a:r>
              <a:rPr sz="3600" dirty="0"/>
              <a:t>Illusions</a:t>
            </a:r>
          </a:p>
        </p:txBody>
      </p:sp>
      <p:pic>
        <p:nvPicPr>
          <p:cNvPr id="12" name="Picture 11">
            <a:extLst>
              <a:ext uri="{FF2B5EF4-FFF2-40B4-BE49-F238E27FC236}">
                <a16:creationId xmlns:a16="http://schemas.microsoft.com/office/drawing/2014/main" id="{B3630D4E-1F88-4E23-BB1D-47CE1AEAC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981200"/>
            <a:ext cx="3956469" cy="3007519"/>
          </a:xfrm>
          <a:prstGeom prst="rect">
            <a:avLst/>
          </a:prstGeom>
        </p:spPr>
      </p:pic>
      <p:pic>
        <p:nvPicPr>
          <p:cNvPr id="14" name="Picture 13">
            <a:extLst>
              <a:ext uri="{FF2B5EF4-FFF2-40B4-BE49-F238E27FC236}">
                <a16:creationId xmlns:a16="http://schemas.microsoft.com/office/drawing/2014/main" id="{B4FB2ED8-C939-46DB-8E23-7CB7CA4E8A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704181"/>
            <a:ext cx="4426594" cy="3424237"/>
          </a:xfrm>
          <a:prstGeom prst="rect">
            <a:avLst/>
          </a:prstGeom>
        </p:spPr>
      </p:pic>
      <p:sp>
        <p:nvSpPr>
          <p:cNvPr id="15" name="TextBox 14">
            <a:extLst>
              <a:ext uri="{FF2B5EF4-FFF2-40B4-BE49-F238E27FC236}">
                <a16:creationId xmlns:a16="http://schemas.microsoft.com/office/drawing/2014/main" id="{B44FB06C-9EA1-4139-A704-233694A7C126}"/>
              </a:ext>
            </a:extLst>
          </p:cNvPr>
          <p:cNvSpPr txBox="1"/>
          <p:nvPr/>
        </p:nvSpPr>
        <p:spPr>
          <a:xfrm>
            <a:off x="381000" y="5791200"/>
            <a:ext cx="8382000" cy="646331"/>
          </a:xfrm>
          <a:prstGeom prst="rect">
            <a:avLst/>
          </a:prstGeom>
          <a:noFill/>
        </p:spPr>
        <p:txBody>
          <a:bodyPr wrap="square" rtlCol="0">
            <a:spAutoFit/>
          </a:bodyPr>
          <a:lstStyle/>
          <a:p>
            <a:r>
              <a:rPr lang="en-US" dirty="0"/>
              <a:t>The </a:t>
            </a:r>
            <a:r>
              <a:rPr lang="en-US" dirty="0">
                <a:hlinkClick r:id="rId6"/>
              </a:rPr>
              <a:t>checker shadow illusion</a:t>
            </a:r>
            <a:r>
              <a:rPr lang="en-US" dirty="0"/>
              <a:t>. Although square A appears a darker shade of gray than square B, in the image the two have exactly the same </a:t>
            </a:r>
            <a:r>
              <a:rPr lang="en-US" dirty="0">
                <a:hlinkClick r:id="rId7" tooltip="Checker shadow illusion"/>
              </a:rPr>
              <a:t>luminance</a:t>
            </a:r>
            <a:r>
              <a:rPr lang="en-US" dirty="0"/>
              <a:t>.[Wikipedia]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209" y="1756410"/>
            <a:ext cx="4263390" cy="3729990"/>
          </a:xfrm>
          <a:prstGeom prst="rect">
            <a:avLst/>
          </a:prstGeom>
        </p:spPr>
      </p:pic>
      <p:sp>
        <p:nvSpPr>
          <p:cNvPr id="3" name="object 3"/>
          <p:cNvSpPr txBox="1">
            <a:spLocks noGrp="1"/>
          </p:cNvSpPr>
          <p:nvPr>
            <p:ph type="title"/>
          </p:nvPr>
        </p:nvSpPr>
        <p:spPr>
          <a:xfrm>
            <a:off x="535940" y="263398"/>
            <a:ext cx="3862704"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Arial"/>
                <a:cs typeface="Arial"/>
              </a:rPr>
              <a:t>Image</a:t>
            </a:r>
            <a:r>
              <a:rPr sz="4000" spc="-50" dirty="0">
                <a:latin typeface="Arial"/>
                <a:cs typeface="Arial"/>
              </a:rPr>
              <a:t> </a:t>
            </a:r>
            <a:r>
              <a:rPr sz="4000" spc="-5" dirty="0">
                <a:latin typeface="Arial"/>
                <a:cs typeface="Arial"/>
              </a:rPr>
              <a:t>Formation</a:t>
            </a:r>
            <a:endParaRPr sz="4000">
              <a:latin typeface="Arial"/>
              <a:cs typeface="Arial"/>
            </a:endParaRPr>
          </a:p>
        </p:txBody>
      </p:sp>
      <p:pic>
        <p:nvPicPr>
          <p:cNvPr id="4" name="object 4"/>
          <p:cNvPicPr/>
          <p:nvPr/>
        </p:nvPicPr>
        <p:blipFill>
          <a:blip r:embed="rId3" cstate="print"/>
          <a:stretch>
            <a:fillRect/>
          </a:stretch>
        </p:blipFill>
        <p:spPr>
          <a:xfrm>
            <a:off x="5791200" y="4116832"/>
            <a:ext cx="2438400" cy="2137918"/>
          </a:xfrm>
          <a:prstGeom prst="rect">
            <a:avLst/>
          </a:prstGeom>
        </p:spPr>
      </p:pic>
      <p:pic>
        <p:nvPicPr>
          <p:cNvPr id="5" name="object 5"/>
          <p:cNvPicPr/>
          <p:nvPr/>
        </p:nvPicPr>
        <p:blipFill>
          <a:blip r:embed="rId4" cstate="print"/>
          <a:stretch>
            <a:fillRect/>
          </a:stretch>
        </p:blipFill>
        <p:spPr>
          <a:xfrm>
            <a:off x="6172200" y="1374139"/>
            <a:ext cx="1758950" cy="2054860"/>
          </a:xfrm>
          <a:prstGeom prst="rect">
            <a:avLst/>
          </a:prstGeom>
        </p:spPr>
      </p:pic>
      <p:sp>
        <p:nvSpPr>
          <p:cNvPr id="6" name="object 6"/>
          <p:cNvSpPr txBox="1"/>
          <p:nvPr/>
        </p:nvSpPr>
        <p:spPr>
          <a:xfrm>
            <a:off x="6023228" y="3455034"/>
            <a:ext cx="20402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Digital</a:t>
            </a:r>
            <a:r>
              <a:rPr sz="2400" spc="-50" dirty="0">
                <a:latin typeface="Arial"/>
                <a:cs typeface="Arial"/>
              </a:rPr>
              <a:t> </a:t>
            </a:r>
            <a:r>
              <a:rPr sz="2400" spc="-5" dirty="0">
                <a:latin typeface="Arial"/>
                <a:cs typeface="Arial"/>
              </a:rPr>
              <a:t>Camera</a:t>
            </a:r>
            <a:endParaRPr sz="2400">
              <a:latin typeface="Arial"/>
              <a:cs typeface="Arial"/>
            </a:endParaRPr>
          </a:p>
        </p:txBody>
      </p:sp>
      <p:sp>
        <p:nvSpPr>
          <p:cNvPr id="7" name="object 7"/>
          <p:cNvSpPr txBox="1"/>
          <p:nvPr/>
        </p:nvSpPr>
        <p:spPr>
          <a:xfrm>
            <a:off x="6328028" y="6351219"/>
            <a:ext cx="11582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The</a:t>
            </a:r>
            <a:r>
              <a:rPr sz="2400" spc="-75" dirty="0">
                <a:latin typeface="Arial"/>
                <a:cs typeface="Arial"/>
              </a:rPr>
              <a:t> </a:t>
            </a:r>
            <a:r>
              <a:rPr sz="2400" spc="-10" dirty="0">
                <a:latin typeface="Arial"/>
                <a:cs typeface="Arial"/>
              </a:rPr>
              <a:t>Eye</a:t>
            </a:r>
            <a:endParaRPr sz="2400">
              <a:latin typeface="Arial"/>
              <a:cs typeface="Arial"/>
            </a:endParaRPr>
          </a:p>
        </p:txBody>
      </p:sp>
      <p:sp>
        <p:nvSpPr>
          <p:cNvPr id="8" name="object 8"/>
          <p:cNvSpPr txBox="1"/>
          <p:nvPr/>
        </p:nvSpPr>
        <p:spPr>
          <a:xfrm>
            <a:off x="3568700" y="5247894"/>
            <a:ext cx="5994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Fi</a:t>
            </a:r>
            <a:r>
              <a:rPr sz="2400" spc="-20" dirty="0">
                <a:latin typeface="Arial"/>
                <a:cs typeface="Arial"/>
              </a:rPr>
              <a:t>l</a:t>
            </a:r>
            <a:r>
              <a:rPr sz="2400" dirty="0">
                <a:latin typeface="Arial"/>
                <a:cs typeface="Arial"/>
              </a:rPr>
              <a:t>m</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6381" y="491997"/>
            <a:ext cx="7715250" cy="1671955"/>
          </a:xfrm>
          <a:prstGeom prst="rect">
            <a:avLst/>
          </a:prstGeom>
        </p:spPr>
        <p:txBody>
          <a:bodyPr vert="horz" wrap="square" lIns="0" tIns="12700" rIns="0" bIns="0" rtlCol="0">
            <a:spAutoFit/>
          </a:bodyPr>
          <a:lstStyle/>
          <a:p>
            <a:pPr marL="12700" marR="5080" algn="ctr">
              <a:lnSpc>
                <a:spcPct val="100000"/>
              </a:lnSpc>
              <a:spcBef>
                <a:spcPts val="100"/>
              </a:spcBef>
            </a:pPr>
            <a:r>
              <a:rPr sz="3600" dirty="0"/>
              <a:t>In </a:t>
            </a:r>
            <a:r>
              <a:rPr sz="3600" spc="-5" dirty="0"/>
              <a:t>the following </a:t>
            </a:r>
            <a:r>
              <a:rPr sz="3600" dirty="0"/>
              <a:t>slides we will </a:t>
            </a:r>
            <a:r>
              <a:rPr sz="3600" spc="-5" dirty="0"/>
              <a:t>consider </a:t>
            </a:r>
            <a:r>
              <a:rPr sz="3600" u="none" spc="-5" dirty="0"/>
              <a:t> </a:t>
            </a:r>
            <a:r>
              <a:rPr sz="3600" dirty="0"/>
              <a:t>what </a:t>
            </a:r>
            <a:r>
              <a:rPr sz="3600" spc="-5" dirty="0"/>
              <a:t>is </a:t>
            </a:r>
            <a:r>
              <a:rPr sz="3600" dirty="0"/>
              <a:t>involved </a:t>
            </a:r>
            <a:r>
              <a:rPr sz="3600" spc="-5" dirty="0"/>
              <a:t>in capturing </a:t>
            </a:r>
            <a:r>
              <a:rPr sz="3600" dirty="0"/>
              <a:t>a </a:t>
            </a:r>
            <a:r>
              <a:rPr sz="3600" spc="-5" dirty="0"/>
              <a:t>digital </a:t>
            </a:r>
            <a:r>
              <a:rPr sz="3600" u="none" spc="-5" dirty="0"/>
              <a:t> </a:t>
            </a:r>
            <a:r>
              <a:rPr sz="3600" spc="-5" dirty="0"/>
              <a:t>image </a:t>
            </a:r>
            <a:r>
              <a:rPr sz="3600" dirty="0"/>
              <a:t>of a </a:t>
            </a:r>
            <a:r>
              <a:rPr sz="3600" spc="-5" dirty="0"/>
              <a:t>real-world</a:t>
            </a:r>
            <a:r>
              <a:rPr sz="3600" spc="-35" dirty="0"/>
              <a:t> </a:t>
            </a:r>
            <a:r>
              <a:rPr sz="3600" dirty="0"/>
              <a:t>scene</a:t>
            </a:r>
            <a:endParaRPr sz="36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798195" indent="-287020">
              <a:lnSpc>
                <a:spcPct val="100000"/>
              </a:lnSpc>
              <a:spcBef>
                <a:spcPts val="100"/>
              </a:spcBef>
              <a:buFont typeface="Wingdings"/>
              <a:buChar char=""/>
              <a:tabLst>
                <a:tab pos="799465" algn="l"/>
              </a:tabLst>
            </a:pPr>
            <a:r>
              <a:rPr dirty="0"/>
              <a:t>Image </a:t>
            </a:r>
            <a:r>
              <a:rPr spc="-5" dirty="0"/>
              <a:t>sensing and </a:t>
            </a:r>
            <a:r>
              <a:rPr dirty="0"/>
              <a:t>representation </a:t>
            </a:r>
            <a:r>
              <a:rPr spc="-5" dirty="0"/>
              <a:t>and</a:t>
            </a:r>
            <a:r>
              <a:rPr spc="60" dirty="0"/>
              <a:t> </a:t>
            </a:r>
            <a:r>
              <a:rPr spc="-5" dirty="0"/>
              <a:t>acquisition</a:t>
            </a:r>
          </a:p>
          <a:p>
            <a:pPr marL="798195" indent="-287020">
              <a:lnSpc>
                <a:spcPct val="100000"/>
              </a:lnSpc>
              <a:spcBef>
                <a:spcPts val="2014"/>
              </a:spcBef>
              <a:buFont typeface="Wingdings"/>
              <a:buChar char=""/>
              <a:tabLst>
                <a:tab pos="799465" algn="l"/>
              </a:tabLst>
            </a:pPr>
            <a:r>
              <a:rPr spc="-5" dirty="0">
                <a:solidFill>
                  <a:srgbClr val="0033CC"/>
                </a:solidFill>
              </a:rPr>
              <a:t>Sampling </a:t>
            </a:r>
            <a:r>
              <a:rPr dirty="0">
                <a:solidFill>
                  <a:srgbClr val="0033CC"/>
                </a:solidFill>
              </a:rPr>
              <a:t>and</a:t>
            </a:r>
            <a:r>
              <a:rPr spc="25" dirty="0">
                <a:solidFill>
                  <a:srgbClr val="0033CC"/>
                </a:solidFill>
              </a:rPr>
              <a:t> </a:t>
            </a:r>
            <a:r>
              <a:rPr dirty="0">
                <a:solidFill>
                  <a:srgbClr val="0033CC"/>
                </a:solidFill>
              </a:rPr>
              <a:t>quantisation</a:t>
            </a:r>
          </a:p>
          <a:p>
            <a:pPr marL="798195" indent="-287020">
              <a:lnSpc>
                <a:spcPct val="100000"/>
              </a:lnSpc>
              <a:spcBef>
                <a:spcPts val="2020"/>
              </a:spcBef>
              <a:buFont typeface="Wingdings"/>
              <a:buChar char=""/>
              <a:tabLst>
                <a:tab pos="799465" algn="l"/>
              </a:tabLst>
            </a:pPr>
            <a:r>
              <a:rPr spc="-5" dirty="0">
                <a:solidFill>
                  <a:srgbClr val="0033CC"/>
                </a:solidFill>
              </a:rPr>
              <a:t>Resolution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56464"/>
            <a:ext cx="3639185" cy="574040"/>
          </a:xfrm>
          <a:prstGeom prst="rect">
            <a:avLst/>
          </a:prstGeom>
        </p:spPr>
        <p:txBody>
          <a:bodyPr vert="horz" wrap="square" lIns="0" tIns="12700" rIns="0" bIns="0" rtlCol="0">
            <a:spAutoFit/>
          </a:bodyPr>
          <a:lstStyle/>
          <a:p>
            <a:pPr marL="12700">
              <a:lnSpc>
                <a:spcPct val="100000"/>
              </a:lnSpc>
              <a:spcBef>
                <a:spcPts val="100"/>
              </a:spcBef>
            </a:pPr>
            <a:r>
              <a:rPr sz="3600" dirty="0"/>
              <a:t>Image</a:t>
            </a:r>
            <a:r>
              <a:rPr sz="3600" spc="-114" dirty="0"/>
              <a:t> </a:t>
            </a:r>
            <a:r>
              <a:rPr sz="3600" spc="-5" dirty="0"/>
              <a:t>Acquisition</a:t>
            </a:r>
            <a:endParaRPr sz="3600"/>
          </a:p>
        </p:txBody>
      </p:sp>
      <p:sp>
        <p:nvSpPr>
          <p:cNvPr id="3" name="object 3"/>
          <p:cNvSpPr txBox="1"/>
          <p:nvPr/>
        </p:nvSpPr>
        <p:spPr>
          <a:xfrm>
            <a:off x="231140" y="1703905"/>
            <a:ext cx="4474210" cy="1861820"/>
          </a:xfrm>
          <a:prstGeom prst="rect">
            <a:avLst/>
          </a:prstGeom>
        </p:spPr>
        <p:txBody>
          <a:bodyPr vert="horz" wrap="square" lIns="0" tIns="101600" rIns="0" bIns="0" rtlCol="0">
            <a:spAutoFit/>
          </a:bodyPr>
          <a:lstStyle/>
          <a:p>
            <a:pPr marL="355600" indent="-342900">
              <a:lnSpc>
                <a:spcPct val="100000"/>
              </a:lnSpc>
              <a:spcBef>
                <a:spcPts val="800"/>
              </a:spcBef>
              <a:buFont typeface="Wingdings"/>
              <a:buChar char=""/>
              <a:tabLst>
                <a:tab pos="355600" algn="l"/>
              </a:tabLst>
            </a:pPr>
            <a:r>
              <a:rPr sz="2800" spc="-10" dirty="0">
                <a:solidFill>
                  <a:srgbClr val="0000FF"/>
                </a:solidFill>
                <a:latin typeface="Constantia"/>
                <a:cs typeface="Constantia"/>
              </a:rPr>
              <a:t>Three main </a:t>
            </a:r>
            <a:r>
              <a:rPr sz="2800" spc="-5" dirty="0">
                <a:solidFill>
                  <a:srgbClr val="0000FF"/>
                </a:solidFill>
                <a:latin typeface="Constantia"/>
                <a:cs typeface="Constantia"/>
              </a:rPr>
              <a:t>elements</a:t>
            </a:r>
            <a:endParaRPr sz="2800">
              <a:latin typeface="Constantia"/>
              <a:cs typeface="Constantia"/>
            </a:endParaRPr>
          </a:p>
          <a:p>
            <a:pPr marL="927100" lvl="1" indent="-457834">
              <a:lnSpc>
                <a:spcPct val="100000"/>
              </a:lnSpc>
              <a:spcBef>
                <a:spcPts val="605"/>
              </a:spcBef>
              <a:buAutoNum type="arabicPeriod"/>
              <a:tabLst>
                <a:tab pos="927100" algn="l"/>
                <a:tab pos="927735" algn="l"/>
              </a:tabLst>
            </a:pPr>
            <a:r>
              <a:rPr sz="2400" b="1" spc="-5" dirty="0">
                <a:latin typeface="Constantia"/>
                <a:cs typeface="Constantia"/>
              </a:rPr>
              <a:t>Illumination </a:t>
            </a:r>
            <a:r>
              <a:rPr sz="2400" b="1" dirty="0">
                <a:latin typeface="Constantia"/>
                <a:cs typeface="Constantia"/>
              </a:rPr>
              <a:t>source</a:t>
            </a:r>
            <a:endParaRPr sz="2400">
              <a:latin typeface="Constantia"/>
              <a:cs typeface="Constantia"/>
            </a:endParaRPr>
          </a:p>
          <a:p>
            <a:pPr marL="927100" lvl="1" indent="-457834">
              <a:lnSpc>
                <a:spcPct val="100000"/>
              </a:lnSpc>
              <a:spcBef>
                <a:spcPts val="575"/>
              </a:spcBef>
              <a:buAutoNum type="arabicPeriod"/>
              <a:tabLst>
                <a:tab pos="927100" algn="l"/>
                <a:tab pos="927735" algn="l"/>
              </a:tabLst>
            </a:pPr>
            <a:r>
              <a:rPr sz="2400" b="1" spc="-5" dirty="0">
                <a:latin typeface="Constantia"/>
                <a:cs typeface="Constantia"/>
              </a:rPr>
              <a:t>Scene</a:t>
            </a:r>
            <a:endParaRPr sz="2400">
              <a:latin typeface="Constantia"/>
              <a:cs typeface="Constantia"/>
            </a:endParaRPr>
          </a:p>
          <a:p>
            <a:pPr marL="927100" lvl="1" indent="-457834">
              <a:lnSpc>
                <a:spcPct val="100000"/>
              </a:lnSpc>
              <a:spcBef>
                <a:spcPts val="575"/>
              </a:spcBef>
              <a:buAutoNum type="arabicPeriod"/>
              <a:tabLst>
                <a:tab pos="927100" algn="l"/>
                <a:tab pos="927735" algn="l"/>
              </a:tabLst>
            </a:pPr>
            <a:r>
              <a:rPr sz="2400" b="1" spc="-5" dirty="0">
                <a:latin typeface="Constantia"/>
                <a:cs typeface="Constantia"/>
              </a:rPr>
              <a:t>Sensor (imaging</a:t>
            </a:r>
            <a:r>
              <a:rPr sz="2400" b="1" spc="-45" dirty="0">
                <a:latin typeface="Constantia"/>
                <a:cs typeface="Constantia"/>
              </a:rPr>
              <a:t> </a:t>
            </a:r>
            <a:r>
              <a:rPr sz="2400" b="1" spc="-5" dirty="0">
                <a:latin typeface="Constantia"/>
                <a:cs typeface="Constantia"/>
              </a:rPr>
              <a:t>system)</a:t>
            </a:r>
            <a:endParaRPr sz="2400">
              <a:latin typeface="Constantia"/>
              <a:cs typeface="Constantia"/>
            </a:endParaRPr>
          </a:p>
        </p:txBody>
      </p:sp>
      <p:grpSp>
        <p:nvGrpSpPr>
          <p:cNvPr id="4" name="object 4"/>
          <p:cNvGrpSpPr/>
          <p:nvPr/>
        </p:nvGrpSpPr>
        <p:grpSpPr>
          <a:xfrm>
            <a:off x="5105400" y="1142936"/>
            <a:ext cx="3686175" cy="3840479"/>
            <a:chOff x="5105400" y="1142936"/>
            <a:chExt cx="3686175" cy="3840479"/>
          </a:xfrm>
        </p:grpSpPr>
        <p:pic>
          <p:nvPicPr>
            <p:cNvPr id="5" name="object 5"/>
            <p:cNvPicPr/>
            <p:nvPr/>
          </p:nvPicPr>
          <p:blipFill>
            <a:blip r:embed="rId2" cstate="print"/>
            <a:stretch>
              <a:fillRect/>
            </a:stretch>
          </p:blipFill>
          <p:spPr>
            <a:xfrm>
              <a:off x="5105400" y="2273808"/>
              <a:ext cx="3686175" cy="2709291"/>
            </a:xfrm>
            <a:prstGeom prst="rect">
              <a:avLst/>
            </a:prstGeom>
          </p:spPr>
        </p:pic>
        <p:pic>
          <p:nvPicPr>
            <p:cNvPr id="6" name="object 6"/>
            <p:cNvPicPr/>
            <p:nvPr/>
          </p:nvPicPr>
          <p:blipFill>
            <a:blip r:embed="rId3" cstate="print"/>
            <a:stretch>
              <a:fillRect/>
            </a:stretch>
          </p:blipFill>
          <p:spPr>
            <a:xfrm>
              <a:off x="5562600" y="1142936"/>
              <a:ext cx="2949575" cy="115728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087958"/>
            <a:ext cx="7367905" cy="574675"/>
          </a:xfrm>
          <a:prstGeom prst="rect">
            <a:avLst/>
          </a:prstGeom>
        </p:spPr>
        <p:txBody>
          <a:bodyPr vert="horz" wrap="square" lIns="0" tIns="12700" rIns="0" bIns="0" rtlCol="0">
            <a:spAutoFit/>
          </a:bodyPr>
          <a:lstStyle/>
          <a:p>
            <a:pPr marL="12700">
              <a:lnSpc>
                <a:spcPct val="100000"/>
              </a:lnSpc>
              <a:spcBef>
                <a:spcPts val="100"/>
              </a:spcBef>
            </a:pPr>
            <a:r>
              <a:rPr sz="3600" dirty="0">
                <a:latin typeface="Arial"/>
                <a:cs typeface="Arial"/>
              </a:rPr>
              <a:t>What is meant by visual</a:t>
            </a:r>
            <a:r>
              <a:rPr sz="3600" spc="-75" dirty="0">
                <a:latin typeface="Arial"/>
                <a:cs typeface="Arial"/>
              </a:rPr>
              <a:t> </a:t>
            </a:r>
            <a:r>
              <a:rPr sz="3600" spc="-5" dirty="0">
                <a:latin typeface="Arial"/>
                <a:cs typeface="Arial"/>
              </a:rPr>
              <a:t>perception?</a:t>
            </a:r>
            <a:endParaRPr sz="3600">
              <a:latin typeface="Arial"/>
              <a:cs typeface="Arial"/>
            </a:endParaRPr>
          </a:p>
        </p:txBody>
      </p:sp>
      <p:sp>
        <p:nvSpPr>
          <p:cNvPr id="3" name="object 3"/>
          <p:cNvSpPr txBox="1"/>
          <p:nvPr/>
        </p:nvSpPr>
        <p:spPr>
          <a:xfrm>
            <a:off x="535940" y="2154026"/>
            <a:ext cx="8070850" cy="3312160"/>
          </a:xfrm>
          <a:prstGeom prst="rect">
            <a:avLst/>
          </a:prstGeom>
        </p:spPr>
        <p:txBody>
          <a:bodyPr vert="horz" wrap="square" lIns="0" tIns="13335" rIns="0" bIns="0" rtlCol="0">
            <a:spAutoFit/>
          </a:bodyPr>
          <a:lstStyle/>
          <a:p>
            <a:pPr marL="355600" marR="5080" indent="-342900" algn="just">
              <a:lnSpc>
                <a:spcPct val="150000"/>
              </a:lnSpc>
              <a:spcBef>
                <a:spcPts val="105"/>
              </a:spcBef>
              <a:buFont typeface="Wingdings"/>
              <a:buChar char=""/>
              <a:tabLst>
                <a:tab pos="355600" algn="l"/>
              </a:tabLst>
            </a:pPr>
            <a:r>
              <a:rPr sz="2800" b="1" spc="-5" dirty="0">
                <a:solidFill>
                  <a:srgbClr val="0000FF"/>
                </a:solidFill>
                <a:latin typeface="Arial"/>
                <a:cs typeface="Arial"/>
              </a:rPr>
              <a:t>Visual </a:t>
            </a:r>
            <a:r>
              <a:rPr sz="2800" b="1" dirty="0">
                <a:solidFill>
                  <a:srgbClr val="0000FF"/>
                </a:solidFill>
                <a:latin typeface="Arial"/>
                <a:cs typeface="Arial"/>
              </a:rPr>
              <a:t>perception </a:t>
            </a:r>
            <a:r>
              <a:rPr sz="2800" spc="-5" dirty="0">
                <a:solidFill>
                  <a:srgbClr val="0000FF"/>
                </a:solidFill>
                <a:latin typeface="Arial"/>
                <a:cs typeface="Arial"/>
              </a:rPr>
              <a:t>is the ability </a:t>
            </a:r>
            <a:r>
              <a:rPr sz="2800" b="1" spc="-5" dirty="0">
                <a:solidFill>
                  <a:srgbClr val="0000FF"/>
                </a:solidFill>
                <a:latin typeface="Arial"/>
                <a:cs typeface="Arial"/>
              </a:rPr>
              <a:t>to see </a:t>
            </a:r>
            <a:r>
              <a:rPr sz="2800" dirty="0">
                <a:solidFill>
                  <a:srgbClr val="0000FF"/>
                </a:solidFill>
                <a:latin typeface="Arial"/>
                <a:cs typeface="Arial"/>
              </a:rPr>
              <a:t>and  </a:t>
            </a:r>
            <a:r>
              <a:rPr sz="2800" b="1" spc="-5" dirty="0">
                <a:solidFill>
                  <a:srgbClr val="0000FF"/>
                </a:solidFill>
                <a:latin typeface="Arial"/>
                <a:cs typeface="Arial"/>
              </a:rPr>
              <a:t>interpret </a:t>
            </a:r>
            <a:r>
              <a:rPr sz="2800" spc="-5" dirty="0">
                <a:solidFill>
                  <a:srgbClr val="0000FF"/>
                </a:solidFill>
                <a:latin typeface="Arial"/>
                <a:cs typeface="Arial"/>
              </a:rPr>
              <a:t>(analyze </a:t>
            </a:r>
            <a:r>
              <a:rPr sz="2800" dirty="0">
                <a:solidFill>
                  <a:srgbClr val="0000FF"/>
                </a:solidFill>
                <a:latin typeface="Arial"/>
                <a:cs typeface="Arial"/>
              </a:rPr>
              <a:t>and </a:t>
            </a:r>
            <a:r>
              <a:rPr sz="2800" spc="-5" dirty="0">
                <a:solidFill>
                  <a:srgbClr val="0000FF"/>
                </a:solidFill>
                <a:latin typeface="Arial"/>
                <a:cs typeface="Arial"/>
              </a:rPr>
              <a:t>give meaning to)  the </a:t>
            </a:r>
            <a:r>
              <a:rPr sz="2800" b="1" spc="-5" dirty="0">
                <a:solidFill>
                  <a:srgbClr val="0000FF"/>
                </a:solidFill>
                <a:latin typeface="Arial"/>
                <a:cs typeface="Arial"/>
              </a:rPr>
              <a:t>visual </a:t>
            </a:r>
            <a:r>
              <a:rPr sz="2800" spc="-5" dirty="0">
                <a:solidFill>
                  <a:srgbClr val="0000FF"/>
                </a:solidFill>
                <a:latin typeface="Arial"/>
                <a:cs typeface="Arial"/>
              </a:rPr>
              <a:t>information </a:t>
            </a:r>
            <a:r>
              <a:rPr sz="2800" dirty="0">
                <a:solidFill>
                  <a:srgbClr val="0000FF"/>
                </a:solidFill>
                <a:latin typeface="Arial"/>
                <a:cs typeface="Arial"/>
              </a:rPr>
              <a:t>that surrounds</a:t>
            </a:r>
            <a:r>
              <a:rPr sz="2800" spc="65" dirty="0">
                <a:solidFill>
                  <a:srgbClr val="0000FF"/>
                </a:solidFill>
                <a:latin typeface="Arial"/>
                <a:cs typeface="Arial"/>
              </a:rPr>
              <a:t> </a:t>
            </a:r>
            <a:r>
              <a:rPr sz="2800" dirty="0">
                <a:solidFill>
                  <a:srgbClr val="0000FF"/>
                </a:solidFill>
                <a:latin typeface="Arial"/>
                <a:cs typeface="Arial"/>
              </a:rPr>
              <a:t>us.</a:t>
            </a:r>
            <a:endParaRPr sz="2800">
              <a:latin typeface="Arial"/>
              <a:cs typeface="Arial"/>
            </a:endParaRPr>
          </a:p>
          <a:p>
            <a:pPr marL="355600" marR="5715" indent="-342900" algn="just">
              <a:lnSpc>
                <a:spcPct val="150000"/>
              </a:lnSpc>
              <a:spcBef>
                <a:spcPts val="670"/>
              </a:spcBef>
              <a:buFont typeface="Wingdings"/>
              <a:buChar char=""/>
              <a:tabLst>
                <a:tab pos="355600" algn="l"/>
              </a:tabLst>
            </a:pPr>
            <a:r>
              <a:rPr sz="2800" spc="-5" dirty="0">
                <a:solidFill>
                  <a:srgbClr val="0000FF"/>
                </a:solidFill>
                <a:latin typeface="Arial"/>
                <a:cs typeface="Arial"/>
              </a:rPr>
              <a:t>There is a large </a:t>
            </a:r>
            <a:r>
              <a:rPr sz="2800" dirty="0">
                <a:solidFill>
                  <a:srgbClr val="0000FF"/>
                </a:solidFill>
                <a:latin typeface="Arial"/>
                <a:cs typeface="Arial"/>
              </a:rPr>
              <a:t>difference </a:t>
            </a:r>
            <a:r>
              <a:rPr sz="2800" spc="-5" dirty="0">
                <a:solidFill>
                  <a:srgbClr val="0000FF"/>
                </a:solidFill>
                <a:latin typeface="Arial"/>
                <a:cs typeface="Arial"/>
              </a:rPr>
              <a:t>between the </a:t>
            </a:r>
            <a:r>
              <a:rPr sz="2800" dirty="0">
                <a:solidFill>
                  <a:srgbClr val="0000FF"/>
                </a:solidFill>
                <a:latin typeface="Arial"/>
                <a:cs typeface="Arial"/>
              </a:rPr>
              <a:t>image  </a:t>
            </a:r>
            <a:r>
              <a:rPr sz="2800" spc="-10" dirty="0">
                <a:solidFill>
                  <a:srgbClr val="0000FF"/>
                </a:solidFill>
                <a:latin typeface="Arial"/>
                <a:cs typeface="Arial"/>
              </a:rPr>
              <a:t>we </a:t>
            </a:r>
            <a:r>
              <a:rPr sz="2800" dirty="0">
                <a:solidFill>
                  <a:srgbClr val="FF0000"/>
                </a:solidFill>
                <a:latin typeface="Arial"/>
                <a:cs typeface="Arial"/>
              </a:rPr>
              <a:t>display </a:t>
            </a:r>
            <a:r>
              <a:rPr sz="2800" dirty="0">
                <a:solidFill>
                  <a:srgbClr val="0000FF"/>
                </a:solidFill>
                <a:latin typeface="Arial"/>
                <a:cs typeface="Arial"/>
              </a:rPr>
              <a:t>and </a:t>
            </a:r>
            <a:r>
              <a:rPr sz="2800" spc="-5" dirty="0">
                <a:solidFill>
                  <a:srgbClr val="0000FF"/>
                </a:solidFill>
                <a:latin typeface="Arial"/>
                <a:cs typeface="Arial"/>
              </a:rPr>
              <a:t>the image </a:t>
            </a:r>
            <a:r>
              <a:rPr sz="2800" spc="-10" dirty="0">
                <a:solidFill>
                  <a:srgbClr val="0000FF"/>
                </a:solidFill>
                <a:latin typeface="Arial"/>
                <a:cs typeface="Arial"/>
              </a:rPr>
              <a:t>we </a:t>
            </a:r>
            <a:r>
              <a:rPr sz="2800" spc="-5" dirty="0">
                <a:solidFill>
                  <a:srgbClr val="FF0000"/>
                </a:solidFill>
                <a:latin typeface="Arial"/>
                <a:cs typeface="Arial"/>
              </a:rPr>
              <a:t>actually</a:t>
            </a:r>
            <a:r>
              <a:rPr sz="2800" spc="110" dirty="0">
                <a:solidFill>
                  <a:srgbClr val="FF0000"/>
                </a:solidFill>
                <a:latin typeface="Arial"/>
                <a:cs typeface="Arial"/>
              </a:rPr>
              <a:t> </a:t>
            </a:r>
            <a:r>
              <a:rPr sz="2800" dirty="0">
                <a:solidFill>
                  <a:srgbClr val="FF0000"/>
                </a:solidFill>
                <a:latin typeface="Arial"/>
                <a:cs typeface="Arial"/>
              </a:rPr>
              <a:t>perceive</a:t>
            </a:r>
            <a:r>
              <a:rPr sz="2800" dirty="0">
                <a:solidFill>
                  <a:srgbClr val="0000FF"/>
                </a:solidFill>
                <a:latin typeface="Arial"/>
                <a:cs typeface="Arial"/>
              </a:rPr>
              <a:t>.</a:t>
            </a:r>
            <a:endParaRPr sz="2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56464"/>
            <a:ext cx="3639185" cy="574040"/>
          </a:xfrm>
          <a:prstGeom prst="rect">
            <a:avLst/>
          </a:prstGeom>
        </p:spPr>
        <p:txBody>
          <a:bodyPr vert="horz" wrap="square" lIns="0" tIns="12700" rIns="0" bIns="0" rtlCol="0">
            <a:spAutoFit/>
          </a:bodyPr>
          <a:lstStyle/>
          <a:p>
            <a:pPr marL="12700">
              <a:lnSpc>
                <a:spcPct val="100000"/>
              </a:lnSpc>
              <a:spcBef>
                <a:spcPts val="100"/>
              </a:spcBef>
            </a:pPr>
            <a:r>
              <a:rPr sz="3600" dirty="0"/>
              <a:t>Image</a:t>
            </a:r>
            <a:r>
              <a:rPr sz="3600" spc="-114" dirty="0"/>
              <a:t> </a:t>
            </a:r>
            <a:r>
              <a:rPr sz="3600" spc="-5" dirty="0"/>
              <a:t>Acquisition</a:t>
            </a:r>
            <a:endParaRPr sz="3600"/>
          </a:p>
        </p:txBody>
      </p:sp>
      <p:sp>
        <p:nvSpPr>
          <p:cNvPr id="3" name="object 3"/>
          <p:cNvSpPr txBox="1"/>
          <p:nvPr/>
        </p:nvSpPr>
        <p:spPr>
          <a:xfrm>
            <a:off x="231140" y="1216330"/>
            <a:ext cx="5167630" cy="4572635"/>
          </a:xfrm>
          <a:prstGeom prst="rect">
            <a:avLst/>
          </a:prstGeom>
        </p:spPr>
        <p:txBody>
          <a:bodyPr vert="horz" wrap="square" lIns="0" tIns="101600" rIns="0" bIns="0" rtlCol="0">
            <a:spAutoFit/>
          </a:bodyPr>
          <a:lstStyle/>
          <a:p>
            <a:pPr marL="514984" marR="1512570" indent="-514984" algn="r">
              <a:lnSpc>
                <a:spcPct val="100000"/>
              </a:lnSpc>
              <a:spcBef>
                <a:spcPts val="800"/>
              </a:spcBef>
              <a:buAutoNum type="arabicPeriod"/>
              <a:tabLst>
                <a:tab pos="514984" algn="l"/>
                <a:tab pos="515620" algn="l"/>
              </a:tabLst>
            </a:pPr>
            <a:r>
              <a:rPr sz="2800" spc="-10" dirty="0">
                <a:solidFill>
                  <a:srgbClr val="0000FF"/>
                </a:solidFill>
                <a:latin typeface="Constantia"/>
                <a:cs typeface="Constantia"/>
              </a:rPr>
              <a:t>Illumination</a:t>
            </a:r>
            <a:r>
              <a:rPr sz="2800" spc="-40" dirty="0">
                <a:solidFill>
                  <a:srgbClr val="0000FF"/>
                </a:solidFill>
                <a:latin typeface="Constantia"/>
                <a:cs typeface="Constantia"/>
              </a:rPr>
              <a:t> </a:t>
            </a:r>
            <a:r>
              <a:rPr sz="2800" spc="-5" dirty="0">
                <a:solidFill>
                  <a:srgbClr val="0000FF"/>
                </a:solidFill>
                <a:latin typeface="Constantia"/>
                <a:cs typeface="Constantia"/>
              </a:rPr>
              <a:t>source:</a:t>
            </a:r>
            <a:endParaRPr sz="2800">
              <a:latin typeface="Constantia"/>
              <a:cs typeface="Constantia"/>
            </a:endParaRPr>
          </a:p>
          <a:p>
            <a:pPr marL="287020" marR="1481455" lvl="1" indent="-287020" algn="r">
              <a:lnSpc>
                <a:spcPct val="100000"/>
              </a:lnSpc>
              <a:spcBef>
                <a:spcPts val="605"/>
              </a:spcBef>
              <a:buChar char="–"/>
              <a:tabLst>
                <a:tab pos="287020" algn="l"/>
              </a:tabLst>
            </a:pPr>
            <a:r>
              <a:rPr sz="2400" spc="-5" dirty="0">
                <a:solidFill>
                  <a:srgbClr val="336600"/>
                </a:solidFill>
                <a:latin typeface="Constantia"/>
                <a:cs typeface="Constantia"/>
              </a:rPr>
              <a:t>Can be </a:t>
            </a:r>
            <a:r>
              <a:rPr sz="2400" dirty="0">
                <a:solidFill>
                  <a:srgbClr val="336600"/>
                </a:solidFill>
                <a:latin typeface="Constantia"/>
                <a:cs typeface="Constantia"/>
              </a:rPr>
              <a:t>light energy</a:t>
            </a:r>
            <a:r>
              <a:rPr sz="2400" spc="-110" dirty="0">
                <a:solidFill>
                  <a:srgbClr val="336600"/>
                </a:solidFill>
                <a:latin typeface="Constantia"/>
                <a:cs typeface="Constantia"/>
              </a:rPr>
              <a:t> </a:t>
            </a:r>
            <a:r>
              <a:rPr sz="2400" spc="-5" dirty="0">
                <a:solidFill>
                  <a:srgbClr val="336600"/>
                </a:solidFill>
                <a:latin typeface="Constantia"/>
                <a:cs typeface="Constantia"/>
              </a:rPr>
              <a:t>or</a:t>
            </a:r>
            <a:endParaRPr sz="2400">
              <a:latin typeface="Constantia"/>
              <a:cs typeface="Constantia"/>
            </a:endParaRPr>
          </a:p>
          <a:p>
            <a:pPr marL="756285" lvl="1" indent="-287020">
              <a:lnSpc>
                <a:spcPct val="100000"/>
              </a:lnSpc>
              <a:spcBef>
                <a:spcPts val="575"/>
              </a:spcBef>
              <a:buChar char="–"/>
              <a:tabLst>
                <a:tab pos="756920" algn="l"/>
              </a:tabLst>
            </a:pPr>
            <a:r>
              <a:rPr sz="2400" dirty="0">
                <a:solidFill>
                  <a:srgbClr val="336600"/>
                </a:solidFill>
                <a:latin typeface="Constantia"/>
                <a:cs typeface="Constantia"/>
              </a:rPr>
              <a:t>EM</a:t>
            </a:r>
            <a:r>
              <a:rPr sz="2400" spc="-25" dirty="0">
                <a:solidFill>
                  <a:srgbClr val="336600"/>
                </a:solidFill>
                <a:latin typeface="Constantia"/>
                <a:cs typeface="Constantia"/>
              </a:rPr>
              <a:t> </a:t>
            </a:r>
            <a:r>
              <a:rPr sz="2400" dirty="0">
                <a:solidFill>
                  <a:srgbClr val="336600"/>
                </a:solidFill>
                <a:latin typeface="Constantia"/>
                <a:cs typeface="Constantia"/>
              </a:rPr>
              <a:t>spectrum</a:t>
            </a:r>
            <a:endParaRPr sz="2400">
              <a:latin typeface="Constantia"/>
              <a:cs typeface="Constantia"/>
            </a:endParaRPr>
          </a:p>
          <a:p>
            <a:pPr marL="756285" lvl="1" indent="-287020">
              <a:lnSpc>
                <a:spcPct val="100000"/>
              </a:lnSpc>
              <a:spcBef>
                <a:spcPts val="580"/>
              </a:spcBef>
              <a:buChar char="–"/>
              <a:tabLst>
                <a:tab pos="756920" algn="l"/>
              </a:tabLst>
            </a:pPr>
            <a:r>
              <a:rPr sz="2400" dirty="0">
                <a:solidFill>
                  <a:srgbClr val="336600"/>
                </a:solidFill>
                <a:latin typeface="Constantia"/>
                <a:cs typeface="Constantia"/>
              </a:rPr>
              <a:t>Even less tradition sources</a:t>
            </a:r>
            <a:r>
              <a:rPr sz="2400" spc="-70" dirty="0">
                <a:solidFill>
                  <a:srgbClr val="336600"/>
                </a:solidFill>
                <a:latin typeface="Constantia"/>
                <a:cs typeface="Constantia"/>
              </a:rPr>
              <a:t> </a:t>
            </a:r>
            <a:r>
              <a:rPr sz="2400" dirty="0">
                <a:solidFill>
                  <a:srgbClr val="336600"/>
                </a:solidFill>
                <a:latin typeface="Constantia"/>
                <a:cs typeface="Constantia"/>
              </a:rPr>
              <a:t>like</a:t>
            </a:r>
            <a:endParaRPr sz="2400">
              <a:latin typeface="Constantia"/>
              <a:cs typeface="Constantia"/>
            </a:endParaRPr>
          </a:p>
          <a:p>
            <a:pPr marL="1155700" lvl="2" indent="-229235">
              <a:lnSpc>
                <a:spcPct val="100000"/>
              </a:lnSpc>
              <a:spcBef>
                <a:spcPts val="575"/>
              </a:spcBef>
              <a:buChar char="•"/>
              <a:tabLst>
                <a:tab pos="1156335" algn="l"/>
              </a:tabLst>
            </a:pPr>
            <a:r>
              <a:rPr sz="2400" spc="-5" dirty="0">
                <a:solidFill>
                  <a:srgbClr val="660066"/>
                </a:solidFill>
                <a:latin typeface="Constantia"/>
                <a:cs typeface="Constantia"/>
              </a:rPr>
              <a:t>Sound, </a:t>
            </a:r>
            <a:r>
              <a:rPr sz="2400" dirty="0">
                <a:solidFill>
                  <a:srgbClr val="660066"/>
                </a:solidFill>
                <a:latin typeface="Constantia"/>
                <a:cs typeface="Constantia"/>
              </a:rPr>
              <a:t>heat</a:t>
            </a:r>
            <a:endParaRPr sz="2400">
              <a:latin typeface="Constantia"/>
              <a:cs typeface="Constantia"/>
            </a:endParaRPr>
          </a:p>
          <a:p>
            <a:pPr marL="527685" indent="-515620">
              <a:lnSpc>
                <a:spcPct val="100000"/>
              </a:lnSpc>
              <a:spcBef>
                <a:spcPts val="645"/>
              </a:spcBef>
              <a:buAutoNum type="arabicPeriod"/>
              <a:tabLst>
                <a:tab pos="527685" algn="l"/>
                <a:tab pos="528320" algn="l"/>
              </a:tabLst>
            </a:pPr>
            <a:r>
              <a:rPr sz="2800" b="1" spc="-10" dirty="0">
                <a:solidFill>
                  <a:srgbClr val="0033CC"/>
                </a:solidFill>
                <a:latin typeface="Constantia"/>
                <a:cs typeface="Constantia"/>
              </a:rPr>
              <a:t>Scene:</a:t>
            </a:r>
            <a:endParaRPr sz="2800">
              <a:latin typeface="Constantia"/>
              <a:cs typeface="Constantia"/>
            </a:endParaRPr>
          </a:p>
          <a:p>
            <a:pPr marL="756285" lvl="1" indent="-287020">
              <a:lnSpc>
                <a:spcPct val="100000"/>
              </a:lnSpc>
              <a:spcBef>
                <a:spcPts val="605"/>
              </a:spcBef>
              <a:buChar char="–"/>
              <a:tabLst>
                <a:tab pos="756920" algn="l"/>
              </a:tabLst>
            </a:pPr>
            <a:r>
              <a:rPr sz="2400" spc="-5" dirty="0">
                <a:solidFill>
                  <a:srgbClr val="336600"/>
                </a:solidFill>
                <a:latin typeface="Constantia"/>
                <a:cs typeface="Constantia"/>
              </a:rPr>
              <a:t>Any object: </a:t>
            </a:r>
            <a:r>
              <a:rPr sz="2400" dirty="0">
                <a:solidFill>
                  <a:srgbClr val="336600"/>
                </a:solidFill>
                <a:latin typeface="Constantia"/>
                <a:cs typeface="Constantia"/>
              </a:rPr>
              <a:t>visible or</a:t>
            </a:r>
            <a:r>
              <a:rPr sz="2400" spc="-45" dirty="0">
                <a:solidFill>
                  <a:srgbClr val="336600"/>
                </a:solidFill>
                <a:latin typeface="Constantia"/>
                <a:cs typeface="Constantia"/>
              </a:rPr>
              <a:t> </a:t>
            </a:r>
            <a:r>
              <a:rPr sz="2400" dirty="0">
                <a:solidFill>
                  <a:srgbClr val="336600"/>
                </a:solidFill>
                <a:latin typeface="Constantia"/>
                <a:cs typeface="Constantia"/>
              </a:rPr>
              <a:t>hidden</a:t>
            </a:r>
            <a:endParaRPr sz="2400">
              <a:latin typeface="Constantia"/>
              <a:cs typeface="Constantia"/>
            </a:endParaRPr>
          </a:p>
          <a:p>
            <a:pPr marL="756285" lvl="1" indent="-287020">
              <a:lnSpc>
                <a:spcPct val="100000"/>
              </a:lnSpc>
              <a:spcBef>
                <a:spcPts val="575"/>
              </a:spcBef>
              <a:buChar char="–"/>
              <a:tabLst>
                <a:tab pos="756920" algn="l"/>
              </a:tabLst>
            </a:pPr>
            <a:r>
              <a:rPr sz="2400" dirty="0">
                <a:solidFill>
                  <a:srgbClr val="336600"/>
                </a:solidFill>
                <a:latin typeface="Constantia"/>
                <a:cs typeface="Constantia"/>
              </a:rPr>
              <a:t>Source</a:t>
            </a:r>
            <a:r>
              <a:rPr sz="2400" spc="-5" dirty="0">
                <a:solidFill>
                  <a:srgbClr val="336600"/>
                </a:solidFill>
                <a:latin typeface="Constantia"/>
                <a:cs typeface="Constantia"/>
              </a:rPr>
              <a:t> itself</a:t>
            </a:r>
            <a:endParaRPr sz="2400">
              <a:latin typeface="Constantia"/>
              <a:cs typeface="Constantia"/>
            </a:endParaRPr>
          </a:p>
          <a:p>
            <a:pPr marL="527685" indent="-515620">
              <a:lnSpc>
                <a:spcPct val="100000"/>
              </a:lnSpc>
              <a:spcBef>
                <a:spcPts val="645"/>
              </a:spcBef>
              <a:buAutoNum type="arabicPeriod"/>
              <a:tabLst>
                <a:tab pos="527685" algn="l"/>
                <a:tab pos="528320" algn="l"/>
              </a:tabLst>
            </a:pPr>
            <a:r>
              <a:rPr sz="2800" b="1" spc="-10" dirty="0">
                <a:solidFill>
                  <a:srgbClr val="0033CC"/>
                </a:solidFill>
                <a:latin typeface="Constantia"/>
                <a:cs typeface="Constantia"/>
              </a:rPr>
              <a:t>Sensor</a:t>
            </a:r>
            <a:r>
              <a:rPr sz="2800" b="1" spc="-10" dirty="0">
                <a:solidFill>
                  <a:srgbClr val="0000FF"/>
                </a:solidFill>
                <a:latin typeface="Constantia"/>
                <a:cs typeface="Constantia"/>
              </a:rPr>
              <a:t>:</a:t>
            </a:r>
            <a:endParaRPr sz="2800">
              <a:latin typeface="Constantia"/>
              <a:cs typeface="Constantia"/>
            </a:endParaRPr>
          </a:p>
          <a:p>
            <a:pPr marL="756285" lvl="1" indent="-287020">
              <a:lnSpc>
                <a:spcPct val="100000"/>
              </a:lnSpc>
              <a:spcBef>
                <a:spcPts val="540"/>
              </a:spcBef>
              <a:buChar char="–"/>
              <a:tabLst>
                <a:tab pos="756285" algn="l"/>
                <a:tab pos="756920" algn="l"/>
              </a:tabLst>
            </a:pPr>
            <a:r>
              <a:rPr sz="2000" dirty="0">
                <a:solidFill>
                  <a:srgbClr val="336600"/>
                </a:solidFill>
                <a:latin typeface="Constantia"/>
                <a:cs typeface="Constantia"/>
              </a:rPr>
              <a:t>Should </a:t>
            </a:r>
            <a:r>
              <a:rPr sz="2000" spc="-5" dirty="0">
                <a:solidFill>
                  <a:srgbClr val="336600"/>
                </a:solidFill>
                <a:latin typeface="Constantia"/>
                <a:cs typeface="Constantia"/>
              </a:rPr>
              <a:t>be capable </a:t>
            </a:r>
            <a:r>
              <a:rPr sz="2000" dirty="0">
                <a:solidFill>
                  <a:srgbClr val="336600"/>
                </a:solidFill>
                <a:latin typeface="Constantia"/>
                <a:cs typeface="Constantia"/>
              </a:rPr>
              <a:t>of sensing </a:t>
            </a:r>
            <a:r>
              <a:rPr sz="2000" spc="-5" dirty="0">
                <a:solidFill>
                  <a:srgbClr val="336600"/>
                </a:solidFill>
                <a:latin typeface="Constantia"/>
                <a:cs typeface="Constantia"/>
              </a:rPr>
              <a:t>the</a:t>
            </a:r>
            <a:r>
              <a:rPr sz="2000" spc="-60" dirty="0">
                <a:solidFill>
                  <a:srgbClr val="336600"/>
                </a:solidFill>
                <a:latin typeface="Constantia"/>
                <a:cs typeface="Constantia"/>
              </a:rPr>
              <a:t> </a:t>
            </a:r>
            <a:r>
              <a:rPr sz="2000" dirty="0">
                <a:solidFill>
                  <a:srgbClr val="336600"/>
                </a:solidFill>
                <a:latin typeface="Constantia"/>
                <a:cs typeface="Constantia"/>
              </a:rPr>
              <a:t>energy</a:t>
            </a:r>
            <a:endParaRPr sz="2000">
              <a:latin typeface="Constantia"/>
              <a:cs typeface="Constantia"/>
            </a:endParaRPr>
          </a:p>
        </p:txBody>
      </p:sp>
      <p:pic>
        <p:nvPicPr>
          <p:cNvPr id="4" name="object 4"/>
          <p:cNvPicPr/>
          <p:nvPr/>
        </p:nvPicPr>
        <p:blipFill>
          <a:blip r:embed="rId2" cstate="print"/>
          <a:stretch>
            <a:fillRect/>
          </a:stretch>
        </p:blipFill>
        <p:spPr>
          <a:xfrm>
            <a:off x="5181600" y="2700908"/>
            <a:ext cx="3686175" cy="2709291"/>
          </a:xfrm>
          <a:prstGeom prst="rect">
            <a:avLst/>
          </a:prstGeom>
        </p:spPr>
      </p:pic>
      <p:pic>
        <p:nvPicPr>
          <p:cNvPr id="5" name="object 5"/>
          <p:cNvPicPr/>
          <p:nvPr/>
        </p:nvPicPr>
        <p:blipFill>
          <a:blip r:embed="rId3" cstate="print"/>
          <a:stretch>
            <a:fillRect/>
          </a:stretch>
        </p:blipFill>
        <p:spPr>
          <a:xfrm>
            <a:off x="5889625" y="1444561"/>
            <a:ext cx="2597150" cy="10207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5940" y="325882"/>
            <a:ext cx="7425690" cy="513715"/>
          </a:xfrm>
          <a:prstGeom prst="rect">
            <a:avLst/>
          </a:prstGeom>
        </p:spPr>
        <p:txBody>
          <a:bodyPr vert="horz" wrap="square" lIns="0" tIns="12700" rIns="0" bIns="0" rtlCol="0">
            <a:spAutoFit/>
          </a:bodyPr>
          <a:lstStyle/>
          <a:p>
            <a:pPr marL="12700">
              <a:lnSpc>
                <a:spcPct val="100000"/>
              </a:lnSpc>
              <a:spcBef>
                <a:spcPts val="100"/>
              </a:spcBef>
            </a:pPr>
            <a:r>
              <a:rPr spc="-5" dirty="0">
                <a:latin typeface="Arial"/>
                <a:cs typeface="Arial"/>
              </a:rPr>
              <a:t>Light </a:t>
            </a:r>
            <a:r>
              <a:rPr dirty="0">
                <a:latin typeface="Arial"/>
                <a:cs typeface="Arial"/>
              </a:rPr>
              <a:t>And </a:t>
            </a:r>
            <a:r>
              <a:rPr spc="-5" dirty="0">
                <a:latin typeface="Arial"/>
                <a:cs typeface="Arial"/>
              </a:rPr>
              <a:t>The Electromagnetic</a:t>
            </a:r>
            <a:r>
              <a:rPr spc="-30" dirty="0">
                <a:latin typeface="Arial"/>
                <a:cs typeface="Arial"/>
              </a:rPr>
              <a:t> </a:t>
            </a:r>
            <a:r>
              <a:rPr spc="-5" dirty="0">
                <a:latin typeface="Arial"/>
                <a:cs typeface="Arial"/>
              </a:rPr>
              <a:t>Spectrum</a:t>
            </a:r>
          </a:p>
        </p:txBody>
      </p:sp>
      <p:pic>
        <p:nvPicPr>
          <p:cNvPr id="4" name="object 4"/>
          <p:cNvPicPr/>
          <p:nvPr/>
        </p:nvPicPr>
        <p:blipFill>
          <a:blip r:embed="rId2" cstate="print"/>
          <a:stretch>
            <a:fillRect/>
          </a:stretch>
        </p:blipFill>
        <p:spPr>
          <a:xfrm>
            <a:off x="235089" y="2409951"/>
            <a:ext cx="8604123" cy="2314448"/>
          </a:xfrm>
          <a:prstGeom prst="rect">
            <a:avLst/>
          </a:prstGeom>
        </p:spPr>
      </p:pic>
      <p:sp>
        <p:nvSpPr>
          <p:cNvPr id="5" name="object 5"/>
          <p:cNvSpPr txBox="1"/>
          <p:nvPr/>
        </p:nvSpPr>
        <p:spPr>
          <a:xfrm>
            <a:off x="535940" y="1308861"/>
            <a:ext cx="8071484" cy="756920"/>
          </a:xfrm>
          <a:prstGeom prst="rect">
            <a:avLst/>
          </a:prstGeom>
        </p:spPr>
        <p:txBody>
          <a:bodyPr vert="horz" wrap="square" lIns="0" tIns="12700" rIns="0" bIns="0" rtlCol="0">
            <a:spAutoFit/>
          </a:bodyPr>
          <a:lstStyle/>
          <a:p>
            <a:pPr marL="12700" marR="5080">
              <a:lnSpc>
                <a:spcPct val="100000"/>
              </a:lnSpc>
              <a:spcBef>
                <a:spcPts val="100"/>
              </a:spcBef>
              <a:buSzPct val="95833"/>
              <a:buFont typeface="Wingdings"/>
              <a:buChar char=""/>
              <a:tabLst>
                <a:tab pos="285115" algn="l"/>
              </a:tabLst>
            </a:pPr>
            <a:r>
              <a:rPr sz="2400" dirty="0">
                <a:latin typeface="Constantia"/>
                <a:cs typeface="Constantia"/>
              </a:rPr>
              <a:t>In 1666 Sir </a:t>
            </a:r>
            <a:r>
              <a:rPr sz="2400" spc="-5" dirty="0">
                <a:latin typeface="Constantia"/>
                <a:cs typeface="Constantia"/>
              </a:rPr>
              <a:t>Isaac </a:t>
            </a:r>
            <a:r>
              <a:rPr sz="2400" spc="-15" dirty="0">
                <a:latin typeface="Constantia"/>
                <a:cs typeface="Constantia"/>
              </a:rPr>
              <a:t>Newton </a:t>
            </a:r>
            <a:r>
              <a:rPr sz="2400" spc="-20" dirty="0">
                <a:latin typeface="Constantia"/>
                <a:cs typeface="Constantia"/>
              </a:rPr>
              <a:t>discovered </a:t>
            </a:r>
            <a:r>
              <a:rPr sz="2400" spc="-5" dirty="0">
                <a:latin typeface="Constantia"/>
                <a:cs typeface="Constantia"/>
              </a:rPr>
              <a:t>that </a:t>
            </a:r>
            <a:r>
              <a:rPr sz="2400" spc="-10" dirty="0">
                <a:latin typeface="Constantia"/>
                <a:cs typeface="Constantia"/>
              </a:rPr>
              <a:t>sunlight </a:t>
            </a:r>
            <a:r>
              <a:rPr sz="2400" dirty="0">
                <a:latin typeface="Constantia"/>
                <a:cs typeface="Constantia"/>
              </a:rPr>
              <a:t>passed  </a:t>
            </a:r>
            <a:r>
              <a:rPr sz="2400" spc="-10" dirty="0">
                <a:latin typeface="Constantia"/>
                <a:cs typeface="Constantia"/>
              </a:rPr>
              <a:t>through</a:t>
            </a:r>
            <a:r>
              <a:rPr sz="2400" spc="-130" dirty="0">
                <a:latin typeface="Constantia"/>
                <a:cs typeface="Constantia"/>
              </a:rPr>
              <a:t> </a:t>
            </a:r>
            <a:r>
              <a:rPr sz="2400" dirty="0">
                <a:latin typeface="Constantia"/>
                <a:cs typeface="Constantia"/>
              </a:rPr>
              <a:t>a</a:t>
            </a:r>
            <a:r>
              <a:rPr sz="2400" spc="-100" dirty="0">
                <a:latin typeface="Constantia"/>
                <a:cs typeface="Constantia"/>
              </a:rPr>
              <a:t> </a:t>
            </a:r>
            <a:r>
              <a:rPr sz="2400" dirty="0">
                <a:latin typeface="Constantia"/>
                <a:cs typeface="Constantia"/>
              </a:rPr>
              <a:t>prism</a:t>
            </a:r>
            <a:r>
              <a:rPr sz="2400" spc="-100" dirty="0">
                <a:latin typeface="Constantia"/>
                <a:cs typeface="Constantia"/>
              </a:rPr>
              <a:t> </a:t>
            </a:r>
            <a:r>
              <a:rPr sz="2400" dirty="0">
                <a:latin typeface="Constantia"/>
                <a:cs typeface="Constantia"/>
              </a:rPr>
              <a:t>splits</a:t>
            </a:r>
            <a:r>
              <a:rPr sz="2400" spc="-60" dirty="0">
                <a:latin typeface="Constantia"/>
                <a:cs typeface="Constantia"/>
              </a:rPr>
              <a:t> </a:t>
            </a:r>
            <a:r>
              <a:rPr sz="2400" spc="-15" dirty="0">
                <a:latin typeface="Constantia"/>
                <a:cs typeface="Constantia"/>
              </a:rPr>
              <a:t>into</a:t>
            </a:r>
            <a:r>
              <a:rPr sz="2400" spc="-130" dirty="0">
                <a:latin typeface="Constantia"/>
                <a:cs typeface="Constantia"/>
              </a:rPr>
              <a:t> </a:t>
            </a:r>
            <a:r>
              <a:rPr sz="2400" dirty="0">
                <a:latin typeface="Constantia"/>
                <a:cs typeface="Constantia"/>
              </a:rPr>
              <a:t>a</a:t>
            </a:r>
            <a:r>
              <a:rPr sz="2400" spc="-114" dirty="0">
                <a:latin typeface="Constantia"/>
                <a:cs typeface="Constantia"/>
              </a:rPr>
              <a:t> </a:t>
            </a:r>
            <a:r>
              <a:rPr sz="2400" spc="-10" dirty="0">
                <a:latin typeface="Constantia"/>
                <a:cs typeface="Constantia"/>
              </a:rPr>
              <a:t>continuous</a:t>
            </a:r>
            <a:r>
              <a:rPr sz="2400" spc="-90" dirty="0">
                <a:latin typeface="Constantia"/>
                <a:cs typeface="Constantia"/>
              </a:rPr>
              <a:t> </a:t>
            </a:r>
            <a:r>
              <a:rPr sz="2400" dirty="0">
                <a:latin typeface="Constantia"/>
                <a:cs typeface="Constantia"/>
              </a:rPr>
              <a:t>spectrum</a:t>
            </a:r>
            <a:r>
              <a:rPr sz="2400" spc="-105" dirty="0">
                <a:latin typeface="Constantia"/>
                <a:cs typeface="Constantia"/>
              </a:rPr>
              <a:t> </a:t>
            </a:r>
            <a:r>
              <a:rPr sz="2400" spc="-5" dirty="0">
                <a:latin typeface="Constantia"/>
                <a:cs typeface="Constantia"/>
              </a:rPr>
              <a:t>of </a:t>
            </a:r>
            <a:r>
              <a:rPr sz="2400" spc="-15" dirty="0">
                <a:latin typeface="Constantia"/>
                <a:cs typeface="Constantia"/>
              </a:rPr>
              <a:t>colors</a:t>
            </a:r>
            <a:endParaRPr sz="2400">
              <a:latin typeface="Constantia"/>
              <a:cs typeface="Constantia"/>
            </a:endParaRPr>
          </a:p>
        </p:txBody>
      </p:sp>
      <p:sp>
        <p:nvSpPr>
          <p:cNvPr id="6" name="object 6"/>
          <p:cNvSpPr txBox="1"/>
          <p:nvPr/>
        </p:nvSpPr>
        <p:spPr>
          <a:xfrm>
            <a:off x="535940" y="4967096"/>
            <a:ext cx="8079105" cy="391160"/>
          </a:xfrm>
          <a:prstGeom prst="rect">
            <a:avLst/>
          </a:prstGeom>
        </p:spPr>
        <p:txBody>
          <a:bodyPr vert="horz" wrap="square" lIns="0" tIns="12700" rIns="0" bIns="0" rtlCol="0">
            <a:spAutoFit/>
          </a:bodyPr>
          <a:lstStyle/>
          <a:p>
            <a:pPr marL="284480" indent="-272415">
              <a:lnSpc>
                <a:spcPct val="100000"/>
              </a:lnSpc>
              <a:spcBef>
                <a:spcPts val="100"/>
              </a:spcBef>
              <a:buSzPct val="95833"/>
              <a:buFont typeface="Wingdings"/>
              <a:buChar char=""/>
              <a:tabLst>
                <a:tab pos="285115" algn="l"/>
                <a:tab pos="1174115" algn="l"/>
                <a:tab pos="1583690" algn="l"/>
                <a:tab pos="2266950" algn="l"/>
                <a:tab pos="2611120" algn="l"/>
                <a:tab pos="4097020" algn="l"/>
                <a:tab pos="4836795" algn="l"/>
                <a:tab pos="5309235" algn="l"/>
                <a:tab pos="5937250" algn="l"/>
              </a:tabLst>
            </a:pPr>
            <a:r>
              <a:rPr sz="2400" spc="-5" dirty="0">
                <a:latin typeface="Constantia"/>
                <a:cs typeface="Constantia"/>
              </a:rPr>
              <a:t>Light	</a:t>
            </a:r>
            <a:r>
              <a:rPr sz="2400" dirty="0">
                <a:latin typeface="Constantia"/>
                <a:cs typeface="Constantia"/>
              </a:rPr>
              <a:t>is	</a:t>
            </a:r>
            <a:r>
              <a:rPr sz="2400" spc="-5" dirty="0">
                <a:latin typeface="Constantia"/>
                <a:cs typeface="Constantia"/>
              </a:rPr>
              <a:t>just	</a:t>
            </a:r>
            <a:r>
              <a:rPr sz="2400" dirty="0">
                <a:latin typeface="Constantia"/>
                <a:cs typeface="Constantia"/>
              </a:rPr>
              <a:t>a	particular	part	</a:t>
            </a:r>
            <a:r>
              <a:rPr sz="2400" spc="-5" dirty="0">
                <a:latin typeface="Constantia"/>
                <a:cs typeface="Constantia"/>
              </a:rPr>
              <a:t>of	the	electromagnetic</a:t>
            </a:r>
            <a:endParaRPr sz="2400">
              <a:latin typeface="Constantia"/>
              <a:cs typeface="Constantia"/>
            </a:endParaRPr>
          </a:p>
        </p:txBody>
      </p:sp>
      <p:sp>
        <p:nvSpPr>
          <p:cNvPr id="7" name="object 7"/>
          <p:cNvSpPr txBox="1"/>
          <p:nvPr/>
        </p:nvSpPr>
        <p:spPr>
          <a:xfrm>
            <a:off x="535940" y="5180390"/>
            <a:ext cx="8078470" cy="1428115"/>
          </a:xfrm>
          <a:prstGeom prst="rect">
            <a:avLst/>
          </a:prstGeom>
        </p:spPr>
        <p:txBody>
          <a:bodyPr vert="horz" wrap="square" lIns="0" tIns="165100" rIns="0" bIns="0" rtlCol="0">
            <a:spAutoFit/>
          </a:bodyPr>
          <a:lstStyle/>
          <a:p>
            <a:pPr marL="12700">
              <a:lnSpc>
                <a:spcPct val="100000"/>
              </a:lnSpc>
              <a:spcBef>
                <a:spcPts val="1300"/>
              </a:spcBef>
            </a:pPr>
            <a:r>
              <a:rPr sz="2400" dirty="0">
                <a:latin typeface="Constantia"/>
                <a:cs typeface="Constantia"/>
              </a:rPr>
              <a:t>spectrum</a:t>
            </a:r>
            <a:r>
              <a:rPr sz="2400" spc="-85" dirty="0">
                <a:latin typeface="Constantia"/>
                <a:cs typeface="Constantia"/>
              </a:rPr>
              <a:t> </a:t>
            </a:r>
            <a:r>
              <a:rPr sz="2400" spc="-5" dirty="0">
                <a:latin typeface="Constantia"/>
                <a:cs typeface="Constantia"/>
              </a:rPr>
              <a:t>that</a:t>
            </a:r>
            <a:r>
              <a:rPr sz="2400" spc="-130" dirty="0">
                <a:latin typeface="Constantia"/>
                <a:cs typeface="Constantia"/>
              </a:rPr>
              <a:t> </a:t>
            </a:r>
            <a:r>
              <a:rPr sz="2400" spc="-5" dirty="0">
                <a:latin typeface="Constantia"/>
                <a:cs typeface="Constantia"/>
              </a:rPr>
              <a:t>can</a:t>
            </a:r>
            <a:r>
              <a:rPr sz="2400" spc="-35" dirty="0">
                <a:latin typeface="Constantia"/>
                <a:cs typeface="Constantia"/>
              </a:rPr>
              <a:t> </a:t>
            </a:r>
            <a:r>
              <a:rPr sz="2400" spc="-5" dirty="0">
                <a:latin typeface="Constantia"/>
                <a:cs typeface="Constantia"/>
              </a:rPr>
              <a:t>be</a:t>
            </a:r>
            <a:r>
              <a:rPr sz="2400" spc="-100" dirty="0">
                <a:latin typeface="Constantia"/>
                <a:cs typeface="Constantia"/>
              </a:rPr>
              <a:t> </a:t>
            </a:r>
            <a:r>
              <a:rPr sz="2400" dirty="0">
                <a:latin typeface="Constantia"/>
                <a:cs typeface="Constantia"/>
              </a:rPr>
              <a:t>sensed</a:t>
            </a:r>
            <a:r>
              <a:rPr sz="2400" spc="-5" dirty="0">
                <a:latin typeface="Constantia"/>
                <a:cs typeface="Constantia"/>
              </a:rPr>
              <a:t> </a:t>
            </a:r>
            <a:r>
              <a:rPr sz="2400" spc="-20" dirty="0">
                <a:latin typeface="Constantia"/>
                <a:cs typeface="Constantia"/>
              </a:rPr>
              <a:t>by</a:t>
            </a:r>
            <a:r>
              <a:rPr sz="2400" spc="-80" dirty="0">
                <a:latin typeface="Constantia"/>
                <a:cs typeface="Constantia"/>
              </a:rPr>
              <a:t> </a:t>
            </a:r>
            <a:r>
              <a:rPr sz="2400" spc="-5" dirty="0">
                <a:latin typeface="Constantia"/>
                <a:cs typeface="Constantia"/>
              </a:rPr>
              <a:t>the</a:t>
            </a:r>
            <a:r>
              <a:rPr sz="2400" spc="-70" dirty="0">
                <a:latin typeface="Constantia"/>
                <a:cs typeface="Constantia"/>
              </a:rPr>
              <a:t> </a:t>
            </a:r>
            <a:r>
              <a:rPr sz="2400" dirty="0">
                <a:latin typeface="Constantia"/>
                <a:cs typeface="Constantia"/>
              </a:rPr>
              <a:t>human</a:t>
            </a:r>
            <a:r>
              <a:rPr sz="2400" spc="-120" dirty="0">
                <a:latin typeface="Constantia"/>
                <a:cs typeface="Constantia"/>
              </a:rPr>
              <a:t> </a:t>
            </a:r>
            <a:r>
              <a:rPr sz="2400" spc="-25" dirty="0">
                <a:latin typeface="Constantia"/>
                <a:cs typeface="Constantia"/>
              </a:rPr>
              <a:t>eye</a:t>
            </a:r>
            <a:endParaRPr sz="2400">
              <a:latin typeface="Constantia"/>
              <a:cs typeface="Constantia"/>
            </a:endParaRPr>
          </a:p>
          <a:p>
            <a:pPr marL="12700" marR="5080">
              <a:lnSpc>
                <a:spcPct val="100000"/>
              </a:lnSpc>
              <a:spcBef>
                <a:spcPts val="1200"/>
              </a:spcBef>
              <a:buSzPct val="95833"/>
              <a:buFont typeface="Wingdings"/>
              <a:buChar char=""/>
              <a:tabLst>
                <a:tab pos="285115" algn="l"/>
              </a:tabLst>
            </a:pPr>
            <a:r>
              <a:rPr sz="2400" spc="-5" dirty="0">
                <a:latin typeface="Constantia"/>
                <a:cs typeface="Constantia"/>
              </a:rPr>
              <a:t>The electromagnetic </a:t>
            </a:r>
            <a:r>
              <a:rPr sz="2400" dirty="0">
                <a:latin typeface="Constantia"/>
                <a:cs typeface="Constantia"/>
              </a:rPr>
              <a:t>spectrum is split up </a:t>
            </a:r>
            <a:r>
              <a:rPr sz="2400" spc="-20" dirty="0">
                <a:latin typeface="Constantia"/>
                <a:cs typeface="Constantia"/>
              </a:rPr>
              <a:t>according to </a:t>
            </a:r>
            <a:r>
              <a:rPr sz="2400" spc="-5" dirty="0">
                <a:latin typeface="Constantia"/>
                <a:cs typeface="Constantia"/>
              </a:rPr>
              <a:t>the  </a:t>
            </a:r>
            <a:r>
              <a:rPr sz="2400" spc="-15" dirty="0">
                <a:latin typeface="Constantia"/>
                <a:cs typeface="Constantia"/>
              </a:rPr>
              <a:t>wavelengths </a:t>
            </a:r>
            <a:r>
              <a:rPr sz="2400" spc="-5" dirty="0">
                <a:latin typeface="Constantia"/>
                <a:cs typeface="Constantia"/>
              </a:rPr>
              <a:t>of </a:t>
            </a:r>
            <a:r>
              <a:rPr sz="2400" spc="-10" dirty="0">
                <a:latin typeface="Constantia"/>
                <a:cs typeface="Constantia"/>
              </a:rPr>
              <a:t>different </a:t>
            </a:r>
            <a:r>
              <a:rPr sz="2400" spc="-5" dirty="0">
                <a:latin typeface="Constantia"/>
                <a:cs typeface="Constantia"/>
              </a:rPr>
              <a:t>forms of</a:t>
            </a:r>
            <a:r>
              <a:rPr sz="2400" spc="-275" dirty="0">
                <a:latin typeface="Constantia"/>
                <a:cs typeface="Constantia"/>
              </a:rPr>
              <a:t> </a:t>
            </a:r>
            <a:r>
              <a:rPr sz="2400" dirty="0">
                <a:latin typeface="Constantia"/>
                <a:cs typeface="Constantia"/>
              </a:rPr>
              <a:t>energy</a:t>
            </a:r>
            <a:endParaRPr sz="2400">
              <a:latin typeface="Constantia"/>
              <a:cs typeface="Constant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5089" y="1605152"/>
            <a:ext cx="8604250" cy="4454525"/>
            <a:chOff x="235089" y="1605152"/>
            <a:chExt cx="8604250" cy="4454525"/>
          </a:xfrm>
        </p:grpSpPr>
        <p:pic>
          <p:nvPicPr>
            <p:cNvPr id="3" name="object 3"/>
            <p:cNvPicPr/>
            <p:nvPr/>
          </p:nvPicPr>
          <p:blipFill>
            <a:blip r:embed="rId2" cstate="print"/>
            <a:stretch>
              <a:fillRect/>
            </a:stretch>
          </p:blipFill>
          <p:spPr>
            <a:xfrm>
              <a:off x="255523" y="1605152"/>
              <a:ext cx="8583676" cy="2244598"/>
            </a:xfrm>
            <a:prstGeom prst="rect">
              <a:avLst/>
            </a:prstGeom>
          </p:spPr>
        </p:pic>
        <p:pic>
          <p:nvPicPr>
            <p:cNvPr id="4" name="object 4"/>
            <p:cNvPicPr/>
            <p:nvPr/>
          </p:nvPicPr>
          <p:blipFill>
            <a:blip r:embed="rId3" cstate="print"/>
            <a:stretch>
              <a:fillRect/>
            </a:stretch>
          </p:blipFill>
          <p:spPr>
            <a:xfrm>
              <a:off x="235089" y="3745166"/>
              <a:ext cx="8604123" cy="2314321"/>
            </a:xfrm>
            <a:prstGeom prst="rect">
              <a:avLst/>
            </a:prstGeom>
          </p:spPr>
        </p:pic>
      </p:grpSp>
      <p:sp>
        <p:nvSpPr>
          <p:cNvPr id="5" name="object 5"/>
          <p:cNvSpPr txBox="1"/>
          <p:nvPr/>
        </p:nvSpPr>
        <p:spPr>
          <a:xfrm>
            <a:off x="641705" y="625805"/>
            <a:ext cx="7860030" cy="636270"/>
          </a:xfrm>
          <a:prstGeom prst="rect">
            <a:avLst/>
          </a:prstGeom>
        </p:spPr>
        <p:txBody>
          <a:bodyPr vert="horz" wrap="square" lIns="0" tIns="13335" rIns="0" bIns="0" rtlCol="0">
            <a:spAutoFit/>
          </a:bodyPr>
          <a:lstStyle/>
          <a:p>
            <a:pPr marL="412750" indent="-412750">
              <a:lnSpc>
                <a:spcPct val="100000"/>
              </a:lnSpc>
              <a:spcBef>
                <a:spcPts val="105"/>
              </a:spcBef>
              <a:buFont typeface="Wingdings"/>
              <a:buChar char=""/>
              <a:tabLst>
                <a:tab pos="412750" algn="l"/>
                <a:tab pos="426084" algn="l"/>
              </a:tabLst>
            </a:pPr>
            <a:r>
              <a:rPr sz="2000" dirty="0">
                <a:solidFill>
                  <a:srgbClr val="FF0000"/>
                </a:solidFill>
                <a:latin typeface="Constantia"/>
                <a:cs typeface="Constantia"/>
              </a:rPr>
              <a:t>A</a:t>
            </a:r>
            <a:r>
              <a:rPr sz="2000" spc="-90" dirty="0">
                <a:solidFill>
                  <a:srgbClr val="FF0000"/>
                </a:solidFill>
                <a:latin typeface="Constantia"/>
                <a:cs typeface="Constantia"/>
              </a:rPr>
              <a:t> </a:t>
            </a:r>
            <a:r>
              <a:rPr sz="2000" spc="-10" dirty="0">
                <a:solidFill>
                  <a:srgbClr val="FF0000"/>
                </a:solidFill>
                <a:latin typeface="Constantia"/>
                <a:cs typeface="Constantia"/>
              </a:rPr>
              <a:t>discrete</a:t>
            </a:r>
            <a:r>
              <a:rPr sz="2000" spc="-70" dirty="0">
                <a:solidFill>
                  <a:srgbClr val="FF0000"/>
                </a:solidFill>
                <a:latin typeface="Constantia"/>
                <a:cs typeface="Constantia"/>
              </a:rPr>
              <a:t> </a:t>
            </a:r>
            <a:r>
              <a:rPr sz="2000" spc="-5" dirty="0">
                <a:solidFill>
                  <a:srgbClr val="FF0000"/>
                </a:solidFill>
                <a:latin typeface="Constantia"/>
                <a:cs typeface="Constantia"/>
              </a:rPr>
              <a:t>bundle</a:t>
            </a:r>
            <a:r>
              <a:rPr sz="2000" spc="-60" dirty="0">
                <a:solidFill>
                  <a:srgbClr val="FF0000"/>
                </a:solidFill>
                <a:latin typeface="Constantia"/>
                <a:cs typeface="Constantia"/>
              </a:rPr>
              <a:t> </a:t>
            </a:r>
            <a:r>
              <a:rPr sz="2000" dirty="0">
                <a:solidFill>
                  <a:srgbClr val="FF0000"/>
                </a:solidFill>
                <a:latin typeface="Constantia"/>
                <a:cs typeface="Constantia"/>
              </a:rPr>
              <a:t>(or</a:t>
            </a:r>
            <a:r>
              <a:rPr sz="2000" spc="-75" dirty="0">
                <a:solidFill>
                  <a:srgbClr val="FF0000"/>
                </a:solidFill>
                <a:latin typeface="Constantia"/>
                <a:cs typeface="Constantia"/>
              </a:rPr>
              <a:t> </a:t>
            </a:r>
            <a:r>
              <a:rPr sz="2000" i="1" spc="-5" dirty="0">
                <a:solidFill>
                  <a:srgbClr val="FF0000"/>
                </a:solidFill>
                <a:latin typeface="Constantia"/>
                <a:cs typeface="Constantia"/>
              </a:rPr>
              <a:t>quantum</a:t>
            </a:r>
            <a:r>
              <a:rPr sz="2000" spc="-5" dirty="0">
                <a:solidFill>
                  <a:srgbClr val="FF0000"/>
                </a:solidFill>
                <a:latin typeface="Constantia"/>
                <a:cs typeface="Constantia"/>
              </a:rPr>
              <a:t>)</a:t>
            </a:r>
            <a:r>
              <a:rPr sz="2000" spc="-45" dirty="0">
                <a:solidFill>
                  <a:srgbClr val="FF0000"/>
                </a:solidFill>
                <a:latin typeface="Constantia"/>
                <a:cs typeface="Constantia"/>
              </a:rPr>
              <a:t> </a:t>
            </a:r>
            <a:r>
              <a:rPr sz="2000" dirty="0">
                <a:solidFill>
                  <a:srgbClr val="FF0000"/>
                </a:solidFill>
                <a:latin typeface="Constantia"/>
                <a:cs typeface="Constantia"/>
              </a:rPr>
              <a:t>of</a:t>
            </a:r>
            <a:r>
              <a:rPr sz="2000" spc="-15" dirty="0">
                <a:solidFill>
                  <a:srgbClr val="FF0000"/>
                </a:solidFill>
                <a:latin typeface="Constantia"/>
                <a:cs typeface="Constantia"/>
              </a:rPr>
              <a:t> </a:t>
            </a:r>
            <a:r>
              <a:rPr sz="2000" spc="-5" dirty="0">
                <a:solidFill>
                  <a:srgbClr val="FF0000"/>
                </a:solidFill>
                <a:latin typeface="Constantia"/>
                <a:cs typeface="Constantia"/>
              </a:rPr>
              <a:t>electromagnetic</a:t>
            </a:r>
            <a:r>
              <a:rPr sz="2000" spc="-75" dirty="0">
                <a:solidFill>
                  <a:srgbClr val="FF0000"/>
                </a:solidFill>
                <a:latin typeface="Constantia"/>
                <a:cs typeface="Constantia"/>
              </a:rPr>
              <a:t> </a:t>
            </a:r>
            <a:r>
              <a:rPr sz="2000" dirty="0">
                <a:solidFill>
                  <a:srgbClr val="FF0000"/>
                </a:solidFill>
                <a:latin typeface="Constantia"/>
                <a:cs typeface="Constantia"/>
              </a:rPr>
              <a:t>(or</a:t>
            </a:r>
            <a:r>
              <a:rPr sz="2000" spc="-80" dirty="0">
                <a:solidFill>
                  <a:srgbClr val="FF0000"/>
                </a:solidFill>
                <a:latin typeface="Constantia"/>
                <a:cs typeface="Constantia"/>
              </a:rPr>
              <a:t> </a:t>
            </a:r>
            <a:r>
              <a:rPr sz="2000" spc="-5" dirty="0">
                <a:solidFill>
                  <a:srgbClr val="FF0000"/>
                </a:solidFill>
                <a:latin typeface="Constantia"/>
                <a:cs typeface="Constantia"/>
              </a:rPr>
              <a:t>light)</a:t>
            </a:r>
            <a:r>
              <a:rPr sz="2000" spc="-70" dirty="0">
                <a:solidFill>
                  <a:srgbClr val="FF0000"/>
                </a:solidFill>
                <a:latin typeface="Constantia"/>
                <a:cs typeface="Constantia"/>
              </a:rPr>
              <a:t> </a:t>
            </a:r>
            <a:r>
              <a:rPr sz="2000" spc="-25" dirty="0">
                <a:solidFill>
                  <a:srgbClr val="FF0000"/>
                </a:solidFill>
                <a:latin typeface="Constantia"/>
                <a:cs typeface="Constantia"/>
              </a:rPr>
              <a:t>energy,</a:t>
            </a:r>
            <a:endParaRPr sz="2000">
              <a:latin typeface="Constantia"/>
              <a:cs typeface="Constantia"/>
            </a:endParaRPr>
          </a:p>
          <a:p>
            <a:pPr marL="1270" algn="ctr">
              <a:lnSpc>
                <a:spcPct val="100000"/>
              </a:lnSpc>
            </a:pPr>
            <a:r>
              <a:rPr sz="2000" spc="-15" dirty="0">
                <a:solidFill>
                  <a:srgbClr val="FF0000"/>
                </a:solidFill>
                <a:latin typeface="Constantia"/>
                <a:cs typeface="Constantia"/>
              </a:rPr>
              <a:t>PHOTON </a:t>
            </a:r>
            <a:r>
              <a:rPr sz="2000" spc="-5" dirty="0">
                <a:solidFill>
                  <a:srgbClr val="FF0000"/>
                </a:solidFill>
                <a:latin typeface="Constantia"/>
                <a:cs typeface="Constantia"/>
              </a:rPr>
              <a:t>is proportional </a:t>
            </a:r>
            <a:r>
              <a:rPr sz="2000" spc="-15" dirty="0">
                <a:solidFill>
                  <a:srgbClr val="FF0000"/>
                </a:solidFill>
                <a:latin typeface="Constantia"/>
                <a:cs typeface="Constantia"/>
              </a:rPr>
              <a:t>to</a:t>
            </a:r>
            <a:r>
              <a:rPr sz="2000" spc="-200" dirty="0">
                <a:solidFill>
                  <a:srgbClr val="FF0000"/>
                </a:solidFill>
                <a:latin typeface="Constantia"/>
                <a:cs typeface="Constantia"/>
              </a:rPr>
              <a:t> </a:t>
            </a:r>
            <a:r>
              <a:rPr sz="2000" spc="-20" dirty="0">
                <a:solidFill>
                  <a:srgbClr val="FF0000"/>
                </a:solidFill>
                <a:latin typeface="Constantia"/>
                <a:cs typeface="Constantia"/>
              </a:rPr>
              <a:t>frequency.</a:t>
            </a:r>
            <a:endParaRPr sz="2000">
              <a:latin typeface="Constantia"/>
              <a:cs typeface="Constant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5940" y="299973"/>
            <a:ext cx="469900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Arial"/>
                <a:cs typeface="Arial"/>
              </a:rPr>
              <a:t>A photon</a:t>
            </a:r>
            <a:r>
              <a:rPr lang="en-US" sz="3600" dirty="0">
                <a:latin typeface="MS PGothic"/>
                <a:cs typeface="Arial"/>
              </a:rPr>
              <a:t>'</a:t>
            </a:r>
            <a:r>
              <a:rPr sz="3600" dirty="0">
                <a:latin typeface="Arial"/>
                <a:cs typeface="Arial"/>
              </a:rPr>
              <a:t>s </a:t>
            </a:r>
            <a:r>
              <a:rPr sz="3600" spc="-5" dirty="0">
                <a:latin typeface="Arial"/>
                <a:cs typeface="Arial"/>
              </a:rPr>
              <a:t>life</a:t>
            </a:r>
            <a:r>
              <a:rPr sz="3600" spc="-114" dirty="0">
                <a:latin typeface="Arial"/>
                <a:cs typeface="Arial"/>
              </a:rPr>
              <a:t> </a:t>
            </a:r>
            <a:r>
              <a:rPr sz="3600" dirty="0">
                <a:latin typeface="Arial"/>
                <a:cs typeface="Arial"/>
              </a:rPr>
              <a:t>choices</a:t>
            </a:r>
          </a:p>
        </p:txBody>
      </p:sp>
      <p:sp>
        <p:nvSpPr>
          <p:cNvPr id="4" name="object 4"/>
          <p:cNvSpPr txBox="1"/>
          <p:nvPr/>
        </p:nvSpPr>
        <p:spPr>
          <a:xfrm>
            <a:off x="535940" y="1157986"/>
            <a:ext cx="1725295" cy="330835"/>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5600" algn="l"/>
              </a:tabLst>
            </a:pPr>
            <a:r>
              <a:rPr sz="2000" b="1" spc="-5" dirty="0">
                <a:solidFill>
                  <a:srgbClr val="0000FF"/>
                </a:solidFill>
                <a:latin typeface="Constantia"/>
                <a:cs typeface="Constantia"/>
              </a:rPr>
              <a:t>Absorption</a:t>
            </a:r>
            <a:endParaRPr sz="2000">
              <a:latin typeface="Constantia"/>
              <a:cs typeface="Constantia"/>
            </a:endParaRPr>
          </a:p>
        </p:txBody>
      </p:sp>
      <p:sp>
        <p:nvSpPr>
          <p:cNvPr id="5" name="object 5"/>
          <p:cNvSpPr txBox="1"/>
          <p:nvPr/>
        </p:nvSpPr>
        <p:spPr>
          <a:xfrm>
            <a:off x="535940" y="1737106"/>
            <a:ext cx="1508125" cy="330835"/>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5600" algn="l"/>
              </a:tabLst>
            </a:pPr>
            <a:r>
              <a:rPr sz="2000" b="1" spc="-5" dirty="0">
                <a:solidFill>
                  <a:srgbClr val="0000FF"/>
                </a:solidFill>
                <a:latin typeface="Constantia"/>
                <a:cs typeface="Constantia"/>
              </a:rPr>
              <a:t>Diffusion</a:t>
            </a:r>
            <a:endParaRPr sz="2000">
              <a:latin typeface="Constantia"/>
              <a:cs typeface="Constantia"/>
            </a:endParaRPr>
          </a:p>
        </p:txBody>
      </p:sp>
      <p:sp>
        <p:nvSpPr>
          <p:cNvPr id="6" name="object 6"/>
          <p:cNvSpPr txBox="1"/>
          <p:nvPr/>
        </p:nvSpPr>
        <p:spPr>
          <a:xfrm>
            <a:off x="535940" y="2316302"/>
            <a:ext cx="1617980" cy="331470"/>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5600" algn="l"/>
              </a:tabLst>
            </a:pPr>
            <a:r>
              <a:rPr sz="2000" b="1" spc="-5" dirty="0">
                <a:solidFill>
                  <a:srgbClr val="0000FF"/>
                </a:solidFill>
                <a:latin typeface="Constantia"/>
                <a:cs typeface="Constantia"/>
              </a:rPr>
              <a:t>Reflection</a:t>
            </a:r>
            <a:endParaRPr sz="2000">
              <a:latin typeface="Constantia"/>
              <a:cs typeface="Constantia"/>
            </a:endParaRPr>
          </a:p>
        </p:txBody>
      </p:sp>
      <p:sp>
        <p:nvSpPr>
          <p:cNvPr id="7" name="object 7"/>
          <p:cNvSpPr txBox="1"/>
          <p:nvPr/>
        </p:nvSpPr>
        <p:spPr>
          <a:xfrm>
            <a:off x="535940" y="2895726"/>
            <a:ext cx="2005964" cy="909955"/>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5600" algn="l"/>
              </a:tabLst>
            </a:pPr>
            <a:r>
              <a:rPr sz="2000" b="1" spc="-5" dirty="0">
                <a:solidFill>
                  <a:srgbClr val="0000FF"/>
                </a:solidFill>
                <a:latin typeface="Constantia"/>
                <a:cs typeface="Constantia"/>
              </a:rPr>
              <a:t>Transparency</a:t>
            </a:r>
            <a:endParaRPr sz="2000">
              <a:latin typeface="Constantia"/>
              <a:cs typeface="Constantia"/>
            </a:endParaRPr>
          </a:p>
          <a:p>
            <a:pPr>
              <a:lnSpc>
                <a:spcPct val="100000"/>
              </a:lnSpc>
              <a:spcBef>
                <a:spcPts val="20"/>
              </a:spcBef>
              <a:buClr>
                <a:srgbClr val="0000FF"/>
              </a:buClr>
              <a:buFont typeface="Wingdings"/>
              <a:buChar char=""/>
            </a:pPr>
            <a:endParaRPr sz="1750">
              <a:latin typeface="Constantia"/>
              <a:cs typeface="Constantia"/>
            </a:endParaRPr>
          </a:p>
          <a:p>
            <a:pPr marL="355600" indent="-342900">
              <a:lnSpc>
                <a:spcPct val="100000"/>
              </a:lnSpc>
              <a:buFont typeface="Wingdings"/>
              <a:buChar char=""/>
              <a:tabLst>
                <a:tab pos="355600" algn="l"/>
              </a:tabLst>
            </a:pPr>
            <a:r>
              <a:rPr sz="2000" b="1" spc="-5" dirty="0">
                <a:solidFill>
                  <a:srgbClr val="0000FF"/>
                </a:solidFill>
                <a:latin typeface="Constantia"/>
                <a:cs typeface="Constantia"/>
              </a:rPr>
              <a:t>Refraction</a:t>
            </a:r>
            <a:endParaRPr sz="2000">
              <a:latin typeface="Constantia"/>
              <a:cs typeface="Constantia"/>
            </a:endParaRPr>
          </a:p>
        </p:txBody>
      </p:sp>
      <p:sp>
        <p:nvSpPr>
          <p:cNvPr id="8" name="object 8"/>
          <p:cNvSpPr txBox="1"/>
          <p:nvPr/>
        </p:nvSpPr>
        <p:spPr>
          <a:xfrm>
            <a:off x="535940" y="4054221"/>
            <a:ext cx="1953895" cy="33083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000" b="1" dirty="0">
                <a:solidFill>
                  <a:srgbClr val="0000FF"/>
                </a:solidFill>
                <a:latin typeface="Constantia"/>
                <a:cs typeface="Constantia"/>
              </a:rPr>
              <a:t>Fluorescence</a:t>
            </a:r>
            <a:endParaRPr sz="2000">
              <a:latin typeface="Constantia"/>
              <a:cs typeface="Constantia"/>
            </a:endParaRPr>
          </a:p>
        </p:txBody>
      </p:sp>
      <p:sp>
        <p:nvSpPr>
          <p:cNvPr id="9" name="object 9"/>
          <p:cNvSpPr txBox="1"/>
          <p:nvPr/>
        </p:nvSpPr>
        <p:spPr>
          <a:xfrm>
            <a:off x="535940" y="4633340"/>
            <a:ext cx="2950845" cy="91059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000" b="1" spc="-5" dirty="0">
                <a:solidFill>
                  <a:srgbClr val="0000FF"/>
                </a:solidFill>
                <a:latin typeface="Constantia"/>
                <a:cs typeface="Constantia"/>
              </a:rPr>
              <a:t>Subsurface</a:t>
            </a:r>
            <a:r>
              <a:rPr sz="2000" b="1" spc="-60" dirty="0">
                <a:solidFill>
                  <a:srgbClr val="0000FF"/>
                </a:solidFill>
                <a:latin typeface="Constantia"/>
                <a:cs typeface="Constantia"/>
              </a:rPr>
              <a:t> </a:t>
            </a:r>
            <a:r>
              <a:rPr sz="2000" b="1" spc="-5" dirty="0">
                <a:solidFill>
                  <a:srgbClr val="0000FF"/>
                </a:solidFill>
                <a:latin typeface="Constantia"/>
                <a:cs typeface="Constantia"/>
              </a:rPr>
              <a:t>scattering</a:t>
            </a:r>
            <a:endParaRPr sz="2000">
              <a:latin typeface="Constantia"/>
              <a:cs typeface="Constantia"/>
            </a:endParaRPr>
          </a:p>
          <a:p>
            <a:pPr>
              <a:lnSpc>
                <a:spcPct val="100000"/>
              </a:lnSpc>
              <a:spcBef>
                <a:spcPts val="30"/>
              </a:spcBef>
              <a:buClr>
                <a:srgbClr val="0000FF"/>
              </a:buClr>
              <a:buFont typeface="Wingdings"/>
              <a:buChar char=""/>
            </a:pPr>
            <a:endParaRPr sz="1750">
              <a:latin typeface="Constantia"/>
              <a:cs typeface="Constantia"/>
            </a:endParaRPr>
          </a:p>
          <a:p>
            <a:pPr marL="355600" indent="-342900">
              <a:lnSpc>
                <a:spcPct val="100000"/>
              </a:lnSpc>
              <a:buFont typeface="Wingdings"/>
              <a:buChar char=""/>
              <a:tabLst>
                <a:tab pos="355600" algn="l"/>
              </a:tabLst>
            </a:pPr>
            <a:r>
              <a:rPr sz="2000" b="1" dirty="0">
                <a:solidFill>
                  <a:srgbClr val="0000FF"/>
                </a:solidFill>
                <a:latin typeface="Constantia"/>
                <a:cs typeface="Constantia"/>
              </a:rPr>
              <a:t>Phosphorescence</a:t>
            </a:r>
            <a:endParaRPr sz="2000">
              <a:latin typeface="Constantia"/>
              <a:cs typeface="Constantia"/>
            </a:endParaRPr>
          </a:p>
        </p:txBody>
      </p:sp>
      <p:sp>
        <p:nvSpPr>
          <p:cNvPr id="10" name="object 10"/>
          <p:cNvSpPr txBox="1"/>
          <p:nvPr/>
        </p:nvSpPr>
        <p:spPr>
          <a:xfrm>
            <a:off x="535940" y="5791911"/>
            <a:ext cx="2155825" cy="33083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000" b="1" spc="-5" dirty="0">
                <a:solidFill>
                  <a:srgbClr val="0000FF"/>
                </a:solidFill>
                <a:latin typeface="Constantia"/>
                <a:cs typeface="Constantia"/>
              </a:rPr>
              <a:t>Interreflection</a:t>
            </a:r>
            <a:endParaRPr sz="2000">
              <a:latin typeface="Constantia"/>
              <a:cs typeface="Constantia"/>
            </a:endParaRPr>
          </a:p>
        </p:txBody>
      </p:sp>
      <p:grpSp>
        <p:nvGrpSpPr>
          <p:cNvPr id="11" name="object 11"/>
          <p:cNvGrpSpPr/>
          <p:nvPr/>
        </p:nvGrpSpPr>
        <p:grpSpPr>
          <a:xfrm>
            <a:off x="4991100" y="2193925"/>
            <a:ext cx="3384550" cy="2387600"/>
            <a:chOff x="4991100" y="2193925"/>
            <a:chExt cx="3384550" cy="2387600"/>
          </a:xfrm>
        </p:grpSpPr>
        <p:sp>
          <p:nvSpPr>
            <p:cNvPr id="12" name="object 12"/>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3" name="object 13"/>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4" name="object 14"/>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5" name="object 15"/>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000000"/>
            </a:solidFill>
          </p:spPr>
          <p:txBody>
            <a:bodyPr wrap="square" lIns="0" tIns="0" rIns="0" bIns="0" rtlCol="0"/>
            <a:lstStyle/>
            <a:p>
              <a:endParaRPr/>
            </a:p>
          </p:txBody>
        </p:sp>
      </p:grpSp>
      <p:sp>
        <p:nvSpPr>
          <p:cNvPr id="16" name="object 16"/>
          <p:cNvSpPr txBox="1"/>
          <p:nvPr/>
        </p:nvSpPr>
        <p:spPr>
          <a:xfrm>
            <a:off x="7260081" y="25911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λ</a:t>
            </a:r>
            <a:endParaRPr sz="1800">
              <a:latin typeface="Arial"/>
              <a:cs typeface="Arial"/>
            </a:endParaRPr>
          </a:p>
        </p:txBody>
      </p:sp>
      <p:sp>
        <p:nvSpPr>
          <p:cNvPr id="17" name="object 17"/>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sp>
        <p:nvSpPr>
          <p:cNvPr id="18" name="object 18"/>
          <p:cNvSpPr/>
          <p:nvPr/>
        </p:nvSpPr>
        <p:spPr>
          <a:xfrm>
            <a:off x="5862573" y="3754373"/>
            <a:ext cx="600710" cy="718820"/>
          </a:xfrm>
          <a:custGeom>
            <a:avLst/>
            <a:gdLst/>
            <a:ahLst/>
            <a:cxnLst/>
            <a:rect l="l" t="t" r="r" b="b"/>
            <a:pathLst>
              <a:path w="600710" h="718820">
                <a:moveTo>
                  <a:pt x="567689" y="671321"/>
                </a:moveTo>
                <a:lnTo>
                  <a:pt x="557911" y="679450"/>
                </a:lnTo>
                <a:lnTo>
                  <a:pt x="590550" y="718438"/>
                </a:lnTo>
                <a:lnTo>
                  <a:pt x="600201" y="710311"/>
                </a:lnTo>
                <a:lnTo>
                  <a:pt x="567689" y="671321"/>
                </a:lnTo>
                <a:close/>
              </a:path>
              <a:path w="600710" h="718820">
                <a:moveTo>
                  <a:pt x="510793" y="602995"/>
                </a:moveTo>
                <a:lnTo>
                  <a:pt x="501014" y="611124"/>
                </a:lnTo>
                <a:lnTo>
                  <a:pt x="533526" y="650239"/>
                </a:lnTo>
                <a:lnTo>
                  <a:pt x="543305" y="642112"/>
                </a:lnTo>
                <a:lnTo>
                  <a:pt x="510793" y="602995"/>
                </a:lnTo>
                <a:close/>
              </a:path>
              <a:path w="600710" h="718820">
                <a:moveTo>
                  <a:pt x="453898" y="534796"/>
                </a:moveTo>
                <a:lnTo>
                  <a:pt x="444118" y="542925"/>
                </a:lnTo>
                <a:lnTo>
                  <a:pt x="476630" y="581913"/>
                </a:lnTo>
                <a:lnTo>
                  <a:pt x="486410" y="573786"/>
                </a:lnTo>
                <a:lnTo>
                  <a:pt x="453898" y="534796"/>
                </a:lnTo>
                <a:close/>
              </a:path>
              <a:path w="600710" h="718820">
                <a:moveTo>
                  <a:pt x="397001" y="466470"/>
                </a:moveTo>
                <a:lnTo>
                  <a:pt x="387223" y="474599"/>
                </a:lnTo>
                <a:lnTo>
                  <a:pt x="419735" y="513588"/>
                </a:lnTo>
                <a:lnTo>
                  <a:pt x="429513" y="505459"/>
                </a:lnTo>
                <a:lnTo>
                  <a:pt x="397001" y="466470"/>
                </a:lnTo>
                <a:close/>
              </a:path>
              <a:path w="600710" h="718820">
                <a:moveTo>
                  <a:pt x="340105" y="398144"/>
                </a:moveTo>
                <a:lnTo>
                  <a:pt x="330326" y="406273"/>
                </a:lnTo>
                <a:lnTo>
                  <a:pt x="362838" y="445262"/>
                </a:lnTo>
                <a:lnTo>
                  <a:pt x="372617" y="437133"/>
                </a:lnTo>
                <a:lnTo>
                  <a:pt x="340105" y="398144"/>
                </a:lnTo>
                <a:close/>
              </a:path>
              <a:path w="600710" h="718820">
                <a:moveTo>
                  <a:pt x="283210" y="329819"/>
                </a:moveTo>
                <a:lnTo>
                  <a:pt x="273430" y="337946"/>
                </a:lnTo>
                <a:lnTo>
                  <a:pt x="305942" y="377063"/>
                </a:lnTo>
                <a:lnTo>
                  <a:pt x="315722" y="368934"/>
                </a:lnTo>
                <a:lnTo>
                  <a:pt x="283210" y="329819"/>
                </a:lnTo>
                <a:close/>
              </a:path>
              <a:path w="600710" h="718820">
                <a:moveTo>
                  <a:pt x="226313" y="261619"/>
                </a:moveTo>
                <a:lnTo>
                  <a:pt x="216535" y="269748"/>
                </a:lnTo>
                <a:lnTo>
                  <a:pt x="249047" y="308737"/>
                </a:lnTo>
                <a:lnTo>
                  <a:pt x="258825" y="300608"/>
                </a:lnTo>
                <a:lnTo>
                  <a:pt x="226313" y="261619"/>
                </a:lnTo>
                <a:close/>
              </a:path>
              <a:path w="600710" h="718820">
                <a:moveTo>
                  <a:pt x="169290" y="193294"/>
                </a:moveTo>
                <a:lnTo>
                  <a:pt x="159638" y="201421"/>
                </a:lnTo>
                <a:lnTo>
                  <a:pt x="192150" y="240411"/>
                </a:lnTo>
                <a:lnTo>
                  <a:pt x="201802" y="232282"/>
                </a:lnTo>
                <a:lnTo>
                  <a:pt x="169290" y="193294"/>
                </a:lnTo>
                <a:close/>
              </a:path>
              <a:path w="600710" h="718820">
                <a:moveTo>
                  <a:pt x="112395" y="124968"/>
                </a:moveTo>
                <a:lnTo>
                  <a:pt x="102615" y="133095"/>
                </a:lnTo>
                <a:lnTo>
                  <a:pt x="135254" y="172084"/>
                </a:lnTo>
                <a:lnTo>
                  <a:pt x="144906" y="163956"/>
                </a:lnTo>
                <a:lnTo>
                  <a:pt x="112395" y="124968"/>
                </a:lnTo>
                <a:close/>
              </a:path>
              <a:path w="600710" h="718820">
                <a:moveTo>
                  <a:pt x="55499" y="56642"/>
                </a:moveTo>
                <a:lnTo>
                  <a:pt x="45720" y="64769"/>
                </a:lnTo>
                <a:lnTo>
                  <a:pt x="78231" y="103886"/>
                </a:lnTo>
                <a:lnTo>
                  <a:pt x="88011" y="95757"/>
                </a:lnTo>
                <a:lnTo>
                  <a:pt x="55499" y="56642"/>
                </a:lnTo>
                <a:close/>
              </a:path>
              <a:path w="600710" h="718820">
                <a:moveTo>
                  <a:pt x="0" y="0"/>
                </a:moveTo>
                <a:lnTo>
                  <a:pt x="16510" y="97789"/>
                </a:lnTo>
                <a:lnTo>
                  <a:pt x="17017" y="101218"/>
                </a:lnTo>
                <a:lnTo>
                  <a:pt x="20320" y="103505"/>
                </a:lnTo>
                <a:lnTo>
                  <a:pt x="23749" y="102996"/>
                </a:lnTo>
                <a:lnTo>
                  <a:pt x="27304" y="102362"/>
                </a:lnTo>
                <a:lnTo>
                  <a:pt x="29590" y="99059"/>
                </a:lnTo>
                <a:lnTo>
                  <a:pt x="28955" y="95631"/>
                </a:lnTo>
                <a:lnTo>
                  <a:pt x="18251" y="31872"/>
                </a:lnTo>
                <a:lnTo>
                  <a:pt x="3175" y="13843"/>
                </a:lnTo>
                <a:lnTo>
                  <a:pt x="12953" y="5714"/>
                </a:lnTo>
                <a:lnTo>
                  <a:pt x="15769" y="5714"/>
                </a:lnTo>
                <a:lnTo>
                  <a:pt x="0" y="0"/>
                </a:lnTo>
                <a:close/>
              </a:path>
              <a:path w="600710" h="718820">
                <a:moveTo>
                  <a:pt x="15769" y="5714"/>
                </a:moveTo>
                <a:lnTo>
                  <a:pt x="12953" y="5714"/>
                </a:lnTo>
                <a:lnTo>
                  <a:pt x="28003" y="23711"/>
                </a:lnTo>
                <a:lnTo>
                  <a:pt x="88900" y="45719"/>
                </a:lnTo>
                <a:lnTo>
                  <a:pt x="92201" y="46989"/>
                </a:lnTo>
                <a:lnTo>
                  <a:pt x="95758" y="45212"/>
                </a:lnTo>
                <a:lnTo>
                  <a:pt x="97027" y="41909"/>
                </a:lnTo>
                <a:lnTo>
                  <a:pt x="98171" y="38734"/>
                </a:lnTo>
                <a:lnTo>
                  <a:pt x="96520" y="35051"/>
                </a:lnTo>
                <a:lnTo>
                  <a:pt x="93217" y="33781"/>
                </a:lnTo>
                <a:lnTo>
                  <a:pt x="15769" y="5714"/>
                </a:lnTo>
                <a:close/>
              </a:path>
              <a:path w="600710" h="718820">
                <a:moveTo>
                  <a:pt x="16163" y="19432"/>
                </a:moveTo>
                <a:lnTo>
                  <a:pt x="18251" y="31872"/>
                </a:lnTo>
                <a:lnTo>
                  <a:pt x="21336" y="35559"/>
                </a:lnTo>
                <a:lnTo>
                  <a:pt x="31114" y="27431"/>
                </a:lnTo>
                <a:lnTo>
                  <a:pt x="28003" y="23711"/>
                </a:lnTo>
                <a:lnTo>
                  <a:pt x="16163" y="19432"/>
                </a:lnTo>
                <a:close/>
              </a:path>
              <a:path w="600710" h="718820">
                <a:moveTo>
                  <a:pt x="12953" y="5714"/>
                </a:moveTo>
                <a:lnTo>
                  <a:pt x="3175" y="13843"/>
                </a:lnTo>
                <a:lnTo>
                  <a:pt x="18251" y="31872"/>
                </a:lnTo>
                <a:lnTo>
                  <a:pt x="16163" y="19432"/>
                </a:lnTo>
                <a:lnTo>
                  <a:pt x="5968" y="15748"/>
                </a:lnTo>
                <a:lnTo>
                  <a:pt x="14350" y="8636"/>
                </a:lnTo>
                <a:lnTo>
                  <a:pt x="15396" y="8636"/>
                </a:lnTo>
                <a:lnTo>
                  <a:pt x="12953" y="5714"/>
                </a:lnTo>
                <a:close/>
              </a:path>
              <a:path w="600710" h="718820">
                <a:moveTo>
                  <a:pt x="15396" y="8636"/>
                </a:moveTo>
                <a:lnTo>
                  <a:pt x="14350" y="8636"/>
                </a:lnTo>
                <a:lnTo>
                  <a:pt x="16163" y="19432"/>
                </a:lnTo>
                <a:lnTo>
                  <a:pt x="28003" y="23711"/>
                </a:lnTo>
                <a:lnTo>
                  <a:pt x="15396" y="8636"/>
                </a:lnTo>
                <a:close/>
              </a:path>
              <a:path w="600710" h="718820">
                <a:moveTo>
                  <a:pt x="14350" y="8636"/>
                </a:moveTo>
                <a:lnTo>
                  <a:pt x="5968" y="15748"/>
                </a:lnTo>
                <a:lnTo>
                  <a:pt x="16163" y="19432"/>
                </a:lnTo>
                <a:lnTo>
                  <a:pt x="14350" y="8636"/>
                </a:lnTo>
                <a:close/>
              </a:path>
            </a:pathLst>
          </a:custGeom>
          <a:solidFill>
            <a:srgbClr val="000000"/>
          </a:solidFill>
        </p:spPr>
        <p:txBody>
          <a:bodyPr wrap="square" lIns="0" tIns="0" rIns="0" bIns="0" rtlCol="0"/>
          <a:lstStyle/>
          <a:p>
            <a:endParaRPr/>
          </a:p>
        </p:txBody>
      </p:sp>
      <p:sp>
        <p:nvSpPr>
          <p:cNvPr id="19" name="object 19"/>
          <p:cNvSpPr txBox="1"/>
          <p:nvPr/>
        </p:nvSpPr>
        <p:spPr>
          <a:xfrm>
            <a:off x="6404228" y="4001261"/>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t>
            </a:r>
            <a:endParaRPr sz="1800">
              <a:latin typeface="Arial"/>
              <a:cs typeface="Arial"/>
            </a:endParaRPr>
          </a:p>
        </p:txBody>
      </p:sp>
      <p:sp>
        <p:nvSpPr>
          <p:cNvPr id="20" name="object 20"/>
          <p:cNvSpPr/>
          <p:nvPr/>
        </p:nvSpPr>
        <p:spPr>
          <a:xfrm>
            <a:off x="5624449" y="4658486"/>
            <a:ext cx="719455" cy="599440"/>
          </a:xfrm>
          <a:custGeom>
            <a:avLst/>
            <a:gdLst/>
            <a:ahLst/>
            <a:cxnLst/>
            <a:rect l="l" t="t" r="r" b="b"/>
            <a:pathLst>
              <a:path w="719454" h="599439">
                <a:moveTo>
                  <a:pt x="92583" y="493903"/>
                </a:moveTo>
                <a:lnTo>
                  <a:pt x="82550" y="485902"/>
                </a:lnTo>
                <a:lnTo>
                  <a:pt x="50927" y="525653"/>
                </a:lnTo>
                <a:lnTo>
                  <a:pt x="60833" y="533527"/>
                </a:lnTo>
                <a:lnTo>
                  <a:pt x="92583" y="493903"/>
                </a:lnTo>
                <a:close/>
              </a:path>
              <a:path w="719454" h="599439">
                <a:moveTo>
                  <a:pt x="97409" y="558800"/>
                </a:moveTo>
                <a:lnTo>
                  <a:pt x="94869" y="552196"/>
                </a:lnTo>
                <a:lnTo>
                  <a:pt x="91186" y="550545"/>
                </a:lnTo>
                <a:lnTo>
                  <a:pt x="27559" y="575094"/>
                </a:lnTo>
                <a:lnTo>
                  <a:pt x="36957" y="563372"/>
                </a:lnTo>
                <a:lnTo>
                  <a:pt x="27051" y="555371"/>
                </a:lnTo>
                <a:lnTo>
                  <a:pt x="17653" y="567093"/>
                </a:lnTo>
                <a:lnTo>
                  <a:pt x="27051" y="503174"/>
                </a:lnTo>
                <a:lnTo>
                  <a:pt x="27559" y="499618"/>
                </a:lnTo>
                <a:lnTo>
                  <a:pt x="25146" y="496443"/>
                </a:lnTo>
                <a:lnTo>
                  <a:pt x="18288" y="495427"/>
                </a:lnTo>
                <a:lnTo>
                  <a:pt x="14986" y="497840"/>
                </a:lnTo>
                <a:lnTo>
                  <a:pt x="0" y="599313"/>
                </a:lnTo>
                <a:lnTo>
                  <a:pt x="15125" y="593471"/>
                </a:lnTo>
                <a:lnTo>
                  <a:pt x="95758" y="562356"/>
                </a:lnTo>
                <a:lnTo>
                  <a:pt x="97409" y="558800"/>
                </a:lnTo>
                <a:close/>
              </a:path>
              <a:path w="719454" h="599439">
                <a:moveTo>
                  <a:pt x="148082" y="424434"/>
                </a:moveTo>
                <a:lnTo>
                  <a:pt x="138176" y="416560"/>
                </a:lnTo>
                <a:lnTo>
                  <a:pt x="106426" y="456184"/>
                </a:lnTo>
                <a:lnTo>
                  <a:pt x="116332" y="464185"/>
                </a:lnTo>
                <a:lnTo>
                  <a:pt x="148082" y="424434"/>
                </a:lnTo>
                <a:close/>
              </a:path>
              <a:path w="719454" h="599439">
                <a:moveTo>
                  <a:pt x="203581" y="355092"/>
                </a:moveTo>
                <a:lnTo>
                  <a:pt x="193675" y="347091"/>
                </a:lnTo>
                <a:lnTo>
                  <a:pt x="161925" y="386842"/>
                </a:lnTo>
                <a:lnTo>
                  <a:pt x="171831" y="394716"/>
                </a:lnTo>
                <a:lnTo>
                  <a:pt x="203581" y="355092"/>
                </a:lnTo>
                <a:close/>
              </a:path>
              <a:path w="719454" h="599439">
                <a:moveTo>
                  <a:pt x="259080" y="285623"/>
                </a:moveTo>
                <a:lnTo>
                  <a:pt x="249174" y="277749"/>
                </a:lnTo>
                <a:lnTo>
                  <a:pt x="217424" y="317373"/>
                </a:lnTo>
                <a:lnTo>
                  <a:pt x="227330" y="325247"/>
                </a:lnTo>
                <a:lnTo>
                  <a:pt x="259080" y="285623"/>
                </a:lnTo>
                <a:close/>
              </a:path>
              <a:path w="719454" h="599439">
                <a:moveTo>
                  <a:pt x="314706" y="216281"/>
                </a:moveTo>
                <a:lnTo>
                  <a:pt x="304800" y="208280"/>
                </a:lnTo>
                <a:lnTo>
                  <a:pt x="273050" y="247904"/>
                </a:lnTo>
                <a:lnTo>
                  <a:pt x="282956" y="255905"/>
                </a:lnTo>
                <a:lnTo>
                  <a:pt x="314706" y="216281"/>
                </a:lnTo>
                <a:close/>
              </a:path>
              <a:path w="719454" h="599439">
                <a:moveTo>
                  <a:pt x="330581" y="493903"/>
                </a:moveTo>
                <a:lnTo>
                  <a:pt x="320675" y="485902"/>
                </a:lnTo>
                <a:lnTo>
                  <a:pt x="289052" y="525653"/>
                </a:lnTo>
                <a:lnTo>
                  <a:pt x="298958" y="533527"/>
                </a:lnTo>
                <a:lnTo>
                  <a:pt x="330581" y="493903"/>
                </a:lnTo>
                <a:close/>
              </a:path>
              <a:path w="719454" h="599439">
                <a:moveTo>
                  <a:pt x="335534" y="558800"/>
                </a:moveTo>
                <a:lnTo>
                  <a:pt x="332994" y="552196"/>
                </a:lnTo>
                <a:lnTo>
                  <a:pt x="329311" y="550545"/>
                </a:lnTo>
                <a:lnTo>
                  <a:pt x="265684" y="575094"/>
                </a:lnTo>
                <a:lnTo>
                  <a:pt x="275082" y="563372"/>
                </a:lnTo>
                <a:lnTo>
                  <a:pt x="265176" y="555371"/>
                </a:lnTo>
                <a:lnTo>
                  <a:pt x="255778" y="567093"/>
                </a:lnTo>
                <a:lnTo>
                  <a:pt x="265176" y="503174"/>
                </a:lnTo>
                <a:lnTo>
                  <a:pt x="265684" y="499618"/>
                </a:lnTo>
                <a:lnTo>
                  <a:pt x="263271" y="496443"/>
                </a:lnTo>
                <a:lnTo>
                  <a:pt x="256413" y="495427"/>
                </a:lnTo>
                <a:lnTo>
                  <a:pt x="253111" y="497840"/>
                </a:lnTo>
                <a:lnTo>
                  <a:pt x="238125" y="599313"/>
                </a:lnTo>
                <a:lnTo>
                  <a:pt x="253250" y="593471"/>
                </a:lnTo>
                <a:lnTo>
                  <a:pt x="333883" y="562356"/>
                </a:lnTo>
                <a:lnTo>
                  <a:pt x="335534" y="558800"/>
                </a:lnTo>
                <a:close/>
              </a:path>
              <a:path w="719454" h="599439">
                <a:moveTo>
                  <a:pt x="370205" y="146812"/>
                </a:moveTo>
                <a:lnTo>
                  <a:pt x="360299" y="138811"/>
                </a:lnTo>
                <a:lnTo>
                  <a:pt x="328549" y="178562"/>
                </a:lnTo>
                <a:lnTo>
                  <a:pt x="338455" y="186436"/>
                </a:lnTo>
                <a:lnTo>
                  <a:pt x="370205" y="146812"/>
                </a:lnTo>
                <a:close/>
              </a:path>
              <a:path w="719454" h="599439">
                <a:moveTo>
                  <a:pt x="386207" y="424434"/>
                </a:moveTo>
                <a:lnTo>
                  <a:pt x="376301" y="416560"/>
                </a:lnTo>
                <a:lnTo>
                  <a:pt x="344551" y="456184"/>
                </a:lnTo>
                <a:lnTo>
                  <a:pt x="354457" y="464185"/>
                </a:lnTo>
                <a:lnTo>
                  <a:pt x="386207" y="424434"/>
                </a:lnTo>
                <a:close/>
              </a:path>
              <a:path w="719454" h="599439">
                <a:moveTo>
                  <a:pt x="425704" y="77343"/>
                </a:moveTo>
                <a:lnTo>
                  <a:pt x="415798" y="69469"/>
                </a:lnTo>
                <a:lnTo>
                  <a:pt x="384048" y="109093"/>
                </a:lnTo>
                <a:lnTo>
                  <a:pt x="393954" y="117094"/>
                </a:lnTo>
                <a:lnTo>
                  <a:pt x="425704" y="77343"/>
                </a:lnTo>
                <a:close/>
              </a:path>
              <a:path w="719454" h="599439">
                <a:moveTo>
                  <a:pt x="441706" y="355092"/>
                </a:moveTo>
                <a:lnTo>
                  <a:pt x="431800" y="347091"/>
                </a:lnTo>
                <a:lnTo>
                  <a:pt x="400050" y="386842"/>
                </a:lnTo>
                <a:lnTo>
                  <a:pt x="409956" y="394716"/>
                </a:lnTo>
                <a:lnTo>
                  <a:pt x="441706" y="355092"/>
                </a:lnTo>
                <a:close/>
              </a:path>
              <a:path w="719454" h="599439">
                <a:moveTo>
                  <a:pt x="481330" y="8001"/>
                </a:moveTo>
                <a:lnTo>
                  <a:pt x="471297" y="0"/>
                </a:lnTo>
                <a:lnTo>
                  <a:pt x="439674" y="39751"/>
                </a:lnTo>
                <a:lnTo>
                  <a:pt x="449580" y="47625"/>
                </a:lnTo>
                <a:lnTo>
                  <a:pt x="481330" y="8001"/>
                </a:lnTo>
                <a:close/>
              </a:path>
              <a:path w="719454" h="599439">
                <a:moveTo>
                  <a:pt x="497205" y="285623"/>
                </a:moveTo>
                <a:lnTo>
                  <a:pt x="487299" y="277749"/>
                </a:lnTo>
                <a:lnTo>
                  <a:pt x="455549" y="317373"/>
                </a:lnTo>
                <a:lnTo>
                  <a:pt x="465455" y="325247"/>
                </a:lnTo>
                <a:lnTo>
                  <a:pt x="497205" y="285623"/>
                </a:lnTo>
                <a:close/>
              </a:path>
              <a:path w="719454" h="599439">
                <a:moveTo>
                  <a:pt x="552831" y="216281"/>
                </a:moveTo>
                <a:lnTo>
                  <a:pt x="542925" y="208280"/>
                </a:lnTo>
                <a:lnTo>
                  <a:pt x="511175" y="247904"/>
                </a:lnTo>
                <a:lnTo>
                  <a:pt x="521081" y="255905"/>
                </a:lnTo>
                <a:lnTo>
                  <a:pt x="552831" y="216281"/>
                </a:lnTo>
                <a:close/>
              </a:path>
              <a:path w="719454" h="599439">
                <a:moveTo>
                  <a:pt x="608330" y="146812"/>
                </a:moveTo>
                <a:lnTo>
                  <a:pt x="598424" y="138811"/>
                </a:lnTo>
                <a:lnTo>
                  <a:pt x="566674" y="178562"/>
                </a:lnTo>
                <a:lnTo>
                  <a:pt x="576580" y="186436"/>
                </a:lnTo>
                <a:lnTo>
                  <a:pt x="608330" y="146812"/>
                </a:lnTo>
                <a:close/>
              </a:path>
              <a:path w="719454" h="599439">
                <a:moveTo>
                  <a:pt x="663829" y="77343"/>
                </a:moveTo>
                <a:lnTo>
                  <a:pt x="653923" y="69469"/>
                </a:lnTo>
                <a:lnTo>
                  <a:pt x="622173" y="109093"/>
                </a:lnTo>
                <a:lnTo>
                  <a:pt x="632079" y="117094"/>
                </a:lnTo>
                <a:lnTo>
                  <a:pt x="663829" y="77343"/>
                </a:lnTo>
                <a:close/>
              </a:path>
              <a:path w="719454" h="599439">
                <a:moveTo>
                  <a:pt x="719455" y="8001"/>
                </a:moveTo>
                <a:lnTo>
                  <a:pt x="709422" y="0"/>
                </a:lnTo>
                <a:lnTo>
                  <a:pt x="677799" y="39751"/>
                </a:lnTo>
                <a:lnTo>
                  <a:pt x="687705" y="47625"/>
                </a:lnTo>
                <a:lnTo>
                  <a:pt x="719455" y="8001"/>
                </a:lnTo>
                <a:close/>
              </a:path>
            </a:pathLst>
          </a:custGeom>
          <a:solidFill>
            <a:srgbClr val="000000"/>
          </a:solidFill>
        </p:spPr>
        <p:txBody>
          <a:bodyPr wrap="square" lIns="0" tIns="0" rIns="0" bIns="0" rtlCol="0"/>
          <a:lstStyle/>
          <a:p>
            <a:endParaRPr/>
          </a:p>
        </p:txBody>
      </p:sp>
      <p:sp>
        <p:nvSpPr>
          <p:cNvPr id="21" name="object 21"/>
          <p:cNvSpPr/>
          <p:nvPr/>
        </p:nvSpPr>
        <p:spPr>
          <a:xfrm>
            <a:off x="5267325" y="4094352"/>
            <a:ext cx="2262505" cy="499745"/>
          </a:xfrm>
          <a:custGeom>
            <a:avLst/>
            <a:gdLst/>
            <a:ahLst/>
            <a:cxnLst/>
            <a:rect l="l" t="t" r="r" b="b"/>
            <a:pathLst>
              <a:path w="2262504" h="499745">
                <a:moveTo>
                  <a:pt x="105537" y="128270"/>
                </a:moveTo>
                <a:lnTo>
                  <a:pt x="105029" y="124841"/>
                </a:lnTo>
                <a:lnTo>
                  <a:pt x="104394" y="121412"/>
                </a:lnTo>
                <a:lnTo>
                  <a:pt x="101092" y="118999"/>
                </a:lnTo>
                <a:lnTo>
                  <a:pt x="97663" y="119634"/>
                </a:lnTo>
                <a:lnTo>
                  <a:pt x="0" y="136271"/>
                </a:lnTo>
                <a:lnTo>
                  <a:pt x="62611" y="213106"/>
                </a:lnTo>
                <a:lnTo>
                  <a:pt x="64770" y="215900"/>
                </a:lnTo>
                <a:lnTo>
                  <a:pt x="68834" y="216281"/>
                </a:lnTo>
                <a:lnTo>
                  <a:pt x="71501" y="213995"/>
                </a:lnTo>
                <a:lnTo>
                  <a:pt x="74295" y="211836"/>
                </a:lnTo>
                <a:lnTo>
                  <a:pt x="74676" y="207772"/>
                </a:lnTo>
                <a:lnTo>
                  <a:pt x="72390" y="205105"/>
                </a:lnTo>
                <a:lnTo>
                  <a:pt x="31381" y="154863"/>
                </a:lnTo>
                <a:lnTo>
                  <a:pt x="34671" y="156083"/>
                </a:lnTo>
                <a:lnTo>
                  <a:pt x="39116" y="144272"/>
                </a:lnTo>
                <a:lnTo>
                  <a:pt x="35966" y="143090"/>
                </a:lnTo>
                <a:lnTo>
                  <a:pt x="84328" y="134747"/>
                </a:lnTo>
                <a:lnTo>
                  <a:pt x="99822" y="132080"/>
                </a:lnTo>
                <a:lnTo>
                  <a:pt x="103251" y="131572"/>
                </a:lnTo>
                <a:lnTo>
                  <a:pt x="105537" y="128270"/>
                </a:lnTo>
                <a:close/>
              </a:path>
              <a:path w="2262504" h="499745">
                <a:moveTo>
                  <a:pt x="122301" y="175387"/>
                </a:moveTo>
                <a:lnTo>
                  <a:pt x="74803" y="157607"/>
                </a:lnTo>
                <a:lnTo>
                  <a:pt x="70358" y="169418"/>
                </a:lnTo>
                <a:lnTo>
                  <a:pt x="117856" y="187325"/>
                </a:lnTo>
                <a:lnTo>
                  <a:pt x="122301" y="175387"/>
                </a:lnTo>
                <a:close/>
              </a:path>
              <a:path w="2262504" h="499745">
                <a:moveTo>
                  <a:pt x="205613" y="206629"/>
                </a:moveTo>
                <a:lnTo>
                  <a:pt x="157988" y="188849"/>
                </a:lnTo>
                <a:lnTo>
                  <a:pt x="153543" y="200660"/>
                </a:lnTo>
                <a:lnTo>
                  <a:pt x="201168" y="218567"/>
                </a:lnTo>
                <a:lnTo>
                  <a:pt x="205613" y="206629"/>
                </a:lnTo>
                <a:close/>
              </a:path>
              <a:path w="2262504" h="499745">
                <a:moveTo>
                  <a:pt x="288798" y="237871"/>
                </a:moveTo>
                <a:lnTo>
                  <a:pt x="241300" y="219964"/>
                </a:lnTo>
                <a:lnTo>
                  <a:pt x="236728" y="231902"/>
                </a:lnTo>
                <a:lnTo>
                  <a:pt x="284353" y="249682"/>
                </a:lnTo>
                <a:lnTo>
                  <a:pt x="288798" y="237871"/>
                </a:lnTo>
                <a:close/>
              </a:path>
              <a:path w="2262504" h="499745">
                <a:moveTo>
                  <a:pt x="343662" y="9144"/>
                </a:moveTo>
                <a:lnTo>
                  <a:pt x="343154" y="5715"/>
                </a:lnTo>
                <a:lnTo>
                  <a:pt x="342519" y="2286"/>
                </a:lnTo>
                <a:lnTo>
                  <a:pt x="339217" y="0"/>
                </a:lnTo>
                <a:lnTo>
                  <a:pt x="335788" y="508"/>
                </a:lnTo>
                <a:lnTo>
                  <a:pt x="238125" y="17272"/>
                </a:lnTo>
                <a:lnTo>
                  <a:pt x="302895" y="96774"/>
                </a:lnTo>
                <a:lnTo>
                  <a:pt x="306959" y="97155"/>
                </a:lnTo>
                <a:lnTo>
                  <a:pt x="312420" y="92710"/>
                </a:lnTo>
                <a:lnTo>
                  <a:pt x="312801" y="88773"/>
                </a:lnTo>
                <a:lnTo>
                  <a:pt x="310515" y="86106"/>
                </a:lnTo>
                <a:lnTo>
                  <a:pt x="269621" y="35902"/>
                </a:lnTo>
                <a:lnTo>
                  <a:pt x="272796" y="37084"/>
                </a:lnTo>
                <a:lnTo>
                  <a:pt x="277241" y="25146"/>
                </a:lnTo>
                <a:lnTo>
                  <a:pt x="274116" y="23990"/>
                </a:lnTo>
                <a:lnTo>
                  <a:pt x="322326" y="15748"/>
                </a:lnTo>
                <a:lnTo>
                  <a:pt x="337947" y="13081"/>
                </a:lnTo>
                <a:lnTo>
                  <a:pt x="341376" y="12446"/>
                </a:lnTo>
                <a:lnTo>
                  <a:pt x="343662" y="9144"/>
                </a:lnTo>
                <a:close/>
              </a:path>
              <a:path w="2262504" h="499745">
                <a:moveTo>
                  <a:pt x="360426" y="56388"/>
                </a:moveTo>
                <a:lnTo>
                  <a:pt x="312928" y="38481"/>
                </a:lnTo>
                <a:lnTo>
                  <a:pt x="308483" y="50419"/>
                </a:lnTo>
                <a:lnTo>
                  <a:pt x="355981" y="68199"/>
                </a:lnTo>
                <a:lnTo>
                  <a:pt x="360426" y="56388"/>
                </a:lnTo>
                <a:close/>
              </a:path>
              <a:path w="2262504" h="499745">
                <a:moveTo>
                  <a:pt x="372110" y="269113"/>
                </a:moveTo>
                <a:lnTo>
                  <a:pt x="324485" y="251206"/>
                </a:lnTo>
                <a:lnTo>
                  <a:pt x="320040" y="263144"/>
                </a:lnTo>
                <a:lnTo>
                  <a:pt x="367538" y="280924"/>
                </a:lnTo>
                <a:lnTo>
                  <a:pt x="372110" y="269113"/>
                </a:lnTo>
                <a:close/>
              </a:path>
              <a:path w="2262504" h="499745">
                <a:moveTo>
                  <a:pt x="443738" y="87630"/>
                </a:moveTo>
                <a:lnTo>
                  <a:pt x="396113" y="69723"/>
                </a:lnTo>
                <a:lnTo>
                  <a:pt x="391668" y="81661"/>
                </a:lnTo>
                <a:lnTo>
                  <a:pt x="439293" y="99441"/>
                </a:lnTo>
                <a:lnTo>
                  <a:pt x="443738" y="87630"/>
                </a:lnTo>
                <a:close/>
              </a:path>
              <a:path w="2262504" h="499745">
                <a:moveTo>
                  <a:pt x="455295" y="300228"/>
                </a:moveTo>
                <a:lnTo>
                  <a:pt x="407670" y="282448"/>
                </a:lnTo>
                <a:lnTo>
                  <a:pt x="403225" y="294386"/>
                </a:lnTo>
                <a:lnTo>
                  <a:pt x="450850" y="312166"/>
                </a:lnTo>
                <a:lnTo>
                  <a:pt x="455295" y="300228"/>
                </a:lnTo>
                <a:close/>
              </a:path>
              <a:path w="2262504" h="499745">
                <a:moveTo>
                  <a:pt x="526923" y="118745"/>
                </a:moveTo>
                <a:lnTo>
                  <a:pt x="479425" y="100965"/>
                </a:lnTo>
                <a:lnTo>
                  <a:pt x="474853" y="112903"/>
                </a:lnTo>
                <a:lnTo>
                  <a:pt x="522478" y="130683"/>
                </a:lnTo>
                <a:lnTo>
                  <a:pt x="526923" y="118745"/>
                </a:lnTo>
                <a:close/>
              </a:path>
              <a:path w="2262504" h="499745">
                <a:moveTo>
                  <a:pt x="538480" y="331470"/>
                </a:moveTo>
                <a:lnTo>
                  <a:pt x="490982" y="313690"/>
                </a:lnTo>
                <a:lnTo>
                  <a:pt x="486537" y="325501"/>
                </a:lnTo>
                <a:lnTo>
                  <a:pt x="534035" y="343408"/>
                </a:lnTo>
                <a:lnTo>
                  <a:pt x="538480" y="331470"/>
                </a:lnTo>
                <a:close/>
              </a:path>
              <a:path w="2262504" h="499745">
                <a:moveTo>
                  <a:pt x="610108" y="149987"/>
                </a:moveTo>
                <a:lnTo>
                  <a:pt x="562610" y="132207"/>
                </a:lnTo>
                <a:lnTo>
                  <a:pt x="558165" y="144018"/>
                </a:lnTo>
                <a:lnTo>
                  <a:pt x="605663" y="161925"/>
                </a:lnTo>
                <a:lnTo>
                  <a:pt x="610108" y="149987"/>
                </a:lnTo>
                <a:close/>
              </a:path>
              <a:path w="2262504" h="499745">
                <a:moveTo>
                  <a:pt x="621792" y="362712"/>
                </a:moveTo>
                <a:lnTo>
                  <a:pt x="574167" y="344932"/>
                </a:lnTo>
                <a:lnTo>
                  <a:pt x="569722" y="356743"/>
                </a:lnTo>
                <a:lnTo>
                  <a:pt x="617347" y="374650"/>
                </a:lnTo>
                <a:lnTo>
                  <a:pt x="621792" y="362712"/>
                </a:lnTo>
                <a:close/>
              </a:path>
              <a:path w="2262504" h="499745">
                <a:moveTo>
                  <a:pt x="693420" y="181229"/>
                </a:moveTo>
                <a:lnTo>
                  <a:pt x="645795" y="163322"/>
                </a:lnTo>
                <a:lnTo>
                  <a:pt x="641350" y="175260"/>
                </a:lnTo>
                <a:lnTo>
                  <a:pt x="688975" y="193167"/>
                </a:lnTo>
                <a:lnTo>
                  <a:pt x="693420" y="181229"/>
                </a:lnTo>
                <a:close/>
              </a:path>
              <a:path w="2262504" h="499745">
                <a:moveTo>
                  <a:pt x="704977" y="393954"/>
                </a:moveTo>
                <a:lnTo>
                  <a:pt x="657479" y="376047"/>
                </a:lnTo>
                <a:lnTo>
                  <a:pt x="653034" y="387985"/>
                </a:lnTo>
                <a:lnTo>
                  <a:pt x="700532" y="405765"/>
                </a:lnTo>
                <a:lnTo>
                  <a:pt x="704977" y="393954"/>
                </a:lnTo>
                <a:close/>
              </a:path>
              <a:path w="2262504" h="499745">
                <a:moveTo>
                  <a:pt x="776605" y="212471"/>
                </a:moveTo>
                <a:lnTo>
                  <a:pt x="729107" y="194564"/>
                </a:lnTo>
                <a:lnTo>
                  <a:pt x="724662" y="206502"/>
                </a:lnTo>
                <a:lnTo>
                  <a:pt x="772160" y="224282"/>
                </a:lnTo>
                <a:lnTo>
                  <a:pt x="776605" y="212471"/>
                </a:lnTo>
                <a:close/>
              </a:path>
              <a:path w="2262504" h="499745">
                <a:moveTo>
                  <a:pt x="788289" y="425196"/>
                </a:moveTo>
                <a:lnTo>
                  <a:pt x="740664" y="407289"/>
                </a:lnTo>
                <a:lnTo>
                  <a:pt x="736219" y="419227"/>
                </a:lnTo>
                <a:lnTo>
                  <a:pt x="783844" y="437007"/>
                </a:lnTo>
                <a:lnTo>
                  <a:pt x="788289" y="425196"/>
                </a:lnTo>
                <a:close/>
              </a:path>
              <a:path w="2262504" h="499745">
                <a:moveTo>
                  <a:pt x="859917" y="243713"/>
                </a:moveTo>
                <a:lnTo>
                  <a:pt x="812292" y="225806"/>
                </a:lnTo>
                <a:lnTo>
                  <a:pt x="807847" y="237744"/>
                </a:lnTo>
                <a:lnTo>
                  <a:pt x="855472" y="255524"/>
                </a:lnTo>
                <a:lnTo>
                  <a:pt x="859917" y="243713"/>
                </a:lnTo>
                <a:close/>
              </a:path>
              <a:path w="2262504" h="499745">
                <a:moveTo>
                  <a:pt x="871474" y="456311"/>
                </a:moveTo>
                <a:lnTo>
                  <a:pt x="823976" y="438531"/>
                </a:lnTo>
                <a:lnTo>
                  <a:pt x="819404" y="450469"/>
                </a:lnTo>
                <a:lnTo>
                  <a:pt x="867029" y="468249"/>
                </a:lnTo>
                <a:lnTo>
                  <a:pt x="871474" y="456311"/>
                </a:lnTo>
                <a:close/>
              </a:path>
              <a:path w="2262504" h="499745">
                <a:moveTo>
                  <a:pt x="943102" y="274828"/>
                </a:moveTo>
                <a:lnTo>
                  <a:pt x="895604" y="257048"/>
                </a:lnTo>
                <a:lnTo>
                  <a:pt x="891159" y="268859"/>
                </a:lnTo>
                <a:lnTo>
                  <a:pt x="938657" y="286766"/>
                </a:lnTo>
                <a:lnTo>
                  <a:pt x="943102" y="274828"/>
                </a:lnTo>
                <a:close/>
              </a:path>
              <a:path w="2262504" h="499745">
                <a:moveTo>
                  <a:pt x="954786" y="487553"/>
                </a:moveTo>
                <a:lnTo>
                  <a:pt x="907161" y="469773"/>
                </a:lnTo>
                <a:lnTo>
                  <a:pt x="902716" y="481584"/>
                </a:lnTo>
                <a:lnTo>
                  <a:pt x="950214" y="499491"/>
                </a:lnTo>
                <a:lnTo>
                  <a:pt x="954786" y="487553"/>
                </a:lnTo>
                <a:close/>
              </a:path>
              <a:path w="2262504" h="499745">
                <a:moveTo>
                  <a:pt x="1026414" y="306070"/>
                </a:moveTo>
                <a:lnTo>
                  <a:pt x="978789" y="288290"/>
                </a:lnTo>
                <a:lnTo>
                  <a:pt x="974344" y="300101"/>
                </a:lnTo>
                <a:lnTo>
                  <a:pt x="1021969" y="318008"/>
                </a:lnTo>
                <a:lnTo>
                  <a:pt x="1026414" y="306070"/>
                </a:lnTo>
                <a:close/>
              </a:path>
              <a:path w="2262504" h="499745">
                <a:moveTo>
                  <a:pt x="1109599" y="337312"/>
                </a:moveTo>
                <a:lnTo>
                  <a:pt x="1062101" y="319405"/>
                </a:lnTo>
                <a:lnTo>
                  <a:pt x="1057529" y="331343"/>
                </a:lnTo>
                <a:lnTo>
                  <a:pt x="1105154" y="349250"/>
                </a:lnTo>
                <a:lnTo>
                  <a:pt x="1109599" y="337312"/>
                </a:lnTo>
                <a:close/>
              </a:path>
              <a:path w="2262504" h="499745">
                <a:moveTo>
                  <a:pt x="1192911" y="368554"/>
                </a:moveTo>
                <a:lnTo>
                  <a:pt x="1145286" y="350647"/>
                </a:lnTo>
                <a:lnTo>
                  <a:pt x="1140841" y="362585"/>
                </a:lnTo>
                <a:lnTo>
                  <a:pt x="1188339" y="380365"/>
                </a:lnTo>
                <a:lnTo>
                  <a:pt x="1192911" y="368554"/>
                </a:lnTo>
                <a:close/>
              </a:path>
              <a:path w="2262504" h="499745">
                <a:moveTo>
                  <a:pt x="1359522" y="362585"/>
                </a:moveTo>
                <a:lnTo>
                  <a:pt x="1354963" y="350647"/>
                </a:lnTo>
                <a:lnTo>
                  <a:pt x="1307465" y="368554"/>
                </a:lnTo>
                <a:lnTo>
                  <a:pt x="1311897" y="380365"/>
                </a:lnTo>
                <a:lnTo>
                  <a:pt x="1359522" y="362585"/>
                </a:lnTo>
                <a:close/>
              </a:path>
              <a:path w="2262504" h="499745">
                <a:moveTo>
                  <a:pt x="1442720" y="331343"/>
                </a:moveTo>
                <a:lnTo>
                  <a:pt x="1438275" y="319405"/>
                </a:lnTo>
                <a:lnTo>
                  <a:pt x="1390650" y="337312"/>
                </a:lnTo>
                <a:lnTo>
                  <a:pt x="1395095" y="349250"/>
                </a:lnTo>
                <a:lnTo>
                  <a:pt x="1442720" y="331343"/>
                </a:lnTo>
                <a:close/>
              </a:path>
              <a:path w="2262504" h="499745">
                <a:moveTo>
                  <a:pt x="1525905" y="300101"/>
                </a:moveTo>
                <a:lnTo>
                  <a:pt x="1521460" y="288290"/>
                </a:lnTo>
                <a:lnTo>
                  <a:pt x="1473962" y="306070"/>
                </a:lnTo>
                <a:lnTo>
                  <a:pt x="1478407" y="318008"/>
                </a:lnTo>
                <a:lnTo>
                  <a:pt x="1525905" y="300101"/>
                </a:lnTo>
                <a:close/>
              </a:path>
              <a:path w="2262504" h="499745">
                <a:moveTo>
                  <a:pt x="1609217" y="268859"/>
                </a:moveTo>
                <a:lnTo>
                  <a:pt x="1604772" y="257048"/>
                </a:lnTo>
                <a:lnTo>
                  <a:pt x="1557147" y="274828"/>
                </a:lnTo>
                <a:lnTo>
                  <a:pt x="1561592" y="286766"/>
                </a:lnTo>
                <a:lnTo>
                  <a:pt x="1609217" y="268859"/>
                </a:lnTo>
                <a:close/>
              </a:path>
              <a:path w="2262504" h="499745">
                <a:moveTo>
                  <a:pt x="1692402" y="237744"/>
                </a:moveTo>
                <a:lnTo>
                  <a:pt x="1687957" y="225806"/>
                </a:lnTo>
                <a:lnTo>
                  <a:pt x="1640459" y="243713"/>
                </a:lnTo>
                <a:lnTo>
                  <a:pt x="1644904" y="255524"/>
                </a:lnTo>
                <a:lnTo>
                  <a:pt x="1692402" y="237744"/>
                </a:lnTo>
                <a:close/>
              </a:path>
              <a:path w="2262504" h="499745">
                <a:moveTo>
                  <a:pt x="1775714" y="206502"/>
                </a:moveTo>
                <a:lnTo>
                  <a:pt x="1771269" y="194564"/>
                </a:lnTo>
                <a:lnTo>
                  <a:pt x="1723644" y="212471"/>
                </a:lnTo>
                <a:lnTo>
                  <a:pt x="1728089" y="224282"/>
                </a:lnTo>
                <a:lnTo>
                  <a:pt x="1775714" y="206502"/>
                </a:lnTo>
                <a:close/>
              </a:path>
              <a:path w="2262504" h="499745">
                <a:moveTo>
                  <a:pt x="1858899" y="175260"/>
                </a:moveTo>
                <a:lnTo>
                  <a:pt x="1854454" y="163322"/>
                </a:lnTo>
                <a:lnTo>
                  <a:pt x="1806829" y="181229"/>
                </a:lnTo>
                <a:lnTo>
                  <a:pt x="1811401" y="193167"/>
                </a:lnTo>
                <a:lnTo>
                  <a:pt x="1858899" y="175260"/>
                </a:lnTo>
                <a:close/>
              </a:path>
              <a:path w="2262504" h="499745">
                <a:moveTo>
                  <a:pt x="1942211" y="144018"/>
                </a:moveTo>
                <a:lnTo>
                  <a:pt x="1937639" y="132207"/>
                </a:lnTo>
                <a:lnTo>
                  <a:pt x="1890141" y="149987"/>
                </a:lnTo>
                <a:lnTo>
                  <a:pt x="1894586" y="161925"/>
                </a:lnTo>
                <a:lnTo>
                  <a:pt x="1942211" y="144018"/>
                </a:lnTo>
                <a:close/>
              </a:path>
              <a:path w="2262504" h="499745">
                <a:moveTo>
                  <a:pt x="2025396" y="112903"/>
                </a:moveTo>
                <a:lnTo>
                  <a:pt x="2020951" y="100965"/>
                </a:lnTo>
                <a:lnTo>
                  <a:pt x="1973326" y="118745"/>
                </a:lnTo>
                <a:lnTo>
                  <a:pt x="1977771" y="130683"/>
                </a:lnTo>
                <a:lnTo>
                  <a:pt x="2025396" y="112903"/>
                </a:lnTo>
                <a:close/>
              </a:path>
              <a:path w="2262504" h="499745">
                <a:moveTo>
                  <a:pt x="2108581" y="81661"/>
                </a:moveTo>
                <a:lnTo>
                  <a:pt x="2104136" y="69723"/>
                </a:lnTo>
                <a:lnTo>
                  <a:pt x="2056638" y="87630"/>
                </a:lnTo>
                <a:lnTo>
                  <a:pt x="2061083" y="99441"/>
                </a:lnTo>
                <a:lnTo>
                  <a:pt x="2108581" y="81661"/>
                </a:lnTo>
                <a:close/>
              </a:path>
              <a:path w="2262504" h="499745">
                <a:moveTo>
                  <a:pt x="2191893" y="50419"/>
                </a:moveTo>
                <a:lnTo>
                  <a:pt x="2187448" y="38481"/>
                </a:lnTo>
                <a:lnTo>
                  <a:pt x="2139823" y="56388"/>
                </a:lnTo>
                <a:lnTo>
                  <a:pt x="2144268" y="68199"/>
                </a:lnTo>
                <a:lnTo>
                  <a:pt x="2191893" y="50419"/>
                </a:lnTo>
                <a:close/>
              </a:path>
              <a:path w="2262504" h="499745">
                <a:moveTo>
                  <a:pt x="2262251" y="17272"/>
                </a:moveTo>
                <a:lnTo>
                  <a:pt x="2253361" y="15748"/>
                </a:lnTo>
                <a:lnTo>
                  <a:pt x="2164588" y="508"/>
                </a:lnTo>
                <a:lnTo>
                  <a:pt x="2161032" y="0"/>
                </a:lnTo>
                <a:lnTo>
                  <a:pt x="2157730" y="2286"/>
                </a:lnTo>
                <a:lnTo>
                  <a:pt x="2157222" y="5715"/>
                </a:lnTo>
                <a:lnTo>
                  <a:pt x="2156587" y="9144"/>
                </a:lnTo>
                <a:lnTo>
                  <a:pt x="2158873" y="12446"/>
                </a:lnTo>
                <a:lnTo>
                  <a:pt x="2226208" y="24003"/>
                </a:lnTo>
                <a:lnTo>
                  <a:pt x="2223135" y="25146"/>
                </a:lnTo>
                <a:lnTo>
                  <a:pt x="2227580" y="37084"/>
                </a:lnTo>
                <a:lnTo>
                  <a:pt x="2230577" y="35966"/>
                </a:lnTo>
                <a:lnTo>
                  <a:pt x="2187575" y="88773"/>
                </a:lnTo>
                <a:lnTo>
                  <a:pt x="2187956" y="92710"/>
                </a:lnTo>
                <a:lnTo>
                  <a:pt x="2190623" y="94996"/>
                </a:lnTo>
                <a:lnTo>
                  <a:pt x="2193417" y="97155"/>
                </a:lnTo>
                <a:lnTo>
                  <a:pt x="2197354" y="96774"/>
                </a:lnTo>
                <a:lnTo>
                  <a:pt x="2199640" y="94107"/>
                </a:lnTo>
                <a:lnTo>
                  <a:pt x="2262251" y="17272"/>
                </a:lnTo>
                <a:close/>
              </a:path>
            </a:pathLst>
          </a:custGeom>
          <a:solidFill>
            <a:srgbClr val="000000"/>
          </a:solidFill>
        </p:spPr>
        <p:txBody>
          <a:bodyPr wrap="square" lIns="0" tIns="0" rIns="0" bIns="0" rtlCol="0"/>
          <a:lstStyle/>
          <a:p>
            <a:endParaRPr/>
          </a:p>
        </p:txBody>
      </p:sp>
      <p:sp>
        <p:nvSpPr>
          <p:cNvPr id="22" name="object 22"/>
          <p:cNvSpPr txBox="1"/>
          <p:nvPr/>
        </p:nvSpPr>
        <p:spPr>
          <a:xfrm>
            <a:off x="6938009" y="5668467"/>
            <a:ext cx="2012314"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585858"/>
                </a:solidFill>
                <a:latin typeface="Arial"/>
                <a:cs typeface="Arial"/>
              </a:rPr>
              <a:t>Chapter 2 of</a:t>
            </a:r>
            <a:r>
              <a:rPr sz="1600" b="1" spc="-15" dirty="0">
                <a:solidFill>
                  <a:srgbClr val="585858"/>
                </a:solidFill>
                <a:latin typeface="Arial"/>
                <a:cs typeface="Arial"/>
              </a:rPr>
              <a:t> </a:t>
            </a:r>
            <a:r>
              <a:rPr sz="1600" b="1" spc="-5" dirty="0">
                <a:solidFill>
                  <a:srgbClr val="585858"/>
                </a:solidFill>
                <a:latin typeface="Arial"/>
                <a:cs typeface="Arial"/>
              </a:rPr>
              <a:t>Szeliski</a:t>
            </a:r>
            <a:endParaRPr sz="16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659635" y="103631"/>
            <a:ext cx="5861685" cy="844550"/>
            <a:chOff x="1659635" y="103631"/>
            <a:chExt cx="5861685" cy="844550"/>
          </a:xfrm>
        </p:grpSpPr>
        <p:pic>
          <p:nvPicPr>
            <p:cNvPr id="4" name="object 4"/>
            <p:cNvPicPr/>
            <p:nvPr/>
          </p:nvPicPr>
          <p:blipFill>
            <a:blip r:embed="rId2" cstate="print"/>
            <a:stretch>
              <a:fillRect/>
            </a:stretch>
          </p:blipFill>
          <p:spPr>
            <a:xfrm>
              <a:off x="1659635" y="134111"/>
              <a:ext cx="2697480" cy="813816"/>
            </a:xfrm>
            <a:prstGeom prst="rect">
              <a:avLst/>
            </a:prstGeom>
          </p:spPr>
        </p:pic>
        <p:pic>
          <p:nvPicPr>
            <p:cNvPr id="5" name="object 5"/>
            <p:cNvPicPr/>
            <p:nvPr/>
          </p:nvPicPr>
          <p:blipFill>
            <a:blip r:embed="rId3" cstate="print"/>
            <a:stretch>
              <a:fillRect/>
            </a:stretch>
          </p:blipFill>
          <p:spPr>
            <a:xfrm>
              <a:off x="3689603" y="103631"/>
              <a:ext cx="922020" cy="844296"/>
            </a:xfrm>
            <a:prstGeom prst="rect">
              <a:avLst/>
            </a:prstGeom>
          </p:spPr>
        </p:pic>
        <p:pic>
          <p:nvPicPr>
            <p:cNvPr id="6" name="object 6"/>
            <p:cNvPicPr/>
            <p:nvPr/>
          </p:nvPicPr>
          <p:blipFill>
            <a:blip r:embed="rId4" cstate="print"/>
            <a:stretch>
              <a:fillRect/>
            </a:stretch>
          </p:blipFill>
          <p:spPr>
            <a:xfrm>
              <a:off x="3944111" y="134111"/>
              <a:ext cx="3576828" cy="813816"/>
            </a:xfrm>
            <a:prstGeom prst="rect">
              <a:avLst/>
            </a:prstGeom>
          </p:spPr>
        </p:pic>
      </p:grpSp>
      <p:sp>
        <p:nvSpPr>
          <p:cNvPr id="7" name="object 7"/>
          <p:cNvSpPr txBox="1">
            <a:spLocks noGrp="1"/>
          </p:cNvSpPr>
          <p:nvPr>
            <p:ph type="title"/>
          </p:nvPr>
        </p:nvSpPr>
        <p:spPr>
          <a:xfrm>
            <a:off x="1961769" y="269493"/>
            <a:ext cx="5217795" cy="635000"/>
          </a:xfrm>
          <a:prstGeom prst="rect">
            <a:avLst/>
          </a:prstGeom>
        </p:spPr>
        <p:txBody>
          <a:bodyPr vert="horz" wrap="square" lIns="0" tIns="12065" rIns="0" bIns="0" rtlCol="0">
            <a:spAutoFit/>
          </a:bodyPr>
          <a:lstStyle/>
          <a:p>
            <a:pPr marL="12700">
              <a:lnSpc>
                <a:spcPct val="100000"/>
              </a:lnSpc>
              <a:spcBef>
                <a:spcPts val="95"/>
              </a:spcBef>
            </a:pPr>
            <a:r>
              <a:rPr sz="4000" u="none" spc="-5" dirty="0">
                <a:latin typeface="Arial"/>
                <a:cs typeface="Arial"/>
              </a:rPr>
              <a:t>A photon</a:t>
            </a:r>
            <a:r>
              <a:rPr sz="4000" u="none" spc="-5" dirty="0">
                <a:latin typeface="MS PGothic"/>
                <a:cs typeface="MS PGothic"/>
              </a:rPr>
              <a:t>’</a:t>
            </a:r>
            <a:r>
              <a:rPr sz="4000" u="none" spc="-5" dirty="0">
                <a:latin typeface="Arial"/>
                <a:cs typeface="Arial"/>
              </a:rPr>
              <a:t>s life</a:t>
            </a:r>
            <a:r>
              <a:rPr sz="4000" u="none" spc="-45" dirty="0">
                <a:latin typeface="Arial"/>
                <a:cs typeface="Arial"/>
              </a:rPr>
              <a:t> </a:t>
            </a:r>
            <a:r>
              <a:rPr sz="4000" u="none" spc="-5" dirty="0">
                <a:latin typeface="Arial"/>
                <a:cs typeface="Arial"/>
              </a:rPr>
              <a:t>choices</a:t>
            </a:r>
            <a:endParaRPr sz="4000">
              <a:latin typeface="Arial"/>
              <a:cs typeface="Arial"/>
            </a:endParaRPr>
          </a:p>
        </p:txBody>
      </p:sp>
      <p:sp>
        <p:nvSpPr>
          <p:cNvPr id="8" name="object 8"/>
          <p:cNvSpPr txBox="1"/>
          <p:nvPr/>
        </p:nvSpPr>
        <p:spPr>
          <a:xfrm>
            <a:off x="535940" y="1247902"/>
            <a:ext cx="3315970" cy="331787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400" b="1" spc="-5" dirty="0">
                <a:solidFill>
                  <a:srgbClr val="0000FF"/>
                </a:solidFill>
                <a:latin typeface="Arial"/>
                <a:cs typeface="Arial"/>
              </a:rPr>
              <a:t>Absorption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Diffusion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Reflection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Transparency</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Refraction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Fluorescence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Subsurface</a:t>
            </a:r>
            <a:r>
              <a:rPr sz="2400" spc="-15" dirty="0">
                <a:solidFill>
                  <a:srgbClr val="A6A6A6"/>
                </a:solidFill>
                <a:latin typeface="Arial"/>
                <a:cs typeface="Arial"/>
              </a:rPr>
              <a:t> </a:t>
            </a:r>
            <a:r>
              <a:rPr sz="2400" spc="-5" dirty="0">
                <a:solidFill>
                  <a:srgbClr val="A6A6A6"/>
                </a:solidFill>
                <a:latin typeface="Arial"/>
                <a:cs typeface="Arial"/>
              </a:rPr>
              <a:t>scattering</a:t>
            </a:r>
            <a:endParaRPr sz="2400">
              <a:latin typeface="Arial"/>
              <a:cs typeface="Arial"/>
            </a:endParaRPr>
          </a:p>
          <a:p>
            <a:pPr marL="355600" indent="-342900">
              <a:lnSpc>
                <a:spcPct val="100000"/>
              </a:lnSpc>
              <a:spcBef>
                <a:spcPts val="5"/>
              </a:spcBef>
              <a:buChar char="•"/>
              <a:tabLst>
                <a:tab pos="354965" algn="l"/>
                <a:tab pos="355600" algn="l"/>
              </a:tabLst>
            </a:pPr>
            <a:r>
              <a:rPr sz="2400" spc="-5" dirty="0">
                <a:solidFill>
                  <a:srgbClr val="A6A6A6"/>
                </a:solidFill>
                <a:latin typeface="Arial"/>
                <a:cs typeface="Arial"/>
              </a:rPr>
              <a:t>Phosphorescence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Interreflection</a:t>
            </a:r>
            <a:endParaRPr sz="2400">
              <a:latin typeface="Arial"/>
              <a:cs typeface="Arial"/>
            </a:endParaRPr>
          </a:p>
        </p:txBody>
      </p:sp>
      <p:grpSp>
        <p:nvGrpSpPr>
          <p:cNvPr id="9" name="object 9"/>
          <p:cNvGrpSpPr/>
          <p:nvPr/>
        </p:nvGrpSpPr>
        <p:grpSpPr>
          <a:xfrm>
            <a:off x="5029200" y="2193925"/>
            <a:ext cx="3346450" cy="2387600"/>
            <a:chOff x="5029200" y="2193925"/>
            <a:chExt cx="3346450" cy="2387600"/>
          </a:xfrm>
        </p:grpSpPr>
        <p:sp>
          <p:nvSpPr>
            <p:cNvPr id="10" name="object 10"/>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1" name="object 11"/>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2" name="object 12"/>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3" name="object 13"/>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7260081" y="25911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λ</a:t>
            </a:r>
            <a:endParaRPr sz="1800">
              <a:latin typeface="Arial"/>
              <a:cs typeface="Arial"/>
            </a:endParaRPr>
          </a:p>
        </p:txBody>
      </p:sp>
      <p:sp>
        <p:nvSpPr>
          <p:cNvPr id="15" name="object 15"/>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659635" y="103631"/>
            <a:ext cx="5861685" cy="844550"/>
            <a:chOff x="1659635" y="103631"/>
            <a:chExt cx="5861685" cy="844550"/>
          </a:xfrm>
        </p:grpSpPr>
        <p:pic>
          <p:nvPicPr>
            <p:cNvPr id="4" name="object 4"/>
            <p:cNvPicPr/>
            <p:nvPr/>
          </p:nvPicPr>
          <p:blipFill>
            <a:blip r:embed="rId2" cstate="print"/>
            <a:stretch>
              <a:fillRect/>
            </a:stretch>
          </p:blipFill>
          <p:spPr>
            <a:xfrm>
              <a:off x="1659635" y="134111"/>
              <a:ext cx="2697480" cy="813816"/>
            </a:xfrm>
            <a:prstGeom prst="rect">
              <a:avLst/>
            </a:prstGeom>
          </p:spPr>
        </p:pic>
        <p:pic>
          <p:nvPicPr>
            <p:cNvPr id="5" name="object 5"/>
            <p:cNvPicPr/>
            <p:nvPr/>
          </p:nvPicPr>
          <p:blipFill>
            <a:blip r:embed="rId3" cstate="print"/>
            <a:stretch>
              <a:fillRect/>
            </a:stretch>
          </p:blipFill>
          <p:spPr>
            <a:xfrm>
              <a:off x="3689603" y="103631"/>
              <a:ext cx="922020" cy="844296"/>
            </a:xfrm>
            <a:prstGeom prst="rect">
              <a:avLst/>
            </a:prstGeom>
          </p:spPr>
        </p:pic>
        <p:pic>
          <p:nvPicPr>
            <p:cNvPr id="6" name="object 6"/>
            <p:cNvPicPr/>
            <p:nvPr/>
          </p:nvPicPr>
          <p:blipFill>
            <a:blip r:embed="rId4" cstate="print"/>
            <a:stretch>
              <a:fillRect/>
            </a:stretch>
          </p:blipFill>
          <p:spPr>
            <a:xfrm>
              <a:off x="3944111" y="134111"/>
              <a:ext cx="3576828" cy="813816"/>
            </a:xfrm>
            <a:prstGeom prst="rect">
              <a:avLst/>
            </a:prstGeom>
          </p:spPr>
        </p:pic>
      </p:grpSp>
      <p:sp>
        <p:nvSpPr>
          <p:cNvPr id="7" name="object 7"/>
          <p:cNvSpPr txBox="1">
            <a:spLocks noGrp="1"/>
          </p:cNvSpPr>
          <p:nvPr>
            <p:ph type="title"/>
          </p:nvPr>
        </p:nvSpPr>
        <p:spPr>
          <a:xfrm>
            <a:off x="1961769" y="269493"/>
            <a:ext cx="5217795" cy="635000"/>
          </a:xfrm>
          <a:prstGeom prst="rect">
            <a:avLst/>
          </a:prstGeom>
        </p:spPr>
        <p:txBody>
          <a:bodyPr vert="horz" wrap="square" lIns="0" tIns="12065" rIns="0" bIns="0" rtlCol="0">
            <a:spAutoFit/>
          </a:bodyPr>
          <a:lstStyle/>
          <a:p>
            <a:pPr marL="12700">
              <a:lnSpc>
                <a:spcPct val="100000"/>
              </a:lnSpc>
              <a:spcBef>
                <a:spcPts val="95"/>
              </a:spcBef>
            </a:pPr>
            <a:r>
              <a:rPr sz="4000" u="none" spc="-5" dirty="0">
                <a:latin typeface="Arial"/>
                <a:cs typeface="Arial"/>
              </a:rPr>
              <a:t>A photon</a:t>
            </a:r>
            <a:r>
              <a:rPr sz="4000" u="none" spc="-5" dirty="0">
                <a:latin typeface="MS PGothic"/>
                <a:cs typeface="MS PGothic"/>
              </a:rPr>
              <a:t>’</a:t>
            </a:r>
            <a:r>
              <a:rPr sz="4000" u="none" spc="-5" dirty="0">
                <a:latin typeface="Arial"/>
                <a:cs typeface="Arial"/>
              </a:rPr>
              <a:t>s life</a:t>
            </a:r>
            <a:r>
              <a:rPr sz="4000" u="none" spc="-45" dirty="0">
                <a:latin typeface="Arial"/>
                <a:cs typeface="Arial"/>
              </a:rPr>
              <a:t> </a:t>
            </a:r>
            <a:r>
              <a:rPr sz="4000" u="none" spc="-5" dirty="0">
                <a:latin typeface="Arial"/>
                <a:cs typeface="Arial"/>
              </a:rPr>
              <a:t>choices</a:t>
            </a:r>
            <a:endParaRPr sz="4000">
              <a:latin typeface="Arial"/>
              <a:cs typeface="Arial"/>
            </a:endParaRPr>
          </a:p>
        </p:txBody>
      </p:sp>
      <p:sp>
        <p:nvSpPr>
          <p:cNvPr id="8" name="object 8"/>
          <p:cNvSpPr txBox="1"/>
          <p:nvPr/>
        </p:nvSpPr>
        <p:spPr>
          <a:xfrm>
            <a:off x="535940" y="1247902"/>
            <a:ext cx="3315970" cy="331787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solidFill>
                  <a:srgbClr val="A6A6A6"/>
                </a:solidFill>
                <a:latin typeface="Arial"/>
                <a:cs typeface="Arial"/>
              </a:rPr>
              <a:t>Absorption</a:t>
            </a:r>
            <a:endParaRPr sz="2400">
              <a:latin typeface="Arial"/>
              <a:cs typeface="Arial"/>
            </a:endParaRPr>
          </a:p>
          <a:p>
            <a:pPr marL="355600" indent="-342900">
              <a:lnSpc>
                <a:spcPct val="100000"/>
              </a:lnSpc>
              <a:buFont typeface="Arial"/>
              <a:buChar char="•"/>
              <a:tabLst>
                <a:tab pos="354965" algn="l"/>
                <a:tab pos="355600" algn="l"/>
              </a:tabLst>
            </a:pPr>
            <a:r>
              <a:rPr sz="2400" b="1" dirty="0">
                <a:solidFill>
                  <a:srgbClr val="0000FF"/>
                </a:solidFill>
                <a:latin typeface="Arial"/>
                <a:cs typeface="Arial"/>
              </a:rPr>
              <a:t>Diffuse</a:t>
            </a:r>
            <a:r>
              <a:rPr sz="2400" b="1" spc="-40" dirty="0">
                <a:solidFill>
                  <a:srgbClr val="0000FF"/>
                </a:solidFill>
                <a:latin typeface="Arial"/>
                <a:cs typeface="Arial"/>
              </a:rPr>
              <a:t> </a:t>
            </a:r>
            <a:r>
              <a:rPr sz="2400" b="1" spc="-5" dirty="0">
                <a:solidFill>
                  <a:srgbClr val="0000FF"/>
                </a:solidFill>
                <a:latin typeface="Arial"/>
                <a:cs typeface="Arial"/>
              </a:rPr>
              <a:t>Reflection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Reflection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Transparency</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Refraction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Fluorescence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Subsurface</a:t>
            </a:r>
            <a:r>
              <a:rPr sz="2400" spc="-15" dirty="0">
                <a:solidFill>
                  <a:srgbClr val="A6A6A6"/>
                </a:solidFill>
                <a:latin typeface="Arial"/>
                <a:cs typeface="Arial"/>
              </a:rPr>
              <a:t> </a:t>
            </a:r>
            <a:r>
              <a:rPr sz="2400" spc="-5" dirty="0">
                <a:solidFill>
                  <a:srgbClr val="A6A6A6"/>
                </a:solidFill>
                <a:latin typeface="Arial"/>
                <a:cs typeface="Arial"/>
              </a:rPr>
              <a:t>scattering</a:t>
            </a:r>
            <a:endParaRPr sz="2400">
              <a:latin typeface="Arial"/>
              <a:cs typeface="Arial"/>
            </a:endParaRPr>
          </a:p>
          <a:p>
            <a:pPr marL="355600" indent="-342900">
              <a:lnSpc>
                <a:spcPct val="100000"/>
              </a:lnSpc>
              <a:spcBef>
                <a:spcPts val="5"/>
              </a:spcBef>
              <a:buChar char="•"/>
              <a:tabLst>
                <a:tab pos="354965" algn="l"/>
                <a:tab pos="355600" algn="l"/>
              </a:tabLst>
            </a:pPr>
            <a:r>
              <a:rPr sz="2400" spc="-5" dirty="0">
                <a:solidFill>
                  <a:srgbClr val="A6A6A6"/>
                </a:solidFill>
                <a:latin typeface="Arial"/>
                <a:cs typeface="Arial"/>
              </a:rPr>
              <a:t>Phosphorescence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Interreflection</a:t>
            </a:r>
            <a:endParaRPr sz="2400">
              <a:latin typeface="Arial"/>
              <a:cs typeface="Arial"/>
            </a:endParaRPr>
          </a:p>
        </p:txBody>
      </p:sp>
      <p:grpSp>
        <p:nvGrpSpPr>
          <p:cNvPr id="9" name="object 9"/>
          <p:cNvGrpSpPr/>
          <p:nvPr/>
        </p:nvGrpSpPr>
        <p:grpSpPr>
          <a:xfrm>
            <a:off x="4991100" y="2193925"/>
            <a:ext cx="3384550" cy="2387600"/>
            <a:chOff x="4991100" y="2193925"/>
            <a:chExt cx="3384550" cy="2387600"/>
          </a:xfrm>
        </p:grpSpPr>
        <p:sp>
          <p:nvSpPr>
            <p:cNvPr id="10" name="object 10"/>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1" name="object 11"/>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2" name="object 12"/>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3" name="object 13"/>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7260081" y="25911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λ</a:t>
            </a:r>
            <a:endParaRPr sz="1800">
              <a:latin typeface="Arial"/>
              <a:cs typeface="Arial"/>
            </a:endParaRPr>
          </a:p>
        </p:txBody>
      </p:sp>
      <p:sp>
        <p:nvSpPr>
          <p:cNvPr id="15" name="object 15"/>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sp>
        <p:nvSpPr>
          <p:cNvPr id="16" name="object 16"/>
          <p:cNvSpPr/>
          <p:nvPr/>
        </p:nvSpPr>
        <p:spPr>
          <a:xfrm>
            <a:off x="5505450" y="3754373"/>
            <a:ext cx="1924050" cy="723900"/>
          </a:xfrm>
          <a:custGeom>
            <a:avLst/>
            <a:gdLst/>
            <a:ahLst/>
            <a:cxnLst/>
            <a:rect l="l" t="t" r="r" b="b"/>
            <a:pathLst>
              <a:path w="1924050" h="723900">
                <a:moveTo>
                  <a:pt x="105537" y="349123"/>
                </a:moveTo>
                <a:lnTo>
                  <a:pt x="105029" y="345694"/>
                </a:lnTo>
                <a:lnTo>
                  <a:pt x="104394" y="342265"/>
                </a:lnTo>
                <a:lnTo>
                  <a:pt x="101092" y="339979"/>
                </a:lnTo>
                <a:lnTo>
                  <a:pt x="97663" y="340487"/>
                </a:lnTo>
                <a:lnTo>
                  <a:pt x="0" y="357251"/>
                </a:lnTo>
                <a:lnTo>
                  <a:pt x="64770" y="436753"/>
                </a:lnTo>
                <a:lnTo>
                  <a:pt x="68834" y="437134"/>
                </a:lnTo>
                <a:lnTo>
                  <a:pt x="74295" y="432689"/>
                </a:lnTo>
                <a:lnTo>
                  <a:pt x="74676" y="428752"/>
                </a:lnTo>
                <a:lnTo>
                  <a:pt x="72390" y="426085"/>
                </a:lnTo>
                <a:lnTo>
                  <a:pt x="31496" y="375881"/>
                </a:lnTo>
                <a:lnTo>
                  <a:pt x="34671" y="377063"/>
                </a:lnTo>
                <a:lnTo>
                  <a:pt x="39116" y="365125"/>
                </a:lnTo>
                <a:lnTo>
                  <a:pt x="35991" y="363969"/>
                </a:lnTo>
                <a:lnTo>
                  <a:pt x="84201" y="355727"/>
                </a:lnTo>
                <a:lnTo>
                  <a:pt x="99822" y="353060"/>
                </a:lnTo>
                <a:lnTo>
                  <a:pt x="103251" y="352425"/>
                </a:lnTo>
                <a:lnTo>
                  <a:pt x="105537" y="349123"/>
                </a:lnTo>
                <a:close/>
              </a:path>
              <a:path w="1924050" h="723900">
                <a:moveTo>
                  <a:pt x="122301" y="396367"/>
                </a:moveTo>
                <a:lnTo>
                  <a:pt x="74803" y="378460"/>
                </a:lnTo>
                <a:lnTo>
                  <a:pt x="70358" y="390398"/>
                </a:lnTo>
                <a:lnTo>
                  <a:pt x="117856" y="408178"/>
                </a:lnTo>
                <a:lnTo>
                  <a:pt x="122301" y="396367"/>
                </a:lnTo>
                <a:close/>
              </a:path>
              <a:path w="1924050" h="723900">
                <a:moveTo>
                  <a:pt x="205613" y="427609"/>
                </a:moveTo>
                <a:lnTo>
                  <a:pt x="157988" y="409702"/>
                </a:lnTo>
                <a:lnTo>
                  <a:pt x="153543" y="421640"/>
                </a:lnTo>
                <a:lnTo>
                  <a:pt x="201168" y="439420"/>
                </a:lnTo>
                <a:lnTo>
                  <a:pt x="205613" y="427609"/>
                </a:lnTo>
                <a:close/>
              </a:path>
              <a:path w="1924050" h="723900">
                <a:moveTo>
                  <a:pt x="288798" y="458724"/>
                </a:moveTo>
                <a:lnTo>
                  <a:pt x="241300" y="440944"/>
                </a:lnTo>
                <a:lnTo>
                  <a:pt x="236728" y="452882"/>
                </a:lnTo>
                <a:lnTo>
                  <a:pt x="284353" y="470662"/>
                </a:lnTo>
                <a:lnTo>
                  <a:pt x="288798" y="458724"/>
                </a:lnTo>
                <a:close/>
              </a:path>
              <a:path w="1924050" h="723900">
                <a:moveTo>
                  <a:pt x="371983" y="489966"/>
                </a:moveTo>
                <a:lnTo>
                  <a:pt x="324485" y="472186"/>
                </a:lnTo>
                <a:lnTo>
                  <a:pt x="320040" y="483997"/>
                </a:lnTo>
                <a:lnTo>
                  <a:pt x="367538" y="501904"/>
                </a:lnTo>
                <a:lnTo>
                  <a:pt x="371983" y="489966"/>
                </a:lnTo>
                <a:close/>
              </a:path>
              <a:path w="1924050" h="723900">
                <a:moveTo>
                  <a:pt x="445135" y="95758"/>
                </a:moveTo>
                <a:lnTo>
                  <a:pt x="412623" y="56642"/>
                </a:lnTo>
                <a:lnTo>
                  <a:pt x="402844" y="64770"/>
                </a:lnTo>
                <a:lnTo>
                  <a:pt x="435356" y="103886"/>
                </a:lnTo>
                <a:lnTo>
                  <a:pt x="445135" y="95758"/>
                </a:lnTo>
                <a:close/>
              </a:path>
              <a:path w="1924050" h="723900">
                <a:moveTo>
                  <a:pt x="455295" y="521208"/>
                </a:moveTo>
                <a:lnTo>
                  <a:pt x="407670" y="503301"/>
                </a:lnTo>
                <a:lnTo>
                  <a:pt x="403225" y="515239"/>
                </a:lnTo>
                <a:lnTo>
                  <a:pt x="450850" y="533146"/>
                </a:lnTo>
                <a:lnTo>
                  <a:pt x="455295" y="521208"/>
                </a:lnTo>
                <a:close/>
              </a:path>
              <a:path w="1924050" h="723900">
                <a:moveTo>
                  <a:pt x="455295" y="38735"/>
                </a:moveTo>
                <a:lnTo>
                  <a:pt x="453644" y="35052"/>
                </a:lnTo>
                <a:lnTo>
                  <a:pt x="450342" y="33782"/>
                </a:lnTo>
                <a:lnTo>
                  <a:pt x="372884" y="5715"/>
                </a:lnTo>
                <a:lnTo>
                  <a:pt x="357124" y="0"/>
                </a:lnTo>
                <a:lnTo>
                  <a:pt x="373634" y="97790"/>
                </a:lnTo>
                <a:lnTo>
                  <a:pt x="374142" y="101219"/>
                </a:lnTo>
                <a:lnTo>
                  <a:pt x="377444" y="103505"/>
                </a:lnTo>
                <a:lnTo>
                  <a:pt x="380873" y="102997"/>
                </a:lnTo>
                <a:lnTo>
                  <a:pt x="384429" y="102362"/>
                </a:lnTo>
                <a:lnTo>
                  <a:pt x="386715" y="99060"/>
                </a:lnTo>
                <a:lnTo>
                  <a:pt x="386080" y="95631"/>
                </a:lnTo>
                <a:lnTo>
                  <a:pt x="375373" y="31877"/>
                </a:lnTo>
                <a:lnTo>
                  <a:pt x="378460" y="35560"/>
                </a:lnTo>
                <a:lnTo>
                  <a:pt x="388239" y="27432"/>
                </a:lnTo>
                <a:lnTo>
                  <a:pt x="385127" y="23723"/>
                </a:lnTo>
                <a:lnTo>
                  <a:pt x="446024" y="45720"/>
                </a:lnTo>
                <a:lnTo>
                  <a:pt x="449326" y="46990"/>
                </a:lnTo>
                <a:lnTo>
                  <a:pt x="452882" y="45212"/>
                </a:lnTo>
                <a:lnTo>
                  <a:pt x="454152" y="41910"/>
                </a:lnTo>
                <a:lnTo>
                  <a:pt x="455295" y="38735"/>
                </a:lnTo>
                <a:close/>
              </a:path>
              <a:path w="1924050" h="723900">
                <a:moveTo>
                  <a:pt x="502031" y="163957"/>
                </a:moveTo>
                <a:lnTo>
                  <a:pt x="469519" y="124968"/>
                </a:lnTo>
                <a:lnTo>
                  <a:pt x="459740" y="133096"/>
                </a:lnTo>
                <a:lnTo>
                  <a:pt x="492379" y="172085"/>
                </a:lnTo>
                <a:lnTo>
                  <a:pt x="502031" y="163957"/>
                </a:lnTo>
                <a:close/>
              </a:path>
              <a:path w="1924050" h="723900">
                <a:moveTo>
                  <a:pt x="538480" y="552450"/>
                </a:moveTo>
                <a:lnTo>
                  <a:pt x="490982" y="534543"/>
                </a:lnTo>
                <a:lnTo>
                  <a:pt x="486537" y="546481"/>
                </a:lnTo>
                <a:lnTo>
                  <a:pt x="534035" y="564261"/>
                </a:lnTo>
                <a:lnTo>
                  <a:pt x="538480" y="552450"/>
                </a:lnTo>
                <a:close/>
              </a:path>
              <a:path w="1924050" h="723900">
                <a:moveTo>
                  <a:pt x="558927" y="232283"/>
                </a:moveTo>
                <a:lnTo>
                  <a:pt x="526415" y="193294"/>
                </a:lnTo>
                <a:lnTo>
                  <a:pt x="516763" y="201422"/>
                </a:lnTo>
                <a:lnTo>
                  <a:pt x="549275" y="240411"/>
                </a:lnTo>
                <a:lnTo>
                  <a:pt x="558927" y="232283"/>
                </a:lnTo>
                <a:close/>
              </a:path>
              <a:path w="1924050" h="723900">
                <a:moveTo>
                  <a:pt x="615950" y="300609"/>
                </a:moveTo>
                <a:lnTo>
                  <a:pt x="583438" y="261620"/>
                </a:lnTo>
                <a:lnTo>
                  <a:pt x="573659" y="269748"/>
                </a:lnTo>
                <a:lnTo>
                  <a:pt x="606171" y="308737"/>
                </a:lnTo>
                <a:lnTo>
                  <a:pt x="615950" y="300609"/>
                </a:lnTo>
                <a:close/>
              </a:path>
              <a:path w="1924050" h="723900">
                <a:moveTo>
                  <a:pt x="621792" y="583692"/>
                </a:moveTo>
                <a:lnTo>
                  <a:pt x="574167" y="565785"/>
                </a:lnTo>
                <a:lnTo>
                  <a:pt x="569722" y="577723"/>
                </a:lnTo>
                <a:lnTo>
                  <a:pt x="617347" y="595503"/>
                </a:lnTo>
                <a:lnTo>
                  <a:pt x="621792" y="583692"/>
                </a:lnTo>
                <a:close/>
              </a:path>
              <a:path w="1924050" h="723900">
                <a:moveTo>
                  <a:pt x="672846" y="368935"/>
                </a:moveTo>
                <a:lnTo>
                  <a:pt x="640334" y="329819"/>
                </a:lnTo>
                <a:lnTo>
                  <a:pt x="630555" y="337947"/>
                </a:lnTo>
                <a:lnTo>
                  <a:pt x="663067" y="377063"/>
                </a:lnTo>
                <a:lnTo>
                  <a:pt x="672846" y="368935"/>
                </a:lnTo>
                <a:close/>
              </a:path>
              <a:path w="1924050" h="723900">
                <a:moveTo>
                  <a:pt x="704977" y="614807"/>
                </a:moveTo>
                <a:lnTo>
                  <a:pt x="657479" y="597027"/>
                </a:lnTo>
                <a:lnTo>
                  <a:pt x="653034" y="608838"/>
                </a:lnTo>
                <a:lnTo>
                  <a:pt x="700532" y="626745"/>
                </a:lnTo>
                <a:lnTo>
                  <a:pt x="704977" y="614807"/>
                </a:lnTo>
                <a:close/>
              </a:path>
              <a:path w="1924050" h="723900">
                <a:moveTo>
                  <a:pt x="729742" y="437134"/>
                </a:moveTo>
                <a:lnTo>
                  <a:pt x="697230" y="398145"/>
                </a:lnTo>
                <a:lnTo>
                  <a:pt x="687451" y="406273"/>
                </a:lnTo>
                <a:lnTo>
                  <a:pt x="719963" y="445262"/>
                </a:lnTo>
                <a:lnTo>
                  <a:pt x="729742" y="437134"/>
                </a:lnTo>
                <a:close/>
              </a:path>
              <a:path w="1924050" h="723900">
                <a:moveTo>
                  <a:pt x="786638" y="505460"/>
                </a:moveTo>
                <a:lnTo>
                  <a:pt x="754126" y="466471"/>
                </a:lnTo>
                <a:lnTo>
                  <a:pt x="744347" y="474599"/>
                </a:lnTo>
                <a:lnTo>
                  <a:pt x="776859" y="513588"/>
                </a:lnTo>
                <a:lnTo>
                  <a:pt x="786638" y="505460"/>
                </a:lnTo>
                <a:close/>
              </a:path>
              <a:path w="1924050" h="723900">
                <a:moveTo>
                  <a:pt x="788289" y="646049"/>
                </a:moveTo>
                <a:lnTo>
                  <a:pt x="740664" y="628269"/>
                </a:lnTo>
                <a:lnTo>
                  <a:pt x="736219" y="640080"/>
                </a:lnTo>
                <a:lnTo>
                  <a:pt x="783844" y="657987"/>
                </a:lnTo>
                <a:lnTo>
                  <a:pt x="788289" y="646049"/>
                </a:lnTo>
                <a:close/>
              </a:path>
              <a:path w="1924050" h="723900">
                <a:moveTo>
                  <a:pt x="843534" y="573786"/>
                </a:moveTo>
                <a:lnTo>
                  <a:pt x="811022" y="534797"/>
                </a:lnTo>
                <a:lnTo>
                  <a:pt x="801243" y="542925"/>
                </a:lnTo>
                <a:lnTo>
                  <a:pt x="833755" y="581914"/>
                </a:lnTo>
                <a:lnTo>
                  <a:pt x="843534" y="573786"/>
                </a:lnTo>
                <a:close/>
              </a:path>
              <a:path w="1924050" h="723900">
                <a:moveTo>
                  <a:pt x="871474" y="677291"/>
                </a:moveTo>
                <a:lnTo>
                  <a:pt x="823976" y="659384"/>
                </a:lnTo>
                <a:lnTo>
                  <a:pt x="819404" y="671322"/>
                </a:lnTo>
                <a:lnTo>
                  <a:pt x="867029" y="689229"/>
                </a:lnTo>
                <a:lnTo>
                  <a:pt x="871474" y="677291"/>
                </a:lnTo>
                <a:close/>
              </a:path>
              <a:path w="1924050" h="723900">
                <a:moveTo>
                  <a:pt x="900430" y="642112"/>
                </a:moveTo>
                <a:lnTo>
                  <a:pt x="867918" y="602996"/>
                </a:lnTo>
                <a:lnTo>
                  <a:pt x="858139" y="611124"/>
                </a:lnTo>
                <a:lnTo>
                  <a:pt x="890651" y="650240"/>
                </a:lnTo>
                <a:lnTo>
                  <a:pt x="900430" y="642112"/>
                </a:lnTo>
                <a:close/>
              </a:path>
              <a:path w="1924050" h="723900">
                <a:moveTo>
                  <a:pt x="957326" y="710311"/>
                </a:moveTo>
                <a:lnTo>
                  <a:pt x="924814" y="671322"/>
                </a:lnTo>
                <a:lnTo>
                  <a:pt x="915035" y="679450"/>
                </a:lnTo>
                <a:lnTo>
                  <a:pt x="932294" y="700087"/>
                </a:lnTo>
                <a:lnTo>
                  <a:pt x="907161" y="690626"/>
                </a:lnTo>
                <a:lnTo>
                  <a:pt x="902716" y="702564"/>
                </a:lnTo>
                <a:lnTo>
                  <a:pt x="950214" y="720344"/>
                </a:lnTo>
                <a:lnTo>
                  <a:pt x="952525" y="714349"/>
                </a:lnTo>
                <a:lnTo>
                  <a:pt x="957326" y="710311"/>
                </a:lnTo>
                <a:close/>
              </a:path>
              <a:path w="1924050" h="723900">
                <a:moveTo>
                  <a:pt x="1021321" y="705739"/>
                </a:moveTo>
                <a:lnTo>
                  <a:pt x="1016889" y="693801"/>
                </a:lnTo>
                <a:lnTo>
                  <a:pt x="969264" y="711708"/>
                </a:lnTo>
                <a:lnTo>
                  <a:pt x="973836" y="723519"/>
                </a:lnTo>
                <a:lnTo>
                  <a:pt x="1021321" y="705739"/>
                </a:lnTo>
                <a:close/>
              </a:path>
              <a:path w="1924050" h="723900">
                <a:moveTo>
                  <a:pt x="1104519" y="674497"/>
                </a:moveTo>
                <a:lnTo>
                  <a:pt x="1100074" y="662559"/>
                </a:lnTo>
                <a:lnTo>
                  <a:pt x="1052576" y="680466"/>
                </a:lnTo>
                <a:lnTo>
                  <a:pt x="1057021" y="692404"/>
                </a:lnTo>
                <a:lnTo>
                  <a:pt x="1104519" y="674497"/>
                </a:lnTo>
                <a:close/>
              </a:path>
              <a:path w="1924050" h="723900">
                <a:moveTo>
                  <a:pt x="1187831" y="643255"/>
                </a:moveTo>
                <a:lnTo>
                  <a:pt x="1183386" y="631444"/>
                </a:lnTo>
                <a:lnTo>
                  <a:pt x="1135748" y="649224"/>
                </a:lnTo>
                <a:lnTo>
                  <a:pt x="1140206" y="661162"/>
                </a:lnTo>
                <a:lnTo>
                  <a:pt x="1187831" y="643255"/>
                </a:lnTo>
                <a:close/>
              </a:path>
              <a:path w="1924050" h="723900">
                <a:moveTo>
                  <a:pt x="1271016" y="612013"/>
                </a:moveTo>
                <a:lnTo>
                  <a:pt x="1266571" y="600202"/>
                </a:lnTo>
                <a:lnTo>
                  <a:pt x="1219073" y="617982"/>
                </a:lnTo>
                <a:lnTo>
                  <a:pt x="1223518" y="629920"/>
                </a:lnTo>
                <a:lnTo>
                  <a:pt x="1271016" y="612013"/>
                </a:lnTo>
                <a:close/>
              </a:path>
              <a:path w="1924050" h="723900">
                <a:moveTo>
                  <a:pt x="1354328" y="580898"/>
                </a:moveTo>
                <a:lnTo>
                  <a:pt x="1349883" y="568960"/>
                </a:lnTo>
                <a:lnTo>
                  <a:pt x="1302258" y="586867"/>
                </a:lnTo>
                <a:lnTo>
                  <a:pt x="1306703" y="598678"/>
                </a:lnTo>
                <a:lnTo>
                  <a:pt x="1354328" y="580898"/>
                </a:lnTo>
                <a:close/>
              </a:path>
              <a:path w="1924050" h="723900">
                <a:moveTo>
                  <a:pt x="1437513" y="549656"/>
                </a:moveTo>
                <a:lnTo>
                  <a:pt x="1433068" y="537718"/>
                </a:lnTo>
                <a:lnTo>
                  <a:pt x="1385570" y="555625"/>
                </a:lnTo>
                <a:lnTo>
                  <a:pt x="1390015" y="567436"/>
                </a:lnTo>
                <a:lnTo>
                  <a:pt x="1437513" y="549656"/>
                </a:lnTo>
                <a:close/>
              </a:path>
              <a:path w="1924050" h="723900">
                <a:moveTo>
                  <a:pt x="1520825" y="518414"/>
                </a:moveTo>
                <a:lnTo>
                  <a:pt x="1516380" y="506476"/>
                </a:lnTo>
                <a:lnTo>
                  <a:pt x="1468755" y="524383"/>
                </a:lnTo>
                <a:lnTo>
                  <a:pt x="1473200" y="536321"/>
                </a:lnTo>
                <a:lnTo>
                  <a:pt x="1520825" y="518414"/>
                </a:lnTo>
                <a:close/>
              </a:path>
              <a:path w="1924050" h="723900">
                <a:moveTo>
                  <a:pt x="1604010" y="487172"/>
                </a:moveTo>
                <a:lnTo>
                  <a:pt x="1599565" y="475361"/>
                </a:lnTo>
                <a:lnTo>
                  <a:pt x="1551940" y="493141"/>
                </a:lnTo>
                <a:lnTo>
                  <a:pt x="1556512" y="505079"/>
                </a:lnTo>
                <a:lnTo>
                  <a:pt x="1604010" y="487172"/>
                </a:lnTo>
                <a:close/>
              </a:path>
              <a:path w="1924050" h="723900">
                <a:moveTo>
                  <a:pt x="1687195" y="456057"/>
                </a:moveTo>
                <a:lnTo>
                  <a:pt x="1682750" y="444119"/>
                </a:lnTo>
                <a:lnTo>
                  <a:pt x="1635252" y="461899"/>
                </a:lnTo>
                <a:lnTo>
                  <a:pt x="1639697" y="473837"/>
                </a:lnTo>
                <a:lnTo>
                  <a:pt x="1687195" y="456057"/>
                </a:lnTo>
                <a:close/>
              </a:path>
              <a:path w="1924050" h="723900">
                <a:moveTo>
                  <a:pt x="1770507" y="424815"/>
                </a:moveTo>
                <a:lnTo>
                  <a:pt x="1766062" y="412877"/>
                </a:lnTo>
                <a:lnTo>
                  <a:pt x="1718437" y="430784"/>
                </a:lnTo>
                <a:lnTo>
                  <a:pt x="1722882" y="442595"/>
                </a:lnTo>
                <a:lnTo>
                  <a:pt x="1770507" y="424815"/>
                </a:lnTo>
                <a:close/>
              </a:path>
              <a:path w="1924050" h="723900">
                <a:moveTo>
                  <a:pt x="1853692" y="393573"/>
                </a:moveTo>
                <a:lnTo>
                  <a:pt x="1849247" y="381635"/>
                </a:lnTo>
                <a:lnTo>
                  <a:pt x="1801749" y="399542"/>
                </a:lnTo>
                <a:lnTo>
                  <a:pt x="1806194" y="411353"/>
                </a:lnTo>
                <a:lnTo>
                  <a:pt x="1853692" y="393573"/>
                </a:lnTo>
                <a:close/>
              </a:path>
              <a:path w="1924050" h="723900">
                <a:moveTo>
                  <a:pt x="1924050" y="360426"/>
                </a:moveTo>
                <a:lnTo>
                  <a:pt x="1915160" y="358902"/>
                </a:lnTo>
                <a:lnTo>
                  <a:pt x="1826387" y="343662"/>
                </a:lnTo>
                <a:lnTo>
                  <a:pt x="1822958" y="343154"/>
                </a:lnTo>
                <a:lnTo>
                  <a:pt x="1819656" y="345440"/>
                </a:lnTo>
                <a:lnTo>
                  <a:pt x="1819021" y="348869"/>
                </a:lnTo>
                <a:lnTo>
                  <a:pt x="1818513" y="352298"/>
                </a:lnTo>
                <a:lnTo>
                  <a:pt x="1820799" y="355600"/>
                </a:lnTo>
                <a:lnTo>
                  <a:pt x="1824228" y="356235"/>
                </a:lnTo>
                <a:lnTo>
                  <a:pt x="1888045" y="367144"/>
                </a:lnTo>
                <a:lnTo>
                  <a:pt x="1884934" y="368300"/>
                </a:lnTo>
                <a:lnTo>
                  <a:pt x="1889379" y="380238"/>
                </a:lnTo>
                <a:lnTo>
                  <a:pt x="1892541" y="379056"/>
                </a:lnTo>
                <a:lnTo>
                  <a:pt x="1851660" y="429260"/>
                </a:lnTo>
                <a:lnTo>
                  <a:pt x="1849374" y="431927"/>
                </a:lnTo>
                <a:lnTo>
                  <a:pt x="1849755" y="435864"/>
                </a:lnTo>
                <a:lnTo>
                  <a:pt x="1855216" y="440309"/>
                </a:lnTo>
                <a:lnTo>
                  <a:pt x="1859280" y="439928"/>
                </a:lnTo>
                <a:lnTo>
                  <a:pt x="1924050" y="360426"/>
                </a:lnTo>
                <a:close/>
              </a:path>
            </a:pathLst>
          </a:custGeom>
          <a:solidFill>
            <a:srgbClr val="000000"/>
          </a:solid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659635" y="103631"/>
            <a:ext cx="5861685" cy="844550"/>
            <a:chOff x="1659635" y="103631"/>
            <a:chExt cx="5861685" cy="844550"/>
          </a:xfrm>
        </p:grpSpPr>
        <p:pic>
          <p:nvPicPr>
            <p:cNvPr id="4" name="object 4"/>
            <p:cNvPicPr/>
            <p:nvPr/>
          </p:nvPicPr>
          <p:blipFill>
            <a:blip r:embed="rId2" cstate="print"/>
            <a:stretch>
              <a:fillRect/>
            </a:stretch>
          </p:blipFill>
          <p:spPr>
            <a:xfrm>
              <a:off x="1659635" y="134111"/>
              <a:ext cx="2697480" cy="813816"/>
            </a:xfrm>
            <a:prstGeom prst="rect">
              <a:avLst/>
            </a:prstGeom>
          </p:spPr>
        </p:pic>
        <p:pic>
          <p:nvPicPr>
            <p:cNvPr id="5" name="object 5"/>
            <p:cNvPicPr/>
            <p:nvPr/>
          </p:nvPicPr>
          <p:blipFill>
            <a:blip r:embed="rId3" cstate="print"/>
            <a:stretch>
              <a:fillRect/>
            </a:stretch>
          </p:blipFill>
          <p:spPr>
            <a:xfrm>
              <a:off x="3689603" y="103631"/>
              <a:ext cx="922020" cy="844296"/>
            </a:xfrm>
            <a:prstGeom prst="rect">
              <a:avLst/>
            </a:prstGeom>
          </p:spPr>
        </p:pic>
        <p:pic>
          <p:nvPicPr>
            <p:cNvPr id="6" name="object 6"/>
            <p:cNvPicPr/>
            <p:nvPr/>
          </p:nvPicPr>
          <p:blipFill>
            <a:blip r:embed="rId4" cstate="print"/>
            <a:stretch>
              <a:fillRect/>
            </a:stretch>
          </p:blipFill>
          <p:spPr>
            <a:xfrm>
              <a:off x="3944111" y="134111"/>
              <a:ext cx="3576828" cy="813816"/>
            </a:xfrm>
            <a:prstGeom prst="rect">
              <a:avLst/>
            </a:prstGeom>
          </p:spPr>
        </p:pic>
      </p:grpSp>
      <p:sp>
        <p:nvSpPr>
          <p:cNvPr id="7" name="object 7"/>
          <p:cNvSpPr txBox="1">
            <a:spLocks noGrp="1"/>
          </p:cNvSpPr>
          <p:nvPr>
            <p:ph type="title"/>
          </p:nvPr>
        </p:nvSpPr>
        <p:spPr>
          <a:xfrm>
            <a:off x="1961769" y="269493"/>
            <a:ext cx="5217795" cy="635000"/>
          </a:xfrm>
          <a:prstGeom prst="rect">
            <a:avLst/>
          </a:prstGeom>
        </p:spPr>
        <p:txBody>
          <a:bodyPr vert="horz" wrap="square" lIns="0" tIns="12065" rIns="0" bIns="0" rtlCol="0">
            <a:spAutoFit/>
          </a:bodyPr>
          <a:lstStyle/>
          <a:p>
            <a:pPr marL="12700">
              <a:lnSpc>
                <a:spcPct val="100000"/>
              </a:lnSpc>
              <a:spcBef>
                <a:spcPts val="95"/>
              </a:spcBef>
            </a:pPr>
            <a:r>
              <a:rPr sz="4000" u="none" spc="-5" dirty="0">
                <a:latin typeface="Arial"/>
                <a:cs typeface="Arial"/>
              </a:rPr>
              <a:t>A photon</a:t>
            </a:r>
            <a:r>
              <a:rPr sz="4000" u="none" spc="-5" dirty="0">
                <a:latin typeface="MS PGothic"/>
                <a:cs typeface="MS PGothic"/>
              </a:rPr>
              <a:t>’</a:t>
            </a:r>
            <a:r>
              <a:rPr sz="4000" u="none" spc="-5" dirty="0">
                <a:latin typeface="Arial"/>
                <a:cs typeface="Arial"/>
              </a:rPr>
              <a:t>s life</a:t>
            </a:r>
            <a:r>
              <a:rPr sz="4000" u="none" spc="-45" dirty="0">
                <a:latin typeface="Arial"/>
                <a:cs typeface="Arial"/>
              </a:rPr>
              <a:t> </a:t>
            </a:r>
            <a:r>
              <a:rPr sz="4000" u="none" spc="-5" dirty="0">
                <a:latin typeface="Arial"/>
                <a:cs typeface="Arial"/>
              </a:rPr>
              <a:t>choices</a:t>
            </a:r>
            <a:endParaRPr sz="4000">
              <a:latin typeface="Arial"/>
              <a:cs typeface="Arial"/>
            </a:endParaRPr>
          </a:p>
        </p:txBody>
      </p:sp>
      <p:sp>
        <p:nvSpPr>
          <p:cNvPr id="8" name="object 8"/>
          <p:cNvSpPr txBox="1"/>
          <p:nvPr/>
        </p:nvSpPr>
        <p:spPr>
          <a:xfrm>
            <a:off x="535940" y="1247902"/>
            <a:ext cx="3315970" cy="331787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solidFill>
                  <a:srgbClr val="A6A6A6"/>
                </a:solidFill>
                <a:latin typeface="Arial"/>
                <a:cs typeface="Arial"/>
              </a:rPr>
              <a:t>Absorption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Diffusion</a:t>
            </a:r>
            <a:endParaRPr sz="2400">
              <a:latin typeface="Arial"/>
              <a:cs typeface="Arial"/>
            </a:endParaRPr>
          </a:p>
          <a:p>
            <a:pPr marL="355600" indent="-342900">
              <a:lnSpc>
                <a:spcPct val="100000"/>
              </a:lnSpc>
              <a:buFont typeface="Arial"/>
              <a:buChar char="•"/>
              <a:tabLst>
                <a:tab pos="354965" algn="l"/>
                <a:tab pos="355600" algn="l"/>
              </a:tabLst>
            </a:pPr>
            <a:r>
              <a:rPr sz="2400" b="1" spc="-5" dirty="0">
                <a:solidFill>
                  <a:srgbClr val="0000FF"/>
                </a:solidFill>
                <a:latin typeface="Arial"/>
                <a:cs typeface="Arial"/>
              </a:rPr>
              <a:t>Specular</a:t>
            </a:r>
            <a:r>
              <a:rPr sz="2400" b="1" spc="-25" dirty="0">
                <a:solidFill>
                  <a:srgbClr val="0000FF"/>
                </a:solidFill>
                <a:latin typeface="Arial"/>
                <a:cs typeface="Arial"/>
              </a:rPr>
              <a:t> </a:t>
            </a:r>
            <a:r>
              <a:rPr sz="2400" b="1" spc="-5" dirty="0">
                <a:solidFill>
                  <a:srgbClr val="0000FF"/>
                </a:solidFill>
                <a:latin typeface="Arial"/>
                <a:cs typeface="Arial"/>
              </a:rPr>
              <a:t>Reflection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Transparency</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Refraction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Fluorescence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Subsurface</a:t>
            </a:r>
            <a:r>
              <a:rPr sz="2400" spc="-15" dirty="0">
                <a:solidFill>
                  <a:srgbClr val="A6A6A6"/>
                </a:solidFill>
                <a:latin typeface="Arial"/>
                <a:cs typeface="Arial"/>
              </a:rPr>
              <a:t> </a:t>
            </a:r>
            <a:r>
              <a:rPr sz="2400" spc="-5" dirty="0">
                <a:solidFill>
                  <a:srgbClr val="A6A6A6"/>
                </a:solidFill>
                <a:latin typeface="Arial"/>
                <a:cs typeface="Arial"/>
              </a:rPr>
              <a:t>scattering</a:t>
            </a:r>
            <a:endParaRPr sz="2400">
              <a:latin typeface="Arial"/>
              <a:cs typeface="Arial"/>
            </a:endParaRPr>
          </a:p>
          <a:p>
            <a:pPr marL="355600" indent="-342900">
              <a:lnSpc>
                <a:spcPct val="100000"/>
              </a:lnSpc>
              <a:spcBef>
                <a:spcPts val="5"/>
              </a:spcBef>
              <a:buChar char="•"/>
              <a:tabLst>
                <a:tab pos="354965" algn="l"/>
                <a:tab pos="355600" algn="l"/>
              </a:tabLst>
            </a:pPr>
            <a:r>
              <a:rPr sz="2400" spc="-5" dirty="0">
                <a:solidFill>
                  <a:srgbClr val="A6A6A6"/>
                </a:solidFill>
                <a:latin typeface="Arial"/>
                <a:cs typeface="Arial"/>
              </a:rPr>
              <a:t>Phosphorescence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Interreflection</a:t>
            </a:r>
            <a:endParaRPr sz="2400">
              <a:latin typeface="Arial"/>
              <a:cs typeface="Arial"/>
            </a:endParaRPr>
          </a:p>
        </p:txBody>
      </p:sp>
      <p:grpSp>
        <p:nvGrpSpPr>
          <p:cNvPr id="9" name="object 9"/>
          <p:cNvGrpSpPr/>
          <p:nvPr/>
        </p:nvGrpSpPr>
        <p:grpSpPr>
          <a:xfrm>
            <a:off x="4991100" y="2193925"/>
            <a:ext cx="3384550" cy="2387600"/>
            <a:chOff x="4991100" y="2193925"/>
            <a:chExt cx="3384550" cy="2387600"/>
          </a:xfrm>
        </p:grpSpPr>
        <p:sp>
          <p:nvSpPr>
            <p:cNvPr id="10" name="object 10"/>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1" name="object 11"/>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2" name="object 12"/>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3" name="object 13"/>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7260081" y="25911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λ</a:t>
            </a:r>
            <a:endParaRPr sz="1800">
              <a:latin typeface="Arial"/>
              <a:cs typeface="Arial"/>
            </a:endParaRPr>
          </a:p>
        </p:txBody>
      </p:sp>
      <p:sp>
        <p:nvSpPr>
          <p:cNvPr id="15" name="object 15"/>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sp>
        <p:nvSpPr>
          <p:cNvPr id="16" name="object 16"/>
          <p:cNvSpPr/>
          <p:nvPr/>
        </p:nvSpPr>
        <p:spPr>
          <a:xfrm>
            <a:off x="5715000" y="3886200"/>
            <a:ext cx="747395" cy="588010"/>
          </a:xfrm>
          <a:custGeom>
            <a:avLst/>
            <a:gdLst/>
            <a:ahLst/>
            <a:cxnLst/>
            <a:rect l="l" t="t" r="r" b="b"/>
            <a:pathLst>
              <a:path w="747395" h="588010">
                <a:moveTo>
                  <a:pt x="706882" y="546226"/>
                </a:moveTo>
                <a:lnTo>
                  <a:pt x="699008" y="556260"/>
                </a:lnTo>
                <a:lnTo>
                  <a:pt x="739013" y="587629"/>
                </a:lnTo>
                <a:lnTo>
                  <a:pt x="746887" y="577595"/>
                </a:lnTo>
                <a:lnTo>
                  <a:pt x="706882" y="546226"/>
                </a:lnTo>
                <a:close/>
              </a:path>
              <a:path w="747395" h="588010">
                <a:moveTo>
                  <a:pt x="636904" y="491363"/>
                </a:moveTo>
                <a:lnTo>
                  <a:pt x="629158" y="501395"/>
                </a:lnTo>
                <a:lnTo>
                  <a:pt x="669036" y="532764"/>
                </a:lnTo>
                <a:lnTo>
                  <a:pt x="676910" y="522731"/>
                </a:lnTo>
                <a:lnTo>
                  <a:pt x="636904" y="491363"/>
                </a:lnTo>
                <a:close/>
              </a:path>
              <a:path w="747395" h="588010">
                <a:moveTo>
                  <a:pt x="566927" y="436499"/>
                </a:moveTo>
                <a:lnTo>
                  <a:pt x="559180" y="446531"/>
                </a:lnTo>
                <a:lnTo>
                  <a:pt x="599059" y="477900"/>
                </a:lnTo>
                <a:lnTo>
                  <a:pt x="606933" y="467868"/>
                </a:lnTo>
                <a:lnTo>
                  <a:pt x="566927" y="436499"/>
                </a:lnTo>
                <a:close/>
              </a:path>
              <a:path w="747395" h="588010">
                <a:moveTo>
                  <a:pt x="497077" y="381635"/>
                </a:moveTo>
                <a:lnTo>
                  <a:pt x="489203" y="391668"/>
                </a:lnTo>
                <a:lnTo>
                  <a:pt x="529209" y="423037"/>
                </a:lnTo>
                <a:lnTo>
                  <a:pt x="536955" y="413004"/>
                </a:lnTo>
                <a:lnTo>
                  <a:pt x="497077" y="381635"/>
                </a:lnTo>
                <a:close/>
              </a:path>
              <a:path w="747395" h="588010">
                <a:moveTo>
                  <a:pt x="427100" y="326770"/>
                </a:moveTo>
                <a:lnTo>
                  <a:pt x="419226" y="336804"/>
                </a:lnTo>
                <a:lnTo>
                  <a:pt x="459232" y="368173"/>
                </a:lnTo>
                <a:lnTo>
                  <a:pt x="466978" y="358139"/>
                </a:lnTo>
                <a:lnTo>
                  <a:pt x="427100" y="326770"/>
                </a:lnTo>
                <a:close/>
              </a:path>
              <a:path w="747395" h="588010">
                <a:moveTo>
                  <a:pt x="357124" y="272033"/>
                </a:moveTo>
                <a:lnTo>
                  <a:pt x="349250" y="281939"/>
                </a:lnTo>
                <a:lnTo>
                  <a:pt x="389254" y="313308"/>
                </a:lnTo>
                <a:lnTo>
                  <a:pt x="397128" y="303275"/>
                </a:lnTo>
                <a:lnTo>
                  <a:pt x="357124" y="272033"/>
                </a:lnTo>
                <a:close/>
              </a:path>
              <a:path w="747395" h="588010">
                <a:moveTo>
                  <a:pt x="287147" y="217169"/>
                </a:moveTo>
                <a:lnTo>
                  <a:pt x="279273" y="227075"/>
                </a:lnTo>
                <a:lnTo>
                  <a:pt x="319277" y="258444"/>
                </a:lnTo>
                <a:lnTo>
                  <a:pt x="327151" y="248412"/>
                </a:lnTo>
                <a:lnTo>
                  <a:pt x="287147" y="217169"/>
                </a:lnTo>
                <a:close/>
              </a:path>
              <a:path w="747395" h="588010">
                <a:moveTo>
                  <a:pt x="217170" y="162306"/>
                </a:moveTo>
                <a:lnTo>
                  <a:pt x="209423" y="172212"/>
                </a:lnTo>
                <a:lnTo>
                  <a:pt x="249300" y="203581"/>
                </a:lnTo>
                <a:lnTo>
                  <a:pt x="257175" y="193548"/>
                </a:lnTo>
                <a:lnTo>
                  <a:pt x="217170" y="162306"/>
                </a:lnTo>
                <a:close/>
              </a:path>
              <a:path w="747395" h="588010">
                <a:moveTo>
                  <a:pt x="147192" y="107442"/>
                </a:moveTo>
                <a:lnTo>
                  <a:pt x="139446" y="117348"/>
                </a:lnTo>
                <a:lnTo>
                  <a:pt x="179324" y="148717"/>
                </a:lnTo>
                <a:lnTo>
                  <a:pt x="187198" y="138683"/>
                </a:lnTo>
                <a:lnTo>
                  <a:pt x="147192" y="107442"/>
                </a:lnTo>
                <a:close/>
              </a:path>
              <a:path w="747395" h="588010">
                <a:moveTo>
                  <a:pt x="0" y="0"/>
                </a:moveTo>
                <a:lnTo>
                  <a:pt x="36575" y="92075"/>
                </a:lnTo>
                <a:lnTo>
                  <a:pt x="37846" y="95376"/>
                </a:lnTo>
                <a:lnTo>
                  <a:pt x="41528" y="96900"/>
                </a:lnTo>
                <a:lnTo>
                  <a:pt x="44703" y="95631"/>
                </a:lnTo>
                <a:lnTo>
                  <a:pt x="48005" y="94361"/>
                </a:lnTo>
                <a:lnTo>
                  <a:pt x="49657" y="90677"/>
                </a:lnTo>
                <a:lnTo>
                  <a:pt x="48387" y="87375"/>
                </a:lnTo>
                <a:lnTo>
                  <a:pt x="24386" y="27140"/>
                </a:lnTo>
                <a:lnTo>
                  <a:pt x="5969" y="12700"/>
                </a:lnTo>
                <a:lnTo>
                  <a:pt x="13842" y="2793"/>
                </a:lnTo>
                <a:lnTo>
                  <a:pt x="20375" y="2793"/>
                </a:lnTo>
                <a:lnTo>
                  <a:pt x="0" y="0"/>
                </a:lnTo>
                <a:close/>
              </a:path>
              <a:path w="747395" h="588010">
                <a:moveTo>
                  <a:pt x="77342" y="52577"/>
                </a:moveTo>
                <a:lnTo>
                  <a:pt x="69469" y="62483"/>
                </a:lnTo>
                <a:lnTo>
                  <a:pt x="109474" y="93852"/>
                </a:lnTo>
                <a:lnTo>
                  <a:pt x="117221" y="83947"/>
                </a:lnTo>
                <a:lnTo>
                  <a:pt x="77342" y="52577"/>
                </a:lnTo>
                <a:close/>
              </a:path>
              <a:path w="747395" h="588010">
                <a:moveTo>
                  <a:pt x="19774" y="15566"/>
                </a:moveTo>
                <a:lnTo>
                  <a:pt x="24386" y="27140"/>
                </a:lnTo>
                <a:lnTo>
                  <a:pt x="39497" y="38988"/>
                </a:lnTo>
                <a:lnTo>
                  <a:pt x="47371" y="29082"/>
                </a:lnTo>
                <a:lnTo>
                  <a:pt x="32318" y="17280"/>
                </a:lnTo>
                <a:lnTo>
                  <a:pt x="19774" y="15566"/>
                </a:lnTo>
                <a:close/>
              </a:path>
              <a:path w="747395" h="588010">
                <a:moveTo>
                  <a:pt x="13842" y="2793"/>
                </a:moveTo>
                <a:lnTo>
                  <a:pt x="5969" y="12700"/>
                </a:lnTo>
                <a:lnTo>
                  <a:pt x="24386" y="27140"/>
                </a:lnTo>
                <a:lnTo>
                  <a:pt x="19774" y="15566"/>
                </a:lnTo>
                <a:lnTo>
                  <a:pt x="9016" y="14097"/>
                </a:lnTo>
                <a:lnTo>
                  <a:pt x="15748" y="5461"/>
                </a:lnTo>
                <a:lnTo>
                  <a:pt x="17244" y="5461"/>
                </a:lnTo>
                <a:lnTo>
                  <a:pt x="13842" y="2793"/>
                </a:lnTo>
                <a:close/>
              </a:path>
              <a:path w="747395" h="588010">
                <a:moveTo>
                  <a:pt x="20375" y="2793"/>
                </a:moveTo>
                <a:lnTo>
                  <a:pt x="13842" y="2793"/>
                </a:lnTo>
                <a:lnTo>
                  <a:pt x="32318" y="17280"/>
                </a:lnTo>
                <a:lnTo>
                  <a:pt x="99949" y="26543"/>
                </a:lnTo>
                <a:lnTo>
                  <a:pt x="103124" y="24130"/>
                </a:lnTo>
                <a:lnTo>
                  <a:pt x="103632" y="20700"/>
                </a:lnTo>
                <a:lnTo>
                  <a:pt x="104012" y="17144"/>
                </a:lnTo>
                <a:lnTo>
                  <a:pt x="101600" y="13969"/>
                </a:lnTo>
                <a:lnTo>
                  <a:pt x="98171" y="13462"/>
                </a:lnTo>
                <a:lnTo>
                  <a:pt x="20375" y="2793"/>
                </a:lnTo>
                <a:close/>
              </a:path>
              <a:path w="747395" h="588010">
                <a:moveTo>
                  <a:pt x="17244" y="5461"/>
                </a:moveTo>
                <a:lnTo>
                  <a:pt x="15748" y="5461"/>
                </a:lnTo>
                <a:lnTo>
                  <a:pt x="19774" y="15566"/>
                </a:lnTo>
                <a:lnTo>
                  <a:pt x="32318" y="17280"/>
                </a:lnTo>
                <a:lnTo>
                  <a:pt x="17244" y="5461"/>
                </a:lnTo>
                <a:close/>
              </a:path>
              <a:path w="747395" h="588010">
                <a:moveTo>
                  <a:pt x="15748" y="5461"/>
                </a:moveTo>
                <a:lnTo>
                  <a:pt x="9016" y="14097"/>
                </a:lnTo>
                <a:lnTo>
                  <a:pt x="19774" y="15566"/>
                </a:lnTo>
                <a:lnTo>
                  <a:pt x="15748" y="5461"/>
                </a:lnTo>
                <a:close/>
              </a:path>
            </a:pathLst>
          </a:custGeom>
          <a:solidFill>
            <a:srgbClr val="000000"/>
          </a:solid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659635" y="103631"/>
            <a:ext cx="5861685" cy="844550"/>
            <a:chOff x="1659635" y="103631"/>
            <a:chExt cx="5861685" cy="844550"/>
          </a:xfrm>
        </p:grpSpPr>
        <p:pic>
          <p:nvPicPr>
            <p:cNvPr id="4" name="object 4"/>
            <p:cNvPicPr/>
            <p:nvPr/>
          </p:nvPicPr>
          <p:blipFill>
            <a:blip r:embed="rId2" cstate="print"/>
            <a:stretch>
              <a:fillRect/>
            </a:stretch>
          </p:blipFill>
          <p:spPr>
            <a:xfrm>
              <a:off x="1659635" y="134111"/>
              <a:ext cx="2697480" cy="813816"/>
            </a:xfrm>
            <a:prstGeom prst="rect">
              <a:avLst/>
            </a:prstGeom>
          </p:spPr>
        </p:pic>
        <p:pic>
          <p:nvPicPr>
            <p:cNvPr id="5" name="object 5"/>
            <p:cNvPicPr/>
            <p:nvPr/>
          </p:nvPicPr>
          <p:blipFill>
            <a:blip r:embed="rId3" cstate="print"/>
            <a:stretch>
              <a:fillRect/>
            </a:stretch>
          </p:blipFill>
          <p:spPr>
            <a:xfrm>
              <a:off x="3689603" y="103631"/>
              <a:ext cx="922020" cy="844296"/>
            </a:xfrm>
            <a:prstGeom prst="rect">
              <a:avLst/>
            </a:prstGeom>
          </p:spPr>
        </p:pic>
        <p:pic>
          <p:nvPicPr>
            <p:cNvPr id="6" name="object 6"/>
            <p:cNvPicPr/>
            <p:nvPr/>
          </p:nvPicPr>
          <p:blipFill>
            <a:blip r:embed="rId4" cstate="print"/>
            <a:stretch>
              <a:fillRect/>
            </a:stretch>
          </p:blipFill>
          <p:spPr>
            <a:xfrm>
              <a:off x="3944111" y="134111"/>
              <a:ext cx="3576828" cy="813816"/>
            </a:xfrm>
            <a:prstGeom prst="rect">
              <a:avLst/>
            </a:prstGeom>
          </p:spPr>
        </p:pic>
      </p:grpSp>
      <p:sp>
        <p:nvSpPr>
          <p:cNvPr id="7" name="object 7"/>
          <p:cNvSpPr txBox="1">
            <a:spLocks noGrp="1"/>
          </p:cNvSpPr>
          <p:nvPr>
            <p:ph type="title"/>
          </p:nvPr>
        </p:nvSpPr>
        <p:spPr>
          <a:xfrm>
            <a:off x="1961769" y="269493"/>
            <a:ext cx="5217795" cy="635000"/>
          </a:xfrm>
          <a:prstGeom prst="rect">
            <a:avLst/>
          </a:prstGeom>
        </p:spPr>
        <p:txBody>
          <a:bodyPr vert="horz" wrap="square" lIns="0" tIns="12065" rIns="0" bIns="0" rtlCol="0">
            <a:spAutoFit/>
          </a:bodyPr>
          <a:lstStyle/>
          <a:p>
            <a:pPr marL="12700">
              <a:lnSpc>
                <a:spcPct val="100000"/>
              </a:lnSpc>
              <a:spcBef>
                <a:spcPts val="95"/>
              </a:spcBef>
            </a:pPr>
            <a:r>
              <a:rPr sz="4000" u="none" spc="-5" dirty="0">
                <a:latin typeface="Arial"/>
                <a:cs typeface="Arial"/>
              </a:rPr>
              <a:t>A photon</a:t>
            </a:r>
            <a:r>
              <a:rPr sz="4000" u="none" spc="-5" dirty="0">
                <a:latin typeface="MS PGothic"/>
                <a:cs typeface="MS PGothic"/>
              </a:rPr>
              <a:t>’</a:t>
            </a:r>
            <a:r>
              <a:rPr sz="4000" u="none" spc="-5" dirty="0">
                <a:latin typeface="Arial"/>
                <a:cs typeface="Arial"/>
              </a:rPr>
              <a:t>s life</a:t>
            </a:r>
            <a:r>
              <a:rPr sz="4000" u="none" spc="-45" dirty="0">
                <a:latin typeface="Arial"/>
                <a:cs typeface="Arial"/>
              </a:rPr>
              <a:t> </a:t>
            </a:r>
            <a:r>
              <a:rPr sz="4000" u="none" spc="-5" dirty="0">
                <a:latin typeface="Arial"/>
                <a:cs typeface="Arial"/>
              </a:rPr>
              <a:t>choices</a:t>
            </a:r>
            <a:endParaRPr sz="4000">
              <a:latin typeface="Arial"/>
              <a:cs typeface="Arial"/>
            </a:endParaRPr>
          </a:p>
        </p:txBody>
      </p:sp>
      <p:sp>
        <p:nvSpPr>
          <p:cNvPr id="8" name="object 8"/>
          <p:cNvSpPr txBox="1"/>
          <p:nvPr/>
        </p:nvSpPr>
        <p:spPr>
          <a:xfrm>
            <a:off x="535940" y="1247902"/>
            <a:ext cx="3315970" cy="331787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solidFill>
                  <a:srgbClr val="A6A6A6"/>
                </a:solidFill>
                <a:latin typeface="Arial"/>
                <a:cs typeface="Arial"/>
              </a:rPr>
              <a:t>Absorption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Diffusion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Reflection</a:t>
            </a:r>
            <a:endParaRPr sz="2400">
              <a:latin typeface="Arial"/>
              <a:cs typeface="Arial"/>
            </a:endParaRPr>
          </a:p>
          <a:p>
            <a:pPr marL="355600" indent="-342900">
              <a:lnSpc>
                <a:spcPct val="100000"/>
              </a:lnSpc>
              <a:buFont typeface="Arial"/>
              <a:buChar char="•"/>
              <a:tabLst>
                <a:tab pos="354965" algn="l"/>
                <a:tab pos="355600" algn="l"/>
              </a:tabLst>
            </a:pPr>
            <a:r>
              <a:rPr sz="2400" b="1" spc="-5" dirty="0">
                <a:solidFill>
                  <a:srgbClr val="0000FF"/>
                </a:solidFill>
                <a:latin typeface="Arial"/>
                <a:cs typeface="Arial"/>
              </a:rPr>
              <a:t>Transparency</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Refraction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Fluorescence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Subsurface</a:t>
            </a:r>
            <a:r>
              <a:rPr sz="2400" spc="-15" dirty="0">
                <a:solidFill>
                  <a:srgbClr val="A6A6A6"/>
                </a:solidFill>
                <a:latin typeface="Arial"/>
                <a:cs typeface="Arial"/>
              </a:rPr>
              <a:t> </a:t>
            </a:r>
            <a:r>
              <a:rPr sz="2400" spc="-5" dirty="0">
                <a:solidFill>
                  <a:srgbClr val="A6A6A6"/>
                </a:solidFill>
                <a:latin typeface="Arial"/>
                <a:cs typeface="Arial"/>
              </a:rPr>
              <a:t>scattering</a:t>
            </a:r>
            <a:endParaRPr sz="2400">
              <a:latin typeface="Arial"/>
              <a:cs typeface="Arial"/>
            </a:endParaRPr>
          </a:p>
          <a:p>
            <a:pPr marL="355600" indent="-342900">
              <a:lnSpc>
                <a:spcPct val="100000"/>
              </a:lnSpc>
              <a:spcBef>
                <a:spcPts val="5"/>
              </a:spcBef>
              <a:buChar char="•"/>
              <a:tabLst>
                <a:tab pos="354965" algn="l"/>
                <a:tab pos="355600" algn="l"/>
              </a:tabLst>
            </a:pPr>
            <a:r>
              <a:rPr sz="2400" spc="-5" dirty="0">
                <a:solidFill>
                  <a:srgbClr val="A6A6A6"/>
                </a:solidFill>
                <a:latin typeface="Arial"/>
                <a:cs typeface="Arial"/>
              </a:rPr>
              <a:t>Phosphorescence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Interreflection</a:t>
            </a:r>
            <a:endParaRPr sz="2400">
              <a:latin typeface="Arial"/>
              <a:cs typeface="Arial"/>
            </a:endParaRPr>
          </a:p>
        </p:txBody>
      </p:sp>
      <p:grpSp>
        <p:nvGrpSpPr>
          <p:cNvPr id="9" name="object 9"/>
          <p:cNvGrpSpPr/>
          <p:nvPr/>
        </p:nvGrpSpPr>
        <p:grpSpPr>
          <a:xfrm>
            <a:off x="5029200" y="2193925"/>
            <a:ext cx="3346450" cy="2387600"/>
            <a:chOff x="5029200" y="2193925"/>
            <a:chExt cx="3346450" cy="2387600"/>
          </a:xfrm>
        </p:grpSpPr>
        <p:sp>
          <p:nvSpPr>
            <p:cNvPr id="10" name="object 10"/>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1" name="object 11"/>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2" name="object 12"/>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3" name="object 13"/>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7260081" y="25911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λ</a:t>
            </a:r>
            <a:endParaRPr sz="1800">
              <a:latin typeface="Arial"/>
              <a:cs typeface="Arial"/>
            </a:endParaRPr>
          </a:p>
        </p:txBody>
      </p:sp>
      <p:sp>
        <p:nvSpPr>
          <p:cNvPr id="15" name="object 15"/>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sp>
        <p:nvSpPr>
          <p:cNvPr id="16" name="object 16"/>
          <p:cNvSpPr/>
          <p:nvPr/>
        </p:nvSpPr>
        <p:spPr>
          <a:xfrm>
            <a:off x="5862573" y="4658486"/>
            <a:ext cx="481330" cy="599440"/>
          </a:xfrm>
          <a:custGeom>
            <a:avLst/>
            <a:gdLst/>
            <a:ahLst/>
            <a:cxnLst/>
            <a:rect l="l" t="t" r="r" b="b"/>
            <a:pathLst>
              <a:path w="481329" h="599439">
                <a:moveTo>
                  <a:pt x="471297" y="0"/>
                </a:moveTo>
                <a:lnTo>
                  <a:pt x="439674" y="39750"/>
                </a:lnTo>
                <a:lnTo>
                  <a:pt x="449579" y="47625"/>
                </a:lnTo>
                <a:lnTo>
                  <a:pt x="481329" y="8000"/>
                </a:lnTo>
                <a:lnTo>
                  <a:pt x="471297" y="0"/>
                </a:lnTo>
                <a:close/>
              </a:path>
              <a:path w="481329" h="599439">
                <a:moveTo>
                  <a:pt x="415798" y="69468"/>
                </a:moveTo>
                <a:lnTo>
                  <a:pt x="384048" y="109093"/>
                </a:lnTo>
                <a:lnTo>
                  <a:pt x="393953" y="117093"/>
                </a:lnTo>
                <a:lnTo>
                  <a:pt x="425703" y="77343"/>
                </a:lnTo>
                <a:lnTo>
                  <a:pt x="415798" y="69468"/>
                </a:lnTo>
                <a:close/>
              </a:path>
              <a:path w="481329" h="599439">
                <a:moveTo>
                  <a:pt x="360299" y="138811"/>
                </a:moveTo>
                <a:lnTo>
                  <a:pt x="328549" y="178562"/>
                </a:lnTo>
                <a:lnTo>
                  <a:pt x="338454" y="186436"/>
                </a:lnTo>
                <a:lnTo>
                  <a:pt x="370204" y="146812"/>
                </a:lnTo>
                <a:lnTo>
                  <a:pt x="360299" y="138811"/>
                </a:lnTo>
                <a:close/>
              </a:path>
              <a:path w="481329" h="599439">
                <a:moveTo>
                  <a:pt x="304800" y="208280"/>
                </a:moveTo>
                <a:lnTo>
                  <a:pt x="273050" y="247904"/>
                </a:lnTo>
                <a:lnTo>
                  <a:pt x="282955" y="255905"/>
                </a:lnTo>
                <a:lnTo>
                  <a:pt x="314705" y="216281"/>
                </a:lnTo>
                <a:lnTo>
                  <a:pt x="304800" y="208280"/>
                </a:lnTo>
                <a:close/>
              </a:path>
              <a:path w="481329" h="599439">
                <a:moveTo>
                  <a:pt x="249174" y="277749"/>
                </a:moveTo>
                <a:lnTo>
                  <a:pt x="217424" y="317373"/>
                </a:lnTo>
                <a:lnTo>
                  <a:pt x="227329" y="325246"/>
                </a:lnTo>
                <a:lnTo>
                  <a:pt x="259079" y="285623"/>
                </a:lnTo>
                <a:lnTo>
                  <a:pt x="249174" y="277749"/>
                </a:lnTo>
                <a:close/>
              </a:path>
              <a:path w="481329" h="599439">
                <a:moveTo>
                  <a:pt x="193675" y="347090"/>
                </a:moveTo>
                <a:lnTo>
                  <a:pt x="161925" y="386842"/>
                </a:lnTo>
                <a:lnTo>
                  <a:pt x="171830" y="394715"/>
                </a:lnTo>
                <a:lnTo>
                  <a:pt x="203580" y="355092"/>
                </a:lnTo>
                <a:lnTo>
                  <a:pt x="193675" y="347090"/>
                </a:lnTo>
                <a:close/>
              </a:path>
              <a:path w="481329" h="599439">
                <a:moveTo>
                  <a:pt x="138175" y="416560"/>
                </a:moveTo>
                <a:lnTo>
                  <a:pt x="106425" y="456183"/>
                </a:lnTo>
                <a:lnTo>
                  <a:pt x="116331" y="464185"/>
                </a:lnTo>
                <a:lnTo>
                  <a:pt x="148081" y="424433"/>
                </a:lnTo>
                <a:lnTo>
                  <a:pt x="138175" y="416560"/>
                </a:lnTo>
                <a:close/>
              </a:path>
              <a:path w="481329" h="599439">
                <a:moveTo>
                  <a:pt x="18287" y="495426"/>
                </a:moveTo>
                <a:lnTo>
                  <a:pt x="14986" y="497839"/>
                </a:lnTo>
                <a:lnTo>
                  <a:pt x="0" y="599313"/>
                </a:lnTo>
                <a:lnTo>
                  <a:pt x="15135" y="593471"/>
                </a:lnTo>
                <a:lnTo>
                  <a:pt x="12826" y="593471"/>
                </a:lnTo>
                <a:lnTo>
                  <a:pt x="2921" y="585469"/>
                </a:lnTo>
                <a:lnTo>
                  <a:pt x="17653" y="567092"/>
                </a:lnTo>
                <a:lnTo>
                  <a:pt x="27050" y="503174"/>
                </a:lnTo>
                <a:lnTo>
                  <a:pt x="27559" y="499618"/>
                </a:lnTo>
                <a:lnTo>
                  <a:pt x="25146" y="496443"/>
                </a:lnTo>
                <a:lnTo>
                  <a:pt x="18287" y="495426"/>
                </a:lnTo>
                <a:close/>
              </a:path>
              <a:path w="481329" h="599439">
                <a:moveTo>
                  <a:pt x="17653" y="567092"/>
                </a:moveTo>
                <a:lnTo>
                  <a:pt x="2921" y="585469"/>
                </a:lnTo>
                <a:lnTo>
                  <a:pt x="12826" y="593471"/>
                </a:lnTo>
                <a:lnTo>
                  <a:pt x="15270" y="590422"/>
                </a:lnTo>
                <a:lnTo>
                  <a:pt x="14224" y="590422"/>
                </a:lnTo>
                <a:lnTo>
                  <a:pt x="5587" y="583565"/>
                </a:lnTo>
                <a:lnTo>
                  <a:pt x="15812" y="579620"/>
                </a:lnTo>
                <a:lnTo>
                  <a:pt x="17653" y="567092"/>
                </a:lnTo>
                <a:close/>
              </a:path>
              <a:path w="481329" h="599439">
                <a:moveTo>
                  <a:pt x="91186" y="550544"/>
                </a:moveTo>
                <a:lnTo>
                  <a:pt x="27565" y="575087"/>
                </a:lnTo>
                <a:lnTo>
                  <a:pt x="12826" y="593471"/>
                </a:lnTo>
                <a:lnTo>
                  <a:pt x="15135" y="593471"/>
                </a:lnTo>
                <a:lnTo>
                  <a:pt x="95758" y="562356"/>
                </a:lnTo>
                <a:lnTo>
                  <a:pt x="97409" y="558800"/>
                </a:lnTo>
                <a:lnTo>
                  <a:pt x="94868" y="552195"/>
                </a:lnTo>
                <a:lnTo>
                  <a:pt x="91186" y="550544"/>
                </a:lnTo>
                <a:close/>
              </a:path>
              <a:path w="481329" h="599439">
                <a:moveTo>
                  <a:pt x="15812" y="579620"/>
                </a:moveTo>
                <a:lnTo>
                  <a:pt x="5587" y="583565"/>
                </a:lnTo>
                <a:lnTo>
                  <a:pt x="14224" y="590422"/>
                </a:lnTo>
                <a:lnTo>
                  <a:pt x="15812" y="579620"/>
                </a:lnTo>
                <a:close/>
              </a:path>
              <a:path w="481329" h="599439">
                <a:moveTo>
                  <a:pt x="27565" y="575087"/>
                </a:moveTo>
                <a:lnTo>
                  <a:pt x="15812" y="579620"/>
                </a:lnTo>
                <a:lnTo>
                  <a:pt x="14224" y="590422"/>
                </a:lnTo>
                <a:lnTo>
                  <a:pt x="15270" y="590422"/>
                </a:lnTo>
                <a:lnTo>
                  <a:pt x="27565" y="575087"/>
                </a:lnTo>
                <a:close/>
              </a:path>
              <a:path w="481329" h="599439">
                <a:moveTo>
                  <a:pt x="27050" y="555370"/>
                </a:moveTo>
                <a:lnTo>
                  <a:pt x="17653" y="567092"/>
                </a:lnTo>
                <a:lnTo>
                  <a:pt x="15812" y="579620"/>
                </a:lnTo>
                <a:lnTo>
                  <a:pt x="27565" y="575087"/>
                </a:lnTo>
                <a:lnTo>
                  <a:pt x="36956" y="563371"/>
                </a:lnTo>
                <a:lnTo>
                  <a:pt x="27050" y="555370"/>
                </a:lnTo>
                <a:close/>
              </a:path>
              <a:path w="481329" h="599439">
                <a:moveTo>
                  <a:pt x="82550" y="485901"/>
                </a:moveTo>
                <a:lnTo>
                  <a:pt x="50926" y="525652"/>
                </a:lnTo>
                <a:lnTo>
                  <a:pt x="60833" y="533526"/>
                </a:lnTo>
                <a:lnTo>
                  <a:pt x="92583" y="493902"/>
                </a:lnTo>
                <a:lnTo>
                  <a:pt x="82550" y="485901"/>
                </a:lnTo>
                <a:close/>
              </a:path>
            </a:pathLst>
          </a:custGeom>
          <a:solidFill>
            <a:srgbClr val="000000"/>
          </a:solid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659635" y="103631"/>
            <a:ext cx="5861685" cy="844550"/>
            <a:chOff x="1659635" y="103631"/>
            <a:chExt cx="5861685" cy="844550"/>
          </a:xfrm>
        </p:grpSpPr>
        <p:pic>
          <p:nvPicPr>
            <p:cNvPr id="4" name="object 4"/>
            <p:cNvPicPr/>
            <p:nvPr/>
          </p:nvPicPr>
          <p:blipFill>
            <a:blip r:embed="rId2" cstate="print"/>
            <a:stretch>
              <a:fillRect/>
            </a:stretch>
          </p:blipFill>
          <p:spPr>
            <a:xfrm>
              <a:off x="1659635" y="134111"/>
              <a:ext cx="2697480" cy="813816"/>
            </a:xfrm>
            <a:prstGeom prst="rect">
              <a:avLst/>
            </a:prstGeom>
          </p:spPr>
        </p:pic>
        <p:pic>
          <p:nvPicPr>
            <p:cNvPr id="5" name="object 5"/>
            <p:cNvPicPr/>
            <p:nvPr/>
          </p:nvPicPr>
          <p:blipFill>
            <a:blip r:embed="rId3" cstate="print"/>
            <a:stretch>
              <a:fillRect/>
            </a:stretch>
          </p:blipFill>
          <p:spPr>
            <a:xfrm>
              <a:off x="3689603" y="103631"/>
              <a:ext cx="922020" cy="844296"/>
            </a:xfrm>
            <a:prstGeom prst="rect">
              <a:avLst/>
            </a:prstGeom>
          </p:spPr>
        </p:pic>
        <p:pic>
          <p:nvPicPr>
            <p:cNvPr id="6" name="object 6"/>
            <p:cNvPicPr/>
            <p:nvPr/>
          </p:nvPicPr>
          <p:blipFill>
            <a:blip r:embed="rId4" cstate="print"/>
            <a:stretch>
              <a:fillRect/>
            </a:stretch>
          </p:blipFill>
          <p:spPr>
            <a:xfrm>
              <a:off x="3944111" y="134111"/>
              <a:ext cx="3576828" cy="813816"/>
            </a:xfrm>
            <a:prstGeom prst="rect">
              <a:avLst/>
            </a:prstGeom>
          </p:spPr>
        </p:pic>
      </p:grpSp>
      <p:sp>
        <p:nvSpPr>
          <p:cNvPr id="7" name="object 7"/>
          <p:cNvSpPr txBox="1">
            <a:spLocks noGrp="1"/>
          </p:cNvSpPr>
          <p:nvPr>
            <p:ph type="title"/>
          </p:nvPr>
        </p:nvSpPr>
        <p:spPr>
          <a:xfrm>
            <a:off x="1961769" y="269493"/>
            <a:ext cx="5217795" cy="635000"/>
          </a:xfrm>
          <a:prstGeom prst="rect">
            <a:avLst/>
          </a:prstGeom>
        </p:spPr>
        <p:txBody>
          <a:bodyPr vert="horz" wrap="square" lIns="0" tIns="12065" rIns="0" bIns="0" rtlCol="0">
            <a:spAutoFit/>
          </a:bodyPr>
          <a:lstStyle/>
          <a:p>
            <a:pPr marL="12700">
              <a:lnSpc>
                <a:spcPct val="100000"/>
              </a:lnSpc>
              <a:spcBef>
                <a:spcPts val="95"/>
              </a:spcBef>
            </a:pPr>
            <a:r>
              <a:rPr sz="4000" u="none" spc="-5" dirty="0">
                <a:latin typeface="Arial"/>
                <a:cs typeface="Arial"/>
              </a:rPr>
              <a:t>A photon</a:t>
            </a:r>
            <a:r>
              <a:rPr sz="4000" u="none" spc="-5" dirty="0">
                <a:latin typeface="MS PGothic"/>
                <a:cs typeface="MS PGothic"/>
              </a:rPr>
              <a:t>’</a:t>
            </a:r>
            <a:r>
              <a:rPr sz="4000" u="none" spc="-5" dirty="0">
                <a:latin typeface="Arial"/>
                <a:cs typeface="Arial"/>
              </a:rPr>
              <a:t>s life</a:t>
            </a:r>
            <a:r>
              <a:rPr sz="4000" u="none" spc="-45" dirty="0">
                <a:latin typeface="Arial"/>
                <a:cs typeface="Arial"/>
              </a:rPr>
              <a:t> </a:t>
            </a:r>
            <a:r>
              <a:rPr sz="4000" u="none" spc="-5" dirty="0">
                <a:latin typeface="Arial"/>
                <a:cs typeface="Arial"/>
              </a:rPr>
              <a:t>choices</a:t>
            </a:r>
            <a:endParaRPr sz="4000">
              <a:latin typeface="Arial"/>
              <a:cs typeface="Arial"/>
            </a:endParaRPr>
          </a:p>
        </p:txBody>
      </p:sp>
      <p:sp>
        <p:nvSpPr>
          <p:cNvPr id="8" name="object 8"/>
          <p:cNvSpPr txBox="1"/>
          <p:nvPr/>
        </p:nvSpPr>
        <p:spPr>
          <a:xfrm>
            <a:off x="535940" y="1247902"/>
            <a:ext cx="3315970" cy="331787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solidFill>
                  <a:srgbClr val="A6A6A6"/>
                </a:solidFill>
                <a:latin typeface="Arial"/>
                <a:cs typeface="Arial"/>
              </a:rPr>
              <a:t>Absorption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Diffusion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Reflection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Transparency</a:t>
            </a:r>
            <a:endParaRPr sz="2400">
              <a:latin typeface="Arial"/>
              <a:cs typeface="Arial"/>
            </a:endParaRPr>
          </a:p>
          <a:p>
            <a:pPr marL="355600" indent="-342900">
              <a:lnSpc>
                <a:spcPct val="100000"/>
              </a:lnSpc>
              <a:buFont typeface="Arial"/>
              <a:buChar char="•"/>
              <a:tabLst>
                <a:tab pos="354965" algn="l"/>
                <a:tab pos="355600" algn="l"/>
              </a:tabLst>
            </a:pPr>
            <a:r>
              <a:rPr sz="2400" b="1" spc="-5" dirty="0">
                <a:solidFill>
                  <a:srgbClr val="0000FF"/>
                </a:solidFill>
                <a:latin typeface="Arial"/>
                <a:cs typeface="Arial"/>
              </a:rPr>
              <a:t>Refraction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Fluorescence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Subsurface</a:t>
            </a:r>
            <a:r>
              <a:rPr sz="2400" spc="-15" dirty="0">
                <a:solidFill>
                  <a:srgbClr val="A6A6A6"/>
                </a:solidFill>
                <a:latin typeface="Arial"/>
                <a:cs typeface="Arial"/>
              </a:rPr>
              <a:t> </a:t>
            </a:r>
            <a:r>
              <a:rPr sz="2400" spc="-5" dirty="0">
                <a:solidFill>
                  <a:srgbClr val="A6A6A6"/>
                </a:solidFill>
                <a:latin typeface="Arial"/>
                <a:cs typeface="Arial"/>
              </a:rPr>
              <a:t>scattering</a:t>
            </a:r>
            <a:endParaRPr sz="2400">
              <a:latin typeface="Arial"/>
              <a:cs typeface="Arial"/>
            </a:endParaRPr>
          </a:p>
          <a:p>
            <a:pPr marL="355600" indent="-342900">
              <a:lnSpc>
                <a:spcPct val="100000"/>
              </a:lnSpc>
              <a:spcBef>
                <a:spcPts val="5"/>
              </a:spcBef>
              <a:buChar char="•"/>
              <a:tabLst>
                <a:tab pos="354965" algn="l"/>
                <a:tab pos="355600" algn="l"/>
              </a:tabLst>
            </a:pPr>
            <a:r>
              <a:rPr sz="2400" spc="-5" dirty="0">
                <a:solidFill>
                  <a:srgbClr val="A6A6A6"/>
                </a:solidFill>
                <a:latin typeface="Arial"/>
                <a:cs typeface="Arial"/>
              </a:rPr>
              <a:t>Phosphorescence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Interreflection</a:t>
            </a:r>
            <a:endParaRPr sz="2400">
              <a:latin typeface="Arial"/>
              <a:cs typeface="Arial"/>
            </a:endParaRPr>
          </a:p>
        </p:txBody>
      </p:sp>
      <p:grpSp>
        <p:nvGrpSpPr>
          <p:cNvPr id="9" name="object 9"/>
          <p:cNvGrpSpPr/>
          <p:nvPr/>
        </p:nvGrpSpPr>
        <p:grpSpPr>
          <a:xfrm>
            <a:off x="4991100" y="2193925"/>
            <a:ext cx="3384550" cy="2387600"/>
            <a:chOff x="4991100" y="2193925"/>
            <a:chExt cx="3384550" cy="2387600"/>
          </a:xfrm>
        </p:grpSpPr>
        <p:sp>
          <p:nvSpPr>
            <p:cNvPr id="10" name="object 10"/>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1" name="object 11"/>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2" name="object 12"/>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3" name="object 13"/>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7260081" y="25911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λ</a:t>
            </a:r>
            <a:endParaRPr sz="1800">
              <a:latin typeface="Arial"/>
              <a:cs typeface="Arial"/>
            </a:endParaRPr>
          </a:p>
        </p:txBody>
      </p:sp>
      <p:sp>
        <p:nvSpPr>
          <p:cNvPr id="15" name="object 15"/>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grpSp>
        <p:nvGrpSpPr>
          <p:cNvPr id="16" name="object 16"/>
          <p:cNvGrpSpPr/>
          <p:nvPr/>
        </p:nvGrpSpPr>
        <p:grpSpPr>
          <a:xfrm>
            <a:off x="5719698" y="4498911"/>
            <a:ext cx="721360" cy="690880"/>
            <a:chOff x="5719698" y="4498911"/>
            <a:chExt cx="721360" cy="690880"/>
          </a:xfrm>
        </p:grpSpPr>
        <p:sp>
          <p:nvSpPr>
            <p:cNvPr id="17" name="object 17"/>
            <p:cNvSpPr/>
            <p:nvPr/>
          </p:nvSpPr>
          <p:spPr>
            <a:xfrm>
              <a:off x="5719698" y="4590287"/>
              <a:ext cx="481330" cy="599440"/>
            </a:xfrm>
            <a:custGeom>
              <a:avLst/>
              <a:gdLst/>
              <a:ahLst/>
              <a:cxnLst/>
              <a:rect l="l" t="t" r="r" b="b"/>
              <a:pathLst>
                <a:path w="481329" h="599439">
                  <a:moveTo>
                    <a:pt x="471297" y="0"/>
                  </a:moveTo>
                  <a:lnTo>
                    <a:pt x="439674" y="39624"/>
                  </a:lnTo>
                  <a:lnTo>
                    <a:pt x="449579" y="47625"/>
                  </a:lnTo>
                  <a:lnTo>
                    <a:pt x="481329" y="7874"/>
                  </a:lnTo>
                  <a:lnTo>
                    <a:pt x="471297" y="0"/>
                  </a:lnTo>
                  <a:close/>
                </a:path>
                <a:path w="481329" h="599439">
                  <a:moveTo>
                    <a:pt x="415798" y="69342"/>
                  </a:moveTo>
                  <a:lnTo>
                    <a:pt x="384048" y="109093"/>
                  </a:lnTo>
                  <a:lnTo>
                    <a:pt x="393953" y="116967"/>
                  </a:lnTo>
                  <a:lnTo>
                    <a:pt x="425703" y="77343"/>
                  </a:lnTo>
                  <a:lnTo>
                    <a:pt x="415798" y="69342"/>
                  </a:lnTo>
                  <a:close/>
                </a:path>
                <a:path w="481329" h="599439">
                  <a:moveTo>
                    <a:pt x="360299" y="138811"/>
                  </a:moveTo>
                  <a:lnTo>
                    <a:pt x="328549" y="178435"/>
                  </a:lnTo>
                  <a:lnTo>
                    <a:pt x="338454" y="186436"/>
                  </a:lnTo>
                  <a:lnTo>
                    <a:pt x="370204" y="146685"/>
                  </a:lnTo>
                  <a:lnTo>
                    <a:pt x="360299" y="138811"/>
                  </a:lnTo>
                  <a:close/>
                </a:path>
                <a:path w="481329" h="599439">
                  <a:moveTo>
                    <a:pt x="304800" y="208280"/>
                  </a:moveTo>
                  <a:lnTo>
                    <a:pt x="273050" y="247904"/>
                  </a:lnTo>
                  <a:lnTo>
                    <a:pt x="282955" y="255778"/>
                  </a:lnTo>
                  <a:lnTo>
                    <a:pt x="314705" y="216154"/>
                  </a:lnTo>
                  <a:lnTo>
                    <a:pt x="304800" y="208280"/>
                  </a:lnTo>
                  <a:close/>
                </a:path>
                <a:path w="481329" h="599439">
                  <a:moveTo>
                    <a:pt x="249174" y="277622"/>
                  </a:moveTo>
                  <a:lnTo>
                    <a:pt x="217424" y="317373"/>
                  </a:lnTo>
                  <a:lnTo>
                    <a:pt x="227329" y="325247"/>
                  </a:lnTo>
                  <a:lnTo>
                    <a:pt x="259079" y="285623"/>
                  </a:lnTo>
                  <a:lnTo>
                    <a:pt x="249174" y="277622"/>
                  </a:lnTo>
                  <a:close/>
                </a:path>
                <a:path w="481329" h="599439">
                  <a:moveTo>
                    <a:pt x="193675" y="347091"/>
                  </a:moveTo>
                  <a:lnTo>
                    <a:pt x="161925" y="386714"/>
                  </a:lnTo>
                  <a:lnTo>
                    <a:pt x="171830" y="394716"/>
                  </a:lnTo>
                  <a:lnTo>
                    <a:pt x="203580" y="354964"/>
                  </a:lnTo>
                  <a:lnTo>
                    <a:pt x="193675" y="347091"/>
                  </a:lnTo>
                  <a:close/>
                </a:path>
                <a:path w="481329" h="599439">
                  <a:moveTo>
                    <a:pt x="138175" y="416432"/>
                  </a:moveTo>
                  <a:lnTo>
                    <a:pt x="106425" y="456184"/>
                  </a:lnTo>
                  <a:lnTo>
                    <a:pt x="116331" y="464057"/>
                  </a:lnTo>
                  <a:lnTo>
                    <a:pt x="148081" y="424434"/>
                  </a:lnTo>
                  <a:lnTo>
                    <a:pt x="138175" y="416432"/>
                  </a:lnTo>
                  <a:close/>
                </a:path>
                <a:path w="481329" h="599439">
                  <a:moveTo>
                    <a:pt x="18287" y="495426"/>
                  </a:moveTo>
                  <a:lnTo>
                    <a:pt x="14986" y="497713"/>
                  </a:lnTo>
                  <a:lnTo>
                    <a:pt x="14477" y="501269"/>
                  </a:lnTo>
                  <a:lnTo>
                    <a:pt x="0" y="599313"/>
                  </a:lnTo>
                  <a:lnTo>
                    <a:pt x="15464" y="593344"/>
                  </a:lnTo>
                  <a:lnTo>
                    <a:pt x="12826" y="593344"/>
                  </a:lnTo>
                  <a:lnTo>
                    <a:pt x="2921" y="585469"/>
                  </a:lnTo>
                  <a:lnTo>
                    <a:pt x="17632" y="567119"/>
                  </a:lnTo>
                  <a:lnTo>
                    <a:pt x="27559" y="499618"/>
                  </a:lnTo>
                  <a:lnTo>
                    <a:pt x="25146" y="496443"/>
                  </a:lnTo>
                  <a:lnTo>
                    <a:pt x="18287" y="495426"/>
                  </a:lnTo>
                  <a:close/>
                </a:path>
                <a:path w="481329" h="599439">
                  <a:moveTo>
                    <a:pt x="17632" y="567119"/>
                  </a:moveTo>
                  <a:lnTo>
                    <a:pt x="2921" y="585469"/>
                  </a:lnTo>
                  <a:lnTo>
                    <a:pt x="12826" y="593344"/>
                  </a:lnTo>
                  <a:lnTo>
                    <a:pt x="15270" y="590295"/>
                  </a:lnTo>
                  <a:lnTo>
                    <a:pt x="14224" y="590295"/>
                  </a:lnTo>
                  <a:lnTo>
                    <a:pt x="5587" y="583564"/>
                  </a:lnTo>
                  <a:lnTo>
                    <a:pt x="15792" y="579628"/>
                  </a:lnTo>
                  <a:lnTo>
                    <a:pt x="17632" y="567119"/>
                  </a:lnTo>
                  <a:close/>
                </a:path>
                <a:path w="481329" h="599439">
                  <a:moveTo>
                    <a:pt x="91186" y="550544"/>
                  </a:moveTo>
                  <a:lnTo>
                    <a:pt x="27417" y="575144"/>
                  </a:lnTo>
                  <a:lnTo>
                    <a:pt x="12826" y="593344"/>
                  </a:lnTo>
                  <a:lnTo>
                    <a:pt x="15464" y="593344"/>
                  </a:lnTo>
                  <a:lnTo>
                    <a:pt x="95758" y="562356"/>
                  </a:lnTo>
                  <a:lnTo>
                    <a:pt x="97409" y="558673"/>
                  </a:lnTo>
                  <a:lnTo>
                    <a:pt x="96138" y="555370"/>
                  </a:lnTo>
                  <a:lnTo>
                    <a:pt x="94868" y="552195"/>
                  </a:lnTo>
                  <a:lnTo>
                    <a:pt x="91186" y="550544"/>
                  </a:lnTo>
                  <a:close/>
                </a:path>
                <a:path w="481329" h="599439">
                  <a:moveTo>
                    <a:pt x="15792" y="579628"/>
                  </a:moveTo>
                  <a:lnTo>
                    <a:pt x="5587" y="583564"/>
                  </a:lnTo>
                  <a:lnTo>
                    <a:pt x="14224" y="590295"/>
                  </a:lnTo>
                  <a:lnTo>
                    <a:pt x="15792" y="579628"/>
                  </a:lnTo>
                  <a:close/>
                </a:path>
                <a:path w="481329" h="599439">
                  <a:moveTo>
                    <a:pt x="27417" y="575144"/>
                  </a:moveTo>
                  <a:lnTo>
                    <a:pt x="15792" y="579628"/>
                  </a:lnTo>
                  <a:lnTo>
                    <a:pt x="14224" y="590295"/>
                  </a:lnTo>
                  <a:lnTo>
                    <a:pt x="15270" y="590295"/>
                  </a:lnTo>
                  <a:lnTo>
                    <a:pt x="27417" y="575144"/>
                  </a:lnTo>
                  <a:close/>
                </a:path>
                <a:path w="481329" h="599439">
                  <a:moveTo>
                    <a:pt x="27050" y="555370"/>
                  </a:moveTo>
                  <a:lnTo>
                    <a:pt x="17632" y="567119"/>
                  </a:lnTo>
                  <a:lnTo>
                    <a:pt x="15792" y="579628"/>
                  </a:lnTo>
                  <a:lnTo>
                    <a:pt x="27417" y="575144"/>
                  </a:lnTo>
                  <a:lnTo>
                    <a:pt x="36956" y="563244"/>
                  </a:lnTo>
                  <a:lnTo>
                    <a:pt x="27050" y="555370"/>
                  </a:lnTo>
                  <a:close/>
                </a:path>
                <a:path w="481329" h="599439">
                  <a:moveTo>
                    <a:pt x="82550" y="485901"/>
                  </a:moveTo>
                  <a:lnTo>
                    <a:pt x="50926" y="525526"/>
                  </a:lnTo>
                  <a:lnTo>
                    <a:pt x="60833" y="533526"/>
                  </a:lnTo>
                  <a:lnTo>
                    <a:pt x="92583" y="493775"/>
                  </a:lnTo>
                  <a:lnTo>
                    <a:pt x="82550" y="485901"/>
                  </a:lnTo>
                  <a:close/>
                </a:path>
              </a:pathLst>
            </a:custGeom>
            <a:solidFill>
              <a:srgbClr val="000000"/>
            </a:solidFill>
          </p:spPr>
          <p:txBody>
            <a:bodyPr wrap="square" lIns="0" tIns="0" rIns="0" bIns="0" rtlCol="0"/>
            <a:lstStyle/>
            <a:p>
              <a:endParaRPr/>
            </a:p>
          </p:txBody>
        </p:sp>
        <p:sp>
          <p:nvSpPr>
            <p:cNvPr id="18" name="object 18"/>
            <p:cNvSpPr/>
            <p:nvPr/>
          </p:nvSpPr>
          <p:spPr>
            <a:xfrm>
              <a:off x="6207124" y="4503673"/>
              <a:ext cx="228600" cy="76200"/>
            </a:xfrm>
            <a:custGeom>
              <a:avLst/>
              <a:gdLst/>
              <a:ahLst/>
              <a:cxnLst/>
              <a:rect l="l" t="t" r="r" b="b"/>
              <a:pathLst>
                <a:path w="228600" h="76200">
                  <a:moveTo>
                    <a:pt x="228600" y="0"/>
                  </a:moveTo>
                  <a:lnTo>
                    <a:pt x="0" y="76200"/>
                  </a:lnTo>
                </a:path>
              </a:pathLst>
            </a:custGeom>
            <a:ln w="9525">
              <a:solidFill>
                <a:srgbClr val="000000"/>
              </a:solidFill>
              <a:prstDash val="sysDash"/>
            </a:ln>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659635" y="103631"/>
            <a:ext cx="5861685" cy="844550"/>
            <a:chOff x="1659635" y="103631"/>
            <a:chExt cx="5861685" cy="844550"/>
          </a:xfrm>
        </p:grpSpPr>
        <p:pic>
          <p:nvPicPr>
            <p:cNvPr id="4" name="object 4"/>
            <p:cNvPicPr/>
            <p:nvPr/>
          </p:nvPicPr>
          <p:blipFill>
            <a:blip r:embed="rId3" cstate="print"/>
            <a:stretch>
              <a:fillRect/>
            </a:stretch>
          </p:blipFill>
          <p:spPr>
            <a:xfrm>
              <a:off x="1659635" y="134111"/>
              <a:ext cx="2697480" cy="813816"/>
            </a:xfrm>
            <a:prstGeom prst="rect">
              <a:avLst/>
            </a:prstGeom>
          </p:spPr>
        </p:pic>
        <p:pic>
          <p:nvPicPr>
            <p:cNvPr id="5" name="object 5"/>
            <p:cNvPicPr/>
            <p:nvPr/>
          </p:nvPicPr>
          <p:blipFill>
            <a:blip r:embed="rId4" cstate="print"/>
            <a:stretch>
              <a:fillRect/>
            </a:stretch>
          </p:blipFill>
          <p:spPr>
            <a:xfrm>
              <a:off x="3689603" y="103631"/>
              <a:ext cx="922020" cy="844296"/>
            </a:xfrm>
            <a:prstGeom prst="rect">
              <a:avLst/>
            </a:prstGeom>
          </p:spPr>
        </p:pic>
        <p:pic>
          <p:nvPicPr>
            <p:cNvPr id="6" name="object 6"/>
            <p:cNvPicPr/>
            <p:nvPr/>
          </p:nvPicPr>
          <p:blipFill>
            <a:blip r:embed="rId5" cstate="print"/>
            <a:stretch>
              <a:fillRect/>
            </a:stretch>
          </p:blipFill>
          <p:spPr>
            <a:xfrm>
              <a:off x="3944111" y="134111"/>
              <a:ext cx="3576828" cy="813816"/>
            </a:xfrm>
            <a:prstGeom prst="rect">
              <a:avLst/>
            </a:prstGeom>
          </p:spPr>
        </p:pic>
      </p:grpSp>
      <p:sp>
        <p:nvSpPr>
          <p:cNvPr id="7" name="object 7"/>
          <p:cNvSpPr txBox="1">
            <a:spLocks noGrp="1"/>
          </p:cNvSpPr>
          <p:nvPr>
            <p:ph type="title"/>
          </p:nvPr>
        </p:nvSpPr>
        <p:spPr>
          <a:xfrm>
            <a:off x="1961769" y="269493"/>
            <a:ext cx="5217795" cy="635000"/>
          </a:xfrm>
          <a:prstGeom prst="rect">
            <a:avLst/>
          </a:prstGeom>
        </p:spPr>
        <p:txBody>
          <a:bodyPr vert="horz" wrap="square" lIns="0" tIns="12065" rIns="0" bIns="0" rtlCol="0">
            <a:spAutoFit/>
          </a:bodyPr>
          <a:lstStyle/>
          <a:p>
            <a:pPr marL="12700">
              <a:lnSpc>
                <a:spcPct val="100000"/>
              </a:lnSpc>
              <a:spcBef>
                <a:spcPts val="95"/>
              </a:spcBef>
            </a:pPr>
            <a:r>
              <a:rPr sz="4000" u="none" spc="-5" dirty="0">
                <a:latin typeface="Arial"/>
                <a:cs typeface="Arial"/>
              </a:rPr>
              <a:t>A photon</a:t>
            </a:r>
            <a:r>
              <a:rPr sz="4000" u="none" spc="-5" dirty="0">
                <a:latin typeface="MS PGothic"/>
                <a:cs typeface="MS PGothic"/>
              </a:rPr>
              <a:t>’</a:t>
            </a:r>
            <a:r>
              <a:rPr sz="4000" u="none" spc="-5" dirty="0">
                <a:latin typeface="Arial"/>
                <a:cs typeface="Arial"/>
              </a:rPr>
              <a:t>s life</a:t>
            </a:r>
            <a:r>
              <a:rPr sz="4000" u="none" spc="-45" dirty="0">
                <a:latin typeface="Arial"/>
                <a:cs typeface="Arial"/>
              </a:rPr>
              <a:t> </a:t>
            </a:r>
            <a:r>
              <a:rPr sz="4000" u="none" spc="-5" dirty="0">
                <a:latin typeface="Arial"/>
                <a:cs typeface="Arial"/>
              </a:rPr>
              <a:t>choices</a:t>
            </a:r>
            <a:endParaRPr sz="4000">
              <a:latin typeface="Arial"/>
              <a:cs typeface="Arial"/>
            </a:endParaRPr>
          </a:p>
        </p:txBody>
      </p:sp>
      <p:sp>
        <p:nvSpPr>
          <p:cNvPr id="8" name="object 8"/>
          <p:cNvSpPr txBox="1"/>
          <p:nvPr/>
        </p:nvSpPr>
        <p:spPr>
          <a:xfrm>
            <a:off x="535940" y="1247902"/>
            <a:ext cx="3315970" cy="331787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solidFill>
                  <a:srgbClr val="A6A6A6"/>
                </a:solidFill>
                <a:latin typeface="Arial"/>
                <a:cs typeface="Arial"/>
              </a:rPr>
              <a:t>Absorption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Diffusion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Reflection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Transparency</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Refraction</a:t>
            </a:r>
            <a:endParaRPr sz="2400">
              <a:latin typeface="Arial"/>
              <a:cs typeface="Arial"/>
            </a:endParaRPr>
          </a:p>
          <a:p>
            <a:pPr marL="355600" indent="-342900">
              <a:lnSpc>
                <a:spcPct val="100000"/>
              </a:lnSpc>
              <a:buFont typeface="Arial"/>
              <a:buChar char="•"/>
              <a:tabLst>
                <a:tab pos="354965" algn="l"/>
                <a:tab pos="355600" algn="l"/>
              </a:tabLst>
            </a:pPr>
            <a:r>
              <a:rPr sz="2400" b="1" spc="-5" dirty="0">
                <a:solidFill>
                  <a:srgbClr val="0000FF"/>
                </a:solidFill>
                <a:latin typeface="Arial"/>
                <a:cs typeface="Arial"/>
              </a:rPr>
              <a:t>Fluorescence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Subsurface</a:t>
            </a:r>
            <a:r>
              <a:rPr sz="2400" spc="-15" dirty="0">
                <a:solidFill>
                  <a:srgbClr val="A6A6A6"/>
                </a:solidFill>
                <a:latin typeface="Arial"/>
                <a:cs typeface="Arial"/>
              </a:rPr>
              <a:t> </a:t>
            </a:r>
            <a:r>
              <a:rPr sz="2400" spc="-5" dirty="0">
                <a:solidFill>
                  <a:srgbClr val="A6A6A6"/>
                </a:solidFill>
                <a:latin typeface="Arial"/>
                <a:cs typeface="Arial"/>
              </a:rPr>
              <a:t>scattering</a:t>
            </a:r>
            <a:endParaRPr sz="2400">
              <a:latin typeface="Arial"/>
              <a:cs typeface="Arial"/>
            </a:endParaRPr>
          </a:p>
          <a:p>
            <a:pPr marL="355600" indent="-342900">
              <a:lnSpc>
                <a:spcPct val="100000"/>
              </a:lnSpc>
              <a:spcBef>
                <a:spcPts val="5"/>
              </a:spcBef>
              <a:buChar char="•"/>
              <a:tabLst>
                <a:tab pos="354965" algn="l"/>
                <a:tab pos="355600" algn="l"/>
              </a:tabLst>
            </a:pPr>
            <a:r>
              <a:rPr sz="2400" spc="-5" dirty="0">
                <a:solidFill>
                  <a:srgbClr val="A6A6A6"/>
                </a:solidFill>
                <a:latin typeface="Arial"/>
                <a:cs typeface="Arial"/>
              </a:rPr>
              <a:t>Phosphorescence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Interreflection</a:t>
            </a:r>
            <a:endParaRPr sz="2400">
              <a:latin typeface="Arial"/>
              <a:cs typeface="Arial"/>
            </a:endParaRPr>
          </a:p>
        </p:txBody>
      </p:sp>
      <p:grpSp>
        <p:nvGrpSpPr>
          <p:cNvPr id="9" name="object 9"/>
          <p:cNvGrpSpPr/>
          <p:nvPr/>
        </p:nvGrpSpPr>
        <p:grpSpPr>
          <a:xfrm>
            <a:off x="4991100" y="2193925"/>
            <a:ext cx="3384550" cy="2387600"/>
            <a:chOff x="4991100" y="2193925"/>
            <a:chExt cx="3384550" cy="2387600"/>
          </a:xfrm>
        </p:grpSpPr>
        <p:sp>
          <p:nvSpPr>
            <p:cNvPr id="10" name="object 10"/>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1" name="object 11"/>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2" name="object 12"/>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3" name="object 13"/>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FFC000"/>
            </a:solidFill>
          </p:spPr>
          <p:txBody>
            <a:bodyPr wrap="square" lIns="0" tIns="0" rIns="0" bIns="0" rtlCol="0"/>
            <a:lstStyle/>
            <a:p>
              <a:endParaRPr/>
            </a:p>
          </p:txBody>
        </p:sp>
      </p:grpSp>
      <p:sp>
        <p:nvSpPr>
          <p:cNvPr id="14" name="object 14"/>
          <p:cNvSpPr txBox="1"/>
          <p:nvPr/>
        </p:nvSpPr>
        <p:spPr>
          <a:xfrm>
            <a:off x="7234681" y="2591180"/>
            <a:ext cx="275590" cy="299720"/>
          </a:xfrm>
          <a:prstGeom prst="rect">
            <a:avLst/>
          </a:prstGeom>
        </p:spPr>
        <p:txBody>
          <a:bodyPr vert="horz" wrap="square" lIns="0" tIns="12700" rIns="0" bIns="0" rtlCol="0">
            <a:spAutoFit/>
          </a:bodyPr>
          <a:lstStyle/>
          <a:p>
            <a:pPr marL="38100">
              <a:lnSpc>
                <a:spcPct val="100000"/>
              </a:lnSpc>
              <a:spcBef>
                <a:spcPts val="100"/>
              </a:spcBef>
            </a:pPr>
            <a:r>
              <a:rPr sz="1800" spc="-5" dirty="0">
                <a:latin typeface="Arial"/>
                <a:cs typeface="Arial"/>
              </a:rPr>
              <a:t>λ</a:t>
            </a:r>
            <a:r>
              <a:rPr sz="1800" spc="-7" baseline="-20833" dirty="0">
                <a:latin typeface="Arial"/>
                <a:cs typeface="Arial"/>
              </a:rPr>
              <a:t>1</a:t>
            </a:r>
            <a:endParaRPr sz="1800" baseline="-20833">
              <a:latin typeface="Arial"/>
              <a:cs typeface="Arial"/>
            </a:endParaRPr>
          </a:p>
        </p:txBody>
      </p:sp>
      <p:sp>
        <p:nvSpPr>
          <p:cNvPr id="15" name="object 15"/>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sp>
        <p:nvSpPr>
          <p:cNvPr id="16" name="object 16"/>
          <p:cNvSpPr/>
          <p:nvPr/>
        </p:nvSpPr>
        <p:spPr>
          <a:xfrm>
            <a:off x="5505450" y="3754373"/>
            <a:ext cx="2024380" cy="720725"/>
          </a:xfrm>
          <a:custGeom>
            <a:avLst/>
            <a:gdLst/>
            <a:ahLst/>
            <a:cxnLst/>
            <a:rect l="l" t="t" r="r" b="b"/>
            <a:pathLst>
              <a:path w="2024379" h="720725">
                <a:moveTo>
                  <a:pt x="105537" y="349123"/>
                </a:moveTo>
                <a:lnTo>
                  <a:pt x="105029" y="345694"/>
                </a:lnTo>
                <a:lnTo>
                  <a:pt x="104394" y="342265"/>
                </a:lnTo>
                <a:lnTo>
                  <a:pt x="101092" y="339979"/>
                </a:lnTo>
                <a:lnTo>
                  <a:pt x="97663" y="340487"/>
                </a:lnTo>
                <a:lnTo>
                  <a:pt x="0" y="357251"/>
                </a:lnTo>
                <a:lnTo>
                  <a:pt x="64770" y="436753"/>
                </a:lnTo>
                <a:lnTo>
                  <a:pt x="68834" y="437134"/>
                </a:lnTo>
                <a:lnTo>
                  <a:pt x="74295" y="432689"/>
                </a:lnTo>
                <a:lnTo>
                  <a:pt x="74676" y="428752"/>
                </a:lnTo>
                <a:lnTo>
                  <a:pt x="72390" y="426085"/>
                </a:lnTo>
                <a:lnTo>
                  <a:pt x="31496" y="375881"/>
                </a:lnTo>
                <a:lnTo>
                  <a:pt x="34671" y="377063"/>
                </a:lnTo>
                <a:lnTo>
                  <a:pt x="39116" y="365125"/>
                </a:lnTo>
                <a:lnTo>
                  <a:pt x="35991" y="363969"/>
                </a:lnTo>
                <a:lnTo>
                  <a:pt x="84201" y="355727"/>
                </a:lnTo>
                <a:lnTo>
                  <a:pt x="99822" y="353060"/>
                </a:lnTo>
                <a:lnTo>
                  <a:pt x="103251" y="352425"/>
                </a:lnTo>
                <a:lnTo>
                  <a:pt x="105537" y="349123"/>
                </a:lnTo>
                <a:close/>
              </a:path>
              <a:path w="2024379" h="720725">
                <a:moveTo>
                  <a:pt x="122301" y="396367"/>
                </a:moveTo>
                <a:lnTo>
                  <a:pt x="74803" y="378460"/>
                </a:lnTo>
                <a:lnTo>
                  <a:pt x="70358" y="390398"/>
                </a:lnTo>
                <a:lnTo>
                  <a:pt x="117856" y="408178"/>
                </a:lnTo>
                <a:lnTo>
                  <a:pt x="122301" y="396367"/>
                </a:lnTo>
                <a:close/>
              </a:path>
              <a:path w="2024379" h="720725">
                <a:moveTo>
                  <a:pt x="205613" y="427609"/>
                </a:moveTo>
                <a:lnTo>
                  <a:pt x="157988" y="409702"/>
                </a:lnTo>
                <a:lnTo>
                  <a:pt x="153543" y="421640"/>
                </a:lnTo>
                <a:lnTo>
                  <a:pt x="201168" y="439420"/>
                </a:lnTo>
                <a:lnTo>
                  <a:pt x="205613" y="427609"/>
                </a:lnTo>
                <a:close/>
              </a:path>
              <a:path w="2024379" h="720725">
                <a:moveTo>
                  <a:pt x="288798" y="458724"/>
                </a:moveTo>
                <a:lnTo>
                  <a:pt x="241300" y="440944"/>
                </a:lnTo>
                <a:lnTo>
                  <a:pt x="236728" y="452882"/>
                </a:lnTo>
                <a:lnTo>
                  <a:pt x="284353" y="470662"/>
                </a:lnTo>
                <a:lnTo>
                  <a:pt x="288798" y="458724"/>
                </a:lnTo>
                <a:close/>
              </a:path>
              <a:path w="2024379" h="720725">
                <a:moveTo>
                  <a:pt x="371983" y="489966"/>
                </a:moveTo>
                <a:lnTo>
                  <a:pt x="324485" y="472186"/>
                </a:lnTo>
                <a:lnTo>
                  <a:pt x="320040" y="483997"/>
                </a:lnTo>
                <a:lnTo>
                  <a:pt x="367538" y="501904"/>
                </a:lnTo>
                <a:lnTo>
                  <a:pt x="371983" y="489966"/>
                </a:lnTo>
                <a:close/>
              </a:path>
              <a:path w="2024379" h="720725">
                <a:moveTo>
                  <a:pt x="445135" y="95758"/>
                </a:moveTo>
                <a:lnTo>
                  <a:pt x="412623" y="56642"/>
                </a:lnTo>
                <a:lnTo>
                  <a:pt x="402844" y="64770"/>
                </a:lnTo>
                <a:lnTo>
                  <a:pt x="435356" y="103886"/>
                </a:lnTo>
                <a:lnTo>
                  <a:pt x="445135" y="95758"/>
                </a:lnTo>
                <a:close/>
              </a:path>
              <a:path w="2024379" h="720725">
                <a:moveTo>
                  <a:pt x="455295" y="521208"/>
                </a:moveTo>
                <a:lnTo>
                  <a:pt x="407670" y="503301"/>
                </a:lnTo>
                <a:lnTo>
                  <a:pt x="403225" y="515239"/>
                </a:lnTo>
                <a:lnTo>
                  <a:pt x="450850" y="533146"/>
                </a:lnTo>
                <a:lnTo>
                  <a:pt x="455295" y="521208"/>
                </a:lnTo>
                <a:close/>
              </a:path>
              <a:path w="2024379" h="720725">
                <a:moveTo>
                  <a:pt x="455295" y="38735"/>
                </a:moveTo>
                <a:lnTo>
                  <a:pt x="453644" y="35052"/>
                </a:lnTo>
                <a:lnTo>
                  <a:pt x="450342" y="33782"/>
                </a:lnTo>
                <a:lnTo>
                  <a:pt x="372884" y="5715"/>
                </a:lnTo>
                <a:lnTo>
                  <a:pt x="357124" y="0"/>
                </a:lnTo>
                <a:lnTo>
                  <a:pt x="373634" y="97790"/>
                </a:lnTo>
                <a:lnTo>
                  <a:pt x="374142" y="101219"/>
                </a:lnTo>
                <a:lnTo>
                  <a:pt x="377444" y="103505"/>
                </a:lnTo>
                <a:lnTo>
                  <a:pt x="380873" y="102997"/>
                </a:lnTo>
                <a:lnTo>
                  <a:pt x="384429" y="102362"/>
                </a:lnTo>
                <a:lnTo>
                  <a:pt x="386715" y="99060"/>
                </a:lnTo>
                <a:lnTo>
                  <a:pt x="386080" y="95631"/>
                </a:lnTo>
                <a:lnTo>
                  <a:pt x="375373" y="31877"/>
                </a:lnTo>
                <a:lnTo>
                  <a:pt x="378460" y="35560"/>
                </a:lnTo>
                <a:lnTo>
                  <a:pt x="388239" y="27432"/>
                </a:lnTo>
                <a:lnTo>
                  <a:pt x="385127" y="23723"/>
                </a:lnTo>
                <a:lnTo>
                  <a:pt x="446024" y="45720"/>
                </a:lnTo>
                <a:lnTo>
                  <a:pt x="449326" y="46990"/>
                </a:lnTo>
                <a:lnTo>
                  <a:pt x="452882" y="45212"/>
                </a:lnTo>
                <a:lnTo>
                  <a:pt x="454152" y="41910"/>
                </a:lnTo>
                <a:lnTo>
                  <a:pt x="455295" y="38735"/>
                </a:lnTo>
                <a:close/>
              </a:path>
              <a:path w="2024379" h="720725">
                <a:moveTo>
                  <a:pt x="502031" y="163957"/>
                </a:moveTo>
                <a:lnTo>
                  <a:pt x="469519" y="124968"/>
                </a:lnTo>
                <a:lnTo>
                  <a:pt x="459740" y="133096"/>
                </a:lnTo>
                <a:lnTo>
                  <a:pt x="492379" y="172085"/>
                </a:lnTo>
                <a:lnTo>
                  <a:pt x="502031" y="163957"/>
                </a:lnTo>
                <a:close/>
              </a:path>
              <a:path w="2024379" h="720725">
                <a:moveTo>
                  <a:pt x="538480" y="552450"/>
                </a:moveTo>
                <a:lnTo>
                  <a:pt x="490982" y="534543"/>
                </a:lnTo>
                <a:lnTo>
                  <a:pt x="486537" y="546481"/>
                </a:lnTo>
                <a:lnTo>
                  <a:pt x="534035" y="564261"/>
                </a:lnTo>
                <a:lnTo>
                  <a:pt x="538480" y="552450"/>
                </a:lnTo>
                <a:close/>
              </a:path>
              <a:path w="2024379" h="720725">
                <a:moveTo>
                  <a:pt x="558927" y="232283"/>
                </a:moveTo>
                <a:lnTo>
                  <a:pt x="526415" y="193294"/>
                </a:lnTo>
                <a:lnTo>
                  <a:pt x="516763" y="201422"/>
                </a:lnTo>
                <a:lnTo>
                  <a:pt x="549275" y="240411"/>
                </a:lnTo>
                <a:lnTo>
                  <a:pt x="558927" y="232283"/>
                </a:lnTo>
                <a:close/>
              </a:path>
              <a:path w="2024379" h="720725">
                <a:moveTo>
                  <a:pt x="615950" y="300609"/>
                </a:moveTo>
                <a:lnTo>
                  <a:pt x="583438" y="261620"/>
                </a:lnTo>
                <a:lnTo>
                  <a:pt x="573659" y="269748"/>
                </a:lnTo>
                <a:lnTo>
                  <a:pt x="606171" y="308737"/>
                </a:lnTo>
                <a:lnTo>
                  <a:pt x="615950" y="300609"/>
                </a:lnTo>
                <a:close/>
              </a:path>
              <a:path w="2024379" h="720725">
                <a:moveTo>
                  <a:pt x="621792" y="583692"/>
                </a:moveTo>
                <a:lnTo>
                  <a:pt x="574167" y="565785"/>
                </a:lnTo>
                <a:lnTo>
                  <a:pt x="569722" y="577723"/>
                </a:lnTo>
                <a:lnTo>
                  <a:pt x="617347" y="595503"/>
                </a:lnTo>
                <a:lnTo>
                  <a:pt x="621792" y="583692"/>
                </a:lnTo>
                <a:close/>
              </a:path>
              <a:path w="2024379" h="720725">
                <a:moveTo>
                  <a:pt x="672846" y="368935"/>
                </a:moveTo>
                <a:lnTo>
                  <a:pt x="640334" y="329819"/>
                </a:lnTo>
                <a:lnTo>
                  <a:pt x="630555" y="337947"/>
                </a:lnTo>
                <a:lnTo>
                  <a:pt x="663067" y="377063"/>
                </a:lnTo>
                <a:lnTo>
                  <a:pt x="672846" y="368935"/>
                </a:lnTo>
                <a:close/>
              </a:path>
              <a:path w="2024379" h="720725">
                <a:moveTo>
                  <a:pt x="704977" y="614807"/>
                </a:moveTo>
                <a:lnTo>
                  <a:pt x="657479" y="597027"/>
                </a:lnTo>
                <a:lnTo>
                  <a:pt x="653034" y="608838"/>
                </a:lnTo>
                <a:lnTo>
                  <a:pt x="700532" y="626745"/>
                </a:lnTo>
                <a:lnTo>
                  <a:pt x="704977" y="614807"/>
                </a:lnTo>
                <a:close/>
              </a:path>
              <a:path w="2024379" h="720725">
                <a:moveTo>
                  <a:pt x="729742" y="437134"/>
                </a:moveTo>
                <a:lnTo>
                  <a:pt x="697230" y="398145"/>
                </a:lnTo>
                <a:lnTo>
                  <a:pt x="687451" y="406273"/>
                </a:lnTo>
                <a:lnTo>
                  <a:pt x="719963" y="445262"/>
                </a:lnTo>
                <a:lnTo>
                  <a:pt x="729742" y="437134"/>
                </a:lnTo>
                <a:close/>
              </a:path>
              <a:path w="2024379" h="720725">
                <a:moveTo>
                  <a:pt x="786638" y="505460"/>
                </a:moveTo>
                <a:lnTo>
                  <a:pt x="754126" y="466471"/>
                </a:lnTo>
                <a:lnTo>
                  <a:pt x="744347" y="474599"/>
                </a:lnTo>
                <a:lnTo>
                  <a:pt x="776859" y="513588"/>
                </a:lnTo>
                <a:lnTo>
                  <a:pt x="786638" y="505460"/>
                </a:lnTo>
                <a:close/>
              </a:path>
              <a:path w="2024379" h="720725">
                <a:moveTo>
                  <a:pt x="788289" y="646049"/>
                </a:moveTo>
                <a:lnTo>
                  <a:pt x="740664" y="628269"/>
                </a:lnTo>
                <a:lnTo>
                  <a:pt x="736219" y="640080"/>
                </a:lnTo>
                <a:lnTo>
                  <a:pt x="783844" y="657987"/>
                </a:lnTo>
                <a:lnTo>
                  <a:pt x="788289" y="646049"/>
                </a:lnTo>
                <a:close/>
              </a:path>
              <a:path w="2024379" h="720725">
                <a:moveTo>
                  <a:pt x="843534" y="573786"/>
                </a:moveTo>
                <a:lnTo>
                  <a:pt x="811022" y="534797"/>
                </a:lnTo>
                <a:lnTo>
                  <a:pt x="801243" y="542925"/>
                </a:lnTo>
                <a:lnTo>
                  <a:pt x="833755" y="581914"/>
                </a:lnTo>
                <a:lnTo>
                  <a:pt x="843534" y="573786"/>
                </a:lnTo>
                <a:close/>
              </a:path>
              <a:path w="2024379" h="720725">
                <a:moveTo>
                  <a:pt x="871474" y="677291"/>
                </a:moveTo>
                <a:lnTo>
                  <a:pt x="823976" y="659384"/>
                </a:lnTo>
                <a:lnTo>
                  <a:pt x="819404" y="671322"/>
                </a:lnTo>
                <a:lnTo>
                  <a:pt x="867029" y="689229"/>
                </a:lnTo>
                <a:lnTo>
                  <a:pt x="871474" y="677291"/>
                </a:lnTo>
                <a:close/>
              </a:path>
              <a:path w="2024379" h="720725">
                <a:moveTo>
                  <a:pt x="900430" y="642112"/>
                </a:moveTo>
                <a:lnTo>
                  <a:pt x="867918" y="602996"/>
                </a:lnTo>
                <a:lnTo>
                  <a:pt x="858139" y="611124"/>
                </a:lnTo>
                <a:lnTo>
                  <a:pt x="890651" y="650240"/>
                </a:lnTo>
                <a:lnTo>
                  <a:pt x="900430" y="642112"/>
                </a:lnTo>
                <a:close/>
              </a:path>
              <a:path w="2024379" h="720725">
                <a:moveTo>
                  <a:pt x="957326" y="710311"/>
                </a:moveTo>
                <a:lnTo>
                  <a:pt x="924814" y="671322"/>
                </a:lnTo>
                <a:lnTo>
                  <a:pt x="915035" y="679450"/>
                </a:lnTo>
                <a:lnTo>
                  <a:pt x="932294" y="700087"/>
                </a:lnTo>
                <a:lnTo>
                  <a:pt x="907161" y="690626"/>
                </a:lnTo>
                <a:lnTo>
                  <a:pt x="902716" y="702564"/>
                </a:lnTo>
                <a:lnTo>
                  <a:pt x="950214" y="720344"/>
                </a:lnTo>
                <a:lnTo>
                  <a:pt x="952525" y="714349"/>
                </a:lnTo>
                <a:lnTo>
                  <a:pt x="957326" y="710311"/>
                </a:lnTo>
                <a:close/>
              </a:path>
              <a:path w="2024379" h="720725">
                <a:moveTo>
                  <a:pt x="1121397" y="702564"/>
                </a:moveTo>
                <a:lnTo>
                  <a:pt x="1116838" y="690626"/>
                </a:lnTo>
                <a:lnTo>
                  <a:pt x="1069340" y="708533"/>
                </a:lnTo>
                <a:lnTo>
                  <a:pt x="1073772" y="720344"/>
                </a:lnTo>
                <a:lnTo>
                  <a:pt x="1121397" y="702564"/>
                </a:lnTo>
                <a:close/>
              </a:path>
              <a:path w="2024379" h="720725">
                <a:moveTo>
                  <a:pt x="1204595" y="671322"/>
                </a:moveTo>
                <a:lnTo>
                  <a:pt x="1200150" y="659384"/>
                </a:lnTo>
                <a:lnTo>
                  <a:pt x="1152525" y="677291"/>
                </a:lnTo>
                <a:lnTo>
                  <a:pt x="1156970" y="689229"/>
                </a:lnTo>
                <a:lnTo>
                  <a:pt x="1204595" y="671322"/>
                </a:lnTo>
                <a:close/>
              </a:path>
              <a:path w="2024379" h="720725">
                <a:moveTo>
                  <a:pt x="1287780" y="640080"/>
                </a:moveTo>
                <a:lnTo>
                  <a:pt x="1283335" y="628269"/>
                </a:lnTo>
                <a:lnTo>
                  <a:pt x="1235837" y="646049"/>
                </a:lnTo>
                <a:lnTo>
                  <a:pt x="1240282" y="657987"/>
                </a:lnTo>
                <a:lnTo>
                  <a:pt x="1287780" y="640080"/>
                </a:lnTo>
                <a:close/>
              </a:path>
              <a:path w="2024379" h="720725">
                <a:moveTo>
                  <a:pt x="1371092" y="608838"/>
                </a:moveTo>
                <a:lnTo>
                  <a:pt x="1366647" y="597027"/>
                </a:lnTo>
                <a:lnTo>
                  <a:pt x="1319022" y="614807"/>
                </a:lnTo>
                <a:lnTo>
                  <a:pt x="1323467" y="626745"/>
                </a:lnTo>
                <a:lnTo>
                  <a:pt x="1371092" y="608838"/>
                </a:lnTo>
                <a:close/>
              </a:path>
              <a:path w="2024379" h="720725">
                <a:moveTo>
                  <a:pt x="1454277" y="577723"/>
                </a:moveTo>
                <a:lnTo>
                  <a:pt x="1449832" y="565785"/>
                </a:lnTo>
                <a:lnTo>
                  <a:pt x="1402334" y="583692"/>
                </a:lnTo>
                <a:lnTo>
                  <a:pt x="1406779" y="595503"/>
                </a:lnTo>
                <a:lnTo>
                  <a:pt x="1454277" y="577723"/>
                </a:lnTo>
                <a:close/>
              </a:path>
              <a:path w="2024379" h="720725">
                <a:moveTo>
                  <a:pt x="1537589" y="546481"/>
                </a:moveTo>
                <a:lnTo>
                  <a:pt x="1533144" y="534543"/>
                </a:lnTo>
                <a:lnTo>
                  <a:pt x="1485519" y="552450"/>
                </a:lnTo>
                <a:lnTo>
                  <a:pt x="1489964" y="564261"/>
                </a:lnTo>
                <a:lnTo>
                  <a:pt x="1537589" y="546481"/>
                </a:lnTo>
                <a:close/>
              </a:path>
              <a:path w="2024379" h="720725">
                <a:moveTo>
                  <a:pt x="1620774" y="515239"/>
                </a:moveTo>
                <a:lnTo>
                  <a:pt x="1616329" y="503301"/>
                </a:lnTo>
                <a:lnTo>
                  <a:pt x="1568704" y="521208"/>
                </a:lnTo>
                <a:lnTo>
                  <a:pt x="1573276" y="533146"/>
                </a:lnTo>
                <a:lnTo>
                  <a:pt x="1620774" y="515239"/>
                </a:lnTo>
                <a:close/>
              </a:path>
              <a:path w="2024379" h="720725">
                <a:moveTo>
                  <a:pt x="1704086" y="483997"/>
                </a:moveTo>
                <a:lnTo>
                  <a:pt x="1699514" y="472186"/>
                </a:lnTo>
                <a:lnTo>
                  <a:pt x="1652016" y="489966"/>
                </a:lnTo>
                <a:lnTo>
                  <a:pt x="1656461" y="501904"/>
                </a:lnTo>
                <a:lnTo>
                  <a:pt x="1704086" y="483997"/>
                </a:lnTo>
                <a:close/>
              </a:path>
              <a:path w="2024379" h="720725">
                <a:moveTo>
                  <a:pt x="1787271" y="452882"/>
                </a:moveTo>
                <a:lnTo>
                  <a:pt x="1782826" y="440944"/>
                </a:lnTo>
                <a:lnTo>
                  <a:pt x="1735201" y="458724"/>
                </a:lnTo>
                <a:lnTo>
                  <a:pt x="1739646" y="470662"/>
                </a:lnTo>
                <a:lnTo>
                  <a:pt x="1787271" y="452882"/>
                </a:lnTo>
                <a:close/>
              </a:path>
              <a:path w="2024379" h="720725">
                <a:moveTo>
                  <a:pt x="1870456" y="421640"/>
                </a:moveTo>
                <a:lnTo>
                  <a:pt x="1866011" y="409702"/>
                </a:lnTo>
                <a:lnTo>
                  <a:pt x="1818513" y="427609"/>
                </a:lnTo>
                <a:lnTo>
                  <a:pt x="1822958" y="439420"/>
                </a:lnTo>
                <a:lnTo>
                  <a:pt x="1870456" y="421640"/>
                </a:lnTo>
                <a:close/>
              </a:path>
              <a:path w="2024379" h="720725">
                <a:moveTo>
                  <a:pt x="1953768" y="390398"/>
                </a:moveTo>
                <a:lnTo>
                  <a:pt x="1949323" y="378460"/>
                </a:lnTo>
                <a:lnTo>
                  <a:pt x="1901698" y="396367"/>
                </a:lnTo>
                <a:lnTo>
                  <a:pt x="1906143" y="408178"/>
                </a:lnTo>
                <a:lnTo>
                  <a:pt x="1953768" y="390398"/>
                </a:lnTo>
                <a:close/>
              </a:path>
              <a:path w="2024379" h="720725">
                <a:moveTo>
                  <a:pt x="2024126" y="357251"/>
                </a:moveTo>
                <a:lnTo>
                  <a:pt x="2015236" y="355727"/>
                </a:lnTo>
                <a:lnTo>
                  <a:pt x="1926463" y="340487"/>
                </a:lnTo>
                <a:lnTo>
                  <a:pt x="1922907" y="339979"/>
                </a:lnTo>
                <a:lnTo>
                  <a:pt x="1919605" y="342265"/>
                </a:lnTo>
                <a:lnTo>
                  <a:pt x="1919097" y="345694"/>
                </a:lnTo>
                <a:lnTo>
                  <a:pt x="1918462" y="349123"/>
                </a:lnTo>
                <a:lnTo>
                  <a:pt x="1920748" y="352425"/>
                </a:lnTo>
                <a:lnTo>
                  <a:pt x="1988083" y="363982"/>
                </a:lnTo>
                <a:lnTo>
                  <a:pt x="1985010" y="365125"/>
                </a:lnTo>
                <a:lnTo>
                  <a:pt x="1989455" y="377063"/>
                </a:lnTo>
                <a:lnTo>
                  <a:pt x="1992452" y="375945"/>
                </a:lnTo>
                <a:lnTo>
                  <a:pt x="1949450" y="428752"/>
                </a:lnTo>
                <a:lnTo>
                  <a:pt x="1949831" y="432689"/>
                </a:lnTo>
                <a:lnTo>
                  <a:pt x="1952498" y="434975"/>
                </a:lnTo>
                <a:lnTo>
                  <a:pt x="1955292" y="437134"/>
                </a:lnTo>
                <a:lnTo>
                  <a:pt x="1959229" y="436753"/>
                </a:lnTo>
                <a:lnTo>
                  <a:pt x="1961515" y="434086"/>
                </a:lnTo>
                <a:lnTo>
                  <a:pt x="2024126" y="357251"/>
                </a:lnTo>
                <a:close/>
              </a:path>
            </a:pathLst>
          </a:custGeom>
          <a:solidFill>
            <a:srgbClr val="FF0000"/>
          </a:solidFill>
        </p:spPr>
        <p:txBody>
          <a:bodyPr wrap="square" lIns="0" tIns="0" rIns="0" bIns="0" rtlCol="0"/>
          <a:lstStyle/>
          <a:p>
            <a:endParaRPr/>
          </a:p>
        </p:txBody>
      </p:sp>
      <p:sp>
        <p:nvSpPr>
          <p:cNvPr id="17" name="object 17"/>
          <p:cNvSpPr txBox="1"/>
          <p:nvPr/>
        </p:nvSpPr>
        <p:spPr>
          <a:xfrm>
            <a:off x="5693028" y="3380358"/>
            <a:ext cx="275590" cy="299720"/>
          </a:xfrm>
          <a:prstGeom prst="rect">
            <a:avLst/>
          </a:prstGeom>
        </p:spPr>
        <p:txBody>
          <a:bodyPr vert="horz" wrap="square" lIns="0" tIns="12700" rIns="0" bIns="0" rtlCol="0">
            <a:spAutoFit/>
          </a:bodyPr>
          <a:lstStyle/>
          <a:p>
            <a:pPr marL="38100">
              <a:lnSpc>
                <a:spcPct val="100000"/>
              </a:lnSpc>
              <a:spcBef>
                <a:spcPts val="100"/>
              </a:spcBef>
            </a:pPr>
            <a:r>
              <a:rPr sz="1800" spc="-5" dirty="0">
                <a:latin typeface="Arial"/>
                <a:cs typeface="Arial"/>
              </a:rPr>
              <a:t>λ</a:t>
            </a:r>
            <a:r>
              <a:rPr sz="1800" spc="-7" baseline="-20833" dirty="0">
                <a:latin typeface="Arial"/>
                <a:cs typeface="Arial"/>
              </a:rPr>
              <a:t>2</a:t>
            </a:r>
            <a:endParaRPr sz="1800" baseline="-20833">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6858000"/>
          </a:xfrm>
          <a:prstGeom prst="rect">
            <a:avLst/>
          </a:prstGeom>
        </p:spPr>
      </p:pic>
      <p:sp>
        <p:nvSpPr>
          <p:cNvPr id="3" name="object 3"/>
          <p:cNvSpPr txBox="1">
            <a:spLocks noGrp="1"/>
          </p:cNvSpPr>
          <p:nvPr>
            <p:ph type="title"/>
          </p:nvPr>
        </p:nvSpPr>
        <p:spPr>
          <a:xfrm>
            <a:off x="2194941" y="278638"/>
            <a:ext cx="4756785" cy="574040"/>
          </a:xfrm>
          <a:prstGeom prst="rect">
            <a:avLst/>
          </a:prstGeom>
        </p:spPr>
        <p:txBody>
          <a:bodyPr vert="horz" wrap="square" lIns="0" tIns="12700" rIns="0" bIns="0" rtlCol="0">
            <a:spAutoFit/>
          </a:bodyPr>
          <a:lstStyle/>
          <a:p>
            <a:pPr marL="12700">
              <a:lnSpc>
                <a:spcPct val="100000"/>
              </a:lnSpc>
              <a:spcBef>
                <a:spcPts val="100"/>
              </a:spcBef>
            </a:pPr>
            <a:r>
              <a:rPr sz="3600" b="1" dirty="0">
                <a:latin typeface="Constantia"/>
                <a:cs typeface="Constantia"/>
              </a:rPr>
              <a:t>Human </a:t>
            </a:r>
            <a:r>
              <a:rPr sz="3600" b="1" spc="-5" dirty="0">
                <a:latin typeface="Constantia"/>
                <a:cs typeface="Constantia"/>
              </a:rPr>
              <a:t>Visual</a:t>
            </a:r>
            <a:r>
              <a:rPr sz="3600" b="1" spc="-80" dirty="0">
                <a:latin typeface="Constantia"/>
                <a:cs typeface="Constantia"/>
              </a:rPr>
              <a:t> </a:t>
            </a:r>
            <a:r>
              <a:rPr sz="3600" b="1" spc="-5" dirty="0">
                <a:latin typeface="Constantia"/>
                <a:cs typeface="Constantia"/>
              </a:rPr>
              <a:t>System</a:t>
            </a:r>
            <a:endParaRPr sz="3600">
              <a:latin typeface="Constantia"/>
              <a:cs typeface="Constantia"/>
            </a:endParaRPr>
          </a:p>
        </p:txBody>
      </p:sp>
      <p:sp>
        <p:nvSpPr>
          <p:cNvPr id="4" name="object 4"/>
          <p:cNvSpPr txBox="1"/>
          <p:nvPr/>
        </p:nvSpPr>
        <p:spPr>
          <a:xfrm>
            <a:off x="535940" y="1305813"/>
            <a:ext cx="8074659" cy="4549140"/>
          </a:xfrm>
          <a:prstGeom prst="rect">
            <a:avLst/>
          </a:prstGeom>
        </p:spPr>
        <p:txBody>
          <a:bodyPr vert="horz" wrap="square" lIns="0" tIns="12065" rIns="0" bIns="0" rtlCol="0">
            <a:spAutoFit/>
          </a:bodyPr>
          <a:lstStyle/>
          <a:p>
            <a:pPr marL="355600" marR="5080" indent="-342900" algn="just">
              <a:lnSpc>
                <a:spcPct val="100000"/>
              </a:lnSpc>
              <a:spcBef>
                <a:spcPts val="95"/>
              </a:spcBef>
              <a:buFont typeface="Wingdings"/>
              <a:buChar char=""/>
              <a:tabLst>
                <a:tab pos="355600" algn="l"/>
              </a:tabLst>
            </a:pPr>
            <a:r>
              <a:rPr sz="2800" spc="-10" dirty="0">
                <a:solidFill>
                  <a:srgbClr val="0000FF"/>
                </a:solidFill>
                <a:latin typeface="Constantia"/>
                <a:cs typeface="Constantia"/>
              </a:rPr>
              <a:t>There </a:t>
            </a:r>
            <a:r>
              <a:rPr sz="2800" spc="-5" dirty="0">
                <a:solidFill>
                  <a:srgbClr val="0000FF"/>
                </a:solidFill>
                <a:latin typeface="Constantia"/>
                <a:cs typeface="Constantia"/>
              </a:rPr>
              <a:t>is a </a:t>
            </a:r>
            <a:r>
              <a:rPr sz="2800" spc="-10" dirty="0">
                <a:solidFill>
                  <a:srgbClr val="0000FF"/>
                </a:solidFill>
                <a:latin typeface="Constantia"/>
                <a:cs typeface="Constantia"/>
              </a:rPr>
              <a:t>difference </a:t>
            </a:r>
            <a:r>
              <a:rPr sz="2800" spc="-5" dirty="0">
                <a:solidFill>
                  <a:srgbClr val="0000FF"/>
                </a:solidFill>
                <a:latin typeface="Constantia"/>
                <a:cs typeface="Constantia"/>
              </a:rPr>
              <a:t>between </a:t>
            </a:r>
            <a:r>
              <a:rPr sz="2800" spc="-10" dirty="0">
                <a:solidFill>
                  <a:srgbClr val="0000FF"/>
                </a:solidFill>
                <a:latin typeface="Constantia"/>
                <a:cs typeface="Constantia"/>
              </a:rPr>
              <a:t>the </a:t>
            </a:r>
            <a:r>
              <a:rPr sz="2800" b="1" spc="-5" dirty="0">
                <a:solidFill>
                  <a:srgbClr val="FF0000"/>
                </a:solidFill>
                <a:latin typeface="Constantia"/>
                <a:cs typeface="Constantia"/>
              </a:rPr>
              <a:t>luminance </a:t>
            </a:r>
            <a:r>
              <a:rPr sz="2800" spc="-5" dirty="0">
                <a:solidFill>
                  <a:srgbClr val="0000FF"/>
                </a:solidFill>
                <a:latin typeface="Constantia"/>
                <a:cs typeface="Constantia"/>
              </a:rPr>
              <a:t>of a  pixel on a computer screen and </a:t>
            </a:r>
            <a:r>
              <a:rPr sz="2800" spc="-10" dirty="0">
                <a:solidFill>
                  <a:srgbClr val="0000FF"/>
                </a:solidFill>
                <a:latin typeface="Constantia"/>
                <a:cs typeface="Constantia"/>
              </a:rPr>
              <a:t>the </a:t>
            </a:r>
            <a:r>
              <a:rPr sz="2800" spc="-5" dirty="0">
                <a:solidFill>
                  <a:srgbClr val="FF0000"/>
                </a:solidFill>
                <a:latin typeface="Constantia"/>
                <a:cs typeface="Constantia"/>
              </a:rPr>
              <a:t>perceived  </a:t>
            </a:r>
            <a:r>
              <a:rPr sz="2800" spc="-10" dirty="0">
                <a:solidFill>
                  <a:srgbClr val="FF0000"/>
                </a:solidFill>
                <a:latin typeface="Constantia"/>
                <a:cs typeface="Constantia"/>
              </a:rPr>
              <a:t>brightness </a:t>
            </a:r>
            <a:r>
              <a:rPr sz="2800" spc="-5" dirty="0">
                <a:solidFill>
                  <a:srgbClr val="0000FF"/>
                </a:solidFill>
                <a:latin typeface="Constantia"/>
                <a:cs typeface="Constantia"/>
              </a:rPr>
              <a:t>of this</a:t>
            </a:r>
            <a:r>
              <a:rPr sz="2800" dirty="0">
                <a:solidFill>
                  <a:srgbClr val="0000FF"/>
                </a:solidFill>
                <a:latin typeface="Constantia"/>
                <a:cs typeface="Constantia"/>
              </a:rPr>
              <a:t> </a:t>
            </a:r>
            <a:r>
              <a:rPr sz="2800" spc="-5" dirty="0">
                <a:solidFill>
                  <a:srgbClr val="0000FF"/>
                </a:solidFill>
                <a:latin typeface="Constantia"/>
                <a:cs typeface="Constantia"/>
              </a:rPr>
              <a:t>pixel.</a:t>
            </a:r>
            <a:endParaRPr sz="2800">
              <a:latin typeface="Constantia"/>
              <a:cs typeface="Constantia"/>
            </a:endParaRPr>
          </a:p>
          <a:p>
            <a:pPr>
              <a:lnSpc>
                <a:spcPct val="100000"/>
              </a:lnSpc>
              <a:spcBef>
                <a:spcPts val="5"/>
              </a:spcBef>
              <a:buClr>
                <a:srgbClr val="0000FF"/>
              </a:buClr>
              <a:buFont typeface="Wingdings"/>
              <a:buChar char=""/>
            </a:pPr>
            <a:endParaRPr sz="2200">
              <a:latin typeface="Constantia"/>
              <a:cs typeface="Constantia"/>
            </a:endParaRPr>
          </a:p>
          <a:p>
            <a:pPr marL="355600" marR="5080" indent="-342900" algn="just">
              <a:lnSpc>
                <a:spcPct val="100000"/>
              </a:lnSpc>
              <a:buFont typeface="Wingdings"/>
              <a:buChar char=""/>
              <a:tabLst>
                <a:tab pos="355600" algn="l"/>
              </a:tabLst>
            </a:pPr>
            <a:r>
              <a:rPr sz="2800" spc="-5" dirty="0">
                <a:solidFill>
                  <a:srgbClr val="0000FF"/>
                </a:solidFill>
                <a:latin typeface="Constantia"/>
                <a:cs typeface="Constantia"/>
              </a:rPr>
              <a:t>If </a:t>
            </a:r>
            <a:r>
              <a:rPr sz="2800" dirty="0">
                <a:solidFill>
                  <a:srgbClr val="0000FF"/>
                </a:solidFill>
                <a:latin typeface="Constantia"/>
                <a:cs typeface="Constantia"/>
              </a:rPr>
              <a:t>we </a:t>
            </a:r>
            <a:r>
              <a:rPr sz="2800" b="1" spc="-10" dirty="0">
                <a:solidFill>
                  <a:srgbClr val="0000FF"/>
                </a:solidFill>
                <a:latin typeface="Constantia"/>
                <a:cs typeface="Constantia"/>
              </a:rPr>
              <a:t>double </a:t>
            </a:r>
            <a:r>
              <a:rPr sz="2800" b="1" spc="-5" dirty="0">
                <a:solidFill>
                  <a:srgbClr val="0000FF"/>
                </a:solidFill>
                <a:latin typeface="Constantia"/>
                <a:cs typeface="Constantia"/>
              </a:rPr>
              <a:t>the screen luminance</a:t>
            </a:r>
            <a:r>
              <a:rPr sz="2800" spc="-5" dirty="0">
                <a:solidFill>
                  <a:srgbClr val="0000FF"/>
                </a:solidFill>
                <a:latin typeface="Constantia"/>
                <a:cs typeface="Constantia"/>
              </a:rPr>
              <a:t>, </a:t>
            </a:r>
            <a:r>
              <a:rPr sz="2800" spc="-10" dirty="0">
                <a:solidFill>
                  <a:srgbClr val="0000FF"/>
                </a:solidFill>
                <a:latin typeface="Constantia"/>
                <a:cs typeface="Constantia"/>
              </a:rPr>
              <a:t>this </a:t>
            </a:r>
            <a:r>
              <a:rPr sz="2800" b="1" spc="-10" dirty="0">
                <a:solidFill>
                  <a:srgbClr val="0000FF"/>
                </a:solidFill>
                <a:latin typeface="Constantia"/>
                <a:cs typeface="Constantia"/>
              </a:rPr>
              <a:t>does  </a:t>
            </a:r>
            <a:r>
              <a:rPr sz="2800" b="1" spc="-5" dirty="0">
                <a:solidFill>
                  <a:srgbClr val="0000FF"/>
                </a:solidFill>
                <a:latin typeface="Constantia"/>
                <a:cs typeface="Constantia"/>
              </a:rPr>
              <a:t>not imply </a:t>
            </a:r>
            <a:r>
              <a:rPr sz="2800" spc="-5" dirty="0">
                <a:solidFill>
                  <a:srgbClr val="0000FF"/>
                </a:solidFill>
                <a:latin typeface="Constantia"/>
                <a:cs typeface="Constantia"/>
              </a:rPr>
              <a:t>that </a:t>
            </a:r>
            <a:r>
              <a:rPr sz="2800" spc="-10" dirty="0">
                <a:solidFill>
                  <a:srgbClr val="0000FF"/>
                </a:solidFill>
                <a:latin typeface="Constantia"/>
                <a:cs typeface="Constantia"/>
              </a:rPr>
              <a:t>the </a:t>
            </a:r>
            <a:r>
              <a:rPr sz="2800" spc="-5" dirty="0">
                <a:solidFill>
                  <a:srgbClr val="0000FF"/>
                </a:solidFill>
                <a:latin typeface="Constantia"/>
                <a:cs typeface="Constantia"/>
              </a:rPr>
              <a:t>perceived </a:t>
            </a:r>
            <a:r>
              <a:rPr sz="2800" spc="-10" dirty="0">
                <a:solidFill>
                  <a:srgbClr val="0000FF"/>
                </a:solidFill>
                <a:latin typeface="Constantia"/>
                <a:cs typeface="Constantia"/>
              </a:rPr>
              <a:t>brightness </a:t>
            </a:r>
            <a:r>
              <a:rPr sz="2800" spc="15" dirty="0">
                <a:solidFill>
                  <a:srgbClr val="0000FF"/>
                </a:solidFill>
                <a:latin typeface="Constantia"/>
                <a:cs typeface="Constantia"/>
              </a:rPr>
              <a:t>is  </a:t>
            </a:r>
            <a:r>
              <a:rPr sz="2800" spc="-10" dirty="0">
                <a:solidFill>
                  <a:srgbClr val="0000FF"/>
                </a:solidFill>
                <a:latin typeface="Constantia"/>
                <a:cs typeface="Constantia"/>
              </a:rPr>
              <a:t>doubled</a:t>
            </a:r>
            <a:r>
              <a:rPr sz="2800" dirty="0">
                <a:solidFill>
                  <a:srgbClr val="0000FF"/>
                </a:solidFill>
                <a:latin typeface="Constantia"/>
                <a:cs typeface="Constantia"/>
              </a:rPr>
              <a:t> </a:t>
            </a:r>
            <a:r>
              <a:rPr sz="2800" spc="-5" dirty="0">
                <a:solidFill>
                  <a:srgbClr val="0000FF"/>
                </a:solidFill>
                <a:latin typeface="Constantia"/>
                <a:cs typeface="Constantia"/>
              </a:rPr>
              <a:t>too.</a:t>
            </a:r>
            <a:endParaRPr sz="2800">
              <a:latin typeface="Constantia"/>
              <a:cs typeface="Constantia"/>
            </a:endParaRPr>
          </a:p>
          <a:p>
            <a:pPr>
              <a:lnSpc>
                <a:spcPct val="100000"/>
              </a:lnSpc>
              <a:spcBef>
                <a:spcPts val="5"/>
              </a:spcBef>
              <a:buClr>
                <a:srgbClr val="0000FF"/>
              </a:buClr>
              <a:buFont typeface="Wingdings"/>
              <a:buChar char=""/>
            </a:pPr>
            <a:endParaRPr sz="2200">
              <a:latin typeface="Constantia"/>
              <a:cs typeface="Constantia"/>
            </a:endParaRPr>
          </a:p>
          <a:p>
            <a:pPr marL="355600" marR="5715" indent="-342900" algn="just">
              <a:lnSpc>
                <a:spcPct val="100000"/>
              </a:lnSpc>
              <a:buFont typeface="Wingdings"/>
              <a:buChar char=""/>
              <a:tabLst>
                <a:tab pos="355600" algn="l"/>
              </a:tabLst>
            </a:pPr>
            <a:r>
              <a:rPr sz="2800" spc="-10" dirty="0">
                <a:solidFill>
                  <a:srgbClr val="0000FF"/>
                </a:solidFill>
                <a:latin typeface="Constantia"/>
                <a:cs typeface="Constantia"/>
              </a:rPr>
              <a:t>The </a:t>
            </a:r>
            <a:r>
              <a:rPr sz="2800" spc="-5" dirty="0">
                <a:solidFill>
                  <a:srgbClr val="0000FF"/>
                </a:solidFill>
                <a:latin typeface="Constantia"/>
                <a:cs typeface="Constantia"/>
              </a:rPr>
              <a:t>brightness also </a:t>
            </a:r>
            <a:r>
              <a:rPr sz="2800" spc="-10" dirty="0">
                <a:solidFill>
                  <a:srgbClr val="0000FF"/>
                </a:solidFill>
                <a:latin typeface="Constantia"/>
                <a:cs typeface="Constantia"/>
              </a:rPr>
              <a:t>depends </a:t>
            </a:r>
            <a:r>
              <a:rPr sz="2800" spc="-5" dirty="0">
                <a:solidFill>
                  <a:srgbClr val="0000FF"/>
                </a:solidFill>
                <a:latin typeface="Constantia"/>
                <a:cs typeface="Constantia"/>
              </a:rPr>
              <a:t>on other factors,  such </a:t>
            </a:r>
            <a:r>
              <a:rPr sz="2800" dirty="0">
                <a:solidFill>
                  <a:srgbClr val="0000FF"/>
                </a:solidFill>
                <a:latin typeface="Constantia"/>
                <a:cs typeface="Constantia"/>
              </a:rPr>
              <a:t>as </a:t>
            </a:r>
            <a:r>
              <a:rPr sz="2800" b="1" spc="-5" dirty="0">
                <a:solidFill>
                  <a:srgbClr val="0000FF"/>
                </a:solidFill>
                <a:latin typeface="Constantia"/>
                <a:cs typeface="Constantia"/>
              </a:rPr>
              <a:t>contrast around the </a:t>
            </a:r>
            <a:r>
              <a:rPr sz="2800" b="1" spc="-10" dirty="0">
                <a:solidFill>
                  <a:srgbClr val="0000FF"/>
                </a:solidFill>
                <a:latin typeface="Constantia"/>
                <a:cs typeface="Constantia"/>
              </a:rPr>
              <a:t>pixel </a:t>
            </a:r>
            <a:r>
              <a:rPr sz="2800" spc="-5" dirty="0">
                <a:solidFill>
                  <a:srgbClr val="0000FF"/>
                </a:solidFill>
                <a:latin typeface="Constantia"/>
                <a:cs typeface="Constantia"/>
              </a:rPr>
              <a:t>and various  </a:t>
            </a:r>
            <a:r>
              <a:rPr sz="2800" b="1" spc="-10" dirty="0">
                <a:solidFill>
                  <a:srgbClr val="0000FF"/>
                </a:solidFill>
                <a:latin typeface="Constantia"/>
                <a:cs typeface="Constantia"/>
              </a:rPr>
              <a:t>cognitive</a:t>
            </a:r>
            <a:r>
              <a:rPr sz="2800" b="1" dirty="0">
                <a:solidFill>
                  <a:srgbClr val="0000FF"/>
                </a:solidFill>
                <a:latin typeface="Constantia"/>
                <a:cs typeface="Constantia"/>
              </a:rPr>
              <a:t> </a:t>
            </a:r>
            <a:r>
              <a:rPr sz="2800" b="1" spc="-10" dirty="0">
                <a:solidFill>
                  <a:srgbClr val="0000FF"/>
                </a:solidFill>
                <a:latin typeface="Constantia"/>
                <a:cs typeface="Constantia"/>
              </a:rPr>
              <a:t>processes</a:t>
            </a:r>
            <a:endParaRPr sz="2800">
              <a:latin typeface="Constantia"/>
              <a:cs typeface="Constant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659635" y="103631"/>
            <a:ext cx="5861685" cy="844550"/>
            <a:chOff x="1659635" y="103631"/>
            <a:chExt cx="5861685" cy="844550"/>
          </a:xfrm>
        </p:grpSpPr>
        <p:pic>
          <p:nvPicPr>
            <p:cNvPr id="4" name="object 4"/>
            <p:cNvPicPr/>
            <p:nvPr/>
          </p:nvPicPr>
          <p:blipFill>
            <a:blip r:embed="rId3" cstate="print"/>
            <a:stretch>
              <a:fillRect/>
            </a:stretch>
          </p:blipFill>
          <p:spPr>
            <a:xfrm>
              <a:off x="1659635" y="134111"/>
              <a:ext cx="2697480" cy="813816"/>
            </a:xfrm>
            <a:prstGeom prst="rect">
              <a:avLst/>
            </a:prstGeom>
          </p:spPr>
        </p:pic>
        <p:pic>
          <p:nvPicPr>
            <p:cNvPr id="5" name="object 5"/>
            <p:cNvPicPr/>
            <p:nvPr/>
          </p:nvPicPr>
          <p:blipFill>
            <a:blip r:embed="rId4" cstate="print"/>
            <a:stretch>
              <a:fillRect/>
            </a:stretch>
          </p:blipFill>
          <p:spPr>
            <a:xfrm>
              <a:off x="3689603" y="103631"/>
              <a:ext cx="922020" cy="844296"/>
            </a:xfrm>
            <a:prstGeom prst="rect">
              <a:avLst/>
            </a:prstGeom>
          </p:spPr>
        </p:pic>
        <p:pic>
          <p:nvPicPr>
            <p:cNvPr id="6" name="object 6"/>
            <p:cNvPicPr/>
            <p:nvPr/>
          </p:nvPicPr>
          <p:blipFill>
            <a:blip r:embed="rId5" cstate="print"/>
            <a:stretch>
              <a:fillRect/>
            </a:stretch>
          </p:blipFill>
          <p:spPr>
            <a:xfrm>
              <a:off x="3944111" y="134111"/>
              <a:ext cx="3576828" cy="813816"/>
            </a:xfrm>
            <a:prstGeom prst="rect">
              <a:avLst/>
            </a:prstGeom>
          </p:spPr>
        </p:pic>
      </p:grpSp>
      <p:sp>
        <p:nvSpPr>
          <p:cNvPr id="7" name="object 7"/>
          <p:cNvSpPr txBox="1">
            <a:spLocks noGrp="1"/>
          </p:cNvSpPr>
          <p:nvPr>
            <p:ph type="title"/>
          </p:nvPr>
        </p:nvSpPr>
        <p:spPr>
          <a:xfrm>
            <a:off x="1961769" y="269493"/>
            <a:ext cx="5217795" cy="635000"/>
          </a:xfrm>
          <a:prstGeom prst="rect">
            <a:avLst/>
          </a:prstGeom>
        </p:spPr>
        <p:txBody>
          <a:bodyPr vert="horz" wrap="square" lIns="0" tIns="12065" rIns="0" bIns="0" rtlCol="0">
            <a:spAutoFit/>
          </a:bodyPr>
          <a:lstStyle/>
          <a:p>
            <a:pPr marL="12700">
              <a:lnSpc>
                <a:spcPct val="100000"/>
              </a:lnSpc>
              <a:spcBef>
                <a:spcPts val="95"/>
              </a:spcBef>
            </a:pPr>
            <a:r>
              <a:rPr sz="4000" u="none" spc="-5" dirty="0">
                <a:latin typeface="Arial"/>
                <a:cs typeface="Arial"/>
              </a:rPr>
              <a:t>A photon</a:t>
            </a:r>
            <a:r>
              <a:rPr sz="4000" u="none" spc="-5" dirty="0">
                <a:latin typeface="MS PGothic"/>
                <a:cs typeface="MS PGothic"/>
              </a:rPr>
              <a:t>’</a:t>
            </a:r>
            <a:r>
              <a:rPr sz="4000" u="none" spc="-5" dirty="0">
                <a:latin typeface="Arial"/>
                <a:cs typeface="Arial"/>
              </a:rPr>
              <a:t>s life</a:t>
            </a:r>
            <a:r>
              <a:rPr sz="4000" u="none" spc="-45" dirty="0">
                <a:latin typeface="Arial"/>
                <a:cs typeface="Arial"/>
              </a:rPr>
              <a:t> </a:t>
            </a:r>
            <a:r>
              <a:rPr sz="4000" u="none" spc="-5" dirty="0">
                <a:latin typeface="Arial"/>
                <a:cs typeface="Arial"/>
              </a:rPr>
              <a:t>choices</a:t>
            </a:r>
            <a:endParaRPr sz="4000">
              <a:latin typeface="Arial"/>
              <a:cs typeface="Arial"/>
            </a:endParaRPr>
          </a:p>
        </p:txBody>
      </p:sp>
      <p:sp>
        <p:nvSpPr>
          <p:cNvPr id="8" name="object 8"/>
          <p:cNvSpPr txBox="1"/>
          <p:nvPr/>
        </p:nvSpPr>
        <p:spPr>
          <a:xfrm>
            <a:off x="535940" y="1247902"/>
            <a:ext cx="3569335" cy="331787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solidFill>
                  <a:srgbClr val="A6A6A6"/>
                </a:solidFill>
                <a:latin typeface="Arial"/>
                <a:cs typeface="Arial"/>
              </a:rPr>
              <a:t>Absorption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Diffusion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Reflection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Transparency</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Refraction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Fluorescence</a:t>
            </a:r>
            <a:endParaRPr sz="2400">
              <a:latin typeface="Arial"/>
              <a:cs typeface="Arial"/>
            </a:endParaRPr>
          </a:p>
          <a:p>
            <a:pPr marL="355600" indent="-342900">
              <a:lnSpc>
                <a:spcPct val="100000"/>
              </a:lnSpc>
              <a:buFont typeface="Arial"/>
              <a:buChar char="•"/>
              <a:tabLst>
                <a:tab pos="354965" algn="l"/>
                <a:tab pos="355600" algn="l"/>
              </a:tabLst>
            </a:pPr>
            <a:r>
              <a:rPr sz="2400" b="1" spc="-5" dirty="0">
                <a:solidFill>
                  <a:srgbClr val="0000FF"/>
                </a:solidFill>
                <a:latin typeface="Arial"/>
                <a:cs typeface="Arial"/>
              </a:rPr>
              <a:t>Subsurface</a:t>
            </a:r>
            <a:r>
              <a:rPr sz="2400" b="1" spc="-15" dirty="0">
                <a:solidFill>
                  <a:srgbClr val="0000FF"/>
                </a:solidFill>
                <a:latin typeface="Arial"/>
                <a:cs typeface="Arial"/>
              </a:rPr>
              <a:t> </a:t>
            </a:r>
            <a:r>
              <a:rPr sz="2400" b="1" spc="-5" dirty="0">
                <a:solidFill>
                  <a:srgbClr val="0000FF"/>
                </a:solidFill>
                <a:latin typeface="Arial"/>
                <a:cs typeface="Arial"/>
              </a:rPr>
              <a:t>scattering</a:t>
            </a:r>
            <a:endParaRPr sz="2400">
              <a:latin typeface="Arial"/>
              <a:cs typeface="Arial"/>
            </a:endParaRPr>
          </a:p>
          <a:p>
            <a:pPr marL="355600" indent="-342900">
              <a:lnSpc>
                <a:spcPct val="100000"/>
              </a:lnSpc>
              <a:spcBef>
                <a:spcPts val="5"/>
              </a:spcBef>
              <a:buChar char="•"/>
              <a:tabLst>
                <a:tab pos="354965" algn="l"/>
                <a:tab pos="355600" algn="l"/>
              </a:tabLst>
            </a:pPr>
            <a:r>
              <a:rPr sz="2400" spc="-5" dirty="0">
                <a:solidFill>
                  <a:srgbClr val="A6A6A6"/>
                </a:solidFill>
                <a:latin typeface="Arial"/>
                <a:cs typeface="Arial"/>
              </a:rPr>
              <a:t>Phosphorescence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Interreflection</a:t>
            </a:r>
            <a:endParaRPr sz="2400">
              <a:latin typeface="Arial"/>
              <a:cs typeface="Arial"/>
            </a:endParaRPr>
          </a:p>
        </p:txBody>
      </p:sp>
      <p:grpSp>
        <p:nvGrpSpPr>
          <p:cNvPr id="9" name="object 9"/>
          <p:cNvGrpSpPr/>
          <p:nvPr/>
        </p:nvGrpSpPr>
        <p:grpSpPr>
          <a:xfrm>
            <a:off x="4991100" y="2193925"/>
            <a:ext cx="3384550" cy="2387600"/>
            <a:chOff x="4991100" y="2193925"/>
            <a:chExt cx="3384550" cy="2387600"/>
          </a:xfrm>
        </p:grpSpPr>
        <p:sp>
          <p:nvSpPr>
            <p:cNvPr id="10" name="object 10"/>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1" name="object 11"/>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2" name="object 12"/>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3" name="object 13"/>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7260081" y="25911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λ</a:t>
            </a:r>
            <a:endParaRPr sz="1800">
              <a:latin typeface="Arial"/>
              <a:cs typeface="Arial"/>
            </a:endParaRPr>
          </a:p>
        </p:txBody>
      </p:sp>
      <p:sp>
        <p:nvSpPr>
          <p:cNvPr id="15" name="object 15"/>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sp>
        <p:nvSpPr>
          <p:cNvPr id="16" name="object 16"/>
          <p:cNvSpPr/>
          <p:nvPr/>
        </p:nvSpPr>
        <p:spPr>
          <a:xfrm>
            <a:off x="4953000" y="3849623"/>
            <a:ext cx="2628900" cy="718820"/>
          </a:xfrm>
          <a:custGeom>
            <a:avLst/>
            <a:gdLst/>
            <a:ahLst/>
            <a:cxnLst/>
            <a:rect l="l" t="t" r="r" b="b"/>
            <a:pathLst>
              <a:path w="2628900" h="718820">
                <a:moveTo>
                  <a:pt x="105537" y="333248"/>
                </a:moveTo>
                <a:lnTo>
                  <a:pt x="105029" y="329819"/>
                </a:lnTo>
                <a:lnTo>
                  <a:pt x="104394" y="326390"/>
                </a:lnTo>
                <a:lnTo>
                  <a:pt x="101092" y="324104"/>
                </a:lnTo>
                <a:lnTo>
                  <a:pt x="97663" y="324612"/>
                </a:lnTo>
                <a:lnTo>
                  <a:pt x="0" y="341376"/>
                </a:lnTo>
                <a:lnTo>
                  <a:pt x="64770" y="420878"/>
                </a:lnTo>
                <a:lnTo>
                  <a:pt x="68834" y="421259"/>
                </a:lnTo>
                <a:lnTo>
                  <a:pt x="74295" y="416814"/>
                </a:lnTo>
                <a:lnTo>
                  <a:pt x="74676" y="412877"/>
                </a:lnTo>
                <a:lnTo>
                  <a:pt x="72390" y="410210"/>
                </a:lnTo>
                <a:lnTo>
                  <a:pt x="31496" y="360006"/>
                </a:lnTo>
                <a:lnTo>
                  <a:pt x="34671" y="361188"/>
                </a:lnTo>
                <a:lnTo>
                  <a:pt x="39116" y="349250"/>
                </a:lnTo>
                <a:lnTo>
                  <a:pt x="35991" y="348094"/>
                </a:lnTo>
                <a:lnTo>
                  <a:pt x="84201" y="339852"/>
                </a:lnTo>
                <a:lnTo>
                  <a:pt x="99822" y="337185"/>
                </a:lnTo>
                <a:lnTo>
                  <a:pt x="103251" y="336550"/>
                </a:lnTo>
                <a:lnTo>
                  <a:pt x="105537" y="333248"/>
                </a:lnTo>
                <a:close/>
              </a:path>
              <a:path w="2628900" h="718820">
                <a:moveTo>
                  <a:pt x="122301" y="380492"/>
                </a:moveTo>
                <a:lnTo>
                  <a:pt x="74803" y="362585"/>
                </a:lnTo>
                <a:lnTo>
                  <a:pt x="70358" y="374523"/>
                </a:lnTo>
                <a:lnTo>
                  <a:pt x="117856" y="392303"/>
                </a:lnTo>
                <a:lnTo>
                  <a:pt x="122301" y="380492"/>
                </a:lnTo>
                <a:close/>
              </a:path>
              <a:path w="2628900" h="718820">
                <a:moveTo>
                  <a:pt x="205613" y="411734"/>
                </a:moveTo>
                <a:lnTo>
                  <a:pt x="157988" y="393827"/>
                </a:lnTo>
                <a:lnTo>
                  <a:pt x="153543" y="405765"/>
                </a:lnTo>
                <a:lnTo>
                  <a:pt x="201168" y="423545"/>
                </a:lnTo>
                <a:lnTo>
                  <a:pt x="205613" y="411734"/>
                </a:lnTo>
                <a:close/>
              </a:path>
              <a:path w="2628900" h="718820">
                <a:moveTo>
                  <a:pt x="288798" y="442849"/>
                </a:moveTo>
                <a:lnTo>
                  <a:pt x="241300" y="425069"/>
                </a:lnTo>
                <a:lnTo>
                  <a:pt x="236728" y="437007"/>
                </a:lnTo>
                <a:lnTo>
                  <a:pt x="284353" y="454787"/>
                </a:lnTo>
                <a:lnTo>
                  <a:pt x="288798" y="442849"/>
                </a:lnTo>
                <a:close/>
              </a:path>
              <a:path w="2628900" h="718820">
                <a:moveTo>
                  <a:pt x="372110" y="474091"/>
                </a:moveTo>
                <a:lnTo>
                  <a:pt x="324485" y="456311"/>
                </a:lnTo>
                <a:lnTo>
                  <a:pt x="320040" y="468122"/>
                </a:lnTo>
                <a:lnTo>
                  <a:pt x="367538" y="486029"/>
                </a:lnTo>
                <a:lnTo>
                  <a:pt x="372110" y="474091"/>
                </a:lnTo>
                <a:close/>
              </a:path>
              <a:path w="2628900" h="718820">
                <a:moveTo>
                  <a:pt x="455295" y="505333"/>
                </a:moveTo>
                <a:lnTo>
                  <a:pt x="407670" y="487426"/>
                </a:lnTo>
                <a:lnTo>
                  <a:pt x="403225" y="499364"/>
                </a:lnTo>
                <a:lnTo>
                  <a:pt x="450850" y="517271"/>
                </a:lnTo>
                <a:lnTo>
                  <a:pt x="455295" y="505333"/>
                </a:lnTo>
                <a:close/>
              </a:path>
              <a:path w="2628900" h="718820">
                <a:moveTo>
                  <a:pt x="538480" y="536575"/>
                </a:moveTo>
                <a:lnTo>
                  <a:pt x="490982" y="518668"/>
                </a:lnTo>
                <a:lnTo>
                  <a:pt x="486537" y="530606"/>
                </a:lnTo>
                <a:lnTo>
                  <a:pt x="534035" y="548386"/>
                </a:lnTo>
                <a:lnTo>
                  <a:pt x="538480" y="536575"/>
                </a:lnTo>
                <a:close/>
              </a:path>
              <a:path w="2628900" h="718820">
                <a:moveTo>
                  <a:pt x="621792" y="567817"/>
                </a:moveTo>
                <a:lnTo>
                  <a:pt x="574167" y="549910"/>
                </a:lnTo>
                <a:lnTo>
                  <a:pt x="569722" y="561848"/>
                </a:lnTo>
                <a:lnTo>
                  <a:pt x="617347" y="579628"/>
                </a:lnTo>
                <a:lnTo>
                  <a:pt x="621792" y="567817"/>
                </a:lnTo>
                <a:close/>
              </a:path>
              <a:path w="2628900" h="718820">
                <a:moveTo>
                  <a:pt x="704977" y="598932"/>
                </a:moveTo>
                <a:lnTo>
                  <a:pt x="657479" y="581152"/>
                </a:lnTo>
                <a:lnTo>
                  <a:pt x="653034" y="592963"/>
                </a:lnTo>
                <a:lnTo>
                  <a:pt x="700532" y="610870"/>
                </a:lnTo>
                <a:lnTo>
                  <a:pt x="704977" y="598932"/>
                </a:lnTo>
                <a:close/>
              </a:path>
              <a:path w="2628900" h="718820">
                <a:moveTo>
                  <a:pt x="788289" y="630174"/>
                </a:moveTo>
                <a:lnTo>
                  <a:pt x="740664" y="612394"/>
                </a:lnTo>
                <a:lnTo>
                  <a:pt x="736219" y="624205"/>
                </a:lnTo>
                <a:lnTo>
                  <a:pt x="783844" y="642112"/>
                </a:lnTo>
                <a:lnTo>
                  <a:pt x="788289" y="630174"/>
                </a:lnTo>
                <a:close/>
              </a:path>
              <a:path w="2628900" h="718820">
                <a:moveTo>
                  <a:pt x="871474" y="661416"/>
                </a:moveTo>
                <a:lnTo>
                  <a:pt x="823976" y="643509"/>
                </a:lnTo>
                <a:lnTo>
                  <a:pt x="819404" y="655447"/>
                </a:lnTo>
                <a:lnTo>
                  <a:pt x="867029" y="673354"/>
                </a:lnTo>
                <a:lnTo>
                  <a:pt x="871474" y="661416"/>
                </a:lnTo>
                <a:close/>
              </a:path>
              <a:path w="2628900" h="718820">
                <a:moveTo>
                  <a:pt x="911860" y="95758"/>
                </a:moveTo>
                <a:lnTo>
                  <a:pt x="879348" y="56642"/>
                </a:lnTo>
                <a:lnTo>
                  <a:pt x="869569" y="64770"/>
                </a:lnTo>
                <a:lnTo>
                  <a:pt x="902081" y="103886"/>
                </a:lnTo>
                <a:lnTo>
                  <a:pt x="911860" y="95758"/>
                </a:lnTo>
                <a:close/>
              </a:path>
              <a:path w="2628900" h="718820">
                <a:moveTo>
                  <a:pt x="922020" y="38735"/>
                </a:moveTo>
                <a:lnTo>
                  <a:pt x="920369" y="35052"/>
                </a:lnTo>
                <a:lnTo>
                  <a:pt x="917067" y="33782"/>
                </a:lnTo>
                <a:lnTo>
                  <a:pt x="839609" y="5715"/>
                </a:lnTo>
                <a:lnTo>
                  <a:pt x="823849" y="0"/>
                </a:lnTo>
                <a:lnTo>
                  <a:pt x="840359" y="97790"/>
                </a:lnTo>
                <a:lnTo>
                  <a:pt x="840867" y="101219"/>
                </a:lnTo>
                <a:lnTo>
                  <a:pt x="844169" y="103505"/>
                </a:lnTo>
                <a:lnTo>
                  <a:pt x="847598" y="102997"/>
                </a:lnTo>
                <a:lnTo>
                  <a:pt x="851154" y="102362"/>
                </a:lnTo>
                <a:lnTo>
                  <a:pt x="853440" y="99060"/>
                </a:lnTo>
                <a:lnTo>
                  <a:pt x="852805" y="95631"/>
                </a:lnTo>
                <a:lnTo>
                  <a:pt x="842098" y="31877"/>
                </a:lnTo>
                <a:lnTo>
                  <a:pt x="845185" y="35560"/>
                </a:lnTo>
                <a:lnTo>
                  <a:pt x="854964" y="27432"/>
                </a:lnTo>
                <a:lnTo>
                  <a:pt x="851852" y="23723"/>
                </a:lnTo>
                <a:lnTo>
                  <a:pt x="912749" y="45720"/>
                </a:lnTo>
                <a:lnTo>
                  <a:pt x="916051" y="46990"/>
                </a:lnTo>
                <a:lnTo>
                  <a:pt x="919607" y="45212"/>
                </a:lnTo>
                <a:lnTo>
                  <a:pt x="920877" y="41910"/>
                </a:lnTo>
                <a:lnTo>
                  <a:pt x="922020" y="38735"/>
                </a:lnTo>
                <a:close/>
              </a:path>
              <a:path w="2628900" h="718820">
                <a:moveTo>
                  <a:pt x="954786" y="692658"/>
                </a:moveTo>
                <a:lnTo>
                  <a:pt x="907161" y="674751"/>
                </a:lnTo>
                <a:lnTo>
                  <a:pt x="902716" y="686689"/>
                </a:lnTo>
                <a:lnTo>
                  <a:pt x="950214" y="704469"/>
                </a:lnTo>
                <a:lnTo>
                  <a:pt x="954786" y="692658"/>
                </a:lnTo>
                <a:close/>
              </a:path>
              <a:path w="2628900" h="718820">
                <a:moveTo>
                  <a:pt x="968756" y="163957"/>
                </a:moveTo>
                <a:lnTo>
                  <a:pt x="936244" y="124968"/>
                </a:lnTo>
                <a:lnTo>
                  <a:pt x="926465" y="133096"/>
                </a:lnTo>
                <a:lnTo>
                  <a:pt x="959104" y="172085"/>
                </a:lnTo>
                <a:lnTo>
                  <a:pt x="968756" y="163957"/>
                </a:lnTo>
                <a:close/>
              </a:path>
              <a:path w="2628900" h="718820">
                <a:moveTo>
                  <a:pt x="1025652" y="232283"/>
                </a:moveTo>
                <a:lnTo>
                  <a:pt x="993140" y="193294"/>
                </a:lnTo>
                <a:lnTo>
                  <a:pt x="983488" y="201422"/>
                </a:lnTo>
                <a:lnTo>
                  <a:pt x="1016000" y="240411"/>
                </a:lnTo>
                <a:lnTo>
                  <a:pt x="1025652" y="232283"/>
                </a:lnTo>
                <a:close/>
              </a:path>
              <a:path w="2628900" h="718820">
                <a:moveTo>
                  <a:pt x="1082675" y="300609"/>
                </a:moveTo>
                <a:lnTo>
                  <a:pt x="1050163" y="261620"/>
                </a:lnTo>
                <a:lnTo>
                  <a:pt x="1040384" y="269748"/>
                </a:lnTo>
                <a:lnTo>
                  <a:pt x="1072896" y="308737"/>
                </a:lnTo>
                <a:lnTo>
                  <a:pt x="1082675" y="300609"/>
                </a:lnTo>
                <a:close/>
              </a:path>
              <a:path w="2628900" h="718820">
                <a:moveTo>
                  <a:pt x="1139571" y="368935"/>
                </a:moveTo>
                <a:lnTo>
                  <a:pt x="1107059" y="329819"/>
                </a:lnTo>
                <a:lnTo>
                  <a:pt x="1097280" y="337947"/>
                </a:lnTo>
                <a:lnTo>
                  <a:pt x="1129792" y="377063"/>
                </a:lnTo>
                <a:lnTo>
                  <a:pt x="1139571" y="368935"/>
                </a:lnTo>
                <a:close/>
              </a:path>
              <a:path w="2628900" h="718820">
                <a:moveTo>
                  <a:pt x="1196467" y="437134"/>
                </a:moveTo>
                <a:lnTo>
                  <a:pt x="1163955" y="398145"/>
                </a:lnTo>
                <a:lnTo>
                  <a:pt x="1154176" y="406273"/>
                </a:lnTo>
                <a:lnTo>
                  <a:pt x="1186688" y="445262"/>
                </a:lnTo>
                <a:lnTo>
                  <a:pt x="1196467" y="437134"/>
                </a:lnTo>
                <a:close/>
              </a:path>
              <a:path w="2628900" h="718820">
                <a:moveTo>
                  <a:pt x="1253363" y="505460"/>
                </a:moveTo>
                <a:lnTo>
                  <a:pt x="1220851" y="466471"/>
                </a:lnTo>
                <a:lnTo>
                  <a:pt x="1211072" y="474599"/>
                </a:lnTo>
                <a:lnTo>
                  <a:pt x="1243584" y="513588"/>
                </a:lnTo>
                <a:lnTo>
                  <a:pt x="1253363" y="505460"/>
                </a:lnTo>
                <a:close/>
              </a:path>
              <a:path w="2628900" h="718820">
                <a:moveTo>
                  <a:pt x="1310259" y="573786"/>
                </a:moveTo>
                <a:lnTo>
                  <a:pt x="1277747" y="534797"/>
                </a:lnTo>
                <a:lnTo>
                  <a:pt x="1267968" y="542925"/>
                </a:lnTo>
                <a:lnTo>
                  <a:pt x="1300480" y="581914"/>
                </a:lnTo>
                <a:lnTo>
                  <a:pt x="1310259" y="573786"/>
                </a:lnTo>
                <a:close/>
              </a:path>
              <a:path w="2628900" h="718820">
                <a:moveTo>
                  <a:pt x="1367155" y="642112"/>
                </a:moveTo>
                <a:lnTo>
                  <a:pt x="1334643" y="602996"/>
                </a:lnTo>
                <a:lnTo>
                  <a:pt x="1324864" y="611124"/>
                </a:lnTo>
                <a:lnTo>
                  <a:pt x="1357376" y="650240"/>
                </a:lnTo>
                <a:lnTo>
                  <a:pt x="1367155" y="642112"/>
                </a:lnTo>
                <a:close/>
              </a:path>
              <a:path w="2628900" h="718820">
                <a:moveTo>
                  <a:pt x="1424051" y="710311"/>
                </a:moveTo>
                <a:lnTo>
                  <a:pt x="1391539" y="671322"/>
                </a:lnTo>
                <a:lnTo>
                  <a:pt x="1381760" y="679450"/>
                </a:lnTo>
                <a:lnTo>
                  <a:pt x="1414399" y="718439"/>
                </a:lnTo>
                <a:lnTo>
                  <a:pt x="1424051" y="710311"/>
                </a:lnTo>
                <a:close/>
              </a:path>
              <a:path w="2628900" h="718820">
                <a:moveTo>
                  <a:pt x="1726184" y="686689"/>
                </a:moveTo>
                <a:lnTo>
                  <a:pt x="1721739" y="674751"/>
                </a:lnTo>
                <a:lnTo>
                  <a:pt x="1674114" y="692658"/>
                </a:lnTo>
                <a:lnTo>
                  <a:pt x="1678673" y="704469"/>
                </a:lnTo>
                <a:lnTo>
                  <a:pt x="1726184" y="686689"/>
                </a:lnTo>
                <a:close/>
              </a:path>
              <a:path w="2628900" h="718820">
                <a:moveTo>
                  <a:pt x="1809369" y="655447"/>
                </a:moveTo>
                <a:lnTo>
                  <a:pt x="1804924" y="643509"/>
                </a:lnTo>
                <a:lnTo>
                  <a:pt x="1757426" y="661416"/>
                </a:lnTo>
                <a:lnTo>
                  <a:pt x="1761871" y="673354"/>
                </a:lnTo>
                <a:lnTo>
                  <a:pt x="1809369" y="655447"/>
                </a:lnTo>
                <a:close/>
              </a:path>
              <a:path w="2628900" h="718820">
                <a:moveTo>
                  <a:pt x="1892681" y="624205"/>
                </a:moveTo>
                <a:lnTo>
                  <a:pt x="1888236" y="612394"/>
                </a:lnTo>
                <a:lnTo>
                  <a:pt x="1840611" y="630174"/>
                </a:lnTo>
                <a:lnTo>
                  <a:pt x="1845056" y="642112"/>
                </a:lnTo>
                <a:lnTo>
                  <a:pt x="1892681" y="624205"/>
                </a:lnTo>
                <a:close/>
              </a:path>
              <a:path w="2628900" h="718820">
                <a:moveTo>
                  <a:pt x="1975866" y="592963"/>
                </a:moveTo>
                <a:lnTo>
                  <a:pt x="1971421" y="581152"/>
                </a:lnTo>
                <a:lnTo>
                  <a:pt x="1923923" y="598932"/>
                </a:lnTo>
                <a:lnTo>
                  <a:pt x="1928368" y="610870"/>
                </a:lnTo>
                <a:lnTo>
                  <a:pt x="1975866" y="592963"/>
                </a:lnTo>
                <a:close/>
              </a:path>
              <a:path w="2628900" h="718820">
                <a:moveTo>
                  <a:pt x="2059178" y="561848"/>
                </a:moveTo>
                <a:lnTo>
                  <a:pt x="2054733" y="549910"/>
                </a:lnTo>
                <a:lnTo>
                  <a:pt x="2007108" y="567817"/>
                </a:lnTo>
                <a:lnTo>
                  <a:pt x="2011553" y="579628"/>
                </a:lnTo>
                <a:lnTo>
                  <a:pt x="2059178" y="561848"/>
                </a:lnTo>
                <a:close/>
              </a:path>
              <a:path w="2628900" h="718820">
                <a:moveTo>
                  <a:pt x="2142363" y="530606"/>
                </a:moveTo>
                <a:lnTo>
                  <a:pt x="2137918" y="518668"/>
                </a:lnTo>
                <a:lnTo>
                  <a:pt x="2090420" y="536575"/>
                </a:lnTo>
                <a:lnTo>
                  <a:pt x="2094865" y="548386"/>
                </a:lnTo>
                <a:lnTo>
                  <a:pt x="2142363" y="530606"/>
                </a:lnTo>
                <a:close/>
              </a:path>
              <a:path w="2628900" h="718820">
                <a:moveTo>
                  <a:pt x="2225675" y="499364"/>
                </a:moveTo>
                <a:lnTo>
                  <a:pt x="2221230" y="487426"/>
                </a:lnTo>
                <a:lnTo>
                  <a:pt x="2173605" y="505333"/>
                </a:lnTo>
                <a:lnTo>
                  <a:pt x="2178050" y="517271"/>
                </a:lnTo>
                <a:lnTo>
                  <a:pt x="2225675" y="499364"/>
                </a:lnTo>
                <a:close/>
              </a:path>
              <a:path w="2628900" h="718820">
                <a:moveTo>
                  <a:pt x="2308860" y="468122"/>
                </a:moveTo>
                <a:lnTo>
                  <a:pt x="2304415" y="456311"/>
                </a:lnTo>
                <a:lnTo>
                  <a:pt x="2256790" y="474091"/>
                </a:lnTo>
                <a:lnTo>
                  <a:pt x="2261362" y="486029"/>
                </a:lnTo>
                <a:lnTo>
                  <a:pt x="2308860" y="468122"/>
                </a:lnTo>
                <a:close/>
              </a:path>
              <a:path w="2628900" h="718820">
                <a:moveTo>
                  <a:pt x="2392045" y="437007"/>
                </a:moveTo>
                <a:lnTo>
                  <a:pt x="2387600" y="425069"/>
                </a:lnTo>
                <a:lnTo>
                  <a:pt x="2340102" y="442849"/>
                </a:lnTo>
                <a:lnTo>
                  <a:pt x="2344547" y="454787"/>
                </a:lnTo>
                <a:lnTo>
                  <a:pt x="2392045" y="437007"/>
                </a:lnTo>
                <a:close/>
              </a:path>
              <a:path w="2628900" h="718820">
                <a:moveTo>
                  <a:pt x="2475357" y="405765"/>
                </a:moveTo>
                <a:lnTo>
                  <a:pt x="2470912" y="393827"/>
                </a:lnTo>
                <a:lnTo>
                  <a:pt x="2423287" y="411734"/>
                </a:lnTo>
                <a:lnTo>
                  <a:pt x="2427732" y="423545"/>
                </a:lnTo>
                <a:lnTo>
                  <a:pt x="2475357" y="405765"/>
                </a:lnTo>
                <a:close/>
              </a:path>
              <a:path w="2628900" h="718820">
                <a:moveTo>
                  <a:pt x="2558542" y="374523"/>
                </a:moveTo>
                <a:lnTo>
                  <a:pt x="2554097" y="362585"/>
                </a:lnTo>
                <a:lnTo>
                  <a:pt x="2506599" y="380492"/>
                </a:lnTo>
                <a:lnTo>
                  <a:pt x="2511044" y="392303"/>
                </a:lnTo>
                <a:lnTo>
                  <a:pt x="2558542" y="374523"/>
                </a:lnTo>
                <a:close/>
              </a:path>
              <a:path w="2628900" h="718820">
                <a:moveTo>
                  <a:pt x="2628900" y="341376"/>
                </a:moveTo>
                <a:lnTo>
                  <a:pt x="2620010" y="339852"/>
                </a:lnTo>
                <a:lnTo>
                  <a:pt x="2531237" y="324612"/>
                </a:lnTo>
                <a:lnTo>
                  <a:pt x="2527808" y="324104"/>
                </a:lnTo>
                <a:lnTo>
                  <a:pt x="2524506" y="326390"/>
                </a:lnTo>
                <a:lnTo>
                  <a:pt x="2523871" y="329819"/>
                </a:lnTo>
                <a:lnTo>
                  <a:pt x="2523363" y="333248"/>
                </a:lnTo>
                <a:lnTo>
                  <a:pt x="2525649" y="336550"/>
                </a:lnTo>
                <a:lnTo>
                  <a:pt x="2529078" y="337185"/>
                </a:lnTo>
                <a:lnTo>
                  <a:pt x="2592895" y="348094"/>
                </a:lnTo>
                <a:lnTo>
                  <a:pt x="2589784" y="349250"/>
                </a:lnTo>
                <a:lnTo>
                  <a:pt x="2594229" y="361188"/>
                </a:lnTo>
                <a:lnTo>
                  <a:pt x="2597391" y="360006"/>
                </a:lnTo>
                <a:lnTo>
                  <a:pt x="2556510" y="410210"/>
                </a:lnTo>
                <a:lnTo>
                  <a:pt x="2554224" y="412877"/>
                </a:lnTo>
                <a:lnTo>
                  <a:pt x="2554605" y="416814"/>
                </a:lnTo>
                <a:lnTo>
                  <a:pt x="2560066" y="421259"/>
                </a:lnTo>
                <a:lnTo>
                  <a:pt x="2564130" y="420878"/>
                </a:lnTo>
                <a:lnTo>
                  <a:pt x="2628900" y="341376"/>
                </a:lnTo>
                <a:close/>
              </a:path>
            </a:pathLst>
          </a:custGeom>
          <a:solidFill>
            <a:srgbClr val="000000"/>
          </a:solid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659635" y="103631"/>
            <a:ext cx="5861685" cy="844550"/>
            <a:chOff x="1659635" y="103631"/>
            <a:chExt cx="5861685" cy="844550"/>
          </a:xfrm>
        </p:grpSpPr>
        <p:pic>
          <p:nvPicPr>
            <p:cNvPr id="4" name="object 4"/>
            <p:cNvPicPr/>
            <p:nvPr/>
          </p:nvPicPr>
          <p:blipFill>
            <a:blip r:embed="rId3" cstate="print"/>
            <a:stretch>
              <a:fillRect/>
            </a:stretch>
          </p:blipFill>
          <p:spPr>
            <a:xfrm>
              <a:off x="1659635" y="134111"/>
              <a:ext cx="2697480" cy="813816"/>
            </a:xfrm>
            <a:prstGeom prst="rect">
              <a:avLst/>
            </a:prstGeom>
          </p:spPr>
        </p:pic>
        <p:pic>
          <p:nvPicPr>
            <p:cNvPr id="5" name="object 5"/>
            <p:cNvPicPr/>
            <p:nvPr/>
          </p:nvPicPr>
          <p:blipFill>
            <a:blip r:embed="rId4" cstate="print"/>
            <a:stretch>
              <a:fillRect/>
            </a:stretch>
          </p:blipFill>
          <p:spPr>
            <a:xfrm>
              <a:off x="3689603" y="103631"/>
              <a:ext cx="922020" cy="844296"/>
            </a:xfrm>
            <a:prstGeom prst="rect">
              <a:avLst/>
            </a:prstGeom>
          </p:spPr>
        </p:pic>
        <p:pic>
          <p:nvPicPr>
            <p:cNvPr id="6" name="object 6"/>
            <p:cNvPicPr/>
            <p:nvPr/>
          </p:nvPicPr>
          <p:blipFill>
            <a:blip r:embed="rId5" cstate="print"/>
            <a:stretch>
              <a:fillRect/>
            </a:stretch>
          </p:blipFill>
          <p:spPr>
            <a:xfrm>
              <a:off x="3944111" y="134111"/>
              <a:ext cx="3576828" cy="813816"/>
            </a:xfrm>
            <a:prstGeom prst="rect">
              <a:avLst/>
            </a:prstGeom>
          </p:spPr>
        </p:pic>
      </p:grpSp>
      <p:sp>
        <p:nvSpPr>
          <p:cNvPr id="7" name="object 7"/>
          <p:cNvSpPr txBox="1">
            <a:spLocks noGrp="1"/>
          </p:cNvSpPr>
          <p:nvPr>
            <p:ph type="title"/>
          </p:nvPr>
        </p:nvSpPr>
        <p:spPr>
          <a:xfrm>
            <a:off x="1961769" y="269493"/>
            <a:ext cx="5217795" cy="635000"/>
          </a:xfrm>
          <a:prstGeom prst="rect">
            <a:avLst/>
          </a:prstGeom>
        </p:spPr>
        <p:txBody>
          <a:bodyPr vert="horz" wrap="square" lIns="0" tIns="12065" rIns="0" bIns="0" rtlCol="0">
            <a:spAutoFit/>
          </a:bodyPr>
          <a:lstStyle/>
          <a:p>
            <a:pPr marL="12700">
              <a:lnSpc>
                <a:spcPct val="100000"/>
              </a:lnSpc>
              <a:spcBef>
                <a:spcPts val="95"/>
              </a:spcBef>
            </a:pPr>
            <a:r>
              <a:rPr sz="4000" u="none" spc="-5" dirty="0">
                <a:latin typeface="Arial"/>
                <a:cs typeface="Arial"/>
              </a:rPr>
              <a:t>A photon</a:t>
            </a:r>
            <a:r>
              <a:rPr sz="4000" u="none" spc="-5" dirty="0">
                <a:latin typeface="MS PGothic"/>
                <a:cs typeface="MS PGothic"/>
              </a:rPr>
              <a:t>’</a:t>
            </a:r>
            <a:r>
              <a:rPr sz="4000" u="none" spc="-5" dirty="0">
                <a:latin typeface="Arial"/>
                <a:cs typeface="Arial"/>
              </a:rPr>
              <a:t>s life</a:t>
            </a:r>
            <a:r>
              <a:rPr sz="4000" u="none" spc="-45" dirty="0">
                <a:latin typeface="Arial"/>
                <a:cs typeface="Arial"/>
              </a:rPr>
              <a:t> </a:t>
            </a:r>
            <a:r>
              <a:rPr sz="4000" u="none" spc="-5" dirty="0">
                <a:latin typeface="Arial"/>
                <a:cs typeface="Arial"/>
              </a:rPr>
              <a:t>choices</a:t>
            </a:r>
            <a:endParaRPr sz="4000">
              <a:latin typeface="Arial"/>
              <a:cs typeface="Arial"/>
            </a:endParaRPr>
          </a:p>
        </p:txBody>
      </p:sp>
      <p:sp>
        <p:nvSpPr>
          <p:cNvPr id="8" name="object 8"/>
          <p:cNvSpPr txBox="1"/>
          <p:nvPr/>
        </p:nvSpPr>
        <p:spPr>
          <a:xfrm>
            <a:off x="535940" y="1247902"/>
            <a:ext cx="3315970" cy="331787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solidFill>
                  <a:srgbClr val="A6A6A6"/>
                </a:solidFill>
                <a:latin typeface="Arial"/>
                <a:cs typeface="Arial"/>
              </a:rPr>
              <a:t>Absorption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Diffusion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Reflection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Transparency</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Refraction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Fluorescence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Subsurface</a:t>
            </a:r>
            <a:r>
              <a:rPr sz="2400" spc="-15" dirty="0">
                <a:solidFill>
                  <a:srgbClr val="A6A6A6"/>
                </a:solidFill>
                <a:latin typeface="Arial"/>
                <a:cs typeface="Arial"/>
              </a:rPr>
              <a:t> </a:t>
            </a:r>
            <a:r>
              <a:rPr sz="2400" spc="-5" dirty="0">
                <a:solidFill>
                  <a:srgbClr val="A6A6A6"/>
                </a:solidFill>
                <a:latin typeface="Arial"/>
                <a:cs typeface="Arial"/>
              </a:rPr>
              <a:t>scattering</a:t>
            </a:r>
            <a:endParaRPr sz="2400">
              <a:latin typeface="Arial"/>
              <a:cs typeface="Arial"/>
            </a:endParaRPr>
          </a:p>
          <a:p>
            <a:pPr marL="355600" indent="-342900">
              <a:lnSpc>
                <a:spcPct val="100000"/>
              </a:lnSpc>
              <a:spcBef>
                <a:spcPts val="5"/>
              </a:spcBef>
              <a:buFont typeface="Arial"/>
              <a:buChar char="•"/>
              <a:tabLst>
                <a:tab pos="354965" algn="l"/>
                <a:tab pos="355600" algn="l"/>
              </a:tabLst>
            </a:pPr>
            <a:r>
              <a:rPr sz="2400" b="1" spc="-5" dirty="0">
                <a:solidFill>
                  <a:srgbClr val="0000FF"/>
                </a:solidFill>
                <a:latin typeface="Arial"/>
                <a:cs typeface="Arial"/>
              </a:rPr>
              <a:t>Phosphorescence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Interreflection</a:t>
            </a:r>
            <a:endParaRPr sz="2400">
              <a:latin typeface="Arial"/>
              <a:cs typeface="Arial"/>
            </a:endParaRPr>
          </a:p>
        </p:txBody>
      </p:sp>
      <p:grpSp>
        <p:nvGrpSpPr>
          <p:cNvPr id="9" name="object 9"/>
          <p:cNvGrpSpPr/>
          <p:nvPr/>
        </p:nvGrpSpPr>
        <p:grpSpPr>
          <a:xfrm>
            <a:off x="4991100" y="2193925"/>
            <a:ext cx="3384550" cy="2387600"/>
            <a:chOff x="4991100" y="2193925"/>
            <a:chExt cx="3384550" cy="2387600"/>
          </a:xfrm>
        </p:grpSpPr>
        <p:sp>
          <p:nvSpPr>
            <p:cNvPr id="10" name="object 10"/>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1" name="object 11"/>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2" name="object 12"/>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3" name="object 13"/>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7341234" y="2591180"/>
            <a:ext cx="3505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t</a:t>
            </a:r>
            <a:r>
              <a:rPr sz="1800" spc="5" dirty="0">
                <a:latin typeface="Arial"/>
                <a:cs typeface="Arial"/>
              </a:rPr>
              <a:t>=</a:t>
            </a:r>
            <a:r>
              <a:rPr sz="1800" spc="-5" dirty="0">
                <a:latin typeface="Arial"/>
                <a:cs typeface="Arial"/>
              </a:rPr>
              <a:t>1</a:t>
            </a:r>
            <a:endParaRPr sz="1800">
              <a:latin typeface="Arial"/>
              <a:cs typeface="Arial"/>
            </a:endParaRPr>
          </a:p>
        </p:txBody>
      </p:sp>
      <p:sp>
        <p:nvSpPr>
          <p:cNvPr id="15" name="object 15"/>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sp>
        <p:nvSpPr>
          <p:cNvPr id="16" name="object 16"/>
          <p:cNvSpPr/>
          <p:nvPr/>
        </p:nvSpPr>
        <p:spPr>
          <a:xfrm>
            <a:off x="5462524" y="3789298"/>
            <a:ext cx="1899285" cy="720725"/>
          </a:xfrm>
          <a:custGeom>
            <a:avLst/>
            <a:gdLst/>
            <a:ahLst/>
            <a:cxnLst/>
            <a:rect l="l" t="t" r="r" b="b"/>
            <a:pathLst>
              <a:path w="1899284" h="720725">
                <a:moveTo>
                  <a:pt x="105664" y="349250"/>
                </a:moveTo>
                <a:lnTo>
                  <a:pt x="105029" y="345694"/>
                </a:lnTo>
                <a:lnTo>
                  <a:pt x="104521" y="342265"/>
                </a:lnTo>
                <a:lnTo>
                  <a:pt x="101219" y="339979"/>
                </a:lnTo>
                <a:lnTo>
                  <a:pt x="97663" y="340487"/>
                </a:lnTo>
                <a:lnTo>
                  <a:pt x="0" y="357251"/>
                </a:lnTo>
                <a:lnTo>
                  <a:pt x="62611" y="434086"/>
                </a:lnTo>
                <a:lnTo>
                  <a:pt x="64897" y="436753"/>
                </a:lnTo>
                <a:lnTo>
                  <a:pt x="68834" y="437134"/>
                </a:lnTo>
                <a:lnTo>
                  <a:pt x="71628" y="434975"/>
                </a:lnTo>
                <a:lnTo>
                  <a:pt x="74295" y="432689"/>
                </a:lnTo>
                <a:lnTo>
                  <a:pt x="74676" y="428752"/>
                </a:lnTo>
                <a:lnTo>
                  <a:pt x="31661" y="375945"/>
                </a:lnTo>
                <a:lnTo>
                  <a:pt x="34671" y="377063"/>
                </a:lnTo>
                <a:lnTo>
                  <a:pt x="39116" y="365125"/>
                </a:lnTo>
                <a:lnTo>
                  <a:pt x="36029" y="363982"/>
                </a:lnTo>
                <a:lnTo>
                  <a:pt x="84226" y="355727"/>
                </a:lnTo>
                <a:lnTo>
                  <a:pt x="103378" y="352425"/>
                </a:lnTo>
                <a:lnTo>
                  <a:pt x="105664" y="349250"/>
                </a:lnTo>
                <a:close/>
              </a:path>
              <a:path w="1899284" h="720725">
                <a:moveTo>
                  <a:pt x="122428" y="396367"/>
                </a:moveTo>
                <a:lnTo>
                  <a:pt x="74803" y="378460"/>
                </a:lnTo>
                <a:lnTo>
                  <a:pt x="70358" y="390398"/>
                </a:lnTo>
                <a:lnTo>
                  <a:pt x="117983" y="408178"/>
                </a:lnTo>
                <a:lnTo>
                  <a:pt x="122428" y="396367"/>
                </a:lnTo>
                <a:close/>
              </a:path>
              <a:path w="1899284" h="720725">
                <a:moveTo>
                  <a:pt x="205613" y="427609"/>
                </a:moveTo>
                <a:lnTo>
                  <a:pt x="158115" y="409702"/>
                </a:lnTo>
                <a:lnTo>
                  <a:pt x="153670" y="421640"/>
                </a:lnTo>
                <a:lnTo>
                  <a:pt x="201168" y="439420"/>
                </a:lnTo>
                <a:lnTo>
                  <a:pt x="205613" y="427609"/>
                </a:lnTo>
                <a:close/>
              </a:path>
              <a:path w="1899284" h="720725">
                <a:moveTo>
                  <a:pt x="288925" y="458724"/>
                </a:moveTo>
                <a:lnTo>
                  <a:pt x="241300" y="440944"/>
                </a:lnTo>
                <a:lnTo>
                  <a:pt x="236855" y="452882"/>
                </a:lnTo>
                <a:lnTo>
                  <a:pt x="284353" y="470662"/>
                </a:lnTo>
                <a:lnTo>
                  <a:pt x="288925" y="458724"/>
                </a:lnTo>
                <a:close/>
              </a:path>
              <a:path w="1899284" h="720725">
                <a:moveTo>
                  <a:pt x="372110" y="489966"/>
                </a:moveTo>
                <a:lnTo>
                  <a:pt x="324485" y="472186"/>
                </a:lnTo>
                <a:lnTo>
                  <a:pt x="320040" y="483997"/>
                </a:lnTo>
                <a:lnTo>
                  <a:pt x="367665" y="501904"/>
                </a:lnTo>
                <a:lnTo>
                  <a:pt x="372110" y="489966"/>
                </a:lnTo>
                <a:close/>
              </a:path>
              <a:path w="1899284" h="720725">
                <a:moveTo>
                  <a:pt x="445262" y="95758"/>
                </a:moveTo>
                <a:lnTo>
                  <a:pt x="412750" y="56642"/>
                </a:lnTo>
                <a:lnTo>
                  <a:pt x="402971" y="64770"/>
                </a:lnTo>
                <a:lnTo>
                  <a:pt x="435483" y="103886"/>
                </a:lnTo>
                <a:lnTo>
                  <a:pt x="445262" y="95758"/>
                </a:lnTo>
                <a:close/>
              </a:path>
              <a:path w="1899284" h="720725">
                <a:moveTo>
                  <a:pt x="455295" y="521208"/>
                </a:moveTo>
                <a:lnTo>
                  <a:pt x="407797" y="503301"/>
                </a:lnTo>
                <a:lnTo>
                  <a:pt x="403352" y="515239"/>
                </a:lnTo>
                <a:lnTo>
                  <a:pt x="450850" y="533146"/>
                </a:lnTo>
                <a:lnTo>
                  <a:pt x="455295" y="521208"/>
                </a:lnTo>
                <a:close/>
              </a:path>
              <a:path w="1899284" h="720725">
                <a:moveTo>
                  <a:pt x="455422" y="38735"/>
                </a:moveTo>
                <a:lnTo>
                  <a:pt x="453644" y="35052"/>
                </a:lnTo>
                <a:lnTo>
                  <a:pt x="450342" y="33782"/>
                </a:lnTo>
                <a:lnTo>
                  <a:pt x="372999" y="5715"/>
                </a:lnTo>
                <a:lnTo>
                  <a:pt x="357251" y="0"/>
                </a:lnTo>
                <a:lnTo>
                  <a:pt x="373634" y="97790"/>
                </a:lnTo>
                <a:lnTo>
                  <a:pt x="374269" y="101219"/>
                </a:lnTo>
                <a:lnTo>
                  <a:pt x="377571" y="103505"/>
                </a:lnTo>
                <a:lnTo>
                  <a:pt x="381000" y="102997"/>
                </a:lnTo>
                <a:lnTo>
                  <a:pt x="384429" y="102362"/>
                </a:lnTo>
                <a:lnTo>
                  <a:pt x="386715" y="99060"/>
                </a:lnTo>
                <a:lnTo>
                  <a:pt x="386207" y="95631"/>
                </a:lnTo>
                <a:lnTo>
                  <a:pt x="375500" y="31877"/>
                </a:lnTo>
                <a:lnTo>
                  <a:pt x="378587" y="35560"/>
                </a:lnTo>
                <a:lnTo>
                  <a:pt x="388366" y="27432"/>
                </a:lnTo>
                <a:lnTo>
                  <a:pt x="385305" y="23787"/>
                </a:lnTo>
                <a:lnTo>
                  <a:pt x="446024" y="45720"/>
                </a:lnTo>
                <a:lnTo>
                  <a:pt x="449326" y="46990"/>
                </a:lnTo>
                <a:lnTo>
                  <a:pt x="453009" y="45212"/>
                </a:lnTo>
                <a:lnTo>
                  <a:pt x="454152" y="41910"/>
                </a:lnTo>
                <a:lnTo>
                  <a:pt x="455422" y="38735"/>
                </a:lnTo>
                <a:close/>
              </a:path>
              <a:path w="1899284" h="720725">
                <a:moveTo>
                  <a:pt x="502158" y="163957"/>
                </a:moveTo>
                <a:lnTo>
                  <a:pt x="469646" y="124968"/>
                </a:lnTo>
                <a:lnTo>
                  <a:pt x="459867" y="133096"/>
                </a:lnTo>
                <a:lnTo>
                  <a:pt x="492379" y="172085"/>
                </a:lnTo>
                <a:lnTo>
                  <a:pt x="502158" y="163957"/>
                </a:lnTo>
                <a:close/>
              </a:path>
              <a:path w="1899284" h="720725">
                <a:moveTo>
                  <a:pt x="538607" y="552450"/>
                </a:moveTo>
                <a:lnTo>
                  <a:pt x="490982" y="534543"/>
                </a:lnTo>
                <a:lnTo>
                  <a:pt x="486537" y="546481"/>
                </a:lnTo>
                <a:lnTo>
                  <a:pt x="534162" y="564261"/>
                </a:lnTo>
                <a:lnTo>
                  <a:pt x="538607" y="552450"/>
                </a:lnTo>
                <a:close/>
              </a:path>
              <a:path w="1899284" h="720725">
                <a:moveTo>
                  <a:pt x="559054" y="232283"/>
                </a:moveTo>
                <a:lnTo>
                  <a:pt x="526542" y="193294"/>
                </a:lnTo>
                <a:lnTo>
                  <a:pt x="516763" y="201422"/>
                </a:lnTo>
                <a:lnTo>
                  <a:pt x="549275" y="240411"/>
                </a:lnTo>
                <a:lnTo>
                  <a:pt x="559054" y="232283"/>
                </a:lnTo>
                <a:close/>
              </a:path>
              <a:path w="1899284" h="720725">
                <a:moveTo>
                  <a:pt x="615950" y="300609"/>
                </a:moveTo>
                <a:lnTo>
                  <a:pt x="583438" y="261620"/>
                </a:lnTo>
                <a:lnTo>
                  <a:pt x="573659" y="269748"/>
                </a:lnTo>
                <a:lnTo>
                  <a:pt x="606171" y="308737"/>
                </a:lnTo>
                <a:lnTo>
                  <a:pt x="615950" y="300609"/>
                </a:lnTo>
                <a:close/>
              </a:path>
              <a:path w="1899284" h="720725">
                <a:moveTo>
                  <a:pt x="621792" y="583692"/>
                </a:moveTo>
                <a:lnTo>
                  <a:pt x="574294" y="565785"/>
                </a:lnTo>
                <a:lnTo>
                  <a:pt x="569849" y="577723"/>
                </a:lnTo>
                <a:lnTo>
                  <a:pt x="617347" y="595503"/>
                </a:lnTo>
                <a:lnTo>
                  <a:pt x="621792" y="583692"/>
                </a:lnTo>
                <a:close/>
              </a:path>
              <a:path w="1899284" h="720725">
                <a:moveTo>
                  <a:pt x="672846" y="368935"/>
                </a:moveTo>
                <a:lnTo>
                  <a:pt x="640334" y="329819"/>
                </a:lnTo>
                <a:lnTo>
                  <a:pt x="630555" y="337947"/>
                </a:lnTo>
                <a:lnTo>
                  <a:pt x="663067" y="377063"/>
                </a:lnTo>
                <a:lnTo>
                  <a:pt x="672846" y="368935"/>
                </a:lnTo>
                <a:close/>
              </a:path>
              <a:path w="1899284" h="720725">
                <a:moveTo>
                  <a:pt x="705104" y="614807"/>
                </a:moveTo>
                <a:lnTo>
                  <a:pt x="657479" y="597027"/>
                </a:lnTo>
                <a:lnTo>
                  <a:pt x="653034" y="608838"/>
                </a:lnTo>
                <a:lnTo>
                  <a:pt x="700659" y="626745"/>
                </a:lnTo>
                <a:lnTo>
                  <a:pt x="705104" y="614807"/>
                </a:lnTo>
                <a:close/>
              </a:path>
              <a:path w="1899284" h="720725">
                <a:moveTo>
                  <a:pt x="729742" y="437134"/>
                </a:moveTo>
                <a:lnTo>
                  <a:pt x="697230" y="398145"/>
                </a:lnTo>
                <a:lnTo>
                  <a:pt x="687451" y="406273"/>
                </a:lnTo>
                <a:lnTo>
                  <a:pt x="720090" y="445262"/>
                </a:lnTo>
                <a:lnTo>
                  <a:pt x="729742" y="437134"/>
                </a:lnTo>
                <a:close/>
              </a:path>
              <a:path w="1899284" h="720725">
                <a:moveTo>
                  <a:pt x="786638" y="505460"/>
                </a:moveTo>
                <a:lnTo>
                  <a:pt x="754126" y="466471"/>
                </a:lnTo>
                <a:lnTo>
                  <a:pt x="744474" y="474599"/>
                </a:lnTo>
                <a:lnTo>
                  <a:pt x="776986" y="513588"/>
                </a:lnTo>
                <a:lnTo>
                  <a:pt x="786638" y="505460"/>
                </a:lnTo>
                <a:close/>
              </a:path>
              <a:path w="1899284" h="720725">
                <a:moveTo>
                  <a:pt x="788289" y="646049"/>
                </a:moveTo>
                <a:lnTo>
                  <a:pt x="740791" y="628269"/>
                </a:lnTo>
                <a:lnTo>
                  <a:pt x="736346" y="640080"/>
                </a:lnTo>
                <a:lnTo>
                  <a:pt x="783844" y="657987"/>
                </a:lnTo>
                <a:lnTo>
                  <a:pt x="788289" y="646049"/>
                </a:lnTo>
                <a:close/>
              </a:path>
              <a:path w="1899284" h="720725">
                <a:moveTo>
                  <a:pt x="843661" y="573786"/>
                </a:moveTo>
                <a:lnTo>
                  <a:pt x="811149" y="534797"/>
                </a:lnTo>
                <a:lnTo>
                  <a:pt x="801370" y="542925"/>
                </a:lnTo>
                <a:lnTo>
                  <a:pt x="833882" y="581914"/>
                </a:lnTo>
                <a:lnTo>
                  <a:pt x="843661" y="573786"/>
                </a:lnTo>
                <a:close/>
              </a:path>
              <a:path w="1899284" h="720725">
                <a:moveTo>
                  <a:pt x="871601" y="677291"/>
                </a:moveTo>
                <a:lnTo>
                  <a:pt x="823976" y="659384"/>
                </a:lnTo>
                <a:lnTo>
                  <a:pt x="819531" y="671322"/>
                </a:lnTo>
                <a:lnTo>
                  <a:pt x="867029" y="689229"/>
                </a:lnTo>
                <a:lnTo>
                  <a:pt x="871601" y="677291"/>
                </a:lnTo>
                <a:close/>
              </a:path>
              <a:path w="1899284" h="720725">
                <a:moveTo>
                  <a:pt x="900557" y="642112"/>
                </a:moveTo>
                <a:lnTo>
                  <a:pt x="868045" y="602996"/>
                </a:lnTo>
                <a:lnTo>
                  <a:pt x="858266" y="611124"/>
                </a:lnTo>
                <a:lnTo>
                  <a:pt x="890778" y="650240"/>
                </a:lnTo>
                <a:lnTo>
                  <a:pt x="900557" y="642112"/>
                </a:lnTo>
                <a:close/>
              </a:path>
              <a:path w="1899284" h="720725">
                <a:moveTo>
                  <a:pt x="996061" y="702564"/>
                </a:moveTo>
                <a:lnTo>
                  <a:pt x="991489" y="690626"/>
                </a:lnTo>
                <a:lnTo>
                  <a:pt x="953096" y="705104"/>
                </a:lnTo>
                <a:lnTo>
                  <a:pt x="924941" y="671322"/>
                </a:lnTo>
                <a:lnTo>
                  <a:pt x="915162" y="679450"/>
                </a:lnTo>
                <a:lnTo>
                  <a:pt x="932383" y="700125"/>
                </a:lnTo>
                <a:lnTo>
                  <a:pt x="907161" y="690626"/>
                </a:lnTo>
                <a:lnTo>
                  <a:pt x="902716" y="702564"/>
                </a:lnTo>
                <a:lnTo>
                  <a:pt x="948118" y="719518"/>
                </a:lnTo>
                <a:lnTo>
                  <a:pt x="948436" y="720344"/>
                </a:lnTo>
                <a:lnTo>
                  <a:pt x="949388" y="719988"/>
                </a:lnTo>
                <a:lnTo>
                  <a:pt x="950341" y="720344"/>
                </a:lnTo>
                <a:lnTo>
                  <a:pt x="950645" y="719518"/>
                </a:lnTo>
                <a:lnTo>
                  <a:pt x="996061" y="702564"/>
                </a:lnTo>
                <a:close/>
              </a:path>
              <a:path w="1899284" h="720725">
                <a:moveTo>
                  <a:pt x="1079246" y="671322"/>
                </a:moveTo>
                <a:lnTo>
                  <a:pt x="1074801" y="659384"/>
                </a:lnTo>
                <a:lnTo>
                  <a:pt x="1027176" y="677291"/>
                </a:lnTo>
                <a:lnTo>
                  <a:pt x="1031621" y="689229"/>
                </a:lnTo>
                <a:lnTo>
                  <a:pt x="1079246" y="671322"/>
                </a:lnTo>
                <a:close/>
              </a:path>
              <a:path w="1899284" h="720725">
                <a:moveTo>
                  <a:pt x="1162431" y="640080"/>
                </a:moveTo>
                <a:lnTo>
                  <a:pt x="1157973" y="628269"/>
                </a:lnTo>
                <a:lnTo>
                  <a:pt x="1110475" y="646049"/>
                </a:lnTo>
                <a:lnTo>
                  <a:pt x="1114920" y="657987"/>
                </a:lnTo>
                <a:lnTo>
                  <a:pt x="1162431" y="640080"/>
                </a:lnTo>
                <a:close/>
              </a:path>
              <a:path w="1899284" h="720725">
                <a:moveTo>
                  <a:pt x="1245743" y="608838"/>
                </a:moveTo>
                <a:lnTo>
                  <a:pt x="1241298" y="597027"/>
                </a:lnTo>
                <a:lnTo>
                  <a:pt x="1193673" y="614807"/>
                </a:lnTo>
                <a:lnTo>
                  <a:pt x="1198118" y="626745"/>
                </a:lnTo>
                <a:lnTo>
                  <a:pt x="1245743" y="608838"/>
                </a:lnTo>
                <a:close/>
              </a:path>
              <a:path w="1899284" h="720725">
                <a:moveTo>
                  <a:pt x="1328928" y="577723"/>
                </a:moveTo>
                <a:lnTo>
                  <a:pt x="1324483" y="565785"/>
                </a:lnTo>
                <a:lnTo>
                  <a:pt x="1276985" y="583692"/>
                </a:lnTo>
                <a:lnTo>
                  <a:pt x="1281430" y="595503"/>
                </a:lnTo>
                <a:lnTo>
                  <a:pt x="1328928" y="577723"/>
                </a:lnTo>
                <a:close/>
              </a:path>
              <a:path w="1899284" h="720725">
                <a:moveTo>
                  <a:pt x="1412240" y="546481"/>
                </a:moveTo>
                <a:lnTo>
                  <a:pt x="1407795" y="534543"/>
                </a:lnTo>
                <a:lnTo>
                  <a:pt x="1360170" y="552450"/>
                </a:lnTo>
                <a:lnTo>
                  <a:pt x="1364615" y="564261"/>
                </a:lnTo>
                <a:lnTo>
                  <a:pt x="1412240" y="546481"/>
                </a:lnTo>
                <a:close/>
              </a:path>
              <a:path w="1899284" h="720725">
                <a:moveTo>
                  <a:pt x="1495425" y="515239"/>
                </a:moveTo>
                <a:lnTo>
                  <a:pt x="1490980" y="503301"/>
                </a:lnTo>
                <a:lnTo>
                  <a:pt x="1443355" y="521208"/>
                </a:lnTo>
                <a:lnTo>
                  <a:pt x="1447927" y="533146"/>
                </a:lnTo>
                <a:lnTo>
                  <a:pt x="1495425" y="515239"/>
                </a:lnTo>
                <a:close/>
              </a:path>
              <a:path w="1899284" h="720725">
                <a:moveTo>
                  <a:pt x="1578737" y="483997"/>
                </a:moveTo>
                <a:lnTo>
                  <a:pt x="1574165" y="472186"/>
                </a:lnTo>
                <a:lnTo>
                  <a:pt x="1526667" y="489966"/>
                </a:lnTo>
                <a:lnTo>
                  <a:pt x="1531112" y="501904"/>
                </a:lnTo>
                <a:lnTo>
                  <a:pt x="1578737" y="483997"/>
                </a:lnTo>
                <a:close/>
              </a:path>
              <a:path w="1899284" h="720725">
                <a:moveTo>
                  <a:pt x="1661922" y="452882"/>
                </a:moveTo>
                <a:lnTo>
                  <a:pt x="1657477" y="440944"/>
                </a:lnTo>
                <a:lnTo>
                  <a:pt x="1609852" y="458724"/>
                </a:lnTo>
                <a:lnTo>
                  <a:pt x="1614297" y="470662"/>
                </a:lnTo>
                <a:lnTo>
                  <a:pt x="1661922" y="452882"/>
                </a:lnTo>
                <a:close/>
              </a:path>
              <a:path w="1899284" h="720725">
                <a:moveTo>
                  <a:pt x="1745107" y="421640"/>
                </a:moveTo>
                <a:lnTo>
                  <a:pt x="1740662" y="409702"/>
                </a:lnTo>
                <a:lnTo>
                  <a:pt x="1693164" y="427609"/>
                </a:lnTo>
                <a:lnTo>
                  <a:pt x="1697609" y="439420"/>
                </a:lnTo>
                <a:lnTo>
                  <a:pt x="1745107" y="421640"/>
                </a:lnTo>
                <a:close/>
              </a:path>
              <a:path w="1899284" h="720725">
                <a:moveTo>
                  <a:pt x="1828419" y="390398"/>
                </a:moveTo>
                <a:lnTo>
                  <a:pt x="1823974" y="378460"/>
                </a:lnTo>
                <a:lnTo>
                  <a:pt x="1776349" y="396367"/>
                </a:lnTo>
                <a:lnTo>
                  <a:pt x="1780794" y="408178"/>
                </a:lnTo>
                <a:lnTo>
                  <a:pt x="1828419" y="390398"/>
                </a:lnTo>
                <a:close/>
              </a:path>
              <a:path w="1899284" h="720725">
                <a:moveTo>
                  <a:pt x="1898777" y="357251"/>
                </a:moveTo>
                <a:lnTo>
                  <a:pt x="1889887" y="355727"/>
                </a:lnTo>
                <a:lnTo>
                  <a:pt x="1801114" y="340487"/>
                </a:lnTo>
                <a:lnTo>
                  <a:pt x="1797558" y="339979"/>
                </a:lnTo>
                <a:lnTo>
                  <a:pt x="1794256" y="342265"/>
                </a:lnTo>
                <a:lnTo>
                  <a:pt x="1793748" y="345694"/>
                </a:lnTo>
                <a:lnTo>
                  <a:pt x="1793113" y="349123"/>
                </a:lnTo>
                <a:lnTo>
                  <a:pt x="1795399" y="352425"/>
                </a:lnTo>
                <a:lnTo>
                  <a:pt x="1862734" y="363982"/>
                </a:lnTo>
                <a:lnTo>
                  <a:pt x="1859661" y="365125"/>
                </a:lnTo>
                <a:lnTo>
                  <a:pt x="1864106" y="377063"/>
                </a:lnTo>
                <a:lnTo>
                  <a:pt x="1867103" y="375945"/>
                </a:lnTo>
                <a:lnTo>
                  <a:pt x="1824101" y="428752"/>
                </a:lnTo>
                <a:lnTo>
                  <a:pt x="1824482" y="432689"/>
                </a:lnTo>
                <a:lnTo>
                  <a:pt x="1827149" y="434975"/>
                </a:lnTo>
                <a:lnTo>
                  <a:pt x="1829943" y="437134"/>
                </a:lnTo>
                <a:lnTo>
                  <a:pt x="1833880" y="436753"/>
                </a:lnTo>
                <a:lnTo>
                  <a:pt x="1836166" y="434086"/>
                </a:lnTo>
                <a:lnTo>
                  <a:pt x="1898777" y="357251"/>
                </a:lnTo>
                <a:close/>
              </a:path>
            </a:pathLst>
          </a:custGeom>
          <a:solidFill>
            <a:srgbClr val="000000"/>
          </a:solidFill>
        </p:spPr>
        <p:txBody>
          <a:bodyPr wrap="square" lIns="0" tIns="0" rIns="0" bIns="0" rtlCol="0"/>
          <a:lstStyle/>
          <a:p>
            <a:endParaRPr/>
          </a:p>
        </p:txBody>
      </p:sp>
      <p:sp>
        <p:nvSpPr>
          <p:cNvPr id="17" name="object 17"/>
          <p:cNvSpPr txBox="1"/>
          <p:nvPr/>
        </p:nvSpPr>
        <p:spPr>
          <a:xfrm>
            <a:off x="5947028" y="3456558"/>
            <a:ext cx="3505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t</a:t>
            </a:r>
            <a:r>
              <a:rPr sz="1800" spc="5" dirty="0">
                <a:latin typeface="Arial"/>
                <a:cs typeface="Arial"/>
              </a:rPr>
              <a:t>=</a:t>
            </a:r>
            <a:r>
              <a:rPr sz="1800" spc="-5" dirty="0">
                <a:latin typeface="Arial"/>
                <a:cs typeface="Arial"/>
              </a:rPr>
              <a:t>n</a:t>
            </a:r>
            <a:endParaRPr sz="1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659635" y="103631"/>
            <a:ext cx="5861685" cy="844550"/>
            <a:chOff x="1659635" y="103631"/>
            <a:chExt cx="5861685" cy="844550"/>
          </a:xfrm>
        </p:grpSpPr>
        <p:pic>
          <p:nvPicPr>
            <p:cNvPr id="4" name="object 4"/>
            <p:cNvPicPr/>
            <p:nvPr/>
          </p:nvPicPr>
          <p:blipFill>
            <a:blip r:embed="rId3" cstate="print"/>
            <a:stretch>
              <a:fillRect/>
            </a:stretch>
          </p:blipFill>
          <p:spPr>
            <a:xfrm>
              <a:off x="1659635" y="134111"/>
              <a:ext cx="2697480" cy="813816"/>
            </a:xfrm>
            <a:prstGeom prst="rect">
              <a:avLst/>
            </a:prstGeom>
          </p:spPr>
        </p:pic>
        <p:pic>
          <p:nvPicPr>
            <p:cNvPr id="5" name="object 5"/>
            <p:cNvPicPr/>
            <p:nvPr/>
          </p:nvPicPr>
          <p:blipFill>
            <a:blip r:embed="rId4" cstate="print"/>
            <a:stretch>
              <a:fillRect/>
            </a:stretch>
          </p:blipFill>
          <p:spPr>
            <a:xfrm>
              <a:off x="3689603" y="103631"/>
              <a:ext cx="922020" cy="844296"/>
            </a:xfrm>
            <a:prstGeom prst="rect">
              <a:avLst/>
            </a:prstGeom>
          </p:spPr>
        </p:pic>
        <p:pic>
          <p:nvPicPr>
            <p:cNvPr id="6" name="object 6"/>
            <p:cNvPicPr/>
            <p:nvPr/>
          </p:nvPicPr>
          <p:blipFill>
            <a:blip r:embed="rId5" cstate="print"/>
            <a:stretch>
              <a:fillRect/>
            </a:stretch>
          </p:blipFill>
          <p:spPr>
            <a:xfrm>
              <a:off x="3944111" y="134111"/>
              <a:ext cx="3576828" cy="813816"/>
            </a:xfrm>
            <a:prstGeom prst="rect">
              <a:avLst/>
            </a:prstGeom>
          </p:spPr>
        </p:pic>
      </p:grpSp>
      <p:sp>
        <p:nvSpPr>
          <p:cNvPr id="7" name="object 7"/>
          <p:cNvSpPr txBox="1">
            <a:spLocks noGrp="1"/>
          </p:cNvSpPr>
          <p:nvPr>
            <p:ph type="title"/>
          </p:nvPr>
        </p:nvSpPr>
        <p:spPr>
          <a:xfrm>
            <a:off x="1961769" y="269493"/>
            <a:ext cx="5217795" cy="635000"/>
          </a:xfrm>
          <a:prstGeom prst="rect">
            <a:avLst/>
          </a:prstGeom>
        </p:spPr>
        <p:txBody>
          <a:bodyPr vert="horz" wrap="square" lIns="0" tIns="12065" rIns="0" bIns="0" rtlCol="0">
            <a:spAutoFit/>
          </a:bodyPr>
          <a:lstStyle/>
          <a:p>
            <a:pPr marL="12700">
              <a:lnSpc>
                <a:spcPct val="100000"/>
              </a:lnSpc>
              <a:spcBef>
                <a:spcPts val="95"/>
              </a:spcBef>
            </a:pPr>
            <a:r>
              <a:rPr sz="4000" u="none" spc="-5" dirty="0">
                <a:latin typeface="Arial"/>
                <a:cs typeface="Arial"/>
              </a:rPr>
              <a:t>A photon</a:t>
            </a:r>
            <a:r>
              <a:rPr sz="4000" u="none" spc="-5" dirty="0">
                <a:latin typeface="MS PGothic"/>
                <a:cs typeface="MS PGothic"/>
              </a:rPr>
              <a:t>’</a:t>
            </a:r>
            <a:r>
              <a:rPr sz="4000" u="none" spc="-5" dirty="0">
                <a:latin typeface="Arial"/>
                <a:cs typeface="Arial"/>
              </a:rPr>
              <a:t>s life</a:t>
            </a:r>
            <a:r>
              <a:rPr sz="4000" u="none" spc="-45" dirty="0">
                <a:latin typeface="Arial"/>
                <a:cs typeface="Arial"/>
              </a:rPr>
              <a:t> </a:t>
            </a:r>
            <a:r>
              <a:rPr sz="4000" u="none" spc="-5" dirty="0">
                <a:latin typeface="Arial"/>
                <a:cs typeface="Arial"/>
              </a:rPr>
              <a:t>choices</a:t>
            </a:r>
            <a:endParaRPr sz="4000">
              <a:latin typeface="Arial"/>
              <a:cs typeface="Arial"/>
            </a:endParaRPr>
          </a:p>
        </p:txBody>
      </p:sp>
      <p:sp>
        <p:nvSpPr>
          <p:cNvPr id="8" name="object 8"/>
          <p:cNvSpPr txBox="1"/>
          <p:nvPr/>
        </p:nvSpPr>
        <p:spPr>
          <a:xfrm>
            <a:off x="535940" y="1247902"/>
            <a:ext cx="3315970" cy="331787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solidFill>
                  <a:srgbClr val="A6A6A6"/>
                </a:solidFill>
                <a:latin typeface="Arial"/>
                <a:cs typeface="Arial"/>
              </a:rPr>
              <a:t>Absorption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Diffusion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Reflection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Transparency</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Refraction</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Fluorescence</a:t>
            </a:r>
            <a:endParaRPr sz="2400">
              <a:latin typeface="Arial"/>
              <a:cs typeface="Arial"/>
            </a:endParaRPr>
          </a:p>
          <a:p>
            <a:pPr marL="355600" indent="-342900">
              <a:lnSpc>
                <a:spcPct val="100000"/>
              </a:lnSpc>
              <a:buChar char="•"/>
              <a:tabLst>
                <a:tab pos="354965" algn="l"/>
                <a:tab pos="355600" algn="l"/>
              </a:tabLst>
            </a:pPr>
            <a:r>
              <a:rPr sz="2400" spc="-5" dirty="0">
                <a:solidFill>
                  <a:srgbClr val="A6A6A6"/>
                </a:solidFill>
                <a:latin typeface="Arial"/>
                <a:cs typeface="Arial"/>
              </a:rPr>
              <a:t>Subsurface</a:t>
            </a:r>
            <a:r>
              <a:rPr sz="2400" spc="-15" dirty="0">
                <a:solidFill>
                  <a:srgbClr val="A6A6A6"/>
                </a:solidFill>
                <a:latin typeface="Arial"/>
                <a:cs typeface="Arial"/>
              </a:rPr>
              <a:t> </a:t>
            </a:r>
            <a:r>
              <a:rPr sz="2400" spc="-5" dirty="0">
                <a:solidFill>
                  <a:srgbClr val="A6A6A6"/>
                </a:solidFill>
                <a:latin typeface="Arial"/>
                <a:cs typeface="Arial"/>
              </a:rPr>
              <a:t>scattering</a:t>
            </a:r>
            <a:endParaRPr sz="2400">
              <a:latin typeface="Arial"/>
              <a:cs typeface="Arial"/>
            </a:endParaRPr>
          </a:p>
          <a:p>
            <a:pPr marL="355600" indent="-342900">
              <a:lnSpc>
                <a:spcPct val="100000"/>
              </a:lnSpc>
              <a:spcBef>
                <a:spcPts val="5"/>
              </a:spcBef>
              <a:buChar char="•"/>
              <a:tabLst>
                <a:tab pos="354965" algn="l"/>
                <a:tab pos="355600" algn="l"/>
              </a:tabLst>
            </a:pPr>
            <a:r>
              <a:rPr sz="2400" spc="-5" dirty="0">
                <a:solidFill>
                  <a:srgbClr val="A6A6A6"/>
                </a:solidFill>
                <a:latin typeface="Arial"/>
                <a:cs typeface="Arial"/>
              </a:rPr>
              <a:t>Phosphorescence</a:t>
            </a:r>
            <a:endParaRPr sz="2400">
              <a:latin typeface="Arial"/>
              <a:cs typeface="Arial"/>
            </a:endParaRPr>
          </a:p>
          <a:p>
            <a:pPr marL="355600" indent="-342900">
              <a:lnSpc>
                <a:spcPct val="100000"/>
              </a:lnSpc>
              <a:buFont typeface="Arial"/>
              <a:buChar char="•"/>
              <a:tabLst>
                <a:tab pos="354965" algn="l"/>
                <a:tab pos="355600" algn="l"/>
              </a:tabLst>
            </a:pPr>
            <a:r>
              <a:rPr sz="2400" b="1" dirty="0">
                <a:solidFill>
                  <a:srgbClr val="0000FF"/>
                </a:solidFill>
                <a:latin typeface="Arial"/>
                <a:cs typeface="Arial"/>
              </a:rPr>
              <a:t>Interreflection</a:t>
            </a:r>
            <a:endParaRPr sz="2400">
              <a:latin typeface="Arial"/>
              <a:cs typeface="Arial"/>
            </a:endParaRPr>
          </a:p>
        </p:txBody>
      </p:sp>
      <p:grpSp>
        <p:nvGrpSpPr>
          <p:cNvPr id="9" name="object 9"/>
          <p:cNvGrpSpPr/>
          <p:nvPr/>
        </p:nvGrpSpPr>
        <p:grpSpPr>
          <a:xfrm>
            <a:off x="4991100" y="2193925"/>
            <a:ext cx="3384550" cy="2387600"/>
            <a:chOff x="4991100" y="2193925"/>
            <a:chExt cx="3384550" cy="2387600"/>
          </a:xfrm>
        </p:grpSpPr>
        <p:sp>
          <p:nvSpPr>
            <p:cNvPr id="10" name="object 10"/>
            <p:cNvSpPr/>
            <p:nvPr/>
          </p:nvSpPr>
          <p:spPr>
            <a:xfrm>
              <a:off x="5029200" y="4543425"/>
              <a:ext cx="2500630" cy="0"/>
            </a:xfrm>
            <a:custGeom>
              <a:avLst/>
              <a:gdLst/>
              <a:ahLst/>
              <a:cxnLst/>
              <a:rect l="l" t="t" r="r" b="b"/>
              <a:pathLst>
                <a:path w="2500629">
                  <a:moveTo>
                    <a:pt x="0" y="0"/>
                  </a:moveTo>
                  <a:lnTo>
                    <a:pt x="2500376" y="0"/>
                  </a:lnTo>
                </a:path>
              </a:pathLst>
            </a:custGeom>
            <a:ln w="76200">
              <a:solidFill>
                <a:srgbClr val="B6DCDF"/>
              </a:solidFill>
            </a:ln>
          </p:spPr>
          <p:txBody>
            <a:bodyPr wrap="square" lIns="0" tIns="0" rIns="0" bIns="0" rtlCol="0"/>
            <a:lstStyle/>
            <a:p>
              <a:endParaRPr/>
            </a:p>
          </p:txBody>
        </p:sp>
        <p:sp>
          <p:nvSpPr>
            <p:cNvPr id="11" name="object 11"/>
            <p:cNvSpPr/>
            <p:nvPr/>
          </p:nvSpPr>
          <p:spPr>
            <a:xfrm>
              <a:off x="7886700" y="2206625"/>
              <a:ext cx="476250" cy="476250"/>
            </a:xfrm>
            <a:custGeom>
              <a:avLst/>
              <a:gdLst/>
              <a:ahLst/>
              <a:cxnLst/>
              <a:rect l="l" t="t" r="r" b="b"/>
              <a:pathLst>
                <a:path w="476250" h="476250">
                  <a:moveTo>
                    <a:pt x="238125" y="0"/>
                  </a:moveTo>
                  <a:lnTo>
                    <a:pt x="190117" y="4835"/>
                  </a:lnTo>
                  <a:lnTo>
                    <a:pt x="145411" y="18704"/>
                  </a:lnTo>
                  <a:lnTo>
                    <a:pt x="104961" y="40652"/>
                  </a:lnTo>
                  <a:lnTo>
                    <a:pt x="69723" y="69723"/>
                  </a:lnTo>
                  <a:lnTo>
                    <a:pt x="40652" y="104961"/>
                  </a:lnTo>
                  <a:lnTo>
                    <a:pt x="18704" y="145411"/>
                  </a:lnTo>
                  <a:lnTo>
                    <a:pt x="4835" y="190117"/>
                  </a:lnTo>
                  <a:lnTo>
                    <a:pt x="0" y="238125"/>
                  </a:lnTo>
                  <a:lnTo>
                    <a:pt x="4835" y="286132"/>
                  </a:lnTo>
                  <a:lnTo>
                    <a:pt x="18704" y="330838"/>
                  </a:lnTo>
                  <a:lnTo>
                    <a:pt x="40652" y="371288"/>
                  </a:lnTo>
                  <a:lnTo>
                    <a:pt x="69723" y="406526"/>
                  </a:lnTo>
                  <a:lnTo>
                    <a:pt x="104961" y="435597"/>
                  </a:lnTo>
                  <a:lnTo>
                    <a:pt x="145411" y="457545"/>
                  </a:lnTo>
                  <a:lnTo>
                    <a:pt x="190117" y="471414"/>
                  </a:lnTo>
                  <a:lnTo>
                    <a:pt x="238125" y="476250"/>
                  </a:lnTo>
                  <a:lnTo>
                    <a:pt x="286132" y="471414"/>
                  </a:lnTo>
                  <a:lnTo>
                    <a:pt x="330838" y="457545"/>
                  </a:lnTo>
                  <a:lnTo>
                    <a:pt x="371288" y="435597"/>
                  </a:lnTo>
                  <a:lnTo>
                    <a:pt x="406526" y="406526"/>
                  </a:lnTo>
                  <a:lnTo>
                    <a:pt x="435597" y="371288"/>
                  </a:lnTo>
                  <a:lnTo>
                    <a:pt x="457545" y="330838"/>
                  </a:lnTo>
                  <a:lnTo>
                    <a:pt x="471414" y="286132"/>
                  </a:lnTo>
                  <a:lnTo>
                    <a:pt x="476250" y="238125"/>
                  </a:lnTo>
                  <a:lnTo>
                    <a:pt x="471414" y="190117"/>
                  </a:lnTo>
                  <a:lnTo>
                    <a:pt x="457545" y="145411"/>
                  </a:lnTo>
                  <a:lnTo>
                    <a:pt x="435597" y="104961"/>
                  </a:lnTo>
                  <a:lnTo>
                    <a:pt x="406526" y="69723"/>
                  </a:lnTo>
                  <a:lnTo>
                    <a:pt x="371288" y="40652"/>
                  </a:lnTo>
                  <a:lnTo>
                    <a:pt x="330838" y="18704"/>
                  </a:lnTo>
                  <a:lnTo>
                    <a:pt x="286132" y="4835"/>
                  </a:lnTo>
                  <a:lnTo>
                    <a:pt x="238125" y="0"/>
                  </a:lnTo>
                  <a:close/>
                </a:path>
              </a:pathLst>
            </a:custGeom>
            <a:solidFill>
              <a:srgbClr val="FFFF00"/>
            </a:solidFill>
          </p:spPr>
          <p:txBody>
            <a:bodyPr wrap="square" lIns="0" tIns="0" rIns="0" bIns="0" rtlCol="0"/>
            <a:lstStyle/>
            <a:p>
              <a:endParaRPr/>
            </a:p>
          </p:txBody>
        </p:sp>
        <p:sp>
          <p:nvSpPr>
            <p:cNvPr id="12" name="object 12"/>
            <p:cNvSpPr/>
            <p:nvPr/>
          </p:nvSpPr>
          <p:spPr>
            <a:xfrm>
              <a:off x="7886700" y="2206625"/>
              <a:ext cx="476250" cy="476250"/>
            </a:xfrm>
            <a:custGeom>
              <a:avLst/>
              <a:gdLst/>
              <a:ahLst/>
              <a:cxnLst/>
              <a:rect l="l" t="t" r="r" b="b"/>
              <a:pathLst>
                <a:path w="476250" h="476250">
                  <a:moveTo>
                    <a:pt x="0" y="238125"/>
                  </a:moveTo>
                  <a:lnTo>
                    <a:pt x="4835" y="190117"/>
                  </a:lnTo>
                  <a:lnTo>
                    <a:pt x="18704" y="145411"/>
                  </a:lnTo>
                  <a:lnTo>
                    <a:pt x="40652" y="104961"/>
                  </a:lnTo>
                  <a:lnTo>
                    <a:pt x="69723" y="69723"/>
                  </a:lnTo>
                  <a:lnTo>
                    <a:pt x="104961" y="40652"/>
                  </a:lnTo>
                  <a:lnTo>
                    <a:pt x="145411" y="18704"/>
                  </a:lnTo>
                  <a:lnTo>
                    <a:pt x="190117" y="4835"/>
                  </a:lnTo>
                  <a:lnTo>
                    <a:pt x="238125" y="0"/>
                  </a:lnTo>
                  <a:lnTo>
                    <a:pt x="286132" y="4835"/>
                  </a:lnTo>
                  <a:lnTo>
                    <a:pt x="330838" y="18704"/>
                  </a:lnTo>
                  <a:lnTo>
                    <a:pt x="371288" y="40652"/>
                  </a:lnTo>
                  <a:lnTo>
                    <a:pt x="406526" y="69723"/>
                  </a:lnTo>
                  <a:lnTo>
                    <a:pt x="435597" y="104961"/>
                  </a:lnTo>
                  <a:lnTo>
                    <a:pt x="457545" y="145411"/>
                  </a:lnTo>
                  <a:lnTo>
                    <a:pt x="471414" y="190117"/>
                  </a:lnTo>
                  <a:lnTo>
                    <a:pt x="476250" y="238125"/>
                  </a:lnTo>
                  <a:lnTo>
                    <a:pt x="471414" y="286132"/>
                  </a:lnTo>
                  <a:lnTo>
                    <a:pt x="457545" y="330838"/>
                  </a:lnTo>
                  <a:lnTo>
                    <a:pt x="435597" y="371288"/>
                  </a:lnTo>
                  <a:lnTo>
                    <a:pt x="406526" y="406526"/>
                  </a:lnTo>
                  <a:lnTo>
                    <a:pt x="371288" y="435597"/>
                  </a:lnTo>
                  <a:lnTo>
                    <a:pt x="330838" y="457545"/>
                  </a:lnTo>
                  <a:lnTo>
                    <a:pt x="286132" y="471414"/>
                  </a:lnTo>
                  <a:lnTo>
                    <a:pt x="238125" y="476250"/>
                  </a:lnTo>
                  <a:lnTo>
                    <a:pt x="190117" y="471414"/>
                  </a:lnTo>
                  <a:lnTo>
                    <a:pt x="145411" y="457545"/>
                  </a:lnTo>
                  <a:lnTo>
                    <a:pt x="104961" y="435597"/>
                  </a:lnTo>
                  <a:lnTo>
                    <a:pt x="69723" y="406526"/>
                  </a:lnTo>
                  <a:lnTo>
                    <a:pt x="40652" y="371288"/>
                  </a:lnTo>
                  <a:lnTo>
                    <a:pt x="18704" y="330838"/>
                  </a:lnTo>
                  <a:lnTo>
                    <a:pt x="4835" y="286132"/>
                  </a:lnTo>
                  <a:lnTo>
                    <a:pt x="0" y="238125"/>
                  </a:lnTo>
                  <a:close/>
                </a:path>
              </a:pathLst>
            </a:custGeom>
            <a:ln w="25400">
              <a:solidFill>
                <a:srgbClr val="FFC000"/>
              </a:solidFill>
            </a:ln>
          </p:spPr>
          <p:txBody>
            <a:bodyPr wrap="square" lIns="0" tIns="0" rIns="0" bIns="0" rtlCol="0"/>
            <a:lstStyle/>
            <a:p>
              <a:endParaRPr/>
            </a:p>
          </p:txBody>
        </p:sp>
        <p:sp>
          <p:nvSpPr>
            <p:cNvPr id="13" name="object 13"/>
            <p:cNvSpPr/>
            <p:nvPr/>
          </p:nvSpPr>
          <p:spPr>
            <a:xfrm>
              <a:off x="6457950" y="2609087"/>
              <a:ext cx="1503680" cy="1859914"/>
            </a:xfrm>
            <a:custGeom>
              <a:avLst/>
              <a:gdLst/>
              <a:ahLst/>
              <a:cxnLst/>
              <a:rect l="l" t="t" r="r" b="b"/>
              <a:pathLst>
                <a:path w="1503679" h="1859914">
                  <a:moveTo>
                    <a:pt x="18669" y="1755902"/>
                  </a:moveTo>
                  <a:lnTo>
                    <a:pt x="15494" y="1758314"/>
                  </a:lnTo>
                  <a:lnTo>
                    <a:pt x="14859" y="1761744"/>
                  </a:lnTo>
                  <a:lnTo>
                    <a:pt x="0" y="1859788"/>
                  </a:lnTo>
                  <a:lnTo>
                    <a:pt x="15319" y="1853945"/>
                  </a:lnTo>
                  <a:lnTo>
                    <a:pt x="12826" y="1853945"/>
                  </a:lnTo>
                  <a:lnTo>
                    <a:pt x="2921" y="1845945"/>
                  </a:lnTo>
                  <a:lnTo>
                    <a:pt x="17750" y="1827581"/>
                  </a:lnTo>
                  <a:lnTo>
                    <a:pt x="27939" y="1760220"/>
                  </a:lnTo>
                  <a:lnTo>
                    <a:pt x="25653" y="1756918"/>
                  </a:lnTo>
                  <a:lnTo>
                    <a:pt x="18669" y="1755902"/>
                  </a:lnTo>
                  <a:close/>
                </a:path>
                <a:path w="1503679" h="1859914">
                  <a:moveTo>
                    <a:pt x="17750" y="1827581"/>
                  </a:moveTo>
                  <a:lnTo>
                    <a:pt x="2921" y="1845945"/>
                  </a:lnTo>
                  <a:lnTo>
                    <a:pt x="12826" y="1853945"/>
                  </a:lnTo>
                  <a:lnTo>
                    <a:pt x="15288" y="1850898"/>
                  </a:lnTo>
                  <a:lnTo>
                    <a:pt x="14224" y="1850898"/>
                  </a:lnTo>
                  <a:lnTo>
                    <a:pt x="5587" y="1844039"/>
                  </a:lnTo>
                  <a:lnTo>
                    <a:pt x="15851" y="1840139"/>
                  </a:lnTo>
                  <a:lnTo>
                    <a:pt x="17750" y="1827581"/>
                  </a:lnTo>
                  <a:close/>
                </a:path>
                <a:path w="1503679" h="1859914">
                  <a:moveTo>
                    <a:pt x="91313" y="1811401"/>
                  </a:moveTo>
                  <a:lnTo>
                    <a:pt x="88138" y="1812670"/>
                  </a:lnTo>
                  <a:lnTo>
                    <a:pt x="27572" y="1835686"/>
                  </a:lnTo>
                  <a:lnTo>
                    <a:pt x="12826" y="1853945"/>
                  </a:lnTo>
                  <a:lnTo>
                    <a:pt x="15319" y="1853945"/>
                  </a:lnTo>
                  <a:lnTo>
                    <a:pt x="95884" y="1823212"/>
                  </a:lnTo>
                  <a:lnTo>
                    <a:pt x="97535" y="1819656"/>
                  </a:lnTo>
                  <a:lnTo>
                    <a:pt x="94996" y="1813052"/>
                  </a:lnTo>
                  <a:lnTo>
                    <a:pt x="91313" y="1811401"/>
                  </a:lnTo>
                  <a:close/>
                </a:path>
                <a:path w="1503679" h="1859914">
                  <a:moveTo>
                    <a:pt x="15851" y="1840139"/>
                  </a:moveTo>
                  <a:lnTo>
                    <a:pt x="5587" y="1844039"/>
                  </a:lnTo>
                  <a:lnTo>
                    <a:pt x="14224" y="1850898"/>
                  </a:lnTo>
                  <a:lnTo>
                    <a:pt x="15851" y="1840139"/>
                  </a:lnTo>
                  <a:close/>
                </a:path>
                <a:path w="1503679" h="1859914">
                  <a:moveTo>
                    <a:pt x="27572" y="1835686"/>
                  </a:moveTo>
                  <a:lnTo>
                    <a:pt x="15851" y="1840139"/>
                  </a:lnTo>
                  <a:lnTo>
                    <a:pt x="14224" y="1850898"/>
                  </a:lnTo>
                  <a:lnTo>
                    <a:pt x="15288" y="1850898"/>
                  </a:lnTo>
                  <a:lnTo>
                    <a:pt x="27572" y="1835686"/>
                  </a:lnTo>
                  <a:close/>
                </a:path>
                <a:path w="1503679" h="1859914">
                  <a:moveTo>
                    <a:pt x="1493647" y="0"/>
                  </a:moveTo>
                  <a:lnTo>
                    <a:pt x="17750" y="1827581"/>
                  </a:lnTo>
                  <a:lnTo>
                    <a:pt x="15851" y="1840139"/>
                  </a:lnTo>
                  <a:lnTo>
                    <a:pt x="27572" y="1835686"/>
                  </a:lnTo>
                  <a:lnTo>
                    <a:pt x="1503552" y="7874"/>
                  </a:lnTo>
                  <a:lnTo>
                    <a:pt x="1493647"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7260081" y="25911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λ</a:t>
            </a:r>
            <a:endParaRPr sz="1800">
              <a:latin typeface="Arial"/>
              <a:cs typeface="Arial"/>
            </a:endParaRPr>
          </a:p>
        </p:txBody>
      </p:sp>
      <p:sp>
        <p:nvSpPr>
          <p:cNvPr id="15" name="object 15"/>
          <p:cNvSpPr txBox="1"/>
          <p:nvPr/>
        </p:nvSpPr>
        <p:spPr>
          <a:xfrm>
            <a:off x="7549133" y="1855978"/>
            <a:ext cx="11918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light</a:t>
            </a:r>
            <a:r>
              <a:rPr sz="1800" spc="-60" dirty="0">
                <a:latin typeface="Arial"/>
                <a:cs typeface="Arial"/>
              </a:rPr>
              <a:t> </a:t>
            </a:r>
            <a:r>
              <a:rPr sz="1800" spc="-5" dirty="0">
                <a:latin typeface="Arial"/>
                <a:cs typeface="Arial"/>
              </a:rPr>
              <a:t>source</a:t>
            </a:r>
            <a:endParaRPr sz="1800">
              <a:latin typeface="Arial"/>
              <a:cs typeface="Arial"/>
            </a:endParaRPr>
          </a:p>
        </p:txBody>
      </p:sp>
      <p:grpSp>
        <p:nvGrpSpPr>
          <p:cNvPr id="16" name="object 16"/>
          <p:cNvGrpSpPr/>
          <p:nvPr/>
        </p:nvGrpSpPr>
        <p:grpSpPr>
          <a:xfrm>
            <a:off x="4953000" y="3695700"/>
            <a:ext cx="1600200" cy="800100"/>
            <a:chOff x="4953000" y="3695700"/>
            <a:chExt cx="1600200" cy="800100"/>
          </a:xfrm>
        </p:grpSpPr>
        <p:sp>
          <p:nvSpPr>
            <p:cNvPr id="17" name="object 17"/>
            <p:cNvSpPr/>
            <p:nvPr/>
          </p:nvSpPr>
          <p:spPr>
            <a:xfrm>
              <a:off x="5810250" y="3771900"/>
              <a:ext cx="600710" cy="718820"/>
            </a:xfrm>
            <a:custGeom>
              <a:avLst/>
              <a:gdLst/>
              <a:ahLst/>
              <a:cxnLst/>
              <a:rect l="l" t="t" r="r" b="b"/>
              <a:pathLst>
                <a:path w="600710" h="718820">
                  <a:moveTo>
                    <a:pt x="567689" y="671322"/>
                  </a:moveTo>
                  <a:lnTo>
                    <a:pt x="557911" y="679450"/>
                  </a:lnTo>
                  <a:lnTo>
                    <a:pt x="590423" y="718438"/>
                  </a:lnTo>
                  <a:lnTo>
                    <a:pt x="600201" y="710311"/>
                  </a:lnTo>
                  <a:lnTo>
                    <a:pt x="567689" y="671322"/>
                  </a:lnTo>
                  <a:close/>
                </a:path>
                <a:path w="600710" h="718820">
                  <a:moveTo>
                    <a:pt x="510794" y="602995"/>
                  </a:moveTo>
                  <a:lnTo>
                    <a:pt x="501014" y="611124"/>
                  </a:lnTo>
                  <a:lnTo>
                    <a:pt x="533526" y="650113"/>
                  </a:lnTo>
                  <a:lnTo>
                    <a:pt x="543305" y="641985"/>
                  </a:lnTo>
                  <a:lnTo>
                    <a:pt x="510794" y="602995"/>
                  </a:lnTo>
                  <a:close/>
                </a:path>
                <a:path w="600710" h="718820">
                  <a:moveTo>
                    <a:pt x="453898" y="534669"/>
                  </a:moveTo>
                  <a:lnTo>
                    <a:pt x="444119" y="542798"/>
                  </a:lnTo>
                  <a:lnTo>
                    <a:pt x="476630" y="581787"/>
                  </a:lnTo>
                  <a:lnTo>
                    <a:pt x="486410" y="573658"/>
                  </a:lnTo>
                  <a:lnTo>
                    <a:pt x="453898" y="534669"/>
                  </a:lnTo>
                  <a:close/>
                </a:path>
                <a:path w="600710" h="718820">
                  <a:moveTo>
                    <a:pt x="396875" y="466344"/>
                  </a:moveTo>
                  <a:lnTo>
                    <a:pt x="387223" y="474472"/>
                  </a:lnTo>
                  <a:lnTo>
                    <a:pt x="419735" y="513588"/>
                  </a:lnTo>
                  <a:lnTo>
                    <a:pt x="429387" y="505460"/>
                  </a:lnTo>
                  <a:lnTo>
                    <a:pt x="396875" y="466344"/>
                  </a:lnTo>
                  <a:close/>
                </a:path>
                <a:path w="600710" h="718820">
                  <a:moveTo>
                    <a:pt x="339978" y="398144"/>
                  </a:moveTo>
                  <a:lnTo>
                    <a:pt x="330200" y="406273"/>
                  </a:lnTo>
                  <a:lnTo>
                    <a:pt x="362838" y="445262"/>
                  </a:lnTo>
                  <a:lnTo>
                    <a:pt x="372490" y="437133"/>
                  </a:lnTo>
                  <a:lnTo>
                    <a:pt x="339978" y="398144"/>
                  </a:lnTo>
                  <a:close/>
                </a:path>
                <a:path w="600710" h="718820">
                  <a:moveTo>
                    <a:pt x="283083" y="329819"/>
                  </a:moveTo>
                  <a:lnTo>
                    <a:pt x="273303" y="337947"/>
                  </a:lnTo>
                  <a:lnTo>
                    <a:pt x="305815" y="376936"/>
                  </a:lnTo>
                  <a:lnTo>
                    <a:pt x="315595" y="368807"/>
                  </a:lnTo>
                  <a:lnTo>
                    <a:pt x="283083" y="329819"/>
                  </a:lnTo>
                  <a:close/>
                </a:path>
                <a:path w="600710" h="718820">
                  <a:moveTo>
                    <a:pt x="226187" y="261493"/>
                  </a:moveTo>
                  <a:lnTo>
                    <a:pt x="216408" y="269620"/>
                  </a:lnTo>
                  <a:lnTo>
                    <a:pt x="248920" y="308610"/>
                  </a:lnTo>
                  <a:lnTo>
                    <a:pt x="258699" y="300481"/>
                  </a:lnTo>
                  <a:lnTo>
                    <a:pt x="226187" y="261493"/>
                  </a:lnTo>
                  <a:close/>
                </a:path>
                <a:path w="600710" h="718820">
                  <a:moveTo>
                    <a:pt x="169290" y="193167"/>
                  </a:moveTo>
                  <a:lnTo>
                    <a:pt x="159512" y="201294"/>
                  </a:lnTo>
                  <a:lnTo>
                    <a:pt x="192024" y="240411"/>
                  </a:lnTo>
                  <a:lnTo>
                    <a:pt x="201802" y="232282"/>
                  </a:lnTo>
                  <a:lnTo>
                    <a:pt x="169290" y="193167"/>
                  </a:lnTo>
                  <a:close/>
                </a:path>
                <a:path w="600710" h="718820">
                  <a:moveTo>
                    <a:pt x="112395" y="124968"/>
                  </a:moveTo>
                  <a:lnTo>
                    <a:pt x="102615" y="133095"/>
                  </a:lnTo>
                  <a:lnTo>
                    <a:pt x="135127" y="172085"/>
                  </a:lnTo>
                  <a:lnTo>
                    <a:pt x="144907" y="163956"/>
                  </a:lnTo>
                  <a:lnTo>
                    <a:pt x="112395" y="124968"/>
                  </a:lnTo>
                  <a:close/>
                </a:path>
                <a:path w="600710" h="718820">
                  <a:moveTo>
                    <a:pt x="55499" y="56642"/>
                  </a:moveTo>
                  <a:lnTo>
                    <a:pt x="45720" y="64769"/>
                  </a:lnTo>
                  <a:lnTo>
                    <a:pt x="78232" y="103758"/>
                  </a:lnTo>
                  <a:lnTo>
                    <a:pt x="88011" y="95631"/>
                  </a:lnTo>
                  <a:lnTo>
                    <a:pt x="55499" y="56642"/>
                  </a:lnTo>
                  <a:close/>
                </a:path>
                <a:path w="600710" h="718820">
                  <a:moveTo>
                    <a:pt x="0" y="0"/>
                  </a:moveTo>
                  <a:lnTo>
                    <a:pt x="16383" y="97662"/>
                  </a:lnTo>
                  <a:lnTo>
                    <a:pt x="17017" y="101218"/>
                  </a:lnTo>
                  <a:lnTo>
                    <a:pt x="20320" y="103505"/>
                  </a:lnTo>
                  <a:lnTo>
                    <a:pt x="23749" y="102869"/>
                  </a:lnTo>
                  <a:lnTo>
                    <a:pt x="27177" y="102362"/>
                  </a:lnTo>
                  <a:lnTo>
                    <a:pt x="29463" y="99060"/>
                  </a:lnTo>
                  <a:lnTo>
                    <a:pt x="28955" y="95631"/>
                  </a:lnTo>
                  <a:lnTo>
                    <a:pt x="18225" y="31713"/>
                  </a:lnTo>
                  <a:lnTo>
                    <a:pt x="3175" y="13716"/>
                  </a:lnTo>
                  <a:lnTo>
                    <a:pt x="12953" y="5587"/>
                  </a:lnTo>
                  <a:lnTo>
                    <a:pt x="15398" y="5587"/>
                  </a:lnTo>
                  <a:lnTo>
                    <a:pt x="0" y="0"/>
                  </a:lnTo>
                  <a:close/>
                </a:path>
                <a:path w="600710" h="718820">
                  <a:moveTo>
                    <a:pt x="15398" y="5587"/>
                  </a:moveTo>
                  <a:lnTo>
                    <a:pt x="12953" y="5587"/>
                  </a:lnTo>
                  <a:lnTo>
                    <a:pt x="28099" y="23699"/>
                  </a:lnTo>
                  <a:lnTo>
                    <a:pt x="88773" y="45719"/>
                  </a:lnTo>
                  <a:lnTo>
                    <a:pt x="92075" y="46862"/>
                  </a:lnTo>
                  <a:lnTo>
                    <a:pt x="95758" y="45212"/>
                  </a:lnTo>
                  <a:lnTo>
                    <a:pt x="96900" y="41910"/>
                  </a:lnTo>
                  <a:lnTo>
                    <a:pt x="98171" y="38607"/>
                  </a:lnTo>
                  <a:lnTo>
                    <a:pt x="96392" y="34925"/>
                  </a:lnTo>
                  <a:lnTo>
                    <a:pt x="93090" y="33781"/>
                  </a:lnTo>
                  <a:lnTo>
                    <a:pt x="15398" y="5587"/>
                  </a:lnTo>
                  <a:close/>
                </a:path>
                <a:path w="600710" h="718820">
                  <a:moveTo>
                    <a:pt x="16151" y="19362"/>
                  </a:moveTo>
                  <a:lnTo>
                    <a:pt x="18225" y="31713"/>
                  </a:lnTo>
                  <a:lnTo>
                    <a:pt x="21336" y="35432"/>
                  </a:lnTo>
                  <a:lnTo>
                    <a:pt x="31114" y="27305"/>
                  </a:lnTo>
                  <a:lnTo>
                    <a:pt x="28099" y="23699"/>
                  </a:lnTo>
                  <a:lnTo>
                    <a:pt x="16151" y="19362"/>
                  </a:lnTo>
                  <a:close/>
                </a:path>
                <a:path w="600710" h="718820">
                  <a:moveTo>
                    <a:pt x="12953" y="5587"/>
                  </a:moveTo>
                  <a:lnTo>
                    <a:pt x="3175" y="13716"/>
                  </a:lnTo>
                  <a:lnTo>
                    <a:pt x="18225" y="31713"/>
                  </a:lnTo>
                  <a:lnTo>
                    <a:pt x="16151" y="19362"/>
                  </a:lnTo>
                  <a:lnTo>
                    <a:pt x="5841" y="15620"/>
                  </a:lnTo>
                  <a:lnTo>
                    <a:pt x="14350" y="8636"/>
                  </a:lnTo>
                  <a:lnTo>
                    <a:pt x="15502" y="8636"/>
                  </a:lnTo>
                  <a:lnTo>
                    <a:pt x="12953" y="5587"/>
                  </a:lnTo>
                  <a:close/>
                </a:path>
                <a:path w="600710" h="718820">
                  <a:moveTo>
                    <a:pt x="15502" y="8636"/>
                  </a:moveTo>
                  <a:lnTo>
                    <a:pt x="14350" y="8636"/>
                  </a:lnTo>
                  <a:lnTo>
                    <a:pt x="16151" y="19362"/>
                  </a:lnTo>
                  <a:lnTo>
                    <a:pt x="28099" y="23699"/>
                  </a:lnTo>
                  <a:lnTo>
                    <a:pt x="15502" y="8636"/>
                  </a:lnTo>
                  <a:close/>
                </a:path>
                <a:path w="600710" h="718820">
                  <a:moveTo>
                    <a:pt x="14350" y="8636"/>
                  </a:moveTo>
                  <a:lnTo>
                    <a:pt x="5841" y="15620"/>
                  </a:lnTo>
                  <a:lnTo>
                    <a:pt x="16151" y="19362"/>
                  </a:lnTo>
                  <a:lnTo>
                    <a:pt x="14350" y="8636"/>
                  </a:lnTo>
                  <a:close/>
                </a:path>
              </a:pathLst>
            </a:custGeom>
            <a:solidFill>
              <a:srgbClr val="000000"/>
            </a:solidFill>
          </p:spPr>
          <p:txBody>
            <a:bodyPr wrap="square" lIns="0" tIns="0" rIns="0" bIns="0" rtlCol="0"/>
            <a:lstStyle/>
            <a:p>
              <a:endParaRPr/>
            </a:p>
          </p:txBody>
        </p:sp>
        <p:sp>
          <p:nvSpPr>
            <p:cNvPr id="18" name="object 18"/>
            <p:cNvSpPr/>
            <p:nvPr/>
          </p:nvSpPr>
          <p:spPr>
            <a:xfrm>
              <a:off x="4953000" y="3733800"/>
              <a:ext cx="1600200" cy="0"/>
            </a:xfrm>
            <a:custGeom>
              <a:avLst/>
              <a:gdLst/>
              <a:ahLst/>
              <a:cxnLst/>
              <a:rect l="l" t="t" r="r" b="b"/>
              <a:pathLst>
                <a:path w="1600200">
                  <a:moveTo>
                    <a:pt x="0" y="0"/>
                  </a:moveTo>
                  <a:lnTo>
                    <a:pt x="1600200" y="0"/>
                  </a:lnTo>
                </a:path>
              </a:pathLst>
            </a:custGeom>
            <a:ln w="76200">
              <a:solidFill>
                <a:srgbClr val="B6DCDF"/>
              </a:solidFill>
            </a:ln>
          </p:spPr>
          <p:txBody>
            <a:bodyPr wrap="square" lIns="0" tIns="0" rIns="0" bIns="0" rtlCol="0"/>
            <a:lstStyle/>
            <a:p>
              <a:endParaRPr/>
            </a:p>
          </p:txBody>
        </p:sp>
        <p:sp>
          <p:nvSpPr>
            <p:cNvPr id="19" name="object 19"/>
            <p:cNvSpPr/>
            <p:nvPr/>
          </p:nvSpPr>
          <p:spPr>
            <a:xfrm>
              <a:off x="4953000" y="3765295"/>
              <a:ext cx="851535" cy="730885"/>
            </a:xfrm>
            <a:custGeom>
              <a:avLst/>
              <a:gdLst/>
              <a:ahLst/>
              <a:cxnLst/>
              <a:rect l="l" t="t" r="r" b="b"/>
              <a:pathLst>
                <a:path w="851535" h="730885">
                  <a:moveTo>
                    <a:pt x="94742" y="372999"/>
                  </a:moveTo>
                  <a:lnTo>
                    <a:pt x="61468" y="334518"/>
                  </a:lnTo>
                  <a:lnTo>
                    <a:pt x="51816" y="342900"/>
                  </a:lnTo>
                  <a:lnTo>
                    <a:pt x="85090" y="381254"/>
                  </a:lnTo>
                  <a:lnTo>
                    <a:pt x="94742" y="372999"/>
                  </a:lnTo>
                  <a:close/>
                </a:path>
                <a:path w="851535" h="730885">
                  <a:moveTo>
                    <a:pt x="98806" y="310007"/>
                  </a:moveTo>
                  <a:lnTo>
                    <a:pt x="97155" y="306451"/>
                  </a:lnTo>
                  <a:lnTo>
                    <a:pt x="15608" y="278638"/>
                  </a:lnTo>
                  <a:lnTo>
                    <a:pt x="0" y="273304"/>
                  </a:lnTo>
                  <a:lnTo>
                    <a:pt x="18923" y="374142"/>
                  </a:lnTo>
                  <a:lnTo>
                    <a:pt x="22225" y="376428"/>
                  </a:lnTo>
                  <a:lnTo>
                    <a:pt x="29210" y="375158"/>
                  </a:lnTo>
                  <a:lnTo>
                    <a:pt x="31369" y="371729"/>
                  </a:lnTo>
                  <a:lnTo>
                    <a:pt x="18796" y="304723"/>
                  </a:lnTo>
                  <a:lnTo>
                    <a:pt x="26924" y="314071"/>
                  </a:lnTo>
                  <a:lnTo>
                    <a:pt x="36449" y="305689"/>
                  </a:lnTo>
                  <a:lnTo>
                    <a:pt x="28384" y="296354"/>
                  </a:lnTo>
                  <a:lnTo>
                    <a:pt x="92964" y="318389"/>
                  </a:lnTo>
                  <a:lnTo>
                    <a:pt x="96647" y="316611"/>
                  </a:lnTo>
                  <a:lnTo>
                    <a:pt x="97790" y="313309"/>
                  </a:lnTo>
                  <a:lnTo>
                    <a:pt x="98806" y="310007"/>
                  </a:lnTo>
                  <a:close/>
                </a:path>
                <a:path w="851535" h="730885">
                  <a:moveTo>
                    <a:pt x="152908" y="440182"/>
                  </a:moveTo>
                  <a:lnTo>
                    <a:pt x="119634" y="401701"/>
                  </a:lnTo>
                  <a:lnTo>
                    <a:pt x="110109" y="410083"/>
                  </a:lnTo>
                  <a:lnTo>
                    <a:pt x="143383" y="448437"/>
                  </a:lnTo>
                  <a:lnTo>
                    <a:pt x="152908" y="440182"/>
                  </a:lnTo>
                  <a:close/>
                </a:path>
                <a:path w="851535" h="730885">
                  <a:moveTo>
                    <a:pt x="211201" y="507365"/>
                  </a:moveTo>
                  <a:lnTo>
                    <a:pt x="177927" y="468884"/>
                  </a:lnTo>
                  <a:lnTo>
                    <a:pt x="168275" y="477266"/>
                  </a:lnTo>
                  <a:lnTo>
                    <a:pt x="201549" y="515620"/>
                  </a:lnTo>
                  <a:lnTo>
                    <a:pt x="211201" y="507365"/>
                  </a:lnTo>
                  <a:close/>
                </a:path>
                <a:path w="851535" h="730885">
                  <a:moveTo>
                    <a:pt x="269367" y="574548"/>
                  </a:moveTo>
                  <a:lnTo>
                    <a:pt x="236093" y="536067"/>
                  </a:lnTo>
                  <a:lnTo>
                    <a:pt x="226441" y="544449"/>
                  </a:lnTo>
                  <a:lnTo>
                    <a:pt x="259715" y="582803"/>
                  </a:lnTo>
                  <a:lnTo>
                    <a:pt x="269367" y="574548"/>
                  </a:lnTo>
                  <a:close/>
                </a:path>
                <a:path w="851535" h="730885">
                  <a:moveTo>
                    <a:pt x="327533" y="641731"/>
                  </a:moveTo>
                  <a:lnTo>
                    <a:pt x="294259" y="603250"/>
                  </a:lnTo>
                  <a:lnTo>
                    <a:pt x="284734" y="611632"/>
                  </a:lnTo>
                  <a:lnTo>
                    <a:pt x="318008" y="649986"/>
                  </a:lnTo>
                  <a:lnTo>
                    <a:pt x="327533" y="641731"/>
                  </a:lnTo>
                  <a:close/>
                </a:path>
                <a:path w="851535" h="730885">
                  <a:moveTo>
                    <a:pt x="468249" y="605917"/>
                  </a:moveTo>
                  <a:lnTo>
                    <a:pt x="457581" y="599059"/>
                  </a:lnTo>
                  <a:lnTo>
                    <a:pt x="430149" y="641858"/>
                  </a:lnTo>
                  <a:lnTo>
                    <a:pt x="440817" y="648716"/>
                  </a:lnTo>
                  <a:lnTo>
                    <a:pt x="468249" y="605917"/>
                  </a:lnTo>
                  <a:close/>
                </a:path>
                <a:path w="851535" h="730885">
                  <a:moveTo>
                    <a:pt x="473583" y="679958"/>
                  </a:moveTo>
                  <a:lnTo>
                    <a:pt x="470281" y="673608"/>
                  </a:lnTo>
                  <a:lnTo>
                    <a:pt x="466471" y="672465"/>
                  </a:lnTo>
                  <a:lnTo>
                    <a:pt x="463423" y="673989"/>
                  </a:lnTo>
                  <a:lnTo>
                    <a:pt x="405790" y="703554"/>
                  </a:lnTo>
                  <a:lnTo>
                    <a:pt x="420370" y="680847"/>
                  </a:lnTo>
                  <a:lnTo>
                    <a:pt x="409575" y="673989"/>
                  </a:lnTo>
                  <a:lnTo>
                    <a:pt x="395058" y="696709"/>
                  </a:lnTo>
                  <a:lnTo>
                    <a:pt x="397764" y="632079"/>
                  </a:lnTo>
                  <a:lnTo>
                    <a:pt x="397891" y="628523"/>
                  </a:lnTo>
                  <a:lnTo>
                    <a:pt x="395097" y="625602"/>
                  </a:lnTo>
                  <a:lnTo>
                    <a:pt x="391668" y="625475"/>
                  </a:lnTo>
                  <a:lnTo>
                    <a:pt x="388112" y="625221"/>
                  </a:lnTo>
                  <a:lnTo>
                    <a:pt x="385191" y="628015"/>
                  </a:lnTo>
                  <a:lnTo>
                    <a:pt x="385038" y="632079"/>
                  </a:lnTo>
                  <a:lnTo>
                    <a:pt x="382054" y="704570"/>
                  </a:lnTo>
                  <a:lnTo>
                    <a:pt x="352552" y="670433"/>
                  </a:lnTo>
                  <a:lnTo>
                    <a:pt x="342900" y="678815"/>
                  </a:lnTo>
                  <a:lnTo>
                    <a:pt x="376174" y="717169"/>
                  </a:lnTo>
                  <a:lnTo>
                    <a:pt x="381736" y="712406"/>
                  </a:lnTo>
                  <a:lnTo>
                    <a:pt x="381000" y="730504"/>
                  </a:lnTo>
                  <a:lnTo>
                    <a:pt x="394855" y="723392"/>
                  </a:lnTo>
                  <a:lnTo>
                    <a:pt x="469138" y="685292"/>
                  </a:lnTo>
                  <a:lnTo>
                    <a:pt x="472313" y="683768"/>
                  </a:lnTo>
                  <a:lnTo>
                    <a:pt x="473583" y="679958"/>
                  </a:lnTo>
                  <a:close/>
                </a:path>
                <a:path w="851535" h="730885">
                  <a:moveTo>
                    <a:pt x="516128" y="531114"/>
                  </a:moveTo>
                  <a:lnTo>
                    <a:pt x="505460" y="524256"/>
                  </a:lnTo>
                  <a:lnTo>
                    <a:pt x="478028" y="567055"/>
                  </a:lnTo>
                  <a:lnTo>
                    <a:pt x="488696" y="573786"/>
                  </a:lnTo>
                  <a:lnTo>
                    <a:pt x="516128" y="531114"/>
                  </a:lnTo>
                  <a:close/>
                </a:path>
                <a:path w="851535" h="730885">
                  <a:moveTo>
                    <a:pt x="564007" y="456184"/>
                  </a:moveTo>
                  <a:lnTo>
                    <a:pt x="553339" y="449326"/>
                  </a:lnTo>
                  <a:lnTo>
                    <a:pt x="525907" y="492125"/>
                  </a:lnTo>
                  <a:lnTo>
                    <a:pt x="536702" y="498983"/>
                  </a:lnTo>
                  <a:lnTo>
                    <a:pt x="564007" y="456184"/>
                  </a:lnTo>
                  <a:close/>
                </a:path>
                <a:path w="851535" h="730885">
                  <a:moveTo>
                    <a:pt x="611886" y="381254"/>
                  </a:moveTo>
                  <a:lnTo>
                    <a:pt x="601218" y="374396"/>
                  </a:lnTo>
                  <a:lnTo>
                    <a:pt x="573913" y="417195"/>
                  </a:lnTo>
                  <a:lnTo>
                    <a:pt x="584581" y="424053"/>
                  </a:lnTo>
                  <a:lnTo>
                    <a:pt x="611886" y="381254"/>
                  </a:lnTo>
                  <a:close/>
                </a:path>
                <a:path w="851535" h="730885">
                  <a:moveTo>
                    <a:pt x="659892" y="306451"/>
                  </a:moveTo>
                  <a:lnTo>
                    <a:pt x="649097" y="299593"/>
                  </a:lnTo>
                  <a:lnTo>
                    <a:pt x="621792" y="342392"/>
                  </a:lnTo>
                  <a:lnTo>
                    <a:pt x="632460" y="349250"/>
                  </a:lnTo>
                  <a:lnTo>
                    <a:pt x="659892" y="306451"/>
                  </a:lnTo>
                  <a:close/>
                </a:path>
                <a:path w="851535" h="730885">
                  <a:moveTo>
                    <a:pt x="707771" y="231521"/>
                  </a:moveTo>
                  <a:lnTo>
                    <a:pt x="697103" y="224663"/>
                  </a:lnTo>
                  <a:lnTo>
                    <a:pt x="669671" y="267462"/>
                  </a:lnTo>
                  <a:lnTo>
                    <a:pt x="680339" y="274320"/>
                  </a:lnTo>
                  <a:lnTo>
                    <a:pt x="707771" y="231521"/>
                  </a:lnTo>
                  <a:close/>
                </a:path>
                <a:path w="851535" h="730885">
                  <a:moveTo>
                    <a:pt x="755650" y="156591"/>
                  </a:moveTo>
                  <a:lnTo>
                    <a:pt x="744982" y="149733"/>
                  </a:lnTo>
                  <a:lnTo>
                    <a:pt x="717550" y="192532"/>
                  </a:lnTo>
                  <a:lnTo>
                    <a:pt x="728345" y="199390"/>
                  </a:lnTo>
                  <a:lnTo>
                    <a:pt x="755650" y="156591"/>
                  </a:lnTo>
                  <a:close/>
                </a:path>
                <a:path w="851535" h="730885">
                  <a:moveTo>
                    <a:pt x="803529" y="81788"/>
                  </a:moveTo>
                  <a:lnTo>
                    <a:pt x="792861" y="74930"/>
                  </a:lnTo>
                  <a:lnTo>
                    <a:pt x="765556" y="117729"/>
                  </a:lnTo>
                  <a:lnTo>
                    <a:pt x="776224" y="124587"/>
                  </a:lnTo>
                  <a:lnTo>
                    <a:pt x="803529" y="81788"/>
                  </a:lnTo>
                  <a:close/>
                </a:path>
                <a:path w="851535" h="730885">
                  <a:moveTo>
                    <a:pt x="851535" y="6858"/>
                  </a:moveTo>
                  <a:lnTo>
                    <a:pt x="840740" y="0"/>
                  </a:lnTo>
                  <a:lnTo>
                    <a:pt x="813435" y="42799"/>
                  </a:lnTo>
                  <a:lnTo>
                    <a:pt x="824103" y="49657"/>
                  </a:lnTo>
                  <a:lnTo>
                    <a:pt x="851535" y="6858"/>
                  </a:lnTo>
                  <a:close/>
                </a:path>
              </a:pathLst>
            </a:custGeom>
            <a:solidFill>
              <a:srgbClr val="000000"/>
            </a:solidFill>
          </p:spPr>
          <p:txBody>
            <a:bodyPr wrap="square" lIns="0" tIns="0" rIns="0" bIns="0" rtlCol="0"/>
            <a:lstStyle/>
            <a:p>
              <a:endParaRPr/>
            </a:p>
          </p:txBody>
        </p:sp>
      </p:grpSp>
      <p:sp>
        <p:nvSpPr>
          <p:cNvPr id="20" name="object 20"/>
          <p:cNvSpPr txBox="1"/>
          <p:nvPr/>
        </p:nvSpPr>
        <p:spPr>
          <a:xfrm>
            <a:off x="5032628" y="5057013"/>
            <a:ext cx="25241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(Specular</a:t>
            </a:r>
            <a:r>
              <a:rPr sz="1800" spc="-15" dirty="0">
                <a:latin typeface="Arial"/>
                <a:cs typeface="Arial"/>
              </a:rPr>
              <a:t> </a:t>
            </a:r>
            <a:r>
              <a:rPr sz="1800" spc="-5" dirty="0">
                <a:latin typeface="Arial"/>
                <a:cs typeface="Arial"/>
              </a:rPr>
              <a:t>Interreflection)</a:t>
            </a:r>
            <a:endParaRPr sz="18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0225" y="3159125"/>
            <a:ext cx="3003550" cy="2138426"/>
          </a:xfrm>
          <a:prstGeom prst="rect">
            <a:avLst/>
          </a:prstGeom>
        </p:spPr>
      </p:pic>
      <p:sp>
        <p:nvSpPr>
          <p:cNvPr id="3" name="object 3"/>
          <p:cNvSpPr txBox="1">
            <a:spLocks noGrp="1"/>
          </p:cNvSpPr>
          <p:nvPr>
            <p:ph type="title"/>
          </p:nvPr>
        </p:nvSpPr>
        <p:spPr>
          <a:xfrm>
            <a:off x="763016" y="238760"/>
            <a:ext cx="2436495" cy="452120"/>
          </a:xfrm>
          <a:prstGeom prst="rect">
            <a:avLst/>
          </a:prstGeom>
        </p:spPr>
        <p:txBody>
          <a:bodyPr vert="horz" wrap="square" lIns="0" tIns="12065" rIns="0" bIns="0" rtlCol="0">
            <a:spAutoFit/>
          </a:bodyPr>
          <a:lstStyle/>
          <a:p>
            <a:pPr marL="12700">
              <a:lnSpc>
                <a:spcPct val="100000"/>
              </a:lnSpc>
              <a:spcBef>
                <a:spcPts val="95"/>
              </a:spcBef>
            </a:pPr>
            <a:r>
              <a:rPr sz="2800" b="1" u="heavy" spc="-20" dirty="0">
                <a:solidFill>
                  <a:srgbClr val="800000"/>
                </a:solidFill>
                <a:uFill>
                  <a:solidFill>
                    <a:srgbClr val="800000"/>
                  </a:solidFill>
                </a:uFill>
                <a:latin typeface="Constantia"/>
                <a:cs typeface="Constantia"/>
              </a:rPr>
              <a:t>Image</a:t>
            </a:r>
            <a:r>
              <a:rPr sz="2800" b="1" u="heavy" spc="-105" dirty="0">
                <a:solidFill>
                  <a:srgbClr val="800000"/>
                </a:solidFill>
                <a:uFill>
                  <a:solidFill>
                    <a:srgbClr val="800000"/>
                  </a:solidFill>
                </a:uFill>
                <a:latin typeface="Constantia"/>
                <a:cs typeface="Constantia"/>
              </a:rPr>
              <a:t> </a:t>
            </a:r>
            <a:r>
              <a:rPr sz="2800" b="1" u="heavy" spc="-10" dirty="0">
                <a:solidFill>
                  <a:srgbClr val="800000"/>
                </a:solidFill>
                <a:uFill>
                  <a:solidFill>
                    <a:srgbClr val="800000"/>
                  </a:solidFill>
                </a:uFill>
                <a:latin typeface="Constantia"/>
                <a:cs typeface="Constantia"/>
              </a:rPr>
              <a:t>Sensors</a:t>
            </a:r>
            <a:endParaRPr sz="2800">
              <a:latin typeface="Constantia"/>
              <a:cs typeface="Constantia"/>
            </a:endParaRPr>
          </a:p>
        </p:txBody>
      </p:sp>
      <p:sp>
        <p:nvSpPr>
          <p:cNvPr id="4" name="object 4"/>
          <p:cNvSpPr txBox="1"/>
          <p:nvPr/>
        </p:nvSpPr>
        <p:spPr>
          <a:xfrm>
            <a:off x="338429" y="1007109"/>
            <a:ext cx="8121015" cy="5430520"/>
          </a:xfrm>
          <a:prstGeom prst="rect">
            <a:avLst/>
          </a:prstGeom>
        </p:spPr>
        <p:txBody>
          <a:bodyPr vert="horz" wrap="square" lIns="0" tIns="13335" rIns="0" bIns="0" rtlCol="0">
            <a:spAutoFit/>
          </a:bodyPr>
          <a:lstStyle/>
          <a:p>
            <a:pPr marL="210185" marR="17780">
              <a:lnSpc>
                <a:spcPct val="100000"/>
              </a:lnSpc>
              <a:spcBef>
                <a:spcPts val="105"/>
              </a:spcBef>
              <a:buFont typeface="Wingdings"/>
              <a:buChar char=""/>
              <a:tabLst>
                <a:tab pos="564515" algn="l"/>
              </a:tabLst>
            </a:pPr>
            <a:r>
              <a:rPr sz="2000" spc="-5" dirty="0">
                <a:solidFill>
                  <a:srgbClr val="C00000"/>
                </a:solidFill>
                <a:latin typeface="Constantia"/>
                <a:cs typeface="Constantia"/>
              </a:rPr>
              <a:t>Incoming</a:t>
            </a:r>
            <a:r>
              <a:rPr sz="2000" spc="-100" dirty="0">
                <a:solidFill>
                  <a:srgbClr val="C00000"/>
                </a:solidFill>
                <a:latin typeface="Constantia"/>
                <a:cs typeface="Constantia"/>
              </a:rPr>
              <a:t> </a:t>
            </a:r>
            <a:r>
              <a:rPr sz="2000" dirty="0">
                <a:solidFill>
                  <a:srgbClr val="C00000"/>
                </a:solidFill>
                <a:latin typeface="Constantia"/>
                <a:cs typeface="Constantia"/>
              </a:rPr>
              <a:t>energy</a:t>
            </a:r>
            <a:r>
              <a:rPr sz="2000" spc="-65" dirty="0">
                <a:solidFill>
                  <a:srgbClr val="C00000"/>
                </a:solidFill>
                <a:latin typeface="Constantia"/>
                <a:cs typeface="Constantia"/>
              </a:rPr>
              <a:t> </a:t>
            </a:r>
            <a:r>
              <a:rPr sz="2000" dirty="0">
                <a:solidFill>
                  <a:srgbClr val="C00000"/>
                </a:solidFill>
                <a:latin typeface="Constantia"/>
                <a:cs typeface="Constantia"/>
              </a:rPr>
              <a:t>lands</a:t>
            </a:r>
            <a:r>
              <a:rPr sz="2000" spc="-85" dirty="0">
                <a:solidFill>
                  <a:srgbClr val="C00000"/>
                </a:solidFill>
                <a:latin typeface="Constantia"/>
                <a:cs typeface="Constantia"/>
              </a:rPr>
              <a:t> </a:t>
            </a:r>
            <a:r>
              <a:rPr sz="2000" dirty="0">
                <a:solidFill>
                  <a:srgbClr val="C00000"/>
                </a:solidFill>
                <a:latin typeface="Constantia"/>
                <a:cs typeface="Constantia"/>
              </a:rPr>
              <a:t>on</a:t>
            </a:r>
            <a:r>
              <a:rPr sz="2000" spc="-90" dirty="0">
                <a:solidFill>
                  <a:srgbClr val="C00000"/>
                </a:solidFill>
                <a:latin typeface="Constantia"/>
                <a:cs typeface="Constantia"/>
              </a:rPr>
              <a:t> </a:t>
            </a:r>
            <a:r>
              <a:rPr sz="2000" dirty="0">
                <a:solidFill>
                  <a:srgbClr val="C00000"/>
                </a:solidFill>
                <a:latin typeface="Constantia"/>
                <a:cs typeface="Constantia"/>
              </a:rPr>
              <a:t>a</a:t>
            </a:r>
            <a:r>
              <a:rPr sz="2000" spc="-100" dirty="0">
                <a:solidFill>
                  <a:srgbClr val="C00000"/>
                </a:solidFill>
                <a:latin typeface="Constantia"/>
                <a:cs typeface="Constantia"/>
              </a:rPr>
              <a:t> </a:t>
            </a:r>
            <a:r>
              <a:rPr sz="2000" dirty="0">
                <a:solidFill>
                  <a:srgbClr val="C00000"/>
                </a:solidFill>
                <a:latin typeface="Constantia"/>
                <a:cs typeface="Constantia"/>
              </a:rPr>
              <a:t>sensor</a:t>
            </a:r>
            <a:r>
              <a:rPr sz="2000" spc="-80" dirty="0">
                <a:solidFill>
                  <a:srgbClr val="C00000"/>
                </a:solidFill>
                <a:latin typeface="Constantia"/>
                <a:cs typeface="Constantia"/>
              </a:rPr>
              <a:t> </a:t>
            </a:r>
            <a:r>
              <a:rPr sz="2000" spc="-5" dirty="0">
                <a:solidFill>
                  <a:srgbClr val="C00000"/>
                </a:solidFill>
                <a:latin typeface="Constantia"/>
                <a:cs typeface="Constantia"/>
              </a:rPr>
              <a:t>material</a:t>
            </a:r>
            <a:r>
              <a:rPr sz="2000" spc="-65" dirty="0">
                <a:solidFill>
                  <a:srgbClr val="C00000"/>
                </a:solidFill>
                <a:latin typeface="Constantia"/>
                <a:cs typeface="Constantia"/>
              </a:rPr>
              <a:t> </a:t>
            </a:r>
            <a:r>
              <a:rPr sz="2000" spc="-10" dirty="0">
                <a:solidFill>
                  <a:srgbClr val="C00000"/>
                </a:solidFill>
                <a:latin typeface="Constantia"/>
                <a:cs typeface="Constantia"/>
              </a:rPr>
              <a:t>responsive</a:t>
            </a:r>
            <a:r>
              <a:rPr sz="2000" spc="-85" dirty="0">
                <a:solidFill>
                  <a:srgbClr val="C00000"/>
                </a:solidFill>
                <a:latin typeface="Constantia"/>
                <a:cs typeface="Constantia"/>
              </a:rPr>
              <a:t> </a:t>
            </a:r>
            <a:r>
              <a:rPr sz="2000" spc="-15" dirty="0">
                <a:solidFill>
                  <a:srgbClr val="C00000"/>
                </a:solidFill>
                <a:latin typeface="Constantia"/>
                <a:cs typeface="Constantia"/>
              </a:rPr>
              <a:t>to</a:t>
            </a:r>
            <a:r>
              <a:rPr sz="2000" spc="-95" dirty="0">
                <a:solidFill>
                  <a:srgbClr val="C00000"/>
                </a:solidFill>
                <a:latin typeface="Constantia"/>
                <a:cs typeface="Constantia"/>
              </a:rPr>
              <a:t> </a:t>
            </a:r>
            <a:r>
              <a:rPr sz="2000" spc="-5" dirty="0">
                <a:solidFill>
                  <a:srgbClr val="C00000"/>
                </a:solidFill>
                <a:latin typeface="Constantia"/>
                <a:cs typeface="Constantia"/>
              </a:rPr>
              <a:t>that</a:t>
            </a:r>
            <a:r>
              <a:rPr sz="2000" spc="-80" dirty="0">
                <a:solidFill>
                  <a:srgbClr val="C00000"/>
                </a:solidFill>
                <a:latin typeface="Constantia"/>
                <a:cs typeface="Constantia"/>
              </a:rPr>
              <a:t> </a:t>
            </a:r>
            <a:r>
              <a:rPr sz="2000" spc="-5" dirty="0">
                <a:solidFill>
                  <a:srgbClr val="C00000"/>
                </a:solidFill>
                <a:latin typeface="Constantia"/>
                <a:cs typeface="Constantia"/>
              </a:rPr>
              <a:t>type</a:t>
            </a:r>
            <a:r>
              <a:rPr sz="2000" spc="-95" dirty="0">
                <a:solidFill>
                  <a:srgbClr val="C00000"/>
                </a:solidFill>
                <a:latin typeface="Constantia"/>
                <a:cs typeface="Constantia"/>
              </a:rPr>
              <a:t> </a:t>
            </a:r>
            <a:r>
              <a:rPr sz="2000" dirty="0">
                <a:solidFill>
                  <a:srgbClr val="C00000"/>
                </a:solidFill>
                <a:latin typeface="Constantia"/>
                <a:cs typeface="Constantia"/>
              </a:rPr>
              <a:t>of  energy</a:t>
            </a:r>
            <a:r>
              <a:rPr sz="2000" spc="-130" dirty="0">
                <a:solidFill>
                  <a:srgbClr val="C00000"/>
                </a:solidFill>
                <a:latin typeface="Constantia"/>
                <a:cs typeface="Constantia"/>
              </a:rPr>
              <a:t> </a:t>
            </a:r>
            <a:r>
              <a:rPr sz="2000" dirty="0">
                <a:solidFill>
                  <a:srgbClr val="C00000"/>
                </a:solidFill>
                <a:latin typeface="Constantia"/>
                <a:cs typeface="Constantia"/>
              </a:rPr>
              <a:t>and</a:t>
            </a:r>
            <a:r>
              <a:rPr sz="2000" spc="-25" dirty="0">
                <a:solidFill>
                  <a:srgbClr val="C00000"/>
                </a:solidFill>
                <a:latin typeface="Constantia"/>
                <a:cs typeface="Constantia"/>
              </a:rPr>
              <a:t> </a:t>
            </a:r>
            <a:r>
              <a:rPr sz="2000" spc="-5" dirty="0">
                <a:solidFill>
                  <a:srgbClr val="C00000"/>
                </a:solidFill>
                <a:latin typeface="Constantia"/>
                <a:cs typeface="Constantia"/>
              </a:rPr>
              <a:t>this</a:t>
            </a:r>
            <a:r>
              <a:rPr sz="2000" spc="-105" dirty="0">
                <a:solidFill>
                  <a:srgbClr val="C00000"/>
                </a:solidFill>
                <a:latin typeface="Constantia"/>
                <a:cs typeface="Constantia"/>
              </a:rPr>
              <a:t> </a:t>
            </a:r>
            <a:r>
              <a:rPr sz="2000" spc="-15" dirty="0">
                <a:solidFill>
                  <a:srgbClr val="C00000"/>
                </a:solidFill>
                <a:latin typeface="Constantia"/>
                <a:cs typeface="Constantia"/>
              </a:rPr>
              <a:t>generates</a:t>
            </a:r>
            <a:r>
              <a:rPr sz="2000" spc="-114" dirty="0">
                <a:solidFill>
                  <a:srgbClr val="C00000"/>
                </a:solidFill>
                <a:latin typeface="Constantia"/>
                <a:cs typeface="Constantia"/>
              </a:rPr>
              <a:t> </a:t>
            </a:r>
            <a:r>
              <a:rPr sz="2000" dirty="0">
                <a:solidFill>
                  <a:srgbClr val="C00000"/>
                </a:solidFill>
                <a:latin typeface="Constantia"/>
                <a:cs typeface="Constantia"/>
              </a:rPr>
              <a:t>a</a:t>
            </a:r>
            <a:r>
              <a:rPr sz="2000" spc="-110" dirty="0">
                <a:solidFill>
                  <a:srgbClr val="C00000"/>
                </a:solidFill>
                <a:latin typeface="Constantia"/>
                <a:cs typeface="Constantia"/>
              </a:rPr>
              <a:t> </a:t>
            </a:r>
            <a:r>
              <a:rPr sz="2000" spc="-15" dirty="0">
                <a:solidFill>
                  <a:srgbClr val="C00000"/>
                </a:solidFill>
                <a:latin typeface="Constantia"/>
                <a:cs typeface="Constantia"/>
              </a:rPr>
              <a:t>voltage</a:t>
            </a:r>
            <a:endParaRPr sz="2000" dirty="0">
              <a:latin typeface="Constantia"/>
              <a:cs typeface="Constantia"/>
            </a:endParaRPr>
          </a:p>
          <a:p>
            <a:pPr marL="437515" indent="-227965">
              <a:lnSpc>
                <a:spcPct val="100000"/>
              </a:lnSpc>
              <a:spcBef>
                <a:spcPts val="835"/>
              </a:spcBef>
              <a:buFont typeface="Wingdings"/>
              <a:buChar char=""/>
              <a:tabLst>
                <a:tab pos="438150" algn="l"/>
              </a:tabLst>
            </a:pPr>
            <a:r>
              <a:rPr sz="2000" spc="-5" dirty="0">
                <a:solidFill>
                  <a:srgbClr val="C00000"/>
                </a:solidFill>
                <a:latin typeface="Constantia"/>
                <a:cs typeface="Constantia"/>
              </a:rPr>
              <a:t>Collections</a:t>
            </a:r>
            <a:r>
              <a:rPr sz="2000" spc="-130" dirty="0">
                <a:solidFill>
                  <a:srgbClr val="C00000"/>
                </a:solidFill>
                <a:latin typeface="Constantia"/>
                <a:cs typeface="Constantia"/>
              </a:rPr>
              <a:t> </a:t>
            </a:r>
            <a:r>
              <a:rPr sz="2000" dirty="0">
                <a:solidFill>
                  <a:srgbClr val="C00000"/>
                </a:solidFill>
                <a:latin typeface="Constantia"/>
                <a:cs typeface="Constantia"/>
              </a:rPr>
              <a:t>of sensors</a:t>
            </a:r>
            <a:r>
              <a:rPr sz="2000" spc="-120" dirty="0">
                <a:solidFill>
                  <a:srgbClr val="C00000"/>
                </a:solidFill>
                <a:latin typeface="Constantia"/>
                <a:cs typeface="Constantia"/>
              </a:rPr>
              <a:t> </a:t>
            </a:r>
            <a:r>
              <a:rPr sz="2000" spc="-10" dirty="0">
                <a:solidFill>
                  <a:srgbClr val="C00000"/>
                </a:solidFill>
                <a:latin typeface="Constantia"/>
                <a:cs typeface="Constantia"/>
              </a:rPr>
              <a:t>are</a:t>
            </a:r>
            <a:r>
              <a:rPr sz="2000" spc="-110" dirty="0">
                <a:solidFill>
                  <a:srgbClr val="C00000"/>
                </a:solidFill>
                <a:latin typeface="Constantia"/>
                <a:cs typeface="Constantia"/>
              </a:rPr>
              <a:t> </a:t>
            </a:r>
            <a:r>
              <a:rPr sz="2000" spc="-10" dirty="0">
                <a:solidFill>
                  <a:srgbClr val="C00000"/>
                </a:solidFill>
                <a:latin typeface="Constantia"/>
                <a:cs typeface="Constantia"/>
              </a:rPr>
              <a:t>arranged</a:t>
            </a:r>
            <a:r>
              <a:rPr sz="2000" spc="-35" dirty="0">
                <a:solidFill>
                  <a:srgbClr val="C00000"/>
                </a:solidFill>
                <a:latin typeface="Constantia"/>
                <a:cs typeface="Constantia"/>
              </a:rPr>
              <a:t> </a:t>
            </a:r>
            <a:r>
              <a:rPr sz="2000" spc="-15" dirty="0">
                <a:solidFill>
                  <a:srgbClr val="C00000"/>
                </a:solidFill>
                <a:latin typeface="Constantia"/>
                <a:cs typeface="Constantia"/>
              </a:rPr>
              <a:t>to</a:t>
            </a:r>
            <a:r>
              <a:rPr sz="2000" spc="-125" dirty="0">
                <a:solidFill>
                  <a:srgbClr val="C00000"/>
                </a:solidFill>
                <a:latin typeface="Constantia"/>
                <a:cs typeface="Constantia"/>
              </a:rPr>
              <a:t> </a:t>
            </a:r>
            <a:r>
              <a:rPr sz="2000" spc="-10" dirty="0">
                <a:solidFill>
                  <a:srgbClr val="C00000"/>
                </a:solidFill>
                <a:latin typeface="Constantia"/>
                <a:cs typeface="Constantia"/>
              </a:rPr>
              <a:t>capture</a:t>
            </a:r>
            <a:r>
              <a:rPr sz="2000" spc="-60" dirty="0">
                <a:solidFill>
                  <a:srgbClr val="C00000"/>
                </a:solidFill>
                <a:latin typeface="Constantia"/>
                <a:cs typeface="Constantia"/>
              </a:rPr>
              <a:t> </a:t>
            </a:r>
            <a:r>
              <a:rPr sz="2000" spc="-10" dirty="0">
                <a:solidFill>
                  <a:srgbClr val="C00000"/>
                </a:solidFill>
                <a:latin typeface="Constantia"/>
                <a:cs typeface="Constantia"/>
              </a:rPr>
              <a:t>images</a:t>
            </a:r>
            <a:endParaRPr sz="2000" dirty="0">
              <a:latin typeface="Constantia"/>
              <a:cs typeface="Constantia"/>
            </a:endParaRPr>
          </a:p>
          <a:p>
            <a:pPr>
              <a:lnSpc>
                <a:spcPct val="100000"/>
              </a:lnSpc>
              <a:spcBef>
                <a:spcPts val="25"/>
              </a:spcBef>
              <a:buClr>
                <a:srgbClr val="C00000"/>
              </a:buClr>
              <a:buFont typeface="Wingdings"/>
              <a:buChar char=""/>
            </a:pPr>
            <a:endParaRPr sz="2800" dirty="0">
              <a:latin typeface="Constantia"/>
              <a:cs typeface="Constantia"/>
            </a:endParaRPr>
          </a:p>
          <a:p>
            <a:pPr marL="3739515">
              <a:lnSpc>
                <a:spcPct val="100000"/>
              </a:lnSpc>
              <a:spcBef>
                <a:spcPts val="5"/>
              </a:spcBef>
            </a:pPr>
            <a:r>
              <a:rPr sz="1800" b="1" i="1" spc="-5" dirty="0">
                <a:solidFill>
                  <a:srgbClr val="333399"/>
                </a:solidFill>
                <a:latin typeface="Arial"/>
                <a:cs typeface="Arial"/>
              </a:rPr>
              <a:t>Charge-Coupled Device</a:t>
            </a:r>
            <a:r>
              <a:rPr sz="1800" b="1" i="1" spc="-15" dirty="0">
                <a:solidFill>
                  <a:srgbClr val="333399"/>
                </a:solidFill>
                <a:latin typeface="Arial"/>
                <a:cs typeface="Arial"/>
              </a:rPr>
              <a:t> </a:t>
            </a:r>
            <a:r>
              <a:rPr sz="1800" b="1" i="1" spc="-5" dirty="0">
                <a:solidFill>
                  <a:srgbClr val="333399"/>
                </a:solidFill>
                <a:latin typeface="Arial"/>
                <a:cs typeface="Arial"/>
              </a:rPr>
              <a:t>(CCD)</a:t>
            </a:r>
            <a:endParaRPr sz="1800" dirty="0">
              <a:latin typeface="Arial"/>
              <a:cs typeface="Arial"/>
            </a:endParaRPr>
          </a:p>
          <a:p>
            <a:pPr marL="3712845" marR="1148715" lvl="1" indent="-189230">
              <a:lnSpc>
                <a:spcPct val="100000"/>
              </a:lnSpc>
              <a:spcBef>
                <a:spcPts val="1790"/>
              </a:spcBef>
              <a:buClr>
                <a:srgbClr val="18184D"/>
              </a:buClr>
              <a:buFont typeface="Wingdings"/>
              <a:buChar char=""/>
              <a:tabLst>
                <a:tab pos="3930650" algn="l"/>
                <a:tab pos="3931285" algn="l"/>
              </a:tabLst>
            </a:pPr>
            <a:r>
              <a:rPr sz="1800" spc="-5" dirty="0">
                <a:latin typeface="Arial"/>
                <a:cs typeface="Arial"/>
              </a:rPr>
              <a:t>Used </a:t>
            </a:r>
            <a:r>
              <a:rPr sz="1800" dirty="0">
                <a:latin typeface="Arial"/>
                <a:cs typeface="Arial"/>
              </a:rPr>
              <a:t>for </a:t>
            </a:r>
            <a:r>
              <a:rPr sz="1800" spc="-5" dirty="0">
                <a:latin typeface="Arial"/>
                <a:cs typeface="Arial"/>
              </a:rPr>
              <a:t>convert a continuous  image into a digital</a:t>
            </a:r>
            <a:r>
              <a:rPr sz="1800" spc="25" dirty="0">
                <a:latin typeface="Arial"/>
                <a:cs typeface="Arial"/>
              </a:rPr>
              <a:t> </a:t>
            </a:r>
            <a:r>
              <a:rPr sz="1800" spc="-5" dirty="0">
                <a:latin typeface="Arial"/>
                <a:cs typeface="Arial"/>
              </a:rPr>
              <a:t>image</a:t>
            </a:r>
            <a:endParaRPr sz="1800" dirty="0">
              <a:latin typeface="Arial"/>
              <a:cs typeface="Arial"/>
            </a:endParaRPr>
          </a:p>
          <a:p>
            <a:pPr lvl="1">
              <a:lnSpc>
                <a:spcPct val="100000"/>
              </a:lnSpc>
              <a:spcBef>
                <a:spcPts val="30"/>
              </a:spcBef>
              <a:buClr>
                <a:srgbClr val="18184D"/>
              </a:buClr>
              <a:buFont typeface="Wingdings"/>
              <a:buChar char=""/>
            </a:pPr>
            <a:endParaRPr sz="1850" dirty="0">
              <a:latin typeface="Arial"/>
              <a:cs typeface="Arial"/>
            </a:endParaRPr>
          </a:p>
          <a:p>
            <a:pPr marL="3930650" lvl="1" indent="-407670">
              <a:lnSpc>
                <a:spcPct val="100000"/>
              </a:lnSpc>
              <a:buClr>
                <a:srgbClr val="18184D"/>
              </a:buClr>
              <a:buFont typeface="Wingdings"/>
              <a:buChar char=""/>
              <a:tabLst>
                <a:tab pos="3930650" algn="l"/>
                <a:tab pos="3931285" algn="l"/>
              </a:tabLst>
            </a:pPr>
            <a:r>
              <a:rPr sz="1800" spc="-5" dirty="0">
                <a:latin typeface="Arial"/>
                <a:cs typeface="Arial"/>
              </a:rPr>
              <a:t>Contains an array </a:t>
            </a:r>
            <a:r>
              <a:rPr sz="1800" dirty="0">
                <a:latin typeface="Arial"/>
                <a:cs typeface="Arial"/>
              </a:rPr>
              <a:t>of </a:t>
            </a:r>
            <a:r>
              <a:rPr sz="1800" spc="-5" dirty="0">
                <a:latin typeface="Arial"/>
                <a:cs typeface="Arial"/>
              </a:rPr>
              <a:t>light</a:t>
            </a:r>
            <a:r>
              <a:rPr sz="1800" spc="20" dirty="0">
                <a:latin typeface="Arial"/>
                <a:cs typeface="Arial"/>
              </a:rPr>
              <a:t> </a:t>
            </a:r>
            <a:r>
              <a:rPr sz="1800" spc="-5" dirty="0">
                <a:latin typeface="Arial"/>
                <a:cs typeface="Arial"/>
              </a:rPr>
              <a:t>sensors</a:t>
            </a:r>
            <a:endParaRPr sz="1800" dirty="0">
              <a:latin typeface="Arial"/>
              <a:cs typeface="Arial"/>
            </a:endParaRPr>
          </a:p>
          <a:p>
            <a:pPr lvl="1">
              <a:lnSpc>
                <a:spcPct val="100000"/>
              </a:lnSpc>
              <a:spcBef>
                <a:spcPts val="35"/>
              </a:spcBef>
              <a:buClr>
                <a:srgbClr val="18184D"/>
              </a:buClr>
              <a:buFont typeface="Wingdings"/>
              <a:buChar char=""/>
            </a:pPr>
            <a:endParaRPr sz="1850" dirty="0">
              <a:latin typeface="Arial"/>
              <a:cs typeface="Arial"/>
            </a:endParaRPr>
          </a:p>
          <a:p>
            <a:pPr marL="3523615" marR="411480" lvl="1">
              <a:lnSpc>
                <a:spcPct val="100000"/>
              </a:lnSpc>
              <a:buClr>
                <a:srgbClr val="18184D"/>
              </a:buClr>
              <a:buFont typeface="Wingdings"/>
              <a:buChar char=""/>
              <a:tabLst>
                <a:tab pos="3930650" algn="l"/>
                <a:tab pos="3931285" algn="l"/>
              </a:tabLst>
            </a:pPr>
            <a:r>
              <a:rPr sz="1800" spc="-5" dirty="0">
                <a:latin typeface="Arial"/>
                <a:cs typeface="Arial"/>
              </a:rPr>
              <a:t>Converts photon into electric charges  accumulated in each sensor</a:t>
            </a:r>
            <a:r>
              <a:rPr sz="1800" spc="10" dirty="0">
                <a:latin typeface="Arial"/>
                <a:cs typeface="Arial"/>
              </a:rPr>
              <a:t> </a:t>
            </a:r>
            <a:r>
              <a:rPr sz="1800" spc="-10" dirty="0">
                <a:latin typeface="Arial"/>
                <a:cs typeface="Arial"/>
              </a:rPr>
              <a:t>unit</a:t>
            </a:r>
            <a:endParaRPr sz="1800" dirty="0">
              <a:latin typeface="Arial"/>
              <a:cs typeface="Arial"/>
            </a:endParaRPr>
          </a:p>
          <a:p>
            <a:pPr>
              <a:lnSpc>
                <a:spcPct val="100000"/>
              </a:lnSpc>
            </a:pPr>
            <a:endParaRPr sz="2000" dirty="0">
              <a:latin typeface="Arial"/>
              <a:cs typeface="Arial"/>
            </a:endParaRPr>
          </a:p>
          <a:p>
            <a:pPr>
              <a:lnSpc>
                <a:spcPct val="100000"/>
              </a:lnSpc>
              <a:spcBef>
                <a:spcPts val="25"/>
              </a:spcBef>
            </a:pPr>
            <a:endParaRPr sz="2150" dirty="0">
              <a:latin typeface="Arial"/>
              <a:cs typeface="Arial"/>
            </a:endParaRPr>
          </a:p>
          <a:p>
            <a:pPr marL="50800">
              <a:lnSpc>
                <a:spcPct val="100000"/>
              </a:lnSpc>
              <a:spcBef>
                <a:spcPts val="5"/>
              </a:spcBef>
            </a:pPr>
            <a:r>
              <a:rPr sz="2000" dirty="0">
                <a:latin typeface="Arial"/>
                <a:cs typeface="Arial"/>
              </a:rPr>
              <a:t>CCD KAF-3200E from</a:t>
            </a:r>
            <a:r>
              <a:rPr sz="2000" spc="-75" dirty="0">
                <a:latin typeface="Arial"/>
                <a:cs typeface="Arial"/>
              </a:rPr>
              <a:t> </a:t>
            </a:r>
            <a:r>
              <a:rPr sz="2000" dirty="0">
                <a:latin typeface="Arial"/>
                <a:cs typeface="Arial"/>
              </a:rPr>
              <a:t>Kodak.</a:t>
            </a:r>
          </a:p>
          <a:p>
            <a:pPr marL="486409" marR="4986655" indent="80645">
              <a:lnSpc>
                <a:spcPct val="100000"/>
              </a:lnSpc>
            </a:pPr>
            <a:r>
              <a:rPr sz="2000" dirty="0">
                <a:latin typeface="Arial"/>
                <a:cs typeface="Arial"/>
              </a:rPr>
              <a:t>(2184 x 1472 pixels,  </a:t>
            </a:r>
            <a:r>
              <a:rPr sz="2000" spc="-5" dirty="0">
                <a:latin typeface="Arial"/>
                <a:cs typeface="Arial"/>
              </a:rPr>
              <a:t>Pixel </a:t>
            </a:r>
            <a:r>
              <a:rPr sz="2000" dirty="0">
                <a:latin typeface="Arial"/>
                <a:cs typeface="Arial"/>
              </a:rPr>
              <a:t>size 6.8</a:t>
            </a:r>
            <a:r>
              <a:rPr sz="2000" spc="-80" dirty="0">
                <a:latin typeface="Arial"/>
                <a:cs typeface="Arial"/>
              </a:rPr>
              <a:t> </a:t>
            </a:r>
            <a:r>
              <a:rPr sz="2000" spc="5" dirty="0">
                <a:latin typeface="Arial"/>
                <a:cs typeface="Arial"/>
              </a:rPr>
              <a:t>microns</a:t>
            </a:r>
            <a:r>
              <a:rPr sz="1950" spc="7" baseline="25641" dirty="0">
                <a:latin typeface="Arial"/>
                <a:cs typeface="Arial"/>
              </a:rPr>
              <a:t>2</a:t>
            </a:r>
            <a:r>
              <a:rPr sz="2000" spc="5" dirty="0">
                <a:latin typeface="Arial"/>
                <a:cs typeface="Arial"/>
              </a:rPr>
              <a:t>)</a:t>
            </a:r>
            <a:endParaRPr sz="20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9754" y="120141"/>
            <a:ext cx="7383780" cy="756920"/>
          </a:xfrm>
          <a:prstGeom prst="rect">
            <a:avLst/>
          </a:prstGeom>
        </p:spPr>
        <p:txBody>
          <a:bodyPr vert="horz" wrap="square" lIns="0" tIns="12700" rIns="0" bIns="0" rtlCol="0">
            <a:spAutoFit/>
          </a:bodyPr>
          <a:lstStyle/>
          <a:p>
            <a:pPr marL="2734310" marR="5080" indent="-2722245">
              <a:lnSpc>
                <a:spcPct val="100000"/>
              </a:lnSpc>
              <a:spcBef>
                <a:spcPts val="100"/>
              </a:spcBef>
            </a:pPr>
            <a:r>
              <a:rPr sz="2400" dirty="0"/>
              <a:t>Image Sensors </a:t>
            </a:r>
            <a:r>
              <a:rPr sz="2400" spc="-5" dirty="0"/>
              <a:t>used to transform illumination </a:t>
            </a:r>
            <a:r>
              <a:rPr sz="2400" dirty="0"/>
              <a:t>energy </a:t>
            </a:r>
            <a:r>
              <a:rPr sz="2400" spc="-5" dirty="0"/>
              <a:t>to </a:t>
            </a:r>
            <a:r>
              <a:rPr sz="2400" u="none" spc="-5" dirty="0"/>
              <a:t> </a:t>
            </a:r>
            <a:r>
              <a:rPr sz="2400" spc="-5" dirty="0"/>
              <a:t>digital</a:t>
            </a:r>
            <a:r>
              <a:rPr sz="2400" spc="-30" dirty="0"/>
              <a:t> </a:t>
            </a:r>
            <a:r>
              <a:rPr sz="2400" spc="-5" dirty="0"/>
              <a:t>images.</a:t>
            </a:r>
            <a:endParaRPr sz="2400"/>
          </a:p>
        </p:txBody>
      </p:sp>
      <p:sp>
        <p:nvSpPr>
          <p:cNvPr id="3" name="object 3"/>
          <p:cNvSpPr txBox="1"/>
          <p:nvPr/>
        </p:nvSpPr>
        <p:spPr>
          <a:xfrm>
            <a:off x="307340" y="941225"/>
            <a:ext cx="4996815" cy="1832610"/>
          </a:xfrm>
          <a:prstGeom prst="rect">
            <a:avLst/>
          </a:prstGeom>
        </p:spPr>
        <p:txBody>
          <a:bodyPr vert="horz" wrap="square" lIns="0" tIns="85725" rIns="0" bIns="0" rtlCol="0">
            <a:spAutoFit/>
          </a:bodyPr>
          <a:lstStyle/>
          <a:p>
            <a:pPr marL="355600" indent="-342900">
              <a:lnSpc>
                <a:spcPct val="100000"/>
              </a:lnSpc>
              <a:spcBef>
                <a:spcPts val="675"/>
              </a:spcBef>
              <a:buFont typeface="Wingdings"/>
              <a:buChar char=""/>
              <a:tabLst>
                <a:tab pos="355600" algn="l"/>
              </a:tabLst>
            </a:pPr>
            <a:r>
              <a:rPr sz="2800" spc="-5" dirty="0">
                <a:solidFill>
                  <a:srgbClr val="0000FF"/>
                </a:solidFill>
                <a:latin typeface="Arial"/>
                <a:cs typeface="Arial"/>
              </a:rPr>
              <a:t>3 main sensor</a:t>
            </a:r>
            <a:r>
              <a:rPr sz="2800" spc="-40" dirty="0">
                <a:solidFill>
                  <a:srgbClr val="0000FF"/>
                </a:solidFill>
                <a:latin typeface="Arial"/>
                <a:cs typeface="Arial"/>
              </a:rPr>
              <a:t> </a:t>
            </a:r>
            <a:r>
              <a:rPr sz="2800" dirty="0">
                <a:solidFill>
                  <a:srgbClr val="0000FF"/>
                </a:solidFill>
                <a:latin typeface="Arial"/>
                <a:cs typeface="Arial"/>
              </a:rPr>
              <a:t>arrangements:</a:t>
            </a:r>
            <a:endParaRPr sz="2800">
              <a:latin typeface="Arial"/>
              <a:cs typeface="Arial"/>
            </a:endParaRPr>
          </a:p>
          <a:p>
            <a:pPr marL="1384300" lvl="1" indent="-457834">
              <a:lnSpc>
                <a:spcPct val="100000"/>
              </a:lnSpc>
              <a:spcBef>
                <a:spcPts val="495"/>
              </a:spcBef>
              <a:buAutoNum type="arabicPeriod"/>
              <a:tabLst>
                <a:tab pos="1384300" algn="l"/>
                <a:tab pos="1384935" algn="l"/>
              </a:tabLst>
            </a:pPr>
            <a:r>
              <a:rPr sz="2400" b="1" spc="-5" dirty="0">
                <a:latin typeface="Constantia"/>
                <a:cs typeface="Constantia"/>
              </a:rPr>
              <a:t>Single</a:t>
            </a:r>
            <a:r>
              <a:rPr sz="2400" b="1" spc="-10" dirty="0">
                <a:latin typeface="Constantia"/>
                <a:cs typeface="Constantia"/>
              </a:rPr>
              <a:t> </a:t>
            </a:r>
            <a:r>
              <a:rPr sz="2400" b="1" dirty="0">
                <a:latin typeface="Constantia"/>
                <a:cs typeface="Constantia"/>
              </a:rPr>
              <a:t>sensor</a:t>
            </a:r>
            <a:endParaRPr sz="2400">
              <a:latin typeface="Constantia"/>
              <a:cs typeface="Constantia"/>
            </a:endParaRPr>
          </a:p>
          <a:p>
            <a:pPr marL="1384300" lvl="1" indent="-457834">
              <a:lnSpc>
                <a:spcPct val="100000"/>
              </a:lnSpc>
              <a:spcBef>
                <a:spcPts val="575"/>
              </a:spcBef>
              <a:buAutoNum type="arabicPeriod"/>
              <a:tabLst>
                <a:tab pos="1384300" algn="l"/>
                <a:tab pos="1384935" algn="l"/>
              </a:tabLst>
            </a:pPr>
            <a:r>
              <a:rPr sz="2400" b="1" spc="-5" dirty="0">
                <a:latin typeface="Constantia"/>
                <a:cs typeface="Constantia"/>
              </a:rPr>
              <a:t>Line</a:t>
            </a:r>
            <a:r>
              <a:rPr sz="2400" b="1" dirty="0">
                <a:latin typeface="Constantia"/>
                <a:cs typeface="Constantia"/>
              </a:rPr>
              <a:t> sensor</a:t>
            </a:r>
            <a:endParaRPr sz="2400">
              <a:latin typeface="Constantia"/>
              <a:cs typeface="Constantia"/>
            </a:endParaRPr>
          </a:p>
          <a:p>
            <a:pPr marL="1384300" lvl="1" indent="-457834">
              <a:lnSpc>
                <a:spcPct val="100000"/>
              </a:lnSpc>
              <a:spcBef>
                <a:spcPts val="580"/>
              </a:spcBef>
              <a:buAutoNum type="arabicPeriod"/>
              <a:tabLst>
                <a:tab pos="1384300" algn="l"/>
                <a:tab pos="1384935" algn="l"/>
              </a:tabLst>
            </a:pPr>
            <a:r>
              <a:rPr sz="2400" b="1" spc="-5" dirty="0">
                <a:latin typeface="Constantia"/>
                <a:cs typeface="Constantia"/>
              </a:rPr>
              <a:t>Array</a:t>
            </a:r>
            <a:r>
              <a:rPr sz="2400" b="1" spc="-20" dirty="0">
                <a:latin typeface="Constantia"/>
                <a:cs typeface="Constantia"/>
              </a:rPr>
              <a:t> </a:t>
            </a:r>
            <a:r>
              <a:rPr sz="2400" b="1" dirty="0">
                <a:latin typeface="Constantia"/>
                <a:cs typeface="Constantia"/>
              </a:rPr>
              <a:t>sensor</a:t>
            </a:r>
            <a:endParaRPr sz="2400">
              <a:latin typeface="Constantia"/>
              <a:cs typeface="Constantia"/>
            </a:endParaRPr>
          </a:p>
        </p:txBody>
      </p:sp>
      <p:pic>
        <p:nvPicPr>
          <p:cNvPr id="4" name="object 4"/>
          <p:cNvPicPr/>
          <p:nvPr/>
        </p:nvPicPr>
        <p:blipFill>
          <a:blip r:embed="rId3" cstate="print"/>
          <a:stretch>
            <a:fillRect/>
          </a:stretch>
        </p:blipFill>
        <p:spPr>
          <a:xfrm>
            <a:off x="304800" y="2912998"/>
            <a:ext cx="4375150" cy="1905000"/>
          </a:xfrm>
          <a:prstGeom prst="rect">
            <a:avLst/>
          </a:prstGeom>
        </p:spPr>
      </p:pic>
      <p:sp>
        <p:nvSpPr>
          <p:cNvPr id="5" name="object 5"/>
          <p:cNvSpPr txBox="1"/>
          <p:nvPr/>
        </p:nvSpPr>
        <p:spPr>
          <a:xfrm>
            <a:off x="1715770" y="4839716"/>
            <a:ext cx="15220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Single</a:t>
            </a:r>
            <a:r>
              <a:rPr sz="1800" b="1" spc="-85" dirty="0">
                <a:latin typeface="Arial"/>
                <a:cs typeface="Arial"/>
              </a:rPr>
              <a:t> </a:t>
            </a:r>
            <a:r>
              <a:rPr sz="1800" b="1" spc="-5" dirty="0">
                <a:latin typeface="Arial"/>
                <a:cs typeface="Arial"/>
              </a:rPr>
              <a:t>sensor</a:t>
            </a:r>
            <a:endParaRPr sz="1800">
              <a:latin typeface="Arial"/>
              <a:cs typeface="Arial"/>
            </a:endParaRPr>
          </a:p>
        </p:txBody>
      </p:sp>
      <p:pic>
        <p:nvPicPr>
          <p:cNvPr id="6" name="object 6"/>
          <p:cNvPicPr/>
          <p:nvPr/>
        </p:nvPicPr>
        <p:blipFill>
          <a:blip r:embed="rId4" cstate="print"/>
          <a:stretch>
            <a:fillRect/>
          </a:stretch>
        </p:blipFill>
        <p:spPr>
          <a:xfrm>
            <a:off x="76200" y="5345112"/>
            <a:ext cx="7391400" cy="509587"/>
          </a:xfrm>
          <a:prstGeom prst="rect">
            <a:avLst/>
          </a:prstGeom>
        </p:spPr>
      </p:pic>
      <p:sp>
        <p:nvSpPr>
          <p:cNvPr id="7" name="object 7"/>
          <p:cNvSpPr txBox="1"/>
          <p:nvPr/>
        </p:nvSpPr>
        <p:spPr>
          <a:xfrm>
            <a:off x="6480428" y="4904613"/>
            <a:ext cx="1434465" cy="299720"/>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Arial"/>
                <a:cs typeface="Arial"/>
              </a:rPr>
              <a:t>Array</a:t>
            </a:r>
            <a:r>
              <a:rPr sz="1800" b="1" spc="-10" dirty="0">
                <a:latin typeface="Arial"/>
                <a:cs typeface="Arial"/>
              </a:rPr>
              <a:t> </a:t>
            </a:r>
            <a:r>
              <a:rPr sz="1800" b="1" spc="-5" dirty="0">
                <a:latin typeface="Arial"/>
                <a:cs typeface="Arial"/>
              </a:rPr>
              <a:t>sensor</a:t>
            </a:r>
            <a:endParaRPr sz="1800">
              <a:latin typeface="Arial"/>
              <a:cs typeface="Arial"/>
            </a:endParaRPr>
          </a:p>
        </p:txBody>
      </p:sp>
      <p:pic>
        <p:nvPicPr>
          <p:cNvPr id="8" name="object 8"/>
          <p:cNvPicPr/>
          <p:nvPr/>
        </p:nvPicPr>
        <p:blipFill>
          <a:blip r:embed="rId5" cstate="print"/>
          <a:stretch>
            <a:fillRect/>
          </a:stretch>
        </p:blipFill>
        <p:spPr>
          <a:xfrm>
            <a:off x="5181600" y="1447800"/>
            <a:ext cx="3429000" cy="3394075"/>
          </a:xfrm>
          <a:prstGeom prst="rect">
            <a:avLst/>
          </a:prstGeom>
        </p:spPr>
      </p:pic>
      <p:sp>
        <p:nvSpPr>
          <p:cNvPr id="9" name="object 9"/>
          <p:cNvSpPr txBox="1"/>
          <p:nvPr/>
        </p:nvSpPr>
        <p:spPr>
          <a:xfrm>
            <a:off x="993444" y="5438343"/>
            <a:ext cx="7783830" cy="1263650"/>
          </a:xfrm>
          <a:prstGeom prst="rect">
            <a:avLst/>
          </a:prstGeom>
        </p:spPr>
        <p:txBody>
          <a:bodyPr vert="horz" wrap="square" lIns="0" tIns="12700" rIns="0" bIns="0" rtlCol="0">
            <a:spAutoFit/>
          </a:bodyPr>
          <a:lstStyle/>
          <a:p>
            <a:pPr marR="5080" algn="r">
              <a:lnSpc>
                <a:spcPct val="100000"/>
              </a:lnSpc>
              <a:spcBef>
                <a:spcPts val="100"/>
              </a:spcBef>
            </a:pPr>
            <a:r>
              <a:rPr sz="1800" b="1" dirty="0">
                <a:latin typeface="Arial"/>
                <a:cs typeface="Arial"/>
              </a:rPr>
              <a:t>Line</a:t>
            </a:r>
            <a:r>
              <a:rPr sz="1800" b="1" spc="-30" dirty="0">
                <a:latin typeface="Arial"/>
                <a:cs typeface="Arial"/>
              </a:rPr>
              <a:t> </a:t>
            </a:r>
            <a:r>
              <a:rPr sz="1800" b="1" spc="-5" dirty="0">
                <a:latin typeface="Arial"/>
                <a:cs typeface="Arial"/>
              </a:rPr>
              <a:t>sensor</a:t>
            </a:r>
            <a:endParaRPr sz="1800">
              <a:latin typeface="Arial"/>
              <a:cs typeface="Arial"/>
            </a:endParaRPr>
          </a:p>
          <a:p>
            <a:pPr marL="365760" indent="-353695">
              <a:lnSpc>
                <a:spcPct val="100000"/>
              </a:lnSpc>
              <a:spcBef>
                <a:spcPts val="1585"/>
              </a:spcBef>
              <a:buFont typeface="Wingdings"/>
              <a:buChar char=""/>
              <a:tabLst>
                <a:tab pos="366395" algn="l"/>
              </a:tabLst>
            </a:pPr>
            <a:r>
              <a:rPr sz="2000" dirty="0">
                <a:latin typeface="Constantia"/>
                <a:cs typeface="Constantia"/>
              </a:rPr>
              <a:t>Sensing</a:t>
            </a:r>
            <a:r>
              <a:rPr sz="2000" spc="-80" dirty="0">
                <a:latin typeface="Constantia"/>
                <a:cs typeface="Constantia"/>
              </a:rPr>
              <a:t> </a:t>
            </a:r>
            <a:r>
              <a:rPr sz="2000" dirty="0">
                <a:latin typeface="Constantia"/>
                <a:cs typeface="Constantia"/>
              </a:rPr>
              <a:t>element</a:t>
            </a:r>
            <a:r>
              <a:rPr sz="2000" spc="-105" dirty="0">
                <a:latin typeface="Constantia"/>
                <a:cs typeface="Constantia"/>
              </a:rPr>
              <a:t> </a:t>
            </a:r>
            <a:r>
              <a:rPr sz="2000" spc="-5" dirty="0">
                <a:latin typeface="Constantia"/>
                <a:cs typeface="Constantia"/>
              </a:rPr>
              <a:t>can</a:t>
            </a:r>
            <a:r>
              <a:rPr sz="2000" spc="-30" dirty="0">
                <a:latin typeface="Constantia"/>
                <a:cs typeface="Constantia"/>
              </a:rPr>
              <a:t> </a:t>
            </a:r>
            <a:r>
              <a:rPr sz="2000" spc="-5" dirty="0">
                <a:latin typeface="Constantia"/>
                <a:cs typeface="Constantia"/>
              </a:rPr>
              <a:t>be</a:t>
            </a:r>
            <a:r>
              <a:rPr sz="2000" spc="-110" dirty="0">
                <a:latin typeface="Constantia"/>
                <a:cs typeface="Constantia"/>
              </a:rPr>
              <a:t> </a:t>
            </a:r>
            <a:r>
              <a:rPr sz="2000" dirty="0">
                <a:latin typeface="Constantia"/>
                <a:cs typeface="Constantia"/>
              </a:rPr>
              <a:t>a</a:t>
            </a:r>
            <a:r>
              <a:rPr sz="2000" spc="-85" dirty="0">
                <a:latin typeface="Constantia"/>
                <a:cs typeface="Constantia"/>
              </a:rPr>
              <a:t> </a:t>
            </a:r>
            <a:r>
              <a:rPr sz="2000" spc="-5" dirty="0">
                <a:latin typeface="Constantia"/>
                <a:cs typeface="Constantia"/>
              </a:rPr>
              <a:t>photodiode</a:t>
            </a:r>
            <a:endParaRPr sz="2000">
              <a:latin typeface="Constantia"/>
              <a:cs typeface="Constantia"/>
            </a:endParaRPr>
          </a:p>
          <a:p>
            <a:pPr marL="365760" indent="-353695">
              <a:lnSpc>
                <a:spcPct val="100000"/>
              </a:lnSpc>
              <a:spcBef>
                <a:spcPts val="1200"/>
              </a:spcBef>
              <a:buFont typeface="Wingdings"/>
              <a:buChar char=""/>
              <a:tabLst>
                <a:tab pos="366395" algn="l"/>
              </a:tabLst>
            </a:pPr>
            <a:r>
              <a:rPr sz="2000" spc="-10" dirty="0">
                <a:latin typeface="Constantia"/>
                <a:cs typeface="Constantia"/>
              </a:rPr>
              <a:t>Filter</a:t>
            </a:r>
            <a:r>
              <a:rPr sz="2000" spc="-145" dirty="0">
                <a:latin typeface="Constantia"/>
                <a:cs typeface="Constantia"/>
              </a:rPr>
              <a:t> </a:t>
            </a:r>
            <a:r>
              <a:rPr sz="2000" spc="-5" dirty="0">
                <a:latin typeface="Constantia"/>
                <a:cs typeface="Constantia"/>
              </a:rPr>
              <a:t>absorbs</a:t>
            </a:r>
            <a:r>
              <a:rPr sz="2000" spc="-114" dirty="0">
                <a:latin typeface="Constantia"/>
                <a:cs typeface="Constantia"/>
              </a:rPr>
              <a:t> </a:t>
            </a:r>
            <a:r>
              <a:rPr sz="2000" spc="-10" dirty="0">
                <a:latin typeface="Constantia"/>
                <a:cs typeface="Constantia"/>
              </a:rPr>
              <a:t>extra</a:t>
            </a:r>
            <a:r>
              <a:rPr sz="2000" spc="-100" dirty="0">
                <a:latin typeface="Constantia"/>
                <a:cs typeface="Constantia"/>
              </a:rPr>
              <a:t> </a:t>
            </a:r>
            <a:r>
              <a:rPr sz="2000" dirty="0">
                <a:latin typeface="Constantia"/>
                <a:cs typeface="Constantia"/>
              </a:rPr>
              <a:t>energy</a:t>
            </a:r>
            <a:r>
              <a:rPr sz="2000" spc="-125" dirty="0">
                <a:latin typeface="Constantia"/>
                <a:cs typeface="Constantia"/>
              </a:rPr>
              <a:t> </a:t>
            </a:r>
            <a:r>
              <a:rPr sz="2000" dirty="0">
                <a:latin typeface="Constantia"/>
                <a:cs typeface="Constantia"/>
              </a:rPr>
              <a:t>or</a:t>
            </a:r>
            <a:r>
              <a:rPr sz="2000" spc="-135" dirty="0">
                <a:latin typeface="Constantia"/>
                <a:cs typeface="Constantia"/>
              </a:rPr>
              <a:t> </a:t>
            </a:r>
            <a:r>
              <a:rPr sz="2000" dirty="0">
                <a:latin typeface="Constantia"/>
                <a:cs typeface="Constantia"/>
              </a:rPr>
              <a:t>acts</a:t>
            </a:r>
            <a:r>
              <a:rPr sz="2000" spc="-90" dirty="0">
                <a:latin typeface="Constantia"/>
                <a:cs typeface="Constantia"/>
              </a:rPr>
              <a:t> </a:t>
            </a:r>
            <a:r>
              <a:rPr sz="2000" dirty="0">
                <a:latin typeface="Constantia"/>
                <a:cs typeface="Constantia"/>
              </a:rPr>
              <a:t>as</a:t>
            </a:r>
            <a:r>
              <a:rPr sz="2000" spc="-75" dirty="0">
                <a:latin typeface="Constantia"/>
                <a:cs typeface="Constantia"/>
              </a:rPr>
              <a:t> </a:t>
            </a:r>
            <a:r>
              <a:rPr sz="2000" spc="-5" dirty="0">
                <a:latin typeface="Constantia"/>
                <a:cs typeface="Constantia"/>
              </a:rPr>
              <a:t>pass-band</a:t>
            </a:r>
            <a:endParaRPr sz="2000">
              <a:latin typeface="Constantia"/>
              <a:cs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418591"/>
            <a:ext cx="6761480" cy="513715"/>
          </a:xfrm>
          <a:prstGeom prst="rect">
            <a:avLst/>
          </a:prstGeom>
        </p:spPr>
        <p:txBody>
          <a:bodyPr vert="horz" wrap="square" lIns="0" tIns="13335" rIns="0" bIns="0" rtlCol="0">
            <a:spAutoFit/>
          </a:bodyPr>
          <a:lstStyle/>
          <a:p>
            <a:pPr marL="12700">
              <a:lnSpc>
                <a:spcPct val="100000"/>
              </a:lnSpc>
              <a:spcBef>
                <a:spcPts val="105"/>
              </a:spcBef>
            </a:pPr>
            <a:r>
              <a:rPr dirty="0"/>
              <a:t>Image Acquisition </a:t>
            </a:r>
            <a:r>
              <a:rPr spc="-5" dirty="0"/>
              <a:t>using </a:t>
            </a:r>
            <a:r>
              <a:rPr dirty="0"/>
              <a:t>Single</a:t>
            </a:r>
            <a:r>
              <a:rPr spc="-70" dirty="0"/>
              <a:t> </a:t>
            </a:r>
            <a:r>
              <a:rPr dirty="0"/>
              <a:t>Sensor</a:t>
            </a:r>
          </a:p>
        </p:txBody>
      </p:sp>
      <p:grpSp>
        <p:nvGrpSpPr>
          <p:cNvPr id="3" name="object 3"/>
          <p:cNvGrpSpPr/>
          <p:nvPr/>
        </p:nvGrpSpPr>
        <p:grpSpPr>
          <a:xfrm>
            <a:off x="691895" y="2138426"/>
            <a:ext cx="8304530" cy="4110354"/>
            <a:chOff x="691895" y="2138426"/>
            <a:chExt cx="8304530" cy="4110354"/>
          </a:xfrm>
        </p:grpSpPr>
        <p:pic>
          <p:nvPicPr>
            <p:cNvPr id="4" name="object 4"/>
            <p:cNvPicPr/>
            <p:nvPr/>
          </p:nvPicPr>
          <p:blipFill>
            <a:blip r:embed="rId3" cstate="print"/>
            <a:stretch>
              <a:fillRect/>
            </a:stretch>
          </p:blipFill>
          <p:spPr>
            <a:xfrm>
              <a:off x="3657600" y="2138426"/>
              <a:ext cx="5338699" cy="3576574"/>
            </a:xfrm>
            <a:prstGeom prst="rect">
              <a:avLst/>
            </a:prstGeom>
          </p:spPr>
        </p:pic>
        <p:pic>
          <p:nvPicPr>
            <p:cNvPr id="5" name="object 5"/>
            <p:cNvPicPr/>
            <p:nvPr/>
          </p:nvPicPr>
          <p:blipFill>
            <a:blip r:embed="rId4" cstate="print"/>
            <a:stretch>
              <a:fillRect/>
            </a:stretch>
          </p:blipFill>
          <p:spPr>
            <a:xfrm>
              <a:off x="691895" y="5707062"/>
              <a:ext cx="8299704" cy="541337"/>
            </a:xfrm>
            <a:prstGeom prst="rect">
              <a:avLst/>
            </a:prstGeom>
          </p:spPr>
        </p:pic>
      </p:grpSp>
      <p:sp>
        <p:nvSpPr>
          <p:cNvPr id="6" name="object 6"/>
          <p:cNvSpPr txBox="1"/>
          <p:nvPr/>
        </p:nvSpPr>
        <p:spPr>
          <a:xfrm>
            <a:off x="154939" y="1397253"/>
            <a:ext cx="3434715" cy="4123054"/>
          </a:xfrm>
          <a:prstGeom prst="rect">
            <a:avLst/>
          </a:prstGeom>
        </p:spPr>
        <p:txBody>
          <a:bodyPr vert="horz" wrap="square" lIns="0" tIns="12700" rIns="0" bIns="0" rtlCol="0">
            <a:spAutoFit/>
          </a:bodyPr>
          <a:lstStyle/>
          <a:p>
            <a:pPr marL="355600" marR="767080" indent="-342900">
              <a:lnSpc>
                <a:spcPct val="100000"/>
              </a:lnSpc>
              <a:spcBef>
                <a:spcPts val="100"/>
              </a:spcBef>
              <a:buFont typeface="Wingdings"/>
              <a:buChar char=""/>
              <a:tabLst>
                <a:tab pos="355600" algn="l"/>
              </a:tabLst>
            </a:pPr>
            <a:r>
              <a:rPr sz="2400" spc="-5" dirty="0">
                <a:solidFill>
                  <a:srgbClr val="0000FF"/>
                </a:solidFill>
                <a:latin typeface="Arial"/>
                <a:cs typeface="Arial"/>
              </a:rPr>
              <a:t>can image only</a:t>
            </a:r>
            <a:r>
              <a:rPr sz="2400" spc="-40" dirty="0">
                <a:solidFill>
                  <a:srgbClr val="0000FF"/>
                </a:solidFill>
                <a:latin typeface="Arial"/>
                <a:cs typeface="Arial"/>
              </a:rPr>
              <a:t> </a:t>
            </a:r>
            <a:r>
              <a:rPr sz="2400" spc="-5" dirty="0">
                <a:solidFill>
                  <a:srgbClr val="0000FF"/>
                </a:solidFill>
                <a:latin typeface="Arial"/>
                <a:cs typeface="Arial"/>
              </a:rPr>
              <a:t>a  particular</a:t>
            </a:r>
            <a:r>
              <a:rPr sz="2400" spc="-10" dirty="0">
                <a:solidFill>
                  <a:srgbClr val="0000FF"/>
                </a:solidFill>
                <a:latin typeface="Arial"/>
                <a:cs typeface="Arial"/>
              </a:rPr>
              <a:t> </a:t>
            </a:r>
            <a:r>
              <a:rPr sz="2400" spc="-5" dirty="0">
                <a:solidFill>
                  <a:srgbClr val="0000FF"/>
                </a:solidFill>
                <a:latin typeface="Arial"/>
                <a:cs typeface="Arial"/>
              </a:rPr>
              <a:t>point</a:t>
            </a:r>
            <a:endParaRPr sz="2400">
              <a:latin typeface="Arial"/>
              <a:cs typeface="Arial"/>
            </a:endParaRPr>
          </a:p>
          <a:p>
            <a:pPr>
              <a:lnSpc>
                <a:spcPct val="100000"/>
              </a:lnSpc>
              <a:spcBef>
                <a:spcPts val="10"/>
              </a:spcBef>
              <a:buClr>
                <a:srgbClr val="0000FF"/>
              </a:buClr>
              <a:buFont typeface="Wingdings"/>
              <a:buChar char=""/>
            </a:pPr>
            <a:endParaRPr sz="3500">
              <a:latin typeface="Arial"/>
              <a:cs typeface="Arial"/>
            </a:endParaRPr>
          </a:p>
          <a:p>
            <a:pPr marL="355600" marR="227329" indent="-342900">
              <a:lnSpc>
                <a:spcPct val="100000"/>
              </a:lnSpc>
              <a:buFont typeface="Wingdings"/>
              <a:buChar char=""/>
              <a:tabLst>
                <a:tab pos="355600" algn="l"/>
              </a:tabLst>
            </a:pPr>
            <a:r>
              <a:rPr sz="2400" spc="-5" dirty="0">
                <a:solidFill>
                  <a:srgbClr val="0000FF"/>
                </a:solidFill>
                <a:latin typeface="Arial"/>
                <a:cs typeface="Arial"/>
              </a:rPr>
              <a:t>Requires</a:t>
            </a:r>
            <a:r>
              <a:rPr sz="2400" spc="-40" dirty="0">
                <a:solidFill>
                  <a:srgbClr val="0000FF"/>
                </a:solidFill>
                <a:latin typeface="Arial"/>
                <a:cs typeface="Arial"/>
              </a:rPr>
              <a:t> </a:t>
            </a:r>
            <a:r>
              <a:rPr sz="2400" i="1" spc="-5" dirty="0">
                <a:solidFill>
                  <a:srgbClr val="0000FF"/>
                </a:solidFill>
                <a:latin typeface="Arial"/>
                <a:cs typeface="Arial"/>
              </a:rPr>
              <a:t>mechanical  </a:t>
            </a:r>
            <a:r>
              <a:rPr sz="2400" i="1" spc="-10" dirty="0">
                <a:solidFill>
                  <a:srgbClr val="0000FF"/>
                </a:solidFill>
                <a:latin typeface="Arial"/>
                <a:cs typeface="Arial"/>
              </a:rPr>
              <a:t>movement </a:t>
            </a:r>
            <a:r>
              <a:rPr sz="2400" spc="-5" dirty="0">
                <a:solidFill>
                  <a:srgbClr val="0000FF"/>
                </a:solidFill>
                <a:latin typeface="Arial"/>
                <a:cs typeface="Arial"/>
              </a:rPr>
              <a:t>in both  direction</a:t>
            </a:r>
            <a:endParaRPr sz="2400">
              <a:latin typeface="Arial"/>
              <a:cs typeface="Arial"/>
            </a:endParaRPr>
          </a:p>
          <a:p>
            <a:pPr>
              <a:lnSpc>
                <a:spcPct val="100000"/>
              </a:lnSpc>
              <a:spcBef>
                <a:spcPts val="5"/>
              </a:spcBef>
              <a:buClr>
                <a:srgbClr val="0000FF"/>
              </a:buClr>
              <a:buFont typeface="Wingdings"/>
              <a:buChar char=""/>
            </a:pPr>
            <a:endParaRPr sz="3000">
              <a:latin typeface="Arial"/>
              <a:cs typeface="Arial"/>
            </a:endParaRPr>
          </a:p>
          <a:p>
            <a:pPr marL="355600" marR="5080" indent="-355600">
              <a:lnSpc>
                <a:spcPct val="120000"/>
              </a:lnSpc>
              <a:buFont typeface="Wingdings"/>
              <a:buChar char=""/>
              <a:tabLst>
                <a:tab pos="355600" algn="l"/>
              </a:tabLst>
            </a:pPr>
            <a:r>
              <a:rPr sz="2400" spc="-5" dirty="0">
                <a:solidFill>
                  <a:srgbClr val="0000FF"/>
                </a:solidFill>
                <a:latin typeface="Arial"/>
                <a:cs typeface="Arial"/>
              </a:rPr>
              <a:t>High special resolution  is possible in both  direction</a:t>
            </a:r>
            <a:endParaRPr sz="2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881125"/>
            <a:ext cx="7740650" cy="4300474"/>
          </a:xfrm>
          <a:prstGeom prst="rect">
            <a:avLst/>
          </a:prstGeom>
        </p:spPr>
      </p:pic>
      <p:sp>
        <p:nvSpPr>
          <p:cNvPr id="3" name="object 3"/>
          <p:cNvSpPr txBox="1"/>
          <p:nvPr/>
        </p:nvSpPr>
        <p:spPr>
          <a:xfrm>
            <a:off x="557885" y="5381650"/>
            <a:ext cx="8028940" cy="1120820"/>
          </a:xfrm>
          <a:prstGeom prst="rect">
            <a:avLst/>
          </a:prstGeom>
        </p:spPr>
        <p:txBody>
          <a:bodyPr vert="horz" wrap="square" lIns="0" tIns="12700" rIns="0" bIns="0" rtlCol="0">
            <a:spAutoFit/>
          </a:bodyPr>
          <a:lstStyle/>
          <a:p>
            <a:pPr marL="129539" marR="5080" indent="-117475">
              <a:lnSpc>
                <a:spcPct val="100000"/>
              </a:lnSpc>
              <a:spcBef>
                <a:spcPts val="100"/>
              </a:spcBef>
              <a:buFont typeface="Wingdings"/>
              <a:buChar char=""/>
              <a:tabLst>
                <a:tab pos="359410" algn="l"/>
              </a:tabLst>
            </a:pPr>
            <a:r>
              <a:rPr sz="2400" dirty="0">
                <a:solidFill>
                  <a:srgbClr val="0033CC"/>
                </a:solidFill>
                <a:latin typeface="Constantia"/>
                <a:cs typeface="Constantia"/>
              </a:rPr>
              <a:t>Images are </a:t>
            </a:r>
            <a:r>
              <a:rPr sz="2400" spc="-5" dirty="0">
                <a:solidFill>
                  <a:srgbClr val="0033CC"/>
                </a:solidFill>
                <a:latin typeface="Constantia"/>
                <a:cs typeface="Constantia"/>
              </a:rPr>
              <a:t>typically </a:t>
            </a:r>
            <a:r>
              <a:rPr sz="2400" dirty="0">
                <a:solidFill>
                  <a:srgbClr val="0033CC"/>
                </a:solidFill>
                <a:latin typeface="Constantia"/>
                <a:cs typeface="Constantia"/>
              </a:rPr>
              <a:t>generated </a:t>
            </a:r>
            <a:r>
              <a:rPr sz="2400" spc="-5" dirty="0">
                <a:solidFill>
                  <a:srgbClr val="0033CC"/>
                </a:solidFill>
                <a:latin typeface="Constantia"/>
                <a:cs typeface="Constantia"/>
              </a:rPr>
              <a:t>by </a:t>
            </a:r>
            <a:r>
              <a:rPr sz="2400" b="1" i="1" spc="-5" dirty="0">
                <a:solidFill>
                  <a:srgbClr val="0033CC"/>
                </a:solidFill>
                <a:latin typeface="Constantia"/>
                <a:cs typeface="Constantia"/>
              </a:rPr>
              <a:t>illuminating </a:t>
            </a:r>
            <a:r>
              <a:rPr sz="2400" b="1" dirty="0">
                <a:solidFill>
                  <a:srgbClr val="0033CC"/>
                </a:solidFill>
                <a:latin typeface="Constantia"/>
                <a:cs typeface="Constantia"/>
              </a:rPr>
              <a:t>a </a:t>
            </a:r>
            <a:r>
              <a:rPr sz="2400" b="1" i="1" spc="-10" dirty="0">
                <a:solidFill>
                  <a:srgbClr val="0033CC"/>
                </a:solidFill>
                <a:latin typeface="Constantia"/>
                <a:cs typeface="Constantia"/>
              </a:rPr>
              <a:t>scene</a:t>
            </a:r>
            <a:r>
              <a:rPr sz="2400" i="1" spc="-10" dirty="0">
                <a:solidFill>
                  <a:srgbClr val="0033CC"/>
                </a:solidFill>
                <a:latin typeface="Constantia"/>
                <a:cs typeface="Constantia"/>
              </a:rPr>
              <a:t> </a:t>
            </a:r>
            <a:r>
              <a:rPr sz="2400" dirty="0">
                <a:solidFill>
                  <a:srgbClr val="0033CC"/>
                </a:solidFill>
                <a:latin typeface="Constantia"/>
                <a:cs typeface="Constantia"/>
              </a:rPr>
              <a:t>and  </a:t>
            </a:r>
            <a:r>
              <a:rPr sz="2400" b="1" spc="-5" dirty="0">
                <a:solidFill>
                  <a:srgbClr val="0033CC"/>
                </a:solidFill>
                <a:latin typeface="Constantia"/>
                <a:cs typeface="Constantia"/>
              </a:rPr>
              <a:t>absorbing </a:t>
            </a:r>
            <a:r>
              <a:rPr sz="2400" b="1" dirty="0">
                <a:solidFill>
                  <a:srgbClr val="0033CC"/>
                </a:solidFill>
                <a:latin typeface="Constantia"/>
                <a:cs typeface="Constantia"/>
              </a:rPr>
              <a:t>the energy</a:t>
            </a:r>
            <a:r>
              <a:rPr sz="2400" dirty="0">
                <a:solidFill>
                  <a:srgbClr val="0033CC"/>
                </a:solidFill>
                <a:latin typeface="Constantia"/>
                <a:cs typeface="Constantia"/>
              </a:rPr>
              <a:t> </a:t>
            </a:r>
            <a:r>
              <a:rPr sz="2400" b="1" spc="-5" dirty="0">
                <a:solidFill>
                  <a:srgbClr val="0033CC"/>
                </a:solidFill>
                <a:latin typeface="Constantia"/>
                <a:cs typeface="Constantia"/>
              </a:rPr>
              <a:t>reflected</a:t>
            </a:r>
            <a:r>
              <a:rPr sz="2400" spc="-5" dirty="0">
                <a:solidFill>
                  <a:srgbClr val="0033CC"/>
                </a:solidFill>
                <a:latin typeface="Constantia"/>
                <a:cs typeface="Constantia"/>
              </a:rPr>
              <a:t> </a:t>
            </a:r>
            <a:r>
              <a:rPr sz="2400" spc="-10" dirty="0">
                <a:solidFill>
                  <a:srgbClr val="0033CC"/>
                </a:solidFill>
                <a:latin typeface="Constantia"/>
                <a:cs typeface="Constantia"/>
              </a:rPr>
              <a:t>by </a:t>
            </a:r>
            <a:r>
              <a:rPr sz="2400" spc="-5" dirty="0">
                <a:solidFill>
                  <a:srgbClr val="0033CC"/>
                </a:solidFill>
                <a:latin typeface="Constantia"/>
                <a:cs typeface="Constantia"/>
              </a:rPr>
              <a:t>the objects in that</a:t>
            </a:r>
            <a:r>
              <a:rPr sz="2400" spc="-10" dirty="0">
                <a:solidFill>
                  <a:srgbClr val="0033CC"/>
                </a:solidFill>
                <a:latin typeface="Constantia"/>
                <a:cs typeface="Constantia"/>
              </a:rPr>
              <a:t> </a:t>
            </a:r>
            <a:r>
              <a:rPr sz="2400" spc="-5" dirty="0">
                <a:solidFill>
                  <a:srgbClr val="0033CC"/>
                </a:solidFill>
                <a:latin typeface="Constantia"/>
                <a:cs typeface="Constantia"/>
              </a:rPr>
              <a:t>scene.</a:t>
            </a:r>
            <a:endParaRPr sz="2400" dirty="0">
              <a:latin typeface="Constantia"/>
              <a:cs typeface="Constantia"/>
            </a:endParaRPr>
          </a:p>
        </p:txBody>
      </p:sp>
      <p:sp>
        <p:nvSpPr>
          <p:cNvPr id="4" name="object 4"/>
          <p:cNvSpPr txBox="1">
            <a:spLocks noGrp="1"/>
          </p:cNvSpPr>
          <p:nvPr>
            <p:ph type="title"/>
          </p:nvPr>
        </p:nvSpPr>
        <p:spPr>
          <a:xfrm>
            <a:off x="535940" y="189992"/>
            <a:ext cx="6659880" cy="513715"/>
          </a:xfrm>
          <a:prstGeom prst="rect">
            <a:avLst/>
          </a:prstGeom>
        </p:spPr>
        <p:txBody>
          <a:bodyPr vert="horz" wrap="square" lIns="0" tIns="12700" rIns="0" bIns="0" rtlCol="0">
            <a:spAutoFit/>
          </a:bodyPr>
          <a:lstStyle/>
          <a:p>
            <a:pPr marL="12700">
              <a:lnSpc>
                <a:spcPct val="100000"/>
              </a:lnSpc>
              <a:spcBef>
                <a:spcPts val="100"/>
              </a:spcBef>
            </a:pPr>
            <a:r>
              <a:rPr dirty="0"/>
              <a:t>Image Acquisition </a:t>
            </a:r>
            <a:r>
              <a:rPr spc="-5" dirty="0"/>
              <a:t>using Sensor</a:t>
            </a:r>
            <a:r>
              <a:rPr spc="-60" dirty="0"/>
              <a:t> </a:t>
            </a:r>
            <a:r>
              <a:rPr spc="-5" dirty="0"/>
              <a:t>Array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612775" y="762000"/>
            <a:ext cx="8032750" cy="5410200"/>
          </a:xfrm>
          <a:prstGeom prst="rect">
            <a:avLst/>
          </a:prstGeom>
        </p:spPr>
      </p:pic>
      <p:pic>
        <p:nvPicPr>
          <p:cNvPr id="4" name="Picture 3">
            <a:extLst>
              <a:ext uri="{FF2B5EF4-FFF2-40B4-BE49-F238E27FC236}">
                <a16:creationId xmlns:a16="http://schemas.microsoft.com/office/drawing/2014/main" id="{51498894-C6AC-4EA4-AF1B-3F7B9687A3C6}"/>
              </a:ext>
            </a:extLst>
          </p:cNvPr>
          <p:cNvPicPr>
            <a:picLocks noChangeAspect="1"/>
          </p:cNvPicPr>
          <p:nvPr/>
        </p:nvPicPr>
        <p:blipFill>
          <a:blip r:embed="rId4"/>
          <a:stretch>
            <a:fillRect/>
          </a:stretch>
        </p:blipFill>
        <p:spPr>
          <a:xfrm>
            <a:off x="990600" y="1905000"/>
            <a:ext cx="3155948" cy="5334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38375" y="947674"/>
            <a:ext cx="3870325" cy="2618105"/>
            <a:chOff x="2238375" y="947674"/>
            <a:chExt cx="3870325" cy="2618105"/>
          </a:xfrm>
        </p:grpSpPr>
        <p:pic>
          <p:nvPicPr>
            <p:cNvPr id="3" name="object 3"/>
            <p:cNvPicPr/>
            <p:nvPr/>
          </p:nvPicPr>
          <p:blipFill>
            <a:blip r:embed="rId2" cstate="print"/>
            <a:stretch>
              <a:fillRect/>
            </a:stretch>
          </p:blipFill>
          <p:spPr>
            <a:xfrm>
              <a:off x="2276475" y="1019175"/>
              <a:ext cx="3511550" cy="2339975"/>
            </a:xfrm>
            <a:prstGeom prst="rect">
              <a:avLst/>
            </a:prstGeom>
          </p:spPr>
        </p:pic>
        <p:sp>
          <p:nvSpPr>
            <p:cNvPr id="4" name="object 4"/>
            <p:cNvSpPr/>
            <p:nvPr/>
          </p:nvSpPr>
          <p:spPr>
            <a:xfrm>
              <a:off x="5202301" y="2233676"/>
              <a:ext cx="69850" cy="69850"/>
            </a:xfrm>
            <a:custGeom>
              <a:avLst/>
              <a:gdLst/>
              <a:ahLst/>
              <a:cxnLst/>
              <a:rect l="l" t="t" r="r" b="b"/>
              <a:pathLst>
                <a:path w="69850" h="69850">
                  <a:moveTo>
                    <a:pt x="0" y="69850"/>
                  </a:moveTo>
                  <a:lnTo>
                    <a:pt x="69850" y="69850"/>
                  </a:lnTo>
                  <a:lnTo>
                    <a:pt x="69850" y="0"/>
                  </a:lnTo>
                  <a:lnTo>
                    <a:pt x="0" y="0"/>
                  </a:lnTo>
                  <a:lnTo>
                    <a:pt x="0" y="69850"/>
                  </a:lnTo>
                  <a:close/>
                </a:path>
              </a:pathLst>
            </a:custGeom>
            <a:ln w="9525">
              <a:solidFill>
                <a:srgbClr val="000000"/>
              </a:solidFill>
            </a:ln>
          </p:spPr>
          <p:txBody>
            <a:bodyPr wrap="square" lIns="0" tIns="0" rIns="0" bIns="0" rtlCol="0"/>
            <a:lstStyle/>
            <a:p>
              <a:endParaRPr/>
            </a:p>
          </p:txBody>
        </p:sp>
        <p:sp>
          <p:nvSpPr>
            <p:cNvPr id="5" name="object 5"/>
            <p:cNvSpPr/>
            <p:nvPr/>
          </p:nvSpPr>
          <p:spPr>
            <a:xfrm>
              <a:off x="2238375" y="947673"/>
              <a:ext cx="3870325" cy="2618105"/>
            </a:xfrm>
            <a:custGeom>
              <a:avLst/>
              <a:gdLst/>
              <a:ahLst/>
              <a:cxnLst/>
              <a:rect l="l" t="t" r="r" b="b"/>
              <a:pathLst>
                <a:path w="3870325" h="2618104">
                  <a:moveTo>
                    <a:pt x="3596005" y="2118868"/>
                  </a:moveTo>
                  <a:lnTo>
                    <a:pt x="3083649" y="1413751"/>
                  </a:lnTo>
                  <a:lnTo>
                    <a:pt x="3097784" y="1403477"/>
                  </a:lnTo>
                  <a:lnTo>
                    <a:pt x="3109341" y="1395095"/>
                  </a:lnTo>
                  <a:lnTo>
                    <a:pt x="3033649" y="1355725"/>
                  </a:lnTo>
                  <a:lnTo>
                    <a:pt x="3047746" y="1439799"/>
                  </a:lnTo>
                  <a:lnTo>
                    <a:pt x="3073412" y="1421180"/>
                  </a:lnTo>
                  <a:lnTo>
                    <a:pt x="3585845" y="2126234"/>
                  </a:lnTo>
                  <a:lnTo>
                    <a:pt x="3596005" y="2118868"/>
                  </a:lnTo>
                  <a:close/>
                </a:path>
                <a:path w="3870325" h="2618104">
                  <a:moveTo>
                    <a:pt x="3870325" y="38100"/>
                  </a:moveTo>
                  <a:lnTo>
                    <a:pt x="3851275" y="28575"/>
                  </a:lnTo>
                  <a:lnTo>
                    <a:pt x="3794125" y="0"/>
                  </a:lnTo>
                  <a:lnTo>
                    <a:pt x="3794125" y="28575"/>
                  </a:lnTo>
                  <a:lnTo>
                    <a:pt x="38100" y="28575"/>
                  </a:lnTo>
                  <a:lnTo>
                    <a:pt x="38100" y="38100"/>
                  </a:lnTo>
                  <a:lnTo>
                    <a:pt x="28575" y="38100"/>
                  </a:lnTo>
                  <a:lnTo>
                    <a:pt x="28575" y="2541651"/>
                  </a:lnTo>
                  <a:lnTo>
                    <a:pt x="0" y="2541651"/>
                  </a:lnTo>
                  <a:lnTo>
                    <a:pt x="38100" y="2617851"/>
                  </a:lnTo>
                  <a:lnTo>
                    <a:pt x="69850" y="2554351"/>
                  </a:lnTo>
                  <a:lnTo>
                    <a:pt x="76200" y="2541651"/>
                  </a:lnTo>
                  <a:lnTo>
                    <a:pt x="47625" y="2541651"/>
                  </a:lnTo>
                  <a:lnTo>
                    <a:pt x="47625" y="47625"/>
                  </a:lnTo>
                  <a:lnTo>
                    <a:pt x="3794125" y="47625"/>
                  </a:lnTo>
                  <a:lnTo>
                    <a:pt x="3794125" y="76200"/>
                  </a:lnTo>
                  <a:lnTo>
                    <a:pt x="3851275" y="47625"/>
                  </a:lnTo>
                  <a:lnTo>
                    <a:pt x="3870325" y="38100"/>
                  </a:lnTo>
                  <a:close/>
                </a:path>
              </a:pathLst>
            </a:custGeom>
            <a:solidFill>
              <a:srgbClr val="000000"/>
            </a:solidFill>
          </p:spPr>
          <p:txBody>
            <a:bodyPr wrap="square" lIns="0" tIns="0" rIns="0" bIns="0" rtlCol="0"/>
            <a:lstStyle/>
            <a:p>
              <a:endParaRPr/>
            </a:p>
          </p:txBody>
        </p:sp>
      </p:grpSp>
      <p:sp>
        <p:nvSpPr>
          <p:cNvPr id="6" name="object 6"/>
          <p:cNvSpPr txBox="1"/>
          <p:nvPr/>
        </p:nvSpPr>
        <p:spPr>
          <a:xfrm>
            <a:off x="5908928" y="3027934"/>
            <a:ext cx="53467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f</a:t>
            </a:r>
            <a:r>
              <a:rPr sz="1800" dirty="0">
                <a:latin typeface="Arial"/>
                <a:cs typeface="Arial"/>
              </a:rPr>
              <a:t>(</a:t>
            </a:r>
            <a:r>
              <a:rPr sz="1800" i="1" dirty="0">
                <a:latin typeface="Arial"/>
                <a:cs typeface="Arial"/>
              </a:rPr>
              <a:t>x</a:t>
            </a:r>
            <a:r>
              <a:rPr sz="1800" dirty="0">
                <a:latin typeface="Arial"/>
                <a:cs typeface="Arial"/>
              </a:rPr>
              <a:t>,</a:t>
            </a:r>
            <a:r>
              <a:rPr sz="1800" i="1" dirty="0">
                <a:latin typeface="Arial"/>
                <a:cs typeface="Arial"/>
              </a:rPr>
              <a:t>y</a:t>
            </a:r>
            <a:r>
              <a:rPr sz="1800" dirty="0">
                <a:latin typeface="Arial"/>
                <a:cs typeface="Arial"/>
              </a:rPr>
              <a:t>)</a:t>
            </a:r>
            <a:endParaRPr sz="1800">
              <a:latin typeface="Arial"/>
              <a:cs typeface="Arial"/>
            </a:endParaRPr>
          </a:p>
        </p:txBody>
      </p:sp>
      <p:sp>
        <p:nvSpPr>
          <p:cNvPr id="7" name="object 7"/>
          <p:cNvSpPr txBox="1"/>
          <p:nvPr/>
        </p:nvSpPr>
        <p:spPr>
          <a:xfrm>
            <a:off x="5839205" y="665226"/>
            <a:ext cx="1397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x</a:t>
            </a:r>
            <a:endParaRPr sz="1800">
              <a:latin typeface="Arial"/>
              <a:cs typeface="Arial"/>
            </a:endParaRPr>
          </a:p>
        </p:txBody>
      </p:sp>
      <p:sp>
        <p:nvSpPr>
          <p:cNvPr id="8" name="object 8"/>
          <p:cNvSpPr txBox="1"/>
          <p:nvPr/>
        </p:nvSpPr>
        <p:spPr>
          <a:xfrm>
            <a:off x="2007870" y="3104134"/>
            <a:ext cx="1397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y</a:t>
            </a:r>
            <a:endParaRPr sz="1800">
              <a:latin typeface="Arial"/>
              <a:cs typeface="Arial"/>
            </a:endParaRPr>
          </a:p>
        </p:txBody>
      </p:sp>
      <p:sp>
        <p:nvSpPr>
          <p:cNvPr id="9" name="object 9"/>
          <p:cNvSpPr txBox="1"/>
          <p:nvPr/>
        </p:nvSpPr>
        <p:spPr>
          <a:xfrm>
            <a:off x="612140" y="3470909"/>
            <a:ext cx="6885940" cy="949325"/>
          </a:xfrm>
          <a:prstGeom prst="rect">
            <a:avLst/>
          </a:prstGeom>
        </p:spPr>
        <p:txBody>
          <a:bodyPr vert="horz" wrap="square" lIns="0" tIns="13335" rIns="0" bIns="0" rtlCol="0">
            <a:spAutoFit/>
          </a:bodyPr>
          <a:lstStyle/>
          <a:p>
            <a:pPr marL="388620" algn="ctr">
              <a:lnSpc>
                <a:spcPct val="100000"/>
              </a:lnSpc>
              <a:spcBef>
                <a:spcPts val="105"/>
              </a:spcBef>
            </a:pPr>
            <a:r>
              <a:rPr sz="2000" dirty="0">
                <a:latin typeface="Arial"/>
                <a:cs typeface="Arial"/>
              </a:rPr>
              <a:t>Image </a:t>
            </a:r>
            <a:r>
              <a:rPr sz="2000" dirty="0">
                <a:latin typeface="MS PGothic"/>
                <a:cs typeface="MS PGothic"/>
              </a:rPr>
              <a:t>“</a:t>
            </a:r>
            <a:r>
              <a:rPr sz="2000" dirty="0">
                <a:latin typeface="Arial"/>
                <a:cs typeface="Arial"/>
              </a:rPr>
              <a:t>After snow</a:t>
            </a:r>
            <a:r>
              <a:rPr sz="2000" spc="-80" dirty="0">
                <a:latin typeface="Arial"/>
                <a:cs typeface="Arial"/>
              </a:rPr>
              <a:t> </a:t>
            </a:r>
            <a:r>
              <a:rPr sz="2000" dirty="0">
                <a:latin typeface="Arial"/>
                <a:cs typeface="Arial"/>
              </a:rPr>
              <a:t>storm</a:t>
            </a:r>
            <a:r>
              <a:rPr sz="2000" dirty="0">
                <a:latin typeface="MS PGothic"/>
                <a:cs typeface="MS PGothic"/>
              </a:rPr>
              <a:t>”</a:t>
            </a:r>
            <a:endParaRPr sz="2000">
              <a:latin typeface="MS PGothic"/>
              <a:cs typeface="MS PGothic"/>
            </a:endParaRPr>
          </a:p>
          <a:p>
            <a:pPr>
              <a:lnSpc>
                <a:spcPct val="100000"/>
              </a:lnSpc>
              <a:spcBef>
                <a:spcPts val="15"/>
              </a:spcBef>
            </a:pPr>
            <a:endParaRPr sz="2100">
              <a:latin typeface="MS PGothic"/>
              <a:cs typeface="MS PGothic"/>
            </a:endParaRPr>
          </a:p>
          <a:p>
            <a:pPr marL="192405" indent="-180340">
              <a:lnSpc>
                <a:spcPct val="100000"/>
              </a:lnSpc>
              <a:buClr>
                <a:srgbClr val="18184D"/>
              </a:buClr>
              <a:buSzPct val="94444"/>
              <a:buFont typeface="Wingdings"/>
              <a:buChar char=""/>
              <a:tabLst>
                <a:tab pos="193040" algn="l"/>
              </a:tabLst>
            </a:pPr>
            <a:r>
              <a:rPr sz="1800" b="1" spc="-30" dirty="0">
                <a:latin typeface="Arial"/>
                <a:cs typeface="Arial"/>
              </a:rPr>
              <a:t>An </a:t>
            </a:r>
            <a:r>
              <a:rPr sz="1800" b="1" spc="-5" dirty="0">
                <a:latin typeface="Arial"/>
                <a:cs typeface="Arial"/>
              </a:rPr>
              <a:t>image</a:t>
            </a:r>
            <a:r>
              <a:rPr sz="1800" spc="-5" dirty="0">
                <a:latin typeface="Arial"/>
                <a:cs typeface="Arial"/>
              </a:rPr>
              <a:t>: </a:t>
            </a:r>
            <a:r>
              <a:rPr sz="1800" b="1" spc="-5" dirty="0">
                <a:solidFill>
                  <a:srgbClr val="333399"/>
                </a:solidFill>
                <a:latin typeface="Arial"/>
                <a:cs typeface="Arial"/>
              </a:rPr>
              <a:t>a multidimensional </a:t>
            </a:r>
            <a:r>
              <a:rPr sz="1800" b="1" dirty="0">
                <a:solidFill>
                  <a:srgbClr val="333399"/>
                </a:solidFill>
                <a:latin typeface="Arial"/>
                <a:cs typeface="Arial"/>
              </a:rPr>
              <a:t>function </a:t>
            </a:r>
            <a:r>
              <a:rPr sz="1800" b="1" spc="-5" dirty="0">
                <a:solidFill>
                  <a:srgbClr val="333399"/>
                </a:solidFill>
                <a:latin typeface="Arial"/>
                <a:cs typeface="Arial"/>
              </a:rPr>
              <a:t>of spatial</a:t>
            </a:r>
            <a:r>
              <a:rPr sz="1800" b="1" spc="114" dirty="0">
                <a:solidFill>
                  <a:srgbClr val="333399"/>
                </a:solidFill>
                <a:latin typeface="Arial"/>
                <a:cs typeface="Arial"/>
              </a:rPr>
              <a:t> </a:t>
            </a:r>
            <a:r>
              <a:rPr sz="1800" b="1" dirty="0">
                <a:solidFill>
                  <a:srgbClr val="333399"/>
                </a:solidFill>
                <a:latin typeface="Arial"/>
                <a:cs typeface="Arial"/>
              </a:rPr>
              <a:t>coordinates</a:t>
            </a:r>
            <a:r>
              <a:rPr sz="1800" dirty="0">
                <a:latin typeface="Arial"/>
                <a:cs typeface="Arial"/>
              </a:rPr>
              <a:t>.</a:t>
            </a:r>
            <a:endParaRPr sz="1800">
              <a:latin typeface="Arial"/>
              <a:cs typeface="Arial"/>
            </a:endParaRPr>
          </a:p>
        </p:txBody>
      </p:sp>
      <p:sp>
        <p:nvSpPr>
          <p:cNvPr id="10" name="object 10"/>
          <p:cNvSpPr txBox="1"/>
          <p:nvPr/>
        </p:nvSpPr>
        <p:spPr>
          <a:xfrm>
            <a:off x="612140" y="4662932"/>
            <a:ext cx="2249170" cy="299720"/>
          </a:xfrm>
          <a:prstGeom prst="rect">
            <a:avLst/>
          </a:prstGeom>
        </p:spPr>
        <p:txBody>
          <a:bodyPr vert="horz" wrap="square" lIns="0" tIns="12700" rIns="0" bIns="0" rtlCol="0">
            <a:spAutoFit/>
          </a:bodyPr>
          <a:lstStyle/>
          <a:p>
            <a:pPr marL="192405" indent="-180340">
              <a:lnSpc>
                <a:spcPct val="100000"/>
              </a:lnSpc>
              <a:spcBef>
                <a:spcPts val="100"/>
              </a:spcBef>
              <a:buClr>
                <a:srgbClr val="18184D"/>
              </a:buClr>
              <a:buSzPct val="94444"/>
              <a:buFont typeface="Wingdings"/>
              <a:buChar char=""/>
              <a:tabLst>
                <a:tab pos="193040" algn="l"/>
              </a:tabLst>
            </a:pPr>
            <a:r>
              <a:rPr sz="1800" b="1" dirty="0">
                <a:latin typeface="Arial"/>
                <a:cs typeface="Arial"/>
              </a:rPr>
              <a:t>Spatial</a:t>
            </a:r>
            <a:r>
              <a:rPr sz="1800" b="1" spc="-100" dirty="0">
                <a:latin typeface="Arial"/>
                <a:cs typeface="Arial"/>
              </a:rPr>
              <a:t> </a:t>
            </a:r>
            <a:r>
              <a:rPr sz="1800" b="1" dirty="0">
                <a:latin typeface="Arial"/>
                <a:cs typeface="Arial"/>
              </a:rPr>
              <a:t>coordinate</a:t>
            </a:r>
            <a:r>
              <a:rPr sz="1800" dirty="0">
                <a:latin typeface="Arial"/>
                <a:cs typeface="Arial"/>
              </a:rPr>
              <a:t>:</a:t>
            </a:r>
            <a:endParaRPr sz="1800">
              <a:latin typeface="Arial"/>
              <a:cs typeface="Arial"/>
            </a:endParaRPr>
          </a:p>
        </p:txBody>
      </p:sp>
      <p:sp>
        <p:nvSpPr>
          <p:cNvPr id="11" name="object 11"/>
          <p:cNvSpPr txBox="1"/>
          <p:nvPr/>
        </p:nvSpPr>
        <p:spPr>
          <a:xfrm>
            <a:off x="3355975" y="4662932"/>
            <a:ext cx="4095750" cy="845819"/>
          </a:xfrm>
          <a:prstGeom prst="rect">
            <a:avLst/>
          </a:prstGeom>
        </p:spPr>
        <p:txBody>
          <a:bodyPr vert="horz" wrap="square" lIns="0" tIns="13970" rIns="0" bIns="0" rtlCol="0">
            <a:spAutoFit/>
          </a:bodyPr>
          <a:lstStyle/>
          <a:p>
            <a:pPr marL="12700" marR="5080">
              <a:lnSpc>
                <a:spcPct val="99500"/>
              </a:lnSpc>
              <a:spcBef>
                <a:spcPts val="110"/>
              </a:spcBef>
            </a:pPr>
            <a:r>
              <a:rPr sz="1800" spc="-5" dirty="0">
                <a:solidFill>
                  <a:srgbClr val="333399"/>
                </a:solidFill>
                <a:latin typeface="Arial"/>
                <a:cs typeface="Arial"/>
              </a:rPr>
              <a:t>(</a:t>
            </a:r>
            <a:r>
              <a:rPr sz="1800" i="1" spc="-5" dirty="0">
                <a:solidFill>
                  <a:srgbClr val="333399"/>
                </a:solidFill>
                <a:latin typeface="Constantia"/>
                <a:cs typeface="Constantia"/>
              </a:rPr>
              <a:t>x</a:t>
            </a:r>
            <a:r>
              <a:rPr sz="1800" spc="-5" dirty="0">
                <a:solidFill>
                  <a:srgbClr val="333399"/>
                </a:solidFill>
                <a:latin typeface="Constantia"/>
                <a:cs typeface="Constantia"/>
              </a:rPr>
              <a:t>,</a:t>
            </a:r>
            <a:r>
              <a:rPr sz="1800" i="1" spc="-5" dirty="0">
                <a:solidFill>
                  <a:srgbClr val="333399"/>
                </a:solidFill>
                <a:latin typeface="Constantia"/>
                <a:cs typeface="Constantia"/>
              </a:rPr>
              <a:t>y</a:t>
            </a:r>
            <a:r>
              <a:rPr sz="1800" spc="-5" dirty="0">
                <a:solidFill>
                  <a:srgbClr val="333399"/>
                </a:solidFill>
                <a:latin typeface="Constantia"/>
                <a:cs typeface="Constantia"/>
              </a:rPr>
              <a:t>) </a:t>
            </a:r>
            <a:r>
              <a:rPr sz="1800" spc="-10" dirty="0">
                <a:latin typeface="Constantia"/>
                <a:cs typeface="Constantia"/>
              </a:rPr>
              <a:t>for </a:t>
            </a:r>
            <a:r>
              <a:rPr sz="1800" dirty="0">
                <a:latin typeface="Constantia"/>
                <a:cs typeface="Constantia"/>
              </a:rPr>
              <a:t>2D </a:t>
            </a:r>
            <a:r>
              <a:rPr sz="1800" spc="-5" dirty="0">
                <a:latin typeface="Constantia"/>
                <a:cs typeface="Constantia"/>
              </a:rPr>
              <a:t>case </a:t>
            </a:r>
            <a:r>
              <a:rPr sz="1800" dirty="0">
                <a:latin typeface="Constantia"/>
                <a:cs typeface="Constantia"/>
              </a:rPr>
              <a:t>such as </a:t>
            </a:r>
            <a:r>
              <a:rPr sz="1800" spc="-10" dirty="0">
                <a:latin typeface="Constantia"/>
                <a:cs typeface="Constantia"/>
              </a:rPr>
              <a:t>photograph,  </a:t>
            </a:r>
            <a:r>
              <a:rPr sz="1800" spc="-5" dirty="0">
                <a:solidFill>
                  <a:srgbClr val="333399"/>
                </a:solidFill>
                <a:latin typeface="Constantia"/>
                <a:cs typeface="Constantia"/>
              </a:rPr>
              <a:t>(</a:t>
            </a:r>
            <a:r>
              <a:rPr sz="1800" i="1" spc="-5" dirty="0">
                <a:solidFill>
                  <a:srgbClr val="333399"/>
                </a:solidFill>
                <a:latin typeface="Constantia"/>
                <a:cs typeface="Constantia"/>
              </a:rPr>
              <a:t>x</a:t>
            </a:r>
            <a:r>
              <a:rPr sz="1800" spc="-5" dirty="0">
                <a:solidFill>
                  <a:srgbClr val="333399"/>
                </a:solidFill>
                <a:latin typeface="Constantia"/>
                <a:cs typeface="Constantia"/>
              </a:rPr>
              <a:t>,</a:t>
            </a:r>
            <a:r>
              <a:rPr sz="1800" i="1" spc="-5" dirty="0">
                <a:solidFill>
                  <a:srgbClr val="333399"/>
                </a:solidFill>
                <a:latin typeface="Constantia"/>
                <a:cs typeface="Constantia"/>
              </a:rPr>
              <a:t>y</a:t>
            </a:r>
            <a:r>
              <a:rPr sz="1800" spc="-5" dirty="0">
                <a:solidFill>
                  <a:srgbClr val="333399"/>
                </a:solidFill>
                <a:latin typeface="Constantia"/>
                <a:cs typeface="Constantia"/>
              </a:rPr>
              <a:t>,</a:t>
            </a:r>
            <a:r>
              <a:rPr sz="1800" i="1" spc="-5" dirty="0">
                <a:solidFill>
                  <a:srgbClr val="333399"/>
                </a:solidFill>
                <a:latin typeface="Constantia"/>
                <a:cs typeface="Constantia"/>
              </a:rPr>
              <a:t>z</a:t>
            </a:r>
            <a:r>
              <a:rPr sz="1800" spc="-5" dirty="0">
                <a:solidFill>
                  <a:srgbClr val="333399"/>
                </a:solidFill>
                <a:latin typeface="Constantia"/>
                <a:cs typeface="Constantia"/>
              </a:rPr>
              <a:t>)</a:t>
            </a:r>
            <a:r>
              <a:rPr sz="1800" spc="-25" dirty="0">
                <a:solidFill>
                  <a:srgbClr val="333399"/>
                </a:solidFill>
                <a:latin typeface="Constantia"/>
                <a:cs typeface="Constantia"/>
              </a:rPr>
              <a:t> </a:t>
            </a:r>
            <a:r>
              <a:rPr sz="1800" spc="-10" dirty="0">
                <a:latin typeface="Constantia"/>
                <a:cs typeface="Constantia"/>
              </a:rPr>
              <a:t>for</a:t>
            </a:r>
            <a:r>
              <a:rPr sz="1800" spc="-60" dirty="0">
                <a:latin typeface="Constantia"/>
                <a:cs typeface="Constantia"/>
              </a:rPr>
              <a:t> </a:t>
            </a:r>
            <a:r>
              <a:rPr sz="1800" spc="-5" dirty="0">
                <a:latin typeface="Constantia"/>
                <a:cs typeface="Constantia"/>
              </a:rPr>
              <a:t>3D</a:t>
            </a:r>
            <a:r>
              <a:rPr sz="1800" spc="-45" dirty="0">
                <a:latin typeface="Constantia"/>
                <a:cs typeface="Constantia"/>
              </a:rPr>
              <a:t> </a:t>
            </a:r>
            <a:r>
              <a:rPr sz="1800" spc="-5" dirty="0">
                <a:latin typeface="Constantia"/>
                <a:cs typeface="Constantia"/>
              </a:rPr>
              <a:t>case</a:t>
            </a:r>
            <a:r>
              <a:rPr sz="1800" spc="-95" dirty="0">
                <a:latin typeface="Constantia"/>
                <a:cs typeface="Constantia"/>
              </a:rPr>
              <a:t> </a:t>
            </a:r>
            <a:r>
              <a:rPr sz="1800" dirty="0">
                <a:latin typeface="Constantia"/>
                <a:cs typeface="Constantia"/>
              </a:rPr>
              <a:t>such</a:t>
            </a:r>
            <a:r>
              <a:rPr sz="1800" spc="-100" dirty="0">
                <a:latin typeface="Constantia"/>
                <a:cs typeface="Constantia"/>
              </a:rPr>
              <a:t> </a:t>
            </a:r>
            <a:r>
              <a:rPr sz="1800" dirty="0">
                <a:latin typeface="Constantia"/>
                <a:cs typeface="Constantia"/>
              </a:rPr>
              <a:t>as</a:t>
            </a:r>
            <a:r>
              <a:rPr sz="1800" spc="-45" dirty="0">
                <a:latin typeface="Constantia"/>
                <a:cs typeface="Constantia"/>
              </a:rPr>
              <a:t> </a:t>
            </a:r>
            <a:r>
              <a:rPr sz="1800" spc="-5" dirty="0">
                <a:latin typeface="Constantia"/>
                <a:cs typeface="Constantia"/>
              </a:rPr>
              <a:t>CT</a:t>
            </a:r>
            <a:r>
              <a:rPr sz="1800" spc="-80" dirty="0">
                <a:latin typeface="Constantia"/>
                <a:cs typeface="Constantia"/>
              </a:rPr>
              <a:t> </a:t>
            </a:r>
            <a:r>
              <a:rPr sz="1800" dirty="0">
                <a:latin typeface="Constantia"/>
                <a:cs typeface="Constantia"/>
              </a:rPr>
              <a:t>scan</a:t>
            </a:r>
            <a:r>
              <a:rPr sz="1800" spc="-40" dirty="0">
                <a:latin typeface="Constantia"/>
                <a:cs typeface="Constantia"/>
              </a:rPr>
              <a:t> </a:t>
            </a:r>
            <a:r>
              <a:rPr sz="1800" spc="-15" dirty="0">
                <a:latin typeface="Constantia"/>
                <a:cs typeface="Constantia"/>
              </a:rPr>
              <a:t>images  </a:t>
            </a:r>
            <a:r>
              <a:rPr sz="1800" spc="-10" dirty="0">
                <a:solidFill>
                  <a:srgbClr val="333399"/>
                </a:solidFill>
                <a:latin typeface="Constantia"/>
                <a:cs typeface="Constantia"/>
              </a:rPr>
              <a:t>(</a:t>
            </a:r>
            <a:r>
              <a:rPr sz="1800" i="1" spc="-10" dirty="0">
                <a:solidFill>
                  <a:srgbClr val="333399"/>
                </a:solidFill>
                <a:latin typeface="Constantia"/>
                <a:cs typeface="Constantia"/>
              </a:rPr>
              <a:t>x</a:t>
            </a:r>
            <a:r>
              <a:rPr sz="1800" spc="-10" dirty="0">
                <a:solidFill>
                  <a:srgbClr val="333399"/>
                </a:solidFill>
                <a:latin typeface="Constantia"/>
                <a:cs typeface="Constantia"/>
              </a:rPr>
              <a:t>,</a:t>
            </a:r>
            <a:r>
              <a:rPr sz="1800" i="1" spc="-10" dirty="0">
                <a:solidFill>
                  <a:srgbClr val="333399"/>
                </a:solidFill>
                <a:latin typeface="Constantia"/>
                <a:cs typeface="Constantia"/>
              </a:rPr>
              <a:t>y</a:t>
            </a:r>
            <a:r>
              <a:rPr sz="1800" spc="-10" dirty="0">
                <a:solidFill>
                  <a:srgbClr val="333399"/>
                </a:solidFill>
                <a:latin typeface="Constantia"/>
                <a:cs typeface="Constantia"/>
              </a:rPr>
              <a:t>,</a:t>
            </a:r>
            <a:r>
              <a:rPr sz="1800" i="1" spc="-10" dirty="0">
                <a:solidFill>
                  <a:srgbClr val="333399"/>
                </a:solidFill>
                <a:latin typeface="Constantia"/>
                <a:cs typeface="Constantia"/>
              </a:rPr>
              <a:t>t</a:t>
            </a:r>
            <a:r>
              <a:rPr sz="1800" spc="-10" dirty="0">
                <a:solidFill>
                  <a:srgbClr val="333399"/>
                </a:solidFill>
                <a:latin typeface="Constantia"/>
                <a:cs typeface="Constantia"/>
              </a:rPr>
              <a:t>) </a:t>
            </a:r>
            <a:r>
              <a:rPr sz="1800" spc="-10" dirty="0">
                <a:latin typeface="Constantia"/>
                <a:cs typeface="Constantia"/>
              </a:rPr>
              <a:t>for</a:t>
            </a:r>
            <a:r>
              <a:rPr sz="1800" spc="-70" dirty="0">
                <a:latin typeface="Constantia"/>
                <a:cs typeface="Constantia"/>
              </a:rPr>
              <a:t> </a:t>
            </a:r>
            <a:r>
              <a:rPr sz="1800" spc="-10" dirty="0">
                <a:latin typeface="Constantia"/>
                <a:cs typeface="Constantia"/>
              </a:rPr>
              <a:t>movies</a:t>
            </a:r>
            <a:endParaRPr sz="1800" dirty="0">
              <a:latin typeface="Constantia"/>
              <a:cs typeface="Constantia"/>
            </a:endParaRPr>
          </a:p>
        </p:txBody>
      </p:sp>
      <p:sp>
        <p:nvSpPr>
          <p:cNvPr id="12" name="object 12"/>
          <p:cNvSpPr txBox="1"/>
          <p:nvPr/>
        </p:nvSpPr>
        <p:spPr>
          <a:xfrm>
            <a:off x="612140" y="5765088"/>
            <a:ext cx="7945120" cy="667385"/>
          </a:xfrm>
          <a:prstGeom prst="rect">
            <a:avLst/>
          </a:prstGeom>
        </p:spPr>
        <p:txBody>
          <a:bodyPr vert="horz" wrap="square" lIns="0" tIns="10795" rIns="0" bIns="0" rtlCol="0">
            <a:spAutoFit/>
          </a:bodyPr>
          <a:lstStyle/>
          <a:p>
            <a:pPr marL="12700" marR="5080">
              <a:lnSpc>
                <a:spcPct val="100400"/>
              </a:lnSpc>
              <a:spcBef>
                <a:spcPts val="85"/>
              </a:spcBef>
              <a:buClr>
                <a:srgbClr val="18184D"/>
              </a:buClr>
              <a:buSzPct val="94444"/>
              <a:buFont typeface="Wingdings"/>
              <a:buChar char=""/>
              <a:tabLst>
                <a:tab pos="193040" algn="l"/>
              </a:tabLst>
            </a:pPr>
            <a:r>
              <a:rPr sz="1800" dirty="0">
                <a:latin typeface="Arial"/>
                <a:cs typeface="Arial"/>
              </a:rPr>
              <a:t>The </a:t>
            </a:r>
            <a:r>
              <a:rPr sz="1800" spc="-5" dirty="0">
                <a:solidFill>
                  <a:srgbClr val="FF0000"/>
                </a:solidFill>
                <a:latin typeface="Arial"/>
                <a:cs typeface="Arial"/>
              </a:rPr>
              <a:t>function </a:t>
            </a:r>
            <a:r>
              <a:rPr sz="2400" i="1" dirty="0">
                <a:solidFill>
                  <a:srgbClr val="FF0000"/>
                </a:solidFill>
                <a:latin typeface="Arial"/>
                <a:cs typeface="Arial"/>
              </a:rPr>
              <a:t>f </a:t>
            </a:r>
            <a:r>
              <a:rPr sz="1800" dirty="0">
                <a:latin typeface="Arial"/>
                <a:cs typeface="Arial"/>
              </a:rPr>
              <a:t>may </a:t>
            </a:r>
            <a:r>
              <a:rPr sz="1800" spc="-5" dirty="0">
                <a:latin typeface="Arial"/>
                <a:cs typeface="Arial"/>
              </a:rPr>
              <a:t>represent intensity </a:t>
            </a:r>
            <a:r>
              <a:rPr sz="1800" dirty="0">
                <a:latin typeface="Arial"/>
                <a:cs typeface="Arial"/>
              </a:rPr>
              <a:t>(for </a:t>
            </a:r>
            <a:r>
              <a:rPr sz="1800" spc="-5" dirty="0">
                <a:latin typeface="Arial"/>
                <a:cs typeface="Arial"/>
              </a:rPr>
              <a:t>monochrome images) or color</a:t>
            </a:r>
            <a:r>
              <a:rPr sz="1800" spc="-90" dirty="0">
                <a:latin typeface="Arial"/>
                <a:cs typeface="Arial"/>
              </a:rPr>
              <a:t> </a:t>
            </a:r>
            <a:r>
              <a:rPr sz="1800" dirty="0">
                <a:latin typeface="Arial"/>
                <a:cs typeface="Arial"/>
              </a:rPr>
              <a:t>(for  </a:t>
            </a:r>
            <a:r>
              <a:rPr sz="1800" spc="-5" dirty="0">
                <a:latin typeface="Arial"/>
                <a:cs typeface="Arial"/>
              </a:rPr>
              <a:t>color images) or other associated</a:t>
            </a:r>
            <a:r>
              <a:rPr sz="1800" spc="30" dirty="0">
                <a:latin typeface="Arial"/>
                <a:cs typeface="Arial"/>
              </a:rPr>
              <a:t> </a:t>
            </a:r>
            <a:r>
              <a:rPr sz="1800" spc="-5" dirty="0">
                <a:latin typeface="Arial"/>
                <a:cs typeface="Arial"/>
              </a:rPr>
              <a:t>values.</a:t>
            </a:r>
            <a:endParaRPr sz="1800">
              <a:latin typeface="Arial"/>
              <a:cs typeface="Arial"/>
            </a:endParaRPr>
          </a:p>
        </p:txBody>
      </p:sp>
      <p:sp>
        <p:nvSpPr>
          <p:cNvPr id="13" name="object 13"/>
          <p:cNvSpPr txBox="1"/>
          <p:nvPr/>
        </p:nvSpPr>
        <p:spPr>
          <a:xfrm>
            <a:off x="1245819" y="1579879"/>
            <a:ext cx="634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Orig</a:t>
            </a:r>
            <a:r>
              <a:rPr sz="1800" spc="-15" dirty="0">
                <a:latin typeface="Arial"/>
                <a:cs typeface="Arial"/>
              </a:rPr>
              <a:t>i</a:t>
            </a:r>
            <a:r>
              <a:rPr sz="1800" spc="-5" dirty="0">
                <a:latin typeface="Arial"/>
                <a:cs typeface="Arial"/>
              </a:rPr>
              <a:t>n</a:t>
            </a:r>
            <a:endParaRPr sz="1800">
              <a:latin typeface="Arial"/>
              <a:cs typeface="Arial"/>
            </a:endParaRPr>
          </a:p>
        </p:txBody>
      </p:sp>
      <p:sp>
        <p:nvSpPr>
          <p:cNvPr id="14" name="object 14"/>
          <p:cNvSpPr/>
          <p:nvPr/>
        </p:nvSpPr>
        <p:spPr>
          <a:xfrm>
            <a:off x="1771650" y="942975"/>
            <a:ext cx="538480" cy="614045"/>
          </a:xfrm>
          <a:custGeom>
            <a:avLst/>
            <a:gdLst/>
            <a:ahLst/>
            <a:cxnLst/>
            <a:rect l="l" t="t" r="r" b="b"/>
            <a:pathLst>
              <a:path w="538480" h="614044">
                <a:moveTo>
                  <a:pt x="483220" y="53156"/>
                </a:moveTo>
                <a:lnTo>
                  <a:pt x="0" y="605409"/>
                </a:lnTo>
                <a:lnTo>
                  <a:pt x="9525" y="613790"/>
                </a:lnTo>
                <a:lnTo>
                  <a:pt x="492765" y="61516"/>
                </a:lnTo>
                <a:lnTo>
                  <a:pt x="483220" y="53156"/>
                </a:lnTo>
                <a:close/>
              </a:path>
              <a:path w="538480" h="614044">
                <a:moveTo>
                  <a:pt x="526755" y="43561"/>
                </a:moveTo>
                <a:lnTo>
                  <a:pt x="491617" y="43561"/>
                </a:lnTo>
                <a:lnTo>
                  <a:pt x="501142" y="51942"/>
                </a:lnTo>
                <a:lnTo>
                  <a:pt x="492765" y="61516"/>
                </a:lnTo>
                <a:lnTo>
                  <a:pt x="516636" y="82423"/>
                </a:lnTo>
                <a:lnTo>
                  <a:pt x="526755" y="43561"/>
                </a:lnTo>
                <a:close/>
              </a:path>
              <a:path w="538480" h="614044">
                <a:moveTo>
                  <a:pt x="491617" y="43561"/>
                </a:moveTo>
                <a:lnTo>
                  <a:pt x="483220" y="53156"/>
                </a:lnTo>
                <a:lnTo>
                  <a:pt x="492765" y="61516"/>
                </a:lnTo>
                <a:lnTo>
                  <a:pt x="501142" y="51942"/>
                </a:lnTo>
                <a:lnTo>
                  <a:pt x="491617" y="43561"/>
                </a:lnTo>
                <a:close/>
              </a:path>
              <a:path w="538480" h="614044">
                <a:moveTo>
                  <a:pt x="538099" y="0"/>
                </a:moveTo>
                <a:lnTo>
                  <a:pt x="459358" y="32258"/>
                </a:lnTo>
                <a:lnTo>
                  <a:pt x="483220" y="53156"/>
                </a:lnTo>
                <a:lnTo>
                  <a:pt x="491617" y="43561"/>
                </a:lnTo>
                <a:lnTo>
                  <a:pt x="526755" y="43561"/>
                </a:lnTo>
                <a:lnTo>
                  <a:pt x="538099" y="0"/>
                </a:lnTo>
                <a:close/>
              </a:path>
            </a:pathLst>
          </a:custGeom>
          <a:solidFill>
            <a:srgbClr val="000000"/>
          </a:solidFill>
        </p:spPr>
        <p:txBody>
          <a:bodyPr wrap="square" lIns="0" tIns="0" rIns="0" bIns="0" rtlCol="0"/>
          <a:lstStyle/>
          <a:p>
            <a:endParaRPr/>
          </a:p>
        </p:txBody>
      </p:sp>
      <p:sp>
        <p:nvSpPr>
          <p:cNvPr id="15" name="object 15"/>
          <p:cNvSpPr txBox="1"/>
          <p:nvPr/>
        </p:nvSpPr>
        <p:spPr>
          <a:xfrm>
            <a:off x="6499028" y="1671683"/>
            <a:ext cx="2066289" cy="443230"/>
          </a:xfrm>
          <a:prstGeom prst="rect">
            <a:avLst/>
          </a:prstGeom>
        </p:spPr>
        <p:txBody>
          <a:bodyPr vert="horz" wrap="square" lIns="0" tIns="17145" rIns="0" bIns="0" rtlCol="0">
            <a:spAutoFit/>
          </a:bodyPr>
          <a:lstStyle/>
          <a:p>
            <a:pPr marL="12700">
              <a:lnSpc>
                <a:spcPct val="100000"/>
              </a:lnSpc>
              <a:spcBef>
                <a:spcPts val="135"/>
              </a:spcBef>
            </a:pPr>
            <a:r>
              <a:rPr sz="2700" spc="85" dirty="0">
                <a:latin typeface="Times New Roman"/>
                <a:cs typeface="Times New Roman"/>
              </a:rPr>
              <a:t>0</a:t>
            </a:r>
            <a:r>
              <a:rPr sz="2700" spc="-200" dirty="0">
                <a:latin typeface="Times New Roman"/>
                <a:cs typeface="Times New Roman"/>
              </a:rPr>
              <a:t> </a:t>
            </a:r>
            <a:r>
              <a:rPr sz="2700" spc="90" dirty="0">
                <a:latin typeface="Symbol"/>
                <a:cs typeface="Symbol"/>
              </a:rPr>
              <a:t></a:t>
            </a:r>
            <a:r>
              <a:rPr sz="2700" spc="385" dirty="0">
                <a:latin typeface="Times New Roman"/>
                <a:cs typeface="Times New Roman"/>
              </a:rPr>
              <a:t> </a:t>
            </a:r>
            <a:r>
              <a:rPr sz="2700" i="1" spc="45" dirty="0">
                <a:latin typeface="Times New Roman"/>
                <a:cs typeface="Times New Roman"/>
              </a:rPr>
              <a:t>f</a:t>
            </a:r>
            <a:r>
              <a:rPr sz="2700" i="1" spc="-75" dirty="0">
                <a:latin typeface="Times New Roman"/>
                <a:cs typeface="Times New Roman"/>
              </a:rPr>
              <a:t> </a:t>
            </a:r>
            <a:r>
              <a:rPr sz="2700" spc="95" dirty="0">
                <a:latin typeface="Times New Roman"/>
                <a:cs typeface="Times New Roman"/>
              </a:rPr>
              <a:t>(</a:t>
            </a:r>
            <a:r>
              <a:rPr sz="2700" i="1" spc="95" dirty="0">
                <a:latin typeface="Times New Roman"/>
                <a:cs typeface="Times New Roman"/>
              </a:rPr>
              <a:t>x</a:t>
            </a:r>
            <a:r>
              <a:rPr sz="2700" spc="95" dirty="0">
                <a:latin typeface="Times New Roman"/>
                <a:cs typeface="Times New Roman"/>
              </a:rPr>
              <a:t>,</a:t>
            </a:r>
            <a:r>
              <a:rPr sz="2700" spc="-120" dirty="0">
                <a:latin typeface="Times New Roman"/>
                <a:cs typeface="Times New Roman"/>
              </a:rPr>
              <a:t> </a:t>
            </a:r>
            <a:r>
              <a:rPr sz="2700" i="1" spc="90" dirty="0">
                <a:latin typeface="Times New Roman"/>
                <a:cs typeface="Times New Roman"/>
              </a:rPr>
              <a:t>y</a:t>
            </a:r>
            <a:r>
              <a:rPr sz="2700" spc="90" dirty="0">
                <a:latin typeface="Times New Roman"/>
                <a:cs typeface="Times New Roman"/>
              </a:rPr>
              <a:t>)</a:t>
            </a:r>
            <a:r>
              <a:rPr sz="2700" spc="-145" dirty="0">
                <a:latin typeface="Times New Roman"/>
                <a:cs typeface="Times New Roman"/>
              </a:rPr>
              <a:t> </a:t>
            </a:r>
            <a:r>
              <a:rPr sz="2700" spc="90" dirty="0">
                <a:latin typeface="Symbol"/>
                <a:cs typeface="Symbol"/>
              </a:rPr>
              <a:t></a:t>
            </a:r>
            <a:r>
              <a:rPr sz="2700" spc="-165" dirty="0">
                <a:latin typeface="Times New Roman"/>
                <a:cs typeface="Times New Roman"/>
              </a:rPr>
              <a:t> </a:t>
            </a:r>
            <a:r>
              <a:rPr sz="2700" i="1" spc="90" dirty="0">
                <a:latin typeface="Times New Roman"/>
                <a:cs typeface="Times New Roman"/>
              </a:rPr>
              <a:t>α</a:t>
            </a:r>
            <a:endParaRPr sz="2700" dirty="0">
              <a:latin typeface="Times New Roman"/>
              <a:cs typeface="Times New Roman"/>
            </a:endParaRPr>
          </a:p>
        </p:txBody>
      </p:sp>
      <p:sp>
        <p:nvSpPr>
          <p:cNvPr id="16" name="object 16"/>
          <p:cNvSpPr txBox="1">
            <a:spLocks noGrp="1"/>
          </p:cNvSpPr>
          <p:nvPr>
            <p:ph type="title"/>
          </p:nvPr>
        </p:nvSpPr>
        <p:spPr>
          <a:xfrm>
            <a:off x="636219" y="112013"/>
            <a:ext cx="4643755" cy="513715"/>
          </a:xfrm>
          <a:prstGeom prst="rect">
            <a:avLst/>
          </a:prstGeom>
        </p:spPr>
        <p:txBody>
          <a:bodyPr vert="horz" wrap="square" lIns="0" tIns="12700" rIns="0" bIns="0" rtlCol="0">
            <a:spAutoFit/>
          </a:bodyPr>
          <a:lstStyle/>
          <a:p>
            <a:pPr marL="12700">
              <a:lnSpc>
                <a:spcPct val="100000"/>
              </a:lnSpc>
              <a:spcBef>
                <a:spcPts val="100"/>
              </a:spcBef>
            </a:pPr>
            <a:r>
              <a:rPr b="1" u="heavy" spc="-15" dirty="0">
                <a:solidFill>
                  <a:srgbClr val="333399"/>
                </a:solidFill>
                <a:uFill>
                  <a:solidFill>
                    <a:srgbClr val="333399"/>
                  </a:solidFill>
                </a:uFill>
                <a:latin typeface="Constantia"/>
                <a:cs typeface="Constantia"/>
              </a:rPr>
              <a:t>Image Formation</a:t>
            </a:r>
            <a:r>
              <a:rPr b="1" u="heavy" spc="-200" dirty="0">
                <a:solidFill>
                  <a:srgbClr val="333399"/>
                </a:solidFill>
                <a:uFill>
                  <a:solidFill>
                    <a:srgbClr val="333399"/>
                  </a:solidFill>
                </a:uFill>
                <a:latin typeface="Constantia"/>
                <a:cs typeface="Constantia"/>
              </a:rPr>
              <a:t> </a:t>
            </a:r>
            <a:r>
              <a:rPr b="1" u="heavy" spc="-10" dirty="0">
                <a:solidFill>
                  <a:srgbClr val="333399"/>
                </a:solidFill>
                <a:uFill>
                  <a:solidFill>
                    <a:srgbClr val="333399"/>
                  </a:solidFill>
                </a:uFill>
                <a:latin typeface="Constantia"/>
                <a:cs typeface="Constantia"/>
              </a:rPr>
              <a:t>Model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pic>
        <p:nvPicPr>
          <p:cNvPr id="3" name="object 3"/>
          <p:cNvPicPr/>
          <p:nvPr/>
        </p:nvPicPr>
        <p:blipFill>
          <a:blip r:embed="rId3" cstate="print"/>
          <a:stretch>
            <a:fillRect/>
          </a:stretch>
        </p:blipFill>
        <p:spPr>
          <a:xfrm>
            <a:off x="838200" y="804926"/>
            <a:ext cx="7635875" cy="53672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sp>
        <p:nvSpPr>
          <p:cNvPr id="3" name="object 3"/>
          <p:cNvSpPr txBox="1">
            <a:spLocks noGrp="1"/>
          </p:cNvSpPr>
          <p:nvPr>
            <p:ph type="title"/>
          </p:nvPr>
        </p:nvSpPr>
        <p:spPr>
          <a:xfrm>
            <a:off x="1908429" y="263398"/>
            <a:ext cx="5327650" cy="635000"/>
          </a:xfrm>
          <a:prstGeom prst="rect">
            <a:avLst/>
          </a:prstGeom>
        </p:spPr>
        <p:txBody>
          <a:bodyPr vert="horz" wrap="square" lIns="0" tIns="12065" rIns="0" bIns="0" rtlCol="0">
            <a:spAutoFit/>
          </a:bodyPr>
          <a:lstStyle/>
          <a:p>
            <a:pPr marL="12700">
              <a:lnSpc>
                <a:spcPct val="100000"/>
              </a:lnSpc>
              <a:spcBef>
                <a:spcPts val="95"/>
              </a:spcBef>
            </a:pPr>
            <a:r>
              <a:rPr sz="4000" b="1" spc="-10" dirty="0">
                <a:latin typeface="Arial"/>
                <a:cs typeface="Arial"/>
              </a:rPr>
              <a:t>Human </a:t>
            </a:r>
            <a:r>
              <a:rPr sz="4000" b="1" spc="-5" dirty="0">
                <a:latin typeface="Arial"/>
                <a:cs typeface="Arial"/>
              </a:rPr>
              <a:t>Visual</a:t>
            </a:r>
            <a:r>
              <a:rPr sz="4000" b="1" spc="-35" dirty="0">
                <a:latin typeface="Arial"/>
                <a:cs typeface="Arial"/>
              </a:rPr>
              <a:t> </a:t>
            </a:r>
            <a:r>
              <a:rPr sz="4000" b="1" spc="-5" dirty="0">
                <a:latin typeface="Arial"/>
                <a:cs typeface="Arial"/>
              </a:rPr>
              <a:t>System</a:t>
            </a:r>
            <a:endParaRPr sz="4000">
              <a:latin typeface="Arial"/>
              <a:cs typeface="Arial"/>
            </a:endParaRPr>
          </a:p>
        </p:txBody>
      </p:sp>
      <p:sp>
        <p:nvSpPr>
          <p:cNvPr id="4" name="object 4"/>
          <p:cNvSpPr txBox="1"/>
          <p:nvPr/>
        </p:nvSpPr>
        <p:spPr>
          <a:xfrm>
            <a:off x="535940" y="1305813"/>
            <a:ext cx="7905115" cy="4634865"/>
          </a:xfrm>
          <a:prstGeom prst="rect">
            <a:avLst/>
          </a:prstGeom>
        </p:spPr>
        <p:txBody>
          <a:bodyPr vert="horz" wrap="square" lIns="0" tIns="12065" rIns="0" bIns="0" rtlCol="0">
            <a:spAutoFit/>
          </a:bodyPr>
          <a:lstStyle/>
          <a:p>
            <a:pPr marL="355600" marR="5080" indent="-342900">
              <a:lnSpc>
                <a:spcPct val="100000"/>
              </a:lnSpc>
              <a:spcBef>
                <a:spcPts val="95"/>
              </a:spcBef>
              <a:buClr>
                <a:srgbClr val="0000FF"/>
              </a:buClr>
              <a:buFont typeface="Wingdings"/>
              <a:buChar char=""/>
              <a:tabLst>
                <a:tab pos="443230" algn="l"/>
              </a:tabLst>
            </a:pPr>
            <a:r>
              <a:rPr dirty="0"/>
              <a:t>	</a:t>
            </a:r>
            <a:r>
              <a:rPr sz="2800" spc="-10" dirty="0">
                <a:solidFill>
                  <a:srgbClr val="0000FF"/>
                </a:solidFill>
                <a:latin typeface="Constantia"/>
                <a:cs typeface="Constantia"/>
              </a:rPr>
              <a:t>The </a:t>
            </a:r>
            <a:r>
              <a:rPr sz="2800" spc="-5" dirty="0">
                <a:solidFill>
                  <a:srgbClr val="0000FF"/>
                </a:solidFill>
                <a:latin typeface="Constantia"/>
                <a:cs typeface="Constantia"/>
              </a:rPr>
              <a:t>human visual </a:t>
            </a:r>
            <a:r>
              <a:rPr sz="2800" spc="-10" dirty="0">
                <a:solidFill>
                  <a:srgbClr val="0000FF"/>
                </a:solidFill>
                <a:latin typeface="Constantia"/>
                <a:cs typeface="Constantia"/>
              </a:rPr>
              <a:t>system </a:t>
            </a:r>
            <a:r>
              <a:rPr sz="2800" spc="-5" dirty="0">
                <a:solidFill>
                  <a:srgbClr val="0000FF"/>
                </a:solidFill>
                <a:latin typeface="Constantia"/>
                <a:cs typeface="Constantia"/>
              </a:rPr>
              <a:t>can perform a number  of </a:t>
            </a:r>
            <a:r>
              <a:rPr sz="2800" spc="-10" dirty="0">
                <a:solidFill>
                  <a:srgbClr val="0000FF"/>
                </a:solidFill>
                <a:latin typeface="Constantia"/>
                <a:cs typeface="Constantia"/>
              </a:rPr>
              <a:t>image </a:t>
            </a:r>
            <a:r>
              <a:rPr sz="2800" spc="-5" dirty="0">
                <a:solidFill>
                  <a:srgbClr val="0000FF"/>
                </a:solidFill>
                <a:latin typeface="Constantia"/>
                <a:cs typeface="Constantia"/>
              </a:rPr>
              <a:t>processing </a:t>
            </a:r>
            <a:r>
              <a:rPr sz="2800" spc="-10" dirty="0">
                <a:solidFill>
                  <a:srgbClr val="0000FF"/>
                </a:solidFill>
                <a:latin typeface="Constantia"/>
                <a:cs typeface="Constantia"/>
              </a:rPr>
              <a:t>tasks </a:t>
            </a:r>
            <a:r>
              <a:rPr sz="2800" spc="-5" dirty="0">
                <a:solidFill>
                  <a:srgbClr val="0000FF"/>
                </a:solidFill>
                <a:latin typeface="Constantia"/>
                <a:cs typeface="Constantia"/>
              </a:rPr>
              <a:t>in a manner vastly  superior to anything we are </a:t>
            </a:r>
            <a:r>
              <a:rPr sz="2800" spc="-10" dirty="0">
                <a:solidFill>
                  <a:srgbClr val="0000FF"/>
                </a:solidFill>
                <a:latin typeface="Constantia"/>
                <a:cs typeface="Constantia"/>
              </a:rPr>
              <a:t>presently </a:t>
            </a:r>
            <a:r>
              <a:rPr sz="2800" spc="-5" dirty="0">
                <a:solidFill>
                  <a:srgbClr val="0000FF"/>
                </a:solidFill>
                <a:latin typeface="Constantia"/>
                <a:cs typeface="Constantia"/>
              </a:rPr>
              <a:t>able to </a:t>
            </a:r>
            <a:r>
              <a:rPr sz="2800" spc="-10" dirty="0">
                <a:solidFill>
                  <a:srgbClr val="0000FF"/>
                </a:solidFill>
                <a:latin typeface="Constantia"/>
                <a:cs typeface="Constantia"/>
              </a:rPr>
              <a:t>do  </a:t>
            </a:r>
            <a:r>
              <a:rPr sz="2800" spc="-5" dirty="0">
                <a:solidFill>
                  <a:srgbClr val="0000FF"/>
                </a:solidFill>
                <a:latin typeface="Constantia"/>
                <a:cs typeface="Constantia"/>
              </a:rPr>
              <a:t>with</a:t>
            </a:r>
            <a:r>
              <a:rPr sz="2800" spc="-25" dirty="0">
                <a:solidFill>
                  <a:srgbClr val="0000FF"/>
                </a:solidFill>
                <a:latin typeface="Constantia"/>
                <a:cs typeface="Constantia"/>
              </a:rPr>
              <a:t> </a:t>
            </a:r>
            <a:r>
              <a:rPr sz="2800" spc="-5" dirty="0">
                <a:solidFill>
                  <a:srgbClr val="0000FF"/>
                </a:solidFill>
                <a:latin typeface="Constantia"/>
                <a:cs typeface="Constantia"/>
              </a:rPr>
              <a:t>computers.</a:t>
            </a:r>
            <a:endParaRPr sz="2800" dirty="0">
              <a:latin typeface="Constantia"/>
              <a:cs typeface="Constantia"/>
            </a:endParaRPr>
          </a:p>
          <a:p>
            <a:pPr>
              <a:lnSpc>
                <a:spcPct val="100000"/>
              </a:lnSpc>
              <a:spcBef>
                <a:spcPts val="10"/>
              </a:spcBef>
              <a:buClr>
                <a:srgbClr val="0000FF"/>
              </a:buClr>
              <a:buFont typeface="Wingdings"/>
              <a:buChar char=""/>
            </a:pPr>
            <a:endParaRPr sz="3850" dirty="0">
              <a:latin typeface="Constantia"/>
              <a:cs typeface="Constantia"/>
            </a:endParaRPr>
          </a:p>
          <a:p>
            <a:pPr marL="355600" indent="-342900">
              <a:lnSpc>
                <a:spcPct val="100000"/>
              </a:lnSpc>
              <a:buFont typeface="Wingdings"/>
              <a:buChar char=""/>
              <a:tabLst>
                <a:tab pos="355600" algn="l"/>
              </a:tabLst>
            </a:pPr>
            <a:r>
              <a:rPr sz="2800" spc="-5" dirty="0">
                <a:solidFill>
                  <a:srgbClr val="0000FF"/>
                </a:solidFill>
                <a:latin typeface="Constantia"/>
                <a:cs typeface="Constantia"/>
              </a:rPr>
              <a:t>The best vision model we</a:t>
            </a:r>
            <a:r>
              <a:rPr sz="2800" spc="-40" dirty="0">
                <a:solidFill>
                  <a:srgbClr val="0000FF"/>
                </a:solidFill>
                <a:latin typeface="Constantia"/>
                <a:cs typeface="Constantia"/>
              </a:rPr>
              <a:t> </a:t>
            </a:r>
            <a:r>
              <a:rPr sz="2800" spc="-5" dirty="0">
                <a:solidFill>
                  <a:srgbClr val="0000FF"/>
                </a:solidFill>
                <a:latin typeface="Constantia"/>
                <a:cs typeface="Constantia"/>
              </a:rPr>
              <a:t>have!</a:t>
            </a:r>
            <a:endParaRPr sz="2800" dirty="0">
              <a:latin typeface="Constantia"/>
              <a:cs typeface="Constantia"/>
            </a:endParaRPr>
          </a:p>
          <a:p>
            <a:pPr>
              <a:lnSpc>
                <a:spcPct val="100000"/>
              </a:lnSpc>
              <a:buClr>
                <a:srgbClr val="0000FF"/>
              </a:buClr>
              <a:buFont typeface="Wingdings"/>
              <a:buChar char=""/>
            </a:pPr>
            <a:endParaRPr sz="3850" dirty="0">
              <a:latin typeface="Constantia"/>
              <a:cs typeface="Constantia"/>
            </a:endParaRPr>
          </a:p>
          <a:p>
            <a:pPr marL="355600" marR="81915" indent="-342900">
              <a:lnSpc>
                <a:spcPct val="100000"/>
              </a:lnSpc>
              <a:spcBef>
                <a:spcPts val="5"/>
              </a:spcBef>
              <a:buFont typeface="Wingdings"/>
              <a:buChar char=""/>
              <a:tabLst>
                <a:tab pos="355600" algn="l"/>
              </a:tabLst>
            </a:pPr>
            <a:r>
              <a:rPr sz="2800" spc="-5" dirty="0">
                <a:solidFill>
                  <a:srgbClr val="0000FF"/>
                </a:solidFill>
                <a:latin typeface="Constantia"/>
                <a:cs typeface="Constantia"/>
              </a:rPr>
              <a:t>If we want to </a:t>
            </a:r>
            <a:r>
              <a:rPr sz="2800" spc="-10" dirty="0">
                <a:solidFill>
                  <a:srgbClr val="0000FF"/>
                </a:solidFill>
                <a:latin typeface="Constantia"/>
                <a:cs typeface="Constantia"/>
              </a:rPr>
              <a:t>mimic </a:t>
            </a:r>
            <a:r>
              <a:rPr sz="2800" spc="-5" dirty="0">
                <a:solidFill>
                  <a:srgbClr val="0000FF"/>
                </a:solidFill>
                <a:latin typeface="Constantia"/>
                <a:cs typeface="Constantia"/>
              </a:rPr>
              <a:t>such processing, we </a:t>
            </a:r>
            <a:r>
              <a:rPr sz="2800" spc="-10" dirty="0">
                <a:solidFill>
                  <a:srgbClr val="0000FF"/>
                </a:solidFill>
                <a:latin typeface="Constantia"/>
                <a:cs typeface="Constantia"/>
              </a:rPr>
              <a:t>need to  carefully study the </a:t>
            </a:r>
            <a:r>
              <a:rPr sz="2800" spc="-5" dirty="0">
                <a:solidFill>
                  <a:srgbClr val="0000FF"/>
                </a:solidFill>
                <a:latin typeface="Constantia"/>
                <a:cs typeface="Constantia"/>
              </a:rPr>
              <a:t>way our eyes and </a:t>
            </a:r>
            <a:r>
              <a:rPr sz="2800" spc="-10" dirty="0">
                <a:solidFill>
                  <a:srgbClr val="0000FF"/>
                </a:solidFill>
                <a:latin typeface="Constantia"/>
                <a:cs typeface="Constantia"/>
              </a:rPr>
              <a:t>brain do  this.</a:t>
            </a:r>
            <a:endParaRPr sz="2800" dirty="0">
              <a:latin typeface="Constantia"/>
              <a:cs typeface="Constant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6858000"/>
          </a:xfrm>
          <a:prstGeom prst="rect">
            <a:avLst/>
          </a:prstGeom>
        </p:spPr>
      </p:pic>
      <p:pic>
        <p:nvPicPr>
          <p:cNvPr id="3" name="object 3"/>
          <p:cNvPicPr/>
          <p:nvPr/>
        </p:nvPicPr>
        <p:blipFill>
          <a:blip r:embed="rId4" cstate="print"/>
          <a:stretch>
            <a:fillRect/>
          </a:stretch>
        </p:blipFill>
        <p:spPr>
          <a:xfrm>
            <a:off x="838200" y="838200"/>
            <a:ext cx="7391400" cy="53498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71800" y="2438400"/>
            <a:ext cx="3047365" cy="574040"/>
          </a:xfrm>
          <a:prstGeom prst="rect">
            <a:avLst/>
          </a:prstGeom>
        </p:spPr>
        <p:txBody>
          <a:bodyPr vert="horz" wrap="square" lIns="0" tIns="12700" rIns="0" bIns="0" rtlCol="0">
            <a:spAutoFit/>
          </a:bodyPr>
          <a:lstStyle/>
          <a:p>
            <a:pPr marL="12700">
              <a:lnSpc>
                <a:spcPct val="100000"/>
              </a:lnSpc>
              <a:spcBef>
                <a:spcPts val="100"/>
              </a:spcBef>
            </a:pPr>
            <a:r>
              <a:rPr lang="en-US" sz="3600" b="1" dirty="0">
                <a:latin typeface="Constantia"/>
                <a:cs typeface="Constantia"/>
              </a:rPr>
              <a:t>Thank you</a:t>
            </a:r>
            <a:endParaRPr sz="3600" dirty="0">
              <a:latin typeface="Constantia"/>
              <a:cs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sp>
        <p:nvSpPr>
          <p:cNvPr id="3" name="object 3"/>
          <p:cNvSpPr txBox="1">
            <a:spLocks noGrp="1"/>
          </p:cNvSpPr>
          <p:nvPr>
            <p:ph type="title"/>
          </p:nvPr>
        </p:nvSpPr>
        <p:spPr>
          <a:xfrm>
            <a:off x="1908429" y="263398"/>
            <a:ext cx="5327650" cy="635000"/>
          </a:xfrm>
          <a:prstGeom prst="rect">
            <a:avLst/>
          </a:prstGeom>
        </p:spPr>
        <p:txBody>
          <a:bodyPr vert="horz" wrap="square" lIns="0" tIns="12065" rIns="0" bIns="0" rtlCol="0">
            <a:spAutoFit/>
          </a:bodyPr>
          <a:lstStyle/>
          <a:p>
            <a:pPr marL="12700">
              <a:lnSpc>
                <a:spcPct val="100000"/>
              </a:lnSpc>
              <a:spcBef>
                <a:spcPts val="95"/>
              </a:spcBef>
            </a:pPr>
            <a:r>
              <a:rPr sz="4000" b="1" spc="-10" dirty="0">
                <a:latin typeface="Arial"/>
                <a:cs typeface="Arial"/>
              </a:rPr>
              <a:t>Human </a:t>
            </a:r>
            <a:r>
              <a:rPr sz="4000" b="1" spc="-5" dirty="0">
                <a:latin typeface="Arial"/>
                <a:cs typeface="Arial"/>
              </a:rPr>
              <a:t>Visual</a:t>
            </a:r>
            <a:r>
              <a:rPr sz="4000" b="1" spc="-35" dirty="0">
                <a:latin typeface="Arial"/>
                <a:cs typeface="Arial"/>
              </a:rPr>
              <a:t> </a:t>
            </a:r>
            <a:r>
              <a:rPr sz="4000" b="1" spc="-5" dirty="0">
                <a:latin typeface="Arial"/>
                <a:cs typeface="Arial"/>
              </a:rPr>
              <a:t>System</a:t>
            </a:r>
            <a:endParaRPr sz="4000">
              <a:latin typeface="Arial"/>
              <a:cs typeface="Arial"/>
            </a:endParaRPr>
          </a:p>
        </p:txBody>
      </p:sp>
      <p:sp>
        <p:nvSpPr>
          <p:cNvPr id="4" name="object 4"/>
          <p:cNvSpPr txBox="1"/>
          <p:nvPr/>
        </p:nvSpPr>
        <p:spPr>
          <a:xfrm>
            <a:off x="535940" y="1686813"/>
            <a:ext cx="3658235" cy="452120"/>
          </a:xfrm>
          <a:prstGeom prst="rect">
            <a:avLst/>
          </a:prstGeom>
        </p:spPr>
        <p:txBody>
          <a:bodyPr vert="horz" wrap="square" lIns="0" tIns="12065" rIns="0" bIns="0" rtlCol="0">
            <a:spAutoFit/>
          </a:bodyPr>
          <a:lstStyle/>
          <a:p>
            <a:pPr marL="443865" indent="-431800">
              <a:lnSpc>
                <a:spcPct val="100000"/>
              </a:lnSpc>
              <a:spcBef>
                <a:spcPts val="95"/>
              </a:spcBef>
              <a:buFont typeface="Wingdings"/>
              <a:buChar char=""/>
              <a:tabLst>
                <a:tab pos="444500" algn="l"/>
                <a:tab pos="1349375" algn="l"/>
                <a:tab pos="2755900" algn="l"/>
              </a:tabLst>
            </a:pPr>
            <a:r>
              <a:rPr sz="2800" spc="-10" dirty="0">
                <a:solidFill>
                  <a:srgbClr val="0000FF"/>
                </a:solidFill>
                <a:latin typeface="Constantia"/>
                <a:cs typeface="Constantia"/>
              </a:rPr>
              <a:t>Th</a:t>
            </a:r>
            <a:r>
              <a:rPr sz="2800" spc="-5" dirty="0">
                <a:solidFill>
                  <a:srgbClr val="0000FF"/>
                </a:solidFill>
                <a:latin typeface="Constantia"/>
                <a:cs typeface="Constantia"/>
              </a:rPr>
              <a:t>e</a:t>
            </a:r>
            <a:r>
              <a:rPr sz="2800" dirty="0">
                <a:solidFill>
                  <a:srgbClr val="0000FF"/>
                </a:solidFill>
                <a:latin typeface="Constantia"/>
                <a:cs typeface="Constantia"/>
              </a:rPr>
              <a:t>	</a:t>
            </a:r>
            <a:r>
              <a:rPr sz="2800" spc="-5" dirty="0">
                <a:solidFill>
                  <a:srgbClr val="0000FF"/>
                </a:solidFill>
                <a:latin typeface="Constantia"/>
                <a:cs typeface="Constantia"/>
              </a:rPr>
              <a:t>h</a:t>
            </a:r>
            <a:r>
              <a:rPr sz="2800" spc="10" dirty="0">
                <a:solidFill>
                  <a:srgbClr val="0000FF"/>
                </a:solidFill>
                <a:latin typeface="Constantia"/>
                <a:cs typeface="Constantia"/>
              </a:rPr>
              <a:t>u</a:t>
            </a:r>
            <a:r>
              <a:rPr sz="2800" spc="-10" dirty="0">
                <a:solidFill>
                  <a:srgbClr val="0000FF"/>
                </a:solidFill>
                <a:latin typeface="Constantia"/>
                <a:cs typeface="Constantia"/>
              </a:rPr>
              <a:t>ma</a:t>
            </a:r>
            <a:r>
              <a:rPr sz="2800" spc="-5" dirty="0">
                <a:solidFill>
                  <a:srgbClr val="0000FF"/>
                </a:solidFill>
                <a:latin typeface="Constantia"/>
                <a:cs typeface="Constantia"/>
              </a:rPr>
              <a:t>n</a:t>
            </a:r>
            <a:r>
              <a:rPr sz="2800" dirty="0">
                <a:solidFill>
                  <a:srgbClr val="0000FF"/>
                </a:solidFill>
                <a:latin typeface="Constantia"/>
                <a:cs typeface="Constantia"/>
              </a:rPr>
              <a:t>	</a:t>
            </a:r>
            <a:r>
              <a:rPr sz="2800" spc="-5" dirty="0">
                <a:solidFill>
                  <a:srgbClr val="0000FF"/>
                </a:solidFill>
                <a:latin typeface="Constantia"/>
                <a:cs typeface="Constantia"/>
              </a:rPr>
              <a:t>visu</a:t>
            </a:r>
            <a:r>
              <a:rPr sz="2800" dirty="0">
                <a:solidFill>
                  <a:srgbClr val="0000FF"/>
                </a:solidFill>
                <a:latin typeface="Constantia"/>
                <a:cs typeface="Constantia"/>
              </a:rPr>
              <a:t>a</a:t>
            </a:r>
            <a:r>
              <a:rPr sz="2800" spc="-5" dirty="0">
                <a:solidFill>
                  <a:srgbClr val="0000FF"/>
                </a:solidFill>
                <a:latin typeface="Constantia"/>
                <a:cs typeface="Constantia"/>
              </a:rPr>
              <a:t>l</a:t>
            </a:r>
            <a:endParaRPr sz="2800">
              <a:latin typeface="Constantia"/>
              <a:cs typeface="Constantia"/>
            </a:endParaRPr>
          </a:p>
        </p:txBody>
      </p:sp>
      <p:sp>
        <p:nvSpPr>
          <p:cNvPr id="5" name="object 5"/>
          <p:cNvSpPr txBox="1"/>
          <p:nvPr/>
        </p:nvSpPr>
        <p:spPr>
          <a:xfrm>
            <a:off x="4482210" y="1686813"/>
            <a:ext cx="4124960" cy="452120"/>
          </a:xfrm>
          <a:prstGeom prst="rect">
            <a:avLst/>
          </a:prstGeom>
        </p:spPr>
        <p:txBody>
          <a:bodyPr vert="horz" wrap="square" lIns="0" tIns="12065" rIns="0" bIns="0" rtlCol="0">
            <a:spAutoFit/>
          </a:bodyPr>
          <a:lstStyle/>
          <a:p>
            <a:pPr marL="12700">
              <a:lnSpc>
                <a:spcPct val="100000"/>
              </a:lnSpc>
              <a:spcBef>
                <a:spcPts val="95"/>
              </a:spcBef>
              <a:tabLst>
                <a:tab pos="1387475" algn="l"/>
                <a:tab pos="2919095" algn="l"/>
                <a:tab pos="3533140" algn="l"/>
              </a:tabLst>
            </a:pPr>
            <a:r>
              <a:rPr sz="2800" spc="-5" dirty="0">
                <a:solidFill>
                  <a:srgbClr val="0000FF"/>
                </a:solidFill>
                <a:latin typeface="Constantia"/>
                <a:cs typeface="Constantia"/>
              </a:rPr>
              <a:t>syst</a:t>
            </a:r>
            <a:r>
              <a:rPr sz="2800" spc="5" dirty="0">
                <a:solidFill>
                  <a:srgbClr val="0000FF"/>
                </a:solidFill>
                <a:latin typeface="Constantia"/>
                <a:cs typeface="Constantia"/>
              </a:rPr>
              <a:t>e</a:t>
            </a:r>
            <a:r>
              <a:rPr sz="2800" spc="-5" dirty="0">
                <a:solidFill>
                  <a:srgbClr val="0000FF"/>
                </a:solidFill>
                <a:latin typeface="Constantia"/>
                <a:cs typeface="Constantia"/>
              </a:rPr>
              <a:t>m</a:t>
            </a:r>
            <a:r>
              <a:rPr sz="2800" dirty="0">
                <a:solidFill>
                  <a:srgbClr val="0000FF"/>
                </a:solidFill>
                <a:latin typeface="Constantia"/>
                <a:cs typeface="Constantia"/>
              </a:rPr>
              <a:t>	</a:t>
            </a:r>
            <a:r>
              <a:rPr sz="2800" spc="-10" dirty="0">
                <a:solidFill>
                  <a:srgbClr val="0000FF"/>
                </a:solidFill>
                <a:latin typeface="Constantia"/>
                <a:cs typeface="Constantia"/>
              </a:rPr>
              <a:t>co</a:t>
            </a:r>
            <a:r>
              <a:rPr sz="2800" dirty="0">
                <a:solidFill>
                  <a:srgbClr val="0000FF"/>
                </a:solidFill>
                <a:latin typeface="Constantia"/>
                <a:cs typeface="Constantia"/>
              </a:rPr>
              <a:t>n</a:t>
            </a:r>
            <a:r>
              <a:rPr sz="2800" spc="-5" dirty="0">
                <a:solidFill>
                  <a:srgbClr val="0000FF"/>
                </a:solidFill>
                <a:latin typeface="Constantia"/>
                <a:cs typeface="Constantia"/>
              </a:rPr>
              <a:t>sists</a:t>
            </a:r>
            <a:r>
              <a:rPr sz="2800" dirty="0">
                <a:solidFill>
                  <a:srgbClr val="0000FF"/>
                </a:solidFill>
                <a:latin typeface="Constantia"/>
                <a:cs typeface="Constantia"/>
              </a:rPr>
              <a:t>	</a:t>
            </a:r>
            <a:r>
              <a:rPr sz="2800" spc="-5" dirty="0">
                <a:solidFill>
                  <a:srgbClr val="0000FF"/>
                </a:solidFill>
                <a:latin typeface="Constantia"/>
                <a:cs typeface="Constantia"/>
              </a:rPr>
              <a:t>of</a:t>
            </a:r>
            <a:r>
              <a:rPr sz="2800" dirty="0">
                <a:solidFill>
                  <a:srgbClr val="0000FF"/>
                </a:solidFill>
                <a:latin typeface="Constantia"/>
                <a:cs typeface="Constantia"/>
              </a:rPr>
              <a:t>	t</a:t>
            </a:r>
            <a:r>
              <a:rPr sz="2800" spc="-5" dirty="0">
                <a:solidFill>
                  <a:srgbClr val="0000FF"/>
                </a:solidFill>
                <a:latin typeface="Constantia"/>
                <a:cs typeface="Constantia"/>
              </a:rPr>
              <a:t>wo</a:t>
            </a:r>
            <a:endParaRPr sz="2800">
              <a:latin typeface="Constantia"/>
              <a:cs typeface="Constantia"/>
            </a:endParaRPr>
          </a:p>
        </p:txBody>
      </p:sp>
      <p:sp>
        <p:nvSpPr>
          <p:cNvPr id="6" name="object 6"/>
          <p:cNvSpPr txBox="1"/>
          <p:nvPr/>
        </p:nvSpPr>
        <p:spPr>
          <a:xfrm>
            <a:off x="878839" y="2027643"/>
            <a:ext cx="3642360" cy="1562100"/>
          </a:xfrm>
          <a:prstGeom prst="rect">
            <a:avLst/>
          </a:prstGeom>
        </p:spPr>
        <p:txBody>
          <a:bodyPr vert="horz" wrap="square" lIns="0" tIns="98425" rIns="0" bIns="0" rtlCol="0">
            <a:spAutoFit/>
          </a:bodyPr>
          <a:lstStyle/>
          <a:p>
            <a:pPr marL="12700">
              <a:lnSpc>
                <a:spcPct val="100000"/>
              </a:lnSpc>
              <a:spcBef>
                <a:spcPts val="775"/>
              </a:spcBef>
            </a:pPr>
            <a:r>
              <a:rPr sz="2800" spc="-5" dirty="0">
                <a:solidFill>
                  <a:srgbClr val="0000FF"/>
                </a:solidFill>
                <a:latin typeface="Constantia"/>
                <a:cs typeface="Constantia"/>
              </a:rPr>
              <a:t>functional</a:t>
            </a:r>
            <a:r>
              <a:rPr sz="2800" spc="-35" dirty="0">
                <a:solidFill>
                  <a:srgbClr val="0000FF"/>
                </a:solidFill>
                <a:latin typeface="Constantia"/>
                <a:cs typeface="Constantia"/>
              </a:rPr>
              <a:t> </a:t>
            </a:r>
            <a:r>
              <a:rPr sz="2800" spc="-5" dirty="0">
                <a:solidFill>
                  <a:srgbClr val="0000FF"/>
                </a:solidFill>
                <a:latin typeface="Constantia"/>
                <a:cs typeface="Constantia"/>
              </a:rPr>
              <a:t>parts:</a:t>
            </a:r>
            <a:endParaRPr sz="2800">
              <a:latin typeface="Constantia"/>
              <a:cs typeface="Constantia"/>
            </a:endParaRPr>
          </a:p>
          <a:p>
            <a:pPr marL="413384" indent="-287020">
              <a:lnSpc>
                <a:spcPct val="100000"/>
              </a:lnSpc>
              <a:spcBef>
                <a:spcPts val="670"/>
              </a:spcBef>
              <a:buFont typeface="Constantia"/>
              <a:buChar char="–"/>
              <a:tabLst>
                <a:tab pos="414020" algn="l"/>
              </a:tabLst>
            </a:pPr>
            <a:r>
              <a:rPr sz="2800" b="1" spc="-10" dirty="0">
                <a:solidFill>
                  <a:srgbClr val="336600"/>
                </a:solidFill>
                <a:latin typeface="Constantia"/>
                <a:cs typeface="Constantia"/>
              </a:rPr>
              <a:t>eye </a:t>
            </a:r>
            <a:r>
              <a:rPr sz="2800" b="1" spc="-5" dirty="0">
                <a:solidFill>
                  <a:srgbClr val="336600"/>
                </a:solidFill>
                <a:latin typeface="Constantia"/>
                <a:cs typeface="Constantia"/>
              </a:rPr>
              <a:t>and</a:t>
            </a:r>
            <a:endParaRPr sz="2800">
              <a:latin typeface="Constantia"/>
              <a:cs typeface="Constantia"/>
            </a:endParaRPr>
          </a:p>
          <a:p>
            <a:pPr marL="497205" indent="-370840">
              <a:lnSpc>
                <a:spcPct val="100000"/>
              </a:lnSpc>
              <a:spcBef>
                <a:spcPts val="675"/>
              </a:spcBef>
              <a:buFont typeface="Constantia"/>
              <a:buChar char="–"/>
              <a:tabLst>
                <a:tab pos="497840" algn="l"/>
              </a:tabLst>
            </a:pPr>
            <a:r>
              <a:rPr sz="2800" b="1" spc="-5" dirty="0">
                <a:solidFill>
                  <a:srgbClr val="336600"/>
                </a:solidFill>
                <a:latin typeface="Constantia"/>
                <a:cs typeface="Constantia"/>
              </a:rPr>
              <a:t>(part </a:t>
            </a:r>
            <a:r>
              <a:rPr sz="2800" b="1" spc="-10" dirty="0">
                <a:solidFill>
                  <a:srgbClr val="336600"/>
                </a:solidFill>
                <a:latin typeface="Constantia"/>
                <a:cs typeface="Constantia"/>
              </a:rPr>
              <a:t>of </a:t>
            </a:r>
            <a:r>
              <a:rPr sz="2800" b="1" spc="-5" dirty="0">
                <a:solidFill>
                  <a:srgbClr val="336600"/>
                </a:solidFill>
                <a:latin typeface="Constantia"/>
                <a:cs typeface="Constantia"/>
              </a:rPr>
              <a:t>the)</a:t>
            </a:r>
            <a:r>
              <a:rPr sz="2800" b="1" spc="-25" dirty="0">
                <a:solidFill>
                  <a:srgbClr val="336600"/>
                </a:solidFill>
                <a:latin typeface="Constantia"/>
                <a:cs typeface="Constantia"/>
              </a:rPr>
              <a:t> </a:t>
            </a:r>
            <a:r>
              <a:rPr sz="2800" b="1" spc="-5" dirty="0">
                <a:solidFill>
                  <a:srgbClr val="336600"/>
                </a:solidFill>
                <a:latin typeface="Constantia"/>
                <a:cs typeface="Constantia"/>
              </a:rPr>
              <a:t>brain.</a:t>
            </a:r>
            <a:endParaRPr sz="2800">
              <a:latin typeface="Constantia"/>
              <a:cs typeface="Constantia"/>
            </a:endParaRPr>
          </a:p>
        </p:txBody>
      </p:sp>
      <p:sp>
        <p:nvSpPr>
          <p:cNvPr id="7" name="object 7"/>
          <p:cNvSpPr txBox="1"/>
          <p:nvPr/>
        </p:nvSpPr>
        <p:spPr>
          <a:xfrm>
            <a:off x="535940" y="4162425"/>
            <a:ext cx="3241675" cy="878840"/>
          </a:xfrm>
          <a:prstGeom prst="rect">
            <a:avLst/>
          </a:prstGeom>
        </p:spPr>
        <p:txBody>
          <a:bodyPr vert="horz" wrap="square" lIns="0" tIns="12065" rIns="0" bIns="0" rtlCol="0">
            <a:spAutoFit/>
          </a:bodyPr>
          <a:lstStyle/>
          <a:p>
            <a:pPr marL="355600" marR="5080" indent="-342900">
              <a:lnSpc>
                <a:spcPct val="100000"/>
              </a:lnSpc>
              <a:spcBef>
                <a:spcPts val="95"/>
              </a:spcBef>
              <a:buFont typeface="Wingdings"/>
              <a:buChar char=""/>
              <a:tabLst>
                <a:tab pos="355600" algn="l"/>
                <a:tab pos="1260475" algn="l"/>
                <a:tab pos="2385695" algn="l"/>
              </a:tabLst>
            </a:pPr>
            <a:r>
              <a:rPr sz="2800" spc="-10" dirty="0">
                <a:solidFill>
                  <a:srgbClr val="0000FF"/>
                </a:solidFill>
                <a:latin typeface="Constantia"/>
                <a:cs typeface="Constantia"/>
              </a:rPr>
              <a:t>The	</a:t>
            </a:r>
            <a:r>
              <a:rPr sz="2800" spc="-5" dirty="0">
                <a:solidFill>
                  <a:srgbClr val="0000FF"/>
                </a:solidFill>
                <a:latin typeface="Constantia"/>
                <a:cs typeface="Constantia"/>
              </a:rPr>
              <a:t>brain	</a:t>
            </a:r>
            <a:r>
              <a:rPr sz="2800" spc="-10" dirty="0">
                <a:solidFill>
                  <a:srgbClr val="0000FF"/>
                </a:solidFill>
                <a:latin typeface="Constantia"/>
                <a:cs typeface="Constantia"/>
              </a:rPr>
              <a:t>does  </a:t>
            </a:r>
            <a:r>
              <a:rPr sz="2800" spc="-5" dirty="0">
                <a:solidFill>
                  <a:srgbClr val="0000FF"/>
                </a:solidFill>
                <a:latin typeface="Constantia"/>
                <a:cs typeface="Constantia"/>
              </a:rPr>
              <a:t>p</a:t>
            </a:r>
            <a:r>
              <a:rPr sz="2800" spc="-15" dirty="0">
                <a:solidFill>
                  <a:srgbClr val="0000FF"/>
                </a:solidFill>
                <a:latin typeface="Constantia"/>
                <a:cs typeface="Constantia"/>
              </a:rPr>
              <a:t>r</a:t>
            </a:r>
            <a:r>
              <a:rPr sz="2800" spc="-5" dirty="0">
                <a:solidFill>
                  <a:srgbClr val="0000FF"/>
                </a:solidFill>
                <a:latin typeface="Constantia"/>
                <a:cs typeface="Constantia"/>
              </a:rPr>
              <a:t>oc</a:t>
            </a:r>
            <a:r>
              <a:rPr sz="2800" dirty="0">
                <a:solidFill>
                  <a:srgbClr val="0000FF"/>
                </a:solidFill>
                <a:latin typeface="Constantia"/>
                <a:cs typeface="Constantia"/>
              </a:rPr>
              <a:t>e</a:t>
            </a:r>
            <a:r>
              <a:rPr sz="2800" spc="-5" dirty="0">
                <a:solidFill>
                  <a:srgbClr val="0000FF"/>
                </a:solidFill>
                <a:latin typeface="Constantia"/>
                <a:cs typeface="Constantia"/>
              </a:rPr>
              <a:t>s</a:t>
            </a:r>
            <a:r>
              <a:rPr sz="2800" spc="-15" dirty="0">
                <a:solidFill>
                  <a:srgbClr val="0000FF"/>
                </a:solidFill>
                <a:latin typeface="Constantia"/>
                <a:cs typeface="Constantia"/>
              </a:rPr>
              <a:t>s</a:t>
            </a:r>
            <a:r>
              <a:rPr sz="2800" spc="-10" dirty="0">
                <a:solidFill>
                  <a:srgbClr val="0000FF"/>
                </a:solidFill>
                <a:latin typeface="Constantia"/>
                <a:cs typeface="Constantia"/>
              </a:rPr>
              <a:t>ing</a:t>
            </a:r>
            <a:r>
              <a:rPr sz="2800" spc="-5" dirty="0">
                <a:solidFill>
                  <a:srgbClr val="0000FF"/>
                </a:solidFill>
                <a:latin typeface="Constantia"/>
                <a:cs typeface="Constantia"/>
              </a:rPr>
              <a:t>,</a:t>
            </a:r>
            <a:r>
              <a:rPr sz="2800" dirty="0">
                <a:solidFill>
                  <a:srgbClr val="0000FF"/>
                </a:solidFill>
                <a:latin typeface="Constantia"/>
                <a:cs typeface="Constantia"/>
              </a:rPr>
              <a:t>	</a:t>
            </a:r>
            <a:r>
              <a:rPr sz="2800" spc="-655" dirty="0">
                <a:solidFill>
                  <a:srgbClr val="0000FF"/>
                </a:solidFill>
                <a:latin typeface="Constantia"/>
                <a:cs typeface="Constantia"/>
              </a:rPr>
              <a:t> </a:t>
            </a:r>
            <a:r>
              <a:rPr sz="2800" spc="-5" dirty="0">
                <a:solidFill>
                  <a:srgbClr val="0000FF"/>
                </a:solidFill>
                <a:latin typeface="Constantia"/>
                <a:cs typeface="Constantia"/>
              </a:rPr>
              <a:t>while</a:t>
            </a:r>
            <a:endParaRPr sz="2800">
              <a:latin typeface="Constantia"/>
              <a:cs typeface="Constantia"/>
            </a:endParaRPr>
          </a:p>
        </p:txBody>
      </p:sp>
      <p:sp>
        <p:nvSpPr>
          <p:cNvPr id="8" name="object 8"/>
          <p:cNvSpPr txBox="1"/>
          <p:nvPr/>
        </p:nvSpPr>
        <p:spPr>
          <a:xfrm>
            <a:off x="3928998" y="4162425"/>
            <a:ext cx="4679950" cy="878840"/>
          </a:xfrm>
          <a:prstGeom prst="rect">
            <a:avLst/>
          </a:prstGeom>
        </p:spPr>
        <p:txBody>
          <a:bodyPr vert="horz" wrap="square" lIns="0" tIns="12065" rIns="0" bIns="0" rtlCol="0">
            <a:spAutoFit/>
          </a:bodyPr>
          <a:lstStyle/>
          <a:p>
            <a:pPr marL="144780" marR="5080" indent="-132715">
              <a:lnSpc>
                <a:spcPct val="100000"/>
              </a:lnSpc>
              <a:spcBef>
                <a:spcPts val="95"/>
              </a:spcBef>
              <a:tabLst>
                <a:tab pos="693420" algn="l"/>
                <a:tab pos="955675" algn="l"/>
                <a:tab pos="1308100" algn="l"/>
                <a:tab pos="1777364" algn="l"/>
                <a:tab pos="2121535" algn="l"/>
                <a:tab pos="3536315" algn="l"/>
                <a:tab pos="3736340" algn="l"/>
                <a:tab pos="4163060" algn="l"/>
              </a:tabLst>
            </a:pPr>
            <a:r>
              <a:rPr sz="2800" spc="-5" dirty="0">
                <a:solidFill>
                  <a:srgbClr val="0000FF"/>
                </a:solidFill>
                <a:latin typeface="Constantia"/>
                <a:cs typeface="Constantia"/>
              </a:rPr>
              <a:t>all	of	</a:t>
            </a:r>
            <a:r>
              <a:rPr sz="2800" dirty="0">
                <a:solidFill>
                  <a:srgbClr val="0000FF"/>
                </a:solidFill>
                <a:latin typeface="Constantia"/>
                <a:cs typeface="Constantia"/>
              </a:rPr>
              <a:t>t</a:t>
            </a:r>
            <a:r>
              <a:rPr sz="2800" spc="-5" dirty="0">
                <a:solidFill>
                  <a:srgbClr val="0000FF"/>
                </a:solidFill>
                <a:latin typeface="Constantia"/>
                <a:cs typeface="Constantia"/>
              </a:rPr>
              <a:t>he</a:t>
            </a:r>
            <a:r>
              <a:rPr sz="2800" dirty="0">
                <a:solidFill>
                  <a:srgbClr val="0000FF"/>
                </a:solidFill>
                <a:latin typeface="Constantia"/>
                <a:cs typeface="Constantia"/>
              </a:rPr>
              <a:t>	</a:t>
            </a:r>
            <a:r>
              <a:rPr sz="2800" spc="-10" dirty="0">
                <a:solidFill>
                  <a:srgbClr val="0000FF"/>
                </a:solidFill>
                <a:latin typeface="Constantia"/>
                <a:cs typeface="Constantia"/>
              </a:rPr>
              <a:t>co</a:t>
            </a:r>
            <a:r>
              <a:rPr sz="2800" spc="-5" dirty="0">
                <a:solidFill>
                  <a:srgbClr val="0000FF"/>
                </a:solidFill>
                <a:latin typeface="Constantia"/>
                <a:cs typeface="Constantia"/>
              </a:rPr>
              <a:t>mp</a:t>
            </a:r>
            <a:r>
              <a:rPr sz="2800" spc="-15" dirty="0">
                <a:solidFill>
                  <a:srgbClr val="0000FF"/>
                </a:solidFill>
                <a:latin typeface="Constantia"/>
                <a:cs typeface="Constantia"/>
              </a:rPr>
              <a:t>l</a:t>
            </a:r>
            <a:r>
              <a:rPr sz="2800" spc="-5" dirty="0">
                <a:solidFill>
                  <a:srgbClr val="0000FF"/>
                </a:solidFill>
                <a:latin typeface="Constantia"/>
                <a:cs typeface="Constantia"/>
              </a:rPr>
              <a:t>ex</a:t>
            </a:r>
            <a:r>
              <a:rPr sz="2800" dirty="0">
                <a:solidFill>
                  <a:srgbClr val="0000FF"/>
                </a:solidFill>
                <a:latin typeface="Constantia"/>
                <a:cs typeface="Constantia"/>
              </a:rPr>
              <a:t>		</a:t>
            </a:r>
            <a:r>
              <a:rPr sz="2800" spc="-10" dirty="0">
                <a:solidFill>
                  <a:srgbClr val="0000FF"/>
                </a:solidFill>
                <a:latin typeface="Constantia"/>
                <a:cs typeface="Constantia"/>
              </a:rPr>
              <a:t>im</a:t>
            </a:r>
            <a:r>
              <a:rPr sz="2800" spc="5" dirty="0">
                <a:solidFill>
                  <a:srgbClr val="0000FF"/>
                </a:solidFill>
                <a:latin typeface="Constantia"/>
                <a:cs typeface="Constantia"/>
              </a:rPr>
              <a:t>a</a:t>
            </a:r>
            <a:r>
              <a:rPr sz="2800" spc="-5" dirty="0">
                <a:solidFill>
                  <a:srgbClr val="0000FF"/>
                </a:solidFill>
                <a:latin typeface="Constantia"/>
                <a:cs typeface="Constantia"/>
              </a:rPr>
              <a:t>ge  </a:t>
            </a:r>
            <a:r>
              <a:rPr sz="2800" spc="-10" dirty="0">
                <a:solidFill>
                  <a:srgbClr val="0000FF"/>
                </a:solidFill>
                <a:latin typeface="Constantia"/>
                <a:cs typeface="Constantia"/>
              </a:rPr>
              <a:t>th</a:t>
            </a:r>
            <a:r>
              <a:rPr sz="2800" spc="-5" dirty="0">
                <a:solidFill>
                  <a:srgbClr val="0000FF"/>
                </a:solidFill>
                <a:latin typeface="Constantia"/>
                <a:cs typeface="Constantia"/>
              </a:rPr>
              <a:t>e</a:t>
            </a:r>
            <a:r>
              <a:rPr sz="2800" dirty="0">
                <a:solidFill>
                  <a:srgbClr val="0000FF"/>
                </a:solidFill>
                <a:latin typeface="Constantia"/>
                <a:cs typeface="Constantia"/>
              </a:rPr>
              <a:t>		</a:t>
            </a:r>
            <a:r>
              <a:rPr sz="2800" spc="-5" dirty="0">
                <a:solidFill>
                  <a:srgbClr val="0000FF"/>
                </a:solidFill>
                <a:latin typeface="Constantia"/>
                <a:cs typeface="Constantia"/>
              </a:rPr>
              <a:t>eye</a:t>
            </a:r>
            <a:r>
              <a:rPr sz="2800" dirty="0">
                <a:solidFill>
                  <a:srgbClr val="0000FF"/>
                </a:solidFill>
                <a:latin typeface="Constantia"/>
                <a:cs typeface="Constantia"/>
              </a:rPr>
              <a:t>	</a:t>
            </a:r>
            <a:r>
              <a:rPr sz="2800" spc="-5" dirty="0">
                <a:solidFill>
                  <a:srgbClr val="0000FF"/>
                </a:solidFill>
                <a:latin typeface="Constantia"/>
                <a:cs typeface="Constantia"/>
              </a:rPr>
              <a:t>funct</a:t>
            </a:r>
            <a:r>
              <a:rPr sz="2800" spc="-15" dirty="0">
                <a:solidFill>
                  <a:srgbClr val="0000FF"/>
                </a:solidFill>
                <a:latin typeface="Constantia"/>
                <a:cs typeface="Constantia"/>
              </a:rPr>
              <a:t>i</a:t>
            </a:r>
            <a:r>
              <a:rPr sz="2800" spc="-5" dirty="0">
                <a:solidFill>
                  <a:srgbClr val="0000FF"/>
                </a:solidFill>
                <a:latin typeface="Constantia"/>
                <a:cs typeface="Constantia"/>
              </a:rPr>
              <a:t>ons</a:t>
            </a:r>
            <a:r>
              <a:rPr sz="2800" dirty="0">
                <a:solidFill>
                  <a:srgbClr val="0000FF"/>
                </a:solidFill>
                <a:latin typeface="Constantia"/>
                <a:cs typeface="Constantia"/>
              </a:rPr>
              <a:t>	</a:t>
            </a:r>
            <a:r>
              <a:rPr sz="2800" spc="5" dirty="0">
                <a:solidFill>
                  <a:srgbClr val="0000FF"/>
                </a:solidFill>
                <a:latin typeface="Constantia"/>
                <a:cs typeface="Constantia"/>
              </a:rPr>
              <a:t>a</a:t>
            </a:r>
            <a:r>
              <a:rPr sz="2800" spc="-5" dirty="0">
                <a:solidFill>
                  <a:srgbClr val="0000FF"/>
                </a:solidFill>
                <a:latin typeface="Constantia"/>
                <a:cs typeface="Constantia"/>
              </a:rPr>
              <a:t>s</a:t>
            </a:r>
            <a:r>
              <a:rPr sz="2800" dirty="0">
                <a:solidFill>
                  <a:srgbClr val="0000FF"/>
                </a:solidFill>
                <a:latin typeface="Constantia"/>
                <a:cs typeface="Constantia"/>
              </a:rPr>
              <a:t>	</a:t>
            </a:r>
            <a:r>
              <a:rPr sz="2800" spc="-10" dirty="0">
                <a:solidFill>
                  <a:srgbClr val="0000FF"/>
                </a:solidFill>
                <a:latin typeface="Constantia"/>
                <a:cs typeface="Constantia"/>
              </a:rPr>
              <a:t>the</a:t>
            </a:r>
            <a:endParaRPr sz="2800">
              <a:latin typeface="Constantia"/>
              <a:cs typeface="Constantia"/>
            </a:endParaRPr>
          </a:p>
        </p:txBody>
      </p:sp>
      <p:sp>
        <p:nvSpPr>
          <p:cNvPr id="9" name="object 9"/>
          <p:cNvSpPr txBox="1"/>
          <p:nvPr/>
        </p:nvSpPr>
        <p:spPr>
          <a:xfrm>
            <a:off x="878839" y="5015865"/>
            <a:ext cx="517715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0000FF"/>
                </a:solidFill>
                <a:latin typeface="Constantia"/>
                <a:cs typeface="Constantia"/>
              </a:rPr>
              <a:t>biological </a:t>
            </a:r>
            <a:r>
              <a:rPr sz="2800" spc="-5" dirty="0">
                <a:solidFill>
                  <a:srgbClr val="0000FF"/>
                </a:solidFill>
                <a:latin typeface="Constantia"/>
                <a:cs typeface="Constantia"/>
              </a:rPr>
              <a:t>equivalent of a</a:t>
            </a:r>
            <a:r>
              <a:rPr sz="2800" spc="-15" dirty="0">
                <a:solidFill>
                  <a:srgbClr val="0000FF"/>
                </a:solidFill>
                <a:latin typeface="Constantia"/>
                <a:cs typeface="Constantia"/>
              </a:rPr>
              <a:t> </a:t>
            </a:r>
            <a:r>
              <a:rPr sz="2800" spc="-5" dirty="0">
                <a:solidFill>
                  <a:srgbClr val="0000FF"/>
                </a:solidFill>
                <a:latin typeface="Constantia"/>
                <a:cs typeface="Constantia"/>
              </a:rPr>
              <a:t>camera.</a:t>
            </a:r>
            <a:endParaRPr sz="2800">
              <a:latin typeface="Constantia"/>
              <a:cs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95402"/>
            <a:ext cx="59169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Arial"/>
                <a:cs typeface="Arial"/>
              </a:rPr>
              <a:t>Structure Of </a:t>
            </a:r>
            <a:r>
              <a:rPr sz="3600" spc="-5" dirty="0">
                <a:latin typeface="Arial"/>
                <a:cs typeface="Arial"/>
              </a:rPr>
              <a:t>The Human</a:t>
            </a:r>
            <a:r>
              <a:rPr sz="3600" spc="-95" dirty="0">
                <a:latin typeface="Arial"/>
                <a:cs typeface="Arial"/>
              </a:rPr>
              <a:t> </a:t>
            </a:r>
            <a:r>
              <a:rPr sz="3600" dirty="0">
                <a:latin typeface="Arial"/>
                <a:cs typeface="Arial"/>
              </a:rPr>
              <a:t>Eye</a:t>
            </a:r>
            <a:endParaRPr sz="3600">
              <a:latin typeface="Arial"/>
              <a:cs typeface="Arial"/>
            </a:endParaRPr>
          </a:p>
        </p:txBody>
      </p:sp>
      <p:pic>
        <p:nvPicPr>
          <p:cNvPr id="3" name="object 3"/>
          <p:cNvPicPr/>
          <p:nvPr/>
        </p:nvPicPr>
        <p:blipFill>
          <a:blip r:embed="rId2" cstate="print"/>
          <a:stretch>
            <a:fillRect/>
          </a:stretch>
        </p:blipFill>
        <p:spPr>
          <a:xfrm>
            <a:off x="4810125" y="1080261"/>
            <a:ext cx="4102099" cy="4787139"/>
          </a:xfrm>
          <a:prstGeom prst="rect">
            <a:avLst/>
          </a:prstGeom>
        </p:spPr>
      </p:pic>
      <p:sp>
        <p:nvSpPr>
          <p:cNvPr id="4" name="object 4"/>
          <p:cNvSpPr txBox="1"/>
          <p:nvPr/>
        </p:nvSpPr>
        <p:spPr>
          <a:xfrm>
            <a:off x="535940" y="1080261"/>
            <a:ext cx="4274185" cy="5238750"/>
          </a:xfrm>
          <a:prstGeom prst="rect">
            <a:avLst/>
          </a:prstGeom>
        </p:spPr>
        <p:txBody>
          <a:bodyPr vert="horz" wrap="square" lIns="0" tIns="12700" rIns="0" bIns="0" rtlCol="0">
            <a:spAutoFit/>
          </a:bodyPr>
          <a:lstStyle/>
          <a:p>
            <a:pPr marL="12700" marR="415290">
              <a:lnSpc>
                <a:spcPct val="100000"/>
              </a:lnSpc>
              <a:spcBef>
                <a:spcPts val="100"/>
              </a:spcBef>
              <a:buSzPct val="95833"/>
              <a:buFont typeface="Wingdings"/>
              <a:buChar char=""/>
              <a:tabLst>
                <a:tab pos="285115" algn="l"/>
              </a:tabLst>
            </a:pPr>
            <a:r>
              <a:rPr sz="2400" spc="-5" dirty="0">
                <a:solidFill>
                  <a:srgbClr val="0000FF"/>
                </a:solidFill>
                <a:latin typeface="Constantia"/>
                <a:cs typeface="Constantia"/>
              </a:rPr>
              <a:t>The </a:t>
            </a:r>
            <a:r>
              <a:rPr sz="2400" dirty="0">
                <a:solidFill>
                  <a:srgbClr val="0000FF"/>
                </a:solidFill>
                <a:latin typeface="Constantia"/>
                <a:cs typeface="Constantia"/>
              </a:rPr>
              <a:t>lens focuses light</a:t>
            </a:r>
            <a:r>
              <a:rPr sz="2400" spc="-110" dirty="0">
                <a:solidFill>
                  <a:srgbClr val="0000FF"/>
                </a:solidFill>
                <a:latin typeface="Constantia"/>
                <a:cs typeface="Constantia"/>
              </a:rPr>
              <a:t> </a:t>
            </a:r>
            <a:r>
              <a:rPr sz="2400" dirty="0">
                <a:solidFill>
                  <a:srgbClr val="0000FF"/>
                </a:solidFill>
                <a:latin typeface="Constantia"/>
                <a:cs typeface="Constantia"/>
              </a:rPr>
              <a:t>from  </a:t>
            </a:r>
            <a:r>
              <a:rPr sz="2400" spc="-5" dirty="0">
                <a:solidFill>
                  <a:srgbClr val="0000FF"/>
                </a:solidFill>
                <a:latin typeface="Constantia"/>
                <a:cs typeface="Constantia"/>
              </a:rPr>
              <a:t>objects onto the</a:t>
            </a:r>
            <a:r>
              <a:rPr sz="2400" dirty="0">
                <a:solidFill>
                  <a:srgbClr val="0000FF"/>
                </a:solidFill>
                <a:latin typeface="Constantia"/>
                <a:cs typeface="Constantia"/>
              </a:rPr>
              <a:t> </a:t>
            </a:r>
            <a:r>
              <a:rPr sz="2400" spc="-5" dirty="0">
                <a:solidFill>
                  <a:srgbClr val="0000FF"/>
                </a:solidFill>
                <a:latin typeface="Constantia"/>
                <a:cs typeface="Constantia"/>
              </a:rPr>
              <a:t>retina</a:t>
            </a:r>
            <a:endParaRPr sz="2400">
              <a:latin typeface="Constantia"/>
              <a:cs typeface="Constantia"/>
            </a:endParaRPr>
          </a:p>
          <a:p>
            <a:pPr>
              <a:lnSpc>
                <a:spcPct val="100000"/>
              </a:lnSpc>
              <a:spcBef>
                <a:spcPts val="25"/>
              </a:spcBef>
              <a:buClr>
                <a:srgbClr val="0000FF"/>
              </a:buClr>
              <a:buFont typeface="Wingdings"/>
              <a:buChar char=""/>
            </a:pPr>
            <a:endParaRPr sz="1750">
              <a:latin typeface="Constantia"/>
              <a:cs typeface="Constantia"/>
            </a:endParaRPr>
          </a:p>
          <a:p>
            <a:pPr marL="285115" indent="-273050">
              <a:lnSpc>
                <a:spcPct val="100000"/>
              </a:lnSpc>
              <a:buSzPct val="95833"/>
              <a:buFont typeface="Wingdings"/>
              <a:buChar char=""/>
              <a:tabLst>
                <a:tab pos="285750" algn="l"/>
              </a:tabLst>
            </a:pPr>
            <a:r>
              <a:rPr sz="2400" spc="-5" dirty="0">
                <a:solidFill>
                  <a:srgbClr val="0000FF"/>
                </a:solidFill>
                <a:latin typeface="Constantia"/>
                <a:cs typeface="Constantia"/>
              </a:rPr>
              <a:t>The retina is covered</a:t>
            </a:r>
            <a:r>
              <a:rPr sz="2400" spc="-45" dirty="0">
                <a:solidFill>
                  <a:srgbClr val="0000FF"/>
                </a:solidFill>
                <a:latin typeface="Constantia"/>
                <a:cs typeface="Constantia"/>
              </a:rPr>
              <a:t> </a:t>
            </a:r>
            <a:r>
              <a:rPr sz="2400" dirty="0">
                <a:solidFill>
                  <a:srgbClr val="0000FF"/>
                </a:solidFill>
                <a:latin typeface="Constantia"/>
                <a:cs typeface="Constantia"/>
              </a:rPr>
              <a:t>with</a:t>
            </a:r>
            <a:endParaRPr sz="2400">
              <a:latin typeface="Constantia"/>
              <a:cs typeface="Constantia"/>
            </a:endParaRPr>
          </a:p>
          <a:p>
            <a:pPr marL="12700" marR="1199515">
              <a:lnSpc>
                <a:spcPct val="100000"/>
              </a:lnSpc>
            </a:pPr>
            <a:r>
              <a:rPr sz="2400" dirty="0">
                <a:solidFill>
                  <a:srgbClr val="0000FF"/>
                </a:solidFill>
                <a:latin typeface="Constantia"/>
                <a:cs typeface="Constantia"/>
              </a:rPr>
              <a:t>light </a:t>
            </a:r>
            <a:r>
              <a:rPr sz="2400" spc="-5" dirty="0">
                <a:solidFill>
                  <a:srgbClr val="0000FF"/>
                </a:solidFill>
                <a:latin typeface="Constantia"/>
                <a:cs typeface="Constantia"/>
              </a:rPr>
              <a:t>receptors called  </a:t>
            </a:r>
            <a:r>
              <a:rPr sz="2400" i="1" spc="-5" dirty="0">
                <a:solidFill>
                  <a:srgbClr val="0000FF"/>
                </a:solidFill>
                <a:latin typeface="Constantia"/>
                <a:cs typeface="Constantia"/>
              </a:rPr>
              <a:t>cones </a:t>
            </a:r>
            <a:r>
              <a:rPr sz="2400" spc="-5" dirty="0">
                <a:solidFill>
                  <a:srgbClr val="0000FF"/>
                </a:solidFill>
                <a:latin typeface="Constantia"/>
                <a:cs typeface="Constantia"/>
              </a:rPr>
              <a:t>(6-7 million) and  </a:t>
            </a:r>
            <a:r>
              <a:rPr sz="2400" i="1" dirty="0">
                <a:solidFill>
                  <a:srgbClr val="0000FF"/>
                </a:solidFill>
                <a:latin typeface="Constantia"/>
                <a:cs typeface="Constantia"/>
              </a:rPr>
              <a:t>rods </a:t>
            </a:r>
            <a:r>
              <a:rPr sz="2400" dirty="0">
                <a:solidFill>
                  <a:srgbClr val="0000FF"/>
                </a:solidFill>
                <a:latin typeface="Constantia"/>
                <a:cs typeface="Constantia"/>
              </a:rPr>
              <a:t>(75-150</a:t>
            </a:r>
            <a:r>
              <a:rPr sz="2400" spc="-25" dirty="0">
                <a:solidFill>
                  <a:srgbClr val="0000FF"/>
                </a:solidFill>
                <a:latin typeface="Constantia"/>
                <a:cs typeface="Constantia"/>
              </a:rPr>
              <a:t> </a:t>
            </a:r>
            <a:r>
              <a:rPr sz="2400" spc="-5" dirty="0">
                <a:solidFill>
                  <a:srgbClr val="0000FF"/>
                </a:solidFill>
                <a:latin typeface="Constantia"/>
                <a:cs typeface="Constantia"/>
              </a:rPr>
              <a:t>million)</a:t>
            </a:r>
            <a:endParaRPr sz="2400">
              <a:latin typeface="Constantia"/>
              <a:cs typeface="Constantia"/>
            </a:endParaRPr>
          </a:p>
          <a:p>
            <a:pPr>
              <a:lnSpc>
                <a:spcPct val="100000"/>
              </a:lnSpc>
              <a:spcBef>
                <a:spcPts val="25"/>
              </a:spcBef>
            </a:pPr>
            <a:endParaRPr sz="1750">
              <a:latin typeface="Constantia"/>
              <a:cs typeface="Constantia"/>
            </a:endParaRPr>
          </a:p>
          <a:p>
            <a:pPr marL="12700" marR="868044">
              <a:lnSpc>
                <a:spcPct val="100000"/>
              </a:lnSpc>
              <a:buSzPct val="95833"/>
              <a:buFont typeface="Wingdings"/>
              <a:buChar char=""/>
              <a:tabLst>
                <a:tab pos="285750" algn="l"/>
              </a:tabLst>
            </a:pPr>
            <a:r>
              <a:rPr sz="2400" spc="-5" dirty="0">
                <a:solidFill>
                  <a:srgbClr val="0000FF"/>
                </a:solidFill>
                <a:latin typeface="Constantia"/>
                <a:cs typeface="Constantia"/>
              </a:rPr>
              <a:t>Cones </a:t>
            </a:r>
            <a:r>
              <a:rPr sz="2400" dirty="0">
                <a:solidFill>
                  <a:srgbClr val="0000FF"/>
                </a:solidFill>
                <a:latin typeface="Constantia"/>
                <a:cs typeface="Constantia"/>
              </a:rPr>
              <a:t>are</a:t>
            </a:r>
            <a:r>
              <a:rPr sz="2400" spc="-75" dirty="0">
                <a:solidFill>
                  <a:srgbClr val="0000FF"/>
                </a:solidFill>
                <a:latin typeface="Constantia"/>
                <a:cs typeface="Constantia"/>
              </a:rPr>
              <a:t> </a:t>
            </a:r>
            <a:r>
              <a:rPr sz="2400" spc="-5" dirty="0">
                <a:solidFill>
                  <a:srgbClr val="0000FF"/>
                </a:solidFill>
                <a:latin typeface="Constantia"/>
                <a:cs typeface="Constantia"/>
              </a:rPr>
              <a:t>concentrated  </a:t>
            </a:r>
            <a:r>
              <a:rPr sz="2400" dirty="0">
                <a:solidFill>
                  <a:srgbClr val="0000FF"/>
                </a:solidFill>
                <a:latin typeface="Constantia"/>
                <a:cs typeface="Constantia"/>
              </a:rPr>
              <a:t>around </a:t>
            </a:r>
            <a:r>
              <a:rPr sz="2400" spc="-5" dirty="0">
                <a:solidFill>
                  <a:srgbClr val="0000FF"/>
                </a:solidFill>
                <a:latin typeface="Constantia"/>
                <a:cs typeface="Constantia"/>
              </a:rPr>
              <a:t>the </a:t>
            </a:r>
            <a:r>
              <a:rPr sz="2400" dirty="0">
                <a:solidFill>
                  <a:srgbClr val="0000FF"/>
                </a:solidFill>
                <a:latin typeface="Constantia"/>
                <a:cs typeface="Constantia"/>
              </a:rPr>
              <a:t>fovea and are  very sensitive </a:t>
            </a:r>
            <a:r>
              <a:rPr sz="2400" spc="-5" dirty="0">
                <a:solidFill>
                  <a:srgbClr val="0000FF"/>
                </a:solidFill>
                <a:latin typeface="Constantia"/>
                <a:cs typeface="Constantia"/>
              </a:rPr>
              <a:t>to</a:t>
            </a:r>
            <a:r>
              <a:rPr sz="2400" spc="-65" dirty="0">
                <a:solidFill>
                  <a:srgbClr val="0000FF"/>
                </a:solidFill>
                <a:latin typeface="Constantia"/>
                <a:cs typeface="Constantia"/>
              </a:rPr>
              <a:t> </a:t>
            </a:r>
            <a:r>
              <a:rPr sz="2400" spc="-10" dirty="0">
                <a:solidFill>
                  <a:srgbClr val="0000FF"/>
                </a:solidFill>
                <a:latin typeface="Constantia"/>
                <a:cs typeface="Constantia"/>
              </a:rPr>
              <a:t>colour</a:t>
            </a:r>
            <a:endParaRPr sz="2400">
              <a:latin typeface="Constantia"/>
              <a:cs typeface="Constantia"/>
            </a:endParaRPr>
          </a:p>
          <a:p>
            <a:pPr>
              <a:lnSpc>
                <a:spcPct val="100000"/>
              </a:lnSpc>
              <a:spcBef>
                <a:spcPts val="25"/>
              </a:spcBef>
              <a:buClr>
                <a:srgbClr val="0000FF"/>
              </a:buClr>
              <a:buFont typeface="Wingdings"/>
              <a:buChar char=""/>
            </a:pPr>
            <a:endParaRPr sz="1750">
              <a:latin typeface="Constantia"/>
              <a:cs typeface="Constantia"/>
            </a:endParaRPr>
          </a:p>
          <a:p>
            <a:pPr marL="285115" indent="-273050">
              <a:lnSpc>
                <a:spcPct val="100000"/>
              </a:lnSpc>
              <a:spcBef>
                <a:spcPts val="5"/>
              </a:spcBef>
              <a:buSzPct val="95833"/>
              <a:buFont typeface="Wingdings"/>
              <a:buChar char=""/>
              <a:tabLst>
                <a:tab pos="285750" algn="l"/>
              </a:tabLst>
            </a:pPr>
            <a:r>
              <a:rPr sz="2400" spc="-5" dirty="0">
                <a:solidFill>
                  <a:srgbClr val="0000FF"/>
                </a:solidFill>
                <a:latin typeface="Constantia"/>
                <a:cs typeface="Constantia"/>
              </a:rPr>
              <a:t>Rods </a:t>
            </a:r>
            <a:r>
              <a:rPr sz="2400" dirty="0">
                <a:solidFill>
                  <a:srgbClr val="0000FF"/>
                </a:solidFill>
                <a:latin typeface="Constantia"/>
                <a:cs typeface="Constantia"/>
              </a:rPr>
              <a:t>are </a:t>
            </a:r>
            <a:r>
              <a:rPr sz="2400" spc="-5" dirty="0">
                <a:solidFill>
                  <a:srgbClr val="0000FF"/>
                </a:solidFill>
                <a:latin typeface="Constantia"/>
                <a:cs typeface="Constantia"/>
              </a:rPr>
              <a:t>more spread</a:t>
            </a:r>
            <a:r>
              <a:rPr sz="2400" spc="-35" dirty="0">
                <a:solidFill>
                  <a:srgbClr val="0000FF"/>
                </a:solidFill>
                <a:latin typeface="Constantia"/>
                <a:cs typeface="Constantia"/>
              </a:rPr>
              <a:t> </a:t>
            </a:r>
            <a:r>
              <a:rPr sz="2400" spc="-10" dirty="0">
                <a:solidFill>
                  <a:srgbClr val="0000FF"/>
                </a:solidFill>
                <a:latin typeface="Constantia"/>
                <a:cs typeface="Constantia"/>
              </a:rPr>
              <a:t>out</a:t>
            </a:r>
            <a:endParaRPr sz="2400">
              <a:latin typeface="Constantia"/>
              <a:cs typeface="Constantia"/>
            </a:endParaRPr>
          </a:p>
          <a:p>
            <a:pPr marL="12700" marR="5080">
              <a:lnSpc>
                <a:spcPct val="100000"/>
              </a:lnSpc>
            </a:pPr>
            <a:r>
              <a:rPr sz="2400" dirty="0">
                <a:solidFill>
                  <a:srgbClr val="0000FF"/>
                </a:solidFill>
                <a:latin typeface="Constantia"/>
                <a:cs typeface="Constantia"/>
              </a:rPr>
              <a:t>and are sensitive </a:t>
            </a:r>
            <a:r>
              <a:rPr sz="2400" spc="-5" dirty="0">
                <a:solidFill>
                  <a:srgbClr val="0000FF"/>
                </a:solidFill>
                <a:latin typeface="Constantia"/>
                <a:cs typeface="Constantia"/>
              </a:rPr>
              <a:t>to </a:t>
            </a:r>
            <a:r>
              <a:rPr sz="2400" dirty="0">
                <a:solidFill>
                  <a:srgbClr val="0000FF"/>
                </a:solidFill>
                <a:latin typeface="Constantia"/>
                <a:cs typeface="Constantia"/>
              </a:rPr>
              <a:t>low levels</a:t>
            </a:r>
            <a:r>
              <a:rPr sz="2400" spc="-110" dirty="0">
                <a:solidFill>
                  <a:srgbClr val="0000FF"/>
                </a:solidFill>
                <a:latin typeface="Constantia"/>
                <a:cs typeface="Constantia"/>
              </a:rPr>
              <a:t> </a:t>
            </a:r>
            <a:r>
              <a:rPr sz="2400" dirty="0">
                <a:solidFill>
                  <a:srgbClr val="0000FF"/>
                </a:solidFill>
                <a:latin typeface="Constantia"/>
                <a:cs typeface="Constantia"/>
              </a:rPr>
              <a:t>of  </a:t>
            </a:r>
            <a:r>
              <a:rPr sz="2400" spc="-5" dirty="0">
                <a:solidFill>
                  <a:srgbClr val="0000FF"/>
                </a:solidFill>
                <a:latin typeface="Constantia"/>
                <a:cs typeface="Constantia"/>
              </a:rPr>
              <a:t>illumination</a:t>
            </a:r>
            <a:endParaRPr sz="2400">
              <a:latin typeface="Constantia"/>
              <a:cs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543509"/>
            <a:ext cx="8073390" cy="5829935"/>
          </a:xfrm>
          <a:prstGeom prst="rect">
            <a:avLst/>
          </a:prstGeom>
        </p:spPr>
        <p:txBody>
          <a:bodyPr vert="horz" wrap="square" lIns="0" tIns="12065" rIns="0" bIns="0" rtlCol="0">
            <a:spAutoFit/>
          </a:bodyPr>
          <a:lstStyle/>
          <a:p>
            <a:pPr marL="355600" marR="5080" indent="-342900" algn="just">
              <a:lnSpc>
                <a:spcPct val="100000"/>
              </a:lnSpc>
              <a:spcBef>
                <a:spcPts val="95"/>
              </a:spcBef>
              <a:buChar char="•"/>
              <a:tabLst>
                <a:tab pos="355600" algn="l"/>
              </a:tabLst>
            </a:pPr>
            <a:r>
              <a:rPr sz="2800" spc="-5" dirty="0">
                <a:solidFill>
                  <a:srgbClr val="0000FF"/>
                </a:solidFill>
                <a:latin typeface="Constantia"/>
                <a:cs typeface="Constantia"/>
              </a:rPr>
              <a:t>When a light ray hits the eye, it will </a:t>
            </a:r>
            <a:r>
              <a:rPr sz="2800" b="1" spc="-10" dirty="0">
                <a:solidFill>
                  <a:srgbClr val="0000FF"/>
                </a:solidFill>
                <a:latin typeface="Constantia"/>
                <a:cs typeface="Constantia"/>
              </a:rPr>
              <a:t>first pass  </a:t>
            </a:r>
            <a:r>
              <a:rPr sz="2800" b="1" spc="-5" dirty="0">
                <a:solidFill>
                  <a:srgbClr val="0000FF"/>
                </a:solidFill>
                <a:latin typeface="Constantia"/>
                <a:cs typeface="Constantia"/>
              </a:rPr>
              <a:t>through the </a:t>
            </a:r>
            <a:r>
              <a:rPr sz="2800" b="1" spc="-10" dirty="0">
                <a:solidFill>
                  <a:srgbClr val="0000FF"/>
                </a:solidFill>
                <a:latin typeface="Constantia"/>
                <a:cs typeface="Constantia"/>
              </a:rPr>
              <a:t>cornea, </a:t>
            </a:r>
            <a:r>
              <a:rPr sz="2800" b="1" spc="-5" dirty="0">
                <a:solidFill>
                  <a:srgbClr val="0000FF"/>
                </a:solidFill>
                <a:latin typeface="Constantia"/>
                <a:cs typeface="Constantia"/>
              </a:rPr>
              <a:t>then s</a:t>
            </a:r>
            <a:r>
              <a:rPr sz="2800" spc="-5" dirty="0">
                <a:solidFill>
                  <a:srgbClr val="0000FF"/>
                </a:solidFill>
                <a:latin typeface="Constantia"/>
                <a:cs typeface="Constantia"/>
              </a:rPr>
              <a:t>ubsequently </a:t>
            </a:r>
            <a:r>
              <a:rPr sz="2800" dirty="0">
                <a:solidFill>
                  <a:srgbClr val="0000FF"/>
                </a:solidFill>
                <a:latin typeface="Constantia"/>
                <a:cs typeface="Constantia"/>
              </a:rPr>
              <a:t>through  </a:t>
            </a:r>
            <a:r>
              <a:rPr sz="2800" spc="-10" dirty="0">
                <a:solidFill>
                  <a:srgbClr val="0000FF"/>
                </a:solidFill>
                <a:latin typeface="Constantia"/>
                <a:cs typeface="Constantia"/>
              </a:rPr>
              <a:t>the </a:t>
            </a:r>
            <a:r>
              <a:rPr sz="2800" dirty="0">
                <a:solidFill>
                  <a:srgbClr val="0000FF"/>
                </a:solidFill>
                <a:latin typeface="Constantia"/>
                <a:cs typeface="Constantia"/>
              </a:rPr>
              <a:t>aqueous humor, </a:t>
            </a:r>
            <a:r>
              <a:rPr sz="2800" spc="-10" dirty="0">
                <a:solidFill>
                  <a:srgbClr val="0000FF"/>
                </a:solidFill>
                <a:latin typeface="Constantia"/>
                <a:cs typeface="Constantia"/>
              </a:rPr>
              <a:t>the </a:t>
            </a:r>
            <a:r>
              <a:rPr sz="2800" spc="-5" dirty="0">
                <a:solidFill>
                  <a:srgbClr val="0000FF"/>
                </a:solidFill>
                <a:latin typeface="Constantia"/>
                <a:cs typeface="Constantia"/>
              </a:rPr>
              <a:t>iris, </a:t>
            </a:r>
            <a:r>
              <a:rPr sz="2800" spc="-10" dirty="0">
                <a:solidFill>
                  <a:srgbClr val="0000FF"/>
                </a:solidFill>
                <a:latin typeface="Constantia"/>
                <a:cs typeface="Constantia"/>
              </a:rPr>
              <a:t>the </a:t>
            </a:r>
            <a:r>
              <a:rPr sz="2800" spc="-5" dirty="0">
                <a:solidFill>
                  <a:srgbClr val="0000FF"/>
                </a:solidFill>
                <a:latin typeface="Constantia"/>
                <a:cs typeface="Constantia"/>
              </a:rPr>
              <a:t>lens, and </a:t>
            </a:r>
            <a:r>
              <a:rPr sz="2800" spc="-10" dirty="0">
                <a:solidFill>
                  <a:srgbClr val="0000FF"/>
                </a:solidFill>
                <a:latin typeface="Constantia"/>
                <a:cs typeface="Constantia"/>
              </a:rPr>
              <a:t>the  </a:t>
            </a:r>
            <a:r>
              <a:rPr sz="2800" spc="-5" dirty="0">
                <a:solidFill>
                  <a:srgbClr val="0000FF"/>
                </a:solidFill>
                <a:latin typeface="Constantia"/>
                <a:cs typeface="Constantia"/>
              </a:rPr>
              <a:t>vitreous humor before </a:t>
            </a:r>
            <a:r>
              <a:rPr sz="2800" b="1" spc="-5" dirty="0">
                <a:solidFill>
                  <a:srgbClr val="0000FF"/>
                </a:solidFill>
                <a:latin typeface="Constantia"/>
                <a:cs typeface="Constantia"/>
              </a:rPr>
              <a:t>finally </a:t>
            </a:r>
            <a:r>
              <a:rPr sz="2800" b="1" spc="-10" dirty="0">
                <a:solidFill>
                  <a:srgbClr val="0000FF"/>
                </a:solidFill>
                <a:latin typeface="Constantia"/>
                <a:cs typeface="Constantia"/>
              </a:rPr>
              <a:t>reaching </a:t>
            </a:r>
            <a:r>
              <a:rPr sz="2800" b="1" spc="-5" dirty="0">
                <a:solidFill>
                  <a:srgbClr val="0000FF"/>
                </a:solidFill>
                <a:latin typeface="Constantia"/>
                <a:cs typeface="Constantia"/>
              </a:rPr>
              <a:t>the  retina</a:t>
            </a:r>
            <a:r>
              <a:rPr sz="2800" spc="-5" dirty="0">
                <a:solidFill>
                  <a:srgbClr val="0000FF"/>
                </a:solidFill>
                <a:latin typeface="Constantia"/>
                <a:cs typeface="Constantia"/>
              </a:rPr>
              <a:t>.</a:t>
            </a:r>
            <a:endParaRPr sz="2800" dirty="0">
              <a:latin typeface="Constantia"/>
              <a:cs typeface="Constantia"/>
            </a:endParaRPr>
          </a:p>
          <a:p>
            <a:pPr marL="355600" marR="5080" indent="-342900" algn="just">
              <a:lnSpc>
                <a:spcPct val="100000"/>
              </a:lnSpc>
              <a:spcBef>
                <a:spcPts val="675"/>
              </a:spcBef>
              <a:buChar char="•"/>
              <a:tabLst>
                <a:tab pos="355600" algn="l"/>
              </a:tabLst>
            </a:pPr>
            <a:r>
              <a:rPr sz="2800" spc="-10" dirty="0">
                <a:solidFill>
                  <a:srgbClr val="0000FF"/>
                </a:solidFill>
                <a:latin typeface="Constantia"/>
                <a:cs typeface="Constantia"/>
              </a:rPr>
              <a:t>The </a:t>
            </a:r>
            <a:r>
              <a:rPr sz="2800" b="1" spc="-5" dirty="0">
                <a:solidFill>
                  <a:srgbClr val="0000FF"/>
                </a:solidFill>
                <a:latin typeface="Constantia"/>
                <a:cs typeface="Constantia"/>
              </a:rPr>
              <a:t>cornea </a:t>
            </a:r>
            <a:r>
              <a:rPr sz="2800" spc="-5" dirty="0">
                <a:solidFill>
                  <a:srgbClr val="0000FF"/>
                </a:solidFill>
                <a:latin typeface="Constantia"/>
                <a:cs typeface="Constantia"/>
              </a:rPr>
              <a:t>is a transparent protective layer,  which acts as a lens and </a:t>
            </a:r>
            <a:r>
              <a:rPr sz="2800" b="1" spc="-10" dirty="0">
                <a:solidFill>
                  <a:srgbClr val="0000FF"/>
                </a:solidFill>
                <a:latin typeface="Constantia"/>
                <a:cs typeface="Constantia"/>
              </a:rPr>
              <a:t>refracts </a:t>
            </a:r>
            <a:r>
              <a:rPr sz="2800" b="1" spc="-5" dirty="0">
                <a:solidFill>
                  <a:srgbClr val="0000FF"/>
                </a:solidFill>
                <a:latin typeface="Constantia"/>
                <a:cs typeface="Constantia"/>
              </a:rPr>
              <a:t>the</a:t>
            </a:r>
            <a:r>
              <a:rPr sz="2800" b="1" spc="65" dirty="0">
                <a:solidFill>
                  <a:srgbClr val="0000FF"/>
                </a:solidFill>
                <a:latin typeface="Constantia"/>
                <a:cs typeface="Constantia"/>
              </a:rPr>
              <a:t> </a:t>
            </a:r>
            <a:r>
              <a:rPr sz="2800" b="1" spc="-10" dirty="0">
                <a:solidFill>
                  <a:srgbClr val="0000FF"/>
                </a:solidFill>
                <a:latin typeface="Constantia"/>
                <a:cs typeface="Constantia"/>
              </a:rPr>
              <a:t>light</a:t>
            </a:r>
            <a:r>
              <a:rPr sz="2800" spc="-10" dirty="0">
                <a:solidFill>
                  <a:srgbClr val="0000FF"/>
                </a:solidFill>
                <a:latin typeface="Constantia"/>
                <a:cs typeface="Constantia"/>
              </a:rPr>
              <a:t>.</a:t>
            </a:r>
            <a:endParaRPr sz="2800" dirty="0">
              <a:latin typeface="Constantia"/>
              <a:cs typeface="Constantia"/>
            </a:endParaRPr>
          </a:p>
          <a:p>
            <a:pPr marL="355600" marR="5080" indent="-342900" algn="just">
              <a:lnSpc>
                <a:spcPct val="100000"/>
              </a:lnSpc>
              <a:spcBef>
                <a:spcPts val="675"/>
              </a:spcBef>
              <a:buChar char="•"/>
              <a:tabLst>
                <a:tab pos="355600" algn="l"/>
              </a:tabLst>
            </a:pPr>
            <a:r>
              <a:rPr sz="2800" spc="-5" dirty="0">
                <a:solidFill>
                  <a:srgbClr val="0000FF"/>
                </a:solidFill>
                <a:latin typeface="Constantia"/>
                <a:cs typeface="Constantia"/>
              </a:rPr>
              <a:t>The </a:t>
            </a:r>
            <a:r>
              <a:rPr sz="2800" b="1" spc="-5" dirty="0">
                <a:solidFill>
                  <a:srgbClr val="0000FF"/>
                </a:solidFill>
                <a:latin typeface="Constantia"/>
                <a:cs typeface="Constantia"/>
              </a:rPr>
              <a:t>iris </a:t>
            </a:r>
            <a:r>
              <a:rPr sz="2800" dirty="0">
                <a:solidFill>
                  <a:srgbClr val="0000FF"/>
                </a:solidFill>
                <a:latin typeface="Constantia"/>
                <a:cs typeface="Constantia"/>
              </a:rPr>
              <a:t>forms </a:t>
            </a:r>
            <a:r>
              <a:rPr sz="2800" spc="-5" dirty="0">
                <a:solidFill>
                  <a:srgbClr val="0000FF"/>
                </a:solidFill>
                <a:latin typeface="Constantia"/>
                <a:cs typeface="Constantia"/>
              </a:rPr>
              <a:t>a round aperture that can vary </a:t>
            </a:r>
            <a:r>
              <a:rPr sz="2800" spc="-10" dirty="0">
                <a:solidFill>
                  <a:srgbClr val="0000FF"/>
                </a:solidFill>
                <a:latin typeface="Constantia"/>
                <a:cs typeface="Constantia"/>
              </a:rPr>
              <a:t>in  </a:t>
            </a:r>
            <a:r>
              <a:rPr sz="2800" spc="-5" dirty="0">
                <a:solidFill>
                  <a:srgbClr val="0000FF"/>
                </a:solidFill>
                <a:latin typeface="Constantia"/>
                <a:cs typeface="Constantia"/>
              </a:rPr>
              <a:t>size and so </a:t>
            </a:r>
            <a:r>
              <a:rPr sz="2800" b="1" spc="-5" dirty="0">
                <a:solidFill>
                  <a:srgbClr val="0000FF"/>
                </a:solidFill>
                <a:latin typeface="Constantia"/>
                <a:cs typeface="Constantia"/>
              </a:rPr>
              <a:t>determines the amount </a:t>
            </a:r>
            <a:r>
              <a:rPr sz="2800" b="1" spc="-10" dirty="0">
                <a:solidFill>
                  <a:srgbClr val="0000FF"/>
                </a:solidFill>
                <a:latin typeface="Constantia"/>
                <a:cs typeface="Constantia"/>
              </a:rPr>
              <a:t>of </a:t>
            </a:r>
            <a:r>
              <a:rPr sz="2800" b="1" spc="-5" dirty="0">
                <a:solidFill>
                  <a:srgbClr val="0000FF"/>
                </a:solidFill>
                <a:latin typeface="Constantia"/>
                <a:cs typeface="Constantia"/>
              </a:rPr>
              <a:t>light  </a:t>
            </a:r>
            <a:r>
              <a:rPr sz="2800" spc="-10" dirty="0">
                <a:solidFill>
                  <a:srgbClr val="0000FF"/>
                </a:solidFill>
                <a:latin typeface="Constantia"/>
                <a:cs typeface="Constantia"/>
              </a:rPr>
              <a:t>that </a:t>
            </a:r>
            <a:r>
              <a:rPr sz="2800" spc="-5" dirty="0">
                <a:solidFill>
                  <a:srgbClr val="0000FF"/>
                </a:solidFill>
                <a:latin typeface="Constantia"/>
                <a:cs typeface="Constantia"/>
              </a:rPr>
              <a:t>can pass</a:t>
            </a:r>
            <a:r>
              <a:rPr sz="2800" spc="15" dirty="0">
                <a:solidFill>
                  <a:srgbClr val="0000FF"/>
                </a:solidFill>
                <a:latin typeface="Constantia"/>
                <a:cs typeface="Constantia"/>
              </a:rPr>
              <a:t> </a:t>
            </a:r>
            <a:r>
              <a:rPr sz="2800" spc="-10" dirty="0">
                <a:solidFill>
                  <a:srgbClr val="0000FF"/>
                </a:solidFill>
                <a:latin typeface="Constantia"/>
                <a:cs typeface="Constantia"/>
              </a:rPr>
              <a:t>through.</a:t>
            </a:r>
            <a:endParaRPr sz="2800" dirty="0">
              <a:latin typeface="Constantia"/>
              <a:cs typeface="Constantia"/>
            </a:endParaRPr>
          </a:p>
          <a:p>
            <a:pPr marL="355600" marR="5080" indent="-342900" algn="just">
              <a:lnSpc>
                <a:spcPct val="100000"/>
              </a:lnSpc>
              <a:spcBef>
                <a:spcPts val="675"/>
              </a:spcBef>
              <a:buChar char="•"/>
              <a:tabLst>
                <a:tab pos="355600" algn="l"/>
              </a:tabLst>
            </a:pPr>
            <a:r>
              <a:rPr sz="2800" spc="-5" dirty="0">
                <a:solidFill>
                  <a:srgbClr val="0000FF"/>
                </a:solidFill>
                <a:latin typeface="Constantia"/>
                <a:cs typeface="Constantia"/>
              </a:rPr>
              <a:t>In </a:t>
            </a:r>
            <a:r>
              <a:rPr sz="2800" spc="-10" dirty="0">
                <a:solidFill>
                  <a:srgbClr val="0000FF"/>
                </a:solidFill>
                <a:latin typeface="Constantia"/>
                <a:cs typeface="Constantia"/>
              </a:rPr>
              <a:t>the </a:t>
            </a:r>
            <a:r>
              <a:rPr sz="2800" b="1" spc="-5" dirty="0">
                <a:solidFill>
                  <a:srgbClr val="0000FF"/>
                </a:solidFill>
                <a:latin typeface="Constantia"/>
                <a:cs typeface="Constantia"/>
              </a:rPr>
              <a:t>retina</a:t>
            </a:r>
            <a:r>
              <a:rPr sz="2800" spc="-5" dirty="0">
                <a:solidFill>
                  <a:srgbClr val="0000FF"/>
                </a:solidFill>
                <a:latin typeface="Constantia"/>
                <a:cs typeface="Constantia"/>
              </a:rPr>
              <a:t>, </a:t>
            </a:r>
            <a:r>
              <a:rPr sz="2800" spc="-10" dirty="0">
                <a:solidFill>
                  <a:srgbClr val="0000FF"/>
                </a:solidFill>
                <a:latin typeface="Constantia"/>
                <a:cs typeface="Constantia"/>
              </a:rPr>
              <a:t>the </a:t>
            </a:r>
            <a:r>
              <a:rPr sz="2800" spc="-5" dirty="0">
                <a:solidFill>
                  <a:srgbClr val="0000FF"/>
                </a:solidFill>
                <a:latin typeface="Constantia"/>
                <a:cs typeface="Constantia"/>
              </a:rPr>
              <a:t>light rays are detected and  </a:t>
            </a:r>
            <a:r>
              <a:rPr sz="2800" b="1" spc="-10" dirty="0">
                <a:solidFill>
                  <a:srgbClr val="0000FF"/>
                </a:solidFill>
                <a:latin typeface="Constantia"/>
                <a:cs typeface="Constantia"/>
              </a:rPr>
              <a:t>converted </a:t>
            </a:r>
            <a:r>
              <a:rPr sz="2800" b="1" spc="-5" dirty="0">
                <a:solidFill>
                  <a:srgbClr val="0000FF"/>
                </a:solidFill>
                <a:latin typeface="Constantia"/>
                <a:cs typeface="Constantia"/>
              </a:rPr>
              <a:t>to electrical signals </a:t>
            </a:r>
            <a:r>
              <a:rPr sz="2800" spc="-5" dirty="0">
                <a:solidFill>
                  <a:srgbClr val="0000FF"/>
                </a:solidFill>
                <a:latin typeface="Constantia"/>
                <a:cs typeface="Constantia"/>
              </a:rPr>
              <a:t>by  photoreceptors.</a:t>
            </a:r>
            <a:endParaRPr sz="2800" dirty="0">
              <a:latin typeface="Constantia"/>
              <a:cs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16252"/>
            <a:ext cx="7860665" cy="4904105"/>
          </a:xfrm>
          <a:prstGeom prst="rect">
            <a:avLst/>
          </a:prstGeom>
        </p:spPr>
        <p:txBody>
          <a:bodyPr vert="horz" wrap="square" lIns="0" tIns="13335" rIns="0" bIns="0" rtlCol="0">
            <a:spAutoFit/>
          </a:bodyPr>
          <a:lstStyle/>
          <a:p>
            <a:pPr marL="508000" indent="-457834">
              <a:lnSpc>
                <a:spcPct val="100000"/>
              </a:lnSpc>
              <a:spcBef>
                <a:spcPts val="105"/>
              </a:spcBef>
              <a:buFont typeface="Wingdings"/>
              <a:buChar char=""/>
              <a:tabLst>
                <a:tab pos="508000" algn="l"/>
                <a:tab pos="508634" algn="l"/>
              </a:tabLst>
            </a:pPr>
            <a:r>
              <a:rPr sz="2000" dirty="0">
                <a:latin typeface="Arial"/>
                <a:cs typeface="Arial"/>
              </a:rPr>
              <a:t>The </a:t>
            </a:r>
            <a:r>
              <a:rPr sz="2000" b="1" i="1" dirty="0">
                <a:solidFill>
                  <a:srgbClr val="333399"/>
                </a:solidFill>
                <a:latin typeface="Arial"/>
                <a:cs typeface="Arial"/>
              </a:rPr>
              <a:t>lens </a:t>
            </a:r>
            <a:r>
              <a:rPr sz="2000" dirty="0">
                <a:latin typeface="Arial"/>
                <a:cs typeface="Arial"/>
              </a:rPr>
              <a:t>contains 60-70% </a:t>
            </a:r>
            <a:r>
              <a:rPr sz="2000" spc="-20" dirty="0">
                <a:latin typeface="Arial"/>
                <a:cs typeface="Arial"/>
              </a:rPr>
              <a:t>water, </a:t>
            </a:r>
            <a:r>
              <a:rPr sz="2000" dirty="0">
                <a:latin typeface="Arial"/>
                <a:cs typeface="Arial"/>
              </a:rPr>
              <a:t>6% of</a:t>
            </a:r>
            <a:r>
              <a:rPr sz="2000" spc="-160" dirty="0">
                <a:latin typeface="Arial"/>
                <a:cs typeface="Arial"/>
              </a:rPr>
              <a:t> </a:t>
            </a:r>
            <a:r>
              <a:rPr sz="2000" spc="-5" dirty="0">
                <a:latin typeface="Arial"/>
                <a:cs typeface="Arial"/>
              </a:rPr>
              <a:t>fat.</a:t>
            </a:r>
            <a:endParaRPr sz="2000">
              <a:latin typeface="Arial"/>
              <a:cs typeface="Arial"/>
            </a:endParaRPr>
          </a:p>
          <a:p>
            <a:pPr>
              <a:lnSpc>
                <a:spcPct val="100000"/>
              </a:lnSpc>
              <a:spcBef>
                <a:spcPts val="40"/>
              </a:spcBef>
              <a:buChar char=""/>
            </a:pPr>
            <a:endParaRPr sz="2050">
              <a:latin typeface="Arial"/>
              <a:cs typeface="Arial"/>
            </a:endParaRPr>
          </a:p>
          <a:p>
            <a:pPr marL="508000" indent="-457834">
              <a:lnSpc>
                <a:spcPct val="100000"/>
              </a:lnSpc>
              <a:spcBef>
                <a:spcPts val="5"/>
              </a:spcBef>
              <a:buFont typeface="Wingdings"/>
              <a:buChar char=""/>
              <a:tabLst>
                <a:tab pos="508000" algn="l"/>
                <a:tab pos="508634" algn="l"/>
              </a:tabLst>
            </a:pPr>
            <a:r>
              <a:rPr sz="2000" dirty="0">
                <a:latin typeface="Arial"/>
                <a:cs typeface="Arial"/>
              </a:rPr>
              <a:t>The </a:t>
            </a:r>
            <a:r>
              <a:rPr sz="2000" b="1" i="1" spc="-5" dirty="0">
                <a:solidFill>
                  <a:srgbClr val="333399"/>
                </a:solidFill>
                <a:latin typeface="Arial"/>
                <a:cs typeface="Arial"/>
              </a:rPr>
              <a:t>iris </a:t>
            </a:r>
            <a:r>
              <a:rPr sz="2000" dirty="0">
                <a:latin typeface="Arial"/>
                <a:cs typeface="Arial"/>
              </a:rPr>
              <a:t>diaphragm controls amount of light that enters the</a:t>
            </a:r>
            <a:r>
              <a:rPr sz="2000" spc="-235" dirty="0">
                <a:latin typeface="Arial"/>
                <a:cs typeface="Arial"/>
              </a:rPr>
              <a:t> </a:t>
            </a:r>
            <a:r>
              <a:rPr sz="2000" dirty="0">
                <a:latin typeface="Arial"/>
                <a:cs typeface="Arial"/>
              </a:rPr>
              <a:t>eye.</a:t>
            </a:r>
            <a:endParaRPr sz="2000">
              <a:latin typeface="Arial"/>
              <a:cs typeface="Arial"/>
            </a:endParaRPr>
          </a:p>
          <a:p>
            <a:pPr>
              <a:lnSpc>
                <a:spcPct val="100000"/>
              </a:lnSpc>
              <a:spcBef>
                <a:spcPts val="40"/>
              </a:spcBef>
              <a:buChar char=""/>
            </a:pPr>
            <a:endParaRPr sz="2050">
              <a:latin typeface="Arial"/>
              <a:cs typeface="Arial"/>
            </a:endParaRPr>
          </a:p>
          <a:p>
            <a:pPr marL="508000" indent="-457834">
              <a:lnSpc>
                <a:spcPct val="100000"/>
              </a:lnSpc>
              <a:buFont typeface="Wingdings"/>
              <a:buChar char=""/>
              <a:tabLst>
                <a:tab pos="508000" algn="l"/>
                <a:tab pos="508634" algn="l"/>
              </a:tabLst>
            </a:pPr>
            <a:r>
              <a:rPr sz="2000" b="1" i="1" dirty="0">
                <a:solidFill>
                  <a:srgbClr val="333399"/>
                </a:solidFill>
                <a:latin typeface="Arial"/>
                <a:cs typeface="Arial"/>
              </a:rPr>
              <a:t>Light receptors </a:t>
            </a:r>
            <a:r>
              <a:rPr sz="2000" dirty="0">
                <a:latin typeface="Arial"/>
                <a:cs typeface="Arial"/>
              </a:rPr>
              <a:t>in </a:t>
            </a:r>
            <a:r>
              <a:rPr sz="2000" spc="-5" dirty="0">
                <a:latin typeface="Arial"/>
                <a:cs typeface="Arial"/>
              </a:rPr>
              <a:t>the </a:t>
            </a:r>
            <a:r>
              <a:rPr sz="2000" b="1" i="1" dirty="0">
                <a:solidFill>
                  <a:srgbClr val="333399"/>
                </a:solidFill>
                <a:latin typeface="Arial"/>
                <a:cs typeface="Arial"/>
              </a:rPr>
              <a:t>retina are Cones and</a:t>
            </a:r>
            <a:r>
              <a:rPr sz="2000" b="1" i="1" spc="-150" dirty="0">
                <a:solidFill>
                  <a:srgbClr val="333399"/>
                </a:solidFill>
                <a:latin typeface="Arial"/>
                <a:cs typeface="Arial"/>
              </a:rPr>
              <a:t> </a:t>
            </a:r>
            <a:r>
              <a:rPr sz="2000" b="1" i="1" dirty="0">
                <a:solidFill>
                  <a:srgbClr val="333399"/>
                </a:solidFill>
                <a:latin typeface="Arial"/>
                <a:cs typeface="Arial"/>
              </a:rPr>
              <a:t>Rods:</a:t>
            </a:r>
            <a:endParaRPr sz="2000">
              <a:latin typeface="Arial"/>
              <a:cs typeface="Arial"/>
            </a:endParaRPr>
          </a:p>
          <a:p>
            <a:pPr>
              <a:lnSpc>
                <a:spcPct val="100000"/>
              </a:lnSpc>
              <a:spcBef>
                <a:spcPts val="45"/>
              </a:spcBef>
              <a:buChar char=""/>
            </a:pPr>
            <a:endParaRPr sz="2050">
              <a:latin typeface="Arial"/>
              <a:cs typeface="Arial"/>
            </a:endParaRPr>
          </a:p>
          <a:p>
            <a:pPr marL="660400" lvl="1" indent="-153035">
              <a:lnSpc>
                <a:spcPct val="100000"/>
              </a:lnSpc>
              <a:buClr>
                <a:srgbClr val="000000"/>
              </a:buClr>
              <a:buFont typeface="Arial"/>
              <a:buChar char="-"/>
              <a:tabLst>
                <a:tab pos="661035" algn="l"/>
              </a:tabLst>
            </a:pPr>
            <a:r>
              <a:rPr sz="2000" b="1" i="1" dirty="0">
                <a:solidFill>
                  <a:srgbClr val="333399"/>
                </a:solidFill>
                <a:latin typeface="Arial"/>
                <a:cs typeface="Arial"/>
              </a:rPr>
              <a:t>Cones </a:t>
            </a:r>
            <a:r>
              <a:rPr sz="2000" dirty="0">
                <a:latin typeface="Arial"/>
                <a:cs typeface="Arial"/>
              </a:rPr>
              <a:t>for bright light </a:t>
            </a:r>
            <a:r>
              <a:rPr sz="2000" spc="-5" dirty="0">
                <a:latin typeface="Arial"/>
                <a:cs typeface="Arial"/>
              </a:rPr>
              <a:t>vision </a:t>
            </a:r>
            <a:r>
              <a:rPr sz="2000" dirty="0">
                <a:latin typeface="Arial"/>
                <a:cs typeface="Arial"/>
              </a:rPr>
              <a:t>called</a:t>
            </a:r>
            <a:r>
              <a:rPr sz="2000" spc="-60" dirty="0">
                <a:latin typeface="Arial"/>
                <a:cs typeface="Arial"/>
              </a:rPr>
              <a:t> </a:t>
            </a:r>
            <a:r>
              <a:rPr sz="2000" b="1" i="1" dirty="0">
                <a:solidFill>
                  <a:srgbClr val="333399"/>
                </a:solidFill>
                <a:latin typeface="Arial"/>
                <a:cs typeface="Arial"/>
              </a:rPr>
              <a:t>photopic</a:t>
            </a:r>
            <a:endParaRPr sz="2000">
              <a:latin typeface="Arial"/>
              <a:cs typeface="Arial"/>
            </a:endParaRPr>
          </a:p>
          <a:p>
            <a:pPr marL="1117600" lvl="2" indent="-153035">
              <a:lnSpc>
                <a:spcPct val="100000"/>
              </a:lnSpc>
              <a:buChar char="-"/>
              <a:tabLst>
                <a:tab pos="1118235" algn="l"/>
              </a:tabLst>
            </a:pPr>
            <a:r>
              <a:rPr sz="2000" dirty="0">
                <a:latin typeface="Arial"/>
                <a:cs typeface="Arial"/>
              </a:rPr>
              <a:t>Cones involve in color</a:t>
            </a:r>
            <a:r>
              <a:rPr sz="2000" spc="-55" dirty="0">
                <a:latin typeface="Arial"/>
                <a:cs typeface="Arial"/>
              </a:rPr>
              <a:t> </a:t>
            </a:r>
            <a:r>
              <a:rPr sz="2000" dirty="0">
                <a:latin typeface="Arial"/>
                <a:cs typeface="Arial"/>
              </a:rPr>
              <a:t>vision.</a:t>
            </a:r>
            <a:endParaRPr sz="2000">
              <a:latin typeface="Arial"/>
              <a:cs typeface="Arial"/>
            </a:endParaRPr>
          </a:p>
          <a:p>
            <a:pPr marL="1117600" lvl="2" indent="-153035">
              <a:lnSpc>
                <a:spcPct val="100000"/>
              </a:lnSpc>
              <a:buChar char="-"/>
              <a:tabLst>
                <a:tab pos="1118235" algn="l"/>
              </a:tabLst>
            </a:pPr>
            <a:r>
              <a:rPr sz="2000" dirty="0">
                <a:latin typeface="Arial"/>
                <a:cs typeface="Arial"/>
              </a:rPr>
              <a:t>Cones are concentrated in </a:t>
            </a:r>
            <a:r>
              <a:rPr sz="2000" b="1" i="1" dirty="0">
                <a:solidFill>
                  <a:srgbClr val="333399"/>
                </a:solidFill>
                <a:latin typeface="Arial"/>
                <a:cs typeface="Arial"/>
              </a:rPr>
              <a:t>fovea </a:t>
            </a:r>
            <a:r>
              <a:rPr sz="2000" dirty="0">
                <a:latin typeface="Arial"/>
                <a:cs typeface="Arial"/>
              </a:rPr>
              <a:t>about </a:t>
            </a:r>
            <a:r>
              <a:rPr sz="2000" spc="-5" dirty="0">
                <a:latin typeface="Arial"/>
                <a:cs typeface="Arial"/>
              </a:rPr>
              <a:t>1.5x1.5</a:t>
            </a:r>
            <a:r>
              <a:rPr sz="2000" spc="-160" dirty="0">
                <a:latin typeface="Arial"/>
                <a:cs typeface="Arial"/>
              </a:rPr>
              <a:t> </a:t>
            </a:r>
            <a:r>
              <a:rPr sz="2000" dirty="0">
                <a:latin typeface="Arial"/>
                <a:cs typeface="Arial"/>
              </a:rPr>
              <a:t>mm</a:t>
            </a:r>
            <a:r>
              <a:rPr sz="1950" baseline="25641" dirty="0">
                <a:latin typeface="Arial"/>
                <a:cs typeface="Arial"/>
              </a:rPr>
              <a:t>2</a:t>
            </a:r>
            <a:r>
              <a:rPr sz="2000" dirty="0">
                <a:latin typeface="Arial"/>
                <a:cs typeface="Arial"/>
              </a:rPr>
              <a:t>.</a:t>
            </a:r>
            <a:endParaRPr sz="2000">
              <a:latin typeface="Arial"/>
              <a:cs typeface="Arial"/>
            </a:endParaRPr>
          </a:p>
          <a:p>
            <a:pPr lvl="2">
              <a:lnSpc>
                <a:spcPct val="100000"/>
              </a:lnSpc>
              <a:spcBef>
                <a:spcPts val="45"/>
              </a:spcBef>
              <a:buFont typeface="Arial"/>
              <a:buChar char="-"/>
            </a:pPr>
            <a:endParaRPr sz="2050">
              <a:latin typeface="Arial"/>
              <a:cs typeface="Arial"/>
            </a:endParaRPr>
          </a:p>
          <a:p>
            <a:pPr marL="660400" lvl="1" indent="-153035">
              <a:lnSpc>
                <a:spcPct val="100000"/>
              </a:lnSpc>
              <a:buClr>
                <a:srgbClr val="000000"/>
              </a:buClr>
              <a:buFont typeface="Arial"/>
              <a:buChar char="-"/>
              <a:tabLst>
                <a:tab pos="661035" algn="l"/>
              </a:tabLst>
            </a:pPr>
            <a:r>
              <a:rPr sz="2000" b="1" i="1" dirty="0">
                <a:solidFill>
                  <a:srgbClr val="333399"/>
                </a:solidFill>
                <a:latin typeface="Arial"/>
                <a:cs typeface="Arial"/>
              </a:rPr>
              <a:t>Rods </a:t>
            </a:r>
            <a:r>
              <a:rPr sz="2000" dirty="0">
                <a:latin typeface="Arial"/>
                <a:cs typeface="Arial"/>
              </a:rPr>
              <a:t>for dim light vision called</a:t>
            </a:r>
            <a:r>
              <a:rPr sz="2000" spc="-75" dirty="0">
                <a:latin typeface="Arial"/>
                <a:cs typeface="Arial"/>
              </a:rPr>
              <a:t> </a:t>
            </a:r>
            <a:r>
              <a:rPr sz="2000" b="1" i="1" dirty="0">
                <a:solidFill>
                  <a:srgbClr val="333399"/>
                </a:solidFill>
                <a:latin typeface="Arial"/>
                <a:cs typeface="Arial"/>
              </a:rPr>
              <a:t>scotopic</a:t>
            </a:r>
            <a:endParaRPr sz="2000">
              <a:latin typeface="Arial"/>
              <a:cs typeface="Arial"/>
            </a:endParaRPr>
          </a:p>
          <a:p>
            <a:pPr marL="1117600" lvl="2" indent="-153035">
              <a:lnSpc>
                <a:spcPct val="100000"/>
              </a:lnSpc>
              <a:buChar char="-"/>
              <a:tabLst>
                <a:tab pos="1118235" algn="l"/>
              </a:tabLst>
            </a:pPr>
            <a:r>
              <a:rPr sz="2000" dirty="0">
                <a:latin typeface="Arial"/>
                <a:cs typeface="Arial"/>
              </a:rPr>
              <a:t>Rods are sensitive to low level of light</a:t>
            </a:r>
            <a:r>
              <a:rPr sz="2000" spc="-120" dirty="0">
                <a:latin typeface="Arial"/>
                <a:cs typeface="Arial"/>
              </a:rPr>
              <a:t> </a:t>
            </a:r>
            <a:r>
              <a:rPr sz="2000" dirty="0">
                <a:latin typeface="Arial"/>
                <a:cs typeface="Arial"/>
              </a:rPr>
              <a:t>and</a:t>
            </a:r>
            <a:endParaRPr sz="2000">
              <a:latin typeface="Arial"/>
              <a:cs typeface="Arial"/>
            </a:endParaRPr>
          </a:p>
          <a:p>
            <a:pPr marL="1117600" lvl="2" indent="-153035">
              <a:lnSpc>
                <a:spcPct val="100000"/>
              </a:lnSpc>
              <a:buChar char="-"/>
              <a:tabLst>
                <a:tab pos="1118235" algn="l"/>
              </a:tabLst>
            </a:pPr>
            <a:r>
              <a:rPr sz="2000" dirty="0">
                <a:latin typeface="Arial"/>
                <a:cs typeface="Arial"/>
              </a:rPr>
              <a:t>are not involved in color</a:t>
            </a:r>
            <a:r>
              <a:rPr sz="2000" spc="-70" dirty="0">
                <a:latin typeface="Arial"/>
                <a:cs typeface="Arial"/>
              </a:rPr>
              <a:t> </a:t>
            </a:r>
            <a:r>
              <a:rPr sz="2000" dirty="0">
                <a:latin typeface="Arial"/>
                <a:cs typeface="Arial"/>
              </a:rPr>
              <a:t>vision.</a:t>
            </a:r>
            <a:endParaRPr sz="2000">
              <a:latin typeface="Arial"/>
              <a:cs typeface="Arial"/>
            </a:endParaRPr>
          </a:p>
          <a:p>
            <a:pPr lvl="2">
              <a:lnSpc>
                <a:spcPct val="100000"/>
              </a:lnSpc>
              <a:spcBef>
                <a:spcPts val="40"/>
              </a:spcBef>
              <a:buFont typeface="Arial"/>
              <a:buChar char="-"/>
            </a:pPr>
            <a:endParaRPr sz="2050">
              <a:latin typeface="Arial"/>
              <a:cs typeface="Arial"/>
            </a:endParaRPr>
          </a:p>
          <a:p>
            <a:pPr marL="508000" indent="-457834">
              <a:lnSpc>
                <a:spcPct val="100000"/>
              </a:lnSpc>
              <a:spcBef>
                <a:spcPts val="5"/>
              </a:spcBef>
              <a:buFont typeface="Wingdings"/>
              <a:buChar char=""/>
              <a:tabLst>
                <a:tab pos="508000" algn="l"/>
                <a:tab pos="508634" algn="l"/>
              </a:tabLst>
            </a:pPr>
            <a:r>
              <a:rPr sz="2000" b="1" i="1" dirty="0">
                <a:solidFill>
                  <a:srgbClr val="333399"/>
                </a:solidFill>
                <a:latin typeface="Arial"/>
                <a:cs typeface="Arial"/>
              </a:rPr>
              <a:t>Blind spot </a:t>
            </a:r>
            <a:r>
              <a:rPr sz="2000" dirty="0">
                <a:latin typeface="Arial"/>
                <a:cs typeface="Arial"/>
              </a:rPr>
              <a:t>is the region of emergence of the optic nerve from</a:t>
            </a:r>
            <a:r>
              <a:rPr sz="2000" spc="-250" dirty="0">
                <a:latin typeface="Arial"/>
                <a:cs typeface="Arial"/>
              </a:rPr>
              <a:t> </a:t>
            </a:r>
            <a:r>
              <a:rPr sz="2000" dirty="0">
                <a:latin typeface="Arial"/>
                <a:cs typeface="Arial"/>
              </a:rPr>
              <a:t>the</a:t>
            </a:r>
            <a:endParaRPr sz="2000">
              <a:latin typeface="Arial"/>
              <a:cs typeface="Arial"/>
            </a:endParaRPr>
          </a:p>
          <a:p>
            <a:pPr marL="508000">
              <a:lnSpc>
                <a:spcPct val="100000"/>
              </a:lnSpc>
            </a:pPr>
            <a:r>
              <a:rPr sz="2000" dirty="0">
                <a:latin typeface="Arial"/>
                <a:cs typeface="Arial"/>
              </a:rPr>
              <a:t>eye. In </a:t>
            </a:r>
            <a:r>
              <a:rPr sz="2000" spc="-5" dirty="0">
                <a:latin typeface="Arial"/>
                <a:cs typeface="Arial"/>
              </a:rPr>
              <a:t>this </a:t>
            </a:r>
            <a:r>
              <a:rPr sz="2000" dirty="0">
                <a:latin typeface="Arial"/>
                <a:cs typeface="Arial"/>
              </a:rPr>
              <a:t>area receptors are absent and no image</a:t>
            </a:r>
            <a:r>
              <a:rPr sz="2000" spc="-210" dirty="0">
                <a:latin typeface="Arial"/>
                <a:cs typeface="Arial"/>
              </a:rPr>
              <a:t> </a:t>
            </a:r>
            <a:r>
              <a:rPr sz="2000" dirty="0">
                <a:latin typeface="Arial"/>
                <a:cs typeface="Arial"/>
              </a:rPr>
              <a:t>detection.</a:t>
            </a:r>
            <a:endParaRPr sz="2000">
              <a:latin typeface="Arial"/>
              <a:cs typeface="Arial"/>
            </a:endParaRPr>
          </a:p>
        </p:txBody>
      </p:sp>
      <p:sp>
        <p:nvSpPr>
          <p:cNvPr id="3" name="object 3"/>
          <p:cNvSpPr txBox="1">
            <a:spLocks noGrp="1"/>
          </p:cNvSpPr>
          <p:nvPr>
            <p:ph type="title"/>
          </p:nvPr>
        </p:nvSpPr>
        <p:spPr>
          <a:xfrm>
            <a:off x="850493" y="389636"/>
            <a:ext cx="5077460" cy="452120"/>
          </a:xfrm>
          <a:prstGeom prst="rect">
            <a:avLst/>
          </a:prstGeom>
        </p:spPr>
        <p:txBody>
          <a:bodyPr vert="horz" wrap="square" lIns="0" tIns="12065" rIns="0" bIns="0" rtlCol="0">
            <a:spAutoFit/>
          </a:bodyPr>
          <a:lstStyle/>
          <a:p>
            <a:pPr marL="12700">
              <a:lnSpc>
                <a:spcPct val="100000"/>
              </a:lnSpc>
              <a:spcBef>
                <a:spcPts val="95"/>
              </a:spcBef>
            </a:pPr>
            <a:r>
              <a:rPr sz="2800" b="1" u="heavy" spc="-10" dirty="0">
                <a:solidFill>
                  <a:srgbClr val="800000"/>
                </a:solidFill>
                <a:uFill>
                  <a:solidFill>
                    <a:srgbClr val="800000"/>
                  </a:solidFill>
                </a:uFill>
                <a:latin typeface="Constantia"/>
                <a:cs typeface="Constantia"/>
              </a:rPr>
              <a:t>Visual </a:t>
            </a:r>
            <a:r>
              <a:rPr sz="2800" b="1" u="heavy" spc="-25" dirty="0">
                <a:solidFill>
                  <a:srgbClr val="800000"/>
                </a:solidFill>
                <a:uFill>
                  <a:solidFill>
                    <a:srgbClr val="800000"/>
                  </a:solidFill>
                </a:uFill>
                <a:latin typeface="Constantia"/>
                <a:cs typeface="Constantia"/>
              </a:rPr>
              <a:t>Perception: </a:t>
            </a:r>
            <a:r>
              <a:rPr sz="2800" b="1" u="heavy" spc="-20" dirty="0">
                <a:solidFill>
                  <a:srgbClr val="800000"/>
                </a:solidFill>
                <a:uFill>
                  <a:solidFill>
                    <a:srgbClr val="800000"/>
                  </a:solidFill>
                </a:uFill>
                <a:latin typeface="Constantia"/>
                <a:cs typeface="Constantia"/>
              </a:rPr>
              <a:t>Human</a:t>
            </a:r>
            <a:r>
              <a:rPr sz="2800" b="1" u="heavy" spc="20" dirty="0">
                <a:solidFill>
                  <a:srgbClr val="800000"/>
                </a:solidFill>
                <a:uFill>
                  <a:solidFill>
                    <a:srgbClr val="800000"/>
                  </a:solidFill>
                </a:uFill>
                <a:latin typeface="Constantia"/>
                <a:cs typeface="Constantia"/>
              </a:rPr>
              <a:t> </a:t>
            </a:r>
            <a:r>
              <a:rPr sz="2800" b="1" u="heavy" spc="-55" dirty="0">
                <a:solidFill>
                  <a:srgbClr val="800000"/>
                </a:solidFill>
                <a:uFill>
                  <a:solidFill>
                    <a:srgbClr val="800000"/>
                  </a:solidFill>
                </a:uFill>
                <a:latin typeface="Constantia"/>
                <a:cs typeface="Constantia"/>
              </a:rPr>
              <a:t>Eye</a:t>
            </a:r>
            <a:endParaRPr sz="2800">
              <a:latin typeface="Constantia"/>
              <a:cs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6858000"/>
          </a:xfrm>
          <a:prstGeom prst="rect">
            <a:avLst/>
          </a:prstGeom>
        </p:spPr>
      </p:pic>
      <p:sp>
        <p:nvSpPr>
          <p:cNvPr id="3" name="object 3"/>
          <p:cNvSpPr txBox="1">
            <a:spLocks noGrp="1"/>
          </p:cNvSpPr>
          <p:nvPr>
            <p:ph type="title"/>
          </p:nvPr>
        </p:nvSpPr>
        <p:spPr>
          <a:xfrm>
            <a:off x="535940" y="295402"/>
            <a:ext cx="581533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Image Formation </a:t>
            </a:r>
            <a:r>
              <a:rPr sz="3600" dirty="0">
                <a:latin typeface="Arial"/>
                <a:cs typeface="Arial"/>
              </a:rPr>
              <a:t>In </a:t>
            </a:r>
            <a:r>
              <a:rPr sz="3600" spc="-10" dirty="0">
                <a:latin typeface="Arial"/>
                <a:cs typeface="Arial"/>
              </a:rPr>
              <a:t>The</a:t>
            </a:r>
            <a:r>
              <a:rPr sz="3600" spc="-40" dirty="0">
                <a:latin typeface="Arial"/>
                <a:cs typeface="Arial"/>
              </a:rPr>
              <a:t> </a:t>
            </a:r>
            <a:r>
              <a:rPr sz="3600" dirty="0">
                <a:latin typeface="Arial"/>
                <a:cs typeface="Arial"/>
              </a:rPr>
              <a:t>Eye</a:t>
            </a:r>
            <a:endParaRPr sz="3600">
              <a:latin typeface="Arial"/>
              <a:cs typeface="Arial"/>
            </a:endParaRPr>
          </a:p>
        </p:txBody>
      </p:sp>
      <p:sp>
        <p:nvSpPr>
          <p:cNvPr id="4" name="object 4"/>
          <p:cNvSpPr txBox="1"/>
          <p:nvPr/>
        </p:nvSpPr>
        <p:spPr>
          <a:xfrm>
            <a:off x="535940" y="1321053"/>
            <a:ext cx="8073390" cy="2293620"/>
          </a:xfrm>
          <a:prstGeom prst="rect">
            <a:avLst/>
          </a:prstGeom>
        </p:spPr>
        <p:txBody>
          <a:bodyPr vert="horz" wrap="square" lIns="0" tIns="12700" rIns="0" bIns="0" rtlCol="0">
            <a:spAutoFit/>
          </a:bodyPr>
          <a:lstStyle/>
          <a:p>
            <a:pPr marL="12700" marR="37465">
              <a:lnSpc>
                <a:spcPct val="100000"/>
              </a:lnSpc>
              <a:spcBef>
                <a:spcPts val="100"/>
              </a:spcBef>
              <a:buFont typeface="Wingdings"/>
              <a:buChar char=""/>
              <a:tabLst>
                <a:tab pos="367030" algn="l"/>
              </a:tabLst>
            </a:pPr>
            <a:r>
              <a:rPr sz="2400" spc="-5" dirty="0">
                <a:solidFill>
                  <a:srgbClr val="0000FF"/>
                </a:solidFill>
                <a:latin typeface="Arial"/>
                <a:cs typeface="Arial"/>
              </a:rPr>
              <a:t>Muscles within </a:t>
            </a:r>
            <a:r>
              <a:rPr sz="2400" dirty="0">
                <a:solidFill>
                  <a:srgbClr val="0000FF"/>
                </a:solidFill>
                <a:latin typeface="Arial"/>
                <a:cs typeface="Arial"/>
              </a:rPr>
              <a:t>the </a:t>
            </a:r>
            <a:r>
              <a:rPr sz="2400" spc="-5" dirty="0">
                <a:solidFill>
                  <a:srgbClr val="0000FF"/>
                </a:solidFill>
                <a:latin typeface="Arial"/>
                <a:cs typeface="Arial"/>
              </a:rPr>
              <a:t>eye can be used </a:t>
            </a:r>
            <a:r>
              <a:rPr sz="2400" dirty="0">
                <a:solidFill>
                  <a:srgbClr val="0000FF"/>
                </a:solidFill>
                <a:latin typeface="Arial"/>
                <a:cs typeface="Arial"/>
              </a:rPr>
              <a:t>to </a:t>
            </a:r>
            <a:r>
              <a:rPr sz="2400" spc="-5" dirty="0">
                <a:solidFill>
                  <a:srgbClr val="0000FF"/>
                </a:solidFill>
                <a:latin typeface="Arial"/>
                <a:cs typeface="Arial"/>
              </a:rPr>
              <a:t>change </a:t>
            </a:r>
            <a:r>
              <a:rPr sz="2400" dirty="0">
                <a:solidFill>
                  <a:srgbClr val="0000FF"/>
                </a:solidFill>
                <a:latin typeface="Arial"/>
                <a:cs typeface="Arial"/>
              </a:rPr>
              <a:t>the </a:t>
            </a:r>
            <a:r>
              <a:rPr sz="2400" spc="-5" dirty="0">
                <a:solidFill>
                  <a:srgbClr val="0000FF"/>
                </a:solidFill>
                <a:latin typeface="Arial"/>
                <a:cs typeface="Arial"/>
              </a:rPr>
              <a:t>shape  </a:t>
            </a:r>
            <a:r>
              <a:rPr sz="2400" dirty="0">
                <a:solidFill>
                  <a:srgbClr val="0000FF"/>
                </a:solidFill>
                <a:latin typeface="Arial"/>
                <a:cs typeface="Arial"/>
              </a:rPr>
              <a:t>of </a:t>
            </a:r>
            <a:r>
              <a:rPr sz="2400" spc="-5" dirty="0">
                <a:solidFill>
                  <a:srgbClr val="0000FF"/>
                </a:solidFill>
                <a:latin typeface="Arial"/>
                <a:cs typeface="Arial"/>
              </a:rPr>
              <a:t>the lens allowing us focus on objects </a:t>
            </a:r>
            <a:r>
              <a:rPr sz="2400" dirty="0">
                <a:solidFill>
                  <a:srgbClr val="0000FF"/>
                </a:solidFill>
                <a:latin typeface="Arial"/>
                <a:cs typeface="Arial"/>
              </a:rPr>
              <a:t>that </a:t>
            </a:r>
            <a:r>
              <a:rPr sz="2400" spc="-5" dirty="0">
                <a:solidFill>
                  <a:srgbClr val="0000FF"/>
                </a:solidFill>
                <a:latin typeface="Arial"/>
                <a:cs typeface="Arial"/>
              </a:rPr>
              <a:t>are near or </a:t>
            </a:r>
            <a:r>
              <a:rPr sz="2400" dirty="0">
                <a:solidFill>
                  <a:srgbClr val="0000FF"/>
                </a:solidFill>
                <a:latin typeface="Arial"/>
                <a:cs typeface="Arial"/>
              </a:rPr>
              <a:t>far  </a:t>
            </a:r>
            <a:r>
              <a:rPr sz="2400" spc="-5" dirty="0">
                <a:solidFill>
                  <a:srgbClr val="0000FF"/>
                </a:solidFill>
                <a:latin typeface="Arial"/>
                <a:cs typeface="Arial"/>
              </a:rPr>
              <a:t>away</a:t>
            </a:r>
            <a:endParaRPr sz="2400">
              <a:latin typeface="Arial"/>
              <a:cs typeface="Arial"/>
            </a:endParaRPr>
          </a:p>
          <a:p>
            <a:pPr marL="12700" marR="5080" algn="just">
              <a:lnSpc>
                <a:spcPct val="100000"/>
              </a:lnSpc>
              <a:spcBef>
                <a:spcPts val="580"/>
              </a:spcBef>
              <a:buFont typeface="Wingdings"/>
              <a:buChar char=""/>
              <a:tabLst>
                <a:tab pos="370205" algn="l"/>
              </a:tabLst>
            </a:pPr>
            <a:r>
              <a:rPr sz="2400" spc="-5" dirty="0">
                <a:solidFill>
                  <a:srgbClr val="0000FF"/>
                </a:solidFill>
                <a:latin typeface="Arial"/>
                <a:cs typeface="Arial"/>
              </a:rPr>
              <a:t>An image is focused onto </a:t>
            </a:r>
            <a:r>
              <a:rPr sz="2400" dirty="0">
                <a:solidFill>
                  <a:srgbClr val="0000FF"/>
                </a:solidFill>
                <a:latin typeface="Arial"/>
                <a:cs typeface="Arial"/>
              </a:rPr>
              <a:t>the </a:t>
            </a:r>
            <a:r>
              <a:rPr sz="2400" spc="-5" dirty="0">
                <a:solidFill>
                  <a:srgbClr val="0000FF"/>
                </a:solidFill>
                <a:latin typeface="Arial"/>
                <a:cs typeface="Arial"/>
              </a:rPr>
              <a:t>retina </a:t>
            </a:r>
            <a:r>
              <a:rPr sz="2400" dirty="0">
                <a:solidFill>
                  <a:srgbClr val="0000FF"/>
                </a:solidFill>
                <a:latin typeface="Arial"/>
                <a:cs typeface="Arial"/>
              </a:rPr>
              <a:t>causing </a:t>
            </a:r>
            <a:r>
              <a:rPr sz="2400" spc="-5" dirty="0">
                <a:solidFill>
                  <a:srgbClr val="0000FF"/>
                </a:solidFill>
                <a:latin typeface="Arial"/>
                <a:cs typeface="Arial"/>
              </a:rPr>
              <a:t>rods </a:t>
            </a:r>
            <a:r>
              <a:rPr sz="2400" spc="-10" dirty="0">
                <a:solidFill>
                  <a:srgbClr val="0000FF"/>
                </a:solidFill>
                <a:latin typeface="Arial"/>
                <a:cs typeface="Arial"/>
              </a:rPr>
              <a:t>and  </a:t>
            </a:r>
            <a:r>
              <a:rPr sz="2400" spc="-5" dirty="0">
                <a:solidFill>
                  <a:srgbClr val="0000FF"/>
                </a:solidFill>
                <a:latin typeface="Arial"/>
                <a:cs typeface="Arial"/>
              </a:rPr>
              <a:t>cones </a:t>
            </a:r>
            <a:r>
              <a:rPr sz="2400" dirty="0">
                <a:solidFill>
                  <a:srgbClr val="0000FF"/>
                </a:solidFill>
                <a:latin typeface="Arial"/>
                <a:cs typeface="Arial"/>
              </a:rPr>
              <a:t>to </a:t>
            </a:r>
            <a:r>
              <a:rPr sz="2400" spc="-5" dirty="0">
                <a:solidFill>
                  <a:srgbClr val="0000FF"/>
                </a:solidFill>
                <a:latin typeface="Arial"/>
                <a:cs typeface="Arial"/>
              </a:rPr>
              <a:t>become excited which </a:t>
            </a:r>
            <a:r>
              <a:rPr sz="2400" dirty="0">
                <a:solidFill>
                  <a:srgbClr val="0000FF"/>
                </a:solidFill>
                <a:latin typeface="Arial"/>
                <a:cs typeface="Arial"/>
              </a:rPr>
              <a:t>ultimately </a:t>
            </a:r>
            <a:r>
              <a:rPr sz="2400" spc="-5" dirty="0">
                <a:solidFill>
                  <a:srgbClr val="0000FF"/>
                </a:solidFill>
                <a:latin typeface="Arial"/>
                <a:cs typeface="Arial"/>
              </a:rPr>
              <a:t>send </a:t>
            </a:r>
            <a:r>
              <a:rPr sz="2400" dirty="0">
                <a:solidFill>
                  <a:srgbClr val="0000FF"/>
                </a:solidFill>
                <a:latin typeface="Arial"/>
                <a:cs typeface="Arial"/>
              </a:rPr>
              <a:t>signals to  the</a:t>
            </a:r>
            <a:r>
              <a:rPr sz="2400" spc="-25" dirty="0">
                <a:solidFill>
                  <a:srgbClr val="0000FF"/>
                </a:solidFill>
                <a:latin typeface="Arial"/>
                <a:cs typeface="Arial"/>
              </a:rPr>
              <a:t> </a:t>
            </a:r>
            <a:r>
              <a:rPr sz="2400" spc="-5" dirty="0">
                <a:solidFill>
                  <a:srgbClr val="0000FF"/>
                </a:solidFill>
                <a:latin typeface="Arial"/>
                <a:cs typeface="Arial"/>
              </a:rPr>
              <a:t>brain</a:t>
            </a:r>
            <a:endParaRPr sz="2400">
              <a:latin typeface="Arial"/>
              <a:cs typeface="Arial"/>
            </a:endParaRPr>
          </a:p>
        </p:txBody>
      </p:sp>
      <p:pic>
        <p:nvPicPr>
          <p:cNvPr id="5" name="object 5"/>
          <p:cNvPicPr/>
          <p:nvPr/>
        </p:nvPicPr>
        <p:blipFill>
          <a:blip r:embed="rId4" cstate="print"/>
          <a:stretch>
            <a:fillRect/>
          </a:stretch>
        </p:blipFill>
        <p:spPr>
          <a:xfrm>
            <a:off x="609600" y="3588892"/>
            <a:ext cx="8202549" cy="2430906"/>
          </a:xfrm>
          <a:prstGeom prst="rect">
            <a:avLst/>
          </a:prstGeom>
        </p:spPr>
      </p:pic>
      <p:sp>
        <p:nvSpPr>
          <p:cNvPr id="6" name="object 6"/>
          <p:cNvSpPr txBox="1"/>
          <p:nvPr/>
        </p:nvSpPr>
        <p:spPr>
          <a:xfrm>
            <a:off x="1602994" y="6045200"/>
            <a:ext cx="6257290" cy="39179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onstantia"/>
                <a:cs typeface="Constantia"/>
              </a:rPr>
              <a:t>(</a:t>
            </a:r>
            <a:r>
              <a:rPr sz="1800" b="1" spc="-40" dirty="0">
                <a:solidFill>
                  <a:srgbClr val="FF0000"/>
                </a:solidFill>
                <a:latin typeface="Constantia"/>
                <a:cs typeface="Constantia"/>
              </a:rPr>
              <a:t>H</a:t>
            </a:r>
            <a:r>
              <a:rPr sz="1800" b="1" dirty="0">
                <a:solidFill>
                  <a:srgbClr val="FF0000"/>
                </a:solidFill>
                <a:latin typeface="Constantia"/>
                <a:cs typeface="Constantia"/>
              </a:rPr>
              <a:t>ei</a:t>
            </a:r>
            <a:r>
              <a:rPr sz="1800" b="1" spc="-10" dirty="0">
                <a:solidFill>
                  <a:srgbClr val="FF0000"/>
                </a:solidFill>
                <a:latin typeface="Constantia"/>
                <a:cs typeface="Constantia"/>
              </a:rPr>
              <a:t>g</a:t>
            </a:r>
            <a:r>
              <a:rPr sz="1800" b="1" spc="-5" dirty="0">
                <a:solidFill>
                  <a:srgbClr val="FF0000"/>
                </a:solidFill>
                <a:latin typeface="Constantia"/>
                <a:cs typeface="Constantia"/>
              </a:rPr>
              <a:t>h</a:t>
            </a:r>
            <a:r>
              <a:rPr sz="1800" b="1" dirty="0">
                <a:solidFill>
                  <a:srgbClr val="FF0000"/>
                </a:solidFill>
                <a:latin typeface="Constantia"/>
                <a:cs typeface="Constantia"/>
              </a:rPr>
              <a:t>t</a:t>
            </a:r>
            <a:r>
              <a:rPr sz="1800" b="1" spc="-114" dirty="0">
                <a:solidFill>
                  <a:srgbClr val="FF0000"/>
                </a:solidFill>
                <a:latin typeface="Constantia"/>
                <a:cs typeface="Constantia"/>
              </a:rPr>
              <a:t> </a:t>
            </a:r>
            <a:r>
              <a:rPr sz="1800" b="1" dirty="0">
                <a:solidFill>
                  <a:srgbClr val="FF0000"/>
                </a:solidFill>
                <a:latin typeface="Constantia"/>
                <a:cs typeface="Constantia"/>
              </a:rPr>
              <a:t>of</a:t>
            </a:r>
            <a:r>
              <a:rPr sz="1800" b="1" spc="10" dirty="0">
                <a:solidFill>
                  <a:srgbClr val="FF0000"/>
                </a:solidFill>
                <a:latin typeface="Constantia"/>
                <a:cs typeface="Constantia"/>
              </a:rPr>
              <a:t> </a:t>
            </a:r>
            <a:r>
              <a:rPr sz="1800" b="1" spc="-10" dirty="0">
                <a:solidFill>
                  <a:srgbClr val="FF0000"/>
                </a:solidFill>
                <a:latin typeface="Constantia"/>
                <a:cs typeface="Constantia"/>
              </a:rPr>
              <a:t>t</a:t>
            </a:r>
            <a:r>
              <a:rPr sz="1800" b="1" spc="-5" dirty="0">
                <a:solidFill>
                  <a:srgbClr val="FF0000"/>
                </a:solidFill>
                <a:latin typeface="Constantia"/>
                <a:cs typeface="Constantia"/>
              </a:rPr>
              <a:t>h</a:t>
            </a:r>
            <a:r>
              <a:rPr sz="1800" b="1" dirty="0">
                <a:solidFill>
                  <a:srgbClr val="FF0000"/>
                </a:solidFill>
                <a:latin typeface="Constantia"/>
                <a:cs typeface="Constantia"/>
              </a:rPr>
              <a:t>e</a:t>
            </a:r>
            <a:r>
              <a:rPr sz="1800" b="1" spc="-70" dirty="0">
                <a:solidFill>
                  <a:srgbClr val="FF0000"/>
                </a:solidFill>
                <a:latin typeface="Constantia"/>
                <a:cs typeface="Constantia"/>
              </a:rPr>
              <a:t> </a:t>
            </a:r>
            <a:r>
              <a:rPr sz="1800" b="1" spc="-10" dirty="0">
                <a:solidFill>
                  <a:srgbClr val="FF0000"/>
                </a:solidFill>
                <a:latin typeface="Constantia"/>
                <a:cs typeface="Constantia"/>
              </a:rPr>
              <a:t>t</a:t>
            </a:r>
            <a:r>
              <a:rPr sz="1800" b="1" spc="-30" dirty="0">
                <a:solidFill>
                  <a:srgbClr val="FF0000"/>
                </a:solidFill>
                <a:latin typeface="Constantia"/>
                <a:cs typeface="Constantia"/>
              </a:rPr>
              <a:t>r</a:t>
            </a:r>
            <a:r>
              <a:rPr sz="1800" b="1" dirty="0">
                <a:solidFill>
                  <a:srgbClr val="FF0000"/>
                </a:solidFill>
                <a:latin typeface="Constantia"/>
                <a:cs typeface="Constantia"/>
              </a:rPr>
              <a:t>ee</a:t>
            </a:r>
            <a:r>
              <a:rPr sz="1800" b="1" spc="-55" dirty="0">
                <a:solidFill>
                  <a:srgbClr val="FF0000"/>
                </a:solidFill>
                <a:latin typeface="Constantia"/>
                <a:cs typeface="Constantia"/>
              </a:rPr>
              <a:t> </a:t>
            </a:r>
            <a:r>
              <a:rPr sz="1800" b="1" dirty="0">
                <a:solidFill>
                  <a:srgbClr val="FF0000"/>
                </a:solidFill>
                <a:latin typeface="Constantia"/>
                <a:cs typeface="Constantia"/>
              </a:rPr>
              <a:t>in</a:t>
            </a:r>
            <a:r>
              <a:rPr sz="1800" b="1" spc="-60" dirty="0">
                <a:solidFill>
                  <a:srgbClr val="FF0000"/>
                </a:solidFill>
                <a:latin typeface="Constantia"/>
                <a:cs typeface="Constantia"/>
              </a:rPr>
              <a:t> </a:t>
            </a:r>
            <a:r>
              <a:rPr sz="1800" b="1" spc="-10" dirty="0">
                <a:solidFill>
                  <a:srgbClr val="FF0000"/>
                </a:solidFill>
                <a:latin typeface="Constantia"/>
                <a:cs typeface="Constantia"/>
              </a:rPr>
              <a:t>t</a:t>
            </a:r>
            <a:r>
              <a:rPr sz="1800" b="1" spc="-5" dirty="0">
                <a:solidFill>
                  <a:srgbClr val="FF0000"/>
                </a:solidFill>
                <a:latin typeface="Constantia"/>
                <a:cs typeface="Constantia"/>
              </a:rPr>
              <a:t>h</a:t>
            </a:r>
            <a:r>
              <a:rPr sz="1800" b="1" dirty="0">
                <a:solidFill>
                  <a:srgbClr val="FF0000"/>
                </a:solidFill>
                <a:latin typeface="Constantia"/>
                <a:cs typeface="Constantia"/>
              </a:rPr>
              <a:t>e</a:t>
            </a:r>
            <a:r>
              <a:rPr sz="1800" b="1" spc="-80" dirty="0">
                <a:solidFill>
                  <a:srgbClr val="FF0000"/>
                </a:solidFill>
                <a:latin typeface="Constantia"/>
                <a:cs typeface="Constantia"/>
              </a:rPr>
              <a:t> </a:t>
            </a:r>
            <a:r>
              <a:rPr sz="1800" b="1" spc="-30" dirty="0">
                <a:solidFill>
                  <a:srgbClr val="FF0000"/>
                </a:solidFill>
                <a:latin typeface="Constantia"/>
                <a:cs typeface="Constantia"/>
              </a:rPr>
              <a:t>r</a:t>
            </a:r>
            <a:r>
              <a:rPr sz="1800" b="1" dirty="0">
                <a:solidFill>
                  <a:srgbClr val="FF0000"/>
                </a:solidFill>
                <a:latin typeface="Constantia"/>
                <a:cs typeface="Constantia"/>
              </a:rPr>
              <a:t>etin</a:t>
            </a:r>
            <a:r>
              <a:rPr sz="1800" b="1" spc="-15" dirty="0">
                <a:solidFill>
                  <a:srgbClr val="FF0000"/>
                </a:solidFill>
                <a:latin typeface="Constantia"/>
                <a:cs typeface="Constantia"/>
              </a:rPr>
              <a:t>a</a:t>
            </a:r>
            <a:r>
              <a:rPr sz="1800" b="1" dirty="0">
                <a:solidFill>
                  <a:srgbClr val="FF0000"/>
                </a:solidFill>
                <a:latin typeface="Constantia"/>
                <a:cs typeface="Constantia"/>
              </a:rPr>
              <a:t>l</a:t>
            </a:r>
            <a:r>
              <a:rPr sz="1800" b="1" spc="-5" dirty="0">
                <a:solidFill>
                  <a:srgbClr val="FF0000"/>
                </a:solidFill>
                <a:latin typeface="Constantia"/>
                <a:cs typeface="Constantia"/>
              </a:rPr>
              <a:t> </a:t>
            </a:r>
            <a:r>
              <a:rPr sz="1800" b="1" dirty="0">
                <a:solidFill>
                  <a:srgbClr val="FF0000"/>
                </a:solidFill>
                <a:latin typeface="Constantia"/>
                <a:cs typeface="Constantia"/>
              </a:rPr>
              <a:t>i</a:t>
            </a:r>
            <a:r>
              <a:rPr sz="1800" b="1" spc="-10" dirty="0">
                <a:solidFill>
                  <a:srgbClr val="FF0000"/>
                </a:solidFill>
                <a:latin typeface="Constantia"/>
                <a:cs typeface="Constantia"/>
              </a:rPr>
              <a:t>m</a:t>
            </a:r>
            <a:r>
              <a:rPr sz="1800" b="1" spc="-5" dirty="0">
                <a:solidFill>
                  <a:srgbClr val="FF0000"/>
                </a:solidFill>
                <a:latin typeface="Constantia"/>
                <a:cs typeface="Constantia"/>
              </a:rPr>
              <a:t>a</a:t>
            </a:r>
            <a:r>
              <a:rPr sz="1800" b="1" spc="-50" dirty="0">
                <a:solidFill>
                  <a:srgbClr val="FF0000"/>
                </a:solidFill>
                <a:latin typeface="Constantia"/>
                <a:cs typeface="Constantia"/>
              </a:rPr>
              <a:t>g</a:t>
            </a:r>
            <a:r>
              <a:rPr sz="1800" b="1" dirty="0">
                <a:solidFill>
                  <a:srgbClr val="FF0000"/>
                </a:solidFill>
                <a:latin typeface="Constantia"/>
                <a:cs typeface="Constantia"/>
              </a:rPr>
              <a:t>e</a:t>
            </a:r>
            <a:r>
              <a:rPr sz="1800" b="1" spc="-45" dirty="0">
                <a:solidFill>
                  <a:srgbClr val="FF0000"/>
                </a:solidFill>
                <a:latin typeface="Constantia"/>
                <a:cs typeface="Constantia"/>
              </a:rPr>
              <a:t> </a:t>
            </a:r>
            <a:r>
              <a:rPr sz="1800" b="1" dirty="0">
                <a:solidFill>
                  <a:srgbClr val="FF0000"/>
                </a:solidFill>
                <a:latin typeface="Constantia"/>
                <a:cs typeface="Constantia"/>
              </a:rPr>
              <a:t>)</a:t>
            </a:r>
            <a:r>
              <a:rPr sz="1800" b="1" spc="5" dirty="0">
                <a:solidFill>
                  <a:srgbClr val="FF0000"/>
                </a:solidFill>
                <a:latin typeface="Constantia"/>
                <a:cs typeface="Constantia"/>
              </a:rPr>
              <a:t> </a:t>
            </a:r>
            <a:r>
              <a:rPr sz="2400" b="1" dirty="0">
                <a:solidFill>
                  <a:srgbClr val="FF0000"/>
                </a:solidFill>
                <a:latin typeface="Constantia"/>
                <a:cs typeface="Constantia"/>
              </a:rPr>
              <a:t>/ </a:t>
            </a:r>
            <a:r>
              <a:rPr sz="2400" b="1" cap="small" spc="-45" dirty="0">
                <a:solidFill>
                  <a:srgbClr val="FF0000"/>
                </a:solidFill>
                <a:latin typeface="Constantia"/>
                <a:cs typeface="Constantia"/>
              </a:rPr>
              <a:t>1</a:t>
            </a:r>
            <a:r>
              <a:rPr sz="2400" b="1" dirty="0">
                <a:solidFill>
                  <a:srgbClr val="FF0000"/>
                </a:solidFill>
                <a:latin typeface="Constantia"/>
                <a:cs typeface="Constantia"/>
              </a:rPr>
              <a:t>7 = </a:t>
            </a:r>
            <a:r>
              <a:rPr sz="2400" b="1" spc="-10" dirty="0">
                <a:solidFill>
                  <a:srgbClr val="FF0000"/>
                </a:solidFill>
                <a:latin typeface="Constantia"/>
                <a:cs typeface="Constantia"/>
              </a:rPr>
              <a:t>(</a:t>
            </a:r>
            <a:r>
              <a:rPr sz="2400" b="1" cap="small" spc="-40" dirty="0">
                <a:solidFill>
                  <a:srgbClr val="FF0000"/>
                </a:solidFill>
                <a:latin typeface="Constantia"/>
                <a:cs typeface="Constantia"/>
              </a:rPr>
              <a:t>1</a:t>
            </a:r>
            <a:r>
              <a:rPr sz="2400" b="1" spc="-5" dirty="0">
                <a:solidFill>
                  <a:srgbClr val="FF0000"/>
                </a:solidFill>
                <a:latin typeface="Constantia"/>
                <a:cs typeface="Constantia"/>
              </a:rPr>
              <a:t>5/</a:t>
            </a:r>
            <a:r>
              <a:rPr sz="2400" b="1" cap="small" spc="-5" dirty="0">
                <a:solidFill>
                  <a:srgbClr val="FF0000"/>
                </a:solidFill>
                <a:latin typeface="Constantia"/>
                <a:cs typeface="Constantia"/>
              </a:rPr>
              <a:t>1</a:t>
            </a:r>
            <a:r>
              <a:rPr sz="2400" b="1" spc="-15" dirty="0">
                <a:solidFill>
                  <a:srgbClr val="FF0000"/>
                </a:solidFill>
                <a:latin typeface="Constantia"/>
                <a:cs typeface="Constantia"/>
              </a:rPr>
              <a:t>0</a:t>
            </a:r>
            <a:r>
              <a:rPr sz="2400" b="1" dirty="0">
                <a:solidFill>
                  <a:srgbClr val="FF0000"/>
                </a:solidFill>
                <a:latin typeface="Constantia"/>
                <a:cs typeface="Constantia"/>
              </a:rPr>
              <a:t>0 )</a:t>
            </a:r>
            <a:endParaRPr sz="2400" dirty="0">
              <a:latin typeface="Constantia"/>
              <a:cs typeface="Constant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2269</Words>
  <Application>Microsoft Office PowerPoint</Application>
  <PresentationFormat>On-screen Show (4:3)</PresentationFormat>
  <Paragraphs>333</Paragraphs>
  <Slides>41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MS PGothic</vt:lpstr>
      <vt:lpstr>Arial</vt:lpstr>
      <vt:lpstr>Arial Narrow</vt:lpstr>
      <vt:lpstr>Calibri</vt:lpstr>
      <vt:lpstr>Constantia</vt:lpstr>
      <vt:lpstr>Symbol</vt:lpstr>
      <vt:lpstr>Times New Roman</vt:lpstr>
      <vt:lpstr>Wingdings</vt:lpstr>
      <vt:lpstr>Office Theme</vt:lpstr>
      <vt:lpstr>Today’s Contents</vt:lpstr>
      <vt:lpstr>What is meant by visual perception?</vt:lpstr>
      <vt:lpstr>Human Visual System</vt:lpstr>
      <vt:lpstr>Human Visual System</vt:lpstr>
      <vt:lpstr>Human Visual System</vt:lpstr>
      <vt:lpstr>Structure Of The Human Eye</vt:lpstr>
      <vt:lpstr>PowerPoint Presentation</vt:lpstr>
      <vt:lpstr>Visual Perception: Human Eye</vt:lpstr>
      <vt:lpstr>Image Formation In The Eye</vt:lpstr>
      <vt:lpstr>Some psychophysics:</vt:lpstr>
      <vt:lpstr>Brightness Adaptation &amp; Discrimination</vt:lpstr>
      <vt:lpstr>Brightness Adaptation &amp; Discrimination</vt:lpstr>
      <vt:lpstr>Mach Band Effect (Cont)</vt:lpstr>
      <vt:lpstr>Brightness Adaptation &amp; Discrimination  (cont…)</vt:lpstr>
      <vt:lpstr>Optical Illusions</vt:lpstr>
      <vt:lpstr>Optical Illusions</vt:lpstr>
      <vt:lpstr>Image Formation</vt:lpstr>
      <vt:lpstr>In the following slides we will consider  what is involved in capturing a digital  image of a real-world scene</vt:lpstr>
      <vt:lpstr>Image Acquisition</vt:lpstr>
      <vt:lpstr>Image Acquisition</vt:lpstr>
      <vt:lpstr>Light And The Electromagnetic Spectrum</vt:lpstr>
      <vt:lpstr>PowerPoint Presentation</vt:lpstr>
      <vt:lpstr>A photon's life choices</vt:lpstr>
      <vt:lpstr>A photon’s life choices</vt:lpstr>
      <vt:lpstr>A photon’s life choices</vt:lpstr>
      <vt:lpstr>A photon’s life choices</vt:lpstr>
      <vt:lpstr>A photon’s life choices</vt:lpstr>
      <vt:lpstr>A photon’s life choices</vt:lpstr>
      <vt:lpstr>A photon’s life choices</vt:lpstr>
      <vt:lpstr>A photon’s life choices</vt:lpstr>
      <vt:lpstr>A photon’s life choices</vt:lpstr>
      <vt:lpstr>A photon’s life choices</vt:lpstr>
      <vt:lpstr>Image Sensors</vt:lpstr>
      <vt:lpstr>Image Sensors used to transform illumination energy to  digital images.</vt:lpstr>
      <vt:lpstr>Image Acquisition using Single Sensor</vt:lpstr>
      <vt:lpstr>Image Acquisition using Sensor Array</vt:lpstr>
      <vt:lpstr>PowerPoint Presentation</vt:lpstr>
      <vt:lpstr>Image Formation Model</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on  Digital Image Processing</dc:title>
  <dc:creator>CSE</dc:creator>
  <cp:lastModifiedBy>Arefeen Sultan</cp:lastModifiedBy>
  <cp:revision>56</cp:revision>
  <dcterms:created xsi:type="dcterms:W3CDTF">2021-05-20T18:06:41Z</dcterms:created>
  <dcterms:modified xsi:type="dcterms:W3CDTF">2021-05-28T05:20:39Z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2019-01-13T00:00:00Z</vt:filetime>
  </property>
  <property fmtid="{D5CDD505-2E9C-101B-9397-08002B2CF9AE}" pid="3" name="Creator">
    <vt:lpwstr>Microsoft® Office PowerPoint® 2007</vt:lpwstr>
  </property>
  <property fmtid="{D5CDD505-2E9C-101B-9397-08002B2CF9AE}" pid="4" name="LastSaved">
    <vt:filetime>2021-05-20T00:00:00Z</vt:filetime>
  </property>
</Properties>
</file>