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1" r:id="rId3"/>
    <p:sldId id="312" r:id="rId4"/>
    <p:sldId id="321" r:id="rId5"/>
    <p:sldId id="320" r:id="rId6"/>
    <p:sldId id="313" r:id="rId7"/>
    <p:sldId id="314" r:id="rId8"/>
    <p:sldId id="315" r:id="rId9"/>
    <p:sldId id="316" r:id="rId10"/>
    <p:sldId id="317" r:id="rId11"/>
    <p:sldId id="318" r:id="rId12"/>
    <p:sldId id="319" r:id="rId13"/>
    <p:sldId id="280" r:id="rId14"/>
    <p:sldId id="322" r:id="rId15"/>
    <p:sldId id="324" r:id="rId16"/>
    <p:sldId id="323" r:id="rId17"/>
    <p:sldId id="325" r:id="rId18"/>
    <p:sldId id="326" r:id="rId19"/>
    <p:sldId id="327" r:id="rId20"/>
    <p:sldId id="328" r:id="rId21"/>
    <p:sldId id="329" r:id="rId22"/>
    <p:sldId id="330" r:id="rId23"/>
    <p:sldId id="331" r:id="rId24"/>
    <p:sldId id="33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32" autoAdjust="0"/>
    <p:restoredTop sz="94660"/>
  </p:normalViewPr>
  <p:slideViewPr>
    <p:cSldViewPr snapToGrid="0">
      <p:cViewPr varScale="1">
        <p:scale>
          <a:sx n="73" d="100"/>
          <a:sy n="73" d="100"/>
        </p:scale>
        <p:origin x="-52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Image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92472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Lossless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Example of lossless compression</a:t>
            </a: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There is </a:t>
            </a:r>
            <a:r>
              <a:rPr lang="en-US" dirty="0">
                <a:solidFill>
                  <a:schemeClr val="tx1"/>
                </a:solidFill>
                <a:latin typeface="Times New Roman" panose="02020603050405020304" pitchFamily="18" charset="0"/>
                <a:cs typeface="Times New Roman" panose="02020603050405020304" pitchFamily="18" charset="0"/>
              </a:rPr>
              <a:t>almost no noticeable difference.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ile size decreased </a:t>
            </a:r>
            <a:r>
              <a:rPr lang="en-US" dirty="0">
                <a:solidFill>
                  <a:schemeClr val="tx1"/>
                </a:solidFill>
                <a:latin typeface="Times New Roman" panose="02020603050405020304" pitchFamily="18" charset="0"/>
                <a:cs typeface="Times New Roman" panose="02020603050405020304" pitchFamily="18" charset="0"/>
              </a:rPr>
              <a:t>by 14%. So if you are looking to retain the quality of your images, lossless compression is definitely the way to go.</a:t>
            </a:r>
          </a:p>
          <a:p>
            <a:pPr algn="just">
              <a:buClrTx/>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9311" y="1911115"/>
            <a:ext cx="9033477" cy="2376799"/>
          </a:xfrm>
          <a:prstGeom prst="rect">
            <a:avLst/>
          </a:prstGeom>
        </p:spPr>
      </p:pic>
    </p:spTree>
    <p:extLst>
      <p:ext uri="{BB962C8B-B14F-4D97-AF65-F5344CB8AC3E}">
        <p14:creationId xmlns:p14="http://schemas.microsoft.com/office/powerpoint/2010/main" xmlns="" val="1920141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Lossless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Advantages: No loss of quality, slight decreases in image file sizes.</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Disadvantages: Larger files than if you were to use </a:t>
            </a:r>
            <a:r>
              <a:rPr lang="en-US" dirty="0" err="1">
                <a:solidFill>
                  <a:schemeClr val="tx1"/>
                </a:solidFill>
                <a:latin typeface="Times New Roman" panose="02020603050405020304" pitchFamily="18" charset="0"/>
                <a:cs typeface="Times New Roman" panose="02020603050405020304" pitchFamily="18" charset="0"/>
              </a:rPr>
              <a:t>lossy</a:t>
            </a:r>
            <a:r>
              <a:rPr lang="en-US" dirty="0">
                <a:solidFill>
                  <a:schemeClr val="tx1"/>
                </a:solidFill>
                <a:latin typeface="Times New Roman" panose="02020603050405020304" pitchFamily="18" charset="0"/>
                <a:cs typeface="Times New Roman" panose="02020603050405020304" pitchFamily="18" charset="0"/>
              </a:rPr>
              <a:t> compression</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04667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err="1" smtClean="0">
                <a:solidFill>
                  <a:schemeClr val="tx1"/>
                </a:solidFill>
                <a:latin typeface="Times New Roman" panose="02020603050405020304" pitchFamily="18" charset="0"/>
                <a:cs typeface="Times New Roman" panose="02020603050405020304" pitchFamily="18" charset="0"/>
              </a:rPr>
              <a:t>WebP</a:t>
            </a:r>
            <a:r>
              <a:rPr lang="en-US" sz="3200" dirty="0" smtClean="0">
                <a:solidFill>
                  <a:schemeClr val="tx1"/>
                </a:solidFill>
                <a:latin typeface="Times New Roman" panose="02020603050405020304" pitchFamily="18" charset="0"/>
                <a:cs typeface="Times New Roman" panose="02020603050405020304" pitchFamily="18" charset="0"/>
              </a:rPr>
              <a:t> Lossless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normAutofit/>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 special compression technique of Google </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It reduces image size like </a:t>
            </a:r>
            <a:r>
              <a:rPr lang="en-US" dirty="0" err="1" smtClean="0">
                <a:solidFill>
                  <a:schemeClr val="tx1"/>
                </a:solidFill>
                <a:latin typeface="Times New Roman" panose="02020603050405020304" pitchFamily="18" charset="0"/>
                <a:cs typeface="Times New Roman" panose="02020603050405020304" pitchFamily="18" charset="0"/>
              </a:rPr>
              <a:t>lossy</a:t>
            </a:r>
            <a:r>
              <a:rPr lang="en-US" dirty="0" smtClean="0">
                <a:solidFill>
                  <a:schemeClr val="tx1"/>
                </a:solidFill>
                <a:latin typeface="Times New Roman" panose="02020603050405020304" pitchFamily="18" charset="0"/>
                <a:cs typeface="Times New Roman" panose="02020603050405020304" pitchFamily="18" charset="0"/>
              </a:rPr>
              <a:t> compression but preserves quality like lossless compression</a:t>
            </a: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file size decreased by </a:t>
            </a:r>
            <a:r>
              <a:rPr lang="en-US" dirty="0">
                <a:solidFill>
                  <a:schemeClr val="tx1"/>
                </a:solidFill>
                <a:latin typeface="Times New Roman" panose="02020603050405020304" pitchFamily="18" charset="0"/>
                <a:cs typeface="Times New Roman" panose="02020603050405020304" pitchFamily="18" charset="0"/>
              </a:rPr>
              <a:t>79</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All application doesn’t support, Only supported browsers can use this compression technique</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Advantages: No loss of quality, large decreases in file size.</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Disadvantages: Less browser support, slightly larger file sizes than </a:t>
            </a:r>
            <a:r>
              <a:rPr lang="en-US" dirty="0" err="1" smtClean="0">
                <a:solidFill>
                  <a:schemeClr val="tx1"/>
                </a:solidFill>
                <a:latin typeface="Times New Roman" panose="02020603050405020304" pitchFamily="18" charset="0"/>
                <a:cs typeface="Times New Roman" panose="02020603050405020304" pitchFamily="18" charset="0"/>
              </a:rPr>
              <a:t>lossy</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93751" y="2419997"/>
            <a:ext cx="6953250" cy="2000250"/>
          </a:xfrm>
          <a:prstGeom prst="rect">
            <a:avLst/>
          </a:prstGeom>
        </p:spPr>
      </p:pic>
    </p:spTree>
    <p:extLst>
      <p:ext uri="{BB962C8B-B14F-4D97-AF65-F5344CB8AC3E}">
        <p14:creationId xmlns:p14="http://schemas.microsoft.com/office/powerpoint/2010/main" xmlns="" val="3145286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Image Compression: How they work</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34665"/>
            <a:ext cx="11055542" cy="5373722"/>
          </a:xfrm>
        </p:spPr>
        <p:txBody>
          <a:bodyPr>
            <a:normAutofit/>
          </a:bodyPr>
          <a:lstStyle/>
          <a:p>
            <a:pPr algn="just">
              <a:buClrTx/>
            </a:pPr>
            <a:r>
              <a:rPr lang="en-US" dirty="0">
                <a:solidFill>
                  <a:schemeClr val="tx1"/>
                </a:solidFill>
                <a:latin typeface="Times New Roman" panose="02020603050405020304" pitchFamily="18" charset="0"/>
                <a:cs typeface="Times New Roman" panose="02020603050405020304" pitchFamily="18" charset="0"/>
              </a:rPr>
              <a:t>Deflate</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Times New Roman" panose="02020603050405020304" pitchFamily="18" charset="0"/>
              <a:buChar char="⁂"/>
            </a:pPr>
            <a:r>
              <a:rPr lang="en-US" dirty="0" smtClean="0">
                <a:solidFill>
                  <a:schemeClr val="tx1"/>
                </a:solidFill>
                <a:latin typeface="Times New Roman" panose="02020603050405020304" pitchFamily="18" charset="0"/>
                <a:cs typeface="Times New Roman" panose="02020603050405020304" pitchFamily="18" charset="0"/>
              </a:rPr>
              <a:t>Deflate </a:t>
            </a:r>
            <a:r>
              <a:rPr lang="en-US" dirty="0">
                <a:solidFill>
                  <a:schemeClr val="tx1"/>
                </a:solidFill>
                <a:latin typeface="Times New Roman" panose="02020603050405020304" pitchFamily="18" charset="0"/>
                <a:cs typeface="Times New Roman" panose="02020603050405020304" pitchFamily="18" charset="0"/>
              </a:rPr>
              <a:t>is a lossless data compression algorithm used for PNG images.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Times New Roman" panose="02020603050405020304" pitchFamily="18" charset="0"/>
              <a:buChar char="⁂"/>
            </a:pPr>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uses a combination of LZ77 and Huffman coding to achieve compression results that do not affect the quality of the image.</a:t>
            </a:r>
          </a:p>
          <a:p>
            <a:pPr marL="285750" indent="-285750" algn="just">
              <a:buClrTx/>
              <a:buFont typeface="Times New Roman" panose="02020603050405020304" pitchFamily="18" charset="0"/>
              <a:buChar char="⁂"/>
            </a:pPr>
            <a:endParaRPr lang="en-US" dirty="0">
              <a:solidFill>
                <a:schemeClr val="tx1"/>
              </a:solidFill>
              <a:latin typeface="Times New Roman" panose="02020603050405020304" pitchFamily="18" charset="0"/>
              <a:cs typeface="Times New Roman" panose="02020603050405020304" pitchFamily="18" charset="0"/>
            </a:endParaRPr>
          </a:p>
          <a:p>
            <a:pPr algn="just">
              <a:buClrTx/>
            </a:pPr>
            <a:r>
              <a:rPr lang="en-US" dirty="0" smtClean="0">
                <a:solidFill>
                  <a:schemeClr val="tx1"/>
                </a:solidFill>
                <a:latin typeface="Times New Roman" panose="02020603050405020304" pitchFamily="18" charset="0"/>
                <a:cs typeface="Times New Roman" panose="02020603050405020304" pitchFamily="18" charset="0"/>
              </a:rPr>
              <a:t>Run-length</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Times New Roman" panose="02020603050405020304" pitchFamily="18" charset="0"/>
              <a:buChar char="⁂"/>
            </a:pPr>
            <a:r>
              <a:rPr lang="en-US" dirty="0">
                <a:solidFill>
                  <a:schemeClr val="tx1"/>
                </a:solidFill>
                <a:latin typeface="Times New Roman" panose="02020603050405020304" pitchFamily="18" charset="0"/>
                <a:cs typeface="Times New Roman" panose="02020603050405020304" pitchFamily="18" charset="0"/>
              </a:rPr>
              <a:t>Run-length encoding </a:t>
            </a:r>
            <a:r>
              <a:rPr lang="en-US" dirty="0" smtClean="0">
                <a:solidFill>
                  <a:schemeClr val="tx1"/>
                </a:solidFill>
                <a:latin typeface="Times New Roman" panose="02020603050405020304" pitchFamily="18" charset="0"/>
                <a:cs typeface="Times New Roman" panose="02020603050405020304" pitchFamily="18" charset="0"/>
              </a:rPr>
              <a:t>takes </a:t>
            </a:r>
            <a:r>
              <a:rPr lang="en-US" dirty="0">
                <a:solidFill>
                  <a:schemeClr val="tx1"/>
                </a:solidFill>
                <a:latin typeface="Times New Roman" panose="02020603050405020304" pitchFamily="18" charset="0"/>
                <a:cs typeface="Times New Roman" panose="02020603050405020304" pitchFamily="18" charset="0"/>
              </a:rPr>
              <a:t>redundant strings or runs of data and stores them as one unit.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Times New Roman" panose="02020603050405020304" pitchFamily="18" charset="0"/>
              <a:buChar char="⁂"/>
            </a:pPr>
            <a:r>
              <a:rPr lang="en-US" dirty="0" smtClean="0">
                <a:solidFill>
                  <a:schemeClr val="tx1"/>
                </a:solidFill>
                <a:latin typeface="Times New Roman" panose="02020603050405020304" pitchFamily="18" charset="0"/>
                <a:cs typeface="Times New Roman" panose="02020603050405020304" pitchFamily="18" charset="0"/>
              </a:rPr>
              <a:t>Suppose there </a:t>
            </a:r>
            <a:r>
              <a:rPr lang="en-US" dirty="0">
                <a:solidFill>
                  <a:schemeClr val="tx1"/>
                </a:solidFill>
                <a:latin typeface="Times New Roman" panose="02020603050405020304" pitchFamily="18" charset="0"/>
                <a:cs typeface="Times New Roman" panose="02020603050405020304" pitchFamily="18" charset="0"/>
              </a:rPr>
              <a:t>are 12 white pixels and 12 red pixels. Normally, </a:t>
            </a:r>
            <a:r>
              <a:rPr lang="en-US" dirty="0" smtClean="0">
                <a:solidFill>
                  <a:schemeClr val="tx1"/>
                </a:solidFill>
                <a:latin typeface="Times New Roman" panose="02020603050405020304" pitchFamily="18" charset="0"/>
                <a:cs typeface="Times New Roman" panose="02020603050405020304" pitchFamily="18" charset="0"/>
              </a:rPr>
              <a:t>it is written </a:t>
            </a:r>
            <a:r>
              <a:rPr lang="en-US" dirty="0">
                <a:solidFill>
                  <a:schemeClr val="tx1"/>
                </a:solidFill>
                <a:latin typeface="Times New Roman" panose="02020603050405020304" pitchFamily="18" charset="0"/>
                <a:cs typeface="Times New Roman" panose="02020603050405020304" pitchFamily="18" charset="0"/>
              </a:rPr>
              <a:t>as WWWWWWWWWWWWRRRRRRRRRRRR, with W representing the white pixel and R the red pixel. Run length would put the data as 12W and 12R. </a:t>
            </a:r>
          </a:p>
          <a:p>
            <a:pPr algn="just">
              <a:buClrTx/>
            </a:pPr>
            <a:r>
              <a:rPr lang="en-US" dirty="0" smtClean="0">
                <a:solidFill>
                  <a:schemeClr val="tx1"/>
                </a:solidFill>
                <a:latin typeface="Times New Roman" panose="02020603050405020304" pitchFamily="18" charset="0"/>
                <a:cs typeface="Times New Roman" panose="02020603050405020304" pitchFamily="18" charset="0"/>
              </a:rPr>
              <a:t>Transform</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Times New Roman" panose="02020603050405020304" pitchFamily="18" charset="0"/>
              <a:buChar char="⁂"/>
            </a:pPr>
            <a:r>
              <a:rPr lang="en-US" dirty="0">
                <a:solidFill>
                  <a:schemeClr val="tx1"/>
                </a:solidFill>
                <a:latin typeface="Times New Roman" panose="02020603050405020304" pitchFamily="18" charset="0"/>
                <a:cs typeface="Times New Roman" panose="02020603050405020304" pitchFamily="18" charset="0"/>
              </a:rPr>
              <a:t>Transform encoding is a </a:t>
            </a:r>
            <a:r>
              <a:rPr lang="en-US" dirty="0" err="1">
                <a:solidFill>
                  <a:schemeClr val="tx1"/>
                </a:solidFill>
                <a:latin typeface="Times New Roman" panose="02020603050405020304" pitchFamily="18" charset="0"/>
                <a:cs typeface="Times New Roman" panose="02020603050405020304" pitchFamily="18" charset="0"/>
              </a:rPr>
              <a:t>lossy</a:t>
            </a:r>
            <a:r>
              <a:rPr lang="en-US" dirty="0">
                <a:solidFill>
                  <a:schemeClr val="tx1"/>
                </a:solidFill>
                <a:latin typeface="Times New Roman" panose="02020603050405020304" pitchFamily="18" charset="0"/>
                <a:cs typeface="Times New Roman" panose="02020603050405020304" pitchFamily="18" charset="0"/>
              </a:rPr>
              <a:t> compression commonly used for JPEGs. There are millions of shades of colors, and transform encoding takes colors that have similar shades and makes them one single value. Depending upon the compression value you define (i.e. the number of shades of colors you group together) you may or may not notice a difference in the image's quality.</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4099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Type </a:t>
            </a:r>
            <a:r>
              <a:rPr lang="en-US" dirty="0">
                <a:solidFill>
                  <a:schemeClr val="tx1"/>
                </a:solidFill>
                <a:latin typeface="Times New Roman" panose="02020603050405020304" pitchFamily="18" charset="0"/>
                <a:cs typeface="Times New Roman" panose="02020603050405020304" pitchFamily="18" charset="0"/>
              </a:rPr>
              <a:t>of compression to reduce the size of the file without damaging its </a:t>
            </a:r>
            <a:r>
              <a:rPr lang="en-US" dirty="0" smtClean="0">
                <a:solidFill>
                  <a:schemeClr val="tx1"/>
                </a:solidFill>
                <a:latin typeface="Times New Roman" panose="02020603050405020304" pitchFamily="18" charset="0"/>
                <a:cs typeface="Times New Roman" panose="02020603050405020304" pitchFamily="18" charset="0"/>
              </a:rPr>
              <a:t>quality</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Convert </a:t>
            </a:r>
            <a:r>
              <a:rPr lang="en-US" dirty="0">
                <a:solidFill>
                  <a:schemeClr val="tx1"/>
                </a:solidFill>
                <a:latin typeface="Times New Roman" panose="02020603050405020304" pitchFamily="18" charset="0"/>
                <a:cs typeface="Times New Roman" panose="02020603050405020304" pitchFamily="18" charset="0"/>
              </a:rPr>
              <a:t>the R, G, B color format to Y, </a:t>
            </a:r>
            <a:r>
              <a:rPr lang="en-US" dirty="0" err="1">
                <a:solidFill>
                  <a:schemeClr val="tx1"/>
                </a:solidFill>
                <a:latin typeface="Times New Roman" panose="02020603050405020304" pitchFamily="18" charset="0"/>
                <a:cs typeface="Times New Roman" panose="02020603050405020304" pitchFamily="18" charset="0"/>
              </a:rPr>
              <a:t>Cb</a:t>
            </a:r>
            <a:r>
              <a:rPr lang="en-US" dirty="0">
                <a:solidFill>
                  <a:schemeClr val="tx1"/>
                </a:solidFill>
                <a:latin typeface="Times New Roman" panose="02020603050405020304" pitchFamily="18" charset="0"/>
                <a:cs typeface="Times New Roman" panose="02020603050405020304" pitchFamily="18" charset="0"/>
              </a:rPr>
              <a:t>, Cr format</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Some colors are more sensitive to human eyes and thus are high-frequency colors.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Reduce </a:t>
            </a:r>
            <a:r>
              <a:rPr lang="en-US" dirty="0">
                <a:solidFill>
                  <a:schemeClr val="tx1"/>
                </a:solidFill>
                <a:latin typeface="Times New Roman" panose="02020603050405020304" pitchFamily="18" charset="0"/>
                <a:cs typeface="Times New Roman" panose="02020603050405020304" pitchFamily="18" charset="0"/>
              </a:rPr>
              <a:t>the size of pixels in </a:t>
            </a:r>
            <a:r>
              <a:rPr lang="en-US" dirty="0" err="1">
                <a:solidFill>
                  <a:schemeClr val="tx1"/>
                </a:solidFill>
                <a:latin typeface="Times New Roman" panose="02020603050405020304" pitchFamily="18" charset="0"/>
                <a:cs typeface="Times New Roman" panose="02020603050405020304" pitchFamily="18" charset="0"/>
              </a:rPr>
              <a:t>downsampling</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Divide </a:t>
            </a:r>
            <a:r>
              <a:rPr lang="en-US" dirty="0">
                <a:solidFill>
                  <a:schemeClr val="tx1"/>
                </a:solidFill>
                <a:latin typeface="Times New Roman" panose="02020603050405020304" pitchFamily="18" charset="0"/>
                <a:cs typeface="Times New Roman" panose="02020603050405020304" pitchFamily="18" charset="0"/>
              </a:rPr>
              <a:t>our image into 8*8 pixels and perform forward DCT(Direct Cosine Transformation).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Then </a:t>
            </a:r>
            <a:r>
              <a:rPr lang="en-US" dirty="0">
                <a:solidFill>
                  <a:schemeClr val="tx1"/>
                </a:solidFill>
                <a:latin typeface="Times New Roman" panose="02020603050405020304" pitchFamily="18" charset="0"/>
                <a:cs typeface="Times New Roman" panose="02020603050405020304" pitchFamily="18" charset="0"/>
              </a:rPr>
              <a:t>we perform quantization using quantum tables and we compress our data using various encoding methods like run-length encoding and Huffman encoding.</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the second stage, we decompress our </a:t>
            </a:r>
            <a:r>
              <a:rPr lang="en-US" dirty="0" smtClean="0">
                <a:solidFill>
                  <a:schemeClr val="tx1"/>
                </a:solidFill>
                <a:latin typeface="Times New Roman" panose="02020603050405020304" pitchFamily="18" charset="0"/>
                <a:cs typeface="Times New Roman" panose="02020603050405020304" pitchFamily="18" charset="0"/>
              </a:rPr>
              <a:t>data</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We </a:t>
            </a:r>
            <a:r>
              <a:rPr lang="en-US" dirty="0">
                <a:solidFill>
                  <a:schemeClr val="tx1"/>
                </a:solidFill>
                <a:latin typeface="Times New Roman" panose="02020603050405020304" pitchFamily="18" charset="0"/>
                <a:cs typeface="Times New Roman" panose="02020603050405020304" pitchFamily="18" charset="0"/>
              </a:rPr>
              <a:t>decode our data, and we again de-quantize our data by referring to the quantization table.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Then </a:t>
            </a:r>
            <a:r>
              <a:rPr lang="en-US" dirty="0">
                <a:solidFill>
                  <a:schemeClr val="tx1"/>
                </a:solidFill>
                <a:latin typeface="Times New Roman" panose="02020603050405020304" pitchFamily="18" charset="0"/>
                <a:cs typeface="Times New Roman" panose="02020603050405020304" pitchFamily="18" charset="0"/>
              </a:rPr>
              <a:t>we perform Inverse DCT and </a:t>
            </a:r>
            <a:r>
              <a:rPr lang="en-US" dirty="0" err="1">
                <a:solidFill>
                  <a:schemeClr val="tx1"/>
                </a:solidFill>
                <a:latin typeface="Times New Roman" panose="02020603050405020304" pitchFamily="18" charset="0"/>
                <a:cs typeface="Times New Roman" panose="02020603050405020304" pitchFamily="18" charset="0"/>
              </a:rPr>
              <a:t>upsampling</a:t>
            </a:r>
            <a:r>
              <a:rPr lang="en-US" dirty="0">
                <a:solidFill>
                  <a:schemeClr val="tx1"/>
                </a:solidFill>
                <a:latin typeface="Times New Roman" panose="02020603050405020304" pitchFamily="18" charset="0"/>
                <a:cs typeface="Times New Roman" panose="02020603050405020304" pitchFamily="18" charset="0"/>
              </a:rPr>
              <a:t> to convert it into original pixels and finally, color transformation takes place to convert the image into its original color format.</a:t>
            </a:r>
          </a:p>
        </p:txBody>
      </p:sp>
    </p:spTree>
    <p:extLst>
      <p:ext uri="{BB962C8B-B14F-4D97-AF65-F5344CB8AC3E}">
        <p14:creationId xmlns:p14="http://schemas.microsoft.com/office/powerpoint/2010/main" xmlns="" val="135250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67682" y="1384916"/>
            <a:ext cx="8548675" cy="5136031"/>
          </a:xfrm>
          <a:prstGeom prst="rect">
            <a:avLst/>
          </a:prstGeom>
        </p:spPr>
      </p:pic>
    </p:spTree>
    <p:extLst>
      <p:ext uri="{BB962C8B-B14F-4D97-AF65-F5344CB8AC3E}">
        <p14:creationId xmlns:p14="http://schemas.microsoft.com/office/powerpoint/2010/main" xmlns="" val="3466809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8" y="558539"/>
            <a:ext cx="11557569" cy="6144102"/>
          </a:xfrm>
        </p:spPr>
        <p:txBody>
          <a:bodyPr>
            <a:normAutofit lnSpcReduction="10000"/>
          </a:bodyPr>
          <a:lstStyle/>
          <a:p>
            <a:pPr algn="l" fontAlgn="base">
              <a:buClrTx/>
            </a:pPr>
            <a:r>
              <a:rPr lang="en-US" b="1" dirty="0">
                <a:solidFill>
                  <a:schemeClr val="tx1"/>
                </a:solidFill>
                <a:latin typeface="Times New Roman" panose="02020603050405020304" pitchFamily="18" charset="0"/>
                <a:cs typeface="Times New Roman" panose="02020603050405020304" pitchFamily="18" charset="0"/>
              </a:rPr>
              <a:t>Algorithm of JPEG Data Compression :</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l" fontAlgn="base">
              <a:buClrTx/>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Splitting –</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We split our image in the blocks of 8*8 blocks. It form 64 blocks in which each block is referred to as 1 pixel</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l" fontAlgn="base">
              <a:buClrTx/>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Color Space Transform –</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In this phase, we convert R, G, B to Y, </a:t>
            </a:r>
            <a:r>
              <a:rPr lang="en-US" dirty="0" err="1">
                <a:solidFill>
                  <a:schemeClr val="tx1"/>
                </a:solidFill>
                <a:latin typeface="Times New Roman" panose="02020603050405020304" pitchFamily="18" charset="0"/>
                <a:cs typeface="Times New Roman" panose="02020603050405020304" pitchFamily="18" charset="0"/>
              </a:rPr>
              <a:t>Cb</a:t>
            </a:r>
            <a:r>
              <a:rPr lang="en-US" dirty="0">
                <a:solidFill>
                  <a:schemeClr val="tx1"/>
                </a:solidFill>
                <a:latin typeface="Times New Roman" panose="02020603050405020304" pitchFamily="18" charset="0"/>
                <a:cs typeface="Times New Roman" panose="02020603050405020304" pitchFamily="18" charset="0"/>
              </a:rPr>
              <a:t>, Cr model. Here Y is for brightness, </a:t>
            </a:r>
            <a:r>
              <a:rPr lang="en-US" dirty="0" err="1">
                <a:solidFill>
                  <a:schemeClr val="tx1"/>
                </a:solidFill>
                <a:latin typeface="Times New Roman" panose="02020603050405020304" pitchFamily="18" charset="0"/>
                <a:cs typeface="Times New Roman" panose="02020603050405020304" pitchFamily="18" charset="0"/>
              </a:rPr>
              <a:t>Cb</a:t>
            </a:r>
            <a:r>
              <a:rPr lang="en-US" dirty="0">
                <a:solidFill>
                  <a:schemeClr val="tx1"/>
                </a:solidFill>
                <a:latin typeface="Times New Roman" panose="02020603050405020304" pitchFamily="18" charset="0"/>
                <a:cs typeface="Times New Roman" panose="02020603050405020304" pitchFamily="18" charset="0"/>
              </a:rPr>
              <a:t> is color blueness and Cr stands for Color redness. We transform it in chromium colors as these are less sensitive to human eyes thus can be removed.</a:t>
            </a:r>
          </a:p>
          <a:p>
            <a:pPr marL="342900" indent="-342900" algn="l" fontAlgn="base">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Apply </a:t>
            </a:r>
            <a:r>
              <a:rPr lang="en-US" b="1" dirty="0">
                <a:solidFill>
                  <a:schemeClr val="tx1"/>
                </a:solidFill>
                <a:latin typeface="Times New Roman" panose="02020603050405020304" pitchFamily="18" charset="0"/>
                <a:cs typeface="Times New Roman" panose="02020603050405020304" pitchFamily="18" charset="0"/>
              </a:rPr>
              <a:t>DCT –</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We apply Direct cosine transform on each block. The discrete cosine transform (DCT) represents an image as a sum of sinusoids of varying magnitudes and frequencies.</a:t>
            </a:r>
          </a:p>
          <a:p>
            <a:pPr marL="342900" indent="-342900" algn="l" fontAlgn="base">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Quantization </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In the Quantization process, we quantize our data using the quantization table.</a:t>
            </a:r>
          </a:p>
          <a:p>
            <a:pPr marL="342900" indent="-342900" algn="l" fontAlgn="base">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Serialization </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In serialization, we perform the </a:t>
            </a:r>
            <a:r>
              <a:rPr lang="en-US" dirty="0" err="1">
                <a:solidFill>
                  <a:schemeClr val="tx1"/>
                </a:solidFill>
                <a:latin typeface="Times New Roman" panose="02020603050405020304" pitchFamily="18" charset="0"/>
                <a:cs typeface="Times New Roman" panose="02020603050405020304" pitchFamily="18" charset="0"/>
              </a:rPr>
              <a:t>zig-zag</a:t>
            </a:r>
            <a:r>
              <a:rPr lang="en-US" dirty="0">
                <a:solidFill>
                  <a:schemeClr val="tx1"/>
                </a:solidFill>
                <a:latin typeface="Times New Roman" panose="02020603050405020304" pitchFamily="18" charset="0"/>
                <a:cs typeface="Times New Roman" panose="02020603050405020304" pitchFamily="18" charset="0"/>
              </a:rPr>
              <a:t> scanning pattern to exploit redundancy.</a:t>
            </a:r>
          </a:p>
          <a:p>
            <a:pPr marL="342900" indent="-342900" algn="l" fontAlgn="base">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Vectoring </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We apply DPCM (differential pulse code modeling) on DC elements. DC elements are used to define the strength of colors.</a:t>
            </a:r>
          </a:p>
          <a:p>
            <a:pPr marL="342900" indent="-342900" algn="l" fontAlgn="base">
              <a:buClrTx/>
              <a:buFont typeface="+mj-lt"/>
              <a:buAutoNum type="arabicPeriod"/>
            </a:pPr>
            <a:r>
              <a:rPr lang="en-US" b="1" dirty="0" smtClean="0">
                <a:solidFill>
                  <a:schemeClr val="tx1"/>
                </a:solidFill>
                <a:latin typeface="Times New Roman" panose="02020603050405020304" pitchFamily="18" charset="0"/>
                <a:cs typeface="Times New Roman" panose="02020603050405020304" pitchFamily="18" charset="0"/>
              </a:rPr>
              <a:t>Encoding </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In the last stage, we apply encoding either run-length encoding or Huffman encoding. The main aim is to convert the image into text and by applying any encoding we convert it into binary form (0, 1) to compress the </a:t>
            </a:r>
            <a:r>
              <a:rPr lang="en-US" dirty="0" smtClean="0">
                <a:solidFill>
                  <a:schemeClr val="tx1"/>
                </a:solidFill>
                <a:latin typeface="Times New Roman" panose="02020603050405020304" pitchFamily="18" charset="0"/>
                <a:cs typeface="Times New Roman" panose="02020603050405020304" pitchFamily="18" charset="0"/>
              </a:rPr>
              <a:t>data.</a:t>
            </a:r>
          </a:p>
          <a:p>
            <a:pPr marL="342900" indent="-342900" algn="l">
              <a:buClrTx/>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19640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8" y="558539"/>
            <a:ext cx="11557569" cy="6144102"/>
          </a:xfrm>
        </p:spPr>
        <p:txBody>
          <a:bodyPr>
            <a:normAutofit/>
          </a:bodyPr>
          <a:lstStyle/>
          <a:p>
            <a:pPr algn="l">
              <a:buClrTx/>
            </a:pPr>
            <a:r>
              <a:rPr lang="en-US" dirty="0">
                <a:solidFill>
                  <a:schemeClr val="tx1"/>
                </a:solidFill>
                <a:latin typeface="Times New Roman" panose="02020603050405020304" pitchFamily="18" charset="0"/>
                <a:cs typeface="Times New Roman" panose="02020603050405020304" pitchFamily="18" charset="0"/>
              </a:rPr>
              <a:t>First step is to divide an image into blocks with each having dimensions of 8 x8</a:t>
            </a:r>
            <a:r>
              <a:rPr lang="en-US" dirty="0" smtClean="0">
                <a:solidFill>
                  <a:schemeClr val="tx1"/>
                </a:solidFill>
                <a:latin typeface="Times New Roman" panose="02020603050405020304" pitchFamily="18" charset="0"/>
                <a:cs typeface="Times New Roman" panose="02020603050405020304" pitchFamily="18" charset="0"/>
              </a:rPr>
              <a:t>.</a:t>
            </a:r>
          </a:p>
          <a:p>
            <a:pPr algn="l">
              <a:buClrTx/>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48466" y="1117078"/>
            <a:ext cx="1668398" cy="16764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3097" y="1017000"/>
            <a:ext cx="5414223" cy="4824507"/>
          </a:xfrm>
          <a:prstGeom prst="rect">
            <a:avLst/>
          </a:prstGeom>
        </p:spPr>
      </p:pic>
      <p:sp>
        <p:nvSpPr>
          <p:cNvPr id="6" name="Oval 5"/>
          <p:cNvSpPr/>
          <p:nvPr/>
        </p:nvSpPr>
        <p:spPr>
          <a:xfrm>
            <a:off x="223097" y="1117078"/>
            <a:ext cx="2005198" cy="16764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4" idx="1"/>
          </p:cNvCxnSpPr>
          <p:nvPr/>
        </p:nvCxnSpPr>
        <p:spPr>
          <a:xfrm>
            <a:off x="2325950" y="1955326"/>
            <a:ext cx="552251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61652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algn="l">
              <a:buClrTx/>
            </a:pPr>
            <a:r>
              <a:rPr lang="en-US" dirty="0">
                <a:solidFill>
                  <a:schemeClr val="tx1"/>
                </a:solidFill>
                <a:latin typeface="Times New Roman" panose="02020603050405020304" pitchFamily="18" charset="0"/>
                <a:cs typeface="Times New Roman" panose="02020603050405020304" pitchFamily="18" charset="0"/>
              </a:rPr>
              <a:t>Let’s </a:t>
            </a:r>
            <a:r>
              <a:rPr lang="en-US" dirty="0" smtClean="0">
                <a:solidFill>
                  <a:schemeClr val="tx1"/>
                </a:solidFill>
                <a:latin typeface="Times New Roman" panose="02020603050405020304" pitchFamily="18" charset="0"/>
                <a:cs typeface="Times New Roman" panose="02020603050405020304" pitchFamily="18" charset="0"/>
              </a:rPr>
              <a:t>consider that </a:t>
            </a:r>
            <a:r>
              <a:rPr lang="en-US" dirty="0">
                <a:solidFill>
                  <a:schemeClr val="tx1"/>
                </a:solidFill>
                <a:latin typeface="Times New Roman" panose="02020603050405020304" pitchFamily="18" charset="0"/>
                <a:cs typeface="Times New Roman" panose="02020603050405020304" pitchFamily="18" charset="0"/>
              </a:rPr>
              <a:t>this 8x8 image contains the following values.</a:t>
            </a:r>
          </a:p>
          <a:p>
            <a:pPr algn="l">
              <a:buClrTx/>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8355" y="1774026"/>
            <a:ext cx="1668398" cy="1676497"/>
          </a:xfrm>
          <a:prstGeom prst="rect">
            <a:avLst/>
          </a:prstGeom>
        </p:spPr>
      </p:pic>
      <p:pic>
        <p:nvPicPr>
          <p:cNvPr id="9" name="Picture 8"/>
          <p:cNvPicPr>
            <a:picLocks noChangeAspect="1"/>
          </p:cNvPicPr>
          <p:nvPr/>
        </p:nvPicPr>
        <p:blipFill>
          <a:blip r:embed="rId3"/>
          <a:stretch>
            <a:fillRect/>
          </a:stretch>
        </p:blipFill>
        <p:spPr>
          <a:xfrm>
            <a:off x="4330406" y="1623105"/>
            <a:ext cx="5324475" cy="3448050"/>
          </a:xfrm>
          <a:prstGeom prst="rect">
            <a:avLst/>
          </a:prstGeom>
        </p:spPr>
      </p:pic>
      <p:sp>
        <p:nvSpPr>
          <p:cNvPr id="10" name="Right Arrow 9"/>
          <p:cNvSpPr/>
          <p:nvPr/>
        </p:nvSpPr>
        <p:spPr>
          <a:xfrm>
            <a:off x="2441359" y="2379216"/>
            <a:ext cx="2139519" cy="233058"/>
          </a:xfrm>
          <a:prstGeom prst="rightArrow">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21112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marL="285750" indent="-285750" algn="l">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dirty="0" smtClean="0">
                <a:solidFill>
                  <a:schemeClr val="tx1"/>
                </a:solidFill>
                <a:latin typeface="Times New Roman" panose="02020603050405020304" pitchFamily="18" charset="0"/>
                <a:cs typeface="Times New Roman" panose="02020603050405020304" pitchFamily="18" charset="0"/>
              </a:rPr>
              <a:t>intensity values ranges from </a:t>
            </a:r>
            <a:r>
              <a:rPr lang="en-US" dirty="0">
                <a:solidFill>
                  <a:schemeClr val="tx1"/>
                </a:solidFill>
                <a:latin typeface="Times New Roman" panose="02020603050405020304" pitchFamily="18" charset="0"/>
                <a:cs typeface="Times New Roman" panose="02020603050405020304" pitchFamily="18" charset="0"/>
              </a:rPr>
              <a:t>0 to </a:t>
            </a:r>
            <a:r>
              <a:rPr lang="en-US" dirty="0" smtClean="0">
                <a:solidFill>
                  <a:schemeClr val="tx1"/>
                </a:solidFill>
                <a:latin typeface="Times New Roman" panose="02020603050405020304" pitchFamily="18" charset="0"/>
                <a:cs typeface="Times New Roman" panose="02020603050405020304" pitchFamily="18" charset="0"/>
              </a:rPr>
              <a:t>255. and needed to convert in the range from </a:t>
            </a:r>
            <a:r>
              <a:rPr lang="en-US" dirty="0">
                <a:solidFill>
                  <a:schemeClr val="tx1"/>
                </a:solidFill>
                <a:latin typeface="Times New Roman" panose="02020603050405020304" pitchFamily="18" charset="0"/>
                <a:cs typeface="Times New Roman" panose="02020603050405020304" pitchFamily="18" charset="0"/>
              </a:rPr>
              <a:t>-128 to 127</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Subtracting 128 from each pixel value yields pixel value from -128 to 127. After subtracting 128 from each of the pixel value, we got the following results.</a:t>
            </a:r>
          </a:p>
        </p:txBody>
      </p:sp>
      <p:pic>
        <p:nvPicPr>
          <p:cNvPr id="9" name="Picture 8"/>
          <p:cNvPicPr>
            <a:picLocks noChangeAspect="1"/>
          </p:cNvPicPr>
          <p:nvPr/>
        </p:nvPicPr>
        <p:blipFill>
          <a:blip r:embed="rId2"/>
          <a:stretch>
            <a:fillRect/>
          </a:stretch>
        </p:blipFill>
        <p:spPr>
          <a:xfrm>
            <a:off x="149023" y="2066988"/>
            <a:ext cx="5324475" cy="3448050"/>
          </a:xfrm>
          <a:prstGeom prst="rect">
            <a:avLst/>
          </a:prstGeom>
        </p:spPr>
      </p:pic>
      <p:sp>
        <p:nvSpPr>
          <p:cNvPr id="10" name="Right Arrow 9"/>
          <p:cNvSpPr/>
          <p:nvPr/>
        </p:nvSpPr>
        <p:spPr>
          <a:xfrm>
            <a:off x="5115023" y="2672178"/>
            <a:ext cx="1285777" cy="213065"/>
          </a:xfrm>
          <a:prstGeom prst="rightArrow">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PEG Compressio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11230" y="2236872"/>
            <a:ext cx="4619023" cy="31082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0808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Image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Compression means to reduce</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Image compression is the method of data compression on digital images</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Image compression is an application of data compression that encodes the original image with few bits. The objective of image compression is to reduce the redundancy of the image and to store or transmit data in an efficient form</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Why Image compression is necessary:</a:t>
            </a:r>
          </a:p>
          <a:p>
            <a:pPr marL="1200150" lvl="2"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Store data in an efficient form</a:t>
            </a:r>
          </a:p>
          <a:p>
            <a:pPr marL="1200150" lvl="2"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Transmit data in an efficient </a:t>
            </a:r>
            <a:r>
              <a:rPr lang="en-US" dirty="0" smtClean="0">
                <a:solidFill>
                  <a:schemeClr val="tx1"/>
                </a:solidFill>
                <a:latin typeface="Times New Roman" panose="02020603050405020304" pitchFamily="18" charset="0"/>
                <a:cs typeface="Times New Roman" panose="02020603050405020304" pitchFamily="18" charset="0"/>
              </a:rPr>
              <a:t>way</a:t>
            </a:r>
            <a:endParaRPr lang="en-US" dirty="0">
              <a:solidFill>
                <a:schemeClr val="tx1"/>
              </a:solidFill>
              <a:latin typeface="Times New Roman" panose="02020603050405020304" pitchFamily="18" charset="0"/>
              <a:cs typeface="Times New Roman" panose="02020603050405020304" pitchFamily="18" charset="0"/>
            </a:endParaRPr>
          </a:p>
          <a:p>
            <a:pPr marL="1200150" lvl="2"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Website can </a:t>
            </a:r>
            <a:r>
              <a:rPr lang="en-US" dirty="0">
                <a:solidFill>
                  <a:schemeClr val="tx1"/>
                </a:solidFill>
                <a:latin typeface="Times New Roman" panose="02020603050405020304" pitchFamily="18" charset="0"/>
                <a:cs typeface="Times New Roman" panose="02020603050405020304" pitchFamily="18" charset="0"/>
              </a:rPr>
              <a:t>take longer to load, and can cause </a:t>
            </a:r>
            <a:r>
              <a:rPr lang="en-US" dirty="0" smtClean="0">
                <a:solidFill>
                  <a:schemeClr val="tx1"/>
                </a:solidFill>
                <a:latin typeface="Times New Roman" panose="02020603050405020304" pitchFamily="18" charset="0"/>
                <a:cs typeface="Times New Roman" panose="02020603050405020304" pitchFamily="18" charset="0"/>
              </a:rPr>
              <a:t>visitors </a:t>
            </a:r>
            <a:r>
              <a:rPr lang="en-US" dirty="0">
                <a:solidFill>
                  <a:schemeClr val="tx1"/>
                </a:solidFill>
                <a:latin typeface="Times New Roman" panose="02020603050405020304" pitchFamily="18" charset="0"/>
                <a:cs typeface="Times New Roman" panose="02020603050405020304" pitchFamily="18" charset="0"/>
              </a:rPr>
              <a:t>to bounce because of this.</a:t>
            </a:r>
          </a:p>
          <a:p>
            <a:pPr marL="1200150" lvl="2"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Uploading </a:t>
            </a:r>
            <a:r>
              <a:rPr lang="en-US" dirty="0">
                <a:solidFill>
                  <a:schemeClr val="tx1"/>
                </a:solidFill>
                <a:latin typeface="Times New Roman" panose="02020603050405020304" pitchFamily="18" charset="0"/>
                <a:cs typeface="Times New Roman" panose="02020603050405020304" pitchFamily="18" charset="0"/>
              </a:rPr>
              <a:t>an uncompressed image can take a while, and some email servers have a file size limit.</a:t>
            </a:r>
          </a:p>
          <a:p>
            <a:pPr marL="1200150" lvl="2"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For reducing the storage impact on your hard </a:t>
            </a:r>
            <a:r>
              <a:rPr lang="en-US" dirty="0" smtClean="0">
                <a:solidFill>
                  <a:schemeClr val="tx1"/>
                </a:solidFill>
                <a:latin typeface="Times New Roman" panose="02020603050405020304" pitchFamily="18" charset="0"/>
                <a:cs typeface="Times New Roman" panose="02020603050405020304" pitchFamily="18" charset="0"/>
              </a:rPr>
              <a:t>drive</a:t>
            </a:r>
          </a:p>
        </p:txBody>
      </p:sp>
    </p:spTree>
    <p:extLst>
      <p:ext uri="{BB962C8B-B14F-4D97-AF65-F5344CB8AC3E}">
        <p14:creationId xmlns:p14="http://schemas.microsoft.com/office/powerpoint/2010/main" xmlns="" val="1444749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Convert the values with DCT (Discrete Cosine Transformation) using the following equation</a:t>
            </a: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result comes from this is stored in </a:t>
            </a:r>
            <a:r>
              <a:rPr lang="en-US" dirty="0" smtClean="0">
                <a:solidFill>
                  <a:schemeClr val="tx1"/>
                </a:solidFill>
                <a:latin typeface="Times New Roman" panose="02020603050405020304" pitchFamily="18" charset="0"/>
                <a:cs typeface="Times New Roman" panose="02020603050405020304" pitchFamily="18" charset="0"/>
              </a:rPr>
              <a:t>say </a:t>
            </a:r>
            <a:r>
              <a:rPr lang="en-US" dirty="0">
                <a:solidFill>
                  <a:schemeClr val="tx1"/>
                </a:solidFill>
                <a:latin typeface="Times New Roman" panose="02020603050405020304" pitchFamily="18" charset="0"/>
                <a:cs typeface="Times New Roman" panose="02020603050405020304" pitchFamily="18" charset="0"/>
              </a:rPr>
              <a:t>A(</a:t>
            </a:r>
            <a:r>
              <a:rPr lang="en-US" dirty="0" err="1">
                <a:solidFill>
                  <a:schemeClr val="tx1"/>
                </a:solidFill>
                <a:latin typeface="Times New Roman" panose="02020603050405020304" pitchFamily="18" charset="0"/>
                <a:cs typeface="Times New Roman" panose="02020603050405020304" pitchFamily="18" charset="0"/>
              </a:rPr>
              <a:t>j,k</a:t>
            </a:r>
            <a:r>
              <a:rPr lang="en-US" dirty="0">
                <a:solidFill>
                  <a:schemeClr val="tx1"/>
                </a:solidFill>
                <a:latin typeface="Times New Roman" panose="02020603050405020304" pitchFamily="18" charset="0"/>
                <a:cs typeface="Times New Roman" panose="02020603050405020304" pitchFamily="18" charset="0"/>
              </a:rPr>
              <a:t>) matrix</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JPEG Compress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7114" y="2038387"/>
            <a:ext cx="8651638" cy="1832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3709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standard matrix that is used for computing JPEG compression, which is given by a matrix called as Luminance </a:t>
            </a:r>
            <a:r>
              <a:rPr lang="en-US" dirty="0" smtClean="0">
                <a:solidFill>
                  <a:schemeClr val="tx1"/>
                </a:solidFill>
                <a:latin typeface="Times New Roman" panose="02020603050405020304" pitchFamily="18" charset="0"/>
                <a:cs typeface="Times New Roman" panose="02020603050405020304" pitchFamily="18" charset="0"/>
              </a:rPr>
              <a:t>matrix is </a:t>
            </a:r>
            <a:r>
              <a:rPr lang="en-US" dirty="0">
                <a:solidFill>
                  <a:schemeClr val="tx1"/>
                </a:solidFill>
                <a:latin typeface="Times New Roman" panose="02020603050405020304" pitchFamily="18" charset="0"/>
                <a:cs typeface="Times New Roman" panose="02020603050405020304" pitchFamily="18" charset="0"/>
              </a:rPr>
              <a:t>given below</a:t>
            </a:r>
          </a:p>
        </p:txBody>
      </p:sp>
      <p:pic>
        <p:nvPicPr>
          <p:cNvPr id="3074" name="Picture 2" descr="JPEG Compress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77338" y="1459776"/>
            <a:ext cx="5981700" cy="3286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2734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Find the quantized matrix using the following</a:t>
            </a:r>
          </a:p>
          <a:p>
            <a:pPr marL="285750" indent="-285750" algn="l">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result matrix is found as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JPEG Compress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3692" y="1517110"/>
            <a:ext cx="1990725" cy="990601"/>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JPEG Compressio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68499" y="3460372"/>
            <a:ext cx="5381625" cy="2600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9742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Perform </a:t>
            </a:r>
            <a:r>
              <a:rPr lang="en-US" dirty="0">
                <a:solidFill>
                  <a:schemeClr val="tx1"/>
                </a:solidFill>
                <a:latin typeface="Times New Roman" panose="02020603050405020304" pitchFamily="18" charset="0"/>
                <a:cs typeface="Times New Roman" panose="02020603050405020304" pitchFamily="18" charset="0"/>
              </a:rPr>
              <a:t>the real trick which is done in JPEG compression which is ZIG-ZAG movement.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zig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zag</a:t>
            </a:r>
            <a:r>
              <a:rPr lang="en-US" dirty="0">
                <a:solidFill>
                  <a:schemeClr val="tx1"/>
                </a:solidFill>
                <a:latin typeface="Times New Roman" panose="02020603050405020304" pitchFamily="18" charset="0"/>
                <a:cs typeface="Times New Roman" panose="02020603050405020304" pitchFamily="18" charset="0"/>
              </a:rPr>
              <a:t> sequence for the above matrix is shown below. You have to perform </a:t>
            </a:r>
            <a:r>
              <a:rPr lang="en-US" dirty="0" err="1">
                <a:solidFill>
                  <a:schemeClr val="tx1"/>
                </a:solidFill>
                <a:latin typeface="Times New Roman" panose="02020603050405020304" pitchFamily="18" charset="0"/>
                <a:cs typeface="Times New Roman" panose="02020603050405020304" pitchFamily="18" charset="0"/>
              </a:rPr>
              <a:t>zig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zag</a:t>
            </a:r>
            <a:r>
              <a:rPr lang="en-US" dirty="0">
                <a:solidFill>
                  <a:schemeClr val="tx1"/>
                </a:solidFill>
                <a:latin typeface="Times New Roman" panose="02020603050405020304" pitchFamily="18" charset="0"/>
                <a:cs typeface="Times New Roman" panose="02020603050405020304" pitchFamily="18" charset="0"/>
              </a:rPr>
              <a:t> until you find all zeroes ahead. Hence our image is now compressed</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continuous zeros at the tail can be easily removed to reduce the size</a:t>
            </a:r>
          </a:p>
        </p:txBody>
      </p:sp>
      <p:pic>
        <p:nvPicPr>
          <p:cNvPr id="4" name="Picture 3"/>
          <p:cNvPicPr>
            <a:picLocks noChangeAspect="1"/>
          </p:cNvPicPr>
          <p:nvPr/>
        </p:nvPicPr>
        <p:blipFill>
          <a:blip r:embed="rId2"/>
          <a:stretch>
            <a:fillRect/>
          </a:stretch>
        </p:blipFill>
        <p:spPr>
          <a:xfrm>
            <a:off x="1684122" y="2686228"/>
            <a:ext cx="7310964" cy="3492631"/>
          </a:xfrm>
          <a:prstGeom prst="rect">
            <a:avLst/>
          </a:prstGeom>
        </p:spPr>
      </p:pic>
    </p:spTree>
    <p:extLst>
      <p:ext uri="{BB962C8B-B14F-4D97-AF65-F5344CB8AC3E}">
        <p14:creationId xmlns:p14="http://schemas.microsoft.com/office/powerpoint/2010/main" xmlns="" val="1879888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099" y="0"/>
            <a:ext cx="8841607" cy="558539"/>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JPEG/JPG Compression: An Example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3099" y="869257"/>
            <a:ext cx="11557569" cy="6144102"/>
          </a:xfrm>
        </p:spPr>
        <p:txBody>
          <a:bodyPr>
            <a:normAutofit/>
          </a:bodyPr>
          <a:lstStyle/>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After </a:t>
            </a:r>
            <a:r>
              <a:rPr lang="en-US" dirty="0" err="1" smtClean="0">
                <a:solidFill>
                  <a:schemeClr val="tx1"/>
                </a:solidFill>
                <a:latin typeface="Times New Roman" panose="02020603050405020304" pitchFamily="18" charset="0"/>
                <a:cs typeface="Times New Roman" panose="02020603050405020304" pitchFamily="18" charset="0"/>
              </a:rPr>
              <a:t>zig-zag</a:t>
            </a:r>
            <a:r>
              <a:rPr lang="en-US" dirty="0" smtClean="0">
                <a:solidFill>
                  <a:schemeClr val="tx1"/>
                </a:solidFill>
                <a:latin typeface="Times New Roman" panose="02020603050405020304" pitchFamily="18" charset="0"/>
                <a:cs typeface="Times New Roman" panose="02020603050405020304" pitchFamily="18" charset="0"/>
              </a:rPr>
              <a:t> traversal data obtained as </a:t>
            </a:r>
            <a:r>
              <a:rPr lang="en-US" dirty="0">
                <a:solidFill>
                  <a:schemeClr val="tx1"/>
                </a:solidFill>
                <a:latin typeface="Times New Roman" panose="02020603050405020304" pitchFamily="18" charset="0"/>
                <a:cs typeface="Times New Roman" panose="02020603050405020304" pitchFamily="18" charset="0"/>
              </a:rPr>
              <a:t>-26, -3, -6, 2, 2, -1, 0, 0, 0, -2, -4, 1, 1, 0, 0, 0, -3, 1, 5, -1, -1, 0, 0, 0, -4, 1, 2, -1, 0, 0, 0, 0, 1, 0, 0, 0, 0, 0, 0, 0, 0, 0, 0, 0, 0, 0, 0, 0, 0, 0, 0, 0, 0, 0, 0, 0, 0, 0, 0, 0, 0, 0, 0, 0</a:t>
            </a: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By using any encoding the tailing zeros can be eliminated</a:t>
            </a: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For example using RLE it generates ……….31, 0</a:t>
            </a:r>
          </a:p>
          <a:p>
            <a:pPr marL="285750" indent="-285750" algn="l">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This portion can be deleted and size is reduced</a:t>
            </a:r>
          </a:p>
        </p:txBody>
      </p:sp>
    </p:spTree>
    <p:extLst>
      <p:ext uri="{BB962C8B-B14F-4D97-AF65-F5344CB8AC3E}">
        <p14:creationId xmlns:p14="http://schemas.microsoft.com/office/powerpoint/2010/main" xmlns="" val="1814467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Image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Types of compression:</a:t>
            </a:r>
          </a:p>
          <a:p>
            <a:pPr marL="742950" lvl="1" indent="-285750" algn="just">
              <a:buClrTx/>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Lossless Compression/Irreversible Compression</a:t>
            </a:r>
          </a:p>
          <a:p>
            <a:pPr marL="1657350" lvl="3"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RAW- Original optical data captured by camera sensors</a:t>
            </a:r>
          </a:p>
          <a:p>
            <a:pPr marL="1657350" lvl="3"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PNG- Portable Network Graphics</a:t>
            </a:r>
          </a:p>
          <a:p>
            <a:pPr marL="1657350" lvl="3"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BMP- Bitmap File</a:t>
            </a:r>
          </a:p>
          <a:p>
            <a:pPr marL="742950" lvl="1" indent="-285750" algn="just">
              <a:buClrTx/>
              <a:buFont typeface="Wingdings" panose="05000000000000000000" pitchFamily="2" charset="2"/>
              <a:buChar char="Ø"/>
            </a:pPr>
            <a:endParaRPr lang="en-US" sz="1800" dirty="0" smtClean="0">
              <a:solidFill>
                <a:schemeClr val="tx1"/>
              </a:solidFill>
              <a:latin typeface="Times New Roman" panose="02020603050405020304" pitchFamily="18" charset="0"/>
              <a:cs typeface="Times New Roman" panose="02020603050405020304" pitchFamily="18" charset="0"/>
            </a:endParaRPr>
          </a:p>
          <a:p>
            <a:pPr marL="742950" lvl="1" indent="-285750" algn="just">
              <a:buClrTx/>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Lossy</a:t>
            </a:r>
            <a:r>
              <a:rPr lang="en-US" sz="1800" dirty="0" smtClean="0">
                <a:solidFill>
                  <a:schemeClr val="tx1"/>
                </a:solidFill>
                <a:latin typeface="Times New Roman" panose="02020603050405020304" pitchFamily="18" charset="0"/>
                <a:cs typeface="Times New Roman" panose="02020603050405020304" pitchFamily="18" charset="0"/>
              </a:rPr>
              <a:t> Compression/Reversible Compression</a:t>
            </a:r>
          </a:p>
          <a:p>
            <a:pPr marL="1657350" lvl="3"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JPEG- Joint Photographic Expert Group</a:t>
            </a:r>
          </a:p>
          <a:p>
            <a:pPr marL="1657350" lvl="3"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GIF- Graphics Interchange Format</a:t>
            </a:r>
          </a:p>
          <a:p>
            <a:pPr marL="742950" lvl="1" indent="-285750" algn="just">
              <a:buClrTx/>
              <a:buFont typeface="Wingdings" panose="05000000000000000000" pitchFamily="2" charset="2"/>
              <a:buChar char="Ø"/>
            </a:pP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44175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Image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normAutofit/>
          </a:bodyPr>
          <a:lstStyle/>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JPG: Also </a:t>
            </a:r>
            <a:r>
              <a:rPr lang="en-US" dirty="0">
                <a:solidFill>
                  <a:schemeClr val="tx1"/>
                </a:solidFill>
                <a:latin typeface="Times New Roman" panose="02020603050405020304" pitchFamily="18" charset="0"/>
                <a:cs typeface="Times New Roman" panose="02020603050405020304" pitchFamily="18" charset="0"/>
              </a:rPr>
              <a:t>known as JPEG, this format gets rid of </a:t>
            </a:r>
            <a:r>
              <a:rPr lang="en-US" dirty="0" smtClean="0">
                <a:solidFill>
                  <a:schemeClr val="tx1"/>
                </a:solidFill>
                <a:latin typeface="Times New Roman" panose="02020603050405020304" pitchFamily="18" charset="0"/>
                <a:cs typeface="Times New Roman" panose="02020603050405020304" pitchFamily="18" charset="0"/>
              </a:rPr>
              <a:t>bits. A </a:t>
            </a:r>
            <a:r>
              <a:rPr lang="en-US" dirty="0">
                <a:solidFill>
                  <a:schemeClr val="tx1"/>
                </a:solidFill>
                <a:latin typeface="Times New Roman" panose="02020603050405020304" pitchFamily="18" charset="0"/>
                <a:cs typeface="Times New Roman" panose="02020603050405020304" pitchFamily="18" charset="0"/>
              </a:rPr>
              <a:t>normal amount of compression will not be noticeable, while extreme compression may be obvious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If </a:t>
            </a:r>
            <a:r>
              <a:rPr lang="en-US" dirty="0">
                <a:solidFill>
                  <a:schemeClr val="tx1"/>
                </a:solidFill>
                <a:latin typeface="Times New Roman" panose="02020603050405020304" pitchFamily="18" charset="0"/>
                <a:cs typeface="Times New Roman" panose="02020603050405020304" pitchFamily="18" charset="0"/>
              </a:rPr>
              <a:t>you rotate the JPG too much, you'll notice a difference in quality. This is because the photo has to recompress itself with every rotation, losing some data in the process. There are however programs out there that rotate a JPG </a:t>
            </a:r>
            <a:r>
              <a:rPr lang="en-US" dirty="0" err="1">
                <a:solidFill>
                  <a:schemeClr val="tx1"/>
                </a:solidFill>
                <a:latin typeface="Times New Roman" panose="02020603050405020304" pitchFamily="18" charset="0"/>
                <a:cs typeface="Times New Roman" panose="02020603050405020304" pitchFamily="18" charset="0"/>
              </a:rPr>
              <a:t>losslessly</a:t>
            </a:r>
            <a:r>
              <a:rPr lang="en-US" dirty="0">
                <a:solidFill>
                  <a:schemeClr val="tx1"/>
                </a:solidFill>
                <a:latin typeface="Times New Roman" panose="02020603050405020304" pitchFamily="18" charset="0"/>
                <a:cs typeface="Times New Roman" panose="02020603050405020304" pitchFamily="18" charset="0"/>
              </a:rPr>
              <a:t>. The same degradation applies if you save a JPG multiple times.</a:t>
            </a: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GIF: Compresses </a:t>
            </a:r>
            <a:r>
              <a:rPr lang="en-US" dirty="0">
                <a:solidFill>
                  <a:schemeClr val="tx1"/>
                </a:solidFill>
                <a:latin typeface="Times New Roman" panose="02020603050405020304" pitchFamily="18" charset="0"/>
                <a:cs typeface="Times New Roman" panose="02020603050405020304" pitchFamily="18" charset="0"/>
              </a:rPr>
              <a:t>files by reducing the number of colors it has. If the photo has more than 256 colors (the maximum amount of colors older computers could have) this format will make the image look less appealing. The best use for GIFs are for images that are animated.</a:t>
            </a: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example below shows a comparison between GIF images which range from 8 colors to 256 colors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6533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Image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RAW - Found in many DSLRs, and keeps all the light data received from the camera's sensor. </a:t>
            </a:r>
            <a:r>
              <a:rPr lang="en-US" dirty="0" smtClean="0">
                <a:solidFill>
                  <a:schemeClr val="tx1"/>
                </a:solidFill>
                <a:latin typeface="Times New Roman" panose="02020603050405020304" pitchFamily="18" charset="0"/>
                <a:cs typeface="Times New Roman" panose="02020603050405020304" pitchFamily="18" charset="0"/>
              </a:rPr>
              <a:t>However</a:t>
            </a:r>
            <a:r>
              <a:rPr lang="en-US" dirty="0">
                <a:solidFill>
                  <a:schemeClr val="tx1"/>
                </a:solidFill>
                <a:latin typeface="Times New Roman" panose="02020603050405020304" pitchFamily="18" charset="0"/>
                <a:cs typeface="Times New Roman" panose="02020603050405020304" pitchFamily="18" charset="0"/>
              </a:rPr>
              <a:t>, these files types tend to be quite large in size. Additionally, there are different versions of RAW, and you may need certain software to edit the files.</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PNG - Compresses images to keep their small size by looking for patterns on a photo, and compressing them together. The compression is reversible, so once you open a PNG file, the image recovers exactly.</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BMP - A format found exclusively to Microsoft. It's lossless, but not frequently used.</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12929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err="1" smtClean="0">
                <a:solidFill>
                  <a:schemeClr val="tx1"/>
                </a:solidFill>
                <a:latin typeface="Times New Roman" panose="02020603050405020304" pitchFamily="18" charset="0"/>
                <a:cs typeface="Times New Roman" panose="02020603050405020304" pitchFamily="18" charset="0"/>
              </a:rPr>
              <a:t>Lossy</a:t>
            </a:r>
            <a:r>
              <a:rPr lang="en-US" sz="3200" dirty="0" smtClean="0">
                <a:solidFill>
                  <a:schemeClr val="tx1"/>
                </a:solidFill>
                <a:latin typeface="Times New Roman" panose="02020603050405020304" pitchFamily="18" charset="0"/>
                <a:cs typeface="Times New Roman" panose="02020603050405020304" pitchFamily="18" charset="0"/>
              </a:rPr>
              <a:t>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which some of the data from the original file </a:t>
            </a:r>
            <a:r>
              <a:rPr lang="en-US" dirty="0" smtClean="0">
                <a:solidFill>
                  <a:schemeClr val="tx1"/>
                </a:solidFill>
                <a:latin typeface="Times New Roman" panose="02020603050405020304" pitchFamily="18" charset="0"/>
                <a:cs typeface="Times New Roman" panose="02020603050405020304" pitchFamily="18" charset="0"/>
              </a:rPr>
              <a:t>is </a:t>
            </a:r>
            <a:r>
              <a:rPr lang="en-US" dirty="0">
                <a:solidFill>
                  <a:schemeClr val="tx1"/>
                </a:solidFill>
                <a:latin typeface="Times New Roman" panose="02020603050405020304" pitchFamily="18" charset="0"/>
                <a:cs typeface="Times New Roman" panose="02020603050405020304" pitchFamily="18" charset="0"/>
              </a:rPr>
              <a:t>lost.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process is irreversible, once you convert to </a:t>
            </a:r>
            <a:r>
              <a:rPr lang="en-US" dirty="0" err="1">
                <a:solidFill>
                  <a:schemeClr val="tx1"/>
                </a:solidFill>
                <a:latin typeface="Times New Roman" panose="02020603050405020304" pitchFamily="18" charset="0"/>
                <a:cs typeface="Times New Roman" panose="02020603050405020304" pitchFamily="18" charset="0"/>
              </a:rPr>
              <a:t>lossy</a:t>
            </a:r>
            <a:r>
              <a:rPr lang="en-US" dirty="0">
                <a:solidFill>
                  <a:schemeClr val="tx1"/>
                </a:solidFill>
                <a:latin typeface="Times New Roman" panose="02020603050405020304" pitchFamily="18" charset="0"/>
                <a:cs typeface="Times New Roman" panose="02020603050405020304" pitchFamily="18" charset="0"/>
              </a:rPr>
              <a:t>, you can't go back.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more you compress it, the more degradation occurs.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JPEGs </a:t>
            </a:r>
            <a:r>
              <a:rPr lang="en-US" dirty="0">
                <a:solidFill>
                  <a:schemeClr val="tx1"/>
                </a:solidFill>
                <a:latin typeface="Times New Roman" panose="02020603050405020304" pitchFamily="18" charset="0"/>
                <a:cs typeface="Times New Roman" panose="02020603050405020304" pitchFamily="18" charset="0"/>
              </a:rPr>
              <a:t>and GIFs are both </a:t>
            </a:r>
            <a:r>
              <a:rPr lang="en-US" dirty="0" err="1">
                <a:solidFill>
                  <a:schemeClr val="tx1"/>
                </a:solidFill>
                <a:latin typeface="Times New Roman" panose="02020603050405020304" pitchFamily="18" charset="0"/>
                <a:cs typeface="Times New Roman" panose="02020603050405020304" pitchFamily="18" charset="0"/>
              </a:rPr>
              <a:t>lossy</a:t>
            </a:r>
            <a:r>
              <a:rPr lang="en-US" dirty="0">
                <a:solidFill>
                  <a:schemeClr val="tx1"/>
                </a:solidFill>
                <a:latin typeface="Times New Roman" panose="02020603050405020304" pitchFamily="18" charset="0"/>
                <a:cs typeface="Times New Roman" panose="02020603050405020304" pitchFamily="18" charset="0"/>
              </a:rPr>
              <a:t> image formats.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By </a:t>
            </a:r>
            <a:r>
              <a:rPr lang="en-US" dirty="0">
                <a:solidFill>
                  <a:schemeClr val="tx1"/>
                </a:solidFill>
                <a:latin typeface="Times New Roman" panose="02020603050405020304" pitchFamily="18" charset="0"/>
                <a:cs typeface="Times New Roman" panose="02020603050405020304" pitchFamily="18" charset="0"/>
              </a:rPr>
              <a:t>default </a:t>
            </a:r>
            <a:r>
              <a:rPr lang="en-US" dirty="0" err="1">
                <a:solidFill>
                  <a:schemeClr val="tx1"/>
                </a:solidFill>
                <a:latin typeface="Times New Roman" panose="02020603050405020304" pitchFamily="18" charset="0"/>
                <a:cs typeface="Times New Roman" panose="02020603050405020304" pitchFamily="18" charset="0"/>
              </a:rPr>
              <a:t>WordPress</a:t>
            </a:r>
            <a:r>
              <a:rPr lang="en-US" dirty="0">
                <a:solidFill>
                  <a:schemeClr val="tx1"/>
                </a:solidFill>
                <a:latin typeface="Times New Roman" panose="02020603050405020304" pitchFamily="18" charset="0"/>
                <a:cs typeface="Times New Roman" panose="02020603050405020304" pitchFamily="18" charset="0"/>
              </a:rPr>
              <a:t> uses a </a:t>
            </a:r>
            <a:r>
              <a:rPr lang="en-US" dirty="0" err="1">
                <a:solidFill>
                  <a:schemeClr val="tx1"/>
                </a:solidFill>
                <a:latin typeface="Times New Roman" panose="02020603050405020304" pitchFamily="18" charset="0"/>
                <a:cs typeface="Times New Roman" panose="02020603050405020304" pitchFamily="18" charset="0"/>
              </a:rPr>
              <a:t>lossy</a:t>
            </a:r>
            <a:r>
              <a:rPr lang="en-US" dirty="0">
                <a:solidFill>
                  <a:schemeClr val="tx1"/>
                </a:solidFill>
                <a:latin typeface="Times New Roman" panose="02020603050405020304" pitchFamily="18" charset="0"/>
                <a:cs typeface="Times New Roman" panose="02020603050405020304" pitchFamily="18" charset="0"/>
              </a:rPr>
              <a:t> compression rate of </a:t>
            </a:r>
            <a:r>
              <a:rPr lang="en-US" dirty="0" smtClean="0">
                <a:solidFill>
                  <a:schemeClr val="tx1"/>
                </a:solidFill>
                <a:latin typeface="Times New Roman" panose="02020603050405020304" pitchFamily="18" charset="0"/>
                <a:cs typeface="Times New Roman" panose="02020603050405020304" pitchFamily="18" charset="0"/>
              </a:rPr>
              <a:t>90% to </a:t>
            </a:r>
            <a:r>
              <a:rPr lang="en-US" dirty="0">
                <a:solidFill>
                  <a:schemeClr val="tx1"/>
                </a:solidFill>
                <a:latin typeface="Times New Roman" panose="02020603050405020304" pitchFamily="18" charset="0"/>
                <a:cs typeface="Times New Roman" panose="02020603050405020304" pitchFamily="18" charset="0"/>
              </a:rPr>
              <a:t>optimize JPEG images when creating preview </a:t>
            </a:r>
            <a:r>
              <a:rPr lang="en-US" dirty="0" smtClean="0">
                <a:solidFill>
                  <a:schemeClr val="tx1"/>
                </a:solidFill>
                <a:latin typeface="Times New Roman" panose="02020603050405020304" pitchFamily="18" charset="0"/>
                <a:cs typeface="Times New Roman" panose="02020603050405020304" pitchFamily="18" charset="0"/>
              </a:rPr>
              <a:t>images.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Significantly </a:t>
            </a:r>
            <a:r>
              <a:rPr lang="en-US" dirty="0">
                <a:solidFill>
                  <a:schemeClr val="tx1"/>
                </a:solidFill>
                <a:latin typeface="Times New Roman" panose="02020603050405020304" pitchFamily="18" charset="0"/>
                <a:cs typeface="Times New Roman" panose="02020603050405020304" pitchFamily="18" charset="0"/>
              </a:rPr>
              <a:t>reduced file </a:t>
            </a:r>
            <a:r>
              <a:rPr lang="en-US" dirty="0" smtClean="0">
                <a:solidFill>
                  <a:schemeClr val="tx1"/>
                </a:solidFill>
                <a:latin typeface="Times New Roman" panose="02020603050405020304" pitchFamily="18" charset="0"/>
                <a:cs typeface="Times New Roman" panose="02020603050405020304" pitchFamily="18" charset="0"/>
              </a:rPr>
              <a:t>size, but </a:t>
            </a:r>
            <a:r>
              <a:rPr lang="en-US" dirty="0">
                <a:solidFill>
                  <a:schemeClr val="tx1"/>
                </a:solidFill>
                <a:latin typeface="Times New Roman" panose="02020603050405020304" pitchFamily="18" charset="0"/>
                <a:cs typeface="Times New Roman" panose="02020603050405020304" pitchFamily="18" charset="0"/>
              </a:rPr>
              <a:t>it also means there is quality loss</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Percentage of compression can be controlled manually</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Percentage of compression means the reduction of size</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Higher degree of compression the higher loss of quality</a:t>
            </a:r>
          </a:p>
        </p:txBody>
      </p:sp>
    </p:spTree>
    <p:extLst>
      <p:ext uri="{BB962C8B-B14F-4D97-AF65-F5344CB8AC3E}">
        <p14:creationId xmlns:p14="http://schemas.microsoft.com/office/powerpoint/2010/main" xmlns="" val="1025043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err="1" smtClean="0">
                <a:solidFill>
                  <a:schemeClr val="tx1"/>
                </a:solidFill>
                <a:latin typeface="Times New Roman" panose="02020603050405020304" pitchFamily="18" charset="0"/>
                <a:cs typeface="Times New Roman" panose="02020603050405020304" pitchFamily="18" charset="0"/>
              </a:rPr>
              <a:t>Lossy</a:t>
            </a:r>
            <a:r>
              <a:rPr lang="en-US" sz="3200" dirty="0" smtClean="0">
                <a:solidFill>
                  <a:schemeClr val="tx1"/>
                </a:solidFill>
                <a:latin typeface="Times New Roman" panose="02020603050405020304" pitchFamily="18" charset="0"/>
                <a:cs typeface="Times New Roman" panose="02020603050405020304" pitchFamily="18" charset="0"/>
              </a:rPr>
              <a:t>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Look at </a:t>
            </a:r>
            <a:r>
              <a:rPr lang="en-US" dirty="0" err="1" smtClean="0">
                <a:solidFill>
                  <a:schemeClr val="tx1"/>
                </a:solidFill>
                <a:latin typeface="Times New Roman" panose="02020603050405020304" pitchFamily="18" charset="0"/>
                <a:cs typeface="Times New Roman" panose="02020603050405020304" pitchFamily="18" charset="0"/>
              </a:rPr>
              <a:t>lossy</a:t>
            </a:r>
            <a:r>
              <a:rPr lang="en-US" dirty="0" smtClean="0">
                <a:solidFill>
                  <a:schemeClr val="tx1"/>
                </a:solidFill>
                <a:latin typeface="Times New Roman" panose="02020603050405020304" pitchFamily="18" charset="0"/>
                <a:cs typeface="Times New Roman" panose="02020603050405020304" pitchFamily="18" charset="0"/>
              </a:rPr>
              <a:t> compression below</a:t>
            </a: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Compression artifacts can be visible with rate of compression is increased</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With </a:t>
            </a:r>
            <a:r>
              <a:rPr lang="en-US" dirty="0">
                <a:solidFill>
                  <a:schemeClr val="tx1"/>
                </a:solidFill>
                <a:latin typeface="Times New Roman" panose="02020603050405020304" pitchFamily="18" charset="0"/>
                <a:cs typeface="Times New Roman" panose="02020603050405020304" pitchFamily="18" charset="0"/>
              </a:rPr>
              <a:t>50% compression applied we decreased our image file size by 90%.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With </a:t>
            </a:r>
            <a:r>
              <a:rPr lang="en-US" dirty="0">
                <a:solidFill>
                  <a:schemeClr val="tx1"/>
                </a:solidFill>
                <a:latin typeface="Times New Roman" panose="02020603050405020304" pitchFamily="18" charset="0"/>
                <a:cs typeface="Times New Roman" panose="02020603050405020304" pitchFamily="18" charset="0"/>
              </a:rPr>
              <a:t>80% compression applied we decreased our image file size by 95%.</a:t>
            </a: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81192" y="1745295"/>
            <a:ext cx="8388936" cy="2413256"/>
          </a:xfrm>
          <a:prstGeom prst="rect">
            <a:avLst/>
          </a:prstGeom>
        </p:spPr>
      </p:pic>
    </p:spTree>
    <p:extLst>
      <p:ext uri="{BB962C8B-B14F-4D97-AF65-F5344CB8AC3E}">
        <p14:creationId xmlns:p14="http://schemas.microsoft.com/office/powerpoint/2010/main" xmlns="" val="667590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err="1" smtClean="0">
                <a:solidFill>
                  <a:schemeClr val="tx1"/>
                </a:solidFill>
                <a:latin typeface="Times New Roman" panose="02020603050405020304" pitchFamily="18" charset="0"/>
                <a:cs typeface="Times New Roman" panose="02020603050405020304" pitchFamily="18" charset="0"/>
              </a:rPr>
              <a:t>Lossy</a:t>
            </a:r>
            <a:r>
              <a:rPr lang="en-US" sz="3200" dirty="0" smtClean="0">
                <a:solidFill>
                  <a:schemeClr val="tx1"/>
                </a:solidFill>
                <a:latin typeface="Times New Roman" panose="02020603050405020304" pitchFamily="18" charset="0"/>
                <a:cs typeface="Times New Roman" panose="02020603050405020304" pitchFamily="18" charset="0"/>
              </a:rPr>
              <a:t>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Lossy</a:t>
            </a:r>
            <a:r>
              <a:rPr lang="en-US" dirty="0">
                <a:solidFill>
                  <a:schemeClr val="tx1"/>
                </a:solidFill>
                <a:latin typeface="Times New Roman" panose="02020603050405020304" pitchFamily="18" charset="0"/>
                <a:cs typeface="Times New Roman" panose="02020603050405020304" pitchFamily="18" charset="0"/>
              </a:rPr>
              <a:t> advantages and </a:t>
            </a: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Advantages: Very </a:t>
            </a:r>
            <a:r>
              <a:rPr lang="en-US" dirty="0">
                <a:solidFill>
                  <a:schemeClr val="tx1"/>
                </a:solidFill>
                <a:latin typeface="Times New Roman" panose="02020603050405020304" pitchFamily="18" charset="0"/>
                <a:cs typeface="Times New Roman" panose="02020603050405020304" pitchFamily="18" charset="0"/>
              </a:rPr>
              <a:t>small file sizes and lots of tools, plugins, and software support it.</a:t>
            </a:r>
          </a:p>
          <a:p>
            <a:pPr marL="742950" lvl="1"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Disadvantages: Quality degrades with higher ratio of compression. Can't get original back after compressing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34988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312" y="315961"/>
            <a:ext cx="7766936" cy="608830"/>
          </a:xfrm>
        </p:spPr>
        <p:txBody>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Lossless Compression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3058" y="1224505"/>
            <a:ext cx="11055542" cy="5373722"/>
          </a:xfrm>
        </p:spPr>
        <p:txBody>
          <a:bodyPr/>
          <a:lstStyle/>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Lossless compression refers to compression in which the image is reduced without any quality loss</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is done by removing unnecessary metadata </a:t>
            </a:r>
            <a:r>
              <a:rPr lang="en-US" dirty="0" smtClean="0">
                <a:solidFill>
                  <a:schemeClr val="tx1"/>
                </a:solidFill>
                <a:latin typeface="Times New Roman" panose="02020603050405020304" pitchFamily="18" charset="0"/>
                <a:cs typeface="Times New Roman" panose="02020603050405020304" pitchFamily="18" charset="0"/>
              </a:rPr>
              <a:t>from original image</a:t>
            </a:r>
          </a:p>
          <a:p>
            <a:pPr marL="285750" indent="-285750" algn="just">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big benefit to lossless compression is that you can retain the quality of your image and still achieve a smaller file size.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We </a:t>
            </a:r>
            <a:r>
              <a:rPr lang="en-US" dirty="0">
                <a:solidFill>
                  <a:schemeClr val="tx1"/>
                </a:solidFill>
                <a:latin typeface="Times New Roman" panose="02020603050405020304" pitchFamily="18" charset="0"/>
                <a:cs typeface="Times New Roman" panose="02020603050405020304" pitchFamily="18" charset="0"/>
              </a:rPr>
              <a:t>took the same image again and ran it through our Optimus Image Optimizer plugin, which uses lossless compression. </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It can be converted into original image again.</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Manually compression percentage can’t be controlled</a:t>
            </a:r>
          </a:p>
          <a:p>
            <a:pPr marL="285750" indent="-285750" algn="just">
              <a:buClrTx/>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Only few portion is compressed</a:t>
            </a: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Wingdings" panose="05000000000000000000" pitchFamily="2" charset="2"/>
              <a:buChar char="Ø"/>
            </a:pP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0223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2482</TotalTime>
  <Words>1615</Words>
  <Application>Microsoft Office PowerPoint</Application>
  <PresentationFormat>Custom</PresentationFormat>
  <Paragraphs>153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Image Compression</vt:lpstr>
      <vt:lpstr>Image Compression</vt:lpstr>
      <vt:lpstr>Image Compression</vt:lpstr>
      <vt:lpstr>Image Compression</vt:lpstr>
      <vt:lpstr>Image Compression</vt:lpstr>
      <vt:lpstr>Lossy Compression</vt:lpstr>
      <vt:lpstr>Lossy Compression</vt:lpstr>
      <vt:lpstr>Lossy Compression</vt:lpstr>
      <vt:lpstr>Lossless Compression</vt:lpstr>
      <vt:lpstr>Lossless Compression</vt:lpstr>
      <vt:lpstr>Lossless Compression</vt:lpstr>
      <vt:lpstr>WebP Lossless Compression</vt:lpstr>
      <vt:lpstr>Image Compression: How they work</vt:lpstr>
      <vt:lpstr>JPEG/JPG Compression</vt:lpstr>
      <vt:lpstr>JPEG/JPG Compression</vt:lpstr>
      <vt:lpstr>JPEG/JPG Compression</vt:lpstr>
      <vt:lpstr>JPEG/JPG Compression: An Example</vt:lpstr>
      <vt:lpstr>JPEG/JPG Compression: An Example</vt:lpstr>
      <vt:lpstr>JPEG/JPG Compression: An Example</vt:lpstr>
      <vt:lpstr>JPEG/JPG Compression: An Example</vt:lpstr>
      <vt:lpstr>JPEG/JPG Compression: An Example</vt:lpstr>
      <vt:lpstr>JPEG/JPG Compression: An Example</vt:lpstr>
      <vt:lpstr>JPEG/JPG Compression: An Example</vt:lpstr>
      <vt:lpstr>JPEG/JPG Compression: An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Morphological Image processing</dc:title>
  <dc:creator>Windows User</dc:creator>
  <cp:lastModifiedBy>NUBB</cp:lastModifiedBy>
  <cp:revision>265</cp:revision>
  <dcterms:created xsi:type="dcterms:W3CDTF">2020-06-08T10:57:02Z</dcterms:created>
  <dcterms:modified xsi:type="dcterms:W3CDTF">2021-10-10T03:02:37Z</dcterms:modified>
</cp:coreProperties>
</file>