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8" r:id="rId17"/>
    <p:sldId id="279" r:id="rId18"/>
    <p:sldId id="280" r:id="rId19"/>
    <p:sldId id="281" r:id="rId20"/>
    <p:sldId id="282" r:id="rId21"/>
    <p:sldId id="283" r:id="rId22"/>
    <p:sldId id="286" r:id="rId23"/>
    <p:sldId id="284" r:id="rId24"/>
    <p:sldId id="285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58362" y="24544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8362" y="24544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15562" y="24544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15562" y="24544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115562" y="33688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15562" y="33688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58362" y="29116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58362" y="29116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9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6243" y="431038"/>
            <a:ext cx="473151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93300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40" y="1973703"/>
            <a:ext cx="791337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22209" y="6405821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F5F5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128015"/>
            <a:ext cx="4614672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63398"/>
            <a:ext cx="3975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5" dirty="0"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Today’s</a:t>
            </a:r>
            <a:r>
              <a:rPr sz="4000" b="0" u="heavy" spc="-50" dirty="0"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 </a:t>
            </a:r>
            <a:r>
              <a:rPr sz="4000" b="0" u="heavy" spc="-10" dirty="0">
                <a:uFill>
                  <a:solidFill>
                    <a:srgbClr val="993300"/>
                  </a:solidFill>
                </a:uFill>
                <a:latin typeface="Arial MT"/>
                <a:cs typeface="Arial MT"/>
              </a:rPr>
              <a:t>Contents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824483"/>
            <a:ext cx="4005072" cy="80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" y="4949952"/>
            <a:ext cx="228600" cy="2346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334413"/>
            <a:ext cx="7708265" cy="445706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695"/>
              </a:spcBef>
              <a:buFont typeface="Wingdings"/>
              <a:buChar char=""/>
              <a:tabLst>
                <a:tab pos="431800" algn="l"/>
              </a:tabLst>
            </a:pPr>
            <a:r>
              <a:rPr sz="2400" b="1" spc="-5" dirty="0">
                <a:solidFill>
                  <a:srgbClr val="0000FF"/>
                </a:solidFill>
                <a:latin typeface="Constantia"/>
                <a:cs typeface="Constantia"/>
              </a:rPr>
              <a:t>Basics</a:t>
            </a:r>
            <a:r>
              <a:rPr sz="24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nstantia"/>
                <a:cs typeface="Constantia"/>
              </a:rPr>
              <a:t>Relationships</a:t>
            </a:r>
            <a:r>
              <a:rPr sz="2400" b="1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onstantia"/>
                <a:cs typeface="Constantia"/>
              </a:rPr>
              <a:t>between</a:t>
            </a:r>
            <a:r>
              <a:rPr sz="2400" b="1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nstantia"/>
                <a:cs typeface="Constantia"/>
              </a:rPr>
              <a:t>Pixels</a:t>
            </a:r>
            <a:endParaRPr sz="2400">
              <a:latin typeface="Constantia"/>
              <a:cs typeface="Constantia"/>
            </a:endParaRPr>
          </a:p>
          <a:p>
            <a:pPr marL="1231900" lvl="1" indent="-229235">
              <a:lnSpc>
                <a:spcPct val="100000"/>
              </a:lnSpc>
              <a:spcBef>
                <a:spcPts val="1340"/>
              </a:spcBef>
              <a:buFont typeface="Wingdings"/>
              <a:buChar char=""/>
              <a:tabLst>
                <a:tab pos="12325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Neighborhood</a:t>
            </a:r>
            <a:endParaRPr sz="2000">
              <a:latin typeface="Arial MT"/>
              <a:cs typeface="Arial MT"/>
            </a:endParaRPr>
          </a:p>
          <a:p>
            <a:pPr marL="1231900" lvl="1" indent="-22923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12325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Adjacency</a:t>
            </a:r>
            <a:endParaRPr sz="2000">
              <a:latin typeface="Arial MT"/>
              <a:cs typeface="Arial MT"/>
            </a:endParaRPr>
          </a:p>
          <a:p>
            <a:pPr marL="1231900" lvl="1" indent="-22923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12325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Connectivity</a:t>
            </a:r>
            <a:endParaRPr sz="2000">
              <a:latin typeface="Arial MT"/>
              <a:cs typeface="Arial MT"/>
            </a:endParaRPr>
          </a:p>
          <a:p>
            <a:pPr marL="1231900" lvl="1" indent="-229235">
              <a:lnSpc>
                <a:spcPct val="100000"/>
              </a:lnSpc>
              <a:spcBef>
                <a:spcPts val="1685"/>
              </a:spcBef>
              <a:buFont typeface="Wingdings"/>
              <a:buChar char=""/>
              <a:tabLst>
                <a:tab pos="12325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Regions</a:t>
            </a:r>
            <a:r>
              <a:rPr sz="2000" spc="-4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boundaries</a:t>
            </a:r>
            <a:endParaRPr sz="2000">
              <a:latin typeface="Arial MT"/>
              <a:cs typeface="Arial MT"/>
            </a:endParaRPr>
          </a:p>
          <a:p>
            <a:pPr marL="1231900" lvl="1" indent="-229235">
              <a:lnSpc>
                <a:spcPct val="100000"/>
              </a:lnSpc>
              <a:spcBef>
                <a:spcPts val="1680"/>
              </a:spcBef>
              <a:buFont typeface="Wingdings"/>
              <a:buChar char=""/>
              <a:tabLst>
                <a:tab pos="1232535" algn="l"/>
              </a:tabLst>
            </a:pP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Distance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12700" marR="5080" indent="234315">
              <a:lnSpc>
                <a:spcPct val="100000"/>
              </a:lnSpc>
              <a:spcBef>
                <a:spcPts val="1340"/>
              </a:spcBef>
              <a:tabLst>
                <a:tab pos="3670300" algn="l"/>
              </a:tabLst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Chapter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from R.C.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Gonzalez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R.E.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Woods,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Digital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Image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Processing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(3rd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Edition),</a:t>
            </a:r>
            <a:r>
              <a:rPr sz="1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Prentice</a:t>
            </a:r>
            <a:r>
              <a:rPr sz="1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Hall,</a:t>
            </a:r>
            <a:r>
              <a:rPr sz="18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2008	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2.5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]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Problems: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2.9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2.17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excluding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2.14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]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97808" y="3264408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4357496"/>
            <a:ext cx="772287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spc="-15" dirty="0">
                <a:latin typeface="Constantia"/>
                <a:cs typeface="Constantia"/>
              </a:rPr>
              <a:t>A</a:t>
            </a:r>
            <a:r>
              <a:rPr sz="2400" spc="-5" dirty="0">
                <a:latin typeface="Constantia"/>
                <a:cs typeface="Constantia"/>
              </a:rPr>
              <a:t>dja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pi</a:t>
            </a:r>
            <a:r>
              <a:rPr sz="2400" spc="-5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els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ei</a:t>
            </a:r>
            <a:r>
              <a:rPr sz="2400" spc="-2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hb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alues 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set,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V</a:t>
            </a:r>
            <a:endParaRPr sz="24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binary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{1}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referring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adjacency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pixels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</a:t>
            </a:r>
            <a:endParaRPr sz="2400">
              <a:latin typeface="Constantia"/>
              <a:cs typeface="Constantia"/>
            </a:endParaRPr>
          </a:p>
          <a:p>
            <a:pPr marL="255270" indent="-243204">
              <a:lnSpc>
                <a:spcPct val="100000"/>
              </a:lnSpc>
              <a:spcBef>
                <a:spcPts val="58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gray-scale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image,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subset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256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values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56064"/>
            <a:ext cx="6156325" cy="20015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Adjacencies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depends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both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neighborhood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Pixel gray</a:t>
            </a:r>
            <a:r>
              <a:rPr sz="2400" i="1" spc="-2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2276475">
              <a:lnSpc>
                <a:spcPct val="100000"/>
              </a:lnSpc>
              <a:spcBef>
                <a:spcPts val="2180"/>
              </a:spcBef>
            </a:pP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Let</a:t>
            </a:r>
            <a:r>
              <a:rPr sz="2000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be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2000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intensity</a:t>
            </a:r>
            <a:r>
              <a:rPr sz="2000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6177"/>
            <a:ext cx="3892550" cy="1859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types</a:t>
            </a:r>
            <a:r>
              <a:rPr sz="28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adjacencies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4-adjacency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8-adjacency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-adjacency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36177"/>
            <a:ext cx="6325235" cy="2505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Font typeface="Wingdings"/>
              <a:buChar char=""/>
              <a:tabLst>
                <a:tab pos="3810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4-adjacency</a:t>
            </a:r>
            <a:endParaRPr sz="28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Two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pixels</a:t>
            </a:r>
            <a:r>
              <a:rPr sz="2400" spc="4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,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q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are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4-adjacent</a:t>
            </a:r>
            <a:r>
              <a:rPr sz="2400" spc="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if</a:t>
            </a:r>
            <a:endParaRPr sz="2400">
              <a:latin typeface="Arial MT"/>
              <a:cs typeface="Arial MT"/>
            </a:endParaRPr>
          </a:p>
          <a:p>
            <a:pPr marL="1181100" lvl="2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181735" algn="l"/>
              </a:tabLst>
            </a:pP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q</a:t>
            </a:r>
            <a:r>
              <a:rPr sz="2800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is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in the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set </a:t>
            </a: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775" baseline="-21021" dirty="0">
                <a:solidFill>
                  <a:srgbClr val="660066"/>
                </a:solidFill>
                <a:latin typeface="Arial MT"/>
                <a:cs typeface="Arial MT"/>
              </a:rPr>
              <a:t>4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(</a:t>
            </a: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181100" lvl="2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181735" algn="l"/>
              </a:tabLst>
            </a:pP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,</a:t>
            </a:r>
            <a:r>
              <a:rPr sz="28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have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values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from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set</a:t>
            </a:r>
            <a:r>
              <a:rPr sz="2800" spc="1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V,</a:t>
            </a:r>
            <a:endParaRPr sz="28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1075"/>
              </a:spcBef>
            </a:pPr>
            <a:r>
              <a:rPr sz="2400" i="1" dirty="0">
                <a:solidFill>
                  <a:srgbClr val="7E7E7E"/>
                </a:solidFill>
                <a:latin typeface="Arial"/>
                <a:cs typeface="Arial"/>
              </a:rPr>
              <a:t>(V</a:t>
            </a:r>
            <a:r>
              <a:rPr sz="24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E7E7E"/>
                </a:solidFill>
                <a:latin typeface="Arial"/>
                <a:cs typeface="Arial"/>
              </a:rPr>
              <a:t>be </a:t>
            </a:r>
            <a:r>
              <a:rPr sz="2400" i="1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4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E7E7E"/>
                </a:solidFill>
                <a:latin typeface="Arial"/>
                <a:cs typeface="Arial"/>
              </a:rPr>
              <a:t>set</a:t>
            </a:r>
            <a:r>
              <a:rPr sz="24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24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E7E7E"/>
                </a:solidFill>
                <a:latin typeface="Arial"/>
                <a:cs typeface="Arial"/>
              </a:rPr>
              <a:t>intensity</a:t>
            </a:r>
            <a:r>
              <a:rPr sz="2400" i="1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E7E7E"/>
                </a:solidFill>
                <a:latin typeface="Arial"/>
                <a:cs typeface="Arial"/>
              </a:rPr>
              <a:t>values</a:t>
            </a:r>
            <a:r>
              <a:rPr sz="2400" i="1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40608" y="4331208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74407" y="1969007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39254" y="3075559"/>
            <a:ext cx="60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7" baseline="-20833" dirty="0">
                <a:latin typeface="Arial MT"/>
                <a:cs typeface="Arial MT"/>
              </a:rPr>
              <a:t>4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36177"/>
            <a:ext cx="5632450" cy="24345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90"/>
              </a:spcBef>
              <a:buFont typeface="Wingdings"/>
              <a:buChar char=""/>
              <a:tabLst>
                <a:tab pos="3810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8-adjacency</a:t>
            </a:r>
            <a:endParaRPr sz="2800">
              <a:latin typeface="Arial MT"/>
              <a:cs typeface="Arial MT"/>
            </a:endParaRPr>
          </a:p>
          <a:p>
            <a:pPr marL="7816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823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Two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pixels</a:t>
            </a:r>
            <a:r>
              <a:rPr sz="2400" spc="4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,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q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are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8-adjacent</a:t>
            </a:r>
            <a:r>
              <a:rPr sz="2400" spc="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if</a:t>
            </a:r>
            <a:endParaRPr sz="2400">
              <a:latin typeface="Arial MT"/>
              <a:cs typeface="Arial MT"/>
            </a:endParaRPr>
          </a:p>
          <a:p>
            <a:pPr marL="1181100" lvl="2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181735" algn="l"/>
              </a:tabLst>
            </a:pP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q</a:t>
            </a:r>
            <a:r>
              <a:rPr sz="2800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is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in the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set </a:t>
            </a: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2775" baseline="-21021" dirty="0">
                <a:solidFill>
                  <a:srgbClr val="660066"/>
                </a:solidFill>
                <a:latin typeface="Arial MT"/>
                <a:cs typeface="Arial MT"/>
              </a:rPr>
              <a:t>8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(</a:t>
            </a: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181100" lvl="2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1181735" algn="l"/>
              </a:tabLst>
            </a:pPr>
            <a:r>
              <a:rPr sz="2800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,</a:t>
            </a:r>
            <a:r>
              <a:rPr sz="2800" spc="-2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have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values</a:t>
            </a:r>
            <a:r>
              <a:rPr sz="2800" spc="-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from</a:t>
            </a:r>
            <a:r>
              <a:rPr sz="28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660066"/>
                </a:solidFill>
                <a:latin typeface="Arial MT"/>
                <a:cs typeface="Arial MT"/>
              </a:rPr>
              <a:t>set</a:t>
            </a:r>
            <a:r>
              <a:rPr sz="2800" spc="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800" i="1" spc="-5" dirty="0">
                <a:solidFill>
                  <a:srgbClr val="660066"/>
                </a:solidFill>
                <a:latin typeface="Arial"/>
                <a:cs typeface="Arial"/>
              </a:rPr>
              <a:t>V,</a:t>
            </a:r>
            <a:endParaRPr sz="28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994"/>
              </a:spcBef>
            </a:pP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(V</a:t>
            </a:r>
            <a:r>
              <a:rPr sz="20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2000" i="1" spc="-5" dirty="0">
                <a:solidFill>
                  <a:srgbClr val="7E7E7E"/>
                </a:solidFill>
                <a:latin typeface="Arial"/>
                <a:cs typeface="Arial"/>
              </a:rPr>
              <a:t> the</a:t>
            </a:r>
            <a:r>
              <a:rPr sz="20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set</a:t>
            </a:r>
            <a:r>
              <a:rPr sz="20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sz="20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intensity</a:t>
            </a:r>
            <a:r>
              <a:rPr sz="20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7E7E7E"/>
                </a:solidFill>
                <a:latin typeface="Arial"/>
                <a:cs typeface="Arial"/>
              </a:rPr>
              <a:t>values)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7808" y="4483608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74407" y="1664207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39254" y="2770759"/>
            <a:ext cx="60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N</a:t>
            </a:r>
            <a:r>
              <a:rPr sz="1800" spc="-7" baseline="-20833" dirty="0">
                <a:latin typeface="Arial MT"/>
                <a:cs typeface="Arial MT"/>
              </a:rPr>
              <a:t>8</a:t>
            </a:r>
            <a:r>
              <a:rPr sz="1800" spc="-5" dirty="0">
                <a:latin typeface="Arial MT"/>
                <a:cs typeface="Arial MT"/>
              </a:rPr>
              <a:t>(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spc="-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1308464"/>
            <a:ext cx="8098155" cy="26631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393700" algn="l"/>
              </a:tabLst>
            </a:pP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-adjacency</a:t>
            </a:r>
            <a:endParaRPr sz="2800">
              <a:latin typeface="Arial MT"/>
              <a:cs typeface="Arial MT"/>
            </a:endParaRPr>
          </a:p>
          <a:p>
            <a:pPr marL="7943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95020" algn="l"/>
              </a:tabLst>
            </a:pP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Two 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pixels</a:t>
            </a:r>
            <a:r>
              <a:rPr sz="2400" spc="3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, 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are</a:t>
            </a:r>
            <a:r>
              <a:rPr sz="2400" spc="-2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-adjacent</a:t>
            </a:r>
            <a:r>
              <a:rPr sz="2400" spc="2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if</a:t>
            </a:r>
            <a:endParaRPr sz="2400">
              <a:latin typeface="Arial MT"/>
              <a:cs typeface="Arial MT"/>
            </a:endParaRPr>
          </a:p>
          <a:p>
            <a:pPr marL="11938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93800" algn="l"/>
                <a:tab pos="1194435" algn="l"/>
              </a:tabLst>
            </a:pPr>
            <a:r>
              <a:rPr sz="2000" i="1" dirty="0">
                <a:solidFill>
                  <a:srgbClr val="660066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,</a:t>
            </a:r>
            <a:r>
              <a:rPr sz="2000" spc="-3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660066"/>
                </a:solidFill>
                <a:latin typeface="Arial"/>
                <a:cs typeface="Arial"/>
              </a:rPr>
              <a:t>q</a:t>
            </a:r>
            <a:r>
              <a:rPr sz="2000" i="1" spc="-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have</a:t>
            </a:r>
            <a:r>
              <a:rPr sz="2000" spc="-2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values</a:t>
            </a:r>
            <a:r>
              <a:rPr sz="2000" spc="-20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from</a:t>
            </a:r>
            <a:r>
              <a:rPr sz="2000" spc="-3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set</a:t>
            </a:r>
            <a:r>
              <a:rPr sz="2000" spc="-2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660066"/>
                </a:solidFill>
                <a:latin typeface="Arial MT"/>
                <a:cs typeface="Arial MT"/>
              </a:rPr>
              <a:t>,</a:t>
            </a:r>
            <a:r>
              <a:rPr sz="2000" spc="-15" dirty="0">
                <a:solidFill>
                  <a:srgbClr val="66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0066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651000" lvl="3" indent="-22923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1651635" algn="l"/>
              </a:tabLst>
            </a:pP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q</a:t>
            </a:r>
            <a:r>
              <a:rPr sz="2400" i="1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000066"/>
                </a:solidFill>
                <a:latin typeface="Arial MT"/>
                <a:cs typeface="Arial MT"/>
              </a:rPr>
              <a:t>4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),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 marL="1651000" lvl="3" indent="-22923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1651635" algn="l"/>
              </a:tabLst>
            </a:pP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q</a:t>
            </a:r>
            <a:r>
              <a:rPr sz="2400" i="1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2400" i="1" spc="-7" baseline="-20833" dirty="0">
                <a:solidFill>
                  <a:srgbClr val="000066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)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4008754" lvl="3" indent="-2586990">
              <a:lnSpc>
                <a:spcPct val="100000"/>
              </a:lnSpc>
              <a:spcBef>
                <a:spcPts val="575"/>
              </a:spcBef>
              <a:buChar char="–"/>
              <a:tabLst>
                <a:tab pos="4008754" algn="l"/>
                <a:tab pos="4009390" algn="l"/>
              </a:tabLst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has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no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pixel</a:t>
            </a:r>
            <a:r>
              <a:rPr sz="2400" spc="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with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value</a:t>
            </a:r>
            <a:r>
              <a:rPr sz="240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from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000066"/>
                </a:solidFill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657600"/>
            <a:ext cx="1769364" cy="3718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78607" y="4483608"/>
            <a:ext cx="1245235" cy="1245235"/>
            <a:chOff x="2578607" y="4483608"/>
            <a:chExt cx="1245235" cy="1245235"/>
          </a:xfrm>
        </p:grpSpPr>
        <p:sp>
          <p:nvSpPr>
            <p:cNvPr id="5" name="object 5"/>
            <p:cNvSpPr/>
            <p:nvPr/>
          </p:nvSpPr>
          <p:spPr>
            <a:xfrm>
              <a:off x="2591561" y="48013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6361" y="48013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361" y="48013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1161" y="48013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1561" y="48013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609600" y="304800"/>
                  </a:moveTo>
                  <a:lnTo>
                    <a:pt x="914400" y="304800"/>
                  </a:lnTo>
                  <a:lnTo>
                    <a:pt x="914400" y="0"/>
                  </a:lnTo>
                  <a:lnTo>
                    <a:pt x="609600" y="0"/>
                  </a:lnTo>
                  <a:lnTo>
                    <a:pt x="609600" y="304800"/>
                  </a:lnTo>
                  <a:close/>
                </a:path>
                <a:path w="914400" h="609600">
                  <a:moveTo>
                    <a:pt x="0" y="609600"/>
                  </a:moveTo>
                  <a:lnTo>
                    <a:pt x="304800" y="60960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51061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1561" y="51061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30480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304800" y="0"/>
                  </a:lnTo>
                  <a:lnTo>
                    <a:pt x="304800" y="304800"/>
                  </a:lnTo>
                  <a:close/>
                </a:path>
                <a:path w="914400" h="609600">
                  <a:moveTo>
                    <a:pt x="609600" y="304800"/>
                  </a:moveTo>
                  <a:lnTo>
                    <a:pt x="914400" y="304800"/>
                  </a:lnTo>
                  <a:lnTo>
                    <a:pt x="914400" y="0"/>
                  </a:lnTo>
                  <a:lnTo>
                    <a:pt x="609600" y="0"/>
                  </a:lnTo>
                  <a:lnTo>
                    <a:pt x="609600" y="304800"/>
                  </a:lnTo>
                  <a:close/>
                </a:path>
                <a:path w="914400" h="609600">
                  <a:moveTo>
                    <a:pt x="0" y="609600"/>
                  </a:moveTo>
                  <a:lnTo>
                    <a:pt x="304800" y="60960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609600"/>
                  </a:lnTo>
                  <a:close/>
                </a:path>
                <a:path w="914400" h="609600">
                  <a:moveTo>
                    <a:pt x="304800" y="609600"/>
                  </a:moveTo>
                  <a:lnTo>
                    <a:pt x="609600" y="609600"/>
                  </a:lnTo>
                  <a:lnTo>
                    <a:pt x="609600" y="304800"/>
                  </a:lnTo>
                  <a:lnTo>
                    <a:pt x="304800" y="304800"/>
                  </a:lnTo>
                  <a:lnTo>
                    <a:pt x="304800" y="609600"/>
                  </a:lnTo>
                  <a:close/>
                </a:path>
                <a:path w="914400" h="609600">
                  <a:moveTo>
                    <a:pt x="609600" y="609600"/>
                  </a:moveTo>
                  <a:lnTo>
                    <a:pt x="914400" y="609600"/>
                  </a:lnTo>
                  <a:lnTo>
                    <a:pt x="914400" y="304800"/>
                  </a:lnTo>
                  <a:lnTo>
                    <a:pt x="609600" y="304800"/>
                  </a:lnTo>
                  <a:lnTo>
                    <a:pt x="60960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799" y="5181600"/>
              <a:ext cx="152400" cy="152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99" y="4876800"/>
              <a:ext cx="152400" cy="152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01161" y="4496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609600"/>
                  </a:moveTo>
                  <a:lnTo>
                    <a:pt x="609600" y="609600"/>
                  </a:lnTo>
                  <a:lnTo>
                    <a:pt x="609600" y="304800"/>
                  </a:lnTo>
                  <a:lnTo>
                    <a:pt x="304800" y="304800"/>
                  </a:lnTo>
                  <a:lnTo>
                    <a:pt x="304800" y="609600"/>
                  </a:lnTo>
                  <a:close/>
                </a:path>
                <a:path w="609600" h="6096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79008" y="4636008"/>
            <a:ext cx="1245235" cy="1245235"/>
            <a:chOff x="5779008" y="4636008"/>
            <a:chExt cx="1245235" cy="1245235"/>
          </a:xfrm>
        </p:grpSpPr>
        <p:sp>
          <p:nvSpPr>
            <p:cNvPr id="16" name="object 16"/>
            <p:cNvSpPr/>
            <p:nvPr/>
          </p:nvSpPr>
          <p:spPr>
            <a:xfrm>
              <a:off x="5791962" y="46489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  <a:path w="914400" h="609600">
                  <a:moveTo>
                    <a:pt x="30480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304800" y="0"/>
                  </a:lnTo>
                  <a:lnTo>
                    <a:pt x="304800" y="304800"/>
                  </a:lnTo>
                  <a:close/>
                </a:path>
                <a:path w="914400" h="609600">
                  <a:moveTo>
                    <a:pt x="609600" y="304800"/>
                  </a:moveTo>
                  <a:lnTo>
                    <a:pt x="914399" y="304800"/>
                  </a:lnTo>
                  <a:lnTo>
                    <a:pt x="914399" y="0"/>
                  </a:lnTo>
                  <a:lnTo>
                    <a:pt x="609600" y="0"/>
                  </a:lnTo>
                  <a:lnTo>
                    <a:pt x="609600" y="304800"/>
                  </a:lnTo>
                  <a:close/>
                </a:path>
                <a:path w="914400" h="609600">
                  <a:moveTo>
                    <a:pt x="0" y="609600"/>
                  </a:moveTo>
                  <a:lnTo>
                    <a:pt x="304800" y="60960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6762" y="49537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962" y="4953762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30480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304800" y="0"/>
                  </a:lnTo>
                  <a:lnTo>
                    <a:pt x="304800" y="304800"/>
                  </a:lnTo>
                  <a:close/>
                </a:path>
                <a:path w="914400" h="609600">
                  <a:moveTo>
                    <a:pt x="609600" y="304800"/>
                  </a:moveTo>
                  <a:lnTo>
                    <a:pt x="914399" y="304800"/>
                  </a:lnTo>
                  <a:lnTo>
                    <a:pt x="914399" y="0"/>
                  </a:lnTo>
                  <a:lnTo>
                    <a:pt x="609600" y="0"/>
                  </a:lnTo>
                  <a:lnTo>
                    <a:pt x="609600" y="304800"/>
                  </a:lnTo>
                  <a:close/>
                </a:path>
                <a:path w="914400" h="609600">
                  <a:moveTo>
                    <a:pt x="0" y="609600"/>
                  </a:moveTo>
                  <a:lnTo>
                    <a:pt x="304800" y="60960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609600"/>
                  </a:lnTo>
                  <a:close/>
                </a:path>
                <a:path w="914400" h="609600">
                  <a:moveTo>
                    <a:pt x="304800" y="609600"/>
                  </a:moveTo>
                  <a:lnTo>
                    <a:pt x="609600" y="609600"/>
                  </a:lnTo>
                  <a:lnTo>
                    <a:pt x="609600" y="304800"/>
                  </a:lnTo>
                  <a:lnTo>
                    <a:pt x="304800" y="304800"/>
                  </a:lnTo>
                  <a:lnTo>
                    <a:pt x="30480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1562" y="52585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799" y="304800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1562" y="525856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799" y="304800"/>
                  </a:lnTo>
                  <a:lnTo>
                    <a:pt x="30479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5029200"/>
              <a:ext cx="152400" cy="152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0" y="5334000"/>
              <a:ext cx="152400" cy="1524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01562" y="5258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304800"/>
                  </a:moveTo>
                  <a:lnTo>
                    <a:pt x="609599" y="304800"/>
                  </a:lnTo>
                  <a:lnTo>
                    <a:pt x="609599" y="0"/>
                  </a:lnTo>
                  <a:lnTo>
                    <a:pt x="304799" y="0"/>
                  </a:lnTo>
                  <a:lnTo>
                    <a:pt x="304799" y="304800"/>
                  </a:lnTo>
                  <a:close/>
                </a:path>
                <a:path w="609600" h="609600">
                  <a:moveTo>
                    <a:pt x="0" y="609600"/>
                  </a:moveTo>
                  <a:lnTo>
                    <a:pt x="304799" y="609600"/>
                  </a:lnTo>
                  <a:lnTo>
                    <a:pt x="304799" y="304800"/>
                  </a:lnTo>
                  <a:lnTo>
                    <a:pt x="0" y="304800"/>
                  </a:lnTo>
                  <a:lnTo>
                    <a:pt x="0" y="6096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00248" y="4671441"/>
            <a:ext cx="40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264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6467983" y="5167121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0902" y="4861636"/>
            <a:ext cx="1104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450594" y="5819343"/>
            <a:ext cx="318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 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m-adjacency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5028" y="5971743"/>
            <a:ext cx="272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m-adjacency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pixels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0395"/>
            <a:ext cx="9144000" cy="67376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32359"/>
            <a:ext cx="3640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</a:t>
            </a:r>
            <a:r>
              <a:rPr u="heavy" spc="-1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Metrics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977"/>
            <a:ext cx="8199120" cy="349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3366"/>
              </a:buClr>
              <a:buFont typeface="Wingdings"/>
              <a:buChar char="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Let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pixels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i="1" spc="-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q</a:t>
            </a:r>
            <a:r>
              <a:rPr sz="3200" i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z</a:t>
            </a:r>
            <a:r>
              <a:rPr sz="32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have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coordinates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(x,y), </a:t>
            </a:r>
            <a:r>
              <a:rPr sz="3200" i="1" spc="-8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(s,t)</a:t>
            </a:r>
            <a:r>
              <a:rPr sz="32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800000"/>
                </a:solidFill>
                <a:latin typeface="Arial"/>
                <a:cs typeface="Arial"/>
              </a:rPr>
              <a:t>(u,v)</a:t>
            </a:r>
            <a:r>
              <a:rPr sz="32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respectively.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Wingdings"/>
              <a:buChar char=""/>
            </a:pPr>
            <a:endParaRPr sz="4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D,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distance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function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has following properties: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2277110" algn="l"/>
              </a:tabLst>
            </a:pP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D(p,q)</a:t>
            </a:r>
            <a:r>
              <a:rPr sz="2400" i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≥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0	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[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D(p,q)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4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0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iff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p</a:t>
            </a:r>
            <a:r>
              <a:rPr sz="24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 q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]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D(p,q)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=</a:t>
            </a:r>
            <a:r>
              <a:rPr sz="2400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D(q,p)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D(p,z)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≤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D(p,q)</a:t>
            </a:r>
            <a:r>
              <a:rPr sz="2400" i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800000"/>
                </a:solidFill>
                <a:latin typeface="Arial"/>
                <a:cs typeface="Arial"/>
              </a:rPr>
              <a:t>+</a:t>
            </a:r>
            <a:r>
              <a:rPr sz="24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800000"/>
                </a:solidFill>
                <a:latin typeface="Arial"/>
                <a:cs typeface="Arial"/>
              </a:rPr>
              <a:t>D(q,z)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32359"/>
            <a:ext cx="36404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</a:t>
            </a:r>
            <a:r>
              <a:rPr u="heavy" spc="-1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Metrics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91" y="1524000"/>
            <a:ext cx="7645908" cy="4648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32359"/>
            <a:ext cx="7073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City</a:t>
            </a:r>
            <a:r>
              <a:rPr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block</a:t>
            </a:r>
            <a:r>
              <a:rPr u="heavy" spc="-1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</a:t>
            </a:r>
            <a:r>
              <a:rPr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(D4</a:t>
            </a:r>
            <a:r>
              <a:rPr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1420367"/>
            <a:ext cx="5105400" cy="866140"/>
            <a:chOff x="609600" y="1420367"/>
            <a:chExt cx="5105400" cy="866140"/>
          </a:xfrm>
        </p:grpSpPr>
        <p:sp>
          <p:nvSpPr>
            <p:cNvPr id="4" name="object 4"/>
            <p:cNvSpPr/>
            <p:nvPr/>
          </p:nvSpPr>
          <p:spPr>
            <a:xfrm>
              <a:off x="609600" y="1420367"/>
              <a:ext cx="5105400" cy="866140"/>
            </a:xfrm>
            <a:custGeom>
              <a:avLst/>
              <a:gdLst/>
              <a:ahLst/>
              <a:cxnLst/>
              <a:rect l="l" t="t" r="r" b="b"/>
              <a:pathLst>
                <a:path w="5105400" h="866139">
                  <a:moveTo>
                    <a:pt x="5105400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05400" y="865631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4590" y="1544900"/>
              <a:ext cx="2595245" cy="619125"/>
            </a:xfrm>
            <a:custGeom>
              <a:avLst/>
              <a:gdLst/>
              <a:ahLst/>
              <a:cxnLst/>
              <a:rect l="l" t="t" r="r" b="b"/>
              <a:pathLst>
                <a:path w="2595245" h="619125">
                  <a:moveTo>
                    <a:pt x="0" y="0"/>
                  </a:moveTo>
                  <a:lnTo>
                    <a:pt x="0" y="618616"/>
                  </a:lnTo>
                </a:path>
                <a:path w="2595245" h="619125">
                  <a:moveTo>
                    <a:pt x="1049905" y="0"/>
                  </a:moveTo>
                  <a:lnTo>
                    <a:pt x="1049905" y="618616"/>
                  </a:lnTo>
                </a:path>
                <a:path w="2595245" h="619125">
                  <a:moveTo>
                    <a:pt x="1576990" y="0"/>
                  </a:moveTo>
                  <a:lnTo>
                    <a:pt x="1576990" y="618616"/>
                  </a:lnTo>
                </a:path>
                <a:path w="2595245" h="619125">
                  <a:moveTo>
                    <a:pt x="2595229" y="0"/>
                  </a:moveTo>
                  <a:lnTo>
                    <a:pt x="2595229" y="618616"/>
                  </a:lnTo>
                </a:path>
              </a:pathLst>
            </a:custGeom>
            <a:ln w="25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5027" y="1415796"/>
            <a:ext cx="5114925" cy="8750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425"/>
              </a:spcBef>
              <a:tabLst>
                <a:tab pos="2456180" algn="l"/>
                <a:tab pos="4057015" algn="l"/>
              </a:tabLst>
            </a:pPr>
            <a:r>
              <a:rPr sz="4050" i="1" spc="-120" dirty="0">
                <a:latin typeface="Times New Roman"/>
                <a:cs typeface="Times New Roman"/>
              </a:rPr>
              <a:t>D</a:t>
            </a:r>
            <a:r>
              <a:rPr sz="3525" spc="67" baseline="-24822" dirty="0">
                <a:latin typeface="Times New Roman"/>
                <a:cs typeface="Times New Roman"/>
              </a:rPr>
              <a:t>4</a:t>
            </a:r>
            <a:r>
              <a:rPr sz="3525" spc="-262" baseline="-24822" dirty="0">
                <a:latin typeface="Times New Roman"/>
                <a:cs typeface="Times New Roman"/>
              </a:rPr>
              <a:t> </a:t>
            </a:r>
            <a:r>
              <a:rPr sz="4050" spc="55" dirty="0">
                <a:latin typeface="Times New Roman"/>
                <a:cs typeface="Times New Roman"/>
              </a:rPr>
              <a:t>(</a:t>
            </a:r>
            <a:r>
              <a:rPr sz="4050" spc="-445" dirty="0">
                <a:latin typeface="Times New Roman"/>
                <a:cs typeface="Times New Roman"/>
              </a:rPr>
              <a:t> </a:t>
            </a:r>
            <a:r>
              <a:rPr sz="4050" i="1" spc="70" dirty="0">
                <a:latin typeface="Times New Roman"/>
                <a:cs typeface="Times New Roman"/>
              </a:rPr>
              <a:t>p</a:t>
            </a:r>
            <a:r>
              <a:rPr sz="4050" spc="40" dirty="0">
                <a:latin typeface="Times New Roman"/>
                <a:cs typeface="Times New Roman"/>
              </a:rPr>
              <a:t>,</a:t>
            </a:r>
            <a:r>
              <a:rPr sz="4050" spc="-535" dirty="0">
                <a:latin typeface="Times New Roman"/>
                <a:cs typeface="Times New Roman"/>
              </a:rPr>
              <a:t> </a:t>
            </a:r>
            <a:r>
              <a:rPr sz="4050" i="1" spc="125" dirty="0">
                <a:latin typeface="Times New Roman"/>
                <a:cs typeface="Times New Roman"/>
              </a:rPr>
              <a:t>q</a:t>
            </a:r>
            <a:r>
              <a:rPr sz="4050" spc="55" dirty="0">
                <a:latin typeface="Times New Roman"/>
                <a:cs typeface="Times New Roman"/>
              </a:rPr>
              <a:t>)</a:t>
            </a:r>
            <a:r>
              <a:rPr sz="4050" spc="-105" dirty="0">
                <a:latin typeface="Times New Roman"/>
                <a:cs typeface="Times New Roman"/>
              </a:rPr>
              <a:t> </a:t>
            </a:r>
            <a:r>
              <a:rPr sz="4050" spc="95" dirty="0">
                <a:latin typeface="Symbol"/>
                <a:cs typeface="Symbol"/>
              </a:rPr>
              <a:t>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4050" i="1" spc="75" dirty="0">
                <a:latin typeface="Times New Roman"/>
                <a:cs typeface="Times New Roman"/>
              </a:rPr>
              <a:t>x</a:t>
            </a:r>
            <a:r>
              <a:rPr sz="4050" i="1" spc="-330" dirty="0">
                <a:latin typeface="Times New Roman"/>
                <a:cs typeface="Times New Roman"/>
              </a:rPr>
              <a:t> </a:t>
            </a:r>
            <a:r>
              <a:rPr sz="4050" spc="95" dirty="0">
                <a:latin typeface="Symbol"/>
                <a:cs typeface="Symbol"/>
              </a:rPr>
              <a:t></a:t>
            </a:r>
            <a:r>
              <a:rPr sz="4050" spc="-345" dirty="0">
                <a:latin typeface="Times New Roman"/>
                <a:cs typeface="Times New Roman"/>
              </a:rPr>
              <a:t> </a:t>
            </a:r>
            <a:r>
              <a:rPr sz="4050" i="1" spc="65" dirty="0">
                <a:latin typeface="Times New Roman"/>
                <a:cs typeface="Times New Roman"/>
              </a:rPr>
              <a:t>s</a:t>
            </a:r>
            <a:r>
              <a:rPr sz="4050" i="1" spc="370" dirty="0">
                <a:latin typeface="Times New Roman"/>
                <a:cs typeface="Times New Roman"/>
              </a:rPr>
              <a:t> </a:t>
            </a:r>
            <a:r>
              <a:rPr sz="4050" spc="95" dirty="0">
                <a:latin typeface="Symbol"/>
                <a:cs typeface="Symbol"/>
              </a:rPr>
              <a:t>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4050" i="1" spc="75" dirty="0">
                <a:latin typeface="Times New Roman"/>
                <a:cs typeface="Times New Roman"/>
              </a:rPr>
              <a:t>y</a:t>
            </a:r>
            <a:r>
              <a:rPr sz="4050" i="1" spc="-270" dirty="0">
                <a:latin typeface="Times New Roman"/>
                <a:cs typeface="Times New Roman"/>
              </a:rPr>
              <a:t> </a:t>
            </a:r>
            <a:r>
              <a:rPr sz="4050" spc="95" dirty="0">
                <a:latin typeface="Symbol"/>
                <a:cs typeface="Symbol"/>
              </a:rPr>
              <a:t></a:t>
            </a:r>
            <a:r>
              <a:rPr sz="4050" spc="-535" dirty="0">
                <a:latin typeface="Times New Roman"/>
                <a:cs typeface="Times New Roman"/>
              </a:rPr>
              <a:t> </a:t>
            </a:r>
            <a:r>
              <a:rPr sz="4050" i="1" spc="45" dirty="0">
                <a:latin typeface="Times New Roman"/>
                <a:cs typeface="Times New Roman"/>
              </a:rPr>
              <a:t>t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9194" y="2448280"/>
            <a:ext cx="6063615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720"/>
              </a:spcBef>
              <a:buClr>
                <a:srgbClr val="333399"/>
              </a:buClr>
              <a:buFont typeface="Wingdings"/>
              <a:buChar char=""/>
              <a:tabLst>
                <a:tab pos="381000" algn="l"/>
                <a:tab pos="381635" algn="l"/>
              </a:tabLst>
            </a:pPr>
            <a:r>
              <a:rPr sz="2600" dirty="0">
                <a:latin typeface="Constantia"/>
                <a:cs typeface="Constantia"/>
              </a:rPr>
              <a:t>Diam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(</a:t>
            </a:r>
            <a:r>
              <a:rPr sz="2600" i="1" spc="5" dirty="0">
                <a:solidFill>
                  <a:srgbClr val="C00000"/>
                </a:solidFill>
                <a:latin typeface="Constantia"/>
                <a:cs typeface="Constantia"/>
              </a:rPr>
              <a:t>x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,y)</a:t>
            </a:r>
            <a:endParaRPr sz="2600">
              <a:latin typeface="Constantia"/>
              <a:cs typeface="Constantia"/>
            </a:endParaRPr>
          </a:p>
          <a:p>
            <a:pPr marL="381000" indent="-34353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Font typeface="Wingdings"/>
              <a:buChar char=""/>
              <a:tabLst>
                <a:tab pos="381000" algn="l"/>
                <a:tab pos="381635" algn="l"/>
              </a:tabLst>
            </a:pPr>
            <a:r>
              <a:rPr sz="2600" spc="5" dirty="0">
                <a:latin typeface="Constantia"/>
                <a:cs typeface="Constantia"/>
              </a:rPr>
              <a:t>D</a:t>
            </a:r>
            <a:r>
              <a:rPr sz="2550" spc="7" baseline="-21241" dirty="0">
                <a:latin typeface="Constantia"/>
                <a:cs typeface="Constantia"/>
              </a:rPr>
              <a:t>4</a:t>
            </a:r>
            <a:r>
              <a:rPr sz="2550" spc="330" baseline="-21241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4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neighbors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p(x,y)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619755"/>
            <a:ext cx="2695956" cy="26380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3810008"/>
            <a:ext cx="3189709" cy="259688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32359"/>
            <a:ext cx="744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Chessboard</a:t>
            </a:r>
            <a:r>
              <a:rPr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</a:t>
            </a:r>
            <a:r>
              <a:rPr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(D8</a:t>
            </a:r>
            <a:r>
              <a:rPr u="heavy" spc="-1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distance)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1447800"/>
            <a:ext cx="6096000" cy="866140"/>
            <a:chOff x="762000" y="1447800"/>
            <a:chExt cx="6096000" cy="866140"/>
          </a:xfrm>
        </p:grpSpPr>
        <p:sp>
          <p:nvSpPr>
            <p:cNvPr id="4" name="object 4"/>
            <p:cNvSpPr/>
            <p:nvPr/>
          </p:nvSpPr>
          <p:spPr>
            <a:xfrm>
              <a:off x="762000" y="1447800"/>
              <a:ext cx="6096000" cy="866140"/>
            </a:xfrm>
            <a:custGeom>
              <a:avLst/>
              <a:gdLst/>
              <a:ahLst/>
              <a:cxnLst/>
              <a:rect l="l" t="t" r="r" b="b"/>
              <a:pathLst>
                <a:path w="6096000" h="866139">
                  <a:moveTo>
                    <a:pt x="6096000" y="0"/>
                  </a:moveTo>
                  <a:lnTo>
                    <a:pt x="0" y="0"/>
                  </a:lnTo>
                  <a:lnTo>
                    <a:pt x="0" y="865632"/>
                  </a:lnTo>
                  <a:lnTo>
                    <a:pt x="6096000" y="865632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88705" y="1572332"/>
              <a:ext cx="2384425" cy="619125"/>
            </a:xfrm>
            <a:custGeom>
              <a:avLst/>
              <a:gdLst/>
              <a:ahLst/>
              <a:cxnLst/>
              <a:rect l="l" t="t" r="r" b="b"/>
              <a:pathLst>
                <a:path w="2384425" h="619125">
                  <a:moveTo>
                    <a:pt x="0" y="0"/>
                  </a:moveTo>
                  <a:lnTo>
                    <a:pt x="0" y="618616"/>
                  </a:lnTo>
                </a:path>
                <a:path w="2384425" h="619125">
                  <a:moveTo>
                    <a:pt x="1052948" y="0"/>
                  </a:moveTo>
                  <a:lnTo>
                    <a:pt x="1052948" y="618616"/>
                  </a:lnTo>
                </a:path>
                <a:path w="2384425" h="619125">
                  <a:moveTo>
                    <a:pt x="1362777" y="0"/>
                  </a:moveTo>
                  <a:lnTo>
                    <a:pt x="1362777" y="618616"/>
                  </a:lnTo>
                </a:path>
                <a:path w="2384425" h="619125">
                  <a:moveTo>
                    <a:pt x="2384099" y="0"/>
                  </a:moveTo>
                  <a:lnTo>
                    <a:pt x="2384099" y="618616"/>
                  </a:lnTo>
                </a:path>
              </a:pathLst>
            </a:custGeom>
            <a:ln w="249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7427" y="1443227"/>
            <a:ext cx="6105525" cy="8750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5"/>
              </a:spcBef>
              <a:tabLst>
                <a:tab pos="4904105" algn="l"/>
              </a:tabLst>
            </a:pPr>
            <a:r>
              <a:rPr sz="4050" i="1" spc="-229" dirty="0">
                <a:latin typeface="Times New Roman"/>
                <a:cs typeface="Times New Roman"/>
              </a:rPr>
              <a:t>D</a:t>
            </a:r>
            <a:r>
              <a:rPr sz="3525" spc="60" baseline="-24822" dirty="0">
                <a:latin typeface="Times New Roman"/>
                <a:cs typeface="Times New Roman"/>
              </a:rPr>
              <a:t>8</a:t>
            </a:r>
            <a:r>
              <a:rPr sz="3525" spc="-292" baseline="-24822" dirty="0">
                <a:latin typeface="Times New Roman"/>
                <a:cs typeface="Times New Roman"/>
              </a:rPr>
              <a:t> </a:t>
            </a:r>
            <a:r>
              <a:rPr sz="4050" spc="50" dirty="0">
                <a:latin typeface="Times New Roman"/>
                <a:cs typeface="Times New Roman"/>
              </a:rPr>
              <a:t>(</a:t>
            </a:r>
            <a:r>
              <a:rPr sz="4050" spc="-434" dirty="0">
                <a:latin typeface="Times New Roman"/>
                <a:cs typeface="Times New Roman"/>
              </a:rPr>
              <a:t> </a:t>
            </a:r>
            <a:r>
              <a:rPr sz="4050" i="1" spc="70" dirty="0">
                <a:latin typeface="Times New Roman"/>
                <a:cs typeface="Times New Roman"/>
              </a:rPr>
              <a:t>p</a:t>
            </a:r>
            <a:r>
              <a:rPr sz="4050" spc="35" dirty="0">
                <a:latin typeface="Times New Roman"/>
                <a:cs typeface="Times New Roman"/>
              </a:rPr>
              <a:t>,</a:t>
            </a:r>
            <a:r>
              <a:rPr sz="4050" spc="-520" dirty="0">
                <a:latin typeface="Times New Roman"/>
                <a:cs typeface="Times New Roman"/>
              </a:rPr>
              <a:t> </a:t>
            </a:r>
            <a:r>
              <a:rPr sz="4050" i="1" spc="125" dirty="0">
                <a:latin typeface="Times New Roman"/>
                <a:cs typeface="Times New Roman"/>
              </a:rPr>
              <a:t>q</a:t>
            </a:r>
            <a:r>
              <a:rPr sz="4050" spc="50" dirty="0">
                <a:latin typeface="Times New Roman"/>
                <a:cs typeface="Times New Roman"/>
              </a:rPr>
              <a:t>)</a:t>
            </a:r>
            <a:r>
              <a:rPr sz="4050" spc="-90" dirty="0">
                <a:latin typeface="Times New Roman"/>
                <a:cs typeface="Times New Roman"/>
              </a:rPr>
              <a:t> </a:t>
            </a:r>
            <a:r>
              <a:rPr sz="4050" spc="85" dirty="0">
                <a:latin typeface="Symbol"/>
                <a:cs typeface="Symbol"/>
              </a:rPr>
              <a:t></a:t>
            </a:r>
            <a:r>
              <a:rPr sz="4050" spc="-150" dirty="0">
                <a:latin typeface="Times New Roman"/>
                <a:cs typeface="Times New Roman"/>
              </a:rPr>
              <a:t> </a:t>
            </a:r>
            <a:r>
              <a:rPr sz="4050" spc="-20" dirty="0">
                <a:latin typeface="Times New Roman"/>
                <a:cs typeface="Times New Roman"/>
              </a:rPr>
              <a:t>m</a:t>
            </a:r>
            <a:r>
              <a:rPr sz="4050" spc="-10" dirty="0">
                <a:latin typeface="Times New Roman"/>
                <a:cs typeface="Times New Roman"/>
              </a:rPr>
              <a:t>a</a:t>
            </a:r>
            <a:r>
              <a:rPr sz="4050" spc="15" dirty="0">
                <a:latin typeface="Times New Roman"/>
                <a:cs typeface="Times New Roman"/>
              </a:rPr>
              <a:t>x</a:t>
            </a:r>
            <a:r>
              <a:rPr sz="4050" spc="50" dirty="0">
                <a:latin typeface="Times New Roman"/>
                <a:cs typeface="Times New Roman"/>
              </a:rPr>
              <a:t>(</a:t>
            </a:r>
            <a:r>
              <a:rPr sz="4050" spc="-70" dirty="0">
                <a:latin typeface="Times New Roman"/>
                <a:cs typeface="Times New Roman"/>
              </a:rPr>
              <a:t> </a:t>
            </a:r>
            <a:r>
              <a:rPr sz="4050" i="1" spc="70" dirty="0">
                <a:latin typeface="Times New Roman"/>
                <a:cs typeface="Times New Roman"/>
              </a:rPr>
              <a:t>x</a:t>
            </a:r>
            <a:r>
              <a:rPr sz="4050" i="1" spc="-325" dirty="0">
                <a:latin typeface="Times New Roman"/>
                <a:cs typeface="Times New Roman"/>
              </a:rPr>
              <a:t> </a:t>
            </a:r>
            <a:r>
              <a:rPr sz="4050" spc="85" dirty="0">
                <a:latin typeface="Symbol"/>
                <a:cs typeface="Symbol"/>
              </a:rPr>
              <a:t></a:t>
            </a:r>
            <a:r>
              <a:rPr sz="4050" spc="-325" dirty="0">
                <a:latin typeface="Times New Roman"/>
                <a:cs typeface="Times New Roman"/>
              </a:rPr>
              <a:t> </a:t>
            </a:r>
            <a:r>
              <a:rPr sz="4050" i="1" spc="60" dirty="0">
                <a:latin typeface="Times New Roman"/>
                <a:cs typeface="Times New Roman"/>
              </a:rPr>
              <a:t>s</a:t>
            </a:r>
            <a:r>
              <a:rPr sz="4050" i="1" spc="105" dirty="0">
                <a:latin typeface="Times New Roman"/>
                <a:cs typeface="Times New Roman"/>
              </a:rPr>
              <a:t> </a:t>
            </a:r>
            <a:r>
              <a:rPr sz="4050" spc="35" dirty="0">
                <a:latin typeface="Times New Roman"/>
                <a:cs typeface="Times New Roman"/>
              </a:rPr>
              <a:t>,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4050" i="1" spc="70" dirty="0">
                <a:latin typeface="Times New Roman"/>
                <a:cs typeface="Times New Roman"/>
              </a:rPr>
              <a:t>y</a:t>
            </a:r>
            <a:r>
              <a:rPr sz="4050" i="1" spc="-250" dirty="0">
                <a:latin typeface="Times New Roman"/>
                <a:cs typeface="Times New Roman"/>
              </a:rPr>
              <a:t> </a:t>
            </a:r>
            <a:r>
              <a:rPr sz="4050" spc="85" dirty="0">
                <a:latin typeface="Symbol"/>
                <a:cs typeface="Symbol"/>
              </a:rPr>
              <a:t></a:t>
            </a:r>
            <a:r>
              <a:rPr sz="4050" spc="-520" dirty="0">
                <a:latin typeface="Times New Roman"/>
                <a:cs typeface="Times New Roman"/>
              </a:rPr>
              <a:t> </a:t>
            </a:r>
            <a:r>
              <a:rPr sz="4050" i="1" spc="40" dirty="0">
                <a:latin typeface="Times New Roman"/>
                <a:cs typeface="Times New Roman"/>
              </a:rPr>
              <a:t>t</a:t>
            </a:r>
            <a:r>
              <a:rPr sz="4050" i="1" spc="-130" dirty="0">
                <a:latin typeface="Times New Roman"/>
                <a:cs typeface="Times New Roman"/>
              </a:rPr>
              <a:t> </a:t>
            </a:r>
            <a:r>
              <a:rPr sz="4050" spc="50" dirty="0">
                <a:latin typeface="Times New Roman"/>
                <a:cs typeface="Times New Roman"/>
              </a:rPr>
              <a:t>)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6494" y="2836291"/>
            <a:ext cx="609219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5"/>
              </a:spcBef>
              <a:buClr>
                <a:srgbClr val="333399"/>
              </a:buClr>
              <a:buFont typeface="Wingdings"/>
              <a:buChar char=""/>
              <a:tabLst>
                <a:tab pos="393700" algn="l"/>
                <a:tab pos="394335" algn="l"/>
              </a:tabLst>
            </a:pPr>
            <a:r>
              <a:rPr sz="2600" dirty="0">
                <a:latin typeface="Constantia"/>
                <a:cs typeface="Constantia"/>
              </a:rPr>
              <a:t>Sq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p(x</a:t>
            </a:r>
            <a:r>
              <a:rPr sz="2600" i="1" spc="5" dirty="0">
                <a:solidFill>
                  <a:srgbClr val="C00000"/>
                </a:solidFill>
                <a:latin typeface="Constantia"/>
                <a:cs typeface="Constantia"/>
              </a:rPr>
              <a:t>,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y)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"/>
            </a:pPr>
            <a:endParaRPr sz="2550">
              <a:latin typeface="Constantia"/>
              <a:cs typeface="Constantia"/>
            </a:endParaRPr>
          </a:p>
          <a:p>
            <a:pPr marL="393700" indent="-343535">
              <a:lnSpc>
                <a:spcPct val="100000"/>
              </a:lnSpc>
              <a:buClr>
                <a:srgbClr val="333399"/>
              </a:buClr>
              <a:buFont typeface="Wingdings"/>
              <a:buChar char=""/>
              <a:tabLst>
                <a:tab pos="393700" algn="l"/>
                <a:tab pos="394335" algn="l"/>
              </a:tabLst>
            </a:pPr>
            <a:r>
              <a:rPr sz="2600" spc="5" dirty="0">
                <a:latin typeface="Constantia"/>
                <a:cs typeface="Constantia"/>
              </a:rPr>
              <a:t>D</a:t>
            </a:r>
            <a:r>
              <a:rPr sz="2550" spc="7" baseline="-21241" dirty="0">
                <a:latin typeface="Constantia"/>
                <a:cs typeface="Constantia"/>
              </a:rPr>
              <a:t>8</a:t>
            </a:r>
            <a:r>
              <a:rPr sz="2550" spc="315" baseline="-21241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 1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8 </a:t>
            </a:r>
            <a:r>
              <a:rPr sz="2600" spc="-5" dirty="0">
                <a:latin typeface="Constantia"/>
                <a:cs typeface="Constantia"/>
              </a:rPr>
              <a:t>neighbors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pixel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C00000"/>
                </a:solidFill>
                <a:latin typeface="Constantia"/>
                <a:cs typeface="Constantia"/>
              </a:rPr>
              <a:t>p(x,y)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942844"/>
            <a:ext cx="2590800" cy="26197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4572000"/>
            <a:ext cx="2125979" cy="685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110" y="2802381"/>
            <a:ext cx="7019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Pixel</a:t>
            </a:r>
            <a:r>
              <a:rPr sz="4000" u="heavy" spc="-15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and</a:t>
            </a:r>
            <a:r>
              <a:rPr sz="4000" u="heavy" spc="-15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their</a:t>
            </a:r>
            <a:r>
              <a:rPr sz="4000" u="heavy" spc="-10" dirty="0">
                <a:uFill>
                  <a:solidFill>
                    <a:srgbClr val="993300"/>
                  </a:solidFill>
                </a:uFill>
              </a:rPr>
              <a:t> Relationships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78638"/>
            <a:ext cx="419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Euclidean</a:t>
            </a:r>
            <a:r>
              <a:rPr u="heavy" spc="-9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 </a:t>
            </a:r>
            <a:r>
              <a:rPr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</a:rPr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8444484" cy="464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0194" y="6186329"/>
            <a:ext cx="5343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dirty="0">
                <a:solidFill>
                  <a:srgbClr val="0033CC"/>
                </a:solidFill>
                <a:latin typeface="Constantia"/>
                <a:cs typeface="Constantia"/>
              </a:rPr>
              <a:t>A</a:t>
            </a:r>
            <a:r>
              <a:rPr sz="2400" b="1" spc="-10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onstantia"/>
                <a:cs typeface="Constantia"/>
              </a:rPr>
              <a:t>circle</a:t>
            </a:r>
            <a:r>
              <a:rPr sz="2400" b="1" spc="-12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Constantia"/>
                <a:cs typeface="Constantia"/>
              </a:rPr>
              <a:t>with</a:t>
            </a:r>
            <a:r>
              <a:rPr sz="2400" b="1" spc="-8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onstantia"/>
                <a:cs typeface="Constantia"/>
              </a:rPr>
              <a:t>radius</a:t>
            </a:r>
            <a:r>
              <a:rPr sz="2400" b="1" spc="-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i="1" dirty="0">
                <a:solidFill>
                  <a:srgbClr val="0033CC"/>
                </a:solidFill>
                <a:latin typeface="Constantia"/>
                <a:cs typeface="Constantia"/>
              </a:rPr>
              <a:t>r</a:t>
            </a:r>
            <a:r>
              <a:rPr sz="2400" b="1" i="1" spc="-4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Constantia"/>
                <a:cs typeface="Constantia"/>
              </a:rPr>
              <a:t>centered</a:t>
            </a:r>
            <a:r>
              <a:rPr sz="2400" b="1" spc="-100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onstantia"/>
                <a:cs typeface="Constantia"/>
              </a:rPr>
              <a:t>at</a:t>
            </a:r>
            <a:r>
              <a:rPr sz="2400" b="1" spc="-65" dirty="0">
                <a:solidFill>
                  <a:srgbClr val="0033CC"/>
                </a:solidFill>
                <a:latin typeface="Constantia"/>
                <a:cs typeface="Constantia"/>
              </a:rPr>
              <a:t> </a:t>
            </a:r>
            <a:r>
              <a:rPr sz="2400" b="1" i="1" spc="-5" dirty="0">
                <a:solidFill>
                  <a:srgbClr val="0033CC"/>
                </a:solidFill>
                <a:latin typeface="Constantia"/>
                <a:cs typeface="Constantia"/>
              </a:rPr>
              <a:t>(x,y)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6781800" cy="61813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4F632-5E1D-4DC1-AF5E-E901F77D9381}"/>
              </a:ext>
            </a:extLst>
          </p:cNvPr>
          <p:cNvSpPr txBox="1"/>
          <p:nvPr/>
        </p:nvSpPr>
        <p:spPr>
          <a:xfrm>
            <a:off x="228600" y="3810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Suppose p and q are two pixels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measures D4, D8 and De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Set v is given v={2,4}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A488-B517-43CA-A279-5B904280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43248"/>
              </p:ext>
            </p:extLst>
          </p:nvPr>
        </p:nvGraphicFramePr>
        <p:xfrm>
          <a:off x="1485900" y="2118360"/>
          <a:ext cx="3771900" cy="2621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83099925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17260919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358617022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3868690002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50976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8012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661392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444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0F9709-C6ED-4D33-94B7-AEB106D21408}"/>
              </a:ext>
            </a:extLst>
          </p:cNvPr>
          <p:cNvCxnSpPr>
            <a:cxnSpLocks/>
          </p:cNvCxnSpPr>
          <p:nvPr/>
        </p:nvCxnSpPr>
        <p:spPr>
          <a:xfrm flipH="1">
            <a:off x="1143000" y="4495800"/>
            <a:ext cx="5334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C7FA04-3325-429B-97E3-73662AFCD6BE}"/>
              </a:ext>
            </a:extLst>
          </p:cNvPr>
          <p:cNvCxnSpPr/>
          <p:nvPr/>
        </p:nvCxnSpPr>
        <p:spPr>
          <a:xfrm flipV="1">
            <a:off x="3581400" y="1965960"/>
            <a:ext cx="5334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D5A7B5-42D5-4096-BA6B-15273EB99920}"/>
              </a:ext>
            </a:extLst>
          </p:cNvPr>
          <p:cNvSpPr txBox="1"/>
          <p:nvPr/>
        </p:nvSpPr>
        <p:spPr>
          <a:xfrm>
            <a:off x="4114800" y="17262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4CC8D-DB1F-4E2A-8594-D5D90F6DCCB9}"/>
              </a:ext>
            </a:extLst>
          </p:cNvPr>
          <p:cNvSpPr txBox="1"/>
          <p:nvPr/>
        </p:nvSpPr>
        <p:spPr>
          <a:xfrm>
            <a:off x="873447" y="46144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D57318-B0C8-4E77-9BB3-EB17FF986C3F}"/>
              </a:ext>
            </a:extLst>
          </p:cNvPr>
          <p:cNvCxnSpPr/>
          <p:nvPr/>
        </p:nvCxnSpPr>
        <p:spPr>
          <a:xfrm>
            <a:off x="1485900" y="4739640"/>
            <a:ext cx="476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CEC0D6-91B5-400E-BAFB-418B57BD20E4}"/>
              </a:ext>
            </a:extLst>
          </p:cNvPr>
          <p:cNvCxnSpPr/>
          <p:nvPr/>
        </p:nvCxnSpPr>
        <p:spPr>
          <a:xfrm flipV="1">
            <a:off x="1485900" y="1765995"/>
            <a:ext cx="0" cy="297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7EB46E-68AD-4D91-AF76-67CCD813460B}"/>
              </a:ext>
            </a:extLst>
          </p:cNvPr>
          <p:cNvSpPr txBox="1"/>
          <p:nvPr/>
        </p:nvSpPr>
        <p:spPr>
          <a:xfrm>
            <a:off x="6201624" y="44958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74FC9-3EA6-409A-AA7A-1C2682FED886}"/>
              </a:ext>
            </a:extLst>
          </p:cNvPr>
          <p:cNvSpPr txBox="1"/>
          <p:nvPr/>
        </p:nvSpPr>
        <p:spPr>
          <a:xfrm>
            <a:off x="1205007" y="16585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E2E106-B3F0-476C-A222-9F244DD0CAFB}"/>
              </a:ext>
            </a:extLst>
          </p:cNvPr>
          <p:cNvSpPr txBox="1"/>
          <p:nvPr/>
        </p:nvSpPr>
        <p:spPr>
          <a:xfrm>
            <a:off x="795266" y="4830368"/>
            <a:ext cx="54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3F0F7D-1300-4EE0-97B3-AEEC8D10C24E}"/>
              </a:ext>
            </a:extLst>
          </p:cNvPr>
          <p:cNvSpPr txBox="1"/>
          <p:nvPr/>
        </p:nvSpPr>
        <p:spPr>
          <a:xfrm>
            <a:off x="4288665" y="171228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43A401-1CB2-4DD6-906E-A4BCF2D0E369}"/>
              </a:ext>
            </a:extLst>
          </p:cNvPr>
          <p:cNvSpPr txBox="1"/>
          <p:nvPr/>
        </p:nvSpPr>
        <p:spPr>
          <a:xfrm>
            <a:off x="1205007" y="2270760"/>
            <a:ext cx="301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12EEF-0614-4917-BC64-F1787C665879}"/>
              </a:ext>
            </a:extLst>
          </p:cNvPr>
          <p:cNvSpPr txBox="1"/>
          <p:nvPr/>
        </p:nvSpPr>
        <p:spPr>
          <a:xfrm>
            <a:off x="1506693" y="171180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0                1              2                      3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266019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5110"/>
            <a:ext cx="4556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Distance</a:t>
            </a:r>
            <a:r>
              <a:rPr sz="4000" u="heavy" spc="-30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993300"/>
                  </a:solidFill>
                </a:uFill>
              </a:rPr>
              <a:t>Measures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86255"/>
            <a:ext cx="8063483" cy="4809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9309" y="5283772"/>
            <a:ext cx="151257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latin typeface="Arial"/>
                <a:cs typeface="Arial"/>
              </a:rPr>
              <a:t>(7^2+6^2)^0.5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9.22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7609" y="6384137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5F"/>
                </a:solidFill>
                <a:latin typeface="Arial MT"/>
                <a:cs typeface="Arial MT"/>
              </a:rPr>
              <a:t>29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41850" y="3270250"/>
            <a:ext cx="4203700" cy="2984500"/>
            <a:chOff x="4641850" y="3270250"/>
            <a:chExt cx="4203700" cy="2984500"/>
          </a:xfrm>
        </p:grpSpPr>
        <p:sp>
          <p:nvSpPr>
            <p:cNvPr id="7" name="object 7"/>
            <p:cNvSpPr/>
            <p:nvPr/>
          </p:nvSpPr>
          <p:spPr>
            <a:xfrm>
              <a:off x="4648200" y="3276600"/>
              <a:ext cx="4191000" cy="2971800"/>
            </a:xfrm>
            <a:custGeom>
              <a:avLst/>
              <a:gdLst/>
              <a:ahLst/>
              <a:cxnLst/>
              <a:rect l="l" t="t" r="r" b="b"/>
              <a:pathLst>
                <a:path w="4191000" h="2971800">
                  <a:moveTo>
                    <a:pt x="41910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4191000" y="29718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3276600"/>
              <a:ext cx="4191000" cy="2971800"/>
            </a:xfrm>
            <a:custGeom>
              <a:avLst/>
              <a:gdLst/>
              <a:ahLst/>
              <a:cxnLst/>
              <a:rect l="l" t="t" r="r" b="b"/>
              <a:pathLst>
                <a:path w="4191000" h="2971800">
                  <a:moveTo>
                    <a:pt x="0" y="2971800"/>
                  </a:moveTo>
                  <a:lnTo>
                    <a:pt x="4191000" y="2971800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6439" y="269747"/>
            <a:ext cx="5032248" cy="11186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7048" y="385698"/>
            <a:ext cx="4397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Class/Home</a:t>
            </a:r>
            <a:r>
              <a:rPr sz="4000" u="heavy" spc="-40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sz="4000" u="heavy" spc="-5" dirty="0">
                <a:uFill>
                  <a:solidFill>
                    <a:srgbClr val="993300"/>
                  </a:solidFill>
                </a:uFill>
              </a:rPr>
              <a:t>Work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1239" y="947927"/>
            <a:ext cx="4422648" cy="777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33705" indent="-37084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33705" algn="l"/>
                <a:tab pos="434340" algn="l"/>
              </a:tabLst>
            </a:pPr>
            <a:r>
              <a:rPr spc="-5" dirty="0"/>
              <a:t>N</a:t>
            </a:r>
            <a:r>
              <a:rPr sz="2400" spc="-7" baseline="-20833" dirty="0"/>
              <a:t>4</a:t>
            </a:r>
            <a:r>
              <a:rPr sz="2400" spc="-5" dirty="0"/>
              <a:t>(p)</a:t>
            </a:r>
            <a:r>
              <a:rPr sz="2400" spc="-35" dirty="0"/>
              <a:t> </a:t>
            </a:r>
            <a:r>
              <a:rPr sz="2400" dirty="0"/>
              <a:t>=?</a:t>
            </a:r>
            <a:endParaRPr sz="2400"/>
          </a:p>
          <a:p>
            <a:pPr marL="349885" indent="-28702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5" dirty="0"/>
              <a:t>N</a:t>
            </a:r>
            <a:r>
              <a:rPr sz="2400" spc="-7" baseline="-20833" dirty="0"/>
              <a:t>8</a:t>
            </a:r>
            <a:r>
              <a:rPr sz="2400" spc="-5" dirty="0"/>
              <a:t>(p)</a:t>
            </a:r>
            <a:r>
              <a:rPr sz="2400" spc="-40" dirty="0"/>
              <a:t> </a:t>
            </a:r>
            <a:r>
              <a:rPr sz="2400" dirty="0"/>
              <a:t>=?</a:t>
            </a:r>
            <a:endParaRPr sz="2400"/>
          </a:p>
          <a:p>
            <a:pPr marL="349885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5" dirty="0"/>
              <a:t>N</a:t>
            </a:r>
            <a:r>
              <a:rPr sz="2400" spc="-7" baseline="-20833" dirty="0"/>
              <a:t>m</a:t>
            </a:r>
            <a:r>
              <a:rPr sz="2400" spc="-5" dirty="0"/>
              <a:t>(p)</a:t>
            </a:r>
            <a:r>
              <a:rPr sz="2400" spc="-10" dirty="0"/>
              <a:t> </a:t>
            </a:r>
            <a:r>
              <a:rPr sz="2400" dirty="0"/>
              <a:t>=?</a:t>
            </a:r>
            <a:r>
              <a:rPr sz="2400" spc="-25" dirty="0"/>
              <a:t> </a:t>
            </a:r>
            <a:r>
              <a:rPr sz="2400" dirty="0"/>
              <a:t>If</a:t>
            </a:r>
            <a:r>
              <a:rPr sz="2400" spc="-30" dirty="0"/>
              <a:t> </a:t>
            </a:r>
            <a:r>
              <a:rPr sz="2400" spc="-5" dirty="0"/>
              <a:t>V={1,2}</a:t>
            </a:r>
            <a:endParaRPr sz="2400"/>
          </a:p>
          <a:p>
            <a:pPr marL="349885" indent="-28702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(a)</a:t>
            </a:r>
            <a:r>
              <a:rPr spc="-15" dirty="0"/>
              <a:t> </a:t>
            </a:r>
            <a:r>
              <a:rPr spc="-5" dirty="0"/>
              <a:t>4-adjacent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(b)?</a:t>
            </a:r>
          </a:p>
          <a:p>
            <a:pPr marL="349885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dirty="0"/>
              <a:t>Is</a:t>
            </a:r>
            <a:r>
              <a:rPr spc="-15" dirty="0"/>
              <a:t> </a:t>
            </a:r>
            <a:r>
              <a:rPr spc="-5" dirty="0"/>
              <a:t>(a)</a:t>
            </a:r>
            <a:r>
              <a:rPr spc="-15" dirty="0"/>
              <a:t> </a:t>
            </a:r>
            <a:r>
              <a:rPr spc="-5" dirty="0"/>
              <a:t>8-adjacent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(b)?</a:t>
            </a:r>
          </a:p>
          <a:p>
            <a:pPr marL="349885" indent="-2870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(a)</a:t>
            </a:r>
            <a:r>
              <a:rPr spc="-10" dirty="0"/>
              <a:t> </a:t>
            </a:r>
            <a:r>
              <a:rPr spc="-5" dirty="0"/>
              <a:t>m-adjacent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(b)?</a:t>
            </a:r>
          </a:p>
          <a:p>
            <a:pPr marL="349885" indent="-28702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pc="-5" dirty="0"/>
              <a:t>Calculate D</a:t>
            </a:r>
            <a:r>
              <a:rPr sz="2400" i="1" spc="-7" baseline="-20833" dirty="0">
                <a:latin typeface="Arial"/>
                <a:cs typeface="Arial"/>
              </a:rPr>
              <a:t>4</a:t>
            </a:r>
            <a:r>
              <a:rPr sz="2400" i="1" spc="337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?,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" dirty="0"/>
              <a:t>D</a:t>
            </a:r>
            <a:r>
              <a:rPr sz="2400" i="1" spc="-7" baseline="-20833" dirty="0">
                <a:latin typeface="Arial"/>
                <a:cs typeface="Arial"/>
              </a:rPr>
              <a:t>8</a:t>
            </a:r>
            <a:r>
              <a:rPr sz="2400" i="1" spc="330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?,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" dirty="0"/>
              <a:t>D</a:t>
            </a:r>
            <a:r>
              <a:rPr sz="2400" i="1" spc="-7" baseline="-20833" dirty="0">
                <a:latin typeface="Arial"/>
                <a:cs typeface="Arial"/>
              </a:rPr>
              <a:t>e</a:t>
            </a:r>
            <a:r>
              <a:rPr sz="2400" i="1" spc="337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?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for the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point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(a)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^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(b).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768" y="5838641"/>
            <a:ext cx="7853045" cy="101726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Text</a:t>
            </a:r>
            <a:r>
              <a:rPr sz="28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Book</a:t>
            </a:r>
            <a:r>
              <a:rPr sz="2800" b="1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2600" b="1" dirty="0">
                <a:solidFill>
                  <a:srgbClr val="FF0000"/>
                </a:solidFill>
                <a:latin typeface="Comic Sans MS"/>
                <a:cs typeface="Comic Sans MS"/>
              </a:rPr>
              <a:t>Chapter</a:t>
            </a:r>
            <a:r>
              <a:rPr sz="26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2:</a:t>
            </a:r>
            <a:r>
              <a:rPr sz="26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mic Sans MS"/>
                <a:cs typeface="Comic Sans MS"/>
              </a:rPr>
              <a:t>Problems:</a:t>
            </a:r>
            <a:r>
              <a:rPr sz="2600" b="1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mic Sans MS"/>
                <a:cs typeface="Comic Sans MS"/>
              </a:rPr>
              <a:t>2.9</a:t>
            </a:r>
            <a:r>
              <a:rPr sz="26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mic Sans MS"/>
                <a:cs typeface="Comic Sans MS"/>
              </a:rPr>
              <a:t>~</a:t>
            </a:r>
            <a:r>
              <a:rPr sz="26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mic Sans MS"/>
                <a:cs typeface="Comic Sans MS"/>
              </a:rPr>
              <a:t>2.17 excluding</a:t>
            </a:r>
            <a:r>
              <a:rPr sz="2600" b="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mic Sans MS"/>
                <a:cs typeface="Comic Sans MS"/>
              </a:rPr>
              <a:t>2.14</a:t>
            </a:r>
            <a:endParaRPr sz="26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6250" y="1593850"/>
          <a:ext cx="2971164" cy="2514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451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1(a)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8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1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(p)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702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1(b)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415290"/>
            <a:ext cx="6769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Conventional</a:t>
            </a:r>
            <a:r>
              <a:rPr sz="28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indexing</a:t>
            </a:r>
            <a:r>
              <a:rPr sz="28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method</a:t>
            </a:r>
            <a:r>
              <a:rPr sz="28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of</a:t>
            </a:r>
            <a:r>
              <a:rPr sz="2800" u="heavy" spc="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529840" y="1444751"/>
            <a:ext cx="3005455" cy="2190115"/>
          </a:xfrm>
          <a:custGeom>
            <a:avLst/>
            <a:gdLst/>
            <a:ahLst/>
            <a:cxnLst/>
            <a:rect l="l" t="t" r="r" b="b"/>
            <a:pathLst>
              <a:path w="3005454" h="2190115">
                <a:moveTo>
                  <a:pt x="76200" y="2113788"/>
                </a:moveTo>
                <a:lnTo>
                  <a:pt x="44450" y="2113788"/>
                </a:lnTo>
                <a:lnTo>
                  <a:pt x="44450" y="39624"/>
                </a:lnTo>
                <a:lnTo>
                  <a:pt x="31750" y="39624"/>
                </a:lnTo>
                <a:lnTo>
                  <a:pt x="31750" y="2113788"/>
                </a:lnTo>
                <a:lnTo>
                  <a:pt x="0" y="2113788"/>
                </a:lnTo>
                <a:lnTo>
                  <a:pt x="38100" y="2189988"/>
                </a:lnTo>
                <a:lnTo>
                  <a:pt x="69850" y="2126488"/>
                </a:lnTo>
                <a:lnTo>
                  <a:pt x="76200" y="2113788"/>
                </a:lnTo>
                <a:close/>
              </a:path>
              <a:path w="3005454" h="2190115">
                <a:moveTo>
                  <a:pt x="3005328" y="38100"/>
                </a:moveTo>
                <a:lnTo>
                  <a:pt x="2992628" y="31750"/>
                </a:lnTo>
                <a:lnTo>
                  <a:pt x="2929128" y="0"/>
                </a:lnTo>
                <a:lnTo>
                  <a:pt x="2929128" y="31750"/>
                </a:lnTo>
                <a:lnTo>
                  <a:pt x="48768" y="31750"/>
                </a:lnTo>
                <a:lnTo>
                  <a:pt x="48768" y="44450"/>
                </a:lnTo>
                <a:lnTo>
                  <a:pt x="2929128" y="44450"/>
                </a:lnTo>
                <a:lnTo>
                  <a:pt x="2929128" y="76200"/>
                </a:lnTo>
                <a:lnTo>
                  <a:pt x="2992628" y="44450"/>
                </a:lnTo>
                <a:lnTo>
                  <a:pt x="300532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1483" y="3577590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6341" y="1173607"/>
            <a:ext cx="37801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39820" algn="l"/>
              </a:tabLst>
            </a:pPr>
            <a:r>
              <a:rPr sz="3000" baseline="1388" dirty="0">
                <a:latin typeface="Arial MT"/>
                <a:cs typeface="Arial MT"/>
              </a:rPr>
              <a:t>(0,0)	</a:t>
            </a:r>
            <a:r>
              <a:rPr sz="2000" i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84576" y="1956816"/>
          <a:ext cx="3703318" cy="3666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4699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445" marR="31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b="1" i="1" spc="-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985" marR="31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16510" algn="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spc="-5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000" i="1" spc="5" dirty="0">
                          <a:latin typeface="Arial"/>
                          <a:cs typeface="Arial"/>
                        </a:rPr>
                        <a:t>x+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000" i="1" spc="-10" dirty="0">
                          <a:latin typeface="Arial"/>
                          <a:cs typeface="Arial"/>
                        </a:rPr>
                        <a:t>y+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203575" y="5928766"/>
            <a:ext cx="3240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Conventional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indexing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method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7609" y="6384137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85064"/>
            <a:ext cx="632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uFill>
                  <a:solidFill>
                    <a:srgbClr val="993300"/>
                  </a:solidFill>
                </a:uFill>
              </a:rPr>
              <a:t>Pixel</a:t>
            </a:r>
            <a:r>
              <a:rPr u="heavy" spc="-10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93300"/>
                  </a:solidFill>
                </a:uFill>
              </a:rPr>
              <a:t>and</a:t>
            </a:r>
            <a:r>
              <a:rPr u="heavy" spc="-15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993300"/>
                  </a:solidFill>
                </a:uFill>
              </a:rPr>
              <a:t>their</a:t>
            </a:r>
            <a:r>
              <a:rPr u="heavy" spc="-10" dirty="0">
                <a:uFill>
                  <a:solidFill>
                    <a:srgbClr val="9933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993300"/>
                  </a:solidFill>
                </a:uFill>
              </a:rPr>
              <a:t>Relationships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22209" y="6405821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4</a:t>
            </a:fld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0808" y="2426207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3240" y="1548129"/>
            <a:ext cx="7106920" cy="4461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68300" algn="l"/>
              </a:tabLst>
            </a:pPr>
            <a:r>
              <a:rPr sz="2800" dirty="0">
                <a:solidFill>
                  <a:srgbClr val="0033CC"/>
                </a:solidFill>
                <a:latin typeface="Arial MT"/>
                <a:cs typeface="Arial MT"/>
              </a:rPr>
              <a:t>Neighbors</a:t>
            </a:r>
            <a:r>
              <a:rPr sz="2800" spc="-5" dirty="0">
                <a:solidFill>
                  <a:srgbClr val="0033CC"/>
                </a:solidFill>
                <a:latin typeface="Arial MT"/>
                <a:cs typeface="Arial MT"/>
              </a:rPr>
              <a:t> of</a:t>
            </a:r>
            <a:r>
              <a:rPr sz="2800" spc="-1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33CC"/>
                </a:solidFill>
                <a:latin typeface="Arial MT"/>
                <a:cs typeface="Arial MT"/>
              </a:rPr>
              <a:t>a</a:t>
            </a:r>
            <a:r>
              <a:rPr sz="2800" spc="-25" dirty="0">
                <a:solidFill>
                  <a:srgbClr val="0033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33CC"/>
                </a:solidFill>
                <a:latin typeface="Arial MT"/>
                <a:cs typeface="Arial MT"/>
              </a:rPr>
              <a:t>pixel</a:t>
            </a:r>
            <a:endParaRPr sz="2800">
              <a:latin typeface="Arial MT"/>
              <a:cs typeface="Arial MT"/>
            </a:endParaRPr>
          </a:p>
          <a:p>
            <a:pPr marL="2921635" marR="17780" lvl="1" indent="-915035">
              <a:lnSpc>
                <a:spcPct val="100000"/>
              </a:lnSpc>
              <a:spcBef>
                <a:spcPts val="2710"/>
              </a:spcBef>
              <a:buSzPct val="95833"/>
              <a:buFont typeface="Wingdings"/>
              <a:buChar char=""/>
              <a:tabLst>
                <a:tab pos="2279650" algn="l"/>
              </a:tabLst>
            </a:pPr>
            <a:r>
              <a:rPr sz="2400" spc="-10" dirty="0">
                <a:latin typeface="Constantia"/>
                <a:cs typeface="Constantia"/>
              </a:rPr>
              <a:t>Neighborhood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relation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tell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adjacent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pixels.</a:t>
            </a:r>
            <a:endParaRPr sz="2400">
              <a:latin typeface="Constantia"/>
              <a:cs typeface="Constantia"/>
            </a:endParaRPr>
          </a:p>
          <a:p>
            <a:pPr marL="2279015" lvl="1" indent="-273050">
              <a:lnSpc>
                <a:spcPct val="100000"/>
              </a:lnSpc>
              <a:spcBef>
                <a:spcPts val="5"/>
              </a:spcBef>
              <a:buSzPct val="95833"/>
              <a:buFont typeface="Wingdings"/>
              <a:buChar char=""/>
              <a:tabLst>
                <a:tab pos="2279650" algn="l"/>
              </a:tabLst>
            </a:pPr>
            <a:r>
              <a:rPr sz="2400" spc="-60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usef</a:t>
            </a:r>
            <a:r>
              <a:rPr sz="2400" dirty="0">
                <a:latin typeface="Constantia"/>
                <a:cs typeface="Constantia"/>
              </a:rPr>
              <a:t>ul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ana</a:t>
            </a:r>
            <a:r>
              <a:rPr sz="2400" spc="-35" dirty="0">
                <a:latin typeface="Constantia"/>
                <a:cs typeface="Constantia"/>
              </a:rPr>
              <a:t>l</a:t>
            </a:r>
            <a:r>
              <a:rPr sz="2400" spc="-5" dirty="0">
                <a:latin typeface="Constantia"/>
                <a:cs typeface="Constantia"/>
              </a:rPr>
              <a:t>yzin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eg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ion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onstantia"/>
              <a:cs typeface="Constantia"/>
            </a:endParaRPr>
          </a:p>
          <a:p>
            <a:pPr marL="444500" indent="-343535">
              <a:lnSpc>
                <a:spcPct val="100000"/>
              </a:lnSpc>
              <a:buFont typeface="Wingdings"/>
              <a:buChar char=""/>
              <a:tabLst>
                <a:tab pos="445134" algn="l"/>
              </a:tabLst>
            </a:pP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2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types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neighbors</a:t>
            </a:r>
            <a:endParaRPr sz="2800">
              <a:latin typeface="Arial MT"/>
              <a:cs typeface="Arial MT"/>
            </a:endParaRPr>
          </a:p>
          <a:p>
            <a:pPr marL="845185" lvl="1" indent="-287020">
              <a:lnSpc>
                <a:spcPct val="100000"/>
              </a:lnSpc>
              <a:spcBef>
                <a:spcPts val="1490"/>
              </a:spcBef>
              <a:buFont typeface="Wingdings"/>
              <a:buChar char=""/>
              <a:tabLst>
                <a:tab pos="845819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336600"/>
                </a:solidFill>
                <a:latin typeface="Arial MT"/>
                <a:cs typeface="Arial MT"/>
              </a:rPr>
              <a:t>4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):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4-neighbor</a:t>
            </a:r>
            <a:r>
              <a:rPr sz="2400" spc="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845185" lvl="1" indent="-287020">
              <a:lnSpc>
                <a:spcPct val="100000"/>
              </a:lnSpc>
              <a:spcBef>
                <a:spcPts val="2014"/>
              </a:spcBef>
              <a:buFont typeface="Wingdings"/>
              <a:buChar char=""/>
              <a:tabLst>
                <a:tab pos="845819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336600"/>
                </a:solidFill>
                <a:latin typeface="Arial MT"/>
                <a:cs typeface="Arial MT"/>
              </a:rPr>
              <a:t>D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):</a:t>
            </a:r>
            <a:r>
              <a:rPr sz="2400" spc="-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diagonal</a:t>
            </a:r>
            <a:r>
              <a:rPr sz="2400" spc="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neighbor</a:t>
            </a:r>
            <a:r>
              <a:rPr sz="2400" spc="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845185" lvl="1" indent="-287020">
              <a:lnSpc>
                <a:spcPct val="100000"/>
              </a:lnSpc>
              <a:spcBef>
                <a:spcPts val="2020"/>
              </a:spcBef>
              <a:buFont typeface="Wingdings"/>
              <a:buChar char=""/>
              <a:tabLst>
                <a:tab pos="845819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N</a:t>
            </a:r>
            <a:r>
              <a:rPr sz="2400" spc="-7" baseline="-20833" dirty="0">
                <a:solidFill>
                  <a:srgbClr val="336600"/>
                </a:solidFill>
                <a:latin typeface="Arial MT"/>
                <a:cs typeface="Arial MT"/>
              </a:rPr>
              <a:t>8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(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):</a:t>
            </a:r>
            <a:r>
              <a:rPr sz="2400" spc="-1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 MT"/>
                <a:cs typeface="Arial MT"/>
              </a:rPr>
              <a:t>8-neighbor</a:t>
            </a:r>
            <a:r>
              <a:rPr sz="2400" spc="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6600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02208" y="1493519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389" y="431038"/>
            <a:ext cx="469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N</a:t>
            </a:r>
            <a:r>
              <a:rPr sz="3600" baseline="-20833" dirty="0"/>
              <a:t>4</a:t>
            </a:r>
            <a:r>
              <a:rPr sz="3600" dirty="0"/>
              <a:t>(</a:t>
            </a:r>
            <a:r>
              <a:rPr sz="3600" i="1" dirty="0">
                <a:latin typeface="Constantia"/>
                <a:cs typeface="Constantia"/>
              </a:rPr>
              <a:t>p</a:t>
            </a:r>
            <a:r>
              <a:rPr sz="3600" dirty="0"/>
              <a:t>):</a:t>
            </a:r>
            <a:r>
              <a:rPr sz="3600" spc="-40" dirty="0"/>
              <a:t> </a:t>
            </a:r>
            <a:r>
              <a:rPr sz="3600" spc="-5" dirty="0"/>
              <a:t>4-neighbor</a:t>
            </a:r>
            <a:r>
              <a:rPr sz="3600" spc="-30" dirty="0"/>
              <a:t> </a:t>
            </a:r>
            <a:r>
              <a:rPr sz="3600" dirty="0"/>
              <a:t>of</a:t>
            </a:r>
            <a:r>
              <a:rPr sz="3600" spc="-20" dirty="0"/>
              <a:t> </a:t>
            </a:r>
            <a:r>
              <a:rPr sz="3600" i="1" dirty="0">
                <a:latin typeface="Constantia"/>
                <a:cs typeface="Constantia"/>
              </a:rPr>
              <a:t>p</a:t>
            </a:r>
            <a:endParaRPr sz="36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4211" y="2941320"/>
          <a:ext cx="2929252" cy="290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i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87194" y="1461261"/>
            <a:ext cx="666242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310515" algn="l"/>
              </a:tabLst>
            </a:pPr>
            <a:r>
              <a:rPr sz="2400" spc="-10" dirty="0">
                <a:latin typeface="Constantia"/>
                <a:cs typeface="Constantia"/>
              </a:rPr>
              <a:t>considers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vertical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horizontal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neighbors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pixels.</a:t>
            </a:r>
            <a:endParaRPr sz="2400">
              <a:latin typeface="Constantia"/>
              <a:cs typeface="Constantia"/>
            </a:endParaRPr>
          </a:p>
          <a:p>
            <a:pPr marL="309880" indent="-272415">
              <a:lnSpc>
                <a:spcPct val="100000"/>
              </a:lnSpc>
              <a:spcBef>
                <a:spcPts val="865"/>
              </a:spcBef>
              <a:buSzPct val="95833"/>
              <a:buFont typeface="Wingdings"/>
              <a:buChar char=""/>
              <a:tabLst>
                <a:tab pos="310515" algn="l"/>
              </a:tabLst>
            </a:pPr>
            <a:r>
              <a:rPr sz="2400" spc="-15" dirty="0">
                <a:latin typeface="Constantia"/>
                <a:cs typeface="Constantia"/>
              </a:rPr>
              <a:t>Note: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4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implies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4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Constantia"/>
              <a:cs typeface="Constantia"/>
            </a:endParaRPr>
          </a:p>
          <a:p>
            <a:pPr marL="29063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4-neighbors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i="1" spc="-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0661" y="4589145"/>
            <a:ext cx="1233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Arial"/>
                <a:cs typeface="Arial"/>
              </a:rPr>
              <a:t>N</a:t>
            </a:r>
            <a:r>
              <a:rPr sz="3150" i="1" spc="22" baseline="-21164" dirty="0">
                <a:latin typeface="Arial"/>
                <a:cs typeface="Arial"/>
              </a:rPr>
              <a:t>4</a:t>
            </a:r>
            <a:r>
              <a:rPr sz="3200" dirty="0">
                <a:latin typeface="Arial MT"/>
                <a:cs typeface="Arial MT"/>
              </a:rPr>
              <a:t>(</a:t>
            </a:r>
            <a:r>
              <a:rPr sz="3200" i="1" spc="-10" dirty="0">
                <a:latin typeface="Arial"/>
                <a:cs typeface="Arial"/>
              </a:rPr>
              <a:t>p</a:t>
            </a:r>
            <a:r>
              <a:rPr sz="3200" dirty="0">
                <a:latin typeface="Arial MT"/>
                <a:cs typeface="Arial MT"/>
              </a:rPr>
              <a:t>)</a:t>
            </a:r>
            <a:r>
              <a:rPr sz="3200" spc="-3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36335" y="4168140"/>
            <a:ext cx="215265" cy="1377950"/>
          </a:xfrm>
          <a:custGeom>
            <a:avLst/>
            <a:gdLst/>
            <a:ahLst/>
            <a:cxnLst/>
            <a:rect l="l" t="t" r="r" b="b"/>
            <a:pathLst>
              <a:path w="215264" h="1377950">
                <a:moveTo>
                  <a:pt x="214884" y="1377696"/>
                </a:moveTo>
                <a:lnTo>
                  <a:pt x="173075" y="1368732"/>
                </a:lnTo>
                <a:lnTo>
                  <a:pt x="138922" y="1344279"/>
                </a:lnTo>
                <a:lnTo>
                  <a:pt x="115889" y="1307990"/>
                </a:lnTo>
                <a:lnTo>
                  <a:pt x="107441" y="1263523"/>
                </a:lnTo>
                <a:lnTo>
                  <a:pt x="107441" y="803021"/>
                </a:lnTo>
                <a:lnTo>
                  <a:pt x="98994" y="758553"/>
                </a:lnTo>
                <a:lnTo>
                  <a:pt x="75961" y="722264"/>
                </a:lnTo>
                <a:lnTo>
                  <a:pt x="41808" y="697811"/>
                </a:lnTo>
                <a:lnTo>
                  <a:pt x="0" y="688848"/>
                </a:lnTo>
                <a:lnTo>
                  <a:pt x="41808" y="679884"/>
                </a:lnTo>
                <a:lnTo>
                  <a:pt x="75961" y="655431"/>
                </a:lnTo>
                <a:lnTo>
                  <a:pt x="98994" y="619142"/>
                </a:lnTo>
                <a:lnTo>
                  <a:pt x="107441" y="574675"/>
                </a:lnTo>
                <a:lnTo>
                  <a:pt x="107441" y="114173"/>
                </a:lnTo>
                <a:lnTo>
                  <a:pt x="115889" y="69705"/>
                </a:lnTo>
                <a:lnTo>
                  <a:pt x="138922" y="33416"/>
                </a:lnTo>
                <a:lnTo>
                  <a:pt x="173075" y="8963"/>
                </a:lnTo>
                <a:lnTo>
                  <a:pt x="2148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24700" y="4168140"/>
            <a:ext cx="216535" cy="1377950"/>
          </a:xfrm>
          <a:custGeom>
            <a:avLst/>
            <a:gdLst/>
            <a:ahLst/>
            <a:cxnLst/>
            <a:rect l="l" t="t" r="r" b="b"/>
            <a:pathLst>
              <a:path w="216534" h="1377950">
                <a:moveTo>
                  <a:pt x="0" y="1377696"/>
                </a:moveTo>
                <a:lnTo>
                  <a:pt x="42142" y="1368667"/>
                </a:lnTo>
                <a:lnTo>
                  <a:pt x="76533" y="1344041"/>
                </a:lnTo>
                <a:lnTo>
                  <a:pt x="99708" y="1307508"/>
                </a:lnTo>
                <a:lnTo>
                  <a:pt x="108203" y="1262761"/>
                </a:lnTo>
                <a:lnTo>
                  <a:pt x="108203" y="803783"/>
                </a:lnTo>
                <a:lnTo>
                  <a:pt x="116699" y="759035"/>
                </a:lnTo>
                <a:lnTo>
                  <a:pt x="139874" y="722503"/>
                </a:lnTo>
                <a:lnTo>
                  <a:pt x="174265" y="697876"/>
                </a:lnTo>
                <a:lnTo>
                  <a:pt x="216407" y="688848"/>
                </a:lnTo>
                <a:lnTo>
                  <a:pt x="174265" y="679819"/>
                </a:lnTo>
                <a:lnTo>
                  <a:pt x="139874" y="655193"/>
                </a:lnTo>
                <a:lnTo>
                  <a:pt x="116699" y="618660"/>
                </a:lnTo>
                <a:lnTo>
                  <a:pt x="108203" y="573913"/>
                </a:lnTo>
                <a:lnTo>
                  <a:pt x="108203" y="114935"/>
                </a:lnTo>
                <a:lnTo>
                  <a:pt x="99708" y="70187"/>
                </a:lnTo>
                <a:lnTo>
                  <a:pt x="76533" y="33655"/>
                </a:lnTo>
                <a:lnTo>
                  <a:pt x="42142" y="902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9946" y="4083811"/>
            <a:ext cx="727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dirty="0">
                <a:latin typeface="Arial MT"/>
                <a:cs typeface="Arial MT"/>
              </a:rPr>
              <a:t>+1,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spc="-5" dirty="0">
                <a:latin typeface="Arial MT"/>
                <a:cs typeface="Arial MT"/>
              </a:rPr>
              <a:t>+1)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2209" y="6405821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5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6034227"/>
            <a:ext cx="585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068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Each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them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unit</a:t>
            </a:r>
            <a:r>
              <a:rPr sz="2400" b="1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distance</a:t>
            </a:r>
            <a:r>
              <a:rPr sz="2400" b="1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from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Constantia"/>
                <a:cs typeface="Constantia"/>
              </a:rPr>
              <a:t>P.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4764" y="232664"/>
            <a:ext cx="6402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onstantia"/>
                <a:cs typeface="Constantia"/>
              </a:rPr>
              <a:t>N</a:t>
            </a:r>
            <a:r>
              <a:rPr sz="3600" spc="-7" baseline="-20833" dirty="0"/>
              <a:t>D</a:t>
            </a:r>
            <a:r>
              <a:rPr sz="3600" spc="-5" dirty="0"/>
              <a:t>(</a:t>
            </a:r>
            <a:r>
              <a:rPr sz="3600" i="1" spc="-5" dirty="0">
                <a:latin typeface="Constantia"/>
                <a:cs typeface="Constantia"/>
              </a:rPr>
              <a:t>p</a:t>
            </a:r>
            <a:r>
              <a:rPr sz="3600" spc="-5" dirty="0"/>
              <a:t>):</a:t>
            </a:r>
            <a:r>
              <a:rPr sz="3600" spc="-30" dirty="0"/>
              <a:t> </a:t>
            </a:r>
            <a:r>
              <a:rPr sz="3600" spc="-5" dirty="0"/>
              <a:t>diagonal</a:t>
            </a:r>
            <a:r>
              <a:rPr sz="3600" spc="-15" dirty="0"/>
              <a:t> </a:t>
            </a:r>
            <a:r>
              <a:rPr sz="3600" spc="-5" dirty="0"/>
              <a:t>neighbor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i="1" dirty="0">
                <a:latin typeface="Constantia"/>
                <a:cs typeface="Constantia"/>
              </a:rPr>
              <a:t>p</a:t>
            </a:r>
            <a:endParaRPr sz="36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6008" y="1417319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2291" y="2941320"/>
          <a:ext cx="2927984" cy="290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00" b="1" i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85594" y="1308861"/>
            <a:ext cx="6464300" cy="23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272415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335915" algn="l"/>
              </a:tabLst>
            </a:pPr>
            <a:r>
              <a:rPr sz="2400" spc="-10" dirty="0">
                <a:latin typeface="Constantia"/>
                <a:cs typeface="Constantia"/>
              </a:rPr>
              <a:t>considers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only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diagonal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neighbors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pixels.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"/>
            </a:pPr>
            <a:endParaRPr sz="2350">
              <a:latin typeface="Constantia"/>
              <a:cs typeface="Constantia"/>
            </a:endParaRPr>
          </a:p>
          <a:p>
            <a:pPr marL="335280" indent="-272415">
              <a:lnSpc>
                <a:spcPct val="100000"/>
              </a:lnSpc>
              <a:buSzPct val="95833"/>
              <a:buFont typeface="Wingdings"/>
              <a:buChar char=""/>
              <a:tabLst>
                <a:tab pos="335915" algn="l"/>
              </a:tabLst>
            </a:pPr>
            <a:r>
              <a:rPr sz="2400" spc="-15" dirty="0">
                <a:latin typeface="Constantia"/>
                <a:cs typeface="Constantia"/>
              </a:rPr>
              <a:t>Note: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) implies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3400">
              <a:latin typeface="Constantia"/>
              <a:cs typeface="Constantia"/>
            </a:endParaRPr>
          </a:p>
          <a:p>
            <a:pPr marL="2247265">
              <a:lnSpc>
                <a:spcPct val="100000"/>
              </a:lnSpc>
              <a:spcBef>
                <a:spcPts val="2170"/>
              </a:spcBef>
            </a:pPr>
            <a:r>
              <a:rPr sz="2800" b="1" spc="-5" dirty="0">
                <a:latin typeface="Arial"/>
                <a:cs typeface="Arial"/>
              </a:rPr>
              <a:t>Diagonal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neighbors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i="1" spc="-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8929" y="4589145"/>
            <a:ext cx="1280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Arial"/>
                <a:cs typeface="Arial"/>
              </a:rPr>
              <a:t>N</a:t>
            </a:r>
            <a:r>
              <a:rPr sz="3150" i="1" spc="44" baseline="-21164" dirty="0">
                <a:latin typeface="Arial"/>
                <a:cs typeface="Arial"/>
              </a:rPr>
              <a:t>D</a:t>
            </a:r>
            <a:r>
              <a:rPr sz="3200" dirty="0">
                <a:latin typeface="Arial MT"/>
                <a:cs typeface="Arial MT"/>
              </a:rPr>
              <a:t>(</a:t>
            </a:r>
            <a:r>
              <a:rPr sz="3200" i="1" spc="-10" dirty="0">
                <a:latin typeface="Arial"/>
                <a:cs typeface="Arial"/>
              </a:rPr>
              <a:t>p</a:t>
            </a:r>
            <a:r>
              <a:rPr sz="3200" dirty="0">
                <a:latin typeface="Arial MT"/>
                <a:cs typeface="Arial MT"/>
              </a:rPr>
              <a:t>)</a:t>
            </a:r>
            <a:r>
              <a:rPr sz="3200" spc="-3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4415" y="4168140"/>
            <a:ext cx="216535" cy="1377950"/>
          </a:xfrm>
          <a:custGeom>
            <a:avLst/>
            <a:gdLst/>
            <a:ahLst/>
            <a:cxnLst/>
            <a:rect l="l" t="t" r="r" b="b"/>
            <a:pathLst>
              <a:path w="216535" h="1377950">
                <a:moveTo>
                  <a:pt x="216408" y="1377696"/>
                </a:moveTo>
                <a:lnTo>
                  <a:pt x="174265" y="1368667"/>
                </a:lnTo>
                <a:lnTo>
                  <a:pt x="139874" y="1344041"/>
                </a:lnTo>
                <a:lnTo>
                  <a:pt x="116699" y="1307508"/>
                </a:lnTo>
                <a:lnTo>
                  <a:pt x="108204" y="1262761"/>
                </a:lnTo>
                <a:lnTo>
                  <a:pt x="108204" y="803783"/>
                </a:lnTo>
                <a:lnTo>
                  <a:pt x="99708" y="759035"/>
                </a:lnTo>
                <a:lnTo>
                  <a:pt x="76533" y="722503"/>
                </a:lnTo>
                <a:lnTo>
                  <a:pt x="42142" y="697876"/>
                </a:lnTo>
                <a:lnTo>
                  <a:pt x="0" y="688848"/>
                </a:lnTo>
                <a:lnTo>
                  <a:pt x="42142" y="679819"/>
                </a:lnTo>
                <a:lnTo>
                  <a:pt x="76533" y="655193"/>
                </a:lnTo>
                <a:lnTo>
                  <a:pt x="99708" y="618660"/>
                </a:lnTo>
                <a:lnTo>
                  <a:pt x="108204" y="573913"/>
                </a:lnTo>
                <a:lnTo>
                  <a:pt x="108204" y="114935"/>
                </a:lnTo>
                <a:lnTo>
                  <a:pt x="116699" y="70187"/>
                </a:lnTo>
                <a:lnTo>
                  <a:pt x="139874" y="33655"/>
                </a:lnTo>
                <a:lnTo>
                  <a:pt x="174265" y="9028"/>
                </a:lnTo>
                <a:lnTo>
                  <a:pt x="2164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4304" y="4168140"/>
            <a:ext cx="216535" cy="1377950"/>
          </a:xfrm>
          <a:custGeom>
            <a:avLst/>
            <a:gdLst/>
            <a:ahLst/>
            <a:cxnLst/>
            <a:rect l="l" t="t" r="r" b="b"/>
            <a:pathLst>
              <a:path w="216534" h="1377950">
                <a:moveTo>
                  <a:pt x="0" y="1377696"/>
                </a:moveTo>
                <a:lnTo>
                  <a:pt x="42142" y="1368667"/>
                </a:lnTo>
                <a:lnTo>
                  <a:pt x="76533" y="1344041"/>
                </a:lnTo>
                <a:lnTo>
                  <a:pt x="99708" y="1307508"/>
                </a:lnTo>
                <a:lnTo>
                  <a:pt x="108203" y="1262761"/>
                </a:lnTo>
                <a:lnTo>
                  <a:pt x="108203" y="803783"/>
                </a:lnTo>
                <a:lnTo>
                  <a:pt x="116699" y="759035"/>
                </a:lnTo>
                <a:lnTo>
                  <a:pt x="139874" y="722503"/>
                </a:lnTo>
                <a:lnTo>
                  <a:pt x="174265" y="697876"/>
                </a:lnTo>
                <a:lnTo>
                  <a:pt x="216407" y="688848"/>
                </a:lnTo>
                <a:lnTo>
                  <a:pt x="174265" y="679819"/>
                </a:lnTo>
                <a:lnTo>
                  <a:pt x="139874" y="655193"/>
                </a:lnTo>
                <a:lnTo>
                  <a:pt x="116699" y="618660"/>
                </a:lnTo>
                <a:lnTo>
                  <a:pt x="108203" y="573913"/>
                </a:lnTo>
                <a:lnTo>
                  <a:pt x="108203" y="114935"/>
                </a:lnTo>
                <a:lnTo>
                  <a:pt x="99708" y="70187"/>
                </a:lnTo>
                <a:lnTo>
                  <a:pt x="76533" y="33655"/>
                </a:lnTo>
                <a:lnTo>
                  <a:pt x="42142" y="9028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29376" y="4083811"/>
            <a:ext cx="987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(x+1,y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</a:t>
            </a:r>
            <a:r>
              <a:rPr sz="1800" spc="-10" dirty="0">
                <a:latin typeface="Symbol"/>
                <a:cs typeface="Symbol"/>
              </a:rPr>
              <a:t>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dirty="0">
                <a:latin typeface="Arial MT"/>
                <a:cs typeface="Arial MT"/>
              </a:rPr>
              <a:t>+1,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+1)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2209" y="6405821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6</a:t>
            </a:fld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6034227"/>
            <a:ext cx="7671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068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Each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tantia"/>
                <a:cs typeface="Constantia"/>
              </a:rPr>
              <a:t>them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are</a:t>
            </a:r>
            <a:r>
              <a:rPr sz="24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at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Euclidean</a:t>
            </a:r>
            <a:r>
              <a:rPr sz="24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nstantia"/>
                <a:cs typeface="Constantia"/>
              </a:rPr>
              <a:t>distance</a:t>
            </a:r>
            <a:r>
              <a:rPr sz="2400" b="1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1.414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from</a:t>
            </a:r>
            <a:r>
              <a:rPr sz="24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50" dirty="0">
                <a:solidFill>
                  <a:srgbClr val="FF0000"/>
                </a:solidFill>
                <a:latin typeface="Constantia"/>
                <a:cs typeface="Constantia"/>
              </a:rPr>
              <a:t>P.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onstantia"/>
                <a:cs typeface="Constantia"/>
              </a:rPr>
              <a:t>N</a:t>
            </a:r>
            <a:r>
              <a:rPr sz="3600" spc="-7" baseline="-20833" dirty="0"/>
              <a:t>8</a:t>
            </a:r>
            <a:r>
              <a:rPr sz="3600" spc="-5" dirty="0"/>
              <a:t>(</a:t>
            </a:r>
            <a:r>
              <a:rPr sz="3600" i="1" spc="-5" dirty="0">
                <a:latin typeface="Constantia"/>
                <a:cs typeface="Constantia"/>
              </a:rPr>
              <a:t>p</a:t>
            </a:r>
            <a:r>
              <a:rPr sz="3600" spc="-5" dirty="0"/>
              <a:t>):</a:t>
            </a:r>
            <a:r>
              <a:rPr sz="3600" spc="-35" dirty="0"/>
              <a:t> </a:t>
            </a:r>
            <a:r>
              <a:rPr sz="3600" spc="-5" dirty="0"/>
              <a:t>8-neighbor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i="1" dirty="0">
                <a:latin typeface="Constantia"/>
                <a:cs typeface="Constantia"/>
              </a:rPr>
              <a:t>p</a:t>
            </a:r>
            <a:endParaRPr sz="36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5672" y="3037332"/>
          <a:ext cx="2929253" cy="2906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i="1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x-1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spc="-5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x+1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400" b="1" i="1" dirty="0">
                          <a:latin typeface="Arial"/>
                          <a:cs typeface="Arial"/>
                        </a:rPr>
                        <a:t>y+1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74494" y="1523237"/>
            <a:ext cx="6081395" cy="161988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22580" indent="-272415">
              <a:lnSpc>
                <a:spcPct val="100000"/>
              </a:lnSpc>
              <a:spcBef>
                <a:spcPts val="965"/>
              </a:spcBef>
              <a:buSzPct val="95833"/>
              <a:buFont typeface="Wingdings"/>
              <a:buChar char=""/>
              <a:tabLst>
                <a:tab pos="323215" algn="l"/>
              </a:tabLst>
            </a:pPr>
            <a:r>
              <a:rPr sz="2400" spc="-10" dirty="0">
                <a:latin typeface="Constantia"/>
                <a:cs typeface="Constantia"/>
              </a:rPr>
              <a:t>considers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neighbors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pixels.</a:t>
            </a:r>
            <a:endParaRPr sz="2400">
              <a:latin typeface="Constantia"/>
              <a:cs typeface="Constantia"/>
            </a:endParaRPr>
          </a:p>
          <a:p>
            <a:pPr marL="322580" indent="-272415">
              <a:lnSpc>
                <a:spcPct val="100000"/>
              </a:lnSpc>
              <a:spcBef>
                <a:spcPts val="860"/>
              </a:spcBef>
              <a:buSzPct val="95833"/>
              <a:buFont typeface="Wingdings"/>
              <a:buChar char=""/>
              <a:tabLst>
                <a:tab pos="323215" algn="l"/>
              </a:tabLst>
            </a:pPr>
            <a:r>
              <a:rPr sz="2400" spc="-15" dirty="0">
                <a:latin typeface="Constantia"/>
                <a:cs typeface="Constantia"/>
              </a:rPr>
              <a:t>Note: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8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p</a:t>
            </a:r>
            <a:r>
              <a:rPr sz="2400" spc="-5" dirty="0">
                <a:latin typeface="Constantia"/>
                <a:cs typeface="Constantia"/>
              </a:rPr>
              <a:t>)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implies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p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N</a:t>
            </a:r>
            <a:r>
              <a:rPr sz="2400" i="1" spc="-7" baseline="-20833" dirty="0">
                <a:latin typeface="Constantia"/>
                <a:cs typeface="Constantia"/>
              </a:rPr>
              <a:t>8</a:t>
            </a:r>
            <a:r>
              <a:rPr sz="2400" spc="-5" dirty="0">
                <a:latin typeface="Constantia"/>
                <a:cs typeface="Constantia"/>
              </a:rPr>
              <a:t>(</a:t>
            </a:r>
            <a:r>
              <a:rPr sz="2400" i="1" spc="-5" dirty="0">
                <a:latin typeface="Constantia"/>
                <a:cs typeface="Constantia"/>
              </a:rPr>
              <a:t>q</a:t>
            </a:r>
            <a:r>
              <a:rPr sz="2400" spc="-5" dirty="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3147695">
              <a:lnSpc>
                <a:spcPct val="100000"/>
              </a:lnSpc>
              <a:spcBef>
                <a:spcPts val="1710"/>
              </a:spcBef>
            </a:pPr>
            <a:r>
              <a:rPr sz="2800" b="1" spc="-5" dirty="0">
                <a:latin typeface="Arial"/>
                <a:cs typeface="Arial"/>
              </a:rPr>
              <a:t>8-neighbors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5753" y="3685413"/>
            <a:ext cx="9874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4795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(x+1,y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L="14795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1,y)</a:t>
            </a:r>
            <a:endParaRPr sz="1800">
              <a:latin typeface="Arial MT"/>
              <a:cs typeface="Arial MT"/>
            </a:endParaRPr>
          </a:p>
          <a:p>
            <a:pPr marL="14351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(x+1,y)</a:t>
            </a:r>
            <a:endParaRPr sz="18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(x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Arial MT"/>
                <a:cs typeface="Arial MT"/>
              </a:rPr>
              <a:t>1,y+1)</a:t>
            </a:r>
            <a:endParaRPr sz="1800">
              <a:latin typeface="Arial MT"/>
              <a:cs typeface="Arial MT"/>
            </a:endParaRPr>
          </a:p>
          <a:p>
            <a:pPr marL="14351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(x,y+1)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dirty="0">
                <a:latin typeface="Arial MT"/>
                <a:cs typeface="Arial MT"/>
              </a:rPr>
              <a:t>+1,</a:t>
            </a:r>
            <a:r>
              <a:rPr sz="1800" spc="-20" dirty="0">
                <a:latin typeface="Arial MT"/>
                <a:cs typeface="Arial MT"/>
              </a:rPr>
              <a:t>y</a:t>
            </a:r>
            <a:r>
              <a:rPr sz="1800" dirty="0">
                <a:latin typeface="Arial MT"/>
                <a:cs typeface="Arial MT"/>
              </a:rPr>
              <a:t>+1)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0521" y="4783963"/>
            <a:ext cx="17653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i="1" spc="15" dirty="0">
                <a:latin typeface="Arial"/>
                <a:cs typeface="Arial"/>
              </a:rPr>
              <a:t>8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6389" y="4547742"/>
            <a:ext cx="1183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300" dirty="0">
                <a:latin typeface="Arial"/>
                <a:cs typeface="Arial"/>
              </a:rPr>
              <a:t> </a:t>
            </a:r>
            <a:r>
              <a:rPr sz="3200" dirty="0">
                <a:latin typeface="Arial MT"/>
                <a:cs typeface="Arial MT"/>
              </a:rPr>
              <a:t>(</a:t>
            </a:r>
            <a:r>
              <a:rPr sz="3200" i="1" spc="-10" dirty="0">
                <a:latin typeface="Arial"/>
                <a:cs typeface="Arial"/>
              </a:rPr>
              <a:t>p</a:t>
            </a:r>
            <a:r>
              <a:rPr sz="3200" dirty="0">
                <a:latin typeface="Arial MT"/>
                <a:cs typeface="Arial MT"/>
              </a:rPr>
              <a:t>)</a:t>
            </a:r>
            <a:r>
              <a:rPr sz="3200" spc="-3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1428" y="3406140"/>
            <a:ext cx="216535" cy="2871470"/>
          </a:xfrm>
          <a:custGeom>
            <a:avLst/>
            <a:gdLst/>
            <a:ahLst/>
            <a:cxnLst/>
            <a:rect l="l" t="t" r="r" b="b"/>
            <a:pathLst>
              <a:path w="216535" h="2871470">
                <a:moveTo>
                  <a:pt x="216408" y="2871216"/>
                </a:moveTo>
                <a:lnTo>
                  <a:pt x="161769" y="2838483"/>
                </a:lnTo>
                <a:lnTo>
                  <a:pt x="139874" y="2800996"/>
                </a:lnTo>
                <a:lnTo>
                  <a:pt x="122964" y="2752475"/>
                </a:lnTo>
                <a:lnTo>
                  <a:pt x="112065" y="2695207"/>
                </a:lnTo>
                <a:lnTo>
                  <a:pt x="108204" y="2631478"/>
                </a:lnTo>
                <a:lnTo>
                  <a:pt x="108204" y="1675384"/>
                </a:lnTo>
                <a:lnTo>
                  <a:pt x="104342" y="1611629"/>
                </a:lnTo>
                <a:lnTo>
                  <a:pt x="93443" y="1554348"/>
                </a:lnTo>
                <a:lnTo>
                  <a:pt x="76533" y="1505823"/>
                </a:lnTo>
                <a:lnTo>
                  <a:pt x="54638" y="1468336"/>
                </a:lnTo>
                <a:lnTo>
                  <a:pt x="0" y="1435608"/>
                </a:lnTo>
                <a:lnTo>
                  <a:pt x="28784" y="1427045"/>
                </a:lnTo>
                <a:lnTo>
                  <a:pt x="76533" y="1365392"/>
                </a:lnTo>
                <a:lnTo>
                  <a:pt x="93443" y="1316867"/>
                </a:lnTo>
                <a:lnTo>
                  <a:pt x="104342" y="1259586"/>
                </a:lnTo>
                <a:lnTo>
                  <a:pt x="108204" y="1195832"/>
                </a:lnTo>
                <a:lnTo>
                  <a:pt x="108204" y="239776"/>
                </a:lnTo>
                <a:lnTo>
                  <a:pt x="112065" y="176021"/>
                </a:lnTo>
                <a:lnTo>
                  <a:pt x="122964" y="118740"/>
                </a:lnTo>
                <a:lnTo>
                  <a:pt x="139874" y="70215"/>
                </a:lnTo>
                <a:lnTo>
                  <a:pt x="161769" y="32728"/>
                </a:lnTo>
                <a:lnTo>
                  <a:pt x="187623" y="8562"/>
                </a:lnTo>
                <a:lnTo>
                  <a:pt x="2164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9792" y="3406140"/>
            <a:ext cx="216535" cy="2871470"/>
          </a:xfrm>
          <a:custGeom>
            <a:avLst/>
            <a:gdLst/>
            <a:ahLst/>
            <a:cxnLst/>
            <a:rect l="l" t="t" r="r" b="b"/>
            <a:pathLst>
              <a:path w="216534" h="2871470">
                <a:moveTo>
                  <a:pt x="0" y="2871216"/>
                </a:moveTo>
                <a:lnTo>
                  <a:pt x="54638" y="2838483"/>
                </a:lnTo>
                <a:lnTo>
                  <a:pt x="76533" y="2800996"/>
                </a:lnTo>
                <a:lnTo>
                  <a:pt x="93443" y="2752475"/>
                </a:lnTo>
                <a:lnTo>
                  <a:pt x="104342" y="2695207"/>
                </a:lnTo>
                <a:lnTo>
                  <a:pt x="108203" y="2631478"/>
                </a:lnTo>
                <a:lnTo>
                  <a:pt x="108203" y="1675384"/>
                </a:lnTo>
                <a:lnTo>
                  <a:pt x="112065" y="1611629"/>
                </a:lnTo>
                <a:lnTo>
                  <a:pt x="122964" y="1554348"/>
                </a:lnTo>
                <a:lnTo>
                  <a:pt x="139874" y="1505823"/>
                </a:lnTo>
                <a:lnTo>
                  <a:pt x="161769" y="1468336"/>
                </a:lnTo>
                <a:lnTo>
                  <a:pt x="216407" y="1435608"/>
                </a:lnTo>
                <a:lnTo>
                  <a:pt x="187623" y="1427045"/>
                </a:lnTo>
                <a:lnTo>
                  <a:pt x="139874" y="1365392"/>
                </a:lnTo>
                <a:lnTo>
                  <a:pt x="122964" y="1316867"/>
                </a:lnTo>
                <a:lnTo>
                  <a:pt x="112065" y="1259586"/>
                </a:lnTo>
                <a:lnTo>
                  <a:pt x="108203" y="1195832"/>
                </a:lnTo>
                <a:lnTo>
                  <a:pt x="108203" y="239776"/>
                </a:lnTo>
                <a:lnTo>
                  <a:pt x="104342" y="176021"/>
                </a:lnTo>
                <a:lnTo>
                  <a:pt x="93443" y="118740"/>
                </a:lnTo>
                <a:lnTo>
                  <a:pt x="76533" y="70215"/>
                </a:lnTo>
                <a:lnTo>
                  <a:pt x="54638" y="32728"/>
                </a:lnTo>
                <a:lnTo>
                  <a:pt x="28784" y="8562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02208" y="1664207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522209" y="6405821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5F5F5F"/>
                </a:solidFill>
                <a:latin typeface="Arial MT"/>
                <a:cs typeface="Arial MT"/>
              </a:rPr>
              <a:t>7</a:t>
            </a:fld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05813"/>
            <a:ext cx="80670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Some of</a:t>
            </a:r>
            <a:r>
              <a:rPr sz="28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8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points</a:t>
            </a:r>
            <a:r>
              <a:rPr sz="28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in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N4,</a:t>
            </a:r>
            <a:r>
              <a:rPr sz="28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nstantia"/>
                <a:cs typeface="Constantia"/>
              </a:rPr>
              <a:t>ND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and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N8 </a:t>
            </a:r>
            <a:r>
              <a:rPr sz="2800" spc="-10" dirty="0">
                <a:solidFill>
                  <a:srgbClr val="0000FF"/>
                </a:solidFill>
                <a:latin typeface="Constantia"/>
                <a:cs typeface="Constantia"/>
              </a:rPr>
              <a:t>may</a:t>
            </a:r>
            <a:r>
              <a:rPr sz="2800" spc="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fall </a:t>
            </a:r>
            <a:r>
              <a:rPr sz="2800" spc="-6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outside</a:t>
            </a:r>
            <a:r>
              <a:rPr sz="2800" spc="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image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when</a:t>
            </a:r>
            <a:r>
              <a:rPr sz="28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lies</a:t>
            </a:r>
            <a:r>
              <a:rPr sz="28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on the border</a:t>
            </a:r>
            <a:r>
              <a:rPr sz="2800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8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nstantia"/>
                <a:cs typeface="Constantia"/>
              </a:rPr>
              <a:t>image.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1038"/>
            <a:ext cx="378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Pixel</a:t>
            </a:r>
            <a:r>
              <a:rPr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Adjacencies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776845" cy="48399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Adjacencies</a:t>
            </a:r>
            <a:r>
              <a:rPr sz="2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depends </a:t>
            </a:r>
            <a:r>
              <a:rPr sz="2800" spc="-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2800" dirty="0">
                <a:solidFill>
                  <a:srgbClr val="0000FF"/>
                </a:solidFill>
                <a:latin typeface="Arial MT"/>
                <a:cs typeface="Arial MT"/>
              </a:rPr>
              <a:t>both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neighborhood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Pixel gray</a:t>
            </a:r>
            <a:r>
              <a:rPr sz="2400" i="1" spc="-2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6600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/>
              <a:cs typeface="Arial"/>
            </a:endParaRPr>
          </a:p>
          <a:p>
            <a:pPr marL="165100" marR="8890" algn="just">
              <a:lnSpc>
                <a:spcPct val="100000"/>
              </a:lnSpc>
              <a:buFont typeface="Wingdings"/>
              <a:buChar char=""/>
              <a:tabLst>
                <a:tab pos="528320" algn="l"/>
              </a:tabLst>
            </a:pPr>
            <a:r>
              <a:rPr sz="2800" spc="-100" dirty="0">
                <a:latin typeface="Constantia"/>
                <a:cs typeface="Constantia"/>
              </a:rPr>
              <a:t>Two </a:t>
            </a:r>
            <a:r>
              <a:rPr sz="2800" spc="-15" dirty="0">
                <a:latin typeface="Constantia"/>
                <a:cs typeface="Constantia"/>
              </a:rPr>
              <a:t>pixels are connected </a:t>
            </a:r>
            <a:r>
              <a:rPr sz="2800" spc="-5" dirty="0">
                <a:latin typeface="Constantia"/>
                <a:cs typeface="Constantia"/>
              </a:rPr>
              <a:t>if they </a:t>
            </a:r>
            <a:r>
              <a:rPr sz="2800" spc="-15" dirty="0">
                <a:latin typeface="Constantia"/>
                <a:cs typeface="Constantia"/>
              </a:rPr>
              <a:t>are </a:t>
            </a:r>
            <a:r>
              <a:rPr sz="2800" spc="-10" dirty="0">
                <a:latin typeface="Constantia"/>
                <a:cs typeface="Constantia"/>
              </a:rPr>
              <a:t>neighbors </a:t>
            </a:r>
            <a:r>
              <a:rPr sz="2800" spc="-5" dirty="0">
                <a:latin typeface="Constantia"/>
                <a:cs typeface="Constantia"/>
              </a:rPr>
              <a:t> and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their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gray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levels</a:t>
            </a:r>
            <a:r>
              <a:rPr sz="2800" spc="675" dirty="0">
                <a:latin typeface="Constantia"/>
                <a:cs typeface="Constantia"/>
              </a:rPr>
              <a:t> </a:t>
            </a:r>
            <a:r>
              <a:rPr sz="2800" spc="10" dirty="0">
                <a:latin typeface="Constantia"/>
                <a:cs typeface="Constantia"/>
              </a:rPr>
              <a:t>satisfy</a:t>
            </a:r>
            <a:r>
              <a:rPr sz="2800" spc="7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some</a:t>
            </a:r>
            <a:r>
              <a:rPr sz="2800" dirty="0">
                <a:latin typeface="Constantia"/>
                <a:cs typeface="Constantia"/>
              </a:rPr>
              <a:t> specified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criterion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similarity.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2750">
              <a:latin typeface="Constantia"/>
              <a:cs typeface="Constantia"/>
            </a:endParaRPr>
          </a:p>
          <a:p>
            <a:pPr marL="165100" marR="5080" algn="just">
              <a:lnSpc>
                <a:spcPct val="100000"/>
              </a:lnSpc>
              <a:buFont typeface="Wingdings"/>
              <a:buChar char=""/>
              <a:tabLst>
                <a:tab pos="535940" algn="l"/>
              </a:tabLst>
            </a:pPr>
            <a:r>
              <a:rPr sz="2800" spc="-35" dirty="0">
                <a:latin typeface="Constantia"/>
                <a:cs typeface="Constantia"/>
              </a:rPr>
              <a:t>For </a:t>
            </a:r>
            <a:r>
              <a:rPr sz="2800" spc="-5" dirty="0">
                <a:latin typeface="Constantia"/>
                <a:cs typeface="Constantia"/>
              </a:rPr>
              <a:t>example, in a </a:t>
            </a:r>
            <a:r>
              <a:rPr sz="2800" dirty="0">
                <a:latin typeface="Constantia"/>
                <a:cs typeface="Constantia"/>
              </a:rPr>
              <a:t>binary </a:t>
            </a:r>
            <a:r>
              <a:rPr sz="2800" spc="-15" dirty="0">
                <a:latin typeface="Constantia"/>
                <a:cs typeface="Constantia"/>
              </a:rPr>
              <a:t>image </a:t>
            </a:r>
            <a:r>
              <a:rPr sz="2800" spc="-25" dirty="0">
                <a:latin typeface="Constantia"/>
                <a:cs typeface="Constantia"/>
              </a:rPr>
              <a:t>two </a:t>
            </a:r>
            <a:r>
              <a:rPr sz="2800" spc="-15" dirty="0">
                <a:latin typeface="Constantia"/>
                <a:cs typeface="Constantia"/>
              </a:rPr>
              <a:t>pixels </a:t>
            </a:r>
            <a:r>
              <a:rPr sz="2800" spc="-20" dirty="0">
                <a:latin typeface="Constantia"/>
                <a:cs typeface="Constantia"/>
              </a:rPr>
              <a:t>are </a:t>
            </a:r>
            <a:r>
              <a:rPr sz="2800" spc="-15" dirty="0">
                <a:latin typeface="Constantia"/>
                <a:cs typeface="Constantia"/>
              </a:rPr>
              <a:t> connected </a:t>
            </a:r>
            <a:r>
              <a:rPr sz="2800" spc="-5" dirty="0">
                <a:latin typeface="Constantia"/>
                <a:cs typeface="Constantia"/>
              </a:rPr>
              <a:t>if they </a:t>
            </a:r>
            <a:r>
              <a:rPr sz="2800" spc="-20" dirty="0">
                <a:latin typeface="Constantia"/>
                <a:cs typeface="Constantia"/>
              </a:rPr>
              <a:t>are </a:t>
            </a:r>
            <a:r>
              <a:rPr sz="2800" spc="-5" dirty="0">
                <a:latin typeface="Constantia"/>
                <a:cs typeface="Constantia"/>
              </a:rPr>
              <a:t>4-neighbors and </a:t>
            </a:r>
            <a:r>
              <a:rPr sz="2800" spc="-40" dirty="0">
                <a:latin typeface="Constantia"/>
                <a:cs typeface="Constantia"/>
              </a:rPr>
              <a:t>have </a:t>
            </a:r>
            <a:r>
              <a:rPr sz="2800" spc="-5" dirty="0">
                <a:latin typeface="Constantia"/>
                <a:cs typeface="Constantia"/>
              </a:rPr>
              <a:t>same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value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(0/1).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1256</Words>
  <Application>Microsoft Office PowerPoint</Application>
  <PresentationFormat>On-screen Show (4:3)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MT</vt:lpstr>
      <vt:lpstr>Calibri</vt:lpstr>
      <vt:lpstr>Comic Sans MS</vt:lpstr>
      <vt:lpstr>Constantia</vt:lpstr>
      <vt:lpstr>Symbol</vt:lpstr>
      <vt:lpstr>Times New Roman</vt:lpstr>
      <vt:lpstr>Wingdings</vt:lpstr>
      <vt:lpstr>Office Theme</vt:lpstr>
      <vt:lpstr>Today’s Contents</vt:lpstr>
      <vt:lpstr>Pixel and their Relationships</vt:lpstr>
      <vt:lpstr>Conventional indexing method of Pixels</vt:lpstr>
      <vt:lpstr>Pixel and their Relationships</vt:lpstr>
      <vt:lpstr>N4(p): 4-neighbor of p</vt:lpstr>
      <vt:lpstr>ND(p): diagonal neighbor of p</vt:lpstr>
      <vt:lpstr>N8(p): 8-neighbor of p</vt:lpstr>
      <vt:lpstr>PowerPoint Presentation</vt:lpstr>
      <vt:lpstr>Pixel Adjacencies</vt:lpstr>
      <vt:lpstr>Pixel Adjacencies</vt:lpstr>
      <vt:lpstr>Pixel Adjacencies</vt:lpstr>
      <vt:lpstr>Pixel Adjacencies</vt:lpstr>
      <vt:lpstr>Pixel Adjacencies</vt:lpstr>
      <vt:lpstr>Pixel Adjacencies</vt:lpstr>
      <vt:lpstr>PowerPoint Presentation</vt:lpstr>
      <vt:lpstr>Distance Metrics</vt:lpstr>
      <vt:lpstr>Distance Metrics</vt:lpstr>
      <vt:lpstr>City block distance (D4 distance)</vt:lpstr>
      <vt:lpstr>Chessboard distance (D8 distance)</vt:lpstr>
      <vt:lpstr>Euclidean Distance</vt:lpstr>
      <vt:lpstr>PowerPoint Presentation</vt:lpstr>
      <vt:lpstr>PowerPoint Presentation</vt:lpstr>
      <vt:lpstr>Distance Measures</vt:lpstr>
      <vt:lpstr>Class/Home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on  Digital Image Processing</dc:title>
  <dc:creator>CSE</dc:creator>
  <cp:lastModifiedBy>Nazmin Islam</cp:lastModifiedBy>
  <cp:revision>8</cp:revision>
  <dcterms:created xsi:type="dcterms:W3CDTF">2021-06-11T07:23:48Z</dcterms:created>
  <dcterms:modified xsi:type="dcterms:W3CDTF">2021-09-25T09:57:50Z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2021-06-11T00:00:00Z</vt:filetime>
  </property>
</Properties>
</file>