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03.jpg" ContentType="image/jpeg"/>
  <Override PartName="/ppt/media/image204.jpg" ContentType="image/jpeg"/>
  <Override PartName="/ppt/media/image20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9" r:id="rId41"/>
    <p:sldId id="296" r:id="rId42"/>
    <p:sldId id="297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4388" y="313693"/>
            <a:ext cx="647522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12700"/>
            <a:r>
              <a:rPr lang="en-US" spc="-5"/>
              <a:t>DIP,</a:t>
            </a:r>
            <a:r>
              <a:rPr lang="en-US" spc="-40"/>
              <a:t> </a:t>
            </a:r>
            <a:r>
              <a:rPr lang="en-US" spc="-5"/>
              <a:t>Spring</a:t>
            </a:r>
            <a:r>
              <a:rPr lang="en-US" spc="-31"/>
              <a:t> </a:t>
            </a:r>
            <a:r>
              <a:rPr lang="en-US" spc="-5"/>
              <a:t>2012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12700"/>
            <a:r>
              <a:rPr lang="en-US" spc="-5"/>
              <a:t>GS</a:t>
            </a:r>
            <a:r>
              <a:rPr lang="en-US" spc="-11"/>
              <a:t> </a:t>
            </a:r>
            <a:r>
              <a:rPr lang="en-US" spc="-5"/>
              <a:t>&amp;</a:t>
            </a:r>
            <a:r>
              <a:rPr lang="en-US" spc="-11"/>
              <a:t> AS, </a:t>
            </a:r>
            <a:r>
              <a:rPr lang="en-US" spc="-5"/>
              <a:t>Bahria</a:t>
            </a:r>
            <a:r>
              <a:rPr lang="en-US" spc="5"/>
              <a:t> </a:t>
            </a:r>
            <a:r>
              <a:rPr lang="en-US" spc="-11"/>
              <a:t>University,</a:t>
            </a:r>
            <a:r>
              <a:rPr lang="en-US" spc="40"/>
              <a:t> </a:t>
            </a:r>
            <a:r>
              <a:rPr lang="en-US" spc="-5"/>
              <a:t>Islambad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651"/>
              </a:lnSpc>
            </a:pPr>
            <a:fld id="{81D60167-4931-47E6-BA6A-407CBD079E47}" type="slidenum">
              <a:rPr lang="en-US" smtClean="0"/>
              <a:pPr marL="38099">
                <a:lnSpc>
                  <a:spcPts val="1651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323" y="313693"/>
            <a:ext cx="7769352" cy="615553"/>
          </a:xfrm>
        </p:spPr>
        <p:txBody>
          <a:bodyPr lIns="0" tIns="0" rIns="0" bIns="0"/>
          <a:lstStyle>
            <a:lvl1pPr>
              <a:defRPr sz="40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7377" y="1995044"/>
            <a:ext cx="5752465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0033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12700"/>
            <a:r>
              <a:rPr lang="en-US" spc="-5"/>
              <a:t>DIP,</a:t>
            </a:r>
            <a:r>
              <a:rPr lang="en-US" spc="-40"/>
              <a:t> </a:t>
            </a:r>
            <a:r>
              <a:rPr lang="en-US" spc="-5"/>
              <a:t>Spring</a:t>
            </a:r>
            <a:r>
              <a:rPr lang="en-US" spc="-31"/>
              <a:t> </a:t>
            </a:r>
            <a:r>
              <a:rPr lang="en-US" spc="-5"/>
              <a:t>2012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12700"/>
            <a:r>
              <a:rPr lang="en-US" spc="-5"/>
              <a:t>GS</a:t>
            </a:r>
            <a:r>
              <a:rPr lang="en-US" spc="-11"/>
              <a:t> </a:t>
            </a:r>
            <a:r>
              <a:rPr lang="en-US" spc="-5"/>
              <a:t>&amp;</a:t>
            </a:r>
            <a:r>
              <a:rPr lang="en-US" spc="-11"/>
              <a:t> AS, </a:t>
            </a:r>
            <a:r>
              <a:rPr lang="en-US" spc="-5"/>
              <a:t>Bahria</a:t>
            </a:r>
            <a:r>
              <a:rPr lang="en-US" spc="5"/>
              <a:t> </a:t>
            </a:r>
            <a:r>
              <a:rPr lang="en-US" spc="-11"/>
              <a:t>University,</a:t>
            </a:r>
            <a:r>
              <a:rPr lang="en-US" spc="40"/>
              <a:t> </a:t>
            </a:r>
            <a:r>
              <a:rPr lang="en-US" spc="-5"/>
              <a:t>Islambad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651"/>
              </a:lnSpc>
            </a:pPr>
            <a:fld id="{81D60167-4931-47E6-BA6A-407CBD079E47}" type="slidenum">
              <a:rPr lang="en-US" smtClean="0"/>
              <a:pPr marL="38099">
                <a:lnSpc>
                  <a:spcPts val="1651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323" y="313693"/>
            <a:ext cx="7769352" cy="615553"/>
          </a:xfrm>
        </p:spPr>
        <p:txBody>
          <a:bodyPr lIns="0" tIns="0" rIns="0" bIns="0"/>
          <a:lstStyle>
            <a:lvl1pPr>
              <a:defRPr sz="40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12700"/>
            <a:r>
              <a:rPr lang="en-US" spc="-5"/>
              <a:t>DIP,</a:t>
            </a:r>
            <a:r>
              <a:rPr lang="en-US" spc="-40"/>
              <a:t> </a:t>
            </a:r>
            <a:r>
              <a:rPr lang="en-US" spc="-5"/>
              <a:t>Spring</a:t>
            </a:r>
            <a:r>
              <a:rPr lang="en-US" spc="-31"/>
              <a:t> </a:t>
            </a:r>
            <a:r>
              <a:rPr lang="en-US" spc="-5"/>
              <a:t>2012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12700"/>
            <a:r>
              <a:rPr lang="en-US" spc="-5"/>
              <a:t>GS</a:t>
            </a:r>
            <a:r>
              <a:rPr lang="en-US" spc="-11"/>
              <a:t> </a:t>
            </a:r>
            <a:r>
              <a:rPr lang="en-US" spc="-5"/>
              <a:t>&amp;</a:t>
            </a:r>
            <a:r>
              <a:rPr lang="en-US" spc="-11"/>
              <a:t> AS, </a:t>
            </a:r>
            <a:r>
              <a:rPr lang="en-US" spc="-5"/>
              <a:t>Bahria</a:t>
            </a:r>
            <a:r>
              <a:rPr lang="en-US" spc="5"/>
              <a:t> </a:t>
            </a:r>
            <a:r>
              <a:rPr lang="en-US" spc="-11"/>
              <a:t>University,</a:t>
            </a:r>
            <a:r>
              <a:rPr lang="en-US" spc="40"/>
              <a:t> </a:t>
            </a:r>
            <a:r>
              <a:rPr lang="en-US" spc="-5"/>
              <a:t>Islambad</a:t>
            </a:r>
            <a:endParaRPr lang="en-US"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651"/>
              </a:lnSpc>
            </a:pPr>
            <a:fld id="{81D60167-4931-47E6-BA6A-407CBD079E47}" type="slidenum">
              <a:rPr lang="en-US" smtClean="0"/>
              <a:pPr marL="38099">
                <a:lnSpc>
                  <a:spcPts val="1651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323" y="313693"/>
            <a:ext cx="7769352" cy="615553"/>
          </a:xfrm>
        </p:spPr>
        <p:txBody>
          <a:bodyPr lIns="0" tIns="0" rIns="0" bIns="0"/>
          <a:lstStyle>
            <a:lvl1pPr>
              <a:defRPr sz="40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12700"/>
            <a:r>
              <a:rPr lang="en-US" spc="-5"/>
              <a:t>DIP,</a:t>
            </a:r>
            <a:r>
              <a:rPr lang="en-US" spc="-40"/>
              <a:t> </a:t>
            </a:r>
            <a:r>
              <a:rPr lang="en-US" spc="-5"/>
              <a:t>Spring</a:t>
            </a:r>
            <a:r>
              <a:rPr lang="en-US" spc="-31"/>
              <a:t> </a:t>
            </a:r>
            <a:r>
              <a:rPr lang="en-US" spc="-5"/>
              <a:t>2012</a:t>
            </a:r>
            <a:endParaRPr lang="en-US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12700"/>
            <a:r>
              <a:rPr lang="en-US" spc="-5"/>
              <a:t>GS</a:t>
            </a:r>
            <a:r>
              <a:rPr lang="en-US" spc="-11"/>
              <a:t> </a:t>
            </a:r>
            <a:r>
              <a:rPr lang="en-US" spc="-5"/>
              <a:t>&amp;</a:t>
            </a:r>
            <a:r>
              <a:rPr lang="en-US" spc="-11"/>
              <a:t> AS, </a:t>
            </a:r>
            <a:r>
              <a:rPr lang="en-US" spc="-5"/>
              <a:t>Bahria</a:t>
            </a:r>
            <a:r>
              <a:rPr lang="en-US" spc="5"/>
              <a:t> </a:t>
            </a:r>
            <a:r>
              <a:rPr lang="en-US" spc="-11"/>
              <a:t>University,</a:t>
            </a:r>
            <a:r>
              <a:rPr lang="en-US" spc="40"/>
              <a:t> </a:t>
            </a:r>
            <a:r>
              <a:rPr lang="en-US" spc="-5"/>
              <a:t>Islambad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651"/>
              </a:lnSpc>
            </a:pPr>
            <a:fld id="{81D60167-4931-47E6-BA6A-407CBD079E47}" type="slidenum">
              <a:rPr lang="en-US" smtClean="0"/>
              <a:pPr marL="38099">
                <a:lnSpc>
                  <a:spcPts val="1651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12700"/>
            <a:r>
              <a:rPr lang="en-US" spc="-5"/>
              <a:t>DIP,</a:t>
            </a:r>
            <a:r>
              <a:rPr lang="en-US" spc="-40"/>
              <a:t> </a:t>
            </a:r>
            <a:r>
              <a:rPr lang="en-US" spc="-5"/>
              <a:t>Spring</a:t>
            </a:r>
            <a:r>
              <a:rPr lang="en-US" spc="-31"/>
              <a:t> </a:t>
            </a:r>
            <a:r>
              <a:rPr lang="en-US" spc="-5"/>
              <a:t>2012</a:t>
            </a:r>
            <a:endParaRPr lang="en-US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12700"/>
            <a:r>
              <a:rPr lang="en-US" spc="-5"/>
              <a:t>GS</a:t>
            </a:r>
            <a:r>
              <a:rPr lang="en-US" spc="-11"/>
              <a:t> </a:t>
            </a:r>
            <a:r>
              <a:rPr lang="en-US" spc="-5"/>
              <a:t>&amp;</a:t>
            </a:r>
            <a:r>
              <a:rPr lang="en-US" spc="-11"/>
              <a:t> AS, </a:t>
            </a:r>
            <a:r>
              <a:rPr lang="en-US" spc="-5"/>
              <a:t>Bahria</a:t>
            </a:r>
            <a:r>
              <a:rPr lang="en-US" spc="5"/>
              <a:t> </a:t>
            </a:r>
            <a:r>
              <a:rPr lang="en-US" spc="-11"/>
              <a:t>University,</a:t>
            </a:r>
            <a:r>
              <a:rPr lang="en-US" spc="40"/>
              <a:t> </a:t>
            </a:r>
            <a:r>
              <a:rPr lang="en-US" spc="-5"/>
              <a:t>Islambad</a:t>
            </a:r>
            <a:endParaRPr lang="en-US"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651"/>
              </a:lnSpc>
            </a:pPr>
            <a:fld id="{81D60167-4931-47E6-BA6A-407CBD079E47}" type="slidenum">
              <a:rPr lang="en-US" smtClean="0"/>
              <a:pPr marL="38099">
                <a:lnSpc>
                  <a:spcPts val="1651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4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6414515"/>
            <a:ext cx="344170" cy="81280"/>
          </a:xfrm>
          <a:custGeom>
            <a:avLst/>
            <a:gdLst/>
            <a:ahLst/>
            <a:cxnLst/>
            <a:rect l="l" t="t" r="r" b="b"/>
            <a:pathLst>
              <a:path w="344170" h="81279">
                <a:moveTo>
                  <a:pt x="343662" y="60960"/>
                </a:moveTo>
                <a:lnTo>
                  <a:pt x="0" y="60960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60960"/>
                </a:lnTo>
                <a:close/>
              </a:path>
              <a:path w="344170" h="8127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6219448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0" y="615086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0" y="6294120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0" y="5462015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g object 22"/>
          <p:cNvSpPr/>
          <p:nvPr/>
        </p:nvSpPr>
        <p:spPr>
          <a:xfrm>
            <a:off x="0" y="607618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g object 23"/>
          <p:cNvSpPr/>
          <p:nvPr/>
        </p:nvSpPr>
        <p:spPr>
          <a:xfrm>
            <a:off x="0" y="5870451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bg object 24"/>
          <p:cNvSpPr/>
          <p:nvPr/>
        </p:nvSpPr>
        <p:spPr>
          <a:xfrm>
            <a:off x="0" y="57500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bg object 25"/>
          <p:cNvSpPr/>
          <p:nvPr/>
        </p:nvSpPr>
        <p:spPr>
          <a:xfrm>
            <a:off x="0" y="6047236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" name="bg object 26"/>
          <p:cNvSpPr/>
          <p:nvPr/>
        </p:nvSpPr>
        <p:spPr>
          <a:xfrm>
            <a:off x="0" y="5550408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" name="bg object 27"/>
          <p:cNvSpPr/>
          <p:nvPr/>
        </p:nvSpPr>
        <p:spPr>
          <a:xfrm>
            <a:off x="0" y="56357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" name="bg object 28"/>
          <p:cNvSpPr/>
          <p:nvPr/>
        </p:nvSpPr>
        <p:spPr>
          <a:xfrm>
            <a:off x="0" y="591769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" name="bg object 29"/>
          <p:cNvSpPr/>
          <p:nvPr/>
        </p:nvSpPr>
        <p:spPr>
          <a:xfrm>
            <a:off x="0" y="526999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" name="bg object 30"/>
          <p:cNvSpPr/>
          <p:nvPr/>
        </p:nvSpPr>
        <p:spPr>
          <a:xfrm>
            <a:off x="0" y="5119119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" name="bg object 31"/>
          <p:cNvSpPr/>
          <p:nvPr/>
        </p:nvSpPr>
        <p:spPr>
          <a:xfrm>
            <a:off x="0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" name="bg object 32"/>
          <p:cNvSpPr/>
          <p:nvPr/>
        </p:nvSpPr>
        <p:spPr>
          <a:xfrm>
            <a:off x="0" y="519531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" name="bg object 33"/>
          <p:cNvSpPr/>
          <p:nvPr/>
        </p:nvSpPr>
        <p:spPr>
          <a:xfrm>
            <a:off x="0" y="4361688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" name="bg object 34"/>
          <p:cNvSpPr/>
          <p:nvPr/>
        </p:nvSpPr>
        <p:spPr>
          <a:xfrm>
            <a:off x="0" y="4975859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" name="bg object 35"/>
          <p:cNvSpPr/>
          <p:nvPr/>
        </p:nvSpPr>
        <p:spPr>
          <a:xfrm>
            <a:off x="0" y="4771648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" name="bg object 36"/>
          <p:cNvSpPr/>
          <p:nvPr/>
        </p:nvSpPr>
        <p:spPr>
          <a:xfrm>
            <a:off x="0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" name="bg object 37"/>
          <p:cNvSpPr/>
          <p:nvPr/>
        </p:nvSpPr>
        <p:spPr>
          <a:xfrm>
            <a:off x="0" y="4946907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" name="bg object 38"/>
          <p:cNvSpPr/>
          <p:nvPr/>
        </p:nvSpPr>
        <p:spPr>
          <a:xfrm>
            <a:off x="0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bg object 39"/>
          <p:cNvSpPr/>
          <p:nvPr/>
        </p:nvSpPr>
        <p:spPr>
          <a:xfrm>
            <a:off x="0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" name="bg object 40"/>
          <p:cNvSpPr/>
          <p:nvPr/>
        </p:nvSpPr>
        <p:spPr>
          <a:xfrm>
            <a:off x="0" y="4818892"/>
            <a:ext cx="344170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" name="bg object 41"/>
          <p:cNvSpPr/>
          <p:nvPr/>
        </p:nvSpPr>
        <p:spPr>
          <a:xfrm>
            <a:off x="0" y="4183383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" name="bg object 42"/>
          <p:cNvSpPr/>
          <p:nvPr/>
        </p:nvSpPr>
        <p:spPr>
          <a:xfrm>
            <a:off x="0" y="40629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" name="bg object 43"/>
          <p:cNvSpPr/>
          <p:nvPr/>
        </p:nvSpPr>
        <p:spPr>
          <a:xfrm>
            <a:off x="0" y="39486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" name="bg object 44"/>
          <p:cNvSpPr/>
          <p:nvPr/>
        </p:nvSpPr>
        <p:spPr>
          <a:xfrm>
            <a:off x="0" y="4230627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" name="bg object 45"/>
          <p:cNvSpPr/>
          <p:nvPr/>
        </p:nvSpPr>
        <p:spPr>
          <a:xfrm>
            <a:off x="0" y="375361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" name="bg object 46"/>
          <p:cNvSpPr/>
          <p:nvPr/>
        </p:nvSpPr>
        <p:spPr>
          <a:xfrm>
            <a:off x="0" y="3601211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" name="bg object 47"/>
          <p:cNvSpPr/>
          <p:nvPr/>
        </p:nvSpPr>
        <p:spPr>
          <a:xfrm>
            <a:off x="0" y="353263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" name="bg object 48"/>
          <p:cNvSpPr/>
          <p:nvPr/>
        </p:nvSpPr>
        <p:spPr>
          <a:xfrm>
            <a:off x="0" y="367741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" name="bg object 49"/>
          <p:cNvSpPr/>
          <p:nvPr/>
        </p:nvSpPr>
        <p:spPr>
          <a:xfrm>
            <a:off x="0" y="345795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" name="bg object 50"/>
          <p:cNvSpPr/>
          <p:nvPr/>
        </p:nvSpPr>
        <p:spPr>
          <a:xfrm>
            <a:off x="0" y="32537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" name="bg object 51"/>
          <p:cNvSpPr/>
          <p:nvPr/>
        </p:nvSpPr>
        <p:spPr>
          <a:xfrm>
            <a:off x="0" y="34290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2" name="bg object 52"/>
          <p:cNvSpPr/>
          <p:nvPr/>
        </p:nvSpPr>
        <p:spPr>
          <a:xfrm>
            <a:off x="0" y="3300987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" name="bg object 53"/>
          <p:cNvSpPr/>
          <p:nvPr/>
        </p:nvSpPr>
        <p:spPr>
          <a:xfrm>
            <a:off x="0" y="3080007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4" name="bg object 54"/>
          <p:cNvSpPr/>
          <p:nvPr/>
        </p:nvSpPr>
        <p:spPr>
          <a:xfrm>
            <a:off x="0" y="2927608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" name="bg object 55"/>
          <p:cNvSpPr/>
          <p:nvPr/>
        </p:nvSpPr>
        <p:spPr>
          <a:xfrm>
            <a:off x="0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6" name="bg object 56"/>
          <p:cNvSpPr/>
          <p:nvPr/>
        </p:nvSpPr>
        <p:spPr>
          <a:xfrm>
            <a:off x="0" y="30038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" name="bg object 57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8" name="bg object 58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" name="bg object 59"/>
          <p:cNvSpPr/>
          <p:nvPr/>
        </p:nvSpPr>
        <p:spPr>
          <a:xfrm>
            <a:off x="0" y="258013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0" name="bg object 60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" name="bg object 61"/>
          <p:cNvSpPr/>
          <p:nvPr/>
        </p:nvSpPr>
        <p:spPr>
          <a:xfrm>
            <a:off x="0" y="2755396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2" name="bg object 62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3" name="bg object 63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4" name="bg object 64"/>
          <p:cNvSpPr/>
          <p:nvPr/>
        </p:nvSpPr>
        <p:spPr>
          <a:xfrm>
            <a:off x="0" y="2627379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5" name="bg object 65"/>
          <p:cNvSpPr/>
          <p:nvPr/>
        </p:nvSpPr>
        <p:spPr>
          <a:xfrm>
            <a:off x="0" y="1979676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6" name="bg object 66"/>
          <p:cNvSpPr/>
          <p:nvPr/>
        </p:nvSpPr>
        <p:spPr>
          <a:xfrm>
            <a:off x="0" y="1827278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7" name="bg object 67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8" name="bg object 68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9" name="bg object 69"/>
          <p:cNvSpPr/>
          <p:nvPr/>
        </p:nvSpPr>
        <p:spPr>
          <a:xfrm>
            <a:off x="0" y="1664211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0" name="bg object 70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1" name="bg object 71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2" name="bg object 72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3" name="bg object 73"/>
          <p:cNvSpPr/>
          <p:nvPr/>
        </p:nvSpPr>
        <p:spPr>
          <a:xfrm>
            <a:off x="0" y="171145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4" name="bg object 74"/>
          <p:cNvSpPr/>
          <p:nvPr/>
        </p:nvSpPr>
        <p:spPr>
          <a:xfrm>
            <a:off x="0" y="106375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5" name="bg object 75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6" name="bg object 76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7" name="bg object 77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8" name="bg object 78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9" name="bg object 79"/>
          <p:cNvSpPr/>
          <p:nvPr/>
        </p:nvSpPr>
        <p:spPr>
          <a:xfrm>
            <a:off x="0" y="527307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0" name="bg object 80"/>
          <p:cNvSpPr/>
          <p:nvPr/>
        </p:nvSpPr>
        <p:spPr>
          <a:xfrm>
            <a:off x="0" y="374908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1" name="bg object 81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2" name="bg object 82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3" name="bg object 83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4" name="bg object 84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5" name="bg object 85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6" name="bg object 86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7" name="bg object 87"/>
          <p:cNvSpPr/>
          <p:nvPr/>
        </p:nvSpPr>
        <p:spPr>
          <a:xfrm>
            <a:off x="579122" y="28959"/>
            <a:ext cx="497205" cy="131445"/>
          </a:xfrm>
          <a:custGeom>
            <a:avLst/>
            <a:gdLst/>
            <a:ahLst/>
            <a:cxnLst/>
            <a:rect l="l" t="t" r="r" b="b"/>
            <a:pathLst>
              <a:path w="497205" h="131445">
                <a:moveTo>
                  <a:pt x="0" y="131064"/>
                </a:moveTo>
                <a:lnTo>
                  <a:pt x="496823" y="131064"/>
                </a:lnTo>
                <a:lnTo>
                  <a:pt x="49682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8" name="bg object 88"/>
          <p:cNvSpPr/>
          <p:nvPr/>
        </p:nvSpPr>
        <p:spPr>
          <a:xfrm>
            <a:off x="330708" y="160023"/>
            <a:ext cx="5661660" cy="78105"/>
          </a:xfrm>
          <a:custGeom>
            <a:avLst/>
            <a:gdLst/>
            <a:ahLst/>
            <a:cxnLst/>
            <a:rect l="l" t="t" r="r" b="b"/>
            <a:pathLst>
              <a:path w="5661660" h="78104">
                <a:moveTo>
                  <a:pt x="5661660" y="0"/>
                </a:moveTo>
                <a:lnTo>
                  <a:pt x="0" y="0"/>
                </a:lnTo>
                <a:lnTo>
                  <a:pt x="0" y="77724"/>
                </a:lnTo>
                <a:lnTo>
                  <a:pt x="5661660" y="77724"/>
                </a:lnTo>
                <a:lnTo>
                  <a:pt x="566166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9" name="bg object 89"/>
          <p:cNvSpPr/>
          <p:nvPr/>
        </p:nvSpPr>
        <p:spPr>
          <a:xfrm>
            <a:off x="6996685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0" name="bg object 90"/>
          <p:cNvSpPr/>
          <p:nvPr/>
        </p:nvSpPr>
        <p:spPr>
          <a:xfrm>
            <a:off x="6996685" y="1473708"/>
            <a:ext cx="1473835" cy="152400"/>
          </a:xfrm>
          <a:custGeom>
            <a:avLst/>
            <a:gdLst/>
            <a:ahLst/>
            <a:cxnLst/>
            <a:rect l="l" t="t" r="r" b="b"/>
            <a:pathLst>
              <a:path w="1473834" h="152400">
                <a:moveTo>
                  <a:pt x="0" y="152400"/>
                </a:moveTo>
                <a:lnTo>
                  <a:pt x="1473707" y="152400"/>
                </a:lnTo>
                <a:lnTo>
                  <a:pt x="1473707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1" name="bg object 91"/>
          <p:cNvSpPr/>
          <p:nvPr/>
        </p:nvSpPr>
        <p:spPr>
          <a:xfrm>
            <a:off x="2947418" y="1626112"/>
            <a:ext cx="5663565" cy="78105"/>
          </a:xfrm>
          <a:custGeom>
            <a:avLst/>
            <a:gdLst/>
            <a:ahLst/>
            <a:cxnLst/>
            <a:rect l="l" t="t" r="r" b="b"/>
            <a:pathLst>
              <a:path w="5663565" h="78105">
                <a:moveTo>
                  <a:pt x="5663183" y="0"/>
                </a:moveTo>
                <a:lnTo>
                  <a:pt x="0" y="0"/>
                </a:lnTo>
                <a:lnTo>
                  <a:pt x="0" y="77724"/>
                </a:lnTo>
                <a:lnTo>
                  <a:pt x="5663183" y="77724"/>
                </a:lnTo>
                <a:lnTo>
                  <a:pt x="5663183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2" name="bg object 92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323" y="313693"/>
            <a:ext cx="776935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7377" y="1995043"/>
            <a:ext cx="575246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3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8120" y="6596373"/>
            <a:ext cx="98742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12700"/>
            <a:r>
              <a:rPr lang="en-US" spc="-5"/>
              <a:t>DIP,</a:t>
            </a:r>
            <a:r>
              <a:rPr lang="en-US" spc="-40"/>
              <a:t> </a:t>
            </a:r>
            <a:r>
              <a:rPr lang="en-US" spc="-5"/>
              <a:t>Spring</a:t>
            </a:r>
            <a:r>
              <a:rPr lang="en-US" spc="-31"/>
              <a:t> </a:t>
            </a:r>
            <a:r>
              <a:rPr lang="en-US" spc="-5"/>
              <a:t>2012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00754" y="6609174"/>
            <a:ext cx="214249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12700"/>
            <a:r>
              <a:rPr lang="en-US" spc="-5"/>
              <a:t>GS</a:t>
            </a:r>
            <a:r>
              <a:rPr lang="en-US" spc="-11"/>
              <a:t> </a:t>
            </a:r>
            <a:r>
              <a:rPr lang="en-US" spc="-5"/>
              <a:t>&amp;</a:t>
            </a:r>
            <a:r>
              <a:rPr lang="en-US" spc="-11"/>
              <a:t> AS, </a:t>
            </a:r>
            <a:r>
              <a:rPr lang="en-US" spc="-5"/>
              <a:t>Bahria</a:t>
            </a:r>
            <a:r>
              <a:rPr lang="en-US" spc="5"/>
              <a:t> </a:t>
            </a:r>
            <a:r>
              <a:rPr lang="en-US" spc="-11"/>
              <a:t>University,</a:t>
            </a:r>
            <a:r>
              <a:rPr lang="en-US" spc="40"/>
              <a:t> </a:t>
            </a:r>
            <a:r>
              <a:rPr lang="en-US" spc="-5"/>
              <a:t>Islambad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421" y="6574462"/>
            <a:ext cx="274320" cy="2043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651"/>
              </a:lnSpc>
            </a:pPr>
            <a:fld id="{81D60167-4931-47E6-BA6A-407CBD079E47}" type="slidenum">
              <a:rPr lang="en-US" smtClean="0"/>
              <a:pPr marL="38099">
                <a:lnSpc>
                  <a:spcPts val="1651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21" Type="http://schemas.openxmlformats.org/officeDocument/2006/relationships/image" Target="../media/image65.png"/><Relationship Id="rId42" Type="http://schemas.openxmlformats.org/officeDocument/2006/relationships/image" Target="../media/image86.png"/><Relationship Id="rId47" Type="http://schemas.openxmlformats.org/officeDocument/2006/relationships/image" Target="../media/image91.png"/><Relationship Id="rId63" Type="http://schemas.openxmlformats.org/officeDocument/2006/relationships/image" Target="../media/image107.png"/><Relationship Id="rId68" Type="http://schemas.openxmlformats.org/officeDocument/2006/relationships/image" Target="../media/image112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9" Type="http://schemas.openxmlformats.org/officeDocument/2006/relationships/image" Target="../media/image73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53" Type="http://schemas.openxmlformats.org/officeDocument/2006/relationships/image" Target="../media/image97.png"/><Relationship Id="rId58" Type="http://schemas.openxmlformats.org/officeDocument/2006/relationships/image" Target="../media/image102.png"/><Relationship Id="rId66" Type="http://schemas.openxmlformats.org/officeDocument/2006/relationships/image" Target="../media/image110.png"/><Relationship Id="rId5" Type="http://schemas.openxmlformats.org/officeDocument/2006/relationships/image" Target="../media/image49.png"/><Relationship Id="rId61" Type="http://schemas.openxmlformats.org/officeDocument/2006/relationships/image" Target="../media/image105.png"/><Relationship Id="rId19" Type="http://schemas.openxmlformats.org/officeDocument/2006/relationships/image" Target="../media/image6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43" Type="http://schemas.openxmlformats.org/officeDocument/2006/relationships/image" Target="../media/image87.png"/><Relationship Id="rId48" Type="http://schemas.openxmlformats.org/officeDocument/2006/relationships/image" Target="../media/image92.png"/><Relationship Id="rId56" Type="http://schemas.openxmlformats.org/officeDocument/2006/relationships/image" Target="../media/image100.png"/><Relationship Id="rId64" Type="http://schemas.openxmlformats.org/officeDocument/2006/relationships/image" Target="../media/image108.png"/><Relationship Id="rId69" Type="http://schemas.openxmlformats.org/officeDocument/2006/relationships/image" Target="../media/image113.png"/><Relationship Id="rId8" Type="http://schemas.openxmlformats.org/officeDocument/2006/relationships/image" Target="../media/image52.png"/><Relationship Id="rId51" Type="http://schemas.openxmlformats.org/officeDocument/2006/relationships/image" Target="../media/image95.png"/><Relationship Id="rId3" Type="http://schemas.openxmlformats.org/officeDocument/2006/relationships/image" Target="../media/image47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2.png"/><Relationship Id="rId46" Type="http://schemas.openxmlformats.org/officeDocument/2006/relationships/image" Target="../media/image90.png"/><Relationship Id="rId59" Type="http://schemas.openxmlformats.org/officeDocument/2006/relationships/image" Target="../media/image103.png"/><Relationship Id="rId67" Type="http://schemas.openxmlformats.org/officeDocument/2006/relationships/image" Target="../media/image111.png"/><Relationship Id="rId20" Type="http://schemas.openxmlformats.org/officeDocument/2006/relationships/image" Target="../media/image64.png"/><Relationship Id="rId41" Type="http://schemas.openxmlformats.org/officeDocument/2006/relationships/image" Target="../media/image85.png"/><Relationship Id="rId54" Type="http://schemas.openxmlformats.org/officeDocument/2006/relationships/image" Target="../media/image98.png"/><Relationship Id="rId6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49" Type="http://schemas.openxmlformats.org/officeDocument/2006/relationships/image" Target="../media/image93.png"/><Relationship Id="rId57" Type="http://schemas.openxmlformats.org/officeDocument/2006/relationships/image" Target="../media/image101.png"/><Relationship Id="rId10" Type="http://schemas.openxmlformats.org/officeDocument/2006/relationships/image" Target="../media/image54.png"/><Relationship Id="rId31" Type="http://schemas.openxmlformats.org/officeDocument/2006/relationships/image" Target="../media/image75.png"/><Relationship Id="rId44" Type="http://schemas.openxmlformats.org/officeDocument/2006/relationships/image" Target="../media/image88.png"/><Relationship Id="rId52" Type="http://schemas.openxmlformats.org/officeDocument/2006/relationships/image" Target="../media/image96.png"/><Relationship Id="rId60" Type="http://schemas.openxmlformats.org/officeDocument/2006/relationships/image" Target="../media/image104.png"/><Relationship Id="rId65" Type="http://schemas.openxmlformats.org/officeDocument/2006/relationships/image" Target="../media/image10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9" Type="http://schemas.openxmlformats.org/officeDocument/2006/relationships/image" Target="../media/image83.png"/><Relationship Id="rId34" Type="http://schemas.openxmlformats.org/officeDocument/2006/relationships/image" Target="../media/image78.png"/><Relationship Id="rId50" Type="http://schemas.openxmlformats.org/officeDocument/2006/relationships/image" Target="../media/image94.png"/><Relationship Id="rId55" Type="http://schemas.openxmlformats.org/officeDocument/2006/relationships/image" Target="../media/image9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2.png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6.png"/><Relationship Id="rId21" Type="http://schemas.openxmlformats.org/officeDocument/2006/relationships/image" Target="../media/image141.png"/><Relationship Id="rId42" Type="http://schemas.openxmlformats.org/officeDocument/2006/relationships/image" Target="../media/image162.png"/><Relationship Id="rId47" Type="http://schemas.openxmlformats.org/officeDocument/2006/relationships/image" Target="../media/image167.png"/><Relationship Id="rId63" Type="http://schemas.openxmlformats.org/officeDocument/2006/relationships/image" Target="../media/image183.png"/><Relationship Id="rId68" Type="http://schemas.openxmlformats.org/officeDocument/2006/relationships/image" Target="../media/image188.png"/><Relationship Id="rId16" Type="http://schemas.openxmlformats.org/officeDocument/2006/relationships/image" Target="../media/image136.png"/><Relationship Id="rId11" Type="http://schemas.openxmlformats.org/officeDocument/2006/relationships/image" Target="../media/image131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53" Type="http://schemas.openxmlformats.org/officeDocument/2006/relationships/image" Target="../media/image173.png"/><Relationship Id="rId58" Type="http://schemas.openxmlformats.org/officeDocument/2006/relationships/image" Target="../media/image178.png"/><Relationship Id="rId74" Type="http://schemas.openxmlformats.org/officeDocument/2006/relationships/image" Target="../media/image194.png"/><Relationship Id="rId79" Type="http://schemas.openxmlformats.org/officeDocument/2006/relationships/image" Target="../media/image199.png"/><Relationship Id="rId5" Type="http://schemas.openxmlformats.org/officeDocument/2006/relationships/image" Target="../media/image125.png"/><Relationship Id="rId61" Type="http://schemas.openxmlformats.org/officeDocument/2006/relationships/image" Target="../media/image181.png"/><Relationship Id="rId82" Type="http://schemas.openxmlformats.org/officeDocument/2006/relationships/image" Target="../media/image202.png"/><Relationship Id="rId19" Type="http://schemas.openxmlformats.org/officeDocument/2006/relationships/image" Target="../media/image13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43" Type="http://schemas.openxmlformats.org/officeDocument/2006/relationships/image" Target="../media/image163.png"/><Relationship Id="rId48" Type="http://schemas.openxmlformats.org/officeDocument/2006/relationships/image" Target="../media/image168.png"/><Relationship Id="rId56" Type="http://schemas.openxmlformats.org/officeDocument/2006/relationships/image" Target="../media/image176.png"/><Relationship Id="rId64" Type="http://schemas.openxmlformats.org/officeDocument/2006/relationships/image" Target="../media/image184.png"/><Relationship Id="rId69" Type="http://schemas.openxmlformats.org/officeDocument/2006/relationships/image" Target="../media/image189.png"/><Relationship Id="rId77" Type="http://schemas.openxmlformats.org/officeDocument/2006/relationships/image" Target="../media/image197.png"/><Relationship Id="rId8" Type="http://schemas.openxmlformats.org/officeDocument/2006/relationships/image" Target="../media/image128.png"/><Relationship Id="rId51" Type="http://schemas.openxmlformats.org/officeDocument/2006/relationships/image" Target="../media/image171.png"/><Relationship Id="rId72" Type="http://schemas.openxmlformats.org/officeDocument/2006/relationships/image" Target="../media/image192.png"/><Relationship Id="rId80" Type="http://schemas.openxmlformats.org/officeDocument/2006/relationships/image" Target="../media/image200.png"/><Relationship Id="rId3" Type="http://schemas.openxmlformats.org/officeDocument/2006/relationships/image" Target="../media/image123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33" Type="http://schemas.openxmlformats.org/officeDocument/2006/relationships/image" Target="../media/image153.png"/><Relationship Id="rId38" Type="http://schemas.openxmlformats.org/officeDocument/2006/relationships/image" Target="../media/image158.png"/><Relationship Id="rId46" Type="http://schemas.openxmlformats.org/officeDocument/2006/relationships/image" Target="../media/image166.png"/><Relationship Id="rId59" Type="http://schemas.openxmlformats.org/officeDocument/2006/relationships/image" Target="../media/image179.png"/><Relationship Id="rId67" Type="http://schemas.openxmlformats.org/officeDocument/2006/relationships/image" Target="../media/image187.png"/><Relationship Id="rId20" Type="http://schemas.openxmlformats.org/officeDocument/2006/relationships/image" Target="../media/image140.png"/><Relationship Id="rId41" Type="http://schemas.openxmlformats.org/officeDocument/2006/relationships/image" Target="../media/image161.png"/><Relationship Id="rId54" Type="http://schemas.openxmlformats.org/officeDocument/2006/relationships/image" Target="../media/image174.png"/><Relationship Id="rId62" Type="http://schemas.openxmlformats.org/officeDocument/2006/relationships/image" Target="../media/image182.png"/><Relationship Id="rId70" Type="http://schemas.openxmlformats.org/officeDocument/2006/relationships/image" Target="../media/image190.png"/><Relationship Id="rId75" Type="http://schemas.openxmlformats.org/officeDocument/2006/relationships/image" Target="../media/image19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6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49" Type="http://schemas.openxmlformats.org/officeDocument/2006/relationships/image" Target="../media/image169.png"/><Relationship Id="rId57" Type="http://schemas.openxmlformats.org/officeDocument/2006/relationships/image" Target="../media/image177.png"/><Relationship Id="rId10" Type="http://schemas.openxmlformats.org/officeDocument/2006/relationships/image" Target="../media/image130.png"/><Relationship Id="rId31" Type="http://schemas.openxmlformats.org/officeDocument/2006/relationships/image" Target="../media/image151.png"/><Relationship Id="rId44" Type="http://schemas.openxmlformats.org/officeDocument/2006/relationships/image" Target="../media/image164.png"/><Relationship Id="rId52" Type="http://schemas.openxmlformats.org/officeDocument/2006/relationships/image" Target="../media/image172.png"/><Relationship Id="rId60" Type="http://schemas.openxmlformats.org/officeDocument/2006/relationships/image" Target="../media/image180.png"/><Relationship Id="rId65" Type="http://schemas.openxmlformats.org/officeDocument/2006/relationships/image" Target="../media/image185.png"/><Relationship Id="rId73" Type="http://schemas.openxmlformats.org/officeDocument/2006/relationships/image" Target="../media/image193.png"/><Relationship Id="rId78" Type="http://schemas.openxmlformats.org/officeDocument/2006/relationships/image" Target="../media/image198.png"/><Relationship Id="rId81" Type="http://schemas.openxmlformats.org/officeDocument/2006/relationships/image" Target="../media/image201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9" Type="http://schemas.openxmlformats.org/officeDocument/2006/relationships/image" Target="../media/image159.png"/><Relationship Id="rId34" Type="http://schemas.openxmlformats.org/officeDocument/2006/relationships/image" Target="../media/image154.png"/><Relationship Id="rId50" Type="http://schemas.openxmlformats.org/officeDocument/2006/relationships/image" Target="../media/image170.png"/><Relationship Id="rId55" Type="http://schemas.openxmlformats.org/officeDocument/2006/relationships/image" Target="../media/image175.png"/><Relationship Id="rId76" Type="http://schemas.openxmlformats.org/officeDocument/2006/relationships/image" Target="../media/image196.png"/><Relationship Id="rId7" Type="http://schemas.openxmlformats.org/officeDocument/2006/relationships/image" Target="../media/image127.png"/><Relationship Id="rId71" Type="http://schemas.openxmlformats.org/officeDocument/2006/relationships/image" Target="../media/image191.png"/><Relationship Id="rId2" Type="http://schemas.openxmlformats.org/officeDocument/2006/relationships/image" Target="../media/image120.png"/><Relationship Id="rId29" Type="http://schemas.openxmlformats.org/officeDocument/2006/relationships/image" Target="../media/image149.png"/><Relationship Id="rId24" Type="http://schemas.openxmlformats.org/officeDocument/2006/relationships/image" Target="../media/image144.png"/><Relationship Id="rId40" Type="http://schemas.openxmlformats.org/officeDocument/2006/relationships/image" Target="../media/image160.png"/><Relationship Id="rId45" Type="http://schemas.openxmlformats.org/officeDocument/2006/relationships/image" Target="../media/image165.png"/><Relationship Id="rId66" Type="http://schemas.openxmlformats.org/officeDocument/2006/relationships/image" Target="../media/image18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jpg"/><Relationship Id="rId3" Type="http://schemas.openxmlformats.org/officeDocument/2006/relationships/image" Target="../media/image123.png"/><Relationship Id="rId7" Type="http://schemas.openxmlformats.org/officeDocument/2006/relationships/image" Target="../media/image203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20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211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0.jpg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695" y="128015"/>
            <a:ext cx="4614672" cy="11216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3" y="263399"/>
            <a:ext cx="3975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u="heavy" spc="-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 MT"/>
                <a:cs typeface="Arial MT"/>
              </a:rPr>
              <a:t>Today’s</a:t>
            </a:r>
            <a:r>
              <a:rPr u="heavy" spc="-51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 MT"/>
                <a:cs typeface="Arial MT"/>
              </a:rPr>
              <a:t> </a:t>
            </a:r>
            <a:r>
              <a:rPr u="heavy" spc="-11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 MT"/>
                <a:cs typeface="Arial MT"/>
              </a:rPr>
              <a:t>Contents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495" y="824483"/>
            <a:ext cx="4005072" cy="807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2440" y="4949955"/>
            <a:ext cx="228600" cy="2346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9742" y="1537463"/>
            <a:ext cx="7760335" cy="4280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789" marR="428615" indent="-342891" algn="just">
              <a:spcBef>
                <a:spcPts val="100"/>
              </a:spcBef>
              <a:buFont typeface="Wingdings"/>
              <a:buChar char=""/>
              <a:tabLst>
                <a:tab pos="431789" algn="l"/>
              </a:tabLst>
            </a:pPr>
            <a:r>
              <a:rPr sz="2400" b="1" dirty="0">
                <a:solidFill>
                  <a:srgbClr val="0000FF"/>
                </a:solidFill>
                <a:latin typeface="Constantia"/>
                <a:cs typeface="Constantia"/>
              </a:rPr>
              <a:t>Over the next few </a:t>
            </a:r>
            <a:r>
              <a:rPr sz="2400" b="1" spc="-5" dirty="0">
                <a:solidFill>
                  <a:srgbClr val="0000FF"/>
                </a:solidFill>
                <a:latin typeface="Constantia"/>
                <a:cs typeface="Constantia"/>
              </a:rPr>
              <a:t>lectures </a:t>
            </a:r>
            <a:r>
              <a:rPr sz="2400" b="1" dirty="0">
                <a:solidFill>
                  <a:srgbClr val="0000FF"/>
                </a:solidFill>
                <a:latin typeface="Constantia"/>
                <a:cs typeface="Constantia"/>
              </a:rPr>
              <a:t>we will look at image </a:t>
            </a:r>
            <a:r>
              <a:rPr sz="2400" b="1" spc="-56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onstantia"/>
                <a:cs typeface="Constantia"/>
              </a:rPr>
              <a:t>enhancement </a:t>
            </a:r>
            <a:r>
              <a:rPr sz="2400" b="1" spc="-5" dirty="0">
                <a:solidFill>
                  <a:srgbClr val="0000FF"/>
                </a:solidFill>
                <a:latin typeface="Constantia"/>
                <a:cs typeface="Constantia"/>
              </a:rPr>
              <a:t>techniques working </a:t>
            </a:r>
            <a:r>
              <a:rPr sz="2400" b="1" dirty="0">
                <a:solidFill>
                  <a:srgbClr val="0000FF"/>
                </a:solidFill>
                <a:latin typeface="Constantia"/>
                <a:cs typeface="Constantia"/>
              </a:rPr>
              <a:t>in the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spatial </a:t>
            </a:r>
            <a:r>
              <a:rPr sz="2400" b="1" spc="-5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domain:</a:t>
            </a:r>
            <a:endParaRPr sz="2400">
              <a:latin typeface="Constantia"/>
              <a:cs typeface="Constantia"/>
            </a:endParaRPr>
          </a:p>
          <a:p>
            <a:pPr marL="832465" lvl="1" indent="-287013">
              <a:spcBef>
                <a:spcPts val="509"/>
              </a:spcBef>
              <a:buFont typeface="Wingdings"/>
              <a:buChar char=""/>
              <a:tabLst>
                <a:tab pos="833098" algn="l"/>
              </a:tabLst>
            </a:pPr>
            <a:r>
              <a:rPr sz="2000" b="1" dirty="0">
                <a:solidFill>
                  <a:srgbClr val="336600"/>
                </a:solidFill>
                <a:latin typeface="Constantia"/>
                <a:cs typeface="Constantia"/>
              </a:rPr>
              <a:t>What</a:t>
            </a:r>
            <a:r>
              <a:rPr sz="2000" b="1" spc="-15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336600"/>
                </a:solidFill>
                <a:latin typeface="Constantia"/>
                <a:cs typeface="Constantia"/>
              </a:rPr>
              <a:t>is</a:t>
            </a:r>
            <a:r>
              <a:rPr sz="2000" b="1" spc="-35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336600"/>
                </a:solidFill>
                <a:latin typeface="Constantia"/>
                <a:cs typeface="Constantia"/>
              </a:rPr>
              <a:t>image</a:t>
            </a:r>
            <a:r>
              <a:rPr sz="2000" b="1" spc="-15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336600"/>
                </a:solidFill>
                <a:latin typeface="Constantia"/>
                <a:cs typeface="Constantia"/>
              </a:rPr>
              <a:t>enhancement?</a:t>
            </a:r>
            <a:endParaRPr sz="2000">
              <a:latin typeface="Constantia"/>
              <a:cs typeface="Constantia"/>
            </a:endParaRPr>
          </a:p>
          <a:p>
            <a:pPr marL="832465" lvl="1" indent="-287013">
              <a:spcBef>
                <a:spcPts val="480"/>
              </a:spcBef>
              <a:buFont typeface="Wingdings"/>
              <a:buChar char=""/>
              <a:tabLst>
                <a:tab pos="833098" algn="l"/>
              </a:tabLst>
            </a:pPr>
            <a:r>
              <a:rPr sz="2000" b="1" dirty="0">
                <a:solidFill>
                  <a:srgbClr val="336600"/>
                </a:solidFill>
                <a:latin typeface="Constantia"/>
                <a:cs typeface="Constantia"/>
              </a:rPr>
              <a:t>Different</a:t>
            </a:r>
            <a:r>
              <a:rPr sz="2000" b="1" spc="-35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336600"/>
                </a:solidFill>
                <a:latin typeface="Constantia"/>
                <a:cs typeface="Constantia"/>
              </a:rPr>
              <a:t>kinds</a:t>
            </a:r>
            <a:r>
              <a:rPr sz="2000" b="1" spc="-35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336600"/>
                </a:solidFill>
                <a:latin typeface="Constantia"/>
                <a:cs typeface="Constantia"/>
              </a:rPr>
              <a:t>of</a:t>
            </a:r>
            <a:r>
              <a:rPr sz="2000" b="1" spc="-5" dirty="0">
                <a:solidFill>
                  <a:srgbClr val="336600"/>
                </a:solidFill>
                <a:latin typeface="Constantia"/>
                <a:cs typeface="Constantia"/>
              </a:rPr>
              <a:t> image</a:t>
            </a:r>
            <a:r>
              <a:rPr sz="2000" b="1" spc="-15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336600"/>
                </a:solidFill>
                <a:latin typeface="Constantia"/>
                <a:cs typeface="Constantia"/>
              </a:rPr>
              <a:t>enhancement</a:t>
            </a:r>
            <a:endParaRPr sz="2000">
              <a:latin typeface="Constantia"/>
              <a:cs typeface="Constantia"/>
            </a:endParaRPr>
          </a:p>
          <a:p>
            <a:pPr marL="832465" lvl="1" indent="-287013">
              <a:spcBef>
                <a:spcPts val="480"/>
              </a:spcBef>
              <a:buFont typeface="Wingdings"/>
              <a:buChar char=""/>
              <a:tabLst>
                <a:tab pos="833098" algn="l"/>
              </a:tabLst>
            </a:pPr>
            <a:r>
              <a:rPr sz="2000" b="1" spc="-5" dirty="0">
                <a:solidFill>
                  <a:srgbClr val="336600"/>
                </a:solidFill>
                <a:latin typeface="Constantia"/>
                <a:cs typeface="Constantia"/>
              </a:rPr>
              <a:t>Gray</a:t>
            </a:r>
            <a:r>
              <a:rPr sz="2000" b="1" spc="-25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336600"/>
                </a:solidFill>
                <a:latin typeface="Constantia"/>
                <a:cs typeface="Constantia"/>
              </a:rPr>
              <a:t>level Transformation</a:t>
            </a:r>
            <a:r>
              <a:rPr sz="2000" b="1" spc="-20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336600"/>
                </a:solidFill>
                <a:latin typeface="Constantia"/>
                <a:cs typeface="Constantia"/>
              </a:rPr>
              <a:t>function</a:t>
            </a:r>
            <a:endParaRPr sz="2000">
              <a:latin typeface="Constantia"/>
              <a:cs typeface="Constantia"/>
            </a:endParaRPr>
          </a:p>
          <a:p>
            <a:pPr marL="1231869" lvl="2" indent="-229229">
              <a:spcBef>
                <a:spcPts val="480"/>
              </a:spcBef>
              <a:buSzPct val="95000"/>
              <a:buFont typeface="Wingdings"/>
              <a:buChar char=""/>
              <a:tabLst>
                <a:tab pos="1232504" algn="l"/>
              </a:tabLst>
            </a:pPr>
            <a:r>
              <a:rPr sz="2000" b="1" dirty="0">
                <a:solidFill>
                  <a:srgbClr val="660066"/>
                </a:solidFill>
                <a:latin typeface="Constantia"/>
                <a:cs typeface="Constantia"/>
              </a:rPr>
              <a:t>Point</a:t>
            </a:r>
            <a:r>
              <a:rPr sz="2000" b="1" spc="-40" dirty="0">
                <a:solidFill>
                  <a:srgbClr val="660066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660066"/>
                </a:solidFill>
                <a:latin typeface="Constantia"/>
                <a:cs typeface="Constantia"/>
              </a:rPr>
              <a:t>processing</a:t>
            </a:r>
            <a:endParaRPr sz="2000">
              <a:latin typeface="Constantia"/>
              <a:cs typeface="Constantia"/>
            </a:endParaRPr>
          </a:p>
          <a:p>
            <a:pPr marL="1231869" lvl="2" indent="-229229">
              <a:spcBef>
                <a:spcPts val="480"/>
              </a:spcBef>
              <a:buSzPct val="95000"/>
              <a:buFont typeface="Wingdings"/>
              <a:buChar char=""/>
              <a:tabLst>
                <a:tab pos="1232504" algn="l"/>
              </a:tabLst>
            </a:pPr>
            <a:r>
              <a:rPr sz="2000" b="1" spc="-5" dirty="0">
                <a:solidFill>
                  <a:srgbClr val="660066"/>
                </a:solidFill>
                <a:latin typeface="Constantia"/>
                <a:cs typeface="Constantia"/>
              </a:rPr>
              <a:t>Neighborhood</a:t>
            </a:r>
            <a:r>
              <a:rPr sz="2000" b="1" spc="-55" dirty="0">
                <a:solidFill>
                  <a:srgbClr val="660066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660066"/>
                </a:solidFill>
                <a:latin typeface="Constantia"/>
                <a:cs typeface="Constantia"/>
              </a:rPr>
              <a:t>operations</a:t>
            </a:r>
            <a:endParaRPr sz="2000">
              <a:latin typeface="Constantia"/>
              <a:cs typeface="Constantia"/>
            </a:endParaRPr>
          </a:p>
          <a:p>
            <a:pPr>
              <a:spcBef>
                <a:spcPts val="15"/>
              </a:spcBef>
            </a:pPr>
            <a:endParaRPr sz="3051">
              <a:latin typeface="Constantia"/>
              <a:cs typeface="Constantia"/>
            </a:endParaRPr>
          </a:p>
          <a:p>
            <a:pPr marL="12700" marR="5080" indent="234309" algn="just">
              <a:spcBef>
                <a:spcPts val="5"/>
              </a:spcBef>
            </a:pPr>
            <a:r>
              <a:rPr spc="-5" dirty="0">
                <a:solidFill>
                  <a:srgbClr val="0000FF"/>
                </a:solidFill>
                <a:latin typeface="Arial MT"/>
                <a:cs typeface="Arial MT"/>
              </a:rPr>
              <a:t>Chapter 3 </a:t>
            </a:r>
            <a:r>
              <a:rPr dirty="0">
                <a:solidFill>
                  <a:srgbClr val="0000FF"/>
                </a:solidFill>
                <a:latin typeface="Arial MT"/>
                <a:cs typeface="Arial MT"/>
              </a:rPr>
              <a:t>from R.C. </a:t>
            </a:r>
            <a:r>
              <a:rPr spc="-5" dirty="0">
                <a:solidFill>
                  <a:srgbClr val="0000FF"/>
                </a:solidFill>
                <a:latin typeface="Arial MT"/>
                <a:cs typeface="Arial MT"/>
              </a:rPr>
              <a:t>Gonzalez and </a:t>
            </a:r>
            <a:r>
              <a:rPr dirty="0">
                <a:solidFill>
                  <a:srgbClr val="0000FF"/>
                </a:solidFill>
                <a:latin typeface="Arial MT"/>
                <a:cs typeface="Arial MT"/>
              </a:rPr>
              <a:t>R.E. </a:t>
            </a:r>
            <a:r>
              <a:rPr spc="-11" dirty="0">
                <a:solidFill>
                  <a:srgbClr val="0000FF"/>
                </a:solidFill>
                <a:latin typeface="Arial MT"/>
                <a:cs typeface="Arial MT"/>
              </a:rPr>
              <a:t>Woods, </a:t>
            </a:r>
            <a:r>
              <a:rPr spc="-5" dirty="0">
                <a:solidFill>
                  <a:srgbClr val="0000FF"/>
                </a:solidFill>
                <a:latin typeface="Arial MT"/>
                <a:cs typeface="Arial MT"/>
              </a:rPr>
              <a:t>Digital Image Processing </a:t>
            </a:r>
            <a:r>
              <a:rPr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F"/>
                </a:solidFill>
                <a:latin typeface="Arial MT"/>
                <a:cs typeface="Arial MT"/>
              </a:rPr>
              <a:t>(3rd Edition), Prentice Hall, 2008</a:t>
            </a:r>
            <a:r>
              <a:rPr dirty="0">
                <a:solidFill>
                  <a:srgbClr val="0000FF"/>
                </a:solidFill>
                <a:latin typeface="Arial MT"/>
                <a:cs typeface="Arial MT"/>
              </a:rPr>
              <a:t> [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Section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2.5 </a:t>
            </a:r>
            <a:r>
              <a:rPr dirty="0">
                <a:solidFill>
                  <a:srgbClr val="0000FF"/>
                </a:solidFill>
                <a:latin typeface="Arial MT"/>
                <a:cs typeface="Arial MT"/>
              </a:rPr>
              <a:t>] </a:t>
            </a:r>
            <a:r>
              <a:rPr spc="-5" dirty="0">
                <a:solidFill>
                  <a:srgbClr val="0000FF"/>
                </a:solidFill>
                <a:latin typeface="Arial MT"/>
                <a:cs typeface="Arial MT"/>
              </a:rPr>
              <a:t>[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Exercise Problems 3.1,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3.4,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3.5</a:t>
            </a:r>
            <a:r>
              <a:rPr spc="-5" dirty="0">
                <a:solidFill>
                  <a:srgbClr val="0000FF"/>
                </a:solidFill>
                <a:latin typeface="Arial MT"/>
                <a:cs typeface="Arial MT"/>
              </a:rPr>
              <a:t>]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693" y="142445"/>
            <a:ext cx="6655435" cy="104708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085188" marR="5080" indent="-1073124">
              <a:lnSpc>
                <a:spcPts val="3671"/>
              </a:lnSpc>
              <a:spcBef>
                <a:spcPts val="765"/>
              </a:spcBef>
            </a:pPr>
            <a:r>
              <a:rPr sz="3600" dirty="0">
                <a:solidFill>
                  <a:srgbClr val="800000"/>
                </a:solidFill>
              </a:rPr>
              <a:t>Point</a:t>
            </a:r>
            <a:r>
              <a:rPr sz="3600" spc="-25" dirty="0">
                <a:solidFill>
                  <a:srgbClr val="800000"/>
                </a:solidFill>
              </a:rPr>
              <a:t> </a:t>
            </a:r>
            <a:r>
              <a:rPr sz="3600" dirty="0">
                <a:solidFill>
                  <a:srgbClr val="800000"/>
                </a:solidFill>
              </a:rPr>
              <a:t>Processing</a:t>
            </a:r>
            <a:r>
              <a:rPr sz="3600" spc="-11" dirty="0">
                <a:solidFill>
                  <a:srgbClr val="800000"/>
                </a:solidFill>
              </a:rPr>
              <a:t> </a:t>
            </a:r>
            <a:r>
              <a:rPr sz="3600" spc="-5" dirty="0">
                <a:solidFill>
                  <a:srgbClr val="800000"/>
                </a:solidFill>
              </a:rPr>
              <a:t>through</a:t>
            </a:r>
            <a:r>
              <a:rPr sz="3600" dirty="0">
                <a:solidFill>
                  <a:srgbClr val="800000"/>
                </a:solidFill>
              </a:rPr>
              <a:t> Gray</a:t>
            </a:r>
            <a:r>
              <a:rPr sz="3600" spc="-15" dirty="0">
                <a:solidFill>
                  <a:srgbClr val="800000"/>
                </a:solidFill>
              </a:rPr>
              <a:t> </a:t>
            </a:r>
            <a:r>
              <a:rPr sz="3600" spc="-5" dirty="0">
                <a:solidFill>
                  <a:srgbClr val="800000"/>
                </a:solidFill>
              </a:rPr>
              <a:t>level </a:t>
            </a:r>
            <a:r>
              <a:rPr sz="3600" spc="-885" dirty="0">
                <a:solidFill>
                  <a:srgbClr val="800000"/>
                </a:solidFill>
              </a:rPr>
              <a:t> </a:t>
            </a:r>
            <a:r>
              <a:rPr sz="3600" dirty="0">
                <a:solidFill>
                  <a:srgbClr val="800000"/>
                </a:solidFill>
              </a:rPr>
              <a:t>Transformation</a:t>
            </a:r>
            <a:r>
              <a:rPr sz="3600" spc="11" dirty="0">
                <a:solidFill>
                  <a:srgbClr val="800000"/>
                </a:solidFill>
              </a:rPr>
              <a:t> </a:t>
            </a:r>
            <a:r>
              <a:rPr sz="3600" spc="-5" dirty="0">
                <a:solidFill>
                  <a:srgbClr val="800000"/>
                </a:solidFill>
              </a:rPr>
              <a:t>function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3" y="1786633"/>
            <a:ext cx="7756525" cy="1347806"/>
          </a:xfrm>
          <a:prstGeom prst="rect">
            <a:avLst/>
          </a:prstGeom>
        </p:spPr>
        <p:txBody>
          <a:bodyPr vert="horz" wrap="square" lIns="0" tIns="85091" rIns="0" bIns="0" rtlCol="0">
            <a:spAutoFit/>
          </a:bodyPr>
          <a:lstStyle/>
          <a:p>
            <a:pPr marL="355591" indent="-343526">
              <a:spcBef>
                <a:spcPts val="671"/>
              </a:spcBef>
              <a:buFont typeface="Wingdings"/>
              <a:buChar char=""/>
              <a:tabLst>
                <a:tab pos="356226" algn="l"/>
              </a:tabLst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Neighborhood</a:t>
            </a:r>
            <a:r>
              <a:rPr sz="2400" spc="5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size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11" dirty="0">
                <a:solidFill>
                  <a:srgbClr val="003366"/>
                </a:solidFill>
                <a:latin typeface="Arial MT"/>
                <a:cs typeface="Arial MT"/>
              </a:rPr>
              <a:t>1x1:</a:t>
            </a:r>
            <a:endParaRPr sz="2400">
              <a:latin typeface="Arial MT"/>
              <a:cs typeface="Arial MT"/>
            </a:endParaRPr>
          </a:p>
          <a:p>
            <a:pPr marL="355591" indent="-343526">
              <a:spcBef>
                <a:spcPts val="580"/>
              </a:spcBef>
              <a:buClr>
                <a:srgbClr val="003366"/>
              </a:buClr>
              <a:buFont typeface="Wingdings"/>
              <a:buChar char=""/>
              <a:tabLst>
                <a:tab pos="356226" algn="l"/>
              </a:tabLst>
            </a:pP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g</a:t>
            </a:r>
            <a:r>
              <a:rPr sz="2400" i="1" spc="-1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depends</a:t>
            </a:r>
            <a:r>
              <a:rPr sz="2400" spc="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only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on</a:t>
            </a:r>
            <a:r>
              <a:rPr sz="2400" spc="-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400" i="1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at</a:t>
            </a:r>
            <a:r>
              <a:rPr sz="2400" spc="-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(x,y)</a:t>
            </a:r>
            <a:endParaRPr sz="2400">
              <a:latin typeface="Arial"/>
              <a:cs typeface="Arial"/>
            </a:endParaRPr>
          </a:p>
          <a:p>
            <a:pPr marL="355591" indent="-343526">
              <a:spcBef>
                <a:spcPts val="575"/>
              </a:spcBef>
              <a:buClr>
                <a:srgbClr val="003366"/>
              </a:buClr>
              <a:buFont typeface="Wingdings"/>
              <a:buChar char=""/>
              <a:tabLst>
                <a:tab pos="356226" algn="l"/>
              </a:tabLst>
            </a:pP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:</a:t>
            </a:r>
            <a:r>
              <a:rPr sz="24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Gray-level/intensity</a:t>
            </a:r>
            <a:r>
              <a:rPr sz="2400" spc="7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transformation/mapping</a:t>
            </a:r>
            <a:r>
              <a:rPr sz="2400" spc="5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0" y="3352803"/>
            <a:ext cx="1676400" cy="641985"/>
          </a:xfrm>
          <a:custGeom>
            <a:avLst/>
            <a:gdLst/>
            <a:ahLst/>
            <a:cxnLst/>
            <a:rect l="l" t="t" r="r" b="b"/>
            <a:pathLst>
              <a:path w="1676400" h="641985">
                <a:moveTo>
                  <a:pt x="1676400" y="0"/>
                </a:moveTo>
                <a:lnTo>
                  <a:pt x="0" y="0"/>
                </a:lnTo>
                <a:lnTo>
                  <a:pt x="0" y="641604"/>
                </a:lnTo>
                <a:lnTo>
                  <a:pt x="1676400" y="641604"/>
                </a:lnTo>
                <a:lnTo>
                  <a:pt x="1676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5845" y="3302121"/>
            <a:ext cx="6098540" cy="2626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68966" algn="ctr">
              <a:spcBef>
                <a:spcPts val="120"/>
              </a:spcBef>
            </a:pPr>
            <a:r>
              <a:rPr sz="3700" i="1" spc="11" dirty="0">
                <a:latin typeface="Times New Roman"/>
                <a:cs typeface="Times New Roman"/>
              </a:rPr>
              <a:t>s</a:t>
            </a:r>
            <a:r>
              <a:rPr sz="3700" i="1" spc="4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-271" dirty="0">
                <a:latin typeface="Times New Roman"/>
                <a:cs typeface="Times New Roman"/>
              </a:rPr>
              <a:t> </a:t>
            </a:r>
            <a:r>
              <a:rPr sz="3700" i="1" spc="20" dirty="0">
                <a:latin typeface="Times New Roman"/>
                <a:cs typeface="Times New Roman"/>
              </a:rPr>
              <a:t>T</a:t>
            </a:r>
            <a:r>
              <a:rPr sz="3700" i="1" spc="-400" dirty="0">
                <a:latin typeface="Times New Roman"/>
                <a:cs typeface="Times New Roman"/>
              </a:rPr>
              <a:t> </a:t>
            </a:r>
            <a:r>
              <a:rPr sz="3700" spc="111" dirty="0">
                <a:latin typeface="Times New Roman"/>
                <a:cs typeface="Times New Roman"/>
              </a:rPr>
              <a:t>(</a:t>
            </a:r>
            <a:r>
              <a:rPr sz="3700" i="1" spc="275" dirty="0">
                <a:latin typeface="Times New Roman"/>
                <a:cs typeface="Times New Roman"/>
              </a:rPr>
              <a:t>r</a:t>
            </a:r>
            <a:r>
              <a:rPr sz="3700" spc="11" dirty="0">
                <a:latin typeface="Times New Roman"/>
                <a:cs typeface="Times New Roman"/>
              </a:rPr>
              <a:t>)</a:t>
            </a:r>
            <a:endParaRPr sz="3700">
              <a:latin typeface="Times New Roman"/>
              <a:cs typeface="Times New Roman"/>
            </a:endParaRPr>
          </a:p>
          <a:p>
            <a:pPr marL="299078" indent="-287013">
              <a:spcBef>
                <a:spcPts val="2775"/>
              </a:spcBef>
              <a:buClr>
                <a:srgbClr val="003366"/>
              </a:buClr>
              <a:buSzPct val="54687"/>
              <a:buFont typeface="Wingdings"/>
              <a:buChar char=""/>
              <a:tabLst>
                <a:tab pos="299713" algn="l"/>
              </a:tabLst>
            </a:pP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3200" i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32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gray</a:t>
            </a:r>
            <a:r>
              <a:rPr sz="32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3366"/>
                </a:solidFill>
                <a:latin typeface="Arial MT"/>
                <a:cs typeface="Arial MT"/>
              </a:rPr>
              <a:t>level</a:t>
            </a:r>
            <a:r>
              <a:rPr sz="32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3200" spc="-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3200" i="1" spc="-1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at</a:t>
            </a:r>
            <a:r>
              <a:rPr sz="2400" spc="-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(x,y)</a:t>
            </a:r>
            <a:endParaRPr sz="3200">
              <a:latin typeface="Arial"/>
              <a:cs typeface="Arial"/>
            </a:endParaRPr>
          </a:p>
          <a:p>
            <a:pPr marL="299078" indent="-287013">
              <a:spcBef>
                <a:spcPts val="771"/>
              </a:spcBef>
              <a:buClr>
                <a:srgbClr val="003366"/>
              </a:buClr>
              <a:buSzPct val="54687"/>
              <a:buFont typeface="Wingdings"/>
              <a:buChar char=""/>
              <a:tabLst>
                <a:tab pos="299713" algn="l"/>
              </a:tabLst>
            </a:pP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3200" i="1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3200" i="1" spc="-1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gray</a:t>
            </a:r>
            <a:r>
              <a:rPr sz="32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3366"/>
                </a:solidFill>
                <a:latin typeface="Arial MT"/>
                <a:cs typeface="Arial MT"/>
              </a:rPr>
              <a:t>level</a:t>
            </a:r>
            <a:r>
              <a:rPr sz="32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3200" spc="-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g</a:t>
            </a:r>
            <a:r>
              <a:rPr sz="3200" i="1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at</a:t>
            </a:r>
            <a:r>
              <a:rPr sz="2400" spc="2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(x,y)</a:t>
            </a:r>
            <a:endParaRPr sz="3200">
              <a:latin typeface="Arial"/>
              <a:cs typeface="Arial"/>
            </a:endParaRPr>
          </a:p>
          <a:p>
            <a:pPr marL="299078" indent="-287013">
              <a:spcBef>
                <a:spcPts val="765"/>
              </a:spcBef>
              <a:buClr>
                <a:srgbClr val="003366"/>
              </a:buClr>
              <a:buSzPct val="54687"/>
              <a:buFont typeface="Wingdings"/>
              <a:buChar char=""/>
              <a:tabLst>
                <a:tab pos="299713" algn="l"/>
              </a:tabLst>
            </a:pP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3200" i="1" spc="-3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32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4185"/>
                </a:solidFill>
                <a:latin typeface="Arial"/>
                <a:cs typeface="Arial"/>
              </a:rPr>
              <a:t>is</a:t>
            </a:r>
            <a:r>
              <a:rPr sz="3200" i="1" spc="-20" dirty="0">
                <a:solidFill>
                  <a:srgbClr val="004185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004185"/>
                </a:solidFill>
                <a:latin typeface="Arial"/>
                <a:cs typeface="Arial"/>
              </a:rPr>
              <a:t>a</a:t>
            </a:r>
            <a:r>
              <a:rPr sz="3200" i="1" spc="-15" dirty="0">
                <a:solidFill>
                  <a:srgbClr val="004185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004185"/>
                </a:solidFill>
                <a:latin typeface="Arial"/>
                <a:cs typeface="Arial"/>
              </a:rPr>
              <a:t>function</a:t>
            </a:r>
            <a:r>
              <a:rPr sz="3200" i="1" spc="-40" dirty="0">
                <a:solidFill>
                  <a:srgbClr val="004185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004185"/>
                </a:solidFill>
                <a:latin typeface="Arial"/>
                <a:cs typeface="Arial"/>
              </a:rPr>
              <a:t>that</a:t>
            </a:r>
            <a:r>
              <a:rPr sz="3200" i="1" spc="-20" dirty="0">
                <a:solidFill>
                  <a:srgbClr val="004185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4185"/>
                </a:solidFill>
                <a:latin typeface="Arial"/>
                <a:cs typeface="Arial"/>
              </a:rPr>
              <a:t>maps</a:t>
            </a:r>
            <a:r>
              <a:rPr sz="3200" i="1" spc="-15" dirty="0">
                <a:solidFill>
                  <a:srgbClr val="004185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3200" i="1" spc="-1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004185"/>
                </a:solidFill>
                <a:latin typeface="Arial"/>
                <a:cs typeface="Arial"/>
              </a:rPr>
              <a:t>to</a:t>
            </a:r>
            <a:r>
              <a:rPr sz="3200" i="1" spc="-20" dirty="0">
                <a:solidFill>
                  <a:srgbClr val="004185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6424" y="6574461"/>
            <a:ext cx="2749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sz="1400" dirty="0">
                <a:solidFill>
                  <a:srgbClr val="800000"/>
                </a:solidFill>
                <a:latin typeface="Arial MT"/>
                <a:cs typeface="Arial MT"/>
              </a:rPr>
              <a:pPr marL="38099">
                <a:lnSpc>
                  <a:spcPts val="1651"/>
                </a:lnSpc>
              </a:pPr>
              <a:t>10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14400" y="313692"/>
            <a:ext cx="10359136" cy="632225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3046654" marR="5080" indent="-536561">
              <a:lnSpc>
                <a:spcPts val="4079"/>
              </a:lnSpc>
              <a:spcBef>
                <a:spcPts val="831"/>
              </a:spcBef>
            </a:pPr>
            <a:r>
              <a:rPr spc="-5" dirty="0"/>
              <a:t>Gray-level/intensity </a:t>
            </a:r>
            <a:r>
              <a:rPr spc="-985" dirty="0"/>
              <a:t> </a:t>
            </a:r>
            <a:r>
              <a:rPr spc="-5" dirty="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941" y="1660209"/>
            <a:ext cx="6276340" cy="480387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0990" indent="-343526">
              <a:spcBef>
                <a:spcPts val="680"/>
              </a:spcBef>
              <a:buFont typeface="Wingdings"/>
              <a:buChar char=""/>
              <a:tabLst>
                <a:tab pos="380990" algn="l"/>
                <a:tab pos="381625" algn="l"/>
              </a:tabLst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There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are many </a:t>
            </a:r>
            <a:r>
              <a:rPr sz="2400" spc="-11" dirty="0">
                <a:solidFill>
                  <a:srgbClr val="003366"/>
                </a:solidFill>
                <a:latin typeface="Arial MT"/>
                <a:cs typeface="Arial MT"/>
              </a:rPr>
              <a:t>different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kinds</a:t>
            </a:r>
            <a:r>
              <a:rPr sz="2400" spc="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2400" spc="-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grey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level</a:t>
            </a:r>
            <a:endParaRPr sz="2400">
              <a:latin typeface="Arial MT"/>
              <a:cs typeface="Arial MT"/>
            </a:endParaRPr>
          </a:p>
          <a:p>
            <a:pPr marL="380990">
              <a:spcBef>
                <a:spcPts val="580"/>
              </a:spcBef>
            </a:pP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transformations</a:t>
            </a:r>
            <a:endParaRPr sz="2400">
              <a:latin typeface="Arial MT"/>
              <a:cs typeface="Arial MT"/>
            </a:endParaRPr>
          </a:p>
          <a:p>
            <a:pPr marL="380990" marR="3226354" indent="-343526">
              <a:spcBef>
                <a:spcPts val="900"/>
              </a:spcBef>
              <a:buFont typeface="Wingdings"/>
              <a:buChar char=""/>
              <a:tabLst>
                <a:tab pos="380990" algn="l"/>
                <a:tab pos="381625" algn="l"/>
              </a:tabLst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Three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of the most 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common</a:t>
            </a:r>
            <a:r>
              <a:rPr sz="2400" spc="-2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are</a:t>
            </a:r>
            <a:r>
              <a:rPr sz="2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shown </a:t>
            </a:r>
            <a:r>
              <a:rPr sz="2400" spc="-65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here</a:t>
            </a:r>
            <a:endParaRPr sz="2400">
              <a:latin typeface="Arial MT"/>
              <a:cs typeface="Arial MT"/>
            </a:endParaRPr>
          </a:p>
          <a:p>
            <a:pPr marL="781666" lvl="1" indent="-287013">
              <a:spcBef>
                <a:spcPts val="575"/>
              </a:spcBef>
              <a:buClr>
                <a:srgbClr val="003366"/>
              </a:buClr>
              <a:buSzPct val="54166"/>
              <a:buFont typeface="Wingdings"/>
              <a:buChar char=""/>
              <a:tabLst>
                <a:tab pos="781666" algn="l"/>
                <a:tab pos="782300" algn="l"/>
              </a:tabLst>
            </a:pP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Linear</a:t>
            </a:r>
            <a:endParaRPr sz="2400">
              <a:latin typeface="Arial MT"/>
              <a:cs typeface="Arial MT"/>
            </a:endParaRPr>
          </a:p>
          <a:p>
            <a:pPr marL="1124557" lvl="2" indent="-229229">
              <a:spcBef>
                <a:spcPts val="580"/>
              </a:spcBef>
              <a:buSzPct val="64583"/>
              <a:buFont typeface="Wingdings"/>
              <a:buChar char=""/>
              <a:tabLst>
                <a:tab pos="1125192" algn="l"/>
              </a:tabLst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Negative/Identity</a:t>
            </a:r>
            <a:endParaRPr sz="2400">
              <a:latin typeface="Arial MT"/>
              <a:cs typeface="Arial MT"/>
            </a:endParaRPr>
          </a:p>
          <a:p>
            <a:pPr marL="781666" lvl="1" indent="-287013">
              <a:spcBef>
                <a:spcPts val="575"/>
              </a:spcBef>
              <a:buClr>
                <a:srgbClr val="003366"/>
              </a:buClr>
              <a:buSzPct val="54166"/>
              <a:buFont typeface="Wingdings"/>
              <a:buChar char=""/>
              <a:tabLst>
                <a:tab pos="781666" algn="l"/>
                <a:tab pos="782300" algn="l"/>
              </a:tabLst>
            </a:pP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Logarithmic</a:t>
            </a:r>
            <a:endParaRPr sz="2400">
              <a:latin typeface="Arial MT"/>
              <a:cs typeface="Arial MT"/>
            </a:endParaRPr>
          </a:p>
          <a:p>
            <a:pPr marL="1124557" lvl="2" indent="-229229">
              <a:spcBef>
                <a:spcPts val="580"/>
              </a:spcBef>
              <a:buSzPct val="64583"/>
              <a:buFont typeface="Wingdings"/>
              <a:buChar char=""/>
              <a:tabLst>
                <a:tab pos="1125192" algn="l"/>
              </a:tabLst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Log/Inverse</a:t>
            </a:r>
            <a:r>
              <a:rPr sz="2400" spc="-2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log</a:t>
            </a:r>
            <a:endParaRPr sz="2400">
              <a:latin typeface="Arial MT"/>
              <a:cs typeface="Arial MT"/>
            </a:endParaRPr>
          </a:p>
          <a:p>
            <a:pPr marL="781666" lvl="1" indent="-287013">
              <a:spcBef>
                <a:spcPts val="575"/>
              </a:spcBef>
              <a:buClr>
                <a:srgbClr val="003366"/>
              </a:buClr>
              <a:buSzPct val="54166"/>
              <a:buFont typeface="Wingdings"/>
              <a:buChar char=""/>
              <a:tabLst>
                <a:tab pos="781666" algn="l"/>
                <a:tab pos="782300" algn="l"/>
              </a:tabLst>
            </a:pP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Power</a:t>
            </a:r>
            <a:r>
              <a:rPr sz="2400" spc="-31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law</a:t>
            </a:r>
            <a:endParaRPr sz="2400">
              <a:latin typeface="Arial MT"/>
              <a:cs typeface="Arial MT"/>
            </a:endParaRPr>
          </a:p>
          <a:p>
            <a:pPr marL="1124557" lvl="2" indent="-229229">
              <a:spcBef>
                <a:spcPts val="575"/>
              </a:spcBef>
              <a:buSzPct val="64583"/>
              <a:buFont typeface="Wingdings"/>
              <a:buChar char=""/>
              <a:tabLst>
                <a:tab pos="1125192" algn="l"/>
              </a:tabLst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n</a:t>
            </a:r>
            <a:r>
              <a:rPr sz="2400" spc="-7" baseline="24305" dirty="0">
                <a:solidFill>
                  <a:srgbClr val="003366"/>
                </a:solidFill>
                <a:latin typeface="Arial MT"/>
                <a:cs typeface="Arial MT"/>
              </a:rPr>
              <a:t>th</a:t>
            </a:r>
            <a:r>
              <a:rPr sz="2400" spc="307" baseline="2430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power/n</a:t>
            </a:r>
            <a:r>
              <a:rPr sz="2400" spc="-7" baseline="24305" dirty="0">
                <a:solidFill>
                  <a:srgbClr val="003366"/>
                </a:solidFill>
                <a:latin typeface="Arial MT"/>
                <a:cs typeface="Arial MT"/>
              </a:rPr>
              <a:t>th</a:t>
            </a:r>
            <a:r>
              <a:rPr sz="2400" spc="331" baseline="2430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root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1535" y="2133600"/>
            <a:ext cx="4476704" cy="44074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56424" y="6574461"/>
            <a:ext cx="2749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sz="1400" dirty="0">
                <a:solidFill>
                  <a:srgbClr val="800000"/>
                </a:solidFill>
                <a:latin typeface="Arial MT"/>
                <a:cs typeface="Arial MT"/>
              </a:rPr>
              <a:pPr marL="38099">
                <a:lnSpc>
                  <a:spcPts val="1651"/>
                </a:lnSpc>
              </a:pPr>
              <a:t>11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2" y="341130"/>
            <a:ext cx="7236969" cy="1158010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1621750" marR="5080" indent="542912">
              <a:lnSpc>
                <a:spcPts val="4079"/>
              </a:lnSpc>
              <a:spcBef>
                <a:spcPts val="831"/>
              </a:spcBef>
            </a:pPr>
            <a:r>
              <a:rPr spc="-5" dirty="0">
                <a:solidFill>
                  <a:srgbClr val="800000"/>
                </a:solidFill>
              </a:rPr>
              <a:t>Linear </a:t>
            </a:r>
            <a:r>
              <a:rPr spc="-5" dirty="0" err="1">
                <a:solidFill>
                  <a:srgbClr val="800000"/>
                </a:solidFill>
              </a:rPr>
              <a:t>Tranformation</a:t>
            </a:r>
            <a:r>
              <a:rPr spc="-5" dirty="0">
                <a:solidFill>
                  <a:srgbClr val="800000"/>
                </a:solidFill>
              </a:rPr>
              <a:t> </a:t>
            </a:r>
            <a:br>
              <a:rPr lang="en-US" spc="-5" dirty="0">
                <a:solidFill>
                  <a:srgbClr val="800000"/>
                </a:solidFill>
              </a:rPr>
            </a:br>
            <a:r>
              <a:rPr spc="-5" dirty="0"/>
              <a:t>Example:</a:t>
            </a:r>
            <a:r>
              <a:rPr spc="-15" dirty="0"/>
              <a:t> </a:t>
            </a:r>
            <a:r>
              <a:rPr spc="-5" dirty="0">
                <a:solidFill>
                  <a:srgbClr val="FF0000"/>
                </a:solidFill>
              </a:rPr>
              <a:t>Negative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5" dirty="0"/>
              <a:t>Images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1" y="4267203"/>
            <a:ext cx="2674620" cy="641985"/>
          </a:xfrm>
          <a:custGeom>
            <a:avLst/>
            <a:gdLst/>
            <a:ahLst/>
            <a:cxnLst/>
            <a:rect l="l" t="t" r="r" b="b"/>
            <a:pathLst>
              <a:path w="2674620" h="641985">
                <a:moveTo>
                  <a:pt x="2674620" y="0"/>
                </a:moveTo>
                <a:lnTo>
                  <a:pt x="0" y="0"/>
                </a:lnTo>
                <a:lnTo>
                  <a:pt x="0" y="641604"/>
                </a:lnTo>
                <a:lnTo>
                  <a:pt x="2674620" y="641604"/>
                </a:lnTo>
                <a:lnTo>
                  <a:pt x="267462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2" y="1760282"/>
            <a:ext cx="7828915" cy="4752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591" indent="-343526">
              <a:spcBef>
                <a:spcPts val="1180"/>
              </a:spcBef>
              <a:buClr>
                <a:srgbClr val="003366"/>
              </a:buClr>
              <a:buFont typeface="Wingdings"/>
              <a:buChar char=""/>
              <a:tabLst>
                <a:tab pos="356226" algn="l"/>
              </a:tabLst>
            </a:pP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Reverses</a:t>
            </a:r>
            <a:r>
              <a:rPr sz="3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3366"/>
                </a:solidFill>
                <a:latin typeface="Arial MT"/>
                <a:cs typeface="Arial MT"/>
              </a:rPr>
              <a:t>the </a:t>
            </a:r>
            <a:r>
              <a:rPr sz="3000" spc="-5" dirty="0">
                <a:solidFill>
                  <a:srgbClr val="003366"/>
                </a:solidFill>
                <a:latin typeface="Arial MT"/>
                <a:cs typeface="Arial MT"/>
              </a:rPr>
              <a:t>gray</a:t>
            </a:r>
            <a:r>
              <a:rPr sz="30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003366"/>
                </a:solidFill>
                <a:latin typeface="Arial MT"/>
                <a:cs typeface="Arial MT"/>
              </a:rPr>
              <a:t>level</a:t>
            </a:r>
            <a:r>
              <a:rPr sz="3000" spc="-3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003366"/>
                </a:solidFill>
                <a:latin typeface="Arial MT"/>
                <a:cs typeface="Arial MT"/>
              </a:rPr>
              <a:t>order</a:t>
            </a:r>
            <a:endParaRPr sz="3000" dirty="0">
              <a:latin typeface="Arial MT"/>
              <a:cs typeface="Arial MT"/>
            </a:endParaRPr>
          </a:p>
          <a:p>
            <a:pPr marL="355591" marR="24130" indent="-343526">
              <a:spcBef>
                <a:spcPts val="1155"/>
              </a:spcBef>
              <a:buFont typeface="Wingdings"/>
              <a:buChar char=""/>
              <a:tabLst>
                <a:tab pos="356226" algn="l"/>
              </a:tabLst>
            </a:pPr>
            <a:r>
              <a:rPr sz="3000" dirty="0">
                <a:solidFill>
                  <a:srgbClr val="003366"/>
                </a:solidFill>
                <a:latin typeface="Arial MT"/>
                <a:cs typeface="Arial MT"/>
              </a:rPr>
              <a:t>For </a:t>
            </a:r>
            <a:r>
              <a:rPr sz="3000" spc="-5" dirty="0">
                <a:solidFill>
                  <a:srgbClr val="003366"/>
                </a:solidFill>
                <a:latin typeface="Arial MT"/>
                <a:cs typeface="Arial MT"/>
              </a:rPr>
              <a:t>L</a:t>
            </a:r>
            <a:r>
              <a:rPr sz="3000" spc="-1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003366"/>
                </a:solidFill>
                <a:latin typeface="Arial MT"/>
                <a:cs typeface="Arial MT"/>
              </a:rPr>
              <a:t>gray</a:t>
            </a:r>
            <a:r>
              <a:rPr sz="30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003366"/>
                </a:solidFill>
                <a:latin typeface="Arial MT"/>
                <a:cs typeface="Arial MT"/>
              </a:rPr>
              <a:t>levels,</a:t>
            </a:r>
            <a:r>
              <a:rPr sz="30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3366"/>
                </a:solidFill>
                <a:latin typeface="Arial MT"/>
                <a:cs typeface="Arial MT"/>
              </a:rPr>
              <a:t>the </a:t>
            </a:r>
            <a:r>
              <a:rPr sz="3000" spc="-5" dirty="0">
                <a:solidFill>
                  <a:srgbClr val="003366"/>
                </a:solidFill>
                <a:latin typeface="Arial MT"/>
                <a:cs typeface="Arial MT"/>
              </a:rPr>
              <a:t>transformation</a:t>
            </a:r>
            <a:r>
              <a:rPr sz="30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00336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Image </a:t>
            </a:r>
            <a:r>
              <a:rPr sz="3200" spc="-87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Negation)</a:t>
            </a:r>
            <a:r>
              <a:rPr sz="32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function</a:t>
            </a:r>
            <a:r>
              <a:rPr sz="3200" spc="-7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003366"/>
                </a:solidFill>
                <a:latin typeface="Arial MT"/>
                <a:cs typeface="Arial MT"/>
              </a:rPr>
              <a:t>has</a:t>
            </a:r>
            <a:r>
              <a:rPr sz="30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000" spc="-11" dirty="0">
                <a:solidFill>
                  <a:srgbClr val="003366"/>
                </a:solidFill>
                <a:latin typeface="Arial MT"/>
                <a:cs typeface="Arial MT"/>
              </a:rPr>
              <a:t>the</a:t>
            </a:r>
            <a:r>
              <a:rPr sz="3000" dirty="0">
                <a:solidFill>
                  <a:srgbClr val="003366"/>
                </a:solidFill>
                <a:latin typeface="Arial MT"/>
                <a:cs typeface="Arial MT"/>
              </a:rPr>
              <a:t> form:</a:t>
            </a:r>
            <a:endParaRPr sz="3000" dirty="0">
              <a:latin typeface="Arial MT"/>
              <a:cs typeface="Arial MT"/>
            </a:endParaRPr>
          </a:p>
          <a:p>
            <a:pPr>
              <a:spcBef>
                <a:spcPts val="40"/>
              </a:spcBef>
              <a:buChar char=""/>
            </a:pPr>
            <a:endParaRPr sz="5051" dirty="0">
              <a:latin typeface="Arial MT"/>
              <a:cs typeface="Arial MT"/>
            </a:endParaRPr>
          </a:p>
          <a:p>
            <a:pPr marL="1753191"/>
            <a:r>
              <a:rPr sz="3700" i="1" spc="25" dirty="0">
                <a:latin typeface="Times New Roman"/>
                <a:cs typeface="Times New Roman"/>
              </a:rPr>
              <a:t>s</a:t>
            </a:r>
            <a:r>
              <a:rPr sz="3700" i="1" spc="31" dirty="0">
                <a:latin typeface="Times New Roman"/>
                <a:cs typeface="Times New Roman"/>
              </a:rPr>
              <a:t> </a:t>
            </a:r>
            <a:r>
              <a:rPr sz="3700" spc="35" dirty="0">
                <a:latin typeface="Symbol"/>
                <a:cs typeface="Symbol"/>
              </a:rPr>
              <a:t></a:t>
            </a:r>
            <a:r>
              <a:rPr sz="3700" spc="-100" dirty="0">
                <a:latin typeface="Times New Roman"/>
                <a:cs typeface="Times New Roman"/>
              </a:rPr>
              <a:t> </a:t>
            </a:r>
            <a:r>
              <a:rPr sz="3700" spc="235" dirty="0">
                <a:latin typeface="Times New Roman"/>
                <a:cs typeface="Times New Roman"/>
              </a:rPr>
              <a:t>(</a:t>
            </a:r>
            <a:r>
              <a:rPr sz="3700" i="1" spc="35" dirty="0">
                <a:latin typeface="Times New Roman"/>
                <a:cs typeface="Times New Roman"/>
              </a:rPr>
              <a:t>L</a:t>
            </a:r>
            <a:r>
              <a:rPr sz="3700" i="1" spc="-245" dirty="0">
                <a:latin typeface="Times New Roman"/>
                <a:cs typeface="Times New Roman"/>
              </a:rPr>
              <a:t> </a:t>
            </a:r>
            <a:r>
              <a:rPr sz="3700" spc="271" dirty="0">
                <a:latin typeface="Symbol"/>
                <a:cs typeface="Symbol"/>
              </a:rPr>
              <a:t></a:t>
            </a:r>
            <a:r>
              <a:rPr sz="3700" spc="-260" dirty="0">
                <a:latin typeface="Times New Roman"/>
                <a:cs typeface="Times New Roman"/>
              </a:rPr>
              <a:t>1</a:t>
            </a:r>
            <a:r>
              <a:rPr sz="3700" spc="20" dirty="0">
                <a:latin typeface="Times New Roman"/>
                <a:cs typeface="Times New Roman"/>
              </a:rPr>
              <a:t>)</a:t>
            </a:r>
            <a:r>
              <a:rPr sz="3700" spc="-305" dirty="0">
                <a:latin typeface="Times New Roman"/>
                <a:cs typeface="Times New Roman"/>
              </a:rPr>
              <a:t> </a:t>
            </a:r>
            <a:r>
              <a:rPr sz="3700" spc="35" dirty="0">
                <a:latin typeface="Symbol"/>
                <a:cs typeface="Symbol"/>
              </a:rPr>
              <a:t></a:t>
            </a:r>
            <a:r>
              <a:rPr sz="3700" spc="-275" dirty="0">
                <a:latin typeface="Times New Roman"/>
                <a:cs typeface="Times New Roman"/>
              </a:rPr>
              <a:t> </a:t>
            </a:r>
            <a:r>
              <a:rPr sz="3700" i="1" spc="25" dirty="0">
                <a:latin typeface="Times New Roman"/>
                <a:cs typeface="Times New Roman"/>
              </a:rPr>
              <a:t>r</a:t>
            </a:r>
            <a:endParaRPr sz="37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5451" dirty="0">
              <a:latin typeface="Times New Roman"/>
              <a:cs typeface="Times New Roman"/>
            </a:endParaRPr>
          </a:p>
          <a:p>
            <a:pPr marL="355591" indent="-343526">
              <a:buFont typeface="Wingdings"/>
              <a:buChar char=""/>
              <a:tabLst>
                <a:tab pos="355591" algn="l"/>
                <a:tab pos="356226" algn="l"/>
              </a:tabLst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Negative</a:t>
            </a:r>
            <a:r>
              <a:rPr sz="2400" spc="2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images</a:t>
            </a:r>
            <a:r>
              <a:rPr sz="2400" spc="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are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useful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for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enhancing</a:t>
            </a:r>
            <a:r>
              <a:rPr sz="2400" spc="3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white</a:t>
            </a:r>
            <a:r>
              <a:rPr sz="2400" spc="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or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grey</a:t>
            </a:r>
            <a:endParaRPr sz="2400" dirty="0">
              <a:latin typeface="Arial MT"/>
              <a:cs typeface="Arial MT"/>
            </a:endParaRPr>
          </a:p>
          <a:p>
            <a:pPr marL="355591">
              <a:spcBef>
                <a:spcPts val="580"/>
              </a:spcBef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detail</a:t>
            </a:r>
            <a:r>
              <a:rPr sz="2400" spc="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embedded</a:t>
            </a:r>
            <a:r>
              <a:rPr sz="2400" spc="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in</a:t>
            </a:r>
            <a:r>
              <a:rPr sz="2400" spc="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dark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regions</a:t>
            </a:r>
            <a:r>
              <a:rPr sz="2400" spc="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11" dirty="0">
                <a:solidFill>
                  <a:srgbClr val="003366"/>
                </a:solidFill>
                <a:latin typeface="Arial MT"/>
                <a:cs typeface="Arial MT"/>
              </a:rPr>
              <a:t>an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image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3429000"/>
            <a:ext cx="2667000" cy="2057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56424" y="6574461"/>
            <a:ext cx="2749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sz="1400" dirty="0">
                <a:solidFill>
                  <a:srgbClr val="800000"/>
                </a:solidFill>
                <a:latin typeface="Arial MT"/>
                <a:cs typeface="Arial MT"/>
              </a:rPr>
              <a:pPr marL="38099">
                <a:lnSpc>
                  <a:spcPts val="1651"/>
                </a:lnSpc>
              </a:pPr>
              <a:t>12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431" y="313691"/>
            <a:ext cx="10359136" cy="1158010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2659948" marR="5080" indent="-1026134">
              <a:lnSpc>
                <a:spcPts val="4079"/>
              </a:lnSpc>
              <a:spcBef>
                <a:spcPts val="831"/>
              </a:spcBef>
            </a:pPr>
            <a:r>
              <a:rPr dirty="0"/>
              <a:t>Point </a:t>
            </a:r>
            <a:r>
              <a:rPr spc="-5" dirty="0"/>
              <a:t>Processing Example: </a:t>
            </a:r>
            <a:r>
              <a:rPr spc="-991" dirty="0"/>
              <a:t> </a:t>
            </a:r>
            <a:br>
              <a:rPr lang="en-US" spc="-991" dirty="0"/>
            </a:br>
            <a:r>
              <a:rPr spc="-5" dirty="0"/>
              <a:t>Negative</a:t>
            </a:r>
            <a:r>
              <a:rPr spc="-15" dirty="0"/>
              <a:t> </a:t>
            </a:r>
            <a:r>
              <a:rPr spc="-5" dirty="0"/>
              <a:t>Images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3" y="2246376"/>
            <a:ext cx="6893169" cy="36972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56424" y="6574461"/>
            <a:ext cx="2749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sz="1400" dirty="0">
                <a:solidFill>
                  <a:srgbClr val="800000"/>
                </a:solidFill>
                <a:latin typeface="Arial MT"/>
                <a:cs typeface="Arial MT"/>
              </a:rPr>
              <a:pPr marL="38099">
                <a:lnSpc>
                  <a:spcPts val="1651"/>
                </a:lnSpc>
              </a:pPr>
              <a:t>13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7200" y="313691"/>
            <a:ext cx="8633629" cy="1158010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2009724" marR="5080" indent="-1022960">
              <a:lnSpc>
                <a:spcPts val="4079"/>
              </a:lnSpc>
              <a:spcBef>
                <a:spcPts val="831"/>
              </a:spcBef>
            </a:pPr>
            <a:r>
              <a:rPr lang="en-US" dirty="0"/>
              <a:t>            </a:t>
            </a:r>
            <a:r>
              <a:rPr dirty="0"/>
              <a:t>Point </a:t>
            </a:r>
            <a:r>
              <a:rPr spc="-5" dirty="0"/>
              <a:t>Processing </a:t>
            </a:r>
            <a:br>
              <a:rPr lang="en-US" spc="-5" dirty="0"/>
            </a:br>
            <a:r>
              <a:rPr spc="-5" dirty="0"/>
              <a:t>Example: </a:t>
            </a:r>
            <a:r>
              <a:rPr spc="-991" dirty="0"/>
              <a:t> </a:t>
            </a:r>
            <a:r>
              <a:rPr spc="-5" dirty="0">
                <a:solidFill>
                  <a:srgbClr val="FF0000"/>
                </a:solidFill>
              </a:rPr>
              <a:t>Intensity</a:t>
            </a:r>
            <a:r>
              <a:rPr spc="-11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3276603" y="2209803"/>
            <a:ext cx="2714625" cy="641985"/>
          </a:xfrm>
          <a:custGeom>
            <a:avLst/>
            <a:gdLst/>
            <a:ahLst/>
            <a:cxnLst/>
            <a:rect l="l" t="t" r="r" b="b"/>
            <a:pathLst>
              <a:path w="2714625" h="641985">
                <a:moveTo>
                  <a:pt x="2714244" y="0"/>
                </a:moveTo>
                <a:lnTo>
                  <a:pt x="0" y="0"/>
                </a:lnTo>
                <a:lnTo>
                  <a:pt x="0" y="641603"/>
                </a:lnTo>
                <a:lnTo>
                  <a:pt x="2714244" y="641603"/>
                </a:lnTo>
                <a:lnTo>
                  <a:pt x="271424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43843" y="2159122"/>
            <a:ext cx="2556511" cy="58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3700" i="1" spc="31" dirty="0">
                <a:latin typeface="Times New Roman"/>
                <a:cs typeface="Times New Roman"/>
              </a:rPr>
              <a:t>s</a:t>
            </a:r>
            <a:r>
              <a:rPr sz="3700" i="1" spc="11" dirty="0">
                <a:latin typeface="Times New Roman"/>
                <a:cs typeface="Times New Roman"/>
              </a:rPr>
              <a:t> </a:t>
            </a:r>
            <a:r>
              <a:rPr sz="3700" spc="45" dirty="0">
                <a:latin typeface="Symbol"/>
                <a:cs typeface="Symbol"/>
              </a:rPr>
              <a:t></a:t>
            </a:r>
            <a:r>
              <a:rPr sz="3700" spc="-300" dirty="0">
                <a:latin typeface="Times New Roman"/>
                <a:cs typeface="Times New Roman"/>
              </a:rPr>
              <a:t> </a:t>
            </a:r>
            <a:r>
              <a:rPr sz="3700" i="1" spc="45" dirty="0">
                <a:latin typeface="Times New Roman"/>
                <a:cs typeface="Times New Roman"/>
              </a:rPr>
              <a:t>T</a:t>
            </a:r>
            <a:r>
              <a:rPr sz="3700" i="1" spc="-451" dirty="0">
                <a:latin typeface="Times New Roman"/>
                <a:cs typeface="Times New Roman"/>
              </a:rPr>
              <a:t> </a:t>
            </a:r>
            <a:r>
              <a:rPr sz="3700" spc="115" dirty="0">
                <a:latin typeface="Times New Roman"/>
                <a:cs typeface="Times New Roman"/>
              </a:rPr>
              <a:t>(</a:t>
            </a:r>
            <a:r>
              <a:rPr sz="3700" i="1" spc="255" dirty="0">
                <a:latin typeface="Times New Roman"/>
                <a:cs typeface="Times New Roman"/>
              </a:rPr>
              <a:t>r</a:t>
            </a:r>
            <a:r>
              <a:rPr sz="3700" spc="25" dirty="0">
                <a:latin typeface="Times New Roman"/>
                <a:cs typeface="Times New Roman"/>
              </a:rPr>
              <a:t>)</a:t>
            </a:r>
            <a:r>
              <a:rPr sz="3700" spc="-55" dirty="0">
                <a:latin typeface="Times New Roman"/>
                <a:cs typeface="Times New Roman"/>
              </a:rPr>
              <a:t> </a:t>
            </a:r>
            <a:r>
              <a:rPr sz="3700" spc="45" dirty="0">
                <a:latin typeface="Symbol"/>
                <a:cs typeface="Symbol"/>
              </a:rPr>
              <a:t></a:t>
            </a:r>
            <a:r>
              <a:rPr sz="3700" spc="-75" dirty="0">
                <a:latin typeface="Times New Roman"/>
                <a:cs typeface="Times New Roman"/>
              </a:rPr>
              <a:t> </a:t>
            </a:r>
            <a:r>
              <a:rPr sz="3700" i="1" spc="-45" dirty="0">
                <a:latin typeface="Times New Roman"/>
                <a:cs typeface="Times New Roman"/>
              </a:rPr>
              <a:t>a</a:t>
            </a:r>
            <a:r>
              <a:rPr sz="3700" spc="-95" dirty="0">
                <a:latin typeface="Times New Roman"/>
                <a:cs typeface="Times New Roman"/>
              </a:rPr>
              <a:t>.</a:t>
            </a:r>
            <a:r>
              <a:rPr sz="3700" i="1" spc="31" dirty="0">
                <a:latin typeface="Times New Roman"/>
                <a:cs typeface="Times New Roman"/>
              </a:rPr>
              <a:t>r</a:t>
            </a:r>
            <a:endParaRPr sz="37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0005" y="2971801"/>
            <a:ext cx="3285797" cy="34579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971801"/>
            <a:ext cx="3429000" cy="34579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56424" y="6574461"/>
            <a:ext cx="2749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sz="1400" dirty="0">
                <a:solidFill>
                  <a:srgbClr val="800000"/>
                </a:solidFill>
                <a:latin typeface="Arial MT"/>
                <a:cs typeface="Arial MT"/>
              </a:rPr>
              <a:pPr marL="38099">
                <a:lnSpc>
                  <a:spcPts val="1651"/>
                </a:lnSpc>
              </a:pPr>
              <a:t>14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37032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6414515"/>
            <a:ext cx="344171" cy="81280"/>
          </a:xfrm>
          <a:custGeom>
            <a:avLst/>
            <a:gdLst/>
            <a:ahLst/>
            <a:cxnLst/>
            <a:rect l="l" t="t" r="r" b="b"/>
            <a:pathLst>
              <a:path w="344170" h="81279">
                <a:moveTo>
                  <a:pt x="343662" y="60960"/>
                </a:moveTo>
                <a:lnTo>
                  <a:pt x="0" y="60960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60960"/>
                </a:lnTo>
                <a:close/>
              </a:path>
              <a:path w="344170" h="8127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62194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615086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6294120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" y="5462015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" y="607618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" y="587045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" y="57500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" y="604723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555040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" y="56357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" y="591769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" y="526999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" y="5119118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" y="519531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" y="4361688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" y="4975859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" y="47716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" y="494690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" y="4818891"/>
            <a:ext cx="344171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4183382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" y="40629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" y="39486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" y="423062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" y="375361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" y="3601214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" y="353263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" y="367741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" y="345795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" y="3253742"/>
            <a:ext cx="344171" cy="56515"/>
          </a:xfrm>
          <a:custGeom>
            <a:avLst/>
            <a:gdLst/>
            <a:ahLst/>
            <a:cxnLst/>
            <a:rect l="l" t="t" r="r" b="b"/>
            <a:pathLst>
              <a:path w="344170" h="56514">
                <a:moveTo>
                  <a:pt x="342900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342900" y="56388"/>
                </a:lnTo>
                <a:lnTo>
                  <a:pt x="342900" y="47244"/>
                </a:lnTo>
                <a:close/>
              </a:path>
              <a:path w="344170" h="56514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" y="30800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" y="2170176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" y="278434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" y="258013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" y="275539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" y="2627379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" y="1979679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" y="1827279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" y="1903476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" y="1254252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" y="166421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" y="134264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" y="171145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" y="106375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" y="91135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" y="987552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" y="72237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" y="5273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" y="3749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" y="30632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" y="4511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" y="20270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" y="10363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" y="6095"/>
            <a:ext cx="344171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121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330709" y="28958"/>
            <a:ext cx="5661660" cy="208915"/>
            <a:chOff x="330708" y="28955"/>
            <a:chExt cx="5661660" cy="208915"/>
          </a:xfrm>
        </p:grpSpPr>
        <p:sp>
          <p:nvSpPr>
            <p:cNvPr id="70" name="object 70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6996686" y="1703835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2947419" y="1473708"/>
            <a:ext cx="5663565" cy="230504"/>
            <a:chOff x="2947416" y="1473708"/>
            <a:chExt cx="5663565" cy="230504"/>
          </a:xfrm>
        </p:grpSpPr>
        <p:sp>
          <p:nvSpPr>
            <p:cNvPr id="74" name="object 74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080823" y="6609076"/>
            <a:ext cx="4549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43199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 MT"/>
                <a:cs typeface="Arial MT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 MT"/>
                <a:cs typeface="Arial MT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 MT"/>
                <a:cs typeface="Arial MT"/>
              </a:rPr>
              <a:t>GS</a:t>
            </a:r>
            <a:r>
              <a:rPr sz="10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 MT"/>
                <a:cs typeface="Arial MT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000" spc="-11" dirty="0">
                <a:solidFill>
                  <a:srgbClr val="800000"/>
                </a:solidFill>
                <a:latin typeface="Arial MT"/>
                <a:cs typeface="Arial MT"/>
              </a:rPr>
              <a:t>AS,</a:t>
            </a:r>
            <a:r>
              <a:rPr sz="10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 MT"/>
                <a:cs typeface="Arial MT"/>
              </a:rPr>
              <a:t>Bahria</a:t>
            </a:r>
            <a:r>
              <a:rPr sz="1000" spc="11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000" spc="-11" dirty="0">
                <a:solidFill>
                  <a:srgbClr val="800000"/>
                </a:solidFill>
                <a:latin typeface="Arial MT"/>
                <a:cs typeface="Arial MT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 MT"/>
                <a:cs typeface="Arial MT"/>
              </a:rPr>
              <a:t>Islambad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980182" y="2812162"/>
            <a:ext cx="4400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2400" i="1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794251" y="2567939"/>
            <a:ext cx="277495" cy="1013460"/>
          </a:xfrm>
          <a:custGeom>
            <a:avLst/>
            <a:gdLst/>
            <a:ahLst/>
            <a:cxnLst/>
            <a:rect l="l" t="t" r="r" b="b"/>
            <a:pathLst>
              <a:path w="277495" h="1013460">
                <a:moveTo>
                  <a:pt x="277367" y="1013460"/>
                </a:moveTo>
                <a:lnTo>
                  <a:pt x="223391" y="1006838"/>
                </a:lnTo>
                <a:lnTo>
                  <a:pt x="179308" y="988774"/>
                </a:lnTo>
                <a:lnTo>
                  <a:pt x="149584" y="961971"/>
                </a:lnTo>
                <a:lnTo>
                  <a:pt x="138684" y="929132"/>
                </a:lnTo>
                <a:lnTo>
                  <a:pt x="138684" y="591058"/>
                </a:lnTo>
                <a:lnTo>
                  <a:pt x="127783" y="558218"/>
                </a:lnTo>
                <a:lnTo>
                  <a:pt x="98059" y="531415"/>
                </a:lnTo>
                <a:lnTo>
                  <a:pt x="53976" y="513351"/>
                </a:lnTo>
                <a:lnTo>
                  <a:pt x="0" y="506730"/>
                </a:lnTo>
                <a:lnTo>
                  <a:pt x="53976" y="500108"/>
                </a:lnTo>
                <a:lnTo>
                  <a:pt x="98059" y="482044"/>
                </a:lnTo>
                <a:lnTo>
                  <a:pt x="127783" y="455241"/>
                </a:lnTo>
                <a:lnTo>
                  <a:pt x="138684" y="422401"/>
                </a:lnTo>
                <a:lnTo>
                  <a:pt x="138684" y="84327"/>
                </a:lnTo>
                <a:lnTo>
                  <a:pt x="149584" y="51488"/>
                </a:lnTo>
                <a:lnTo>
                  <a:pt x="179308" y="24685"/>
                </a:lnTo>
                <a:lnTo>
                  <a:pt x="223391" y="6621"/>
                </a:lnTo>
                <a:lnTo>
                  <a:pt x="277367" y="0"/>
                </a:lnTo>
              </a:path>
            </a:pathLst>
          </a:custGeom>
          <a:ln w="12192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078730" y="2339342"/>
            <a:ext cx="2663191" cy="1138773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spcBef>
                <a:spcPts val="1620"/>
              </a:spcBef>
              <a:tabLst>
                <a:tab pos="773411" algn="l"/>
                <a:tab pos="1043279" algn="l"/>
                <a:tab pos="1388711" algn="l"/>
              </a:tabLst>
            </a:pPr>
            <a:r>
              <a:rPr sz="2400" i="1" spc="-5" dirty="0">
                <a:solidFill>
                  <a:srgbClr val="003366"/>
                </a:solidFill>
                <a:latin typeface="Arial"/>
                <a:cs typeface="Arial"/>
              </a:rPr>
              <a:t>1.0	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r	&gt;	</a:t>
            </a:r>
            <a:r>
              <a:rPr sz="2400" i="1" spc="-5" dirty="0">
                <a:solidFill>
                  <a:srgbClr val="003366"/>
                </a:solidFill>
                <a:latin typeface="Arial"/>
                <a:cs typeface="Arial"/>
              </a:rPr>
              <a:t>threshold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1520"/>
              </a:spcBef>
              <a:tabLst>
                <a:tab pos="773411" algn="l"/>
              </a:tabLst>
            </a:pPr>
            <a:r>
              <a:rPr sz="2400" i="1" spc="-5" dirty="0">
                <a:solidFill>
                  <a:srgbClr val="003366"/>
                </a:solidFill>
                <a:latin typeface="Arial"/>
                <a:cs typeface="Arial"/>
              </a:rPr>
              <a:t>0.0	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400" i="1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&lt;=</a:t>
            </a:r>
            <a:r>
              <a:rPr sz="2400" i="1" spc="-5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3366"/>
                </a:solidFill>
                <a:latin typeface="Arial"/>
                <a:cs typeface="Arial"/>
              </a:rPr>
              <a:t>threshold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-152400" y="313690"/>
            <a:ext cx="10359136" cy="638122"/>
          </a:xfrm>
          <a:prstGeom prst="rect">
            <a:avLst/>
          </a:prstGeom>
        </p:spPr>
        <p:txBody>
          <a:bodyPr vert="horz" wrap="square" lIns="0" tIns="162051" rIns="0" bIns="0" rtlCol="0">
            <a:spAutoFit/>
          </a:bodyPr>
          <a:lstStyle/>
          <a:p>
            <a:pPr marL="3049829" marR="5080" indent="-455919">
              <a:lnSpc>
                <a:spcPts val="3671"/>
              </a:lnSpc>
              <a:spcBef>
                <a:spcPts val="760"/>
              </a:spcBef>
            </a:pPr>
            <a:r>
              <a:rPr sz="3600" spc="-5" dirty="0">
                <a:latin typeface="Arial MT"/>
                <a:cs typeface="Arial MT"/>
              </a:rPr>
              <a:t>Point</a:t>
            </a:r>
            <a:r>
              <a:rPr sz="3600" spc="-7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Processing: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0000"/>
                </a:solidFill>
                <a:latin typeface="Arial MT"/>
                <a:cs typeface="Arial MT"/>
              </a:rPr>
              <a:t>Thresholding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04801" y="1676403"/>
            <a:ext cx="3456940" cy="923925"/>
          </a:xfrm>
          <a:custGeom>
            <a:avLst/>
            <a:gdLst/>
            <a:ahLst/>
            <a:cxnLst/>
            <a:rect l="l" t="t" r="r" b="b"/>
            <a:pathLst>
              <a:path w="3456940" h="923925">
                <a:moveTo>
                  <a:pt x="0" y="923544"/>
                </a:moveTo>
                <a:lnTo>
                  <a:pt x="3456432" y="923544"/>
                </a:lnTo>
                <a:lnTo>
                  <a:pt x="3456432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9143">
            <a:solidFill>
              <a:srgbClr val="AC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83543" y="1694436"/>
            <a:ext cx="326453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599" indent="-256534">
              <a:spcBef>
                <a:spcPts val="100"/>
              </a:spcBef>
              <a:buFont typeface="Wingdings"/>
              <a:buChar char=""/>
              <a:tabLst>
                <a:tab pos="269233" algn="l"/>
              </a:tabLst>
            </a:pPr>
            <a:r>
              <a:rPr b="1" spc="-15" dirty="0">
                <a:solidFill>
                  <a:srgbClr val="00003B"/>
                </a:solidFill>
                <a:latin typeface="Constantia"/>
                <a:cs typeface="Constantia"/>
              </a:rPr>
              <a:t>Contrast</a:t>
            </a:r>
            <a:r>
              <a:rPr b="1" spc="-85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spc="-5" dirty="0">
                <a:solidFill>
                  <a:srgbClr val="00003B"/>
                </a:solidFill>
                <a:latin typeface="Constantia"/>
                <a:cs typeface="Constantia"/>
              </a:rPr>
              <a:t>enhancement:</a:t>
            </a:r>
            <a:endParaRPr>
              <a:latin typeface="Constantia"/>
              <a:cs typeface="Constantia"/>
            </a:endParaRPr>
          </a:p>
          <a:p>
            <a:pPr marL="674354" lvl="1" indent="-205099">
              <a:buSzPct val="94444"/>
              <a:buFont typeface="Wingdings"/>
              <a:buChar char=""/>
              <a:tabLst>
                <a:tab pos="674988" algn="l"/>
              </a:tabLst>
            </a:pPr>
            <a:r>
              <a:rPr b="1" spc="-15" dirty="0">
                <a:solidFill>
                  <a:srgbClr val="00003B"/>
                </a:solidFill>
                <a:latin typeface="Constantia"/>
                <a:cs typeface="Constantia"/>
              </a:rPr>
              <a:t>Darkens</a:t>
            </a:r>
            <a:r>
              <a:rPr b="1" spc="-55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spc="-15" dirty="0">
                <a:solidFill>
                  <a:srgbClr val="00003B"/>
                </a:solidFill>
                <a:latin typeface="Constantia"/>
                <a:cs typeface="Constantia"/>
              </a:rPr>
              <a:t>level</a:t>
            </a:r>
            <a:r>
              <a:rPr b="1" spc="-45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spc="-11" dirty="0">
                <a:solidFill>
                  <a:srgbClr val="00003B"/>
                </a:solidFill>
                <a:latin typeface="Constantia"/>
                <a:cs typeface="Constantia"/>
              </a:rPr>
              <a:t>below</a:t>
            </a:r>
            <a:r>
              <a:rPr b="1" spc="-65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k</a:t>
            </a:r>
            <a:endParaRPr>
              <a:latin typeface="Constantia"/>
              <a:cs typeface="Constantia"/>
            </a:endParaRPr>
          </a:p>
          <a:p>
            <a:pPr marL="673718" lvl="1" indent="-204466">
              <a:buSzPct val="94444"/>
              <a:buFont typeface="Wingdings"/>
              <a:buChar char=""/>
              <a:tabLst>
                <a:tab pos="674354" algn="l"/>
              </a:tabLst>
            </a:pPr>
            <a:r>
              <a:rPr b="1" spc="-5" dirty="0">
                <a:solidFill>
                  <a:srgbClr val="00003B"/>
                </a:solidFill>
                <a:latin typeface="Constantia"/>
                <a:cs typeface="Constantia"/>
              </a:rPr>
              <a:t>Bri</a:t>
            </a:r>
            <a:r>
              <a:rPr b="1" spc="-11" dirty="0">
                <a:solidFill>
                  <a:srgbClr val="00003B"/>
                </a:solidFill>
                <a:latin typeface="Constantia"/>
                <a:cs typeface="Constantia"/>
              </a:rPr>
              <a:t>g</a:t>
            </a:r>
            <a:r>
              <a:rPr b="1" spc="-5" dirty="0">
                <a:solidFill>
                  <a:srgbClr val="00003B"/>
                </a:solidFill>
                <a:latin typeface="Constantia"/>
                <a:cs typeface="Constantia"/>
              </a:rPr>
              <a:t>h</a:t>
            </a:r>
            <a:r>
              <a:rPr b="1" spc="-31" dirty="0">
                <a:solidFill>
                  <a:srgbClr val="00003B"/>
                </a:solidFill>
                <a:latin typeface="Constantia"/>
                <a:cs typeface="Constantia"/>
              </a:rPr>
              <a:t>t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ens</a:t>
            </a:r>
            <a:r>
              <a:rPr b="1" spc="-40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spc="-5" dirty="0">
                <a:solidFill>
                  <a:srgbClr val="00003B"/>
                </a:solidFill>
                <a:latin typeface="Constantia"/>
                <a:cs typeface="Constantia"/>
              </a:rPr>
              <a:t>le</a:t>
            </a:r>
            <a:r>
              <a:rPr b="1" spc="-45" dirty="0">
                <a:solidFill>
                  <a:srgbClr val="00003B"/>
                </a:solidFill>
                <a:latin typeface="Constantia"/>
                <a:cs typeface="Constantia"/>
              </a:rPr>
              <a:t>v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els</a:t>
            </a:r>
            <a:r>
              <a:rPr b="1" spc="-105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a</a:t>
            </a:r>
            <a:r>
              <a:rPr b="1" spc="-11" dirty="0">
                <a:solidFill>
                  <a:srgbClr val="00003B"/>
                </a:solidFill>
                <a:latin typeface="Constantia"/>
                <a:cs typeface="Constantia"/>
              </a:rPr>
              <a:t>b</a:t>
            </a:r>
            <a:r>
              <a:rPr b="1" spc="-25" dirty="0">
                <a:solidFill>
                  <a:srgbClr val="00003B"/>
                </a:solidFill>
                <a:latin typeface="Constantia"/>
                <a:cs typeface="Constantia"/>
              </a:rPr>
              <a:t>o</a:t>
            </a:r>
            <a:r>
              <a:rPr b="1" spc="-51" dirty="0">
                <a:solidFill>
                  <a:srgbClr val="00003B"/>
                </a:solidFill>
                <a:latin typeface="Constantia"/>
                <a:cs typeface="Constantia"/>
              </a:rPr>
              <a:t>v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e</a:t>
            </a:r>
            <a:r>
              <a:rPr b="1" spc="-45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k</a:t>
            </a:r>
            <a:endParaRPr>
              <a:latin typeface="Constantia"/>
              <a:cs typeface="Constanti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04801" y="2590801"/>
            <a:ext cx="4403091" cy="881380"/>
          </a:xfrm>
          <a:custGeom>
            <a:avLst/>
            <a:gdLst/>
            <a:ahLst/>
            <a:cxnLst/>
            <a:rect l="l" t="t" r="r" b="b"/>
            <a:pathLst>
              <a:path w="4403090" h="881379">
                <a:moveTo>
                  <a:pt x="0" y="880872"/>
                </a:moveTo>
                <a:lnTo>
                  <a:pt x="4402836" y="880872"/>
                </a:lnTo>
                <a:lnTo>
                  <a:pt x="4402836" y="0"/>
                </a:lnTo>
                <a:lnTo>
                  <a:pt x="0" y="0"/>
                </a:lnTo>
                <a:lnTo>
                  <a:pt x="0" y="88087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-12699" y="2705229"/>
            <a:ext cx="4598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08295" algn="l"/>
              </a:tabLst>
            </a:pPr>
            <a:r>
              <a:rPr u="dbl" dirty="0">
                <a:solidFill>
                  <a:srgbClr val="00003B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>
                <a:solidFill>
                  <a:srgbClr val="00003B"/>
                </a:solidFill>
                <a:latin typeface="Wingdings"/>
                <a:cs typeface="Wingdings"/>
              </a:rPr>
              <a:t></a:t>
            </a:r>
            <a:r>
              <a:rPr spc="-40" dirty="0">
                <a:solidFill>
                  <a:srgbClr val="00003B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00003B"/>
                </a:solidFill>
                <a:latin typeface="Constantia"/>
                <a:cs typeface="Constantia"/>
              </a:rPr>
              <a:t>R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e</a:t>
            </a:r>
            <a:r>
              <a:rPr b="1" spc="5" dirty="0">
                <a:solidFill>
                  <a:srgbClr val="00003B"/>
                </a:solidFill>
                <a:latin typeface="Constantia"/>
                <a:cs typeface="Constantia"/>
              </a:rPr>
              <a:t>p</a:t>
            </a:r>
            <a:r>
              <a:rPr b="1" spc="-5" dirty="0">
                <a:solidFill>
                  <a:srgbClr val="00003B"/>
                </a:solidFill>
                <a:latin typeface="Constantia"/>
                <a:cs typeface="Constantia"/>
              </a:rPr>
              <a:t>l</a:t>
            </a:r>
            <a:r>
              <a:rPr b="1" spc="-11" dirty="0">
                <a:solidFill>
                  <a:srgbClr val="00003B"/>
                </a:solidFill>
                <a:latin typeface="Constantia"/>
                <a:cs typeface="Constantia"/>
              </a:rPr>
              <a:t>a</a:t>
            </a:r>
            <a:r>
              <a:rPr b="1" spc="-35" dirty="0">
                <a:solidFill>
                  <a:srgbClr val="00003B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e</a:t>
            </a:r>
            <a:r>
              <a:rPr b="1" spc="-115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spc="-11" dirty="0">
                <a:solidFill>
                  <a:srgbClr val="00003B"/>
                </a:solidFill>
                <a:latin typeface="Constantia"/>
                <a:cs typeface="Constantia"/>
              </a:rPr>
              <a:t>v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a</a:t>
            </a:r>
            <a:r>
              <a:rPr b="1" spc="-11" dirty="0">
                <a:solidFill>
                  <a:srgbClr val="00003B"/>
                </a:solidFill>
                <a:latin typeface="Constantia"/>
                <a:cs typeface="Constantia"/>
              </a:rPr>
              <a:t>l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ues</a:t>
            </a:r>
            <a:r>
              <a:rPr b="1" spc="-55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bel</a:t>
            </a:r>
            <a:r>
              <a:rPr b="1" spc="-40" dirty="0">
                <a:solidFill>
                  <a:srgbClr val="00003B"/>
                </a:solidFill>
                <a:latin typeface="Constantia"/>
                <a:cs typeface="Constantia"/>
              </a:rPr>
              <a:t>o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w</a:t>
            </a:r>
            <a:r>
              <a:rPr b="1" spc="-55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k</a:t>
            </a:r>
            <a:r>
              <a:rPr b="1" spc="-31" dirty="0">
                <a:solidFill>
                  <a:srgbClr val="00003B"/>
                </a:solidFill>
                <a:latin typeface="Constantia"/>
                <a:cs typeface="Constantia"/>
              </a:rPr>
              <a:t> t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o</a:t>
            </a:r>
            <a:r>
              <a:rPr b="1" spc="-60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b</a:t>
            </a:r>
            <a:r>
              <a:rPr b="1" spc="-11" dirty="0">
                <a:solidFill>
                  <a:srgbClr val="00003B"/>
                </a:solidFill>
                <a:latin typeface="Constantia"/>
                <a:cs typeface="Constantia"/>
              </a:rPr>
              <a:t>l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ack</a:t>
            </a:r>
            <a:r>
              <a:rPr b="1" spc="-5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(</a:t>
            </a:r>
            <a:r>
              <a:rPr b="1" spc="5" dirty="0">
                <a:solidFill>
                  <a:srgbClr val="00003B"/>
                </a:solidFill>
                <a:latin typeface="Constantia"/>
                <a:cs typeface="Constantia"/>
              </a:rPr>
              <a:t>0</a:t>
            </a:r>
            <a:r>
              <a:rPr b="1" spc="-5" dirty="0">
                <a:solidFill>
                  <a:srgbClr val="00003B"/>
                </a:solidFill>
                <a:latin typeface="Constantia"/>
                <a:cs typeface="Constantia"/>
              </a:rPr>
              <a:t>.</a:t>
            </a:r>
            <a:r>
              <a:rPr b="1" spc="5" dirty="0">
                <a:solidFill>
                  <a:srgbClr val="00003B"/>
                </a:solidFill>
                <a:latin typeface="Constantia"/>
                <a:cs typeface="Constantia"/>
              </a:rPr>
              <a:t>0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-12700" y="3116709"/>
            <a:ext cx="45351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08295" algn="l"/>
              </a:tabLst>
            </a:pPr>
            <a:r>
              <a:rPr u="dbl" dirty="0">
                <a:solidFill>
                  <a:srgbClr val="00003B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>
                <a:solidFill>
                  <a:srgbClr val="00003B"/>
                </a:solidFill>
                <a:latin typeface="Wingdings"/>
                <a:cs typeface="Wingdings"/>
              </a:rPr>
              <a:t></a:t>
            </a:r>
            <a:r>
              <a:rPr spc="-40" dirty="0">
                <a:solidFill>
                  <a:srgbClr val="00003B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00003B"/>
                </a:solidFill>
                <a:latin typeface="Constantia"/>
                <a:cs typeface="Constantia"/>
              </a:rPr>
              <a:t>R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e</a:t>
            </a:r>
            <a:r>
              <a:rPr b="1" spc="5" dirty="0">
                <a:solidFill>
                  <a:srgbClr val="00003B"/>
                </a:solidFill>
                <a:latin typeface="Constantia"/>
                <a:cs typeface="Constantia"/>
              </a:rPr>
              <a:t>p</a:t>
            </a:r>
            <a:r>
              <a:rPr b="1" spc="-5" dirty="0">
                <a:solidFill>
                  <a:srgbClr val="00003B"/>
                </a:solidFill>
                <a:latin typeface="Constantia"/>
                <a:cs typeface="Constantia"/>
              </a:rPr>
              <a:t>l</a:t>
            </a:r>
            <a:r>
              <a:rPr b="1" spc="-11" dirty="0">
                <a:solidFill>
                  <a:srgbClr val="00003B"/>
                </a:solidFill>
                <a:latin typeface="Constantia"/>
                <a:cs typeface="Constantia"/>
              </a:rPr>
              <a:t>a</a:t>
            </a:r>
            <a:r>
              <a:rPr b="1" spc="-35" dirty="0">
                <a:solidFill>
                  <a:srgbClr val="00003B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e</a:t>
            </a:r>
            <a:r>
              <a:rPr b="1" spc="-115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spc="-11" dirty="0">
                <a:solidFill>
                  <a:srgbClr val="00003B"/>
                </a:solidFill>
                <a:latin typeface="Constantia"/>
                <a:cs typeface="Constantia"/>
              </a:rPr>
              <a:t>v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a</a:t>
            </a:r>
            <a:r>
              <a:rPr b="1" spc="-11" dirty="0">
                <a:solidFill>
                  <a:srgbClr val="00003B"/>
                </a:solidFill>
                <a:latin typeface="Constantia"/>
                <a:cs typeface="Constantia"/>
              </a:rPr>
              <a:t>l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ues</a:t>
            </a:r>
            <a:r>
              <a:rPr b="1" spc="-100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a</a:t>
            </a:r>
            <a:r>
              <a:rPr b="1" spc="-11" dirty="0">
                <a:solidFill>
                  <a:srgbClr val="00003B"/>
                </a:solidFill>
                <a:latin typeface="Constantia"/>
                <a:cs typeface="Constantia"/>
              </a:rPr>
              <a:t>b</a:t>
            </a:r>
            <a:r>
              <a:rPr b="1" spc="-25" dirty="0">
                <a:solidFill>
                  <a:srgbClr val="00003B"/>
                </a:solidFill>
                <a:latin typeface="Constantia"/>
                <a:cs typeface="Constantia"/>
              </a:rPr>
              <a:t>o</a:t>
            </a:r>
            <a:r>
              <a:rPr b="1" spc="-51" dirty="0">
                <a:solidFill>
                  <a:srgbClr val="00003B"/>
                </a:solidFill>
                <a:latin typeface="Constantia"/>
                <a:cs typeface="Constantia"/>
              </a:rPr>
              <a:t>v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e</a:t>
            </a:r>
            <a:r>
              <a:rPr b="1" spc="-45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k</a:t>
            </a:r>
            <a:r>
              <a:rPr b="1" spc="-40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spc="-31" dirty="0">
                <a:solidFill>
                  <a:srgbClr val="00003B"/>
                </a:solidFill>
                <a:latin typeface="Constantia"/>
                <a:cs typeface="Constantia"/>
              </a:rPr>
              <a:t>t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o</a:t>
            </a:r>
            <a:r>
              <a:rPr b="1" spc="-95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spc="-20" dirty="0">
                <a:solidFill>
                  <a:srgbClr val="00003B"/>
                </a:solidFill>
                <a:latin typeface="Constantia"/>
                <a:cs typeface="Constantia"/>
              </a:rPr>
              <a:t>w</a:t>
            </a:r>
            <a:r>
              <a:rPr b="1" spc="-5" dirty="0">
                <a:solidFill>
                  <a:srgbClr val="00003B"/>
                </a:solidFill>
                <a:latin typeface="Constantia"/>
                <a:cs typeface="Constantia"/>
              </a:rPr>
              <a:t>h</a:t>
            </a:r>
            <a:r>
              <a:rPr b="1" spc="5" dirty="0">
                <a:solidFill>
                  <a:srgbClr val="00003B"/>
                </a:solidFill>
                <a:latin typeface="Constantia"/>
                <a:cs typeface="Constantia"/>
              </a:rPr>
              <a:t>i</a:t>
            </a:r>
            <a:r>
              <a:rPr b="1" spc="-31" dirty="0">
                <a:solidFill>
                  <a:srgbClr val="00003B"/>
                </a:solidFill>
                <a:latin typeface="Constantia"/>
                <a:cs typeface="Constantia"/>
              </a:rPr>
              <a:t>t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e</a:t>
            </a:r>
            <a:r>
              <a:rPr b="1" spc="-60" dirty="0">
                <a:solidFill>
                  <a:srgbClr val="00003B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(1.</a:t>
            </a:r>
            <a:r>
              <a:rPr b="1" spc="5" dirty="0">
                <a:solidFill>
                  <a:srgbClr val="00003B"/>
                </a:solidFill>
                <a:latin typeface="Constantia"/>
                <a:cs typeface="Constantia"/>
              </a:rPr>
              <a:t>0</a:t>
            </a:r>
            <a:r>
              <a:rPr b="1" dirty="0">
                <a:solidFill>
                  <a:srgbClr val="00003B"/>
                </a:solidFill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pic>
        <p:nvPicPr>
          <p:cNvPr id="87" name="object 8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1" y="3657600"/>
            <a:ext cx="7203948" cy="3200399"/>
          </a:xfrm>
          <a:prstGeom prst="rect">
            <a:avLst/>
          </a:prstGeom>
        </p:spPr>
      </p:pic>
      <p:sp>
        <p:nvSpPr>
          <p:cNvPr id="88" name="object 88"/>
          <p:cNvSpPr/>
          <p:nvPr/>
        </p:nvSpPr>
        <p:spPr>
          <a:xfrm>
            <a:off x="4343400" y="1828803"/>
            <a:ext cx="1676400" cy="641985"/>
          </a:xfrm>
          <a:custGeom>
            <a:avLst/>
            <a:gdLst/>
            <a:ahLst/>
            <a:cxnLst/>
            <a:rect l="l" t="t" r="r" b="b"/>
            <a:pathLst>
              <a:path w="1676400" h="641985">
                <a:moveTo>
                  <a:pt x="1676400" y="0"/>
                </a:moveTo>
                <a:lnTo>
                  <a:pt x="0" y="0"/>
                </a:lnTo>
                <a:lnTo>
                  <a:pt x="0" y="641603"/>
                </a:lnTo>
                <a:lnTo>
                  <a:pt x="1676400" y="641603"/>
                </a:lnTo>
                <a:lnTo>
                  <a:pt x="1676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410667" y="1778122"/>
            <a:ext cx="1557655" cy="58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3700" i="1" spc="11" dirty="0">
                <a:latin typeface="Times New Roman"/>
                <a:cs typeface="Times New Roman"/>
              </a:rPr>
              <a:t>s</a:t>
            </a:r>
            <a:r>
              <a:rPr sz="3700" i="1" spc="4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-271" dirty="0">
                <a:latin typeface="Times New Roman"/>
                <a:cs typeface="Times New Roman"/>
              </a:rPr>
              <a:t> </a:t>
            </a:r>
            <a:r>
              <a:rPr sz="3700" i="1" spc="20" dirty="0">
                <a:latin typeface="Times New Roman"/>
                <a:cs typeface="Times New Roman"/>
              </a:rPr>
              <a:t>T</a:t>
            </a:r>
            <a:r>
              <a:rPr sz="3700" i="1" spc="-400" dirty="0">
                <a:latin typeface="Times New Roman"/>
                <a:cs typeface="Times New Roman"/>
              </a:rPr>
              <a:t> </a:t>
            </a:r>
            <a:r>
              <a:rPr sz="3700" spc="111" dirty="0">
                <a:latin typeface="Times New Roman"/>
                <a:cs typeface="Times New Roman"/>
              </a:rPr>
              <a:t>(</a:t>
            </a:r>
            <a:r>
              <a:rPr sz="3700" i="1" spc="275" dirty="0">
                <a:latin typeface="Times New Roman"/>
                <a:cs typeface="Times New Roman"/>
              </a:rPr>
              <a:t>r</a:t>
            </a:r>
            <a:r>
              <a:rPr sz="3700" spc="11" dirty="0">
                <a:latin typeface="Times New Roman"/>
                <a:cs typeface="Times New Roman"/>
              </a:rPr>
              <a:t>)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313692"/>
            <a:ext cx="10359136" cy="632225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3016810" marR="5080" indent="-1382996">
              <a:lnSpc>
                <a:spcPts val="4079"/>
              </a:lnSpc>
              <a:spcBef>
                <a:spcPts val="831"/>
              </a:spcBef>
            </a:pPr>
            <a:r>
              <a:rPr dirty="0"/>
              <a:t>Point </a:t>
            </a:r>
            <a:r>
              <a:rPr spc="-5" dirty="0"/>
              <a:t>Processing Example: </a:t>
            </a:r>
            <a:r>
              <a:rPr spc="-991" dirty="0"/>
              <a:t> </a:t>
            </a:r>
            <a:r>
              <a:rPr spc="-5" dirty="0"/>
              <a:t>Thresholding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2" y="1697179"/>
            <a:ext cx="8241031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591" marR="5080" indent="-343526">
              <a:spcBef>
                <a:spcPts val="105"/>
              </a:spcBef>
              <a:buFont typeface="Wingdings"/>
              <a:buChar char=""/>
              <a:tabLst>
                <a:tab pos="356226" algn="l"/>
              </a:tabLst>
            </a:pP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Segmentation</a:t>
            </a:r>
            <a:r>
              <a:rPr sz="3200" spc="-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3200" spc="-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an</a:t>
            </a:r>
            <a:r>
              <a:rPr sz="32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object</a:t>
            </a:r>
            <a:r>
              <a:rPr sz="32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32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interest</a:t>
            </a:r>
            <a:r>
              <a:rPr sz="3200" spc="-3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3366"/>
                </a:solidFill>
                <a:latin typeface="Arial MT"/>
                <a:cs typeface="Arial MT"/>
              </a:rPr>
              <a:t>from</a:t>
            </a:r>
            <a:r>
              <a:rPr sz="3200" spc="-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3366"/>
                </a:solidFill>
                <a:latin typeface="Arial MT"/>
                <a:cs typeface="Arial MT"/>
              </a:rPr>
              <a:t>a </a:t>
            </a:r>
            <a:r>
              <a:rPr sz="3200" spc="-869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background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19" y="2938272"/>
            <a:ext cx="2656332" cy="308152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320545" y="2939798"/>
            <a:ext cx="5594985" cy="3080385"/>
            <a:chOff x="3320541" y="2939795"/>
            <a:chExt cx="5594985" cy="30803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2939795"/>
              <a:ext cx="2667000" cy="30800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26891" y="3442715"/>
              <a:ext cx="2891155" cy="2074545"/>
            </a:xfrm>
            <a:custGeom>
              <a:avLst/>
              <a:gdLst/>
              <a:ahLst/>
              <a:cxnLst/>
              <a:rect l="l" t="t" r="r" b="b"/>
              <a:pathLst>
                <a:path w="2891154" h="2074545">
                  <a:moveTo>
                    <a:pt x="2168017" y="0"/>
                  </a:moveTo>
                  <a:lnTo>
                    <a:pt x="2168017" y="518541"/>
                  </a:lnTo>
                  <a:lnTo>
                    <a:pt x="0" y="518541"/>
                  </a:lnTo>
                  <a:lnTo>
                    <a:pt x="0" y="1555623"/>
                  </a:lnTo>
                  <a:lnTo>
                    <a:pt x="2168017" y="1555623"/>
                  </a:lnTo>
                  <a:lnTo>
                    <a:pt x="2168017" y="2074164"/>
                  </a:lnTo>
                  <a:lnTo>
                    <a:pt x="2891028" y="1037082"/>
                  </a:lnTo>
                  <a:lnTo>
                    <a:pt x="216801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26891" y="3442715"/>
              <a:ext cx="2891155" cy="2074545"/>
            </a:xfrm>
            <a:custGeom>
              <a:avLst/>
              <a:gdLst/>
              <a:ahLst/>
              <a:cxnLst/>
              <a:rect l="l" t="t" r="r" b="b"/>
              <a:pathLst>
                <a:path w="2891154" h="2074545">
                  <a:moveTo>
                    <a:pt x="0" y="518541"/>
                  </a:moveTo>
                  <a:lnTo>
                    <a:pt x="2168017" y="518541"/>
                  </a:lnTo>
                  <a:lnTo>
                    <a:pt x="2168017" y="0"/>
                  </a:lnTo>
                  <a:lnTo>
                    <a:pt x="2891028" y="1037082"/>
                  </a:lnTo>
                  <a:lnTo>
                    <a:pt x="2168017" y="2074164"/>
                  </a:lnTo>
                  <a:lnTo>
                    <a:pt x="2168017" y="1555623"/>
                  </a:lnTo>
                  <a:lnTo>
                    <a:pt x="0" y="1555623"/>
                  </a:lnTo>
                  <a:lnTo>
                    <a:pt x="0" y="518541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78203" y="4318762"/>
            <a:ext cx="3371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endParaRPr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6851" y="4017264"/>
            <a:ext cx="277495" cy="914400"/>
          </a:xfrm>
          <a:custGeom>
            <a:avLst/>
            <a:gdLst/>
            <a:ahLst/>
            <a:cxnLst/>
            <a:rect l="l" t="t" r="r" b="b"/>
            <a:pathLst>
              <a:path w="277495" h="914400">
                <a:moveTo>
                  <a:pt x="277367" y="914400"/>
                </a:moveTo>
                <a:lnTo>
                  <a:pt x="223391" y="908425"/>
                </a:lnTo>
                <a:lnTo>
                  <a:pt x="179308" y="892127"/>
                </a:lnTo>
                <a:lnTo>
                  <a:pt x="149584" y="867947"/>
                </a:lnTo>
                <a:lnTo>
                  <a:pt x="138684" y="838327"/>
                </a:lnTo>
                <a:lnTo>
                  <a:pt x="138684" y="533273"/>
                </a:lnTo>
                <a:lnTo>
                  <a:pt x="127783" y="503652"/>
                </a:lnTo>
                <a:lnTo>
                  <a:pt x="98059" y="479472"/>
                </a:lnTo>
                <a:lnTo>
                  <a:pt x="53976" y="463174"/>
                </a:lnTo>
                <a:lnTo>
                  <a:pt x="0" y="457200"/>
                </a:lnTo>
                <a:lnTo>
                  <a:pt x="53976" y="451225"/>
                </a:lnTo>
                <a:lnTo>
                  <a:pt x="98059" y="434927"/>
                </a:lnTo>
                <a:lnTo>
                  <a:pt x="127783" y="410747"/>
                </a:lnTo>
                <a:lnTo>
                  <a:pt x="138684" y="381127"/>
                </a:lnTo>
                <a:lnTo>
                  <a:pt x="138684" y="76073"/>
                </a:lnTo>
                <a:lnTo>
                  <a:pt x="149584" y="46452"/>
                </a:lnTo>
                <a:lnTo>
                  <a:pt x="179308" y="22272"/>
                </a:lnTo>
                <a:lnTo>
                  <a:pt x="223391" y="5974"/>
                </a:lnTo>
                <a:lnTo>
                  <a:pt x="27736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41829" y="3980307"/>
            <a:ext cx="1965325" cy="844462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spcBef>
                <a:spcPts val="1165"/>
              </a:spcBef>
              <a:tabLst>
                <a:tab pos="544181" algn="l"/>
                <a:tab pos="747376" algn="l"/>
              </a:tabLst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1.0	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r	&gt;</a:t>
            </a:r>
            <a:r>
              <a:rPr spc="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threshold</a:t>
            </a:r>
            <a:endParaRPr>
              <a:latin typeface="Arial MT"/>
              <a:cs typeface="Arial MT"/>
            </a:endParaRPr>
          </a:p>
          <a:p>
            <a:pPr marL="12700">
              <a:spcBef>
                <a:spcPts val="1065"/>
              </a:spcBef>
              <a:tabLst>
                <a:tab pos="544181" algn="l"/>
              </a:tabLst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0.0	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&lt;=</a:t>
            </a:r>
            <a:r>
              <a:rPr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threshold</a:t>
            </a:r>
            <a:endParaRPr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206" y="534672"/>
            <a:ext cx="68433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dirty="0">
                <a:solidFill>
                  <a:srgbClr val="C00000"/>
                </a:solidFill>
              </a:rPr>
              <a:t>Logarithmic</a:t>
            </a:r>
            <a:r>
              <a:rPr sz="4400" b="1" spc="-71" dirty="0">
                <a:solidFill>
                  <a:srgbClr val="C00000"/>
                </a:solidFill>
              </a:rPr>
              <a:t> </a:t>
            </a:r>
            <a:r>
              <a:rPr sz="4400" dirty="0"/>
              <a:t>Transformations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3" y="1967611"/>
            <a:ext cx="62668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indent="-343526">
              <a:spcBef>
                <a:spcPts val="100"/>
              </a:spcBef>
              <a:buFont typeface="Wingdings"/>
              <a:buChar char=""/>
              <a:tabLst>
                <a:tab pos="356226" algn="l"/>
              </a:tabLst>
            </a:pP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The</a:t>
            </a:r>
            <a:r>
              <a:rPr sz="2400" spc="-13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general</a:t>
            </a:r>
            <a:r>
              <a:rPr sz="2400" spc="-2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form</a:t>
            </a:r>
            <a:r>
              <a:rPr sz="2400" spc="-10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of</a:t>
            </a:r>
            <a:r>
              <a:rPr sz="2400" spc="1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the</a:t>
            </a:r>
            <a:r>
              <a:rPr sz="2400" spc="-6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log</a:t>
            </a:r>
            <a:r>
              <a:rPr sz="2400" spc="-3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transformation</a:t>
            </a:r>
            <a:r>
              <a:rPr sz="2400" spc="-5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is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1" y="3313559"/>
            <a:ext cx="8028940" cy="1997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5080" indent="-343526">
              <a:spcBef>
                <a:spcPts val="100"/>
              </a:spcBef>
              <a:buFont typeface="Wingdings"/>
              <a:buChar char=""/>
              <a:tabLst>
                <a:tab pos="356226" algn="l"/>
              </a:tabLst>
            </a:pP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The</a:t>
            </a:r>
            <a:r>
              <a:rPr sz="2400" spc="-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log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transformation</a:t>
            </a:r>
            <a:r>
              <a:rPr sz="2400" spc="-5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maps</a:t>
            </a:r>
            <a:r>
              <a:rPr sz="2400" spc="-13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a</a:t>
            </a:r>
            <a:r>
              <a:rPr sz="2400" spc="-6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onstantia"/>
                <a:cs typeface="Constantia"/>
              </a:rPr>
              <a:t>narrow</a:t>
            </a:r>
            <a:r>
              <a:rPr sz="2400" b="1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onstantia"/>
                <a:cs typeface="Constantia"/>
              </a:rPr>
              <a:t>range</a:t>
            </a:r>
            <a:r>
              <a:rPr sz="2400" b="1" spc="-71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of</a:t>
            </a:r>
            <a:r>
              <a:rPr sz="2400" spc="5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low</a:t>
            </a:r>
            <a:r>
              <a:rPr sz="2400" spc="-5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input </a:t>
            </a:r>
            <a:r>
              <a:rPr sz="2400" spc="-59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1" dirty="0">
                <a:solidFill>
                  <a:srgbClr val="003366"/>
                </a:solidFill>
                <a:latin typeface="Constantia"/>
                <a:cs typeface="Constantia"/>
              </a:rPr>
              <a:t>grey</a:t>
            </a:r>
            <a:r>
              <a:rPr sz="2400" spc="-6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level</a:t>
            </a:r>
            <a:r>
              <a:rPr sz="2400" spc="-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values</a:t>
            </a:r>
            <a:r>
              <a:rPr sz="2400" spc="-5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into</a:t>
            </a:r>
            <a:r>
              <a:rPr sz="2400" spc="-13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a</a:t>
            </a:r>
            <a:r>
              <a:rPr sz="2400" spc="-6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wider</a:t>
            </a:r>
            <a:r>
              <a:rPr sz="2400" b="1" spc="-1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onstantia"/>
                <a:cs typeface="Constantia"/>
              </a:rPr>
              <a:t>range</a:t>
            </a:r>
            <a:r>
              <a:rPr sz="2400" b="1" spc="-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of</a:t>
            </a:r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output</a:t>
            </a:r>
            <a:r>
              <a:rPr sz="2400" spc="-14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values</a:t>
            </a:r>
            <a:endParaRPr sz="2400">
              <a:latin typeface="Constantia"/>
              <a:cs typeface="Constantia"/>
            </a:endParaRPr>
          </a:p>
          <a:p>
            <a:pPr>
              <a:spcBef>
                <a:spcPts val="5"/>
              </a:spcBef>
              <a:buClr>
                <a:srgbClr val="003366"/>
              </a:buClr>
              <a:buFont typeface="Wingdings"/>
              <a:buChar char=""/>
            </a:pPr>
            <a:endParaRPr sz="3300">
              <a:latin typeface="Constantia"/>
              <a:cs typeface="Constantia"/>
            </a:endParaRPr>
          </a:p>
          <a:p>
            <a:pPr marL="355591" marR="387341" indent="-343526">
              <a:buFont typeface="Wingdings"/>
              <a:buChar char=""/>
              <a:tabLst>
                <a:tab pos="356226" algn="l"/>
              </a:tabLst>
            </a:pP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The</a:t>
            </a:r>
            <a:r>
              <a:rPr sz="2400" spc="-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b="1" spc="-20" dirty="0">
                <a:solidFill>
                  <a:srgbClr val="0033CC"/>
                </a:solidFill>
                <a:latin typeface="Constantia"/>
                <a:cs typeface="Constantia"/>
              </a:rPr>
              <a:t>inverse</a:t>
            </a:r>
            <a:r>
              <a:rPr sz="2400" b="1" spc="-71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Constantia"/>
                <a:cs typeface="Constantia"/>
              </a:rPr>
              <a:t>log</a:t>
            </a:r>
            <a:r>
              <a:rPr sz="2400" b="1" spc="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transformation</a:t>
            </a:r>
            <a:r>
              <a:rPr sz="2400" spc="-8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performs</a:t>
            </a:r>
            <a:r>
              <a:rPr sz="2400" spc="-9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the</a:t>
            </a:r>
            <a:r>
              <a:rPr sz="2400" spc="-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Constantia"/>
                <a:cs typeface="Constantia"/>
              </a:rPr>
              <a:t>opposite </a:t>
            </a:r>
            <a:r>
              <a:rPr sz="2400" b="1" spc="-56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Constantia"/>
                <a:cs typeface="Constantia"/>
              </a:rPr>
              <a:t>transformation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9000" y="2644142"/>
            <a:ext cx="2362200" cy="39754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60324">
              <a:lnSpc>
                <a:spcPts val="3111"/>
              </a:lnSpc>
            </a:pPr>
            <a:r>
              <a:rPr sz="2751" i="1" spc="25" dirty="0">
                <a:latin typeface="Times New Roman"/>
                <a:cs typeface="Times New Roman"/>
              </a:rPr>
              <a:t>s </a:t>
            </a:r>
            <a:r>
              <a:rPr sz="2751" spc="40" dirty="0">
                <a:latin typeface="Symbol"/>
                <a:cs typeface="Symbol"/>
              </a:rPr>
              <a:t></a:t>
            </a:r>
            <a:r>
              <a:rPr sz="2751" spc="-71" dirty="0">
                <a:latin typeface="Times New Roman"/>
                <a:cs typeface="Times New Roman"/>
              </a:rPr>
              <a:t> </a:t>
            </a:r>
            <a:r>
              <a:rPr sz="2751" i="1" spc="31" dirty="0">
                <a:latin typeface="Times New Roman"/>
                <a:cs typeface="Times New Roman"/>
              </a:rPr>
              <a:t>c</a:t>
            </a:r>
            <a:r>
              <a:rPr sz="2751" i="1" spc="-345" dirty="0">
                <a:latin typeface="Times New Roman"/>
                <a:cs typeface="Times New Roman"/>
              </a:rPr>
              <a:t> </a:t>
            </a:r>
            <a:r>
              <a:rPr sz="2751" spc="40" dirty="0">
                <a:latin typeface="Symbol"/>
                <a:cs typeface="Symbol"/>
              </a:rPr>
              <a:t></a:t>
            </a:r>
            <a:r>
              <a:rPr sz="2751" spc="-335" dirty="0">
                <a:latin typeface="Times New Roman"/>
                <a:cs typeface="Times New Roman"/>
              </a:rPr>
              <a:t> </a:t>
            </a:r>
            <a:r>
              <a:rPr sz="2751" spc="-11" dirty="0">
                <a:latin typeface="Times New Roman"/>
                <a:cs typeface="Times New Roman"/>
              </a:rPr>
              <a:t>l</a:t>
            </a:r>
            <a:r>
              <a:rPr sz="2751" spc="40" dirty="0">
                <a:latin typeface="Times New Roman"/>
                <a:cs typeface="Times New Roman"/>
              </a:rPr>
              <a:t>og</a:t>
            </a:r>
            <a:r>
              <a:rPr sz="2751" spc="-211" dirty="0">
                <a:latin typeface="Times New Roman"/>
                <a:cs typeface="Times New Roman"/>
              </a:rPr>
              <a:t>(</a:t>
            </a:r>
            <a:r>
              <a:rPr sz="2751" spc="260" dirty="0">
                <a:latin typeface="Times New Roman"/>
                <a:cs typeface="Times New Roman"/>
              </a:rPr>
              <a:t>1</a:t>
            </a:r>
            <a:r>
              <a:rPr sz="2751" spc="40" dirty="0">
                <a:latin typeface="Symbol"/>
                <a:cs typeface="Symbol"/>
              </a:rPr>
              <a:t></a:t>
            </a:r>
            <a:r>
              <a:rPr sz="2751" spc="-160" dirty="0">
                <a:latin typeface="Times New Roman"/>
                <a:cs typeface="Times New Roman"/>
              </a:rPr>
              <a:t> </a:t>
            </a:r>
            <a:r>
              <a:rPr sz="2751" i="1" spc="211" dirty="0">
                <a:latin typeface="Times New Roman"/>
                <a:cs typeface="Times New Roman"/>
              </a:rPr>
              <a:t>r</a:t>
            </a:r>
            <a:r>
              <a:rPr sz="2751" spc="20" dirty="0">
                <a:latin typeface="Times New Roman"/>
                <a:cs typeface="Times New Roman"/>
              </a:rPr>
              <a:t>)</a:t>
            </a:r>
            <a:endParaRPr sz="275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37032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6414515"/>
            <a:ext cx="344171" cy="81280"/>
          </a:xfrm>
          <a:custGeom>
            <a:avLst/>
            <a:gdLst/>
            <a:ahLst/>
            <a:cxnLst/>
            <a:rect l="l" t="t" r="r" b="b"/>
            <a:pathLst>
              <a:path w="344170" h="81279">
                <a:moveTo>
                  <a:pt x="343662" y="60960"/>
                </a:moveTo>
                <a:lnTo>
                  <a:pt x="0" y="60960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60960"/>
                </a:lnTo>
                <a:close/>
              </a:path>
              <a:path w="344170" h="8127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62194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615086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6294120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" y="5462015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" y="607618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" y="587045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" y="57500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" y="604723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555040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" y="56357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" y="591769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" y="526999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" y="5119118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" y="519531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" y="4361688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" y="4975859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" y="47716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" y="494690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" y="4818891"/>
            <a:ext cx="344171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4183382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" y="40629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" y="39486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" y="423062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" y="375361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" y="3601214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" y="353263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" y="367741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" y="345795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" y="3253743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" y="34290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" y="330098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" y="30800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" y="29276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" y="30038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" y="2170176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" y="278434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" y="258013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" y="275539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" y="2627379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" y="1979679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" y="1827279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" y="1903476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" y="1254252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" y="166421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" y="134264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" y="171145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" y="106375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" y="91135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" y="987552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" y="72237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" y="5273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" y="3749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" y="30632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" y="4511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" y="20270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" y="10363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" y="6095"/>
            <a:ext cx="344171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9121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330709" y="28958"/>
            <a:ext cx="5661660" cy="208915"/>
            <a:chOff x="330708" y="28955"/>
            <a:chExt cx="5661660" cy="208915"/>
          </a:xfrm>
        </p:grpSpPr>
        <p:sp>
          <p:nvSpPr>
            <p:cNvPr id="72" name="object 72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/>
          <p:nvPr/>
        </p:nvSpPr>
        <p:spPr>
          <a:xfrm>
            <a:off x="6996686" y="1703835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2947419" y="1473708"/>
            <a:ext cx="5663565" cy="230504"/>
            <a:chOff x="2947416" y="1473708"/>
            <a:chExt cx="5663565" cy="230504"/>
          </a:xfrm>
        </p:grpSpPr>
        <p:sp>
          <p:nvSpPr>
            <p:cNvPr id="76" name="object 76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1640206" y="534672"/>
            <a:ext cx="68433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dirty="0">
                <a:solidFill>
                  <a:srgbClr val="C00000"/>
                </a:solidFill>
              </a:rPr>
              <a:t>Logarithmic</a:t>
            </a:r>
            <a:r>
              <a:rPr sz="4400" b="1" spc="-71" dirty="0">
                <a:solidFill>
                  <a:srgbClr val="C00000"/>
                </a:solidFill>
              </a:rPr>
              <a:t> </a:t>
            </a:r>
            <a:r>
              <a:rPr sz="4400" dirty="0"/>
              <a:t>Transformations</a:t>
            </a:r>
            <a:endParaRPr sz="4400"/>
          </a:p>
        </p:txBody>
      </p:sp>
      <p:sp>
        <p:nvSpPr>
          <p:cNvPr id="80" name="object 80"/>
          <p:cNvSpPr txBox="1"/>
          <p:nvPr/>
        </p:nvSpPr>
        <p:spPr>
          <a:xfrm>
            <a:off x="-12699" y="2039240"/>
            <a:ext cx="22771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08295" algn="l"/>
                <a:tab pos="751187" algn="l"/>
              </a:tabLst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dirty="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800000"/>
                </a:solidFill>
                <a:latin typeface="Constantia"/>
                <a:cs typeface="Constantia"/>
              </a:rPr>
              <a:t>P</a:t>
            </a:r>
            <a:r>
              <a:rPr sz="2400" b="1" spc="-40" dirty="0">
                <a:solidFill>
                  <a:srgbClr val="800000"/>
                </a:solidFill>
                <a:latin typeface="Constantia"/>
                <a:cs typeface="Constantia"/>
              </a:rPr>
              <a:t>r</a:t>
            </a:r>
            <a:r>
              <a:rPr sz="2400" b="1" dirty="0">
                <a:solidFill>
                  <a:srgbClr val="800000"/>
                </a:solidFill>
                <a:latin typeface="Constantia"/>
                <a:cs typeface="Constantia"/>
              </a:rPr>
              <a:t>ope</a:t>
            </a:r>
            <a:r>
              <a:rPr sz="2400" b="1" spc="5" dirty="0">
                <a:solidFill>
                  <a:srgbClr val="800000"/>
                </a:solidFill>
                <a:latin typeface="Constantia"/>
                <a:cs typeface="Constantia"/>
              </a:rPr>
              <a:t>r</a:t>
            </a:r>
            <a:r>
              <a:rPr sz="2400" b="1" dirty="0">
                <a:solidFill>
                  <a:srgbClr val="800000"/>
                </a:solidFill>
                <a:latin typeface="Constantia"/>
                <a:cs typeface="Constantia"/>
              </a:rPr>
              <a:t>ties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40740" y="2507108"/>
            <a:ext cx="17437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78" indent="-287013">
              <a:spcBef>
                <a:spcPts val="100"/>
              </a:spcBef>
              <a:buSzPct val="54166"/>
              <a:buFont typeface="Wingdings"/>
              <a:buChar char=""/>
              <a:tabLst>
                <a:tab pos="299078" algn="l"/>
                <a:tab pos="299713" algn="l"/>
                <a:tab pos="1006450" algn="l"/>
              </a:tabLst>
            </a:pPr>
            <a:r>
              <a:rPr sz="2400" spc="-85" dirty="0">
                <a:solidFill>
                  <a:srgbClr val="003366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or	</a:t>
            </a:r>
            <a:r>
              <a:rPr sz="2400" spc="5" dirty="0">
                <a:solidFill>
                  <a:srgbClr val="003366"/>
                </a:solidFill>
                <a:latin typeface="Constantia"/>
                <a:cs typeface="Constantia"/>
              </a:rPr>
              <a:t>l</a:t>
            </a:r>
            <a:r>
              <a:rPr sz="2400" spc="-40" dirty="0">
                <a:solidFill>
                  <a:srgbClr val="003366"/>
                </a:solidFill>
                <a:latin typeface="Constantia"/>
                <a:cs typeface="Constantia"/>
              </a:rPr>
              <a:t>o</a:t>
            </a:r>
            <a:r>
              <a:rPr sz="2400" spc="-65" dirty="0">
                <a:solidFill>
                  <a:srgbClr val="003366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er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27557" y="2872867"/>
            <a:ext cx="3284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25172" algn="l"/>
                <a:tab pos="1913207" algn="l"/>
                <a:tab pos="2541207" algn="l"/>
              </a:tabLst>
            </a:pP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inpu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t	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003366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	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th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	</a:t>
            </a:r>
            <a:r>
              <a:rPr sz="2400" spc="-35" dirty="0">
                <a:solidFill>
                  <a:srgbClr val="003366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an</a:t>
            </a:r>
            <a:r>
              <a:rPr sz="2400" spc="-60" dirty="0">
                <a:solidFill>
                  <a:srgbClr val="003366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832864" y="2507107"/>
            <a:ext cx="203453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  <a:tabLst>
                <a:tab pos="1749382" algn="l"/>
              </a:tabLst>
            </a:pP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amp</a:t>
            </a:r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l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i</a:t>
            </a:r>
            <a:r>
              <a:rPr sz="2400" spc="5" dirty="0">
                <a:solidFill>
                  <a:srgbClr val="003366"/>
                </a:solidFill>
                <a:latin typeface="Constantia"/>
                <a:cs typeface="Constantia"/>
              </a:rPr>
              <a:t>t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u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es	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of</a:t>
            </a:r>
            <a:endParaRPr sz="2400">
              <a:latin typeface="Constantia"/>
              <a:cs typeface="Constantia"/>
            </a:endParaRPr>
          </a:p>
          <a:p>
            <a:pPr marR="6351" algn="r"/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of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27557" y="3238324"/>
            <a:ext cx="313817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gray</a:t>
            </a:r>
            <a:r>
              <a:rPr sz="2400" spc="-9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1" dirty="0">
                <a:solidFill>
                  <a:srgbClr val="003366"/>
                </a:solidFill>
                <a:latin typeface="Constantia"/>
                <a:cs typeface="Constantia"/>
              </a:rPr>
              <a:t>levels</a:t>
            </a:r>
            <a:r>
              <a:rPr sz="2400" spc="-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is</a:t>
            </a:r>
            <a:r>
              <a:rPr sz="2400" spc="-8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expanded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40742" y="4116704"/>
            <a:ext cx="40252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78" marR="5080" indent="-286378" algn="r">
              <a:spcBef>
                <a:spcPts val="100"/>
              </a:spcBef>
              <a:buSzPct val="54166"/>
              <a:buFont typeface="Wingdings"/>
              <a:buChar char=""/>
              <a:tabLst>
                <a:tab pos="286378" algn="l"/>
                <a:tab pos="287013" algn="l"/>
                <a:tab pos="950571" algn="l"/>
                <a:tab pos="2032584" algn="l"/>
                <a:tab pos="3740057" algn="l"/>
              </a:tabLst>
            </a:pPr>
            <a:r>
              <a:rPr sz="2400" spc="-85" dirty="0">
                <a:solidFill>
                  <a:srgbClr val="003366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or	hi</a:t>
            </a:r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her	amplit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u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es	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of</a:t>
            </a:r>
            <a:endParaRPr sz="2400">
              <a:latin typeface="Constantia"/>
              <a:cs typeface="Constantia"/>
            </a:endParaRPr>
          </a:p>
          <a:p>
            <a:pPr marR="5080" algn="r"/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of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127559" y="4482465"/>
            <a:ext cx="34461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925172" algn="l"/>
                <a:tab pos="1913207" algn="l"/>
                <a:tab pos="2541207" algn="l"/>
              </a:tabLst>
            </a:pP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input	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image	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the	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range </a:t>
            </a:r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gray</a:t>
            </a:r>
            <a:r>
              <a:rPr sz="2400" spc="-9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1" dirty="0">
                <a:solidFill>
                  <a:srgbClr val="003366"/>
                </a:solidFill>
                <a:latin typeface="Constantia"/>
                <a:cs typeface="Constantia"/>
              </a:rPr>
              <a:t>levels</a:t>
            </a:r>
            <a:r>
              <a:rPr sz="2400" spc="-8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is</a:t>
            </a:r>
            <a:r>
              <a:rPr sz="2400" spc="-8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b="1" spc="-11" dirty="0">
                <a:solidFill>
                  <a:srgbClr val="FF0000"/>
                </a:solidFill>
                <a:latin typeface="Constantia"/>
                <a:cs typeface="Constantia"/>
              </a:rPr>
              <a:t>compressed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87" name="object 8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7655" y="2490188"/>
            <a:ext cx="3445089" cy="3034480"/>
          </a:xfrm>
          <a:prstGeom prst="rect">
            <a:avLst/>
          </a:prstGeom>
        </p:spPr>
      </p:pic>
      <p:sp>
        <p:nvSpPr>
          <p:cNvPr id="88" name="object 88"/>
          <p:cNvSpPr txBox="1"/>
          <p:nvPr/>
        </p:nvSpPr>
        <p:spPr>
          <a:xfrm>
            <a:off x="6480429" y="5590745"/>
            <a:ext cx="124333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Input</a:t>
            </a:r>
            <a:r>
              <a:rPr sz="1400"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image</a:t>
            </a:r>
            <a:r>
              <a:rPr sz="1400" b="1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66"/>
                </a:solidFill>
                <a:latin typeface="Wingdings"/>
                <a:cs typeface="Wingdings"/>
              </a:rPr>
              <a:t>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18</a:t>
            </a:fld>
            <a:endParaRPr dirty="0"/>
          </a:p>
        </p:txBody>
      </p:sp>
      <p:sp>
        <p:nvSpPr>
          <p:cNvPr id="89" name="object 89"/>
          <p:cNvSpPr txBox="1"/>
          <p:nvPr/>
        </p:nvSpPr>
        <p:spPr>
          <a:xfrm>
            <a:off x="5329047" y="3221582"/>
            <a:ext cx="204480" cy="144145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1"/>
              </a:lnSpc>
            </a:pP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Out</a:t>
            </a:r>
            <a:r>
              <a:rPr sz="1400" b="1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put</a:t>
            </a:r>
            <a:r>
              <a:rPr sz="1400" b="1" spc="-3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image</a:t>
            </a:r>
            <a:r>
              <a:rPr sz="1400" b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66"/>
                </a:solidFill>
                <a:latin typeface="Wingdings"/>
                <a:cs typeface="Wingdings"/>
              </a:rPr>
              <a:t>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410" y="534672"/>
            <a:ext cx="662495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Logarithmic</a:t>
            </a:r>
            <a:r>
              <a:rPr sz="4400" spc="-75" dirty="0"/>
              <a:t> </a:t>
            </a:r>
            <a:r>
              <a:rPr sz="4400" dirty="0"/>
              <a:t>Transformations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2" y="1669360"/>
            <a:ext cx="8378191" cy="3432863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55591" indent="-342891">
              <a:spcBef>
                <a:spcPts val="1245"/>
              </a:spcBef>
              <a:buClr>
                <a:srgbClr val="003366"/>
              </a:buClr>
              <a:buFont typeface="Wingdings"/>
              <a:buChar char=""/>
              <a:tabLst>
                <a:tab pos="354956" algn="l"/>
                <a:tab pos="355591" algn="l"/>
              </a:tabLst>
            </a:pP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Application</a:t>
            </a:r>
            <a:endParaRPr sz="2400" dirty="0">
              <a:latin typeface="Arial"/>
              <a:cs typeface="Arial"/>
            </a:endParaRPr>
          </a:p>
          <a:p>
            <a:pPr marL="756266" marR="5080" lvl="1" indent="-287013" algn="just">
              <a:lnSpc>
                <a:spcPct val="120000"/>
              </a:lnSpc>
              <a:spcBef>
                <a:spcPts val="580"/>
              </a:spcBef>
              <a:buSzPct val="54166"/>
              <a:buFont typeface="Wingdings"/>
              <a:buChar char=""/>
              <a:tabLst>
                <a:tab pos="756901" algn="l"/>
              </a:tabLst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This transformation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is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suitable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for the case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when the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dynamic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range of a processed image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far exceeds the 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capability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the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display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device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(e.g.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display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Fourier</a:t>
            </a:r>
            <a:r>
              <a:rPr sz="2400" spc="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spectrum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of an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image)</a:t>
            </a:r>
            <a:endParaRPr sz="24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003366"/>
              </a:buClr>
              <a:buFont typeface="Wingdings"/>
              <a:buChar char=""/>
            </a:pPr>
            <a:endParaRPr sz="2700" dirty="0">
              <a:latin typeface="Arial MT"/>
              <a:cs typeface="Arial MT"/>
            </a:endParaRPr>
          </a:p>
          <a:p>
            <a:pPr marL="756266" lvl="1" indent="-287013">
              <a:spcBef>
                <a:spcPts val="2080"/>
              </a:spcBef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Also</a:t>
            </a:r>
            <a:r>
              <a:rPr sz="2400" spc="2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called</a:t>
            </a:r>
            <a:r>
              <a:rPr sz="2400" spc="3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“dynamic-range</a:t>
            </a:r>
            <a:r>
              <a:rPr sz="2400" spc="3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compression</a:t>
            </a:r>
            <a:r>
              <a:rPr sz="24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/</a:t>
            </a:r>
            <a:r>
              <a:rPr sz="24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11" dirty="0">
                <a:solidFill>
                  <a:srgbClr val="0000FF"/>
                </a:solidFill>
                <a:latin typeface="Arial MT"/>
                <a:cs typeface="Arial MT"/>
              </a:rPr>
              <a:t>expansion”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8822" y="534672"/>
            <a:ext cx="460883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Image</a:t>
            </a:r>
            <a:r>
              <a:rPr sz="4400" spc="-55" dirty="0"/>
              <a:t> </a:t>
            </a:r>
            <a:r>
              <a:rPr sz="4400" dirty="0"/>
              <a:t>Enhancement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38200" y="2057400"/>
            <a:ext cx="7543800" cy="3733800"/>
            <a:chOff x="838200" y="2057400"/>
            <a:chExt cx="7543800" cy="3733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0" y="3352800"/>
              <a:ext cx="152400" cy="152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2057400"/>
              <a:ext cx="7543800" cy="3733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555484" y="6574462"/>
            <a:ext cx="17589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sz="1400" dirty="0">
                <a:solidFill>
                  <a:srgbClr val="800000"/>
                </a:solidFill>
                <a:latin typeface="Arial MT"/>
                <a:cs typeface="Arial MT"/>
              </a:rPr>
              <a:pPr marL="38099">
                <a:lnSpc>
                  <a:spcPts val="1651"/>
                </a:lnSpc>
              </a:pPr>
              <a:t>2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410" y="534672"/>
            <a:ext cx="662495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Logarithmic</a:t>
            </a:r>
            <a:r>
              <a:rPr sz="4400" spc="-75" dirty="0"/>
              <a:t> </a:t>
            </a:r>
            <a:r>
              <a:rPr sz="4400" dirty="0"/>
              <a:t>Transformations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341" y="1885735"/>
            <a:ext cx="7427779" cy="36778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2186" y="5602937"/>
            <a:ext cx="72815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70" marR="30479" indent="-361306">
              <a:spcBef>
                <a:spcPts val="100"/>
              </a:spcBef>
              <a:tabLst>
                <a:tab pos="3790856" algn="l"/>
                <a:tab pos="5001135" algn="l"/>
              </a:tabLst>
            </a:pP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Fourier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spectrum:</a:t>
            </a:r>
            <a:r>
              <a:rPr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image</a:t>
            </a:r>
            <a:r>
              <a:rPr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11" dirty="0">
                <a:solidFill>
                  <a:srgbClr val="003366"/>
                </a:solidFill>
                <a:latin typeface="Arial"/>
                <a:cs typeface="Arial"/>
              </a:rPr>
              <a:t>values	</a:t>
            </a:r>
            <a:r>
              <a:rPr sz="2700" b="1" baseline="1543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700" b="1" spc="-23" baseline="1543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700" b="1" spc="-7" baseline="1543" dirty="0">
                <a:solidFill>
                  <a:srgbClr val="003366"/>
                </a:solidFill>
                <a:latin typeface="Arial"/>
                <a:cs typeface="Arial"/>
              </a:rPr>
              <a:t>result</a:t>
            </a:r>
            <a:r>
              <a:rPr sz="2700" b="1" baseline="1543" dirty="0">
                <a:solidFill>
                  <a:srgbClr val="003366"/>
                </a:solidFill>
                <a:latin typeface="Arial"/>
                <a:cs typeface="Arial"/>
              </a:rPr>
              <a:t> of log</a:t>
            </a:r>
            <a:r>
              <a:rPr sz="2700" b="1" spc="-31" baseline="1543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700" b="1" spc="-7" baseline="1543" dirty="0">
                <a:solidFill>
                  <a:srgbClr val="003366"/>
                </a:solidFill>
                <a:latin typeface="Arial"/>
                <a:cs typeface="Arial"/>
              </a:rPr>
              <a:t>transformation </a:t>
            </a:r>
            <a:r>
              <a:rPr sz="2700" b="1" spc="-727" baseline="1543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ranging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from</a:t>
            </a:r>
            <a:r>
              <a:rPr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r>
              <a:rPr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1.5x10</a:t>
            </a:r>
            <a:r>
              <a:rPr b="1" spc="-7" baseline="25462" dirty="0">
                <a:solidFill>
                  <a:srgbClr val="003366"/>
                </a:solidFill>
                <a:latin typeface="Arial"/>
                <a:cs typeface="Arial"/>
              </a:rPr>
              <a:t>6		</a:t>
            </a:r>
            <a:r>
              <a:rPr sz="2700" b="1" spc="7" baseline="1543" dirty="0">
                <a:solidFill>
                  <a:srgbClr val="003366"/>
                </a:solidFill>
                <a:latin typeface="Arial"/>
                <a:cs typeface="Arial"/>
              </a:rPr>
              <a:t>with</a:t>
            </a:r>
            <a:r>
              <a:rPr sz="2700" b="1" spc="-44" baseline="1543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700" b="1" spc="-7" baseline="1543" dirty="0">
                <a:solidFill>
                  <a:srgbClr val="003366"/>
                </a:solidFill>
                <a:latin typeface="Arial"/>
                <a:cs typeface="Arial"/>
              </a:rPr>
              <a:t>c </a:t>
            </a:r>
            <a:r>
              <a:rPr sz="2700" b="1" baseline="1543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700" b="1" spc="-7" baseline="1543" dirty="0">
                <a:solidFill>
                  <a:srgbClr val="003366"/>
                </a:solidFill>
                <a:latin typeface="Arial"/>
                <a:cs typeface="Arial"/>
              </a:rPr>
              <a:t> 1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0977" y="2438400"/>
            <a:ext cx="4169643" cy="4023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2070" y="84533"/>
            <a:ext cx="5412740" cy="1140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99">
              <a:lnSpc>
                <a:spcPts val="4440"/>
              </a:lnSpc>
              <a:spcBef>
                <a:spcPts val="95"/>
              </a:spcBef>
            </a:pPr>
            <a:r>
              <a:rPr spc="-5" dirty="0"/>
              <a:t>Power</a:t>
            </a:r>
            <a:r>
              <a:rPr spc="-25" dirty="0"/>
              <a:t> </a:t>
            </a:r>
            <a:r>
              <a:rPr spc="-5" dirty="0"/>
              <a:t>Law</a:t>
            </a:r>
            <a:r>
              <a:rPr spc="-20" dirty="0"/>
              <a:t> </a:t>
            </a:r>
            <a:r>
              <a:rPr sz="3975" spc="7" baseline="-20964" dirty="0"/>
              <a:t>(Gamma)</a:t>
            </a:r>
            <a:endParaRPr sz="3975" baseline="-20964"/>
          </a:p>
          <a:p>
            <a:pPr marL="2016075">
              <a:lnSpc>
                <a:spcPts val="4440"/>
              </a:lnSpc>
            </a:pPr>
            <a:r>
              <a:rPr spc="-5" dirty="0"/>
              <a:t>Transformations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1733755"/>
            <a:ext cx="71831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indent="-343526">
              <a:spcBef>
                <a:spcPts val="100"/>
              </a:spcBef>
              <a:buFont typeface="Wingdings"/>
              <a:buChar char=""/>
              <a:tabLst>
                <a:tab pos="355591" algn="l"/>
                <a:tab pos="356226" algn="l"/>
              </a:tabLst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Power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law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transformations</a:t>
            </a:r>
            <a:r>
              <a:rPr sz="2400" spc="-2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have</a:t>
            </a:r>
            <a:r>
              <a:rPr sz="2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following</a:t>
            </a:r>
            <a:r>
              <a:rPr sz="2400" spc="3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form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3" y="3092324"/>
            <a:ext cx="3791585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632444" indent="-343526" algn="just">
              <a:spcBef>
                <a:spcPts val="100"/>
              </a:spcBef>
              <a:buFont typeface="Wingdings"/>
              <a:buChar char=""/>
              <a:tabLst>
                <a:tab pos="356226" algn="l"/>
              </a:tabLst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Map a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narrow range </a:t>
            </a:r>
            <a:r>
              <a:rPr sz="2400" spc="-6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dark input values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into a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wider range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of </a:t>
            </a:r>
            <a:r>
              <a:rPr sz="2400" spc="-65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output</a:t>
            </a:r>
            <a:r>
              <a:rPr sz="24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values or</a:t>
            </a:r>
            <a:r>
              <a:rPr sz="24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vice </a:t>
            </a:r>
            <a:r>
              <a:rPr sz="2400" spc="-65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versa</a:t>
            </a:r>
            <a:endParaRPr sz="2400">
              <a:latin typeface="Arial MT"/>
              <a:cs typeface="Arial MT"/>
            </a:endParaRPr>
          </a:p>
          <a:p>
            <a:pPr marL="355591" indent="-343526">
              <a:spcBef>
                <a:spcPts val="575"/>
              </a:spcBef>
              <a:buClr>
                <a:srgbClr val="003366"/>
              </a:buClr>
              <a:buFont typeface="Wingdings"/>
              <a:buChar char=""/>
              <a:tabLst>
                <a:tab pos="355591" algn="l"/>
                <a:tab pos="356226" algn="l"/>
              </a:tabLst>
            </a:pPr>
            <a:r>
              <a:rPr sz="2400" b="1" spc="-25" dirty="0">
                <a:solidFill>
                  <a:srgbClr val="0033CC"/>
                </a:solidFill>
                <a:latin typeface="Arial"/>
                <a:cs typeface="Arial"/>
              </a:rPr>
              <a:t>Varying</a:t>
            </a:r>
            <a:r>
              <a:rPr sz="2400" b="1" spc="-11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γ</a:t>
            </a:r>
            <a:r>
              <a:rPr sz="24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gives</a:t>
            </a:r>
            <a:r>
              <a:rPr sz="2400" b="1" spc="-31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whole</a:t>
            </a:r>
            <a:endParaRPr sz="2400">
              <a:latin typeface="Arial"/>
              <a:cs typeface="Arial"/>
            </a:endParaRPr>
          </a:p>
          <a:p>
            <a:pPr marL="355591">
              <a:spcBef>
                <a:spcPts val="5"/>
              </a:spcBef>
            </a:pP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family</a:t>
            </a:r>
            <a:r>
              <a:rPr sz="2400" b="1" spc="-51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of</a:t>
            </a:r>
            <a:r>
              <a:rPr sz="2400" b="1" spc="-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curves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8403" y="2362203"/>
            <a:ext cx="1511935" cy="503471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3655" rIns="0" bIns="0" rtlCol="0">
            <a:spAutoFit/>
          </a:bodyPr>
          <a:lstStyle/>
          <a:p>
            <a:pPr marL="64768">
              <a:spcBef>
                <a:spcPts val="265"/>
              </a:spcBef>
            </a:pPr>
            <a:r>
              <a:rPr sz="3051" i="1" spc="20" dirty="0">
                <a:latin typeface="Times New Roman"/>
                <a:cs typeface="Times New Roman"/>
              </a:rPr>
              <a:t>s </a:t>
            </a:r>
            <a:r>
              <a:rPr sz="3051" spc="31" dirty="0">
                <a:latin typeface="Symbol"/>
                <a:cs typeface="Symbol"/>
              </a:rPr>
              <a:t></a:t>
            </a:r>
            <a:r>
              <a:rPr sz="3051" spc="-115" dirty="0">
                <a:latin typeface="Times New Roman"/>
                <a:cs typeface="Times New Roman"/>
              </a:rPr>
              <a:t> </a:t>
            </a:r>
            <a:r>
              <a:rPr sz="3051" i="1" spc="25" dirty="0">
                <a:latin typeface="Times New Roman"/>
                <a:cs typeface="Times New Roman"/>
              </a:rPr>
              <a:t>c</a:t>
            </a:r>
            <a:r>
              <a:rPr sz="3051" i="1" spc="-409" dirty="0">
                <a:latin typeface="Times New Roman"/>
                <a:cs typeface="Times New Roman"/>
              </a:rPr>
              <a:t> </a:t>
            </a:r>
            <a:r>
              <a:rPr sz="3051" spc="31" dirty="0">
                <a:latin typeface="Symbol"/>
                <a:cs typeface="Symbol"/>
              </a:rPr>
              <a:t></a:t>
            </a:r>
            <a:r>
              <a:rPr sz="3051" spc="-360" dirty="0">
                <a:latin typeface="Times New Roman"/>
                <a:cs typeface="Times New Roman"/>
              </a:rPr>
              <a:t> </a:t>
            </a:r>
            <a:r>
              <a:rPr sz="3051" i="1" spc="195" dirty="0">
                <a:latin typeface="Times New Roman"/>
                <a:cs typeface="Times New Roman"/>
              </a:rPr>
              <a:t>r</a:t>
            </a:r>
            <a:r>
              <a:rPr sz="2775" spc="-23" baseline="40540" dirty="0">
                <a:latin typeface="Symbol"/>
                <a:cs typeface="Symbol"/>
              </a:rPr>
              <a:t></a:t>
            </a:r>
            <a:endParaRPr sz="2775" baseline="4054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37032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6414515"/>
            <a:ext cx="344171" cy="81280"/>
          </a:xfrm>
          <a:custGeom>
            <a:avLst/>
            <a:gdLst/>
            <a:ahLst/>
            <a:cxnLst/>
            <a:rect l="l" t="t" r="r" b="b"/>
            <a:pathLst>
              <a:path w="344170" h="81279">
                <a:moveTo>
                  <a:pt x="343662" y="60960"/>
                </a:moveTo>
                <a:lnTo>
                  <a:pt x="0" y="60960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60960"/>
                </a:lnTo>
                <a:close/>
              </a:path>
              <a:path w="344170" h="8127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62194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615086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6294120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" y="5462015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" y="607618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" y="587045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" y="57500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" y="604723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555040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" y="56357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" y="591769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" y="526999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" y="4361688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" y="4975859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" y="47716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" y="494690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" y="4818891"/>
            <a:ext cx="344171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40629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" y="39486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375361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" y="353263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" y="345795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" y="3253743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" y="34290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" y="330098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" y="30800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" y="30038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" y="2170176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" y="278434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" y="258013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" y="275539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" y="2627379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" y="1979676"/>
            <a:ext cx="344171" cy="82551"/>
          </a:xfrm>
          <a:custGeom>
            <a:avLst/>
            <a:gdLst/>
            <a:ahLst/>
            <a:cxnLst/>
            <a:rect l="l" t="t" r="r" b="b"/>
            <a:pathLst>
              <a:path w="344170" h="82550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82550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" y="1827279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" y="1903476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" y="1254252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" y="166421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" y="134264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" y="171145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" y="106375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" y="91135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" y="987552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" y="72237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" y="5273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" y="3749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" y="30632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" y="4511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" y="20270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" y="10363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" y="6095"/>
            <a:ext cx="344171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121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330709" y="28958"/>
            <a:ext cx="5661660" cy="208915"/>
            <a:chOff x="330708" y="28955"/>
            <a:chExt cx="5661660" cy="208915"/>
          </a:xfrm>
        </p:grpSpPr>
        <p:sp>
          <p:nvSpPr>
            <p:cNvPr id="66" name="object 66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6996686" y="1703835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2947419" y="1473708"/>
            <a:ext cx="5663565" cy="230504"/>
            <a:chOff x="2947416" y="1473708"/>
            <a:chExt cx="5663565" cy="230504"/>
          </a:xfrm>
        </p:grpSpPr>
        <p:sp>
          <p:nvSpPr>
            <p:cNvPr id="70" name="object 70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1850517" y="534672"/>
            <a:ext cx="64211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Power</a:t>
            </a:r>
            <a:r>
              <a:rPr sz="4400" spc="-55" dirty="0"/>
              <a:t> </a:t>
            </a:r>
            <a:r>
              <a:rPr sz="4400" dirty="0"/>
              <a:t>Law</a:t>
            </a:r>
            <a:r>
              <a:rPr sz="4400" spc="-35" dirty="0"/>
              <a:t> </a:t>
            </a:r>
            <a:r>
              <a:rPr sz="4400" dirty="0"/>
              <a:t>Transformations</a:t>
            </a:r>
            <a:endParaRPr sz="4400"/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22</a:t>
            </a:fld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-12700" y="1701751"/>
            <a:ext cx="86918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08295" algn="l"/>
                <a:tab pos="751187" algn="l"/>
                <a:tab pos="3152061" algn="l"/>
              </a:tabLst>
            </a:pPr>
            <a:r>
              <a:rPr sz="2400" u="heavy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dirty="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Symbol"/>
                <a:cs typeface="Symbol"/>
              </a:rPr>
              <a:t>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&lt;</a:t>
            </a:r>
            <a:r>
              <a:rPr sz="24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11" dirty="0">
                <a:solidFill>
                  <a:srgbClr val="800000"/>
                </a:solidFill>
                <a:latin typeface="Arial MT"/>
                <a:cs typeface="Arial MT"/>
              </a:rPr>
              <a:t>1</a:t>
            </a:r>
            <a:r>
              <a:rPr sz="2400" spc="-11" dirty="0">
                <a:solidFill>
                  <a:srgbClr val="003366"/>
                </a:solidFill>
                <a:latin typeface="Arial MT"/>
                <a:cs typeface="Arial MT"/>
              </a:rPr>
              <a:t>:	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Expands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values</a:t>
            </a:r>
            <a:r>
              <a:rPr sz="2400" spc="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dark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pixels,</a:t>
            </a:r>
            <a:r>
              <a:rPr sz="2400" spc="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compress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body" idx="1"/>
          </p:nvPr>
        </p:nvSpPr>
        <p:spPr>
          <a:xfrm>
            <a:off x="2895600" y="1995043"/>
            <a:ext cx="7669953" cy="1740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377">
              <a:lnSpc>
                <a:spcPct val="120000"/>
              </a:lnSpc>
              <a:spcBef>
                <a:spcPts val="100"/>
              </a:spcBef>
            </a:pPr>
            <a:r>
              <a:rPr spc="-5" dirty="0"/>
              <a:t>values</a:t>
            </a:r>
            <a:r>
              <a:rPr spc="5" dirty="0"/>
              <a:t> </a:t>
            </a:r>
            <a:r>
              <a:rPr dirty="0"/>
              <a:t>of </a:t>
            </a:r>
            <a:r>
              <a:rPr spc="-5" dirty="0">
                <a:solidFill>
                  <a:srgbClr val="FF0000"/>
                </a:solidFill>
              </a:rPr>
              <a:t>brighter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spc="-11" dirty="0"/>
              <a:t>pixels </a:t>
            </a:r>
            <a:r>
              <a:rPr spc="-5" dirty="0"/>
              <a:t> </a:t>
            </a:r>
            <a:endParaRPr lang="en-US" spc="-5" dirty="0"/>
          </a:p>
          <a:p>
            <a:pPr marL="12700" marR="5080" indent="914377">
              <a:lnSpc>
                <a:spcPct val="12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Compresses</a:t>
            </a:r>
            <a:r>
              <a:rPr spc="11" dirty="0">
                <a:solidFill>
                  <a:srgbClr val="FF0000"/>
                </a:solidFill>
              </a:rPr>
              <a:t> </a:t>
            </a:r>
            <a:r>
              <a:rPr spc="-5" dirty="0"/>
              <a:t>values</a:t>
            </a:r>
            <a:r>
              <a:rPr spc="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>
                <a:solidFill>
                  <a:srgbClr val="FF0000"/>
                </a:solidFill>
              </a:rPr>
              <a:t>dark</a:t>
            </a:r>
            <a:r>
              <a:rPr spc="11" dirty="0">
                <a:solidFill>
                  <a:srgbClr val="FF0000"/>
                </a:solidFill>
              </a:rPr>
              <a:t> </a:t>
            </a:r>
            <a:r>
              <a:rPr spc="-11" dirty="0"/>
              <a:t>pixels,</a:t>
            </a:r>
            <a:r>
              <a:rPr spc="35" dirty="0"/>
              <a:t> </a:t>
            </a:r>
            <a:r>
              <a:rPr spc="-5" dirty="0">
                <a:solidFill>
                  <a:srgbClr val="FF0000"/>
                </a:solidFill>
              </a:rPr>
              <a:t>expand</a:t>
            </a:r>
          </a:p>
          <a:p>
            <a:pPr marL="927077"/>
            <a:r>
              <a:rPr spc="-5" dirty="0"/>
              <a:t>values</a:t>
            </a:r>
            <a:r>
              <a:rPr dirty="0"/>
              <a:t> of</a:t>
            </a:r>
            <a:r>
              <a:rPr spc="-5" dirty="0"/>
              <a:t> </a:t>
            </a:r>
            <a:r>
              <a:rPr spc="-5" dirty="0">
                <a:solidFill>
                  <a:srgbClr val="FF0000"/>
                </a:solidFill>
              </a:rPr>
              <a:t>brighter</a:t>
            </a:r>
            <a:r>
              <a:rPr spc="11" dirty="0">
                <a:solidFill>
                  <a:srgbClr val="FF0000"/>
                </a:solidFill>
              </a:rPr>
              <a:t> </a:t>
            </a:r>
            <a:r>
              <a:rPr spc="-11" dirty="0"/>
              <a:t>pixels</a:t>
            </a:r>
          </a:p>
          <a:p>
            <a:pPr marL="12700">
              <a:spcBef>
                <a:spcPts val="575"/>
              </a:spcBef>
            </a:pPr>
            <a:r>
              <a:rPr spc="-5" dirty="0">
                <a:solidFill>
                  <a:srgbClr val="FF0000"/>
                </a:solidFill>
              </a:rPr>
              <a:t>Identity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/>
              <a:t>transformation</a:t>
            </a:r>
            <a:r>
              <a:rPr spc="-25" dirty="0"/>
              <a:t> </a:t>
            </a:r>
            <a:r>
              <a:rPr dirty="0"/>
              <a:t>(s</a:t>
            </a:r>
            <a:r>
              <a:rPr spc="-11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dirty="0"/>
              <a:t>r)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-12699" y="2507108"/>
            <a:ext cx="2032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08295" algn="l"/>
                <a:tab pos="751187" algn="l"/>
              </a:tabLst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dirty="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Symbol"/>
                <a:cs typeface="Symbol"/>
              </a:rPr>
              <a:t></a:t>
            </a:r>
            <a:r>
              <a:rPr sz="2400" spc="3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400" spc="-31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1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-12699" y="3109913"/>
            <a:ext cx="9075420" cy="1160575"/>
          </a:xfrm>
          <a:prstGeom prst="rect">
            <a:avLst/>
          </a:prstGeom>
        </p:spPr>
        <p:txBody>
          <a:bodyPr vert="horz" wrap="square" lIns="0" tIns="214631" rIns="0" bIns="0" rtlCol="0">
            <a:spAutoFit/>
          </a:bodyPr>
          <a:lstStyle/>
          <a:p>
            <a:pPr marL="12700">
              <a:spcBef>
                <a:spcPts val="1691"/>
              </a:spcBef>
              <a:tabLst>
                <a:tab pos="408295" algn="l"/>
                <a:tab pos="751187" algn="l"/>
              </a:tabLst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dirty="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Symbol"/>
                <a:cs typeface="Symbol"/>
              </a:rPr>
              <a:t>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=1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&amp;</a:t>
            </a:r>
            <a:r>
              <a:rPr sz="24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c=1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12700">
              <a:spcBef>
                <a:spcPts val="1585"/>
              </a:spcBef>
              <a:tabLst>
                <a:tab pos="408295" algn="l"/>
                <a:tab pos="751187" algn="l"/>
                <a:tab pos="1190596" algn="l"/>
                <a:tab pos="2341187" algn="l"/>
                <a:tab pos="2847269" algn="l"/>
                <a:tab pos="4133747" algn="l"/>
                <a:tab pos="5319898" algn="l"/>
                <a:tab pos="6673048" algn="l"/>
                <a:tab pos="8011594" algn="l"/>
              </a:tabLst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dirty="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A	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variety	of	devices	(image	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capture,	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printing,	display)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26441" y="4244722"/>
            <a:ext cx="8064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respond</a:t>
            </a:r>
            <a:r>
              <a:rPr sz="2400" spc="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according</a:t>
            </a:r>
            <a:r>
              <a:rPr sz="2400" spc="3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 a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power</a:t>
            </a:r>
            <a:r>
              <a:rPr sz="2400" spc="2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law</a:t>
            </a:r>
            <a:r>
              <a:rPr sz="2400" spc="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need</a:t>
            </a:r>
            <a:r>
              <a:rPr sz="2400" spc="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be</a:t>
            </a:r>
            <a:r>
              <a:rPr sz="2400" spc="2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corrected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-12698" y="4737800"/>
            <a:ext cx="4041775" cy="127214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spcBef>
                <a:spcPts val="680"/>
              </a:spcBef>
              <a:tabLst>
                <a:tab pos="408295" algn="l"/>
                <a:tab pos="751187" algn="l"/>
              </a:tabLst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dirty="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Gamma</a:t>
            </a:r>
            <a:r>
              <a:rPr sz="24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800000"/>
                </a:solidFill>
                <a:latin typeface="Symbol"/>
                <a:cs typeface="Symbol"/>
              </a:rPr>
              <a:t>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)</a:t>
            </a:r>
            <a:r>
              <a:rPr sz="2400" b="1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correction</a:t>
            </a:r>
            <a:endParaRPr sz="2400">
              <a:latin typeface="Arial"/>
              <a:cs typeface="Arial"/>
            </a:endParaRPr>
          </a:p>
          <a:p>
            <a:pPr marL="751821" marR="5080" indent="-10794">
              <a:spcBef>
                <a:spcPts val="580"/>
              </a:spcBef>
              <a:tabLst>
                <a:tab pos="1525867" algn="l"/>
                <a:tab pos="2850443" algn="l"/>
                <a:tab pos="3772440" algn="l"/>
              </a:tabLst>
            </a:pPr>
            <a:r>
              <a:rPr sz="2400" spc="-11" dirty="0">
                <a:solidFill>
                  <a:srgbClr val="003366"/>
                </a:solidFill>
                <a:latin typeface="Arial MT"/>
                <a:cs typeface="Arial MT"/>
              </a:rPr>
              <a:t>Th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e	pr</a:t>
            </a:r>
            <a:r>
              <a:rPr sz="2400" spc="-20" dirty="0">
                <a:solidFill>
                  <a:srgbClr val="003366"/>
                </a:solidFill>
                <a:latin typeface="Arial MT"/>
                <a:cs typeface="Arial MT"/>
              </a:rPr>
              <a:t>o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cess	used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	to 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phenomena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261231" y="5250942"/>
            <a:ext cx="480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01390" algn="l"/>
                <a:tab pos="1883998" algn="l"/>
                <a:tab pos="3534957" algn="l"/>
              </a:tabLst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corr</a:t>
            </a:r>
            <a:r>
              <a:rPr sz="2400" spc="-20" dirty="0">
                <a:solidFill>
                  <a:srgbClr val="003366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ct	the	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pow</a:t>
            </a:r>
            <a:r>
              <a:rPr sz="2400" spc="-15" dirty="0">
                <a:solidFill>
                  <a:srgbClr val="003366"/>
                </a:solidFill>
                <a:latin typeface="Arial MT"/>
                <a:cs typeface="Arial MT"/>
              </a:rPr>
              <a:t>e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-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l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w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	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resp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nse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48336" y="313691"/>
            <a:ext cx="10359136" cy="1158010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2417385" marR="5080" indent="-1022960">
              <a:lnSpc>
                <a:spcPts val="4079"/>
              </a:lnSpc>
              <a:spcBef>
                <a:spcPts val="831"/>
              </a:spcBef>
            </a:pPr>
            <a:r>
              <a:rPr spc="-5" dirty="0"/>
              <a:t>Power Law Transformations: </a:t>
            </a:r>
            <a:r>
              <a:rPr spc="-985" dirty="0"/>
              <a:t> </a:t>
            </a:r>
            <a:r>
              <a:rPr spc="-5" dirty="0"/>
              <a:t>Gamma</a:t>
            </a:r>
            <a:r>
              <a:rPr dirty="0"/>
              <a:t> </a:t>
            </a:r>
            <a:r>
              <a:rPr spc="-5" dirty="0"/>
              <a:t>Correction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89" y="1836927"/>
            <a:ext cx="6737156" cy="45100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313691"/>
            <a:ext cx="10359136" cy="1158010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2065603" marR="5080" indent="-599425">
              <a:lnSpc>
                <a:spcPts val="4079"/>
              </a:lnSpc>
              <a:spcBef>
                <a:spcPts val="831"/>
              </a:spcBef>
            </a:pPr>
            <a:r>
              <a:rPr spc="-5" dirty="0"/>
              <a:t>Power Law Transformations </a:t>
            </a:r>
            <a:r>
              <a:rPr spc="-985" dirty="0"/>
              <a:t> </a:t>
            </a:r>
            <a:r>
              <a:rPr spc="-5" dirty="0"/>
              <a:t>Contrast</a:t>
            </a:r>
            <a:r>
              <a:rPr dirty="0"/>
              <a:t> </a:t>
            </a:r>
            <a:r>
              <a:rPr spc="-5" dirty="0"/>
              <a:t>Enhancement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981201"/>
            <a:ext cx="4191000" cy="3804889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13971" rIns="0" bIns="0" rtlCol="0">
            <a:spAutoFit/>
          </a:bodyPr>
          <a:lstStyle/>
          <a:p>
            <a:pPr marL="91438" marR="264153">
              <a:lnSpc>
                <a:spcPts val="5040"/>
              </a:lnSpc>
              <a:spcBef>
                <a:spcPts val="111"/>
              </a:spcBef>
            </a:pP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The </a:t>
            </a:r>
            <a:r>
              <a:rPr sz="2800" spc="-25" dirty="0">
                <a:solidFill>
                  <a:srgbClr val="003366"/>
                </a:solidFill>
                <a:latin typeface="Constantia"/>
                <a:cs typeface="Constantia"/>
              </a:rPr>
              <a:t>image to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the right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20" dirty="0">
                <a:solidFill>
                  <a:srgbClr val="003366"/>
                </a:solidFill>
                <a:latin typeface="Constantia"/>
                <a:cs typeface="Constantia"/>
              </a:rPr>
              <a:t>show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a magnetic </a:t>
            </a:r>
            <a:r>
              <a:rPr sz="280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003366"/>
                </a:solidFill>
                <a:latin typeface="Constantia"/>
                <a:cs typeface="Constantia"/>
              </a:rPr>
              <a:t>resonance</a:t>
            </a:r>
            <a:r>
              <a:rPr sz="2800" spc="-8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(MR) </a:t>
            </a:r>
            <a:r>
              <a:rPr sz="2800" spc="-20" dirty="0">
                <a:solidFill>
                  <a:srgbClr val="003366"/>
                </a:solidFill>
                <a:latin typeface="Constantia"/>
                <a:cs typeface="Constantia"/>
              </a:rPr>
              <a:t>image</a:t>
            </a:r>
            <a:r>
              <a:rPr sz="2800" spc="-13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of</a:t>
            </a:r>
            <a:endParaRPr sz="2800">
              <a:latin typeface="Constantia"/>
              <a:cs typeface="Constantia"/>
            </a:endParaRPr>
          </a:p>
          <a:p>
            <a:pPr marL="91438" marR="351146">
              <a:lnSpc>
                <a:spcPts val="5040"/>
              </a:lnSpc>
              <a:spcBef>
                <a:spcPts val="5"/>
              </a:spcBef>
            </a:pP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a</a:t>
            </a:r>
            <a:r>
              <a:rPr sz="2800" spc="-8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003366"/>
                </a:solidFill>
                <a:latin typeface="Constantia"/>
                <a:cs typeface="Constantia"/>
              </a:rPr>
              <a:t>fractured</a:t>
            </a:r>
            <a:r>
              <a:rPr sz="280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human</a:t>
            </a:r>
            <a:r>
              <a:rPr sz="2800" spc="-9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spine </a:t>
            </a:r>
            <a:r>
              <a:rPr sz="2800" spc="-69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with</a:t>
            </a:r>
            <a:r>
              <a:rPr sz="2800" spc="-12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dislocation</a:t>
            </a:r>
            <a:r>
              <a:rPr sz="2800" spc="-10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and</a:t>
            </a:r>
            <a:endParaRPr sz="2800">
              <a:latin typeface="Constantia"/>
              <a:cs typeface="Constantia"/>
            </a:endParaRPr>
          </a:p>
          <a:p>
            <a:pPr marL="91438">
              <a:spcBef>
                <a:spcPts val="1235"/>
              </a:spcBef>
            </a:pP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spinal</a:t>
            </a:r>
            <a:r>
              <a:rPr sz="2800" spc="-8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25" dirty="0">
                <a:solidFill>
                  <a:srgbClr val="003366"/>
                </a:solidFill>
                <a:latin typeface="Constantia"/>
                <a:cs typeface="Constantia"/>
              </a:rPr>
              <a:t>cord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impingement</a:t>
            </a:r>
            <a:endParaRPr sz="28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9635" y="2253524"/>
            <a:ext cx="2781367" cy="36900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" y="313691"/>
            <a:ext cx="10359136" cy="1158010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2065603" marR="5080" indent="-599425">
              <a:lnSpc>
                <a:spcPts val="4079"/>
              </a:lnSpc>
              <a:spcBef>
                <a:spcPts val="831"/>
              </a:spcBef>
            </a:pPr>
            <a:r>
              <a:rPr spc="-5" dirty="0"/>
              <a:t>Power Law Transformations </a:t>
            </a:r>
            <a:r>
              <a:rPr spc="-985" dirty="0"/>
              <a:t> </a:t>
            </a:r>
            <a:r>
              <a:rPr spc="-5" dirty="0"/>
              <a:t>Contrast</a:t>
            </a:r>
            <a:r>
              <a:rPr dirty="0"/>
              <a:t> </a:t>
            </a:r>
            <a:r>
              <a:rPr spc="-5" dirty="0"/>
              <a:t>Enhancement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606" y="2303391"/>
            <a:ext cx="3085433" cy="4021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7107" y="1725170"/>
            <a:ext cx="1879600" cy="588624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4291" rIns="0" bIns="0" rtlCol="0">
            <a:spAutoFit/>
          </a:bodyPr>
          <a:lstStyle/>
          <a:p>
            <a:pPr marL="90803">
              <a:spcBef>
                <a:spcPts val="271"/>
              </a:spcBef>
            </a:pPr>
            <a:r>
              <a:rPr sz="3600" i="1" dirty="0">
                <a:solidFill>
                  <a:srgbClr val="003366"/>
                </a:solidFill>
                <a:latin typeface="Arial"/>
                <a:cs typeface="Arial"/>
              </a:rPr>
              <a:t>γ</a:t>
            </a:r>
            <a:r>
              <a:rPr sz="3600" i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3600" i="1" spc="-3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srgbClr val="003366"/>
                </a:solidFill>
                <a:latin typeface="Arial"/>
                <a:cs typeface="Arial"/>
              </a:rPr>
              <a:t>0.6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0378" y="2388592"/>
            <a:ext cx="4004311" cy="3943351"/>
            <a:chOff x="870376" y="2388591"/>
            <a:chExt cx="4004310" cy="3943350"/>
          </a:xfrm>
        </p:grpSpPr>
        <p:sp>
          <p:nvSpPr>
            <p:cNvPr id="6" name="object 6"/>
            <p:cNvSpPr/>
            <p:nvPr/>
          </p:nvSpPr>
          <p:spPr>
            <a:xfrm>
              <a:off x="877678" y="2395893"/>
              <a:ext cx="3989704" cy="3928745"/>
            </a:xfrm>
            <a:custGeom>
              <a:avLst/>
              <a:gdLst/>
              <a:ahLst/>
              <a:cxnLst/>
              <a:rect l="l" t="t" r="r" b="b"/>
              <a:pathLst>
                <a:path w="3989704" h="3928745">
                  <a:moveTo>
                    <a:pt x="0" y="3928540"/>
                  </a:moveTo>
                  <a:lnTo>
                    <a:pt x="3989338" y="3928540"/>
                  </a:lnTo>
                  <a:lnTo>
                    <a:pt x="3989338" y="0"/>
                  </a:lnTo>
                  <a:lnTo>
                    <a:pt x="0" y="0"/>
                  </a:lnTo>
                  <a:lnTo>
                    <a:pt x="0" y="3928540"/>
                  </a:lnTo>
                  <a:close/>
                </a:path>
              </a:pathLst>
            </a:custGeom>
            <a:ln w="13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0574" y="2730588"/>
              <a:ext cx="2914015" cy="2589530"/>
            </a:xfrm>
            <a:custGeom>
              <a:avLst/>
              <a:gdLst/>
              <a:ahLst/>
              <a:cxnLst/>
              <a:rect l="l" t="t" r="r" b="b"/>
              <a:pathLst>
                <a:path w="2914015" h="2589529">
                  <a:moveTo>
                    <a:pt x="2913623" y="0"/>
                  </a:moveTo>
                  <a:lnTo>
                    <a:pt x="0" y="0"/>
                  </a:lnTo>
                  <a:lnTo>
                    <a:pt x="0" y="2588952"/>
                  </a:lnTo>
                  <a:lnTo>
                    <a:pt x="2913623" y="2588952"/>
                  </a:lnTo>
                  <a:lnTo>
                    <a:pt x="291362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6807" y="2730689"/>
              <a:ext cx="2901315" cy="15240"/>
            </a:xfrm>
            <a:custGeom>
              <a:avLst/>
              <a:gdLst/>
              <a:ahLst/>
              <a:cxnLst/>
              <a:rect l="l" t="t" r="r" b="b"/>
              <a:pathLst>
                <a:path w="2901315" h="15239">
                  <a:moveTo>
                    <a:pt x="0" y="15172"/>
                  </a:moveTo>
                  <a:lnTo>
                    <a:pt x="2901238" y="15172"/>
                  </a:lnTo>
                  <a:lnTo>
                    <a:pt x="2901238" y="0"/>
                  </a:lnTo>
                  <a:lnTo>
                    <a:pt x="0" y="0"/>
                  </a:lnTo>
                  <a:lnTo>
                    <a:pt x="0" y="1517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96807" y="2738275"/>
              <a:ext cx="2914015" cy="2588895"/>
            </a:xfrm>
            <a:custGeom>
              <a:avLst/>
              <a:gdLst/>
              <a:ahLst/>
              <a:cxnLst/>
              <a:rect l="l" t="t" r="r" b="b"/>
              <a:pathLst>
                <a:path w="2914015" h="2588895">
                  <a:moveTo>
                    <a:pt x="2913706" y="0"/>
                  </a:moveTo>
                  <a:lnTo>
                    <a:pt x="2913706" y="2573679"/>
                  </a:lnTo>
                </a:path>
                <a:path w="2914015" h="2588895">
                  <a:moveTo>
                    <a:pt x="2913706" y="2588851"/>
                  </a:moveTo>
                  <a:lnTo>
                    <a:pt x="12467" y="2588851"/>
                  </a:lnTo>
                </a:path>
                <a:path w="2914015" h="2588895">
                  <a:moveTo>
                    <a:pt x="0" y="2588851"/>
                  </a:moveTo>
                  <a:lnTo>
                    <a:pt x="0" y="15172"/>
                  </a:lnTo>
                </a:path>
              </a:pathLst>
            </a:custGeom>
            <a:ln w="1381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6937" y="2738275"/>
              <a:ext cx="2964180" cy="2650490"/>
            </a:xfrm>
            <a:custGeom>
              <a:avLst/>
              <a:gdLst/>
              <a:ahLst/>
              <a:cxnLst/>
              <a:rect l="l" t="t" r="r" b="b"/>
              <a:pathLst>
                <a:path w="2964179" h="2650490">
                  <a:moveTo>
                    <a:pt x="49870" y="0"/>
                  </a:moveTo>
                  <a:lnTo>
                    <a:pt x="49870" y="2573679"/>
                  </a:lnTo>
                </a:path>
                <a:path w="2964179" h="2650490">
                  <a:moveTo>
                    <a:pt x="0" y="2588851"/>
                  </a:moveTo>
                  <a:lnTo>
                    <a:pt x="87689" y="2588851"/>
                  </a:lnTo>
                </a:path>
                <a:path w="2964179" h="2650490">
                  <a:moveTo>
                    <a:pt x="0" y="2329915"/>
                  </a:moveTo>
                  <a:lnTo>
                    <a:pt x="87689" y="2329915"/>
                  </a:lnTo>
                </a:path>
                <a:path w="2964179" h="2650490">
                  <a:moveTo>
                    <a:pt x="0" y="2070980"/>
                  </a:moveTo>
                  <a:lnTo>
                    <a:pt x="87689" y="2070980"/>
                  </a:lnTo>
                </a:path>
                <a:path w="2964179" h="2650490">
                  <a:moveTo>
                    <a:pt x="0" y="1812044"/>
                  </a:moveTo>
                  <a:lnTo>
                    <a:pt x="87689" y="1812044"/>
                  </a:lnTo>
                </a:path>
                <a:path w="2964179" h="2650490">
                  <a:moveTo>
                    <a:pt x="0" y="1553209"/>
                  </a:moveTo>
                  <a:lnTo>
                    <a:pt x="87689" y="1553209"/>
                  </a:lnTo>
                </a:path>
                <a:path w="2964179" h="2650490">
                  <a:moveTo>
                    <a:pt x="0" y="1294678"/>
                  </a:moveTo>
                  <a:lnTo>
                    <a:pt x="87689" y="1294678"/>
                  </a:lnTo>
                </a:path>
                <a:path w="2964179" h="2650490">
                  <a:moveTo>
                    <a:pt x="0" y="1035742"/>
                  </a:moveTo>
                  <a:lnTo>
                    <a:pt x="87689" y="1035742"/>
                  </a:lnTo>
                </a:path>
                <a:path w="2964179" h="2650490">
                  <a:moveTo>
                    <a:pt x="0" y="776807"/>
                  </a:moveTo>
                  <a:lnTo>
                    <a:pt x="87689" y="776807"/>
                  </a:lnTo>
                </a:path>
                <a:path w="2964179" h="2650490">
                  <a:moveTo>
                    <a:pt x="0" y="517871"/>
                  </a:moveTo>
                  <a:lnTo>
                    <a:pt x="87689" y="517871"/>
                  </a:lnTo>
                </a:path>
                <a:path w="2964179" h="2650490">
                  <a:moveTo>
                    <a:pt x="0" y="258935"/>
                  </a:moveTo>
                  <a:lnTo>
                    <a:pt x="87689" y="258935"/>
                  </a:lnTo>
                </a:path>
                <a:path w="2964179" h="2650490">
                  <a:moveTo>
                    <a:pt x="0" y="0"/>
                  </a:moveTo>
                  <a:lnTo>
                    <a:pt x="87689" y="0"/>
                  </a:lnTo>
                </a:path>
                <a:path w="2964179" h="2650490">
                  <a:moveTo>
                    <a:pt x="49870" y="2588851"/>
                  </a:moveTo>
                  <a:lnTo>
                    <a:pt x="2951109" y="2588851"/>
                  </a:lnTo>
                </a:path>
                <a:path w="2964179" h="2650490">
                  <a:moveTo>
                    <a:pt x="49870" y="2650045"/>
                  </a:moveTo>
                  <a:lnTo>
                    <a:pt x="49870" y="2543335"/>
                  </a:lnTo>
                </a:path>
                <a:path w="2964179" h="2650490">
                  <a:moveTo>
                    <a:pt x="112625" y="2650045"/>
                  </a:moveTo>
                  <a:lnTo>
                    <a:pt x="112625" y="2543335"/>
                  </a:lnTo>
                </a:path>
                <a:path w="2964179" h="2650490">
                  <a:moveTo>
                    <a:pt x="162495" y="2650045"/>
                  </a:moveTo>
                  <a:lnTo>
                    <a:pt x="162495" y="2543335"/>
                  </a:lnTo>
                </a:path>
                <a:path w="2964179" h="2650490">
                  <a:moveTo>
                    <a:pt x="225250" y="2650045"/>
                  </a:moveTo>
                  <a:lnTo>
                    <a:pt x="225250" y="2543335"/>
                  </a:lnTo>
                </a:path>
                <a:path w="2964179" h="2650490">
                  <a:moveTo>
                    <a:pt x="287588" y="2650045"/>
                  </a:moveTo>
                  <a:lnTo>
                    <a:pt x="287588" y="2543335"/>
                  </a:lnTo>
                </a:path>
                <a:path w="2964179" h="2650490">
                  <a:moveTo>
                    <a:pt x="337459" y="2650045"/>
                  </a:moveTo>
                  <a:lnTo>
                    <a:pt x="337459" y="2543335"/>
                  </a:lnTo>
                </a:path>
                <a:path w="2964179" h="2650490">
                  <a:moveTo>
                    <a:pt x="400213" y="2650045"/>
                  </a:moveTo>
                  <a:lnTo>
                    <a:pt x="400213" y="2543335"/>
                  </a:lnTo>
                </a:path>
                <a:path w="2964179" h="2650490">
                  <a:moveTo>
                    <a:pt x="462552" y="2650045"/>
                  </a:moveTo>
                  <a:lnTo>
                    <a:pt x="462552" y="2543335"/>
                  </a:lnTo>
                </a:path>
                <a:path w="2964179" h="2650490">
                  <a:moveTo>
                    <a:pt x="512838" y="2650045"/>
                  </a:moveTo>
                  <a:lnTo>
                    <a:pt x="512838" y="2543335"/>
                  </a:lnTo>
                </a:path>
                <a:path w="2964179" h="2650490">
                  <a:moveTo>
                    <a:pt x="575177" y="2650045"/>
                  </a:moveTo>
                  <a:lnTo>
                    <a:pt x="575177" y="2543335"/>
                  </a:lnTo>
                </a:path>
                <a:path w="2964179" h="2650490">
                  <a:moveTo>
                    <a:pt x="637516" y="2650045"/>
                  </a:moveTo>
                  <a:lnTo>
                    <a:pt x="637516" y="2543335"/>
                  </a:lnTo>
                </a:path>
                <a:path w="2964179" h="2650490">
                  <a:moveTo>
                    <a:pt x="687802" y="2650045"/>
                  </a:moveTo>
                  <a:lnTo>
                    <a:pt x="687802" y="2543335"/>
                  </a:lnTo>
                </a:path>
                <a:path w="2964179" h="2650490">
                  <a:moveTo>
                    <a:pt x="750141" y="2650045"/>
                  </a:moveTo>
                  <a:lnTo>
                    <a:pt x="750141" y="2543335"/>
                  </a:lnTo>
                </a:path>
                <a:path w="2964179" h="2650490">
                  <a:moveTo>
                    <a:pt x="812895" y="2650045"/>
                  </a:moveTo>
                  <a:lnTo>
                    <a:pt x="812895" y="2543335"/>
                  </a:lnTo>
                </a:path>
                <a:path w="2964179" h="2650490">
                  <a:moveTo>
                    <a:pt x="862849" y="2650045"/>
                  </a:moveTo>
                  <a:lnTo>
                    <a:pt x="862849" y="2543335"/>
                  </a:lnTo>
                </a:path>
                <a:path w="2964179" h="2650490">
                  <a:moveTo>
                    <a:pt x="925520" y="2650045"/>
                  </a:moveTo>
                  <a:lnTo>
                    <a:pt x="925520" y="2543335"/>
                  </a:lnTo>
                </a:path>
                <a:path w="2964179" h="2650490">
                  <a:moveTo>
                    <a:pt x="987859" y="2650045"/>
                  </a:moveTo>
                  <a:lnTo>
                    <a:pt x="987859" y="2543335"/>
                  </a:lnTo>
                </a:path>
                <a:path w="2964179" h="2650490">
                  <a:moveTo>
                    <a:pt x="1037730" y="2650045"/>
                  </a:moveTo>
                  <a:lnTo>
                    <a:pt x="1037730" y="2543335"/>
                  </a:lnTo>
                </a:path>
                <a:path w="2964179" h="2650490">
                  <a:moveTo>
                    <a:pt x="1100401" y="2650045"/>
                  </a:moveTo>
                  <a:lnTo>
                    <a:pt x="1100401" y="2543335"/>
                  </a:lnTo>
                </a:path>
                <a:path w="2964179" h="2650490">
                  <a:moveTo>
                    <a:pt x="1162739" y="2650045"/>
                  </a:moveTo>
                  <a:lnTo>
                    <a:pt x="1162739" y="2543335"/>
                  </a:lnTo>
                </a:path>
                <a:path w="2964179" h="2650490">
                  <a:moveTo>
                    <a:pt x="1213109" y="2650045"/>
                  </a:moveTo>
                  <a:lnTo>
                    <a:pt x="1213109" y="2543335"/>
                  </a:lnTo>
                </a:path>
                <a:path w="2964179" h="2650490">
                  <a:moveTo>
                    <a:pt x="1275447" y="2650045"/>
                  </a:moveTo>
                  <a:lnTo>
                    <a:pt x="1275447" y="2543335"/>
                  </a:lnTo>
                </a:path>
                <a:path w="2964179" h="2650490">
                  <a:moveTo>
                    <a:pt x="1337786" y="2650045"/>
                  </a:moveTo>
                  <a:lnTo>
                    <a:pt x="1337786" y="2543335"/>
                  </a:lnTo>
                </a:path>
                <a:path w="2964179" h="2650490">
                  <a:moveTo>
                    <a:pt x="1388156" y="2650045"/>
                  </a:moveTo>
                  <a:lnTo>
                    <a:pt x="1388156" y="2543335"/>
                  </a:lnTo>
                </a:path>
                <a:path w="2964179" h="2650490">
                  <a:moveTo>
                    <a:pt x="1450494" y="2650045"/>
                  </a:moveTo>
                  <a:lnTo>
                    <a:pt x="1450494" y="2543335"/>
                  </a:lnTo>
                </a:path>
                <a:path w="2964179" h="2650490">
                  <a:moveTo>
                    <a:pt x="1513165" y="2650045"/>
                  </a:moveTo>
                  <a:lnTo>
                    <a:pt x="1513165" y="2543335"/>
                  </a:lnTo>
                </a:path>
                <a:path w="2964179" h="2650490">
                  <a:moveTo>
                    <a:pt x="1563036" y="2650045"/>
                  </a:moveTo>
                  <a:lnTo>
                    <a:pt x="1563036" y="2543335"/>
                  </a:lnTo>
                </a:path>
                <a:path w="2964179" h="2650490">
                  <a:moveTo>
                    <a:pt x="1625874" y="2650045"/>
                  </a:moveTo>
                  <a:lnTo>
                    <a:pt x="1625874" y="2543335"/>
                  </a:lnTo>
                </a:path>
                <a:path w="2964179" h="2650490">
                  <a:moveTo>
                    <a:pt x="1675744" y="2650045"/>
                  </a:moveTo>
                  <a:lnTo>
                    <a:pt x="1675744" y="2543335"/>
                  </a:lnTo>
                </a:path>
                <a:path w="2964179" h="2650490">
                  <a:moveTo>
                    <a:pt x="1738083" y="2650045"/>
                  </a:moveTo>
                  <a:lnTo>
                    <a:pt x="1738083" y="2543335"/>
                  </a:lnTo>
                </a:path>
                <a:path w="2964179" h="2650490">
                  <a:moveTo>
                    <a:pt x="1800754" y="2650045"/>
                  </a:moveTo>
                  <a:lnTo>
                    <a:pt x="1800754" y="2543335"/>
                  </a:lnTo>
                </a:path>
                <a:path w="2964179" h="2650490">
                  <a:moveTo>
                    <a:pt x="1850625" y="2650045"/>
                  </a:moveTo>
                  <a:lnTo>
                    <a:pt x="1850625" y="2543335"/>
                  </a:lnTo>
                </a:path>
                <a:path w="2964179" h="2650490">
                  <a:moveTo>
                    <a:pt x="1913462" y="2650045"/>
                  </a:moveTo>
                  <a:lnTo>
                    <a:pt x="1913462" y="2543335"/>
                  </a:lnTo>
                </a:path>
                <a:path w="2964179" h="2650490">
                  <a:moveTo>
                    <a:pt x="1975801" y="2650045"/>
                  </a:moveTo>
                  <a:lnTo>
                    <a:pt x="1975801" y="2543335"/>
                  </a:lnTo>
                </a:path>
                <a:path w="2964179" h="2650490">
                  <a:moveTo>
                    <a:pt x="2025672" y="2650045"/>
                  </a:moveTo>
                  <a:lnTo>
                    <a:pt x="2025672" y="2543335"/>
                  </a:lnTo>
                </a:path>
                <a:path w="2964179" h="2650490">
                  <a:moveTo>
                    <a:pt x="2088343" y="2650045"/>
                  </a:moveTo>
                  <a:lnTo>
                    <a:pt x="2088343" y="2543335"/>
                  </a:lnTo>
                </a:path>
                <a:path w="2964179" h="2650490">
                  <a:moveTo>
                    <a:pt x="2150682" y="2650045"/>
                  </a:moveTo>
                  <a:lnTo>
                    <a:pt x="2150682" y="2543335"/>
                  </a:lnTo>
                </a:path>
                <a:path w="2964179" h="2650490">
                  <a:moveTo>
                    <a:pt x="2201051" y="2650045"/>
                  </a:moveTo>
                  <a:lnTo>
                    <a:pt x="2201051" y="2543335"/>
                  </a:lnTo>
                </a:path>
                <a:path w="2964179" h="2650490">
                  <a:moveTo>
                    <a:pt x="2263390" y="2650045"/>
                  </a:moveTo>
                  <a:lnTo>
                    <a:pt x="2263390" y="2543335"/>
                  </a:lnTo>
                </a:path>
                <a:path w="2964179" h="2650490">
                  <a:moveTo>
                    <a:pt x="2326061" y="2650045"/>
                  </a:moveTo>
                  <a:lnTo>
                    <a:pt x="2326061" y="2543335"/>
                  </a:lnTo>
                </a:path>
                <a:path w="2964179" h="2650490">
                  <a:moveTo>
                    <a:pt x="2375932" y="2650045"/>
                  </a:moveTo>
                  <a:lnTo>
                    <a:pt x="2375932" y="2543335"/>
                  </a:lnTo>
                </a:path>
                <a:path w="2964179" h="2650490">
                  <a:moveTo>
                    <a:pt x="2438270" y="2650045"/>
                  </a:moveTo>
                  <a:lnTo>
                    <a:pt x="2438270" y="2543335"/>
                  </a:lnTo>
                </a:path>
                <a:path w="2964179" h="2650490">
                  <a:moveTo>
                    <a:pt x="2501108" y="2650045"/>
                  </a:moveTo>
                  <a:lnTo>
                    <a:pt x="2501108" y="2543335"/>
                  </a:lnTo>
                </a:path>
                <a:path w="2964179" h="2650490">
                  <a:moveTo>
                    <a:pt x="2550979" y="2650045"/>
                  </a:moveTo>
                  <a:lnTo>
                    <a:pt x="2550979" y="2543335"/>
                  </a:lnTo>
                </a:path>
                <a:path w="2964179" h="2650490">
                  <a:moveTo>
                    <a:pt x="2613650" y="2650045"/>
                  </a:moveTo>
                  <a:lnTo>
                    <a:pt x="2613650" y="2543335"/>
                  </a:lnTo>
                </a:path>
                <a:path w="2964179" h="2650490">
                  <a:moveTo>
                    <a:pt x="2675988" y="2650045"/>
                  </a:moveTo>
                  <a:lnTo>
                    <a:pt x="2675988" y="2543335"/>
                  </a:lnTo>
                </a:path>
                <a:path w="2964179" h="2650490">
                  <a:moveTo>
                    <a:pt x="2725859" y="2650045"/>
                  </a:moveTo>
                  <a:lnTo>
                    <a:pt x="2725859" y="2543335"/>
                  </a:lnTo>
                </a:path>
                <a:path w="2964179" h="2650490">
                  <a:moveTo>
                    <a:pt x="2788696" y="2650045"/>
                  </a:moveTo>
                  <a:lnTo>
                    <a:pt x="2788696" y="2543335"/>
                  </a:lnTo>
                </a:path>
                <a:path w="2964179" h="2650490">
                  <a:moveTo>
                    <a:pt x="2851035" y="2650045"/>
                  </a:moveTo>
                  <a:lnTo>
                    <a:pt x="2851035" y="2543335"/>
                  </a:lnTo>
                </a:path>
                <a:path w="2964179" h="2650490">
                  <a:moveTo>
                    <a:pt x="2901238" y="2650045"/>
                  </a:moveTo>
                  <a:lnTo>
                    <a:pt x="2901238" y="2543335"/>
                  </a:lnTo>
                </a:path>
                <a:path w="2964179" h="2650490">
                  <a:moveTo>
                    <a:pt x="2963577" y="2650045"/>
                  </a:moveTo>
                  <a:lnTo>
                    <a:pt x="2963577" y="2543335"/>
                  </a:lnTo>
                </a:path>
              </a:pathLst>
            </a:custGeom>
            <a:ln w="138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99161" y="2738275"/>
              <a:ext cx="2911475" cy="2581275"/>
            </a:xfrm>
            <a:custGeom>
              <a:avLst/>
              <a:gdLst/>
              <a:ahLst/>
              <a:cxnLst/>
              <a:rect l="l" t="t" r="r" b="b"/>
              <a:pathLst>
                <a:path w="2911475" h="2581275">
                  <a:moveTo>
                    <a:pt x="0" y="2581265"/>
                  </a:moveTo>
                  <a:lnTo>
                    <a:pt x="35464" y="2466969"/>
                  </a:lnTo>
                  <a:lnTo>
                    <a:pt x="47932" y="2391109"/>
                  </a:lnTo>
                  <a:lnTo>
                    <a:pt x="60400" y="2345087"/>
                  </a:lnTo>
                </a:path>
                <a:path w="2911475" h="2581275">
                  <a:moveTo>
                    <a:pt x="60400" y="2345087"/>
                  </a:moveTo>
                  <a:lnTo>
                    <a:pt x="85335" y="2269227"/>
                  </a:lnTo>
                  <a:lnTo>
                    <a:pt x="110271" y="2208033"/>
                  </a:lnTo>
                </a:path>
                <a:path w="2911475" h="2581275">
                  <a:moveTo>
                    <a:pt x="110271" y="2208033"/>
                  </a:moveTo>
                  <a:lnTo>
                    <a:pt x="135206" y="2162517"/>
                  </a:lnTo>
                  <a:lnTo>
                    <a:pt x="173025" y="2117001"/>
                  </a:lnTo>
                </a:path>
                <a:path w="2911475" h="2581275">
                  <a:moveTo>
                    <a:pt x="173025" y="2117001"/>
                  </a:moveTo>
                  <a:lnTo>
                    <a:pt x="235364" y="2025464"/>
                  </a:lnTo>
                </a:path>
                <a:path w="2911475" h="2581275">
                  <a:moveTo>
                    <a:pt x="235364" y="2025464"/>
                  </a:moveTo>
                  <a:lnTo>
                    <a:pt x="285234" y="1933926"/>
                  </a:lnTo>
                </a:path>
                <a:path w="2911475" h="2581275">
                  <a:moveTo>
                    <a:pt x="285234" y="1933926"/>
                  </a:moveTo>
                  <a:lnTo>
                    <a:pt x="347989" y="1858066"/>
                  </a:lnTo>
                </a:path>
                <a:path w="2911475" h="2581275">
                  <a:moveTo>
                    <a:pt x="347989" y="1858066"/>
                  </a:moveTo>
                  <a:lnTo>
                    <a:pt x="410327" y="1796872"/>
                  </a:lnTo>
                </a:path>
                <a:path w="2911475" h="2581275">
                  <a:moveTo>
                    <a:pt x="410327" y="1796872"/>
                  </a:moveTo>
                  <a:lnTo>
                    <a:pt x="460614" y="1721012"/>
                  </a:lnTo>
                </a:path>
                <a:path w="2911475" h="2581275">
                  <a:moveTo>
                    <a:pt x="460614" y="1721012"/>
                  </a:moveTo>
                  <a:lnTo>
                    <a:pt x="522952" y="1659818"/>
                  </a:lnTo>
                </a:path>
                <a:path w="2911475" h="2581275">
                  <a:moveTo>
                    <a:pt x="522952" y="1659818"/>
                  </a:moveTo>
                  <a:lnTo>
                    <a:pt x="585291" y="1599130"/>
                  </a:lnTo>
                </a:path>
                <a:path w="2911475" h="2581275">
                  <a:moveTo>
                    <a:pt x="585291" y="1599130"/>
                  </a:moveTo>
                  <a:lnTo>
                    <a:pt x="635577" y="1538037"/>
                  </a:lnTo>
                </a:path>
                <a:path w="2911475" h="2581275">
                  <a:moveTo>
                    <a:pt x="635577" y="1538037"/>
                  </a:moveTo>
                  <a:lnTo>
                    <a:pt x="697916" y="1492521"/>
                  </a:lnTo>
                </a:path>
                <a:path w="2911475" h="2581275">
                  <a:moveTo>
                    <a:pt x="697916" y="1492521"/>
                  </a:moveTo>
                  <a:lnTo>
                    <a:pt x="735735" y="1462177"/>
                  </a:lnTo>
                  <a:lnTo>
                    <a:pt x="760670" y="1431833"/>
                  </a:lnTo>
                </a:path>
                <a:path w="2911475" h="2581275">
                  <a:moveTo>
                    <a:pt x="760670" y="1431833"/>
                  </a:moveTo>
                  <a:lnTo>
                    <a:pt x="810624" y="1385710"/>
                  </a:lnTo>
                </a:path>
                <a:path w="2911475" h="2581275">
                  <a:moveTo>
                    <a:pt x="810624" y="1385710"/>
                  </a:moveTo>
                  <a:lnTo>
                    <a:pt x="835560" y="1355366"/>
                  </a:lnTo>
                  <a:lnTo>
                    <a:pt x="873295" y="1325022"/>
                  </a:lnTo>
                </a:path>
                <a:path w="2911475" h="2581275">
                  <a:moveTo>
                    <a:pt x="873295" y="1325022"/>
                  </a:moveTo>
                  <a:lnTo>
                    <a:pt x="935634" y="1279102"/>
                  </a:lnTo>
                </a:path>
                <a:path w="2911475" h="2581275">
                  <a:moveTo>
                    <a:pt x="935634" y="1279102"/>
                  </a:moveTo>
                  <a:lnTo>
                    <a:pt x="985505" y="1233585"/>
                  </a:lnTo>
                </a:path>
                <a:path w="2911475" h="2581275">
                  <a:moveTo>
                    <a:pt x="985505" y="1233585"/>
                  </a:moveTo>
                  <a:lnTo>
                    <a:pt x="1048176" y="1188069"/>
                  </a:lnTo>
                </a:path>
                <a:path w="2911475" h="2581275">
                  <a:moveTo>
                    <a:pt x="1048176" y="1188069"/>
                  </a:moveTo>
                  <a:lnTo>
                    <a:pt x="1110515" y="1141947"/>
                  </a:lnTo>
                </a:path>
                <a:path w="2911475" h="2581275">
                  <a:moveTo>
                    <a:pt x="1110515" y="1141947"/>
                  </a:moveTo>
                  <a:lnTo>
                    <a:pt x="1160884" y="1096430"/>
                  </a:lnTo>
                </a:path>
                <a:path w="2911475" h="2581275">
                  <a:moveTo>
                    <a:pt x="1160884" y="1096430"/>
                  </a:moveTo>
                  <a:lnTo>
                    <a:pt x="1223223" y="1050914"/>
                  </a:lnTo>
                </a:path>
                <a:path w="2911475" h="2581275">
                  <a:moveTo>
                    <a:pt x="1223223" y="1050914"/>
                  </a:moveTo>
                  <a:lnTo>
                    <a:pt x="1285561" y="1004994"/>
                  </a:lnTo>
                </a:path>
                <a:path w="2911475" h="2581275">
                  <a:moveTo>
                    <a:pt x="1285561" y="1004994"/>
                  </a:moveTo>
                  <a:lnTo>
                    <a:pt x="1335931" y="959478"/>
                  </a:lnTo>
                </a:path>
                <a:path w="2911475" h="2581275">
                  <a:moveTo>
                    <a:pt x="1335931" y="959478"/>
                  </a:moveTo>
                  <a:lnTo>
                    <a:pt x="1398270" y="929134"/>
                  </a:lnTo>
                </a:path>
                <a:path w="2911475" h="2581275">
                  <a:moveTo>
                    <a:pt x="1398270" y="929134"/>
                  </a:moveTo>
                  <a:lnTo>
                    <a:pt x="1460941" y="883618"/>
                  </a:lnTo>
                </a:path>
                <a:path w="2911475" h="2581275">
                  <a:moveTo>
                    <a:pt x="1460941" y="883618"/>
                  </a:moveTo>
                  <a:lnTo>
                    <a:pt x="1510812" y="837495"/>
                  </a:lnTo>
                </a:path>
                <a:path w="2911475" h="2581275">
                  <a:moveTo>
                    <a:pt x="1510812" y="837495"/>
                  </a:moveTo>
                  <a:lnTo>
                    <a:pt x="1573649" y="807151"/>
                  </a:lnTo>
                </a:path>
                <a:path w="2911475" h="2581275">
                  <a:moveTo>
                    <a:pt x="1573649" y="807151"/>
                  </a:moveTo>
                  <a:lnTo>
                    <a:pt x="1623520" y="761635"/>
                  </a:lnTo>
                </a:path>
                <a:path w="2911475" h="2581275">
                  <a:moveTo>
                    <a:pt x="1623520" y="761635"/>
                  </a:moveTo>
                  <a:lnTo>
                    <a:pt x="1685858" y="715714"/>
                  </a:lnTo>
                </a:path>
                <a:path w="2911475" h="2581275">
                  <a:moveTo>
                    <a:pt x="1685858" y="715714"/>
                  </a:moveTo>
                  <a:lnTo>
                    <a:pt x="1748529" y="685370"/>
                  </a:lnTo>
                </a:path>
                <a:path w="2911475" h="2581275">
                  <a:moveTo>
                    <a:pt x="1748529" y="685370"/>
                  </a:moveTo>
                  <a:lnTo>
                    <a:pt x="1773465" y="655026"/>
                  </a:lnTo>
                  <a:lnTo>
                    <a:pt x="1798400" y="639854"/>
                  </a:lnTo>
                </a:path>
                <a:path w="2911475" h="2581275">
                  <a:moveTo>
                    <a:pt x="1798400" y="639854"/>
                  </a:moveTo>
                  <a:lnTo>
                    <a:pt x="1861238" y="609510"/>
                  </a:lnTo>
                </a:path>
                <a:path w="2911475" h="2581275">
                  <a:moveTo>
                    <a:pt x="1861238" y="609510"/>
                  </a:moveTo>
                  <a:lnTo>
                    <a:pt x="1923576" y="578559"/>
                  </a:lnTo>
                </a:path>
                <a:path w="2911475" h="2581275">
                  <a:moveTo>
                    <a:pt x="1923576" y="578559"/>
                  </a:moveTo>
                  <a:lnTo>
                    <a:pt x="1948512" y="548215"/>
                  </a:lnTo>
                  <a:lnTo>
                    <a:pt x="1973447" y="533043"/>
                  </a:lnTo>
                </a:path>
                <a:path w="2911475" h="2581275">
                  <a:moveTo>
                    <a:pt x="1973447" y="533043"/>
                  </a:moveTo>
                  <a:lnTo>
                    <a:pt x="2036118" y="502699"/>
                  </a:lnTo>
                </a:path>
                <a:path w="2911475" h="2581275">
                  <a:moveTo>
                    <a:pt x="2036118" y="502699"/>
                  </a:moveTo>
                  <a:lnTo>
                    <a:pt x="2073521" y="471950"/>
                  </a:lnTo>
                  <a:lnTo>
                    <a:pt x="2098457" y="456778"/>
                  </a:lnTo>
                </a:path>
                <a:path w="2911475" h="2581275">
                  <a:moveTo>
                    <a:pt x="2098457" y="456778"/>
                  </a:moveTo>
                  <a:lnTo>
                    <a:pt x="2148826" y="426434"/>
                  </a:lnTo>
                </a:path>
                <a:path w="2911475" h="2581275">
                  <a:moveTo>
                    <a:pt x="2148826" y="426434"/>
                  </a:moveTo>
                  <a:lnTo>
                    <a:pt x="2211165" y="396090"/>
                  </a:lnTo>
                </a:path>
                <a:path w="2911475" h="2581275">
                  <a:moveTo>
                    <a:pt x="2211165" y="396090"/>
                  </a:moveTo>
                  <a:lnTo>
                    <a:pt x="2273836" y="365746"/>
                  </a:lnTo>
                </a:path>
                <a:path w="2911475" h="2581275">
                  <a:moveTo>
                    <a:pt x="2273836" y="365746"/>
                  </a:moveTo>
                  <a:lnTo>
                    <a:pt x="2298772" y="334795"/>
                  </a:lnTo>
                  <a:lnTo>
                    <a:pt x="2323707" y="319623"/>
                  </a:lnTo>
                </a:path>
                <a:path w="2911475" h="2581275">
                  <a:moveTo>
                    <a:pt x="2323707" y="319623"/>
                  </a:moveTo>
                  <a:lnTo>
                    <a:pt x="2386046" y="289279"/>
                  </a:lnTo>
                </a:path>
                <a:path w="2911475" h="2581275">
                  <a:moveTo>
                    <a:pt x="2386046" y="289279"/>
                  </a:moveTo>
                  <a:lnTo>
                    <a:pt x="2448883" y="258935"/>
                  </a:lnTo>
                </a:path>
                <a:path w="2911475" h="2581275">
                  <a:moveTo>
                    <a:pt x="2448883" y="258935"/>
                  </a:moveTo>
                  <a:lnTo>
                    <a:pt x="2498754" y="228591"/>
                  </a:lnTo>
                </a:path>
                <a:path w="2911475" h="2581275">
                  <a:moveTo>
                    <a:pt x="2498754" y="228591"/>
                  </a:moveTo>
                  <a:lnTo>
                    <a:pt x="2561425" y="197843"/>
                  </a:lnTo>
                </a:path>
                <a:path w="2911475" h="2581275">
                  <a:moveTo>
                    <a:pt x="2561425" y="197843"/>
                  </a:moveTo>
                  <a:lnTo>
                    <a:pt x="2598828" y="167499"/>
                  </a:lnTo>
                  <a:lnTo>
                    <a:pt x="2623764" y="152327"/>
                  </a:lnTo>
                </a:path>
                <a:path w="2911475" h="2581275">
                  <a:moveTo>
                    <a:pt x="2623764" y="152327"/>
                  </a:moveTo>
                  <a:lnTo>
                    <a:pt x="2673634" y="121983"/>
                  </a:lnTo>
                </a:path>
                <a:path w="2911475" h="2581275">
                  <a:moveTo>
                    <a:pt x="2673634" y="121983"/>
                  </a:moveTo>
                  <a:lnTo>
                    <a:pt x="2736472" y="91638"/>
                  </a:lnTo>
                </a:path>
                <a:path w="2911475" h="2581275">
                  <a:moveTo>
                    <a:pt x="2736472" y="91638"/>
                  </a:moveTo>
                  <a:lnTo>
                    <a:pt x="2798810" y="60688"/>
                  </a:lnTo>
                </a:path>
                <a:path w="2911475" h="2581275">
                  <a:moveTo>
                    <a:pt x="2798810" y="60688"/>
                  </a:moveTo>
                  <a:lnTo>
                    <a:pt x="2849014" y="30344"/>
                  </a:lnTo>
                </a:path>
                <a:path w="2911475" h="2581275">
                  <a:moveTo>
                    <a:pt x="2849014" y="30344"/>
                  </a:moveTo>
                  <a:lnTo>
                    <a:pt x="2911352" y="0"/>
                  </a:lnTo>
                </a:path>
              </a:pathLst>
            </a:custGeom>
            <a:ln w="13819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40650" y="2575372"/>
            <a:ext cx="240665" cy="2916952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5080" algn="r">
              <a:spcBef>
                <a:spcPts val="275"/>
              </a:spcBef>
            </a:pPr>
            <a:r>
              <a:rPr sz="1551" spc="-155" dirty="0">
                <a:latin typeface="Arial MT"/>
                <a:cs typeface="Arial MT"/>
              </a:rPr>
              <a:t>1</a:t>
            </a:r>
            <a:endParaRPr sz="1551">
              <a:latin typeface="Arial MT"/>
              <a:cs typeface="Arial MT"/>
            </a:endParaRPr>
          </a:p>
          <a:p>
            <a:pPr marR="5080" algn="r">
              <a:spcBef>
                <a:spcPts val="175"/>
              </a:spcBef>
            </a:pPr>
            <a:r>
              <a:rPr sz="1551" spc="-180" dirty="0">
                <a:latin typeface="Arial MT"/>
                <a:cs typeface="Arial MT"/>
              </a:rPr>
              <a:t>0</a:t>
            </a:r>
            <a:r>
              <a:rPr sz="1551" spc="-40" dirty="0">
                <a:latin typeface="Arial MT"/>
                <a:cs typeface="Arial MT"/>
              </a:rPr>
              <a:t>.</a:t>
            </a:r>
            <a:r>
              <a:rPr sz="1551" spc="-155" dirty="0">
                <a:latin typeface="Arial MT"/>
                <a:cs typeface="Arial MT"/>
              </a:rPr>
              <a:t>9</a:t>
            </a:r>
            <a:endParaRPr sz="1551">
              <a:latin typeface="Arial MT"/>
              <a:cs typeface="Arial MT"/>
            </a:endParaRPr>
          </a:p>
          <a:p>
            <a:pPr marR="5080" algn="r">
              <a:spcBef>
                <a:spcPts val="175"/>
              </a:spcBef>
            </a:pPr>
            <a:r>
              <a:rPr sz="1551" spc="-180" dirty="0">
                <a:latin typeface="Arial MT"/>
                <a:cs typeface="Arial MT"/>
              </a:rPr>
              <a:t>0</a:t>
            </a:r>
            <a:r>
              <a:rPr sz="1551" spc="-40" dirty="0">
                <a:latin typeface="Arial MT"/>
                <a:cs typeface="Arial MT"/>
              </a:rPr>
              <a:t>.</a:t>
            </a:r>
            <a:r>
              <a:rPr sz="1551" spc="-155" dirty="0">
                <a:latin typeface="Arial MT"/>
                <a:cs typeface="Arial MT"/>
              </a:rPr>
              <a:t>8</a:t>
            </a:r>
            <a:endParaRPr sz="1551">
              <a:latin typeface="Arial MT"/>
              <a:cs typeface="Arial MT"/>
            </a:endParaRPr>
          </a:p>
          <a:p>
            <a:pPr marR="5080" algn="r">
              <a:spcBef>
                <a:spcPts val="180"/>
              </a:spcBef>
            </a:pPr>
            <a:r>
              <a:rPr sz="1551" spc="-180" dirty="0">
                <a:latin typeface="Arial MT"/>
                <a:cs typeface="Arial MT"/>
              </a:rPr>
              <a:t>0</a:t>
            </a:r>
            <a:r>
              <a:rPr sz="1551" spc="-40" dirty="0">
                <a:latin typeface="Arial MT"/>
                <a:cs typeface="Arial MT"/>
              </a:rPr>
              <a:t>.</a:t>
            </a:r>
            <a:r>
              <a:rPr sz="1551" spc="-155" dirty="0">
                <a:latin typeface="Arial MT"/>
                <a:cs typeface="Arial MT"/>
              </a:rPr>
              <a:t>7</a:t>
            </a:r>
            <a:endParaRPr sz="1551">
              <a:latin typeface="Arial MT"/>
              <a:cs typeface="Arial MT"/>
            </a:endParaRPr>
          </a:p>
          <a:p>
            <a:pPr marR="5080" algn="r">
              <a:spcBef>
                <a:spcPts val="180"/>
              </a:spcBef>
            </a:pPr>
            <a:r>
              <a:rPr sz="1551" spc="-180" dirty="0">
                <a:latin typeface="Arial MT"/>
                <a:cs typeface="Arial MT"/>
              </a:rPr>
              <a:t>0</a:t>
            </a:r>
            <a:r>
              <a:rPr sz="1551" spc="-40" dirty="0">
                <a:latin typeface="Arial MT"/>
                <a:cs typeface="Arial MT"/>
              </a:rPr>
              <a:t>.</a:t>
            </a:r>
            <a:r>
              <a:rPr sz="1551" spc="-155" dirty="0">
                <a:latin typeface="Arial MT"/>
                <a:cs typeface="Arial MT"/>
              </a:rPr>
              <a:t>6</a:t>
            </a:r>
            <a:endParaRPr sz="1551">
              <a:latin typeface="Arial MT"/>
              <a:cs typeface="Arial MT"/>
            </a:endParaRPr>
          </a:p>
          <a:p>
            <a:pPr marR="5080" algn="r">
              <a:spcBef>
                <a:spcPts val="180"/>
              </a:spcBef>
            </a:pPr>
            <a:r>
              <a:rPr sz="1551" spc="-180" dirty="0">
                <a:latin typeface="Arial MT"/>
                <a:cs typeface="Arial MT"/>
              </a:rPr>
              <a:t>0</a:t>
            </a:r>
            <a:r>
              <a:rPr sz="1551" spc="-40" dirty="0">
                <a:latin typeface="Arial MT"/>
                <a:cs typeface="Arial MT"/>
              </a:rPr>
              <a:t>.</a:t>
            </a:r>
            <a:r>
              <a:rPr sz="1551" spc="-155" dirty="0">
                <a:latin typeface="Arial MT"/>
                <a:cs typeface="Arial MT"/>
              </a:rPr>
              <a:t>5</a:t>
            </a:r>
            <a:endParaRPr sz="1551">
              <a:latin typeface="Arial MT"/>
              <a:cs typeface="Arial MT"/>
            </a:endParaRPr>
          </a:p>
          <a:p>
            <a:pPr marR="5080" algn="r">
              <a:spcBef>
                <a:spcPts val="180"/>
              </a:spcBef>
            </a:pPr>
            <a:r>
              <a:rPr sz="1551" spc="-180" dirty="0">
                <a:latin typeface="Arial MT"/>
                <a:cs typeface="Arial MT"/>
              </a:rPr>
              <a:t>0</a:t>
            </a:r>
            <a:r>
              <a:rPr sz="1551" spc="-40" dirty="0">
                <a:latin typeface="Arial MT"/>
                <a:cs typeface="Arial MT"/>
              </a:rPr>
              <a:t>.</a:t>
            </a:r>
            <a:r>
              <a:rPr sz="1551" spc="-155" dirty="0">
                <a:latin typeface="Arial MT"/>
                <a:cs typeface="Arial MT"/>
              </a:rPr>
              <a:t>4</a:t>
            </a:r>
            <a:endParaRPr sz="1551">
              <a:latin typeface="Arial MT"/>
              <a:cs typeface="Arial MT"/>
            </a:endParaRPr>
          </a:p>
          <a:p>
            <a:pPr marR="5080" algn="r">
              <a:spcBef>
                <a:spcPts val="175"/>
              </a:spcBef>
            </a:pPr>
            <a:r>
              <a:rPr sz="1551" spc="-180" dirty="0">
                <a:latin typeface="Arial MT"/>
                <a:cs typeface="Arial MT"/>
              </a:rPr>
              <a:t>0</a:t>
            </a:r>
            <a:r>
              <a:rPr sz="1551" spc="-40" dirty="0">
                <a:latin typeface="Arial MT"/>
                <a:cs typeface="Arial MT"/>
              </a:rPr>
              <a:t>.</a:t>
            </a:r>
            <a:r>
              <a:rPr sz="1551" spc="-155" dirty="0">
                <a:latin typeface="Arial MT"/>
                <a:cs typeface="Arial MT"/>
              </a:rPr>
              <a:t>3</a:t>
            </a:r>
            <a:endParaRPr sz="1551">
              <a:latin typeface="Arial MT"/>
              <a:cs typeface="Arial MT"/>
            </a:endParaRPr>
          </a:p>
          <a:p>
            <a:pPr marR="5080" algn="r">
              <a:spcBef>
                <a:spcPts val="180"/>
              </a:spcBef>
            </a:pPr>
            <a:r>
              <a:rPr sz="1551" spc="-180" dirty="0">
                <a:latin typeface="Arial MT"/>
                <a:cs typeface="Arial MT"/>
              </a:rPr>
              <a:t>0</a:t>
            </a:r>
            <a:r>
              <a:rPr sz="1551" spc="-40" dirty="0">
                <a:latin typeface="Arial MT"/>
                <a:cs typeface="Arial MT"/>
              </a:rPr>
              <a:t>.</a:t>
            </a:r>
            <a:r>
              <a:rPr sz="1551" spc="-155" dirty="0">
                <a:latin typeface="Arial MT"/>
                <a:cs typeface="Arial MT"/>
              </a:rPr>
              <a:t>2</a:t>
            </a:r>
            <a:endParaRPr sz="1551">
              <a:latin typeface="Arial MT"/>
              <a:cs typeface="Arial MT"/>
            </a:endParaRPr>
          </a:p>
          <a:p>
            <a:pPr marR="5080" algn="r">
              <a:spcBef>
                <a:spcPts val="180"/>
              </a:spcBef>
            </a:pPr>
            <a:r>
              <a:rPr sz="1551" spc="-180" dirty="0">
                <a:latin typeface="Arial MT"/>
                <a:cs typeface="Arial MT"/>
              </a:rPr>
              <a:t>0</a:t>
            </a:r>
            <a:r>
              <a:rPr sz="1551" spc="-40" dirty="0">
                <a:latin typeface="Arial MT"/>
                <a:cs typeface="Arial MT"/>
              </a:rPr>
              <a:t>.</a:t>
            </a:r>
            <a:r>
              <a:rPr sz="1551" spc="-155" dirty="0">
                <a:latin typeface="Arial MT"/>
                <a:cs typeface="Arial MT"/>
              </a:rPr>
              <a:t>1</a:t>
            </a:r>
            <a:endParaRPr sz="1551">
              <a:latin typeface="Arial MT"/>
              <a:cs typeface="Arial MT"/>
            </a:endParaRPr>
          </a:p>
          <a:p>
            <a:pPr marR="5080" algn="r">
              <a:spcBef>
                <a:spcPts val="175"/>
              </a:spcBef>
            </a:pPr>
            <a:r>
              <a:rPr sz="1551" spc="-155" dirty="0">
                <a:latin typeface="Arial MT"/>
                <a:cs typeface="Arial MT"/>
              </a:rPr>
              <a:t>0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3174" y="5474744"/>
            <a:ext cx="103505" cy="2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551" spc="-155" dirty="0">
                <a:latin typeface="Arial MT"/>
                <a:cs typeface="Arial MT"/>
              </a:rPr>
              <a:t>0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6963" y="5474744"/>
            <a:ext cx="103505" cy="2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551" spc="-155" dirty="0">
                <a:latin typeface="Arial MT"/>
                <a:cs typeface="Arial MT"/>
              </a:rPr>
              <a:t>1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6010" y="5362070"/>
            <a:ext cx="1978660" cy="720325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R="5080" algn="ctr">
              <a:spcBef>
                <a:spcPts val="995"/>
              </a:spcBef>
              <a:tabLst>
                <a:tab pos="574660" algn="l"/>
                <a:tab pos="1162656" algn="l"/>
                <a:tab pos="1737317" algn="l"/>
              </a:tabLst>
            </a:pPr>
            <a:r>
              <a:rPr sz="1551" spc="-180" dirty="0">
                <a:latin typeface="Arial MT"/>
                <a:cs typeface="Arial MT"/>
              </a:rPr>
              <a:t>0</a:t>
            </a:r>
            <a:r>
              <a:rPr sz="1551" spc="-40" dirty="0">
                <a:latin typeface="Arial MT"/>
                <a:cs typeface="Arial MT"/>
              </a:rPr>
              <a:t>.</a:t>
            </a:r>
            <a:r>
              <a:rPr sz="1551" spc="-155" dirty="0">
                <a:latin typeface="Arial MT"/>
                <a:cs typeface="Arial MT"/>
              </a:rPr>
              <a:t>2</a:t>
            </a:r>
            <a:r>
              <a:rPr sz="1551" dirty="0">
                <a:latin typeface="Arial MT"/>
                <a:cs typeface="Arial MT"/>
              </a:rPr>
              <a:t>	</a:t>
            </a:r>
            <a:r>
              <a:rPr sz="1551" spc="-180" dirty="0">
                <a:latin typeface="Arial MT"/>
                <a:cs typeface="Arial MT"/>
              </a:rPr>
              <a:t>0</a:t>
            </a:r>
            <a:r>
              <a:rPr sz="1551" spc="-40" dirty="0">
                <a:latin typeface="Arial MT"/>
                <a:cs typeface="Arial MT"/>
              </a:rPr>
              <a:t>.</a:t>
            </a:r>
            <a:r>
              <a:rPr sz="1551" spc="-155" dirty="0">
                <a:latin typeface="Arial MT"/>
                <a:cs typeface="Arial MT"/>
              </a:rPr>
              <a:t>4</a:t>
            </a:r>
            <a:r>
              <a:rPr sz="1551" dirty="0">
                <a:latin typeface="Arial MT"/>
                <a:cs typeface="Arial MT"/>
              </a:rPr>
              <a:t>	</a:t>
            </a:r>
            <a:r>
              <a:rPr sz="1551" spc="-180" dirty="0">
                <a:latin typeface="Arial MT"/>
                <a:cs typeface="Arial MT"/>
              </a:rPr>
              <a:t>0</a:t>
            </a:r>
            <a:r>
              <a:rPr sz="1551" spc="-40" dirty="0">
                <a:latin typeface="Arial MT"/>
                <a:cs typeface="Arial MT"/>
              </a:rPr>
              <a:t>.</a:t>
            </a:r>
            <a:r>
              <a:rPr sz="1551" spc="-155" dirty="0">
                <a:latin typeface="Arial MT"/>
                <a:cs typeface="Arial MT"/>
              </a:rPr>
              <a:t>6</a:t>
            </a:r>
            <a:r>
              <a:rPr sz="1551" dirty="0">
                <a:latin typeface="Arial MT"/>
                <a:cs typeface="Arial MT"/>
              </a:rPr>
              <a:t>	</a:t>
            </a:r>
            <a:r>
              <a:rPr sz="1551" spc="-180" dirty="0">
                <a:latin typeface="Arial MT"/>
                <a:cs typeface="Arial MT"/>
              </a:rPr>
              <a:t>0</a:t>
            </a:r>
            <a:r>
              <a:rPr sz="1551" spc="-40" dirty="0">
                <a:latin typeface="Arial MT"/>
                <a:cs typeface="Arial MT"/>
              </a:rPr>
              <a:t>.</a:t>
            </a:r>
            <a:r>
              <a:rPr sz="1551" spc="-155" dirty="0">
                <a:latin typeface="Arial MT"/>
                <a:cs typeface="Arial MT"/>
              </a:rPr>
              <a:t>8</a:t>
            </a:r>
            <a:endParaRPr sz="1551">
              <a:latin typeface="Arial MT"/>
              <a:cs typeface="Arial MT"/>
            </a:endParaRPr>
          </a:p>
          <a:p>
            <a:pPr marR="6351" algn="ctr">
              <a:spcBef>
                <a:spcPts val="895"/>
              </a:spcBef>
            </a:pPr>
            <a:r>
              <a:rPr sz="1551" b="1" spc="-229" dirty="0">
                <a:latin typeface="Arial"/>
                <a:cs typeface="Arial"/>
              </a:rPr>
              <a:t>O</a:t>
            </a:r>
            <a:r>
              <a:rPr sz="1551" b="1" spc="-40" dirty="0">
                <a:latin typeface="Arial"/>
                <a:cs typeface="Arial"/>
              </a:rPr>
              <a:t>l</a:t>
            </a:r>
            <a:r>
              <a:rPr sz="1551" b="1" spc="-165" dirty="0">
                <a:latin typeface="Arial"/>
                <a:cs typeface="Arial"/>
              </a:rPr>
              <a:t>d</a:t>
            </a:r>
            <a:r>
              <a:rPr sz="1551" b="1" spc="-35" dirty="0">
                <a:latin typeface="Arial"/>
                <a:cs typeface="Arial"/>
              </a:rPr>
              <a:t> </a:t>
            </a:r>
            <a:r>
              <a:rPr sz="1551" b="1" spc="-40" dirty="0">
                <a:latin typeface="Arial"/>
                <a:cs typeface="Arial"/>
              </a:rPr>
              <a:t>I</a:t>
            </a:r>
            <a:r>
              <a:rPr sz="1551" b="1" spc="-160" dirty="0">
                <a:latin typeface="Arial"/>
                <a:cs typeface="Arial"/>
              </a:rPr>
              <a:t>n</a:t>
            </a:r>
            <a:r>
              <a:rPr sz="1551" b="1" spc="-131" dirty="0">
                <a:latin typeface="Arial"/>
                <a:cs typeface="Arial"/>
              </a:rPr>
              <a:t>t</a:t>
            </a:r>
            <a:r>
              <a:rPr sz="1551" b="1" spc="-80" dirty="0">
                <a:latin typeface="Arial"/>
                <a:cs typeface="Arial"/>
              </a:rPr>
              <a:t>e</a:t>
            </a:r>
            <a:r>
              <a:rPr sz="1551" b="1" spc="-160" dirty="0">
                <a:latin typeface="Arial"/>
                <a:cs typeface="Arial"/>
              </a:rPr>
              <a:t>n</a:t>
            </a:r>
            <a:r>
              <a:rPr sz="1551" b="1" spc="-275" dirty="0">
                <a:latin typeface="Arial"/>
                <a:cs typeface="Arial"/>
              </a:rPr>
              <a:t>s</a:t>
            </a:r>
            <a:r>
              <a:rPr sz="1551" b="1" spc="-40" dirty="0">
                <a:latin typeface="Arial"/>
                <a:cs typeface="Arial"/>
              </a:rPr>
              <a:t>i</a:t>
            </a:r>
            <a:r>
              <a:rPr sz="1551" b="1" spc="-131" dirty="0">
                <a:latin typeface="Arial"/>
                <a:cs typeface="Arial"/>
              </a:rPr>
              <a:t>t</a:t>
            </a:r>
            <a:r>
              <a:rPr sz="1551" b="1" spc="-40" dirty="0">
                <a:latin typeface="Arial"/>
                <a:cs typeface="Arial"/>
              </a:rPr>
              <a:t>i</a:t>
            </a:r>
            <a:r>
              <a:rPr sz="1551" b="1" spc="-80" dirty="0">
                <a:latin typeface="Arial"/>
                <a:cs typeface="Arial"/>
              </a:rPr>
              <a:t>e</a:t>
            </a:r>
            <a:r>
              <a:rPr sz="1551" b="1" spc="-155" dirty="0">
                <a:latin typeface="Arial"/>
                <a:cs typeface="Arial"/>
              </a:rPr>
              <a:t>s</a:t>
            </a:r>
            <a:endParaRPr sz="155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5752" y="2900806"/>
            <a:ext cx="192489" cy="2264411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251" b="1" spc="160" dirty="0">
                <a:latin typeface="Arial"/>
                <a:cs typeface="Arial"/>
              </a:rPr>
              <a:t>Transformed</a:t>
            </a:r>
            <a:r>
              <a:rPr sz="1251" b="1" spc="131" dirty="0">
                <a:latin typeface="Arial"/>
                <a:cs typeface="Arial"/>
              </a:rPr>
              <a:t> Intensities</a:t>
            </a:r>
            <a:endParaRPr sz="1251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7679" y="2395897"/>
            <a:ext cx="3989704" cy="3928745"/>
          </a:xfrm>
          <a:custGeom>
            <a:avLst/>
            <a:gdLst/>
            <a:ahLst/>
            <a:cxnLst/>
            <a:rect l="l" t="t" r="r" b="b"/>
            <a:pathLst>
              <a:path w="3989704" h="3928745">
                <a:moveTo>
                  <a:pt x="0" y="3928540"/>
                </a:moveTo>
                <a:lnTo>
                  <a:pt x="3989338" y="3928540"/>
                </a:lnTo>
                <a:lnTo>
                  <a:pt x="3989338" y="0"/>
                </a:lnTo>
                <a:lnTo>
                  <a:pt x="0" y="0"/>
                </a:lnTo>
                <a:lnTo>
                  <a:pt x="0" y="3928540"/>
                </a:lnTo>
                <a:close/>
              </a:path>
            </a:pathLst>
          </a:custGeom>
          <a:ln w="13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0736" y="313691"/>
            <a:ext cx="10359136" cy="1158010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2065603" marR="5080" indent="-599425">
              <a:lnSpc>
                <a:spcPts val="4079"/>
              </a:lnSpc>
              <a:spcBef>
                <a:spcPts val="831"/>
              </a:spcBef>
            </a:pPr>
            <a:r>
              <a:rPr spc="-5" dirty="0"/>
              <a:t>Power Law Transformations </a:t>
            </a:r>
            <a:r>
              <a:rPr spc="-985" dirty="0"/>
              <a:t> </a:t>
            </a:r>
            <a:r>
              <a:rPr spc="-5" dirty="0"/>
              <a:t>Contrast</a:t>
            </a:r>
            <a:r>
              <a:rPr dirty="0"/>
              <a:t> </a:t>
            </a:r>
            <a:r>
              <a:rPr spc="-5" dirty="0"/>
              <a:t>Enhancement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5312" y="1851660"/>
            <a:ext cx="1847215" cy="58734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3">
              <a:spcBef>
                <a:spcPts val="260"/>
              </a:spcBef>
            </a:pPr>
            <a:r>
              <a:rPr sz="3600" i="1" dirty="0">
                <a:solidFill>
                  <a:srgbClr val="003366"/>
                </a:solidFill>
                <a:latin typeface="Arial"/>
                <a:cs typeface="Arial"/>
              </a:rPr>
              <a:t>γ</a:t>
            </a:r>
            <a:r>
              <a:rPr sz="3600" i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3600" i="1" spc="-3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srgbClr val="003366"/>
                </a:solidFill>
                <a:latin typeface="Arial"/>
                <a:cs typeface="Arial"/>
              </a:rPr>
              <a:t>0.4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4291" y="2540652"/>
            <a:ext cx="2787711" cy="3664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24183" y="2583287"/>
            <a:ext cx="4356735" cy="3528060"/>
            <a:chOff x="824179" y="2583287"/>
            <a:chExt cx="4356735" cy="3528060"/>
          </a:xfrm>
        </p:grpSpPr>
        <p:sp>
          <p:nvSpPr>
            <p:cNvPr id="6" name="object 6"/>
            <p:cNvSpPr/>
            <p:nvPr/>
          </p:nvSpPr>
          <p:spPr>
            <a:xfrm>
              <a:off x="831164" y="2590272"/>
              <a:ext cx="4342765" cy="3514090"/>
            </a:xfrm>
            <a:custGeom>
              <a:avLst/>
              <a:gdLst/>
              <a:ahLst/>
              <a:cxnLst/>
              <a:rect l="l" t="t" r="r" b="b"/>
              <a:pathLst>
                <a:path w="4342765" h="3514090">
                  <a:moveTo>
                    <a:pt x="0" y="3513770"/>
                  </a:moveTo>
                  <a:lnTo>
                    <a:pt x="4342502" y="3513769"/>
                  </a:lnTo>
                  <a:lnTo>
                    <a:pt x="4342502" y="0"/>
                  </a:lnTo>
                  <a:lnTo>
                    <a:pt x="0" y="0"/>
                  </a:lnTo>
                  <a:lnTo>
                    <a:pt x="0" y="3513770"/>
                  </a:lnTo>
                  <a:close/>
                </a:path>
              </a:pathLst>
            </a:custGeom>
            <a:ln w="13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9664" y="2874969"/>
              <a:ext cx="3202940" cy="2347595"/>
            </a:xfrm>
            <a:custGeom>
              <a:avLst/>
              <a:gdLst/>
              <a:ahLst/>
              <a:cxnLst/>
              <a:rect l="l" t="t" r="r" b="b"/>
              <a:pathLst>
                <a:path w="3202940" h="2347595">
                  <a:moveTo>
                    <a:pt x="3202539" y="0"/>
                  </a:moveTo>
                  <a:lnTo>
                    <a:pt x="0" y="0"/>
                  </a:lnTo>
                  <a:lnTo>
                    <a:pt x="0" y="2347259"/>
                  </a:lnTo>
                  <a:lnTo>
                    <a:pt x="3202539" y="2347259"/>
                  </a:lnTo>
                  <a:lnTo>
                    <a:pt x="32025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6428" y="2874987"/>
              <a:ext cx="3189605" cy="13970"/>
            </a:xfrm>
            <a:custGeom>
              <a:avLst/>
              <a:gdLst/>
              <a:ahLst/>
              <a:cxnLst/>
              <a:rect l="l" t="t" r="r" b="b"/>
              <a:pathLst>
                <a:path w="3189604" h="13969">
                  <a:moveTo>
                    <a:pt x="0" y="13518"/>
                  </a:moveTo>
                  <a:lnTo>
                    <a:pt x="3189101" y="13517"/>
                  </a:lnTo>
                  <a:lnTo>
                    <a:pt x="3189101" y="0"/>
                  </a:lnTo>
                  <a:lnTo>
                    <a:pt x="0" y="0"/>
                  </a:lnTo>
                  <a:lnTo>
                    <a:pt x="0" y="1351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6428" y="2881746"/>
              <a:ext cx="3202940" cy="2347595"/>
            </a:xfrm>
            <a:custGeom>
              <a:avLst/>
              <a:gdLst/>
              <a:ahLst/>
              <a:cxnLst/>
              <a:rect l="l" t="t" r="r" b="b"/>
              <a:pathLst>
                <a:path w="3202940" h="2347595">
                  <a:moveTo>
                    <a:pt x="3202629" y="0"/>
                  </a:moveTo>
                  <a:lnTo>
                    <a:pt x="3202629" y="2333723"/>
                  </a:lnTo>
                </a:path>
                <a:path w="3202940" h="2347595">
                  <a:moveTo>
                    <a:pt x="3202629" y="2347241"/>
                  </a:moveTo>
                  <a:lnTo>
                    <a:pt x="13528" y="2347241"/>
                  </a:lnTo>
                </a:path>
                <a:path w="3202940" h="2347595">
                  <a:moveTo>
                    <a:pt x="0" y="2347241"/>
                  </a:moveTo>
                  <a:lnTo>
                    <a:pt x="0" y="13518"/>
                  </a:lnTo>
                </a:path>
              </a:pathLst>
            </a:custGeom>
            <a:ln w="13523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2316" y="2881746"/>
              <a:ext cx="3256915" cy="2401570"/>
            </a:xfrm>
            <a:custGeom>
              <a:avLst/>
              <a:gdLst/>
              <a:ahLst/>
              <a:cxnLst/>
              <a:rect l="l" t="t" r="r" b="b"/>
              <a:pathLst>
                <a:path w="3256915" h="2401570">
                  <a:moveTo>
                    <a:pt x="54112" y="0"/>
                  </a:moveTo>
                  <a:lnTo>
                    <a:pt x="54112" y="2333723"/>
                  </a:lnTo>
                </a:path>
                <a:path w="3256915" h="2401570">
                  <a:moveTo>
                    <a:pt x="0" y="2347241"/>
                  </a:moveTo>
                  <a:lnTo>
                    <a:pt x="95147" y="2347241"/>
                  </a:lnTo>
                </a:path>
                <a:path w="3256915" h="2401570">
                  <a:moveTo>
                    <a:pt x="0" y="2116534"/>
                  </a:moveTo>
                  <a:lnTo>
                    <a:pt x="95147" y="2116534"/>
                  </a:lnTo>
                </a:path>
                <a:path w="3256915" h="2401570">
                  <a:moveTo>
                    <a:pt x="0" y="1872310"/>
                  </a:moveTo>
                  <a:lnTo>
                    <a:pt x="95147" y="1872310"/>
                  </a:lnTo>
                </a:path>
                <a:path w="3256915" h="2401570">
                  <a:moveTo>
                    <a:pt x="0" y="1641603"/>
                  </a:moveTo>
                  <a:lnTo>
                    <a:pt x="95147" y="1641603"/>
                  </a:lnTo>
                </a:path>
                <a:path w="3256915" h="2401570">
                  <a:moveTo>
                    <a:pt x="0" y="1410915"/>
                  </a:moveTo>
                  <a:lnTo>
                    <a:pt x="95147" y="1410915"/>
                  </a:lnTo>
                </a:path>
                <a:path w="3256915" h="2401570">
                  <a:moveTo>
                    <a:pt x="0" y="1180208"/>
                  </a:moveTo>
                  <a:lnTo>
                    <a:pt x="95147" y="1180208"/>
                  </a:lnTo>
                </a:path>
                <a:path w="3256915" h="2401570">
                  <a:moveTo>
                    <a:pt x="0" y="936344"/>
                  </a:moveTo>
                  <a:lnTo>
                    <a:pt x="95147" y="936344"/>
                  </a:lnTo>
                </a:path>
                <a:path w="3256915" h="2401570">
                  <a:moveTo>
                    <a:pt x="0" y="705637"/>
                  </a:moveTo>
                  <a:lnTo>
                    <a:pt x="95147" y="705637"/>
                  </a:lnTo>
                </a:path>
                <a:path w="3256915" h="2401570">
                  <a:moveTo>
                    <a:pt x="0" y="474931"/>
                  </a:moveTo>
                  <a:lnTo>
                    <a:pt x="95147" y="474931"/>
                  </a:lnTo>
                </a:path>
                <a:path w="3256915" h="2401570">
                  <a:moveTo>
                    <a:pt x="0" y="230706"/>
                  </a:moveTo>
                  <a:lnTo>
                    <a:pt x="95147" y="230706"/>
                  </a:lnTo>
                </a:path>
                <a:path w="3256915" h="2401570">
                  <a:moveTo>
                    <a:pt x="0" y="0"/>
                  </a:moveTo>
                  <a:lnTo>
                    <a:pt x="95147" y="0"/>
                  </a:lnTo>
                </a:path>
                <a:path w="3256915" h="2401570">
                  <a:moveTo>
                    <a:pt x="54112" y="2347241"/>
                  </a:moveTo>
                  <a:lnTo>
                    <a:pt x="3243213" y="2347241"/>
                  </a:lnTo>
                </a:path>
                <a:path w="3256915" h="2401570">
                  <a:moveTo>
                    <a:pt x="54112" y="2401313"/>
                  </a:moveTo>
                  <a:lnTo>
                    <a:pt x="54112" y="2306687"/>
                  </a:lnTo>
                </a:path>
                <a:path w="3256915" h="2401570">
                  <a:moveTo>
                    <a:pt x="122203" y="2401313"/>
                  </a:moveTo>
                  <a:lnTo>
                    <a:pt x="122203" y="2306687"/>
                  </a:lnTo>
                </a:path>
                <a:path w="3256915" h="2401570">
                  <a:moveTo>
                    <a:pt x="176315" y="2401313"/>
                  </a:moveTo>
                  <a:lnTo>
                    <a:pt x="176315" y="2306687"/>
                  </a:lnTo>
                </a:path>
                <a:path w="3256915" h="2401570">
                  <a:moveTo>
                    <a:pt x="244406" y="2401313"/>
                  </a:moveTo>
                  <a:lnTo>
                    <a:pt x="244406" y="2306687"/>
                  </a:lnTo>
                </a:path>
                <a:path w="3256915" h="2401570">
                  <a:moveTo>
                    <a:pt x="312046" y="2401313"/>
                  </a:moveTo>
                  <a:lnTo>
                    <a:pt x="312046" y="2306687"/>
                  </a:lnTo>
                </a:path>
                <a:path w="3256915" h="2401570">
                  <a:moveTo>
                    <a:pt x="380138" y="2401313"/>
                  </a:moveTo>
                  <a:lnTo>
                    <a:pt x="380138" y="2306687"/>
                  </a:lnTo>
                </a:path>
                <a:path w="3256915" h="2401570">
                  <a:moveTo>
                    <a:pt x="434250" y="2401313"/>
                  </a:moveTo>
                  <a:lnTo>
                    <a:pt x="434250" y="2306687"/>
                  </a:lnTo>
                </a:path>
                <a:path w="3256915" h="2401570">
                  <a:moveTo>
                    <a:pt x="501890" y="2401313"/>
                  </a:moveTo>
                  <a:lnTo>
                    <a:pt x="501890" y="2306687"/>
                  </a:lnTo>
                </a:path>
                <a:path w="3256915" h="2401570">
                  <a:moveTo>
                    <a:pt x="569981" y="2401313"/>
                  </a:moveTo>
                  <a:lnTo>
                    <a:pt x="569981" y="2306687"/>
                  </a:lnTo>
                </a:path>
                <a:path w="3256915" h="2401570">
                  <a:moveTo>
                    <a:pt x="624093" y="2401313"/>
                  </a:moveTo>
                  <a:lnTo>
                    <a:pt x="624093" y="2306687"/>
                  </a:lnTo>
                </a:path>
                <a:path w="3256915" h="2401570">
                  <a:moveTo>
                    <a:pt x="692184" y="2401313"/>
                  </a:moveTo>
                  <a:lnTo>
                    <a:pt x="692184" y="2306687"/>
                  </a:lnTo>
                </a:path>
                <a:path w="3256915" h="2401570">
                  <a:moveTo>
                    <a:pt x="759825" y="2401313"/>
                  </a:moveTo>
                  <a:lnTo>
                    <a:pt x="759825" y="2306687"/>
                  </a:lnTo>
                </a:path>
                <a:path w="3256915" h="2401570">
                  <a:moveTo>
                    <a:pt x="827916" y="2401313"/>
                  </a:moveTo>
                  <a:lnTo>
                    <a:pt x="827916" y="2306687"/>
                  </a:lnTo>
                </a:path>
                <a:path w="3256915" h="2401570">
                  <a:moveTo>
                    <a:pt x="882028" y="2401313"/>
                  </a:moveTo>
                  <a:lnTo>
                    <a:pt x="882028" y="2306687"/>
                  </a:lnTo>
                </a:path>
                <a:path w="3256915" h="2401570">
                  <a:moveTo>
                    <a:pt x="949758" y="2401313"/>
                  </a:moveTo>
                  <a:lnTo>
                    <a:pt x="949758" y="2306687"/>
                  </a:lnTo>
                </a:path>
                <a:path w="3256915" h="2401570">
                  <a:moveTo>
                    <a:pt x="1017759" y="2401313"/>
                  </a:moveTo>
                  <a:lnTo>
                    <a:pt x="1017759" y="2306687"/>
                  </a:lnTo>
                </a:path>
                <a:path w="3256915" h="2401570">
                  <a:moveTo>
                    <a:pt x="1085400" y="2401313"/>
                  </a:moveTo>
                  <a:lnTo>
                    <a:pt x="1085400" y="2306687"/>
                  </a:lnTo>
                </a:path>
                <a:path w="3256915" h="2401570">
                  <a:moveTo>
                    <a:pt x="1139873" y="2401313"/>
                  </a:moveTo>
                  <a:lnTo>
                    <a:pt x="1139873" y="2306687"/>
                  </a:lnTo>
                </a:path>
                <a:path w="3256915" h="2401570">
                  <a:moveTo>
                    <a:pt x="1207513" y="2401313"/>
                  </a:moveTo>
                  <a:lnTo>
                    <a:pt x="1207513" y="2306687"/>
                  </a:lnTo>
                </a:path>
                <a:path w="3256915" h="2401570">
                  <a:moveTo>
                    <a:pt x="1275694" y="2401313"/>
                  </a:moveTo>
                  <a:lnTo>
                    <a:pt x="1275694" y="2306687"/>
                  </a:lnTo>
                </a:path>
                <a:path w="3256915" h="2401570">
                  <a:moveTo>
                    <a:pt x="1329806" y="2401313"/>
                  </a:moveTo>
                  <a:lnTo>
                    <a:pt x="1329806" y="2306687"/>
                  </a:lnTo>
                </a:path>
                <a:path w="3256915" h="2401570">
                  <a:moveTo>
                    <a:pt x="1397447" y="2401313"/>
                  </a:moveTo>
                  <a:lnTo>
                    <a:pt x="1397447" y="2306687"/>
                  </a:lnTo>
                </a:path>
                <a:path w="3256915" h="2401570">
                  <a:moveTo>
                    <a:pt x="1465628" y="2401313"/>
                  </a:moveTo>
                  <a:lnTo>
                    <a:pt x="1465628" y="2306687"/>
                  </a:lnTo>
                </a:path>
                <a:path w="3256915" h="2401570">
                  <a:moveTo>
                    <a:pt x="1533268" y="2401313"/>
                  </a:moveTo>
                  <a:lnTo>
                    <a:pt x="1533268" y="2306687"/>
                  </a:lnTo>
                </a:path>
                <a:path w="3256915" h="2401570">
                  <a:moveTo>
                    <a:pt x="1587741" y="2401313"/>
                  </a:moveTo>
                  <a:lnTo>
                    <a:pt x="1587741" y="2306687"/>
                  </a:lnTo>
                </a:path>
                <a:path w="3256915" h="2401570">
                  <a:moveTo>
                    <a:pt x="1655381" y="2401313"/>
                  </a:moveTo>
                  <a:lnTo>
                    <a:pt x="1655381" y="2306687"/>
                  </a:lnTo>
                </a:path>
                <a:path w="3256915" h="2401570">
                  <a:moveTo>
                    <a:pt x="1723563" y="2401313"/>
                  </a:moveTo>
                  <a:lnTo>
                    <a:pt x="1723563" y="2306687"/>
                  </a:lnTo>
                </a:path>
                <a:path w="3256915" h="2401570">
                  <a:moveTo>
                    <a:pt x="1777675" y="2401313"/>
                  </a:moveTo>
                  <a:lnTo>
                    <a:pt x="1777675" y="2306687"/>
                  </a:lnTo>
                </a:path>
                <a:path w="3256915" h="2401570">
                  <a:moveTo>
                    <a:pt x="1845315" y="2401313"/>
                  </a:moveTo>
                  <a:lnTo>
                    <a:pt x="1845315" y="2306687"/>
                  </a:lnTo>
                </a:path>
                <a:path w="3256915" h="2401570">
                  <a:moveTo>
                    <a:pt x="1913316" y="2401313"/>
                  </a:moveTo>
                  <a:lnTo>
                    <a:pt x="1913316" y="2306687"/>
                  </a:lnTo>
                </a:path>
                <a:path w="3256915" h="2401570">
                  <a:moveTo>
                    <a:pt x="1980956" y="2401313"/>
                  </a:moveTo>
                  <a:lnTo>
                    <a:pt x="1980956" y="2306687"/>
                  </a:lnTo>
                </a:path>
                <a:path w="3256915" h="2401570">
                  <a:moveTo>
                    <a:pt x="2035610" y="2401313"/>
                  </a:moveTo>
                  <a:lnTo>
                    <a:pt x="2035610" y="2306687"/>
                  </a:lnTo>
                </a:path>
                <a:path w="3256915" h="2401570">
                  <a:moveTo>
                    <a:pt x="2103250" y="2401313"/>
                  </a:moveTo>
                  <a:lnTo>
                    <a:pt x="2103250" y="2306687"/>
                  </a:lnTo>
                </a:path>
                <a:path w="3256915" h="2401570">
                  <a:moveTo>
                    <a:pt x="2171251" y="2401313"/>
                  </a:moveTo>
                  <a:lnTo>
                    <a:pt x="2171251" y="2306687"/>
                  </a:lnTo>
                </a:path>
                <a:path w="3256915" h="2401570">
                  <a:moveTo>
                    <a:pt x="2225363" y="2401313"/>
                  </a:moveTo>
                  <a:lnTo>
                    <a:pt x="2225363" y="2306687"/>
                  </a:lnTo>
                </a:path>
                <a:path w="3256915" h="2401570">
                  <a:moveTo>
                    <a:pt x="2293003" y="2401313"/>
                  </a:moveTo>
                  <a:lnTo>
                    <a:pt x="2293003" y="2306687"/>
                  </a:lnTo>
                </a:path>
                <a:path w="3256915" h="2401570">
                  <a:moveTo>
                    <a:pt x="2361185" y="2401313"/>
                  </a:moveTo>
                  <a:lnTo>
                    <a:pt x="2361185" y="2306687"/>
                  </a:lnTo>
                </a:path>
                <a:path w="3256915" h="2401570">
                  <a:moveTo>
                    <a:pt x="2428825" y="2401313"/>
                  </a:moveTo>
                  <a:lnTo>
                    <a:pt x="2428825" y="2306687"/>
                  </a:lnTo>
                </a:path>
                <a:path w="3256915" h="2401570">
                  <a:moveTo>
                    <a:pt x="2483298" y="2401313"/>
                  </a:moveTo>
                  <a:lnTo>
                    <a:pt x="2483298" y="2306687"/>
                  </a:lnTo>
                </a:path>
                <a:path w="3256915" h="2401570">
                  <a:moveTo>
                    <a:pt x="2550938" y="2401313"/>
                  </a:moveTo>
                  <a:lnTo>
                    <a:pt x="2550938" y="2306687"/>
                  </a:lnTo>
                </a:path>
                <a:path w="3256915" h="2401570">
                  <a:moveTo>
                    <a:pt x="2619119" y="2401313"/>
                  </a:moveTo>
                  <a:lnTo>
                    <a:pt x="2619119" y="2306687"/>
                  </a:lnTo>
                </a:path>
                <a:path w="3256915" h="2401570">
                  <a:moveTo>
                    <a:pt x="2686759" y="2401313"/>
                  </a:moveTo>
                  <a:lnTo>
                    <a:pt x="2686759" y="2306687"/>
                  </a:lnTo>
                </a:path>
                <a:path w="3256915" h="2401570">
                  <a:moveTo>
                    <a:pt x="2740872" y="2401313"/>
                  </a:moveTo>
                  <a:lnTo>
                    <a:pt x="2740872" y="2306687"/>
                  </a:lnTo>
                </a:path>
                <a:path w="3256915" h="2401570">
                  <a:moveTo>
                    <a:pt x="2808873" y="2401313"/>
                  </a:moveTo>
                  <a:lnTo>
                    <a:pt x="2808873" y="2306687"/>
                  </a:lnTo>
                </a:path>
                <a:path w="3256915" h="2401570">
                  <a:moveTo>
                    <a:pt x="2876513" y="2401313"/>
                  </a:moveTo>
                  <a:lnTo>
                    <a:pt x="2876513" y="2306687"/>
                  </a:lnTo>
                </a:path>
                <a:path w="3256915" h="2401570">
                  <a:moveTo>
                    <a:pt x="2931166" y="2401313"/>
                  </a:moveTo>
                  <a:lnTo>
                    <a:pt x="2931166" y="2306687"/>
                  </a:lnTo>
                </a:path>
                <a:path w="3256915" h="2401570">
                  <a:moveTo>
                    <a:pt x="2998806" y="2401313"/>
                  </a:moveTo>
                  <a:lnTo>
                    <a:pt x="2998806" y="2306687"/>
                  </a:lnTo>
                </a:path>
                <a:path w="3256915" h="2401570">
                  <a:moveTo>
                    <a:pt x="3066807" y="2401313"/>
                  </a:moveTo>
                  <a:lnTo>
                    <a:pt x="3066807" y="2306687"/>
                  </a:lnTo>
                </a:path>
                <a:path w="3256915" h="2401570">
                  <a:moveTo>
                    <a:pt x="3134448" y="2401313"/>
                  </a:moveTo>
                  <a:lnTo>
                    <a:pt x="3134448" y="2306687"/>
                  </a:lnTo>
                </a:path>
                <a:path w="3256915" h="2401570">
                  <a:moveTo>
                    <a:pt x="3188560" y="2401313"/>
                  </a:moveTo>
                  <a:lnTo>
                    <a:pt x="3188560" y="2306687"/>
                  </a:lnTo>
                </a:path>
                <a:path w="3256915" h="2401570">
                  <a:moveTo>
                    <a:pt x="3256741" y="2401313"/>
                  </a:moveTo>
                  <a:lnTo>
                    <a:pt x="3256741" y="2306687"/>
                  </a:lnTo>
                </a:path>
              </a:pathLst>
            </a:custGeom>
            <a:ln w="13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7102" y="2881746"/>
              <a:ext cx="3202305" cy="2340610"/>
            </a:xfrm>
            <a:custGeom>
              <a:avLst/>
              <a:gdLst/>
              <a:ahLst/>
              <a:cxnLst/>
              <a:rect l="l" t="t" r="r" b="b"/>
              <a:pathLst>
                <a:path w="3202304" h="2340610">
                  <a:moveTo>
                    <a:pt x="0" y="2340482"/>
                  </a:moveTo>
                  <a:lnTo>
                    <a:pt x="12853" y="2211611"/>
                  </a:lnTo>
                  <a:lnTo>
                    <a:pt x="40360" y="2075981"/>
                  </a:lnTo>
                  <a:lnTo>
                    <a:pt x="53888" y="1953869"/>
                  </a:lnTo>
                  <a:lnTo>
                    <a:pt x="67417" y="1858792"/>
                  </a:lnTo>
                </a:path>
                <a:path w="3202304" h="2340610">
                  <a:moveTo>
                    <a:pt x="67417" y="1858792"/>
                  </a:moveTo>
                  <a:lnTo>
                    <a:pt x="80945" y="1804720"/>
                  </a:lnTo>
                  <a:lnTo>
                    <a:pt x="94473" y="1763716"/>
                  </a:lnTo>
                  <a:lnTo>
                    <a:pt x="121529" y="1696126"/>
                  </a:lnTo>
                </a:path>
                <a:path w="3202304" h="2340610">
                  <a:moveTo>
                    <a:pt x="121529" y="1696126"/>
                  </a:moveTo>
                  <a:lnTo>
                    <a:pt x="148585" y="1641604"/>
                  </a:lnTo>
                  <a:lnTo>
                    <a:pt x="189620" y="1587532"/>
                  </a:lnTo>
                </a:path>
                <a:path w="3202304" h="2340610">
                  <a:moveTo>
                    <a:pt x="189620" y="1587532"/>
                  </a:moveTo>
                  <a:lnTo>
                    <a:pt x="257260" y="1492455"/>
                  </a:lnTo>
                </a:path>
                <a:path w="3202304" h="2340610">
                  <a:moveTo>
                    <a:pt x="257260" y="1492455"/>
                  </a:moveTo>
                  <a:lnTo>
                    <a:pt x="325351" y="1410915"/>
                  </a:lnTo>
                </a:path>
                <a:path w="3202304" h="2340610">
                  <a:moveTo>
                    <a:pt x="325351" y="1410915"/>
                  </a:moveTo>
                  <a:lnTo>
                    <a:pt x="379463" y="1343325"/>
                  </a:lnTo>
                </a:path>
                <a:path w="3202304" h="2340610">
                  <a:moveTo>
                    <a:pt x="379463" y="1343325"/>
                  </a:moveTo>
                  <a:lnTo>
                    <a:pt x="447104" y="1275195"/>
                  </a:lnTo>
                </a:path>
                <a:path w="3202304" h="2340610">
                  <a:moveTo>
                    <a:pt x="447104" y="1275195"/>
                  </a:moveTo>
                  <a:lnTo>
                    <a:pt x="515195" y="1221123"/>
                  </a:lnTo>
                </a:path>
                <a:path w="3202304" h="2340610">
                  <a:moveTo>
                    <a:pt x="515195" y="1221123"/>
                  </a:moveTo>
                  <a:lnTo>
                    <a:pt x="569307" y="1166690"/>
                  </a:lnTo>
                </a:path>
                <a:path w="3202304" h="2340610">
                  <a:moveTo>
                    <a:pt x="569307" y="1166690"/>
                  </a:moveTo>
                  <a:lnTo>
                    <a:pt x="637398" y="1112618"/>
                  </a:lnTo>
                </a:path>
                <a:path w="3202304" h="2340610">
                  <a:moveTo>
                    <a:pt x="637398" y="1112618"/>
                  </a:moveTo>
                  <a:lnTo>
                    <a:pt x="705038" y="1072065"/>
                  </a:lnTo>
                </a:path>
                <a:path w="3202304" h="2340610">
                  <a:moveTo>
                    <a:pt x="705038" y="1072065"/>
                  </a:moveTo>
                  <a:lnTo>
                    <a:pt x="745623" y="1044488"/>
                  </a:lnTo>
                  <a:lnTo>
                    <a:pt x="773130" y="1017452"/>
                  </a:lnTo>
                </a:path>
                <a:path w="3202304" h="2340610">
                  <a:moveTo>
                    <a:pt x="773130" y="1017452"/>
                  </a:moveTo>
                  <a:lnTo>
                    <a:pt x="827242" y="976898"/>
                  </a:lnTo>
                </a:path>
                <a:path w="3202304" h="2340610">
                  <a:moveTo>
                    <a:pt x="827242" y="976898"/>
                  </a:moveTo>
                  <a:lnTo>
                    <a:pt x="894972" y="936344"/>
                  </a:lnTo>
                </a:path>
                <a:path w="3202304" h="2340610">
                  <a:moveTo>
                    <a:pt x="894972" y="936344"/>
                  </a:moveTo>
                  <a:lnTo>
                    <a:pt x="962973" y="895430"/>
                  </a:lnTo>
                </a:path>
                <a:path w="3202304" h="2340610">
                  <a:moveTo>
                    <a:pt x="962973" y="895430"/>
                  </a:moveTo>
                  <a:lnTo>
                    <a:pt x="1030613" y="854876"/>
                  </a:lnTo>
                </a:path>
                <a:path w="3202304" h="2340610">
                  <a:moveTo>
                    <a:pt x="1030613" y="854876"/>
                  </a:moveTo>
                  <a:lnTo>
                    <a:pt x="1085086" y="827840"/>
                  </a:lnTo>
                </a:path>
                <a:path w="3202304" h="2340610">
                  <a:moveTo>
                    <a:pt x="1085086" y="827840"/>
                  </a:moveTo>
                  <a:lnTo>
                    <a:pt x="1112142" y="800263"/>
                  </a:lnTo>
                  <a:lnTo>
                    <a:pt x="1152726" y="786745"/>
                  </a:lnTo>
                </a:path>
                <a:path w="3202304" h="2340610">
                  <a:moveTo>
                    <a:pt x="1152726" y="786745"/>
                  </a:moveTo>
                  <a:lnTo>
                    <a:pt x="1220908" y="759709"/>
                  </a:lnTo>
                </a:path>
                <a:path w="3202304" h="2340610">
                  <a:moveTo>
                    <a:pt x="1220908" y="759709"/>
                  </a:moveTo>
                  <a:lnTo>
                    <a:pt x="1247964" y="732673"/>
                  </a:lnTo>
                  <a:lnTo>
                    <a:pt x="1275020" y="719155"/>
                  </a:lnTo>
                </a:path>
                <a:path w="3202304" h="2340610">
                  <a:moveTo>
                    <a:pt x="1275020" y="719155"/>
                  </a:moveTo>
                  <a:lnTo>
                    <a:pt x="1342660" y="692120"/>
                  </a:lnTo>
                </a:path>
                <a:path w="3202304" h="2340610">
                  <a:moveTo>
                    <a:pt x="1342660" y="692120"/>
                  </a:moveTo>
                  <a:lnTo>
                    <a:pt x="1370257" y="664723"/>
                  </a:lnTo>
                  <a:lnTo>
                    <a:pt x="1410842" y="651205"/>
                  </a:lnTo>
                </a:path>
                <a:path w="3202304" h="2340610">
                  <a:moveTo>
                    <a:pt x="1410842" y="651205"/>
                  </a:moveTo>
                  <a:lnTo>
                    <a:pt x="1478482" y="624169"/>
                  </a:lnTo>
                </a:path>
                <a:path w="3202304" h="2340610">
                  <a:moveTo>
                    <a:pt x="1478482" y="624169"/>
                  </a:moveTo>
                  <a:lnTo>
                    <a:pt x="1532955" y="597133"/>
                  </a:lnTo>
                </a:path>
                <a:path w="3202304" h="2340610">
                  <a:moveTo>
                    <a:pt x="1532955" y="597133"/>
                  </a:moveTo>
                  <a:lnTo>
                    <a:pt x="1600595" y="570097"/>
                  </a:lnTo>
                </a:path>
                <a:path w="3202304" h="2340610">
                  <a:moveTo>
                    <a:pt x="1600595" y="570097"/>
                  </a:moveTo>
                  <a:lnTo>
                    <a:pt x="1668776" y="542521"/>
                  </a:lnTo>
                </a:path>
                <a:path w="3202304" h="2340610">
                  <a:moveTo>
                    <a:pt x="1668776" y="542521"/>
                  </a:moveTo>
                  <a:lnTo>
                    <a:pt x="1722889" y="515485"/>
                  </a:lnTo>
                </a:path>
                <a:path w="3202304" h="2340610">
                  <a:moveTo>
                    <a:pt x="1722889" y="515485"/>
                  </a:moveTo>
                  <a:lnTo>
                    <a:pt x="1790529" y="488449"/>
                  </a:lnTo>
                </a:path>
                <a:path w="3202304" h="2340610">
                  <a:moveTo>
                    <a:pt x="1790529" y="488449"/>
                  </a:moveTo>
                  <a:lnTo>
                    <a:pt x="1858530" y="461413"/>
                  </a:lnTo>
                </a:path>
                <a:path w="3202304" h="2340610">
                  <a:moveTo>
                    <a:pt x="1858530" y="461413"/>
                  </a:moveTo>
                  <a:lnTo>
                    <a:pt x="1926170" y="434016"/>
                  </a:lnTo>
                </a:path>
                <a:path w="3202304" h="2340610">
                  <a:moveTo>
                    <a:pt x="1926170" y="434016"/>
                  </a:moveTo>
                  <a:lnTo>
                    <a:pt x="1980823" y="406980"/>
                  </a:lnTo>
                </a:path>
                <a:path w="3202304" h="2340610">
                  <a:moveTo>
                    <a:pt x="1980823" y="406980"/>
                  </a:moveTo>
                  <a:lnTo>
                    <a:pt x="2048463" y="379945"/>
                  </a:lnTo>
                </a:path>
                <a:path w="3202304" h="2340610">
                  <a:moveTo>
                    <a:pt x="2048463" y="379945"/>
                  </a:moveTo>
                  <a:lnTo>
                    <a:pt x="2116464" y="352909"/>
                  </a:lnTo>
                </a:path>
                <a:path w="3202304" h="2340610">
                  <a:moveTo>
                    <a:pt x="2116464" y="352909"/>
                  </a:moveTo>
                  <a:lnTo>
                    <a:pt x="2170577" y="339391"/>
                  </a:lnTo>
                </a:path>
                <a:path w="3202304" h="2340610">
                  <a:moveTo>
                    <a:pt x="2170577" y="339391"/>
                  </a:moveTo>
                  <a:lnTo>
                    <a:pt x="2238217" y="311814"/>
                  </a:lnTo>
                </a:path>
                <a:path w="3202304" h="2340610">
                  <a:moveTo>
                    <a:pt x="2238217" y="311814"/>
                  </a:moveTo>
                  <a:lnTo>
                    <a:pt x="2306398" y="284778"/>
                  </a:lnTo>
                </a:path>
                <a:path w="3202304" h="2340610">
                  <a:moveTo>
                    <a:pt x="2306398" y="284778"/>
                  </a:moveTo>
                  <a:lnTo>
                    <a:pt x="2374038" y="271260"/>
                  </a:lnTo>
                </a:path>
                <a:path w="3202304" h="2340610">
                  <a:moveTo>
                    <a:pt x="2374038" y="271260"/>
                  </a:moveTo>
                  <a:lnTo>
                    <a:pt x="2428511" y="244224"/>
                  </a:lnTo>
                </a:path>
                <a:path w="3202304" h="2340610">
                  <a:moveTo>
                    <a:pt x="2428511" y="244224"/>
                  </a:moveTo>
                  <a:lnTo>
                    <a:pt x="2496152" y="217188"/>
                  </a:lnTo>
                </a:path>
                <a:path w="3202304" h="2340610">
                  <a:moveTo>
                    <a:pt x="2496152" y="217188"/>
                  </a:moveTo>
                  <a:lnTo>
                    <a:pt x="2564333" y="203670"/>
                  </a:lnTo>
                </a:path>
                <a:path w="3202304" h="2340610">
                  <a:moveTo>
                    <a:pt x="2564333" y="203670"/>
                  </a:moveTo>
                  <a:lnTo>
                    <a:pt x="2631973" y="176274"/>
                  </a:lnTo>
                </a:path>
                <a:path w="3202304" h="2340610">
                  <a:moveTo>
                    <a:pt x="2631973" y="176274"/>
                  </a:moveTo>
                  <a:lnTo>
                    <a:pt x="2686085" y="162756"/>
                  </a:lnTo>
                </a:path>
                <a:path w="3202304" h="2340610">
                  <a:moveTo>
                    <a:pt x="2686085" y="162756"/>
                  </a:moveTo>
                  <a:lnTo>
                    <a:pt x="2754086" y="135720"/>
                  </a:lnTo>
                </a:path>
                <a:path w="3202304" h="2340610">
                  <a:moveTo>
                    <a:pt x="2754086" y="135720"/>
                  </a:moveTo>
                  <a:lnTo>
                    <a:pt x="2821727" y="122202"/>
                  </a:lnTo>
                </a:path>
                <a:path w="3202304" h="2340610">
                  <a:moveTo>
                    <a:pt x="2821727" y="122202"/>
                  </a:moveTo>
                  <a:lnTo>
                    <a:pt x="2876380" y="95166"/>
                  </a:lnTo>
                </a:path>
                <a:path w="3202304" h="2340610">
                  <a:moveTo>
                    <a:pt x="2876380" y="95166"/>
                  </a:moveTo>
                  <a:lnTo>
                    <a:pt x="2944020" y="81648"/>
                  </a:lnTo>
                </a:path>
                <a:path w="3202304" h="2340610">
                  <a:moveTo>
                    <a:pt x="2944020" y="81648"/>
                  </a:moveTo>
                  <a:lnTo>
                    <a:pt x="3012021" y="54071"/>
                  </a:lnTo>
                </a:path>
                <a:path w="3202304" h="2340610">
                  <a:moveTo>
                    <a:pt x="3012021" y="54071"/>
                  </a:moveTo>
                  <a:lnTo>
                    <a:pt x="3079661" y="40553"/>
                  </a:lnTo>
                </a:path>
                <a:path w="3202304" h="2340610">
                  <a:moveTo>
                    <a:pt x="3079661" y="40553"/>
                  </a:moveTo>
                  <a:lnTo>
                    <a:pt x="3133773" y="13517"/>
                  </a:lnTo>
                </a:path>
                <a:path w="3202304" h="2340610">
                  <a:moveTo>
                    <a:pt x="3133773" y="13517"/>
                  </a:moveTo>
                  <a:lnTo>
                    <a:pt x="3201955" y="0"/>
                  </a:lnTo>
                </a:path>
              </a:pathLst>
            </a:custGeom>
            <a:ln w="1352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19979" y="2734500"/>
            <a:ext cx="260351" cy="2618795"/>
          </a:xfrm>
          <a:prstGeom prst="rect">
            <a:avLst/>
          </a:prstGeom>
        </p:spPr>
        <p:txBody>
          <a:bodyPr vert="horz" wrap="square" lIns="0" tIns="36831" rIns="0" bIns="0" rtlCol="0">
            <a:spAutoFit/>
          </a:bodyPr>
          <a:lstStyle/>
          <a:p>
            <a:pPr marR="5080" algn="r">
              <a:spcBef>
                <a:spcPts val="289"/>
              </a:spcBef>
            </a:pPr>
            <a:r>
              <a:rPr sz="1351" spc="20" dirty="0">
                <a:latin typeface="Arial MT"/>
                <a:cs typeface="Arial MT"/>
              </a:rPr>
              <a:t>1</a:t>
            </a:r>
            <a:endParaRPr sz="1351">
              <a:latin typeface="Arial MT"/>
              <a:cs typeface="Arial MT"/>
            </a:endParaRPr>
          </a:p>
          <a:p>
            <a:pPr marR="5080" algn="r">
              <a:spcBef>
                <a:spcPts val="195"/>
              </a:spcBef>
            </a:pPr>
            <a:r>
              <a:rPr sz="1351" spc="-5" dirty="0">
                <a:latin typeface="Arial MT"/>
                <a:cs typeface="Arial MT"/>
              </a:rPr>
              <a:t>0</a:t>
            </a:r>
            <a:r>
              <a:rPr sz="1351" spc="45" dirty="0">
                <a:latin typeface="Arial MT"/>
                <a:cs typeface="Arial MT"/>
              </a:rPr>
              <a:t>.</a:t>
            </a:r>
            <a:r>
              <a:rPr sz="1351" spc="20" dirty="0">
                <a:latin typeface="Arial MT"/>
                <a:cs typeface="Arial MT"/>
              </a:rPr>
              <a:t>9</a:t>
            </a:r>
            <a:endParaRPr sz="1351">
              <a:latin typeface="Arial MT"/>
              <a:cs typeface="Arial MT"/>
            </a:endParaRPr>
          </a:p>
          <a:p>
            <a:pPr marR="5080" algn="r">
              <a:spcBef>
                <a:spcPts val="300"/>
              </a:spcBef>
            </a:pPr>
            <a:r>
              <a:rPr sz="1351" spc="-5" dirty="0">
                <a:latin typeface="Arial MT"/>
                <a:cs typeface="Arial MT"/>
              </a:rPr>
              <a:t>0</a:t>
            </a:r>
            <a:r>
              <a:rPr sz="1351" spc="45" dirty="0">
                <a:latin typeface="Arial MT"/>
                <a:cs typeface="Arial MT"/>
              </a:rPr>
              <a:t>.</a:t>
            </a:r>
            <a:r>
              <a:rPr sz="1351" spc="20" dirty="0">
                <a:latin typeface="Arial MT"/>
                <a:cs typeface="Arial MT"/>
              </a:rPr>
              <a:t>8</a:t>
            </a:r>
            <a:endParaRPr sz="1351">
              <a:latin typeface="Arial MT"/>
              <a:cs typeface="Arial MT"/>
            </a:endParaRPr>
          </a:p>
          <a:p>
            <a:pPr marR="5080" algn="r">
              <a:spcBef>
                <a:spcPts val="200"/>
              </a:spcBef>
            </a:pPr>
            <a:r>
              <a:rPr sz="1351" spc="-5" dirty="0">
                <a:latin typeface="Arial MT"/>
                <a:cs typeface="Arial MT"/>
              </a:rPr>
              <a:t>0</a:t>
            </a:r>
            <a:r>
              <a:rPr sz="1351" spc="45" dirty="0">
                <a:latin typeface="Arial MT"/>
                <a:cs typeface="Arial MT"/>
              </a:rPr>
              <a:t>.</a:t>
            </a:r>
            <a:r>
              <a:rPr sz="1351" spc="20" dirty="0">
                <a:latin typeface="Arial MT"/>
                <a:cs typeface="Arial MT"/>
              </a:rPr>
              <a:t>7</a:t>
            </a:r>
            <a:endParaRPr sz="1351">
              <a:latin typeface="Arial MT"/>
              <a:cs typeface="Arial MT"/>
            </a:endParaRPr>
          </a:p>
          <a:p>
            <a:pPr marR="5080" algn="r">
              <a:spcBef>
                <a:spcPts val="195"/>
              </a:spcBef>
            </a:pPr>
            <a:r>
              <a:rPr sz="1351" spc="-5" dirty="0">
                <a:latin typeface="Arial MT"/>
                <a:cs typeface="Arial MT"/>
              </a:rPr>
              <a:t>0</a:t>
            </a:r>
            <a:r>
              <a:rPr sz="1351" spc="45" dirty="0">
                <a:latin typeface="Arial MT"/>
                <a:cs typeface="Arial MT"/>
              </a:rPr>
              <a:t>.</a:t>
            </a:r>
            <a:r>
              <a:rPr sz="1351" spc="20" dirty="0">
                <a:latin typeface="Arial MT"/>
                <a:cs typeface="Arial MT"/>
              </a:rPr>
              <a:t>6</a:t>
            </a:r>
            <a:endParaRPr sz="1351">
              <a:latin typeface="Arial MT"/>
              <a:cs typeface="Arial MT"/>
            </a:endParaRPr>
          </a:p>
          <a:p>
            <a:pPr marR="5080" algn="r">
              <a:spcBef>
                <a:spcPts val="305"/>
              </a:spcBef>
            </a:pPr>
            <a:r>
              <a:rPr sz="1351" spc="-5" dirty="0">
                <a:latin typeface="Arial MT"/>
                <a:cs typeface="Arial MT"/>
              </a:rPr>
              <a:t>0</a:t>
            </a:r>
            <a:r>
              <a:rPr sz="1351" spc="45" dirty="0">
                <a:latin typeface="Arial MT"/>
                <a:cs typeface="Arial MT"/>
              </a:rPr>
              <a:t>.</a:t>
            </a:r>
            <a:r>
              <a:rPr sz="1351" spc="20" dirty="0">
                <a:latin typeface="Arial MT"/>
                <a:cs typeface="Arial MT"/>
              </a:rPr>
              <a:t>5</a:t>
            </a:r>
            <a:endParaRPr sz="1351">
              <a:latin typeface="Arial MT"/>
              <a:cs typeface="Arial MT"/>
            </a:endParaRPr>
          </a:p>
          <a:p>
            <a:pPr marR="5080" algn="r">
              <a:spcBef>
                <a:spcPts val="195"/>
              </a:spcBef>
            </a:pPr>
            <a:r>
              <a:rPr sz="1351" spc="-5" dirty="0">
                <a:latin typeface="Arial MT"/>
                <a:cs typeface="Arial MT"/>
              </a:rPr>
              <a:t>0</a:t>
            </a:r>
            <a:r>
              <a:rPr sz="1351" spc="45" dirty="0">
                <a:latin typeface="Arial MT"/>
                <a:cs typeface="Arial MT"/>
              </a:rPr>
              <a:t>.</a:t>
            </a:r>
            <a:r>
              <a:rPr sz="1351" spc="20" dirty="0">
                <a:latin typeface="Arial MT"/>
                <a:cs typeface="Arial MT"/>
              </a:rPr>
              <a:t>4</a:t>
            </a:r>
            <a:endParaRPr sz="1351">
              <a:latin typeface="Arial MT"/>
              <a:cs typeface="Arial MT"/>
            </a:endParaRPr>
          </a:p>
          <a:p>
            <a:pPr marR="5080" algn="r">
              <a:spcBef>
                <a:spcPts val="195"/>
              </a:spcBef>
            </a:pPr>
            <a:r>
              <a:rPr sz="1351" spc="-5" dirty="0">
                <a:latin typeface="Arial MT"/>
                <a:cs typeface="Arial MT"/>
              </a:rPr>
              <a:t>0</a:t>
            </a:r>
            <a:r>
              <a:rPr sz="1351" spc="45" dirty="0">
                <a:latin typeface="Arial MT"/>
                <a:cs typeface="Arial MT"/>
              </a:rPr>
              <a:t>.</a:t>
            </a:r>
            <a:r>
              <a:rPr sz="1351" spc="20" dirty="0">
                <a:latin typeface="Arial MT"/>
                <a:cs typeface="Arial MT"/>
              </a:rPr>
              <a:t>3</a:t>
            </a:r>
            <a:endParaRPr sz="1351">
              <a:latin typeface="Arial MT"/>
              <a:cs typeface="Arial MT"/>
            </a:endParaRPr>
          </a:p>
          <a:p>
            <a:pPr marR="5080" algn="r">
              <a:spcBef>
                <a:spcPts val="200"/>
              </a:spcBef>
            </a:pPr>
            <a:r>
              <a:rPr sz="1351" spc="-5" dirty="0">
                <a:latin typeface="Arial MT"/>
                <a:cs typeface="Arial MT"/>
              </a:rPr>
              <a:t>0</a:t>
            </a:r>
            <a:r>
              <a:rPr sz="1351" spc="45" dirty="0">
                <a:latin typeface="Arial MT"/>
                <a:cs typeface="Arial MT"/>
              </a:rPr>
              <a:t>.</a:t>
            </a:r>
            <a:r>
              <a:rPr sz="1351" spc="20" dirty="0">
                <a:latin typeface="Arial MT"/>
                <a:cs typeface="Arial MT"/>
              </a:rPr>
              <a:t>2</a:t>
            </a:r>
            <a:endParaRPr sz="1351">
              <a:latin typeface="Arial MT"/>
              <a:cs typeface="Arial MT"/>
            </a:endParaRPr>
          </a:p>
          <a:p>
            <a:pPr marR="5080" algn="r">
              <a:spcBef>
                <a:spcPts val="300"/>
              </a:spcBef>
            </a:pPr>
            <a:r>
              <a:rPr sz="1351" spc="-5" dirty="0">
                <a:latin typeface="Arial MT"/>
                <a:cs typeface="Arial MT"/>
              </a:rPr>
              <a:t>0</a:t>
            </a:r>
            <a:r>
              <a:rPr sz="1351" spc="45" dirty="0">
                <a:latin typeface="Arial MT"/>
                <a:cs typeface="Arial MT"/>
              </a:rPr>
              <a:t>.</a:t>
            </a:r>
            <a:r>
              <a:rPr sz="1351" spc="20" dirty="0">
                <a:latin typeface="Arial MT"/>
                <a:cs typeface="Arial MT"/>
              </a:rPr>
              <a:t>1</a:t>
            </a:r>
            <a:endParaRPr sz="1351">
              <a:latin typeface="Arial MT"/>
              <a:cs typeface="Arial MT"/>
            </a:endParaRPr>
          </a:p>
          <a:p>
            <a:pPr marR="5080" algn="r">
              <a:spcBef>
                <a:spcPts val="200"/>
              </a:spcBef>
            </a:pPr>
            <a:r>
              <a:rPr sz="1351" spc="20" dirty="0">
                <a:latin typeface="Arial MT"/>
                <a:cs typeface="Arial MT"/>
              </a:rPr>
              <a:t>0</a:t>
            </a:r>
            <a:endParaRPr sz="1351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9083" y="5359128"/>
            <a:ext cx="111125" cy="225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351" spc="20" dirty="0">
                <a:latin typeface="Arial MT"/>
                <a:cs typeface="Arial MT"/>
              </a:rPr>
              <a:t>0</a:t>
            </a:r>
            <a:endParaRPr sz="1351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5535" y="5359129"/>
            <a:ext cx="260351" cy="225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351" spc="-5" dirty="0">
                <a:latin typeface="Arial MT"/>
                <a:cs typeface="Arial MT"/>
              </a:rPr>
              <a:t>0</a:t>
            </a:r>
            <a:r>
              <a:rPr sz="1351" spc="45" dirty="0">
                <a:latin typeface="Arial MT"/>
                <a:cs typeface="Arial MT"/>
              </a:rPr>
              <a:t>.</a:t>
            </a:r>
            <a:r>
              <a:rPr sz="1351" spc="20" dirty="0">
                <a:latin typeface="Arial MT"/>
                <a:cs typeface="Arial MT"/>
              </a:rPr>
              <a:t>2</a:t>
            </a:r>
            <a:endParaRPr sz="1351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2470" y="5359129"/>
            <a:ext cx="260351" cy="225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351" spc="-5" dirty="0">
                <a:latin typeface="Arial MT"/>
                <a:cs typeface="Arial MT"/>
              </a:rPr>
              <a:t>0</a:t>
            </a:r>
            <a:r>
              <a:rPr sz="1351" spc="45" dirty="0">
                <a:latin typeface="Arial MT"/>
                <a:cs typeface="Arial MT"/>
              </a:rPr>
              <a:t>.</a:t>
            </a:r>
            <a:r>
              <a:rPr sz="1351" spc="20" dirty="0">
                <a:latin typeface="Arial MT"/>
                <a:cs typeface="Arial MT"/>
              </a:rPr>
              <a:t>8</a:t>
            </a:r>
            <a:endParaRPr sz="1351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61621" y="5359128"/>
            <a:ext cx="111125" cy="225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351" spc="20" dirty="0">
                <a:latin typeface="Arial MT"/>
                <a:cs typeface="Arial MT"/>
              </a:rPr>
              <a:t>1</a:t>
            </a:r>
            <a:endParaRPr sz="1351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0528" y="5258737"/>
            <a:ext cx="1640839" cy="63696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29209" algn="ctr">
              <a:spcBef>
                <a:spcPts val="925"/>
              </a:spcBef>
              <a:tabLst>
                <a:tab pos="650858" algn="l"/>
              </a:tabLst>
            </a:pPr>
            <a:r>
              <a:rPr sz="1351" spc="20" dirty="0">
                <a:latin typeface="Arial MT"/>
                <a:cs typeface="Arial MT"/>
              </a:rPr>
              <a:t>0.4	0.6</a:t>
            </a:r>
            <a:endParaRPr sz="1351">
              <a:latin typeface="Arial MT"/>
              <a:cs typeface="Arial MT"/>
            </a:endParaRPr>
          </a:p>
          <a:p>
            <a:pPr marR="5080" algn="ctr">
              <a:spcBef>
                <a:spcPts val="835"/>
              </a:spcBef>
            </a:pPr>
            <a:r>
              <a:rPr sz="1351" b="1" spc="35" dirty="0">
                <a:latin typeface="Arial"/>
                <a:cs typeface="Arial"/>
              </a:rPr>
              <a:t>Original</a:t>
            </a:r>
            <a:r>
              <a:rPr sz="1351" b="1" spc="55" dirty="0">
                <a:latin typeface="Arial"/>
                <a:cs typeface="Arial"/>
              </a:rPr>
              <a:t> </a:t>
            </a:r>
            <a:r>
              <a:rPr sz="1351" b="1" spc="20" dirty="0">
                <a:latin typeface="Arial"/>
                <a:cs typeface="Arial"/>
              </a:rPr>
              <a:t>Intensities</a:t>
            </a:r>
            <a:endParaRPr sz="135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1935" y="3038765"/>
            <a:ext cx="207877" cy="2020571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351" b="1" spc="11" dirty="0">
                <a:latin typeface="Arial"/>
                <a:cs typeface="Arial"/>
              </a:rPr>
              <a:t>Transformed</a:t>
            </a:r>
            <a:r>
              <a:rPr sz="1351" b="1" spc="35" dirty="0">
                <a:latin typeface="Arial"/>
                <a:cs typeface="Arial"/>
              </a:rPr>
              <a:t> </a:t>
            </a:r>
            <a:r>
              <a:rPr sz="1351" b="1" spc="11" dirty="0">
                <a:latin typeface="Arial"/>
                <a:cs typeface="Arial"/>
              </a:rPr>
              <a:t>Intensities</a:t>
            </a:r>
            <a:endParaRPr sz="1351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1167" y="2590273"/>
            <a:ext cx="4342765" cy="3514091"/>
          </a:xfrm>
          <a:custGeom>
            <a:avLst/>
            <a:gdLst/>
            <a:ahLst/>
            <a:cxnLst/>
            <a:rect l="l" t="t" r="r" b="b"/>
            <a:pathLst>
              <a:path w="4342765" h="3514090">
                <a:moveTo>
                  <a:pt x="0" y="3513770"/>
                </a:moveTo>
                <a:lnTo>
                  <a:pt x="4342502" y="3513769"/>
                </a:lnTo>
                <a:lnTo>
                  <a:pt x="4342502" y="0"/>
                </a:lnTo>
                <a:lnTo>
                  <a:pt x="0" y="0"/>
                </a:lnTo>
                <a:lnTo>
                  <a:pt x="0" y="3513770"/>
                </a:lnTo>
                <a:close/>
              </a:path>
            </a:pathLst>
          </a:custGeom>
          <a:ln w="13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0736" y="313691"/>
            <a:ext cx="10359136" cy="1158010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2065603" marR="5080" indent="-599425">
              <a:lnSpc>
                <a:spcPts val="4079"/>
              </a:lnSpc>
              <a:spcBef>
                <a:spcPts val="831"/>
              </a:spcBef>
            </a:pPr>
            <a:r>
              <a:rPr spc="-5" dirty="0"/>
              <a:t>Power Law Transformations </a:t>
            </a:r>
            <a:r>
              <a:rPr spc="-985" dirty="0"/>
              <a:t> </a:t>
            </a:r>
            <a:r>
              <a:rPr spc="-5" dirty="0"/>
              <a:t>Contrast</a:t>
            </a:r>
            <a:r>
              <a:rPr dirty="0"/>
              <a:t> </a:t>
            </a:r>
            <a:r>
              <a:rPr spc="-5" dirty="0"/>
              <a:t>Enhancement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3600" y="1828802"/>
            <a:ext cx="1828800" cy="588624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4291" rIns="0" bIns="0" rtlCol="0">
            <a:spAutoFit/>
          </a:bodyPr>
          <a:lstStyle/>
          <a:p>
            <a:pPr marL="91438">
              <a:spcBef>
                <a:spcPts val="271"/>
              </a:spcBef>
            </a:pPr>
            <a:r>
              <a:rPr sz="3600" i="1" dirty="0">
                <a:solidFill>
                  <a:srgbClr val="003366"/>
                </a:solidFill>
                <a:latin typeface="Arial"/>
                <a:cs typeface="Arial"/>
              </a:rPr>
              <a:t>γ</a:t>
            </a:r>
            <a:r>
              <a:rPr sz="3600" i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3600" i="1" spc="-3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srgbClr val="003366"/>
                </a:solidFill>
                <a:latin typeface="Arial"/>
                <a:cs typeface="Arial"/>
              </a:rPr>
              <a:t>0.3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1279" y="2540652"/>
            <a:ext cx="2794884" cy="3664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60619" y="2496909"/>
            <a:ext cx="4497071" cy="3644265"/>
            <a:chOff x="760617" y="2496905"/>
            <a:chExt cx="4497070" cy="3644265"/>
          </a:xfrm>
        </p:grpSpPr>
        <p:sp>
          <p:nvSpPr>
            <p:cNvPr id="6" name="object 6"/>
            <p:cNvSpPr/>
            <p:nvPr/>
          </p:nvSpPr>
          <p:spPr>
            <a:xfrm>
              <a:off x="767602" y="2503890"/>
              <a:ext cx="4483100" cy="3630295"/>
            </a:xfrm>
            <a:custGeom>
              <a:avLst/>
              <a:gdLst/>
              <a:ahLst/>
              <a:cxnLst/>
              <a:rect l="l" t="t" r="r" b="b"/>
              <a:pathLst>
                <a:path w="4483100" h="3630295">
                  <a:moveTo>
                    <a:pt x="0" y="3630049"/>
                  </a:moveTo>
                  <a:lnTo>
                    <a:pt x="4482521" y="3630049"/>
                  </a:lnTo>
                  <a:lnTo>
                    <a:pt x="4482521" y="0"/>
                  </a:lnTo>
                  <a:lnTo>
                    <a:pt x="0" y="0"/>
                  </a:lnTo>
                  <a:lnTo>
                    <a:pt x="0" y="3630049"/>
                  </a:lnTo>
                  <a:close/>
                </a:path>
              </a:pathLst>
            </a:custGeom>
            <a:ln w="1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1396" y="2796872"/>
              <a:ext cx="3310254" cy="2430145"/>
            </a:xfrm>
            <a:custGeom>
              <a:avLst/>
              <a:gdLst/>
              <a:ahLst/>
              <a:cxnLst/>
              <a:rect l="l" t="t" r="r" b="b"/>
              <a:pathLst>
                <a:path w="3310254" h="2430145">
                  <a:moveTo>
                    <a:pt x="3309730" y="0"/>
                  </a:moveTo>
                  <a:lnTo>
                    <a:pt x="0" y="0"/>
                  </a:lnTo>
                  <a:lnTo>
                    <a:pt x="0" y="2429554"/>
                  </a:lnTo>
                  <a:lnTo>
                    <a:pt x="3309730" y="2429554"/>
                  </a:lnTo>
                  <a:lnTo>
                    <a:pt x="330973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8357" y="2797021"/>
              <a:ext cx="3296285" cy="13970"/>
            </a:xfrm>
            <a:custGeom>
              <a:avLst/>
              <a:gdLst/>
              <a:ahLst/>
              <a:cxnLst/>
              <a:rect l="l" t="t" r="r" b="b"/>
              <a:pathLst>
                <a:path w="3296285" h="13969">
                  <a:moveTo>
                    <a:pt x="0" y="13911"/>
                  </a:moveTo>
                  <a:lnTo>
                    <a:pt x="3295900" y="13911"/>
                  </a:lnTo>
                  <a:lnTo>
                    <a:pt x="3295900" y="0"/>
                  </a:lnTo>
                  <a:lnTo>
                    <a:pt x="0" y="0"/>
                  </a:lnTo>
                  <a:lnTo>
                    <a:pt x="0" y="1391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68357" y="2803977"/>
              <a:ext cx="3310254" cy="2429510"/>
            </a:xfrm>
            <a:custGeom>
              <a:avLst/>
              <a:gdLst/>
              <a:ahLst/>
              <a:cxnLst/>
              <a:rect l="l" t="t" r="r" b="b"/>
              <a:pathLst>
                <a:path w="3310254" h="2429510">
                  <a:moveTo>
                    <a:pt x="3309822" y="0"/>
                  </a:moveTo>
                  <a:lnTo>
                    <a:pt x="3309822" y="2415494"/>
                  </a:lnTo>
                </a:path>
                <a:path w="3310254" h="2429510">
                  <a:moveTo>
                    <a:pt x="3309822" y="2429406"/>
                  </a:moveTo>
                  <a:lnTo>
                    <a:pt x="13922" y="2429406"/>
                  </a:lnTo>
                </a:path>
                <a:path w="3310254" h="2429510">
                  <a:moveTo>
                    <a:pt x="0" y="2429406"/>
                  </a:moveTo>
                  <a:lnTo>
                    <a:pt x="0" y="13911"/>
                  </a:lnTo>
                </a:path>
              </a:pathLst>
            </a:custGeom>
            <a:ln w="13916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2669" y="2803977"/>
              <a:ext cx="3366135" cy="2485390"/>
            </a:xfrm>
            <a:custGeom>
              <a:avLst/>
              <a:gdLst/>
              <a:ahLst/>
              <a:cxnLst/>
              <a:rect l="l" t="t" r="r" b="b"/>
              <a:pathLst>
                <a:path w="3366135" h="2485390">
                  <a:moveTo>
                    <a:pt x="55688" y="0"/>
                  </a:moveTo>
                  <a:lnTo>
                    <a:pt x="55688" y="2415494"/>
                  </a:lnTo>
                </a:path>
                <a:path w="3366135" h="2485390">
                  <a:moveTo>
                    <a:pt x="0" y="2429406"/>
                  </a:moveTo>
                  <a:lnTo>
                    <a:pt x="41766" y="2429406"/>
                  </a:lnTo>
                </a:path>
                <a:path w="3366135" h="2485390">
                  <a:moveTo>
                    <a:pt x="0" y="2191978"/>
                  </a:moveTo>
                  <a:lnTo>
                    <a:pt x="41766" y="2191978"/>
                  </a:lnTo>
                </a:path>
                <a:path w="3366135" h="2485390">
                  <a:moveTo>
                    <a:pt x="0" y="1940638"/>
                  </a:moveTo>
                  <a:lnTo>
                    <a:pt x="41766" y="1940638"/>
                  </a:lnTo>
                </a:path>
                <a:path w="3366135" h="2485390">
                  <a:moveTo>
                    <a:pt x="0" y="1703211"/>
                  </a:moveTo>
                  <a:lnTo>
                    <a:pt x="41766" y="1703211"/>
                  </a:lnTo>
                </a:path>
                <a:path w="3366135" h="2485390">
                  <a:moveTo>
                    <a:pt x="0" y="1451834"/>
                  </a:moveTo>
                  <a:lnTo>
                    <a:pt x="41766" y="1451834"/>
                  </a:lnTo>
                </a:path>
                <a:path w="3366135" h="2485390">
                  <a:moveTo>
                    <a:pt x="0" y="1214406"/>
                  </a:moveTo>
                  <a:lnTo>
                    <a:pt x="41766" y="1214406"/>
                  </a:lnTo>
                </a:path>
                <a:path w="3366135" h="2485390">
                  <a:moveTo>
                    <a:pt x="0" y="976978"/>
                  </a:moveTo>
                  <a:lnTo>
                    <a:pt x="41766" y="976978"/>
                  </a:lnTo>
                </a:path>
                <a:path w="3366135" h="2485390">
                  <a:moveTo>
                    <a:pt x="0" y="726195"/>
                  </a:moveTo>
                  <a:lnTo>
                    <a:pt x="41766" y="726195"/>
                  </a:lnTo>
                </a:path>
                <a:path w="3366135" h="2485390">
                  <a:moveTo>
                    <a:pt x="0" y="488767"/>
                  </a:moveTo>
                  <a:lnTo>
                    <a:pt x="41766" y="488767"/>
                  </a:lnTo>
                </a:path>
                <a:path w="3366135" h="2485390">
                  <a:moveTo>
                    <a:pt x="0" y="237427"/>
                  </a:moveTo>
                  <a:lnTo>
                    <a:pt x="41766" y="237427"/>
                  </a:lnTo>
                </a:path>
                <a:path w="3366135" h="2485390">
                  <a:moveTo>
                    <a:pt x="0" y="0"/>
                  </a:moveTo>
                  <a:lnTo>
                    <a:pt x="41766" y="0"/>
                  </a:lnTo>
                </a:path>
                <a:path w="3366135" h="2485390">
                  <a:moveTo>
                    <a:pt x="55688" y="2429406"/>
                  </a:moveTo>
                  <a:lnTo>
                    <a:pt x="3351588" y="2429406"/>
                  </a:lnTo>
                </a:path>
                <a:path w="3366135" h="2485390">
                  <a:moveTo>
                    <a:pt x="55688" y="2485053"/>
                  </a:moveTo>
                  <a:lnTo>
                    <a:pt x="55688" y="2443318"/>
                  </a:lnTo>
                </a:path>
                <a:path w="3366135" h="2485390">
                  <a:moveTo>
                    <a:pt x="125762" y="2485053"/>
                  </a:moveTo>
                  <a:lnTo>
                    <a:pt x="125762" y="2443318"/>
                  </a:lnTo>
                </a:path>
                <a:path w="3366135" h="2485390">
                  <a:moveTo>
                    <a:pt x="181450" y="2485053"/>
                  </a:moveTo>
                  <a:lnTo>
                    <a:pt x="181450" y="2443318"/>
                  </a:lnTo>
                </a:path>
                <a:path w="3366135" h="2485390">
                  <a:moveTo>
                    <a:pt x="251524" y="2485053"/>
                  </a:moveTo>
                  <a:lnTo>
                    <a:pt x="251524" y="2443318"/>
                  </a:lnTo>
                </a:path>
                <a:path w="3366135" h="2485390">
                  <a:moveTo>
                    <a:pt x="321134" y="2485053"/>
                  </a:moveTo>
                  <a:lnTo>
                    <a:pt x="321134" y="2443318"/>
                  </a:lnTo>
                </a:path>
                <a:path w="3366135" h="2485390">
                  <a:moveTo>
                    <a:pt x="390744" y="2485053"/>
                  </a:moveTo>
                  <a:lnTo>
                    <a:pt x="390744" y="2443318"/>
                  </a:lnTo>
                </a:path>
                <a:path w="3366135" h="2485390">
                  <a:moveTo>
                    <a:pt x="446897" y="2485053"/>
                  </a:moveTo>
                  <a:lnTo>
                    <a:pt x="446897" y="2443318"/>
                  </a:lnTo>
                </a:path>
                <a:path w="3366135" h="2485390">
                  <a:moveTo>
                    <a:pt x="516507" y="2485053"/>
                  </a:moveTo>
                  <a:lnTo>
                    <a:pt x="516507" y="2443318"/>
                  </a:lnTo>
                </a:path>
                <a:path w="3366135" h="2485390">
                  <a:moveTo>
                    <a:pt x="586581" y="2485053"/>
                  </a:moveTo>
                  <a:lnTo>
                    <a:pt x="586581" y="2443318"/>
                  </a:lnTo>
                </a:path>
                <a:path w="3366135" h="2485390">
                  <a:moveTo>
                    <a:pt x="656191" y="2485053"/>
                  </a:moveTo>
                  <a:lnTo>
                    <a:pt x="656191" y="2443318"/>
                  </a:lnTo>
                </a:path>
                <a:path w="3366135" h="2485390">
                  <a:moveTo>
                    <a:pt x="711879" y="2485053"/>
                  </a:moveTo>
                  <a:lnTo>
                    <a:pt x="711879" y="2443318"/>
                  </a:lnTo>
                </a:path>
                <a:path w="3366135" h="2485390">
                  <a:moveTo>
                    <a:pt x="781953" y="2485053"/>
                  </a:moveTo>
                  <a:lnTo>
                    <a:pt x="781953" y="2443318"/>
                  </a:lnTo>
                </a:path>
                <a:path w="3366135" h="2485390">
                  <a:moveTo>
                    <a:pt x="851564" y="2485053"/>
                  </a:moveTo>
                  <a:lnTo>
                    <a:pt x="851564" y="2443318"/>
                  </a:lnTo>
                </a:path>
                <a:path w="3366135" h="2485390">
                  <a:moveTo>
                    <a:pt x="921638" y="2485053"/>
                  </a:moveTo>
                  <a:lnTo>
                    <a:pt x="921638" y="2443318"/>
                  </a:lnTo>
                </a:path>
                <a:path w="3366135" h="2485390">
                  <a:moveTo>
                    <a:pt x="977419" y="2485053"/>
                  </a:moveTo>
                  <a:lnTo>
                    <a:pt x="977419" y="2443318"/>
                  </a:lnTo>
                </a:path>
                <a:path w="3366135" h="2485390">
                  <a:moveTo>
                    <a:pt x="1047400" y="2485053"/>
                  </a:moveTo>
                  <a:lnTo>
                    <a:pt x="1047400" y="2443318"/>
                  </a:lnTo>
                </a:path>
                <a:path w="3366135" h="2485390">
                  <a:moveTo>
                    <a:pt x="1117010" y="2485053"/>
                  </a:moveTo>
                  <a:lnTo>
                    <a:pt x="1117010" y="2443318"/>
                  </a:lnTo>
                </a:path>
                <a:path w="3366135" h="2485390">
                  <a:moveTo>
                    <a:pt x="1186992" y="2485053"/>
                  </a:moveTo>
                  <a:lnTo>
                    <a:pt x="1186992" y="2443318"/>
                  </a:lnTo>
                </a:path>
                <a:path w="3366135" h="2485390">
                  <a:moveTo>
                    <a:pt x="1242680" y="2485053"/>
                  </a:moveTo>
                  <a:lnTo>
                    <a:pt x="1242680" y="2443318"/>
                  </a:lnTo>
                </a:path>
                <a:path w="3366135" h="2485390">
                  <a:moveTo>
                    <a:pt x="1312290" y="2485053"/>
                  </a:moveTo>
                  <a:lnTo>
                    <a:pt x="1312290" y="2443318"/>
                  </a:lnTo>
                </a:path>
                <a:path w="3366135" h="2485390">
                  <a:moveTo>
                    <a:pt x="1382457" y="2485053"/>
                  </a:moveTo>
                  <a:lnTo>
                    <a:pt x="1382457" y="2443318"/>
                  </a:lnTo>
                </a:path>
                <a:path w="3366135" h="2485390">
                  <a:moveTo>
                    <a:pt x="1452067" y="2485053"/>
                  </a:moveTo>
                  <a:lnTo>
                    <a:pt x="1452067" y="2443318"/>
                  </a:lnTo>
                </a:path>
                <a:path w="3366135" h="2485390">
                  <a:moveTo>
                    <a:pt x="1508312" y="2485053"/>
                  </a:moveTo>
                  <a:lnTo>
                    <a:pt x="1508312" y="2443318"/>
                  </a:lnTo>
                </a:path>
                <a:path w="3366135" h="2485390">
                  <a:moveTo>
                    <a:pt x="1577922" y="2485053"/>
                  </a:moveTo>
                  <a:lnTo>
                    <a:pt x="1577922" y="2443318"/>
                  </a:lnTo>
                </a:path>
                <a:path w="3366135" h="2485390">
                  <a:moveTo>
                    <a:pt x="1647904" y="2485053"/>
                  </a:moveTo>
                  <a:lnTo>
                    <a:pt x="1647904" y="2443318"/>
                  </a:lnTo>
                </a:path>
                <a:path w="3366135" h="2485390">
                  <a:moveTo>
                    <a:pt x="1717514" y="2485053"/>
                  </a:moveTo>
                  <a:lnTo>
                    <a:pt x="1717514" y="2443318"/>
                  </a:lnTo>
                </a:path>
                <a:path w="3366135" h="2485390">
                  <a:moveTo>
                    <a:pt x="1773202" y="2485053"/>
                  </a:moveTo>
                  <a:lnTo>
                    <a:pt x="1773202" y="2443318"/>
                  </a:lnTo>
                </a:path>
                <a:path w="3366135" h="2485390">
                  <a:moveTo>
                    <a:pt x="1843369" y="2485053"/>
                  </a:moveTo>
                  <a:lnTo>
                    <a:pt x="1843369" y="2443318"/>
                  </a:lnTo>
                </a:path>
                <a:path w="3366135" h="2485390">
                  <a:moveTo>
                    <a:pt x="1912979" y="2485053"/>
                  </a:moveTo>
                  <a:lnTo>
                    <a:pt x="1912979" y="2443318"/>
                  </a:lnTo>
                </a:path>
                <a:path w="3366135" h="2485390">
                  <a:moveTo>
                    <a:pt x="1969038" y="2485053"/>
                  </a:moveTo>
                  <a:lnTo>
                    <a:pt x="1969038" y="2443318"/>
                  </a:lnTo>
                </a:path>
                <a:path w="3366135" h="2485390">
                  <a:moveTo>
                    <a:pt x="2038648" y="2485053"/>
                  </a:moveTo>
                  <a:lnTo>
                    <a:pt x="2038648" y="2443318"/>
                  </a:lnTo>
                </a:path>
                <a:path w="3366135" h="2485390">
                  <a:moveTo>
                    <a:pt x="2108815" y="2485053"/>
                  </a:moveTo>
                  <a:lnTo>
                    <a:pt x="2108815" y="2443318"/>
                  </a:lnTo>
                </a:path>
                <a:path w="3366135" h="2485390">
                  <a:moveTo>
                    <a:pt x="2178426" y="2485053"/>
                  </a:moveTo>
                  <a:lnTo>
                    <a:pt x="2178426" y="2443318"/>
                  </a:lnTo>
                </a:path>
                <a:path w="3366135" h="2485390">
                  <a:moveTo>
                    <a:pt x="2234114" y="2485053"/>
                  </a:moveTo>
                  <a:lnTo>
                    <a:pt x="2234114" y="2443318"/>
                  </a:lnTo>
                </a:path>
                <a:path w="3366135" h="2485390">
                  <a:moveTo>
                    <a:pt x="2304095" y="2485053"/>
                  </a:moveTo>
                  <a:lnTo>
                    <a:pt x="2304095" y="2443318"/>
                  </a:lnTo>
                </a:path>
                <a:path w="3366135" h="2485390">
                  <a:moveTo>
                    <a:pt x="2373705" y="2485053"/>
                  </a:moveTo>
                  <a:lnTo>
                    <a:pt x="2373705" y="2443318"/>
                  </a:lnTo>
                </a:path>
                <a:path w="3366135" h="2485390">
                  <a:moveTo>
                    <a:pt x="2443872" y="2485053"/>
                  </a:moveTo>
                  <a:lnTo>
                    <a:pt x="2443872" y="2443318"/>
                  </a:lnTo>
                </a:path>
                <a:path w="3366135" h="2485390">
                  <a:moveTo>
                    <a:pt x="2499560" y="2485053"/>
                  </a:moveTo>
                  <a:lnTo>
                    <a:pt x="2499560" y="2443318"/>
                  </a:lnTo>
                </a:path>
                <a:path w="3366135" h="2485390">
                  <a:moveTo>
                    <a:pt x="2569542" y="2485053"/>
                  </a:moveTo>
                  <a:lnTo>
                    <a:pt x="2569542" y="2443318"/>
                  </a:lnTo>
                </a:path>
                <a:path w="3366135" h="2485390">
                  <a:moveTo>
                    <a:pt x="2639152" y="2485053"/>
                  </a:moveTo>
                  <a:lnTo>
                    <a:pt x="2639152" y="2443318"/>
                  </a:lnTo>
                </a:path>
                <a:path w="3366135" h="2485390">
                  <a:moveTo>
                    <a:pt x="2708762" y="2485053"/>
                  </a:moveTo>
                  <a:lnTo>
                    <a:pt x="2708762" y="2443318"/>
                  </a:lnTo>
                </a:path>
                <a:path w="3366135" h="2485390">
                  <a:moveTo>
                    <a:pt x="2765007" y="2485053"/>
                  </a:moveTo>
                  <a:lnTo>
                    <a:pt x="2765007" y="2443318"/>
                  </a:lnTo>
                </a:path>
                <a:path w="3366135" h="2485390">
                  <a:moveTo>
                    <a:pt x="2834617" y="2485053"/>
                  </a:moveTo>
                  <a:lnTo>
                    <a:pt x="2834617" y="2443318"/>
                  </a:lnTo>
                </a:path>
                <a:path w="3366135" h="2485390">
                  <a:moveTo>
                    <a:pt x="2904599" y="2485053"/>
                  </a:moveTo>
                  <a:lnTo>
                    <a:pt x="2904599" y="2443318"/>
                  </a:lnTo>
                </a:path>
                <a:path w="3366135" h="2485390">
                  <a:moveTo>
                    <a:pt x="2974209" y="2485053"/>
                  </a:moveTo>
                  <a:lnTo>
                    <a:pt x="2974209" y="2443318"/>
                  </a:lnTo>
                </a:path>
                <a:path w="3366135" h="2485390">
                  <a:moveTo>
                    <a:pt x="3029897" y="2485053"/>
                  </a:moveTo>
                  <a:lnTo>
                    <a:pt x="3029897" y="2443318"/>
                  </a:lnTo>
                </a:path>
                <a:path w="3366135" h="2485390">
                  <a:moveTo>
                    <a:pt x="3100064" y="2485053"/>
                  </a:moveTo>
                  <a:lnTo>
                    <a:pt x="3100064" y="2443318"/>
                  </a:lnTo>
                </a:path>
                <a:path w="3366135" h="2485390">
                  <a:moveTo>
                    <a:pt x="3169674" y="2485053"/>
                  </a:moveTo>
                  <a:lnTo>
                    <a:pt x="3169674" y="2443318"/>
                  </a:lnTo>
                </a:path>
                <a:path w="3366135" h="2485390">
                  <a:moveTo>
                    <a:pt x="3239655" y="2485053"/>
                  </a:moveTo>
                  <a:lnTo>
                    <a:pt x="3239655" y="2443318"/>
                  </a:lnTo>
                </a:path>
                <a:path w="3366135" h="2485390">
                  <a:moveTo>
                    <a:pt x="3295344" y="2485053"/>
                  </a:moveTo>
                  <a:lnTo>
                    <a:pt x="3295344" y="2443318"/>
                  </a:lnTo>
                </a:path>
                <a:path w="3366135" h="2485390">
                  <a:moveTo>
                    <a:pt x="3365511" y="2485053"/>
                  </a:moveTo>
                  <a:lnTo>
                    <a:pt x="3365511" y="2443318"/>
                  </a:lnTo>
                </a:path>
              </a:pathLst>
            </a:custGeom>
            <a:ln w="13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8852" y="2803977"/>
              <a:ext cx="3309620" cy="2422525"/>
            </a:xfrm>
            <a:custGeom>
              <a:avLst/>
              <a:gdLst/>
              <a:ahLst/>
              <a:cxnLst/>
              <a:rect l="l" t="t" r="r" b="b"/>
              <a:pathLst>
                <a:path w="3309620" h="2422525">
                  <a:moveTo>
                    <a:pt x="0" y="2422450"/>
                  </a:moveTo>
                  <a:lnTo>
                    <a:pt x="13427" y="2233714"/>
                  </a:lnTo>
                  <a:lnTo>
                    <a:pt x="41735" y="2010661"/>
                  </a:lnTo>
                  <a:lnTo>
                    <a:pt x="41735" y="1912815"/>
                  </a:lnTo>
                  <a:lnTo>
                    <a:pt x="55657" y="1828880"/>
                  </a:lnTo>
                  <a:lnTo>
                    <a:pt x="55657" y="1744946"/>
                  </a:lnTo>
                  <a:lnTo>
                    <a:pt x="69579" y="1675387"/>
                  </a:lnTo>
                </a:path>
                <a:path w="3309620" h="2422525">
                  <a:moveTo>
                    <a:pt x="69579" y="1675387"/>
                  </a:moveTo>
                  <a:lnTo>
                    <a:pt x="83501" y="1619740"/>
                  </a:lnTo>
                  <a:lnTo>
                    <a:pt x="97423" y="1563629"/>
                  </a:lnTo>
                  <a:lnTo>
                    <a:pt x="111345" y="1535861"/>
                  </a:lnTo>
                  <a:lnTo>
                    <a:pt x="125267" y="1508037"/>
                  </a:lnTo>
                </a:path>
                <a:path w="3309620" h="2422525">
                  <a:moveTo>
                    <a:pt x="125267" y="1508037"/>
                  </a:moveTo>
                  <a:lnTo>
                    <a:pt x="153111" y="1437922"/>
                  </a:lnTo>
                  <a:lnTo>
                    <a:pt x="195341" y="1382275"/>
                  </a:lnTo>
                </a:path>
                <a:path w="3309620" h="2422525">
                  <a:moveTo>
                    <a:pt x="195341" y="1382275"/>
                  </a:moveTo>
                  <a:lnTo>
                    <a:pt x="264951" y="1284521"/>
                  </a:lnTo>
                </a:path>
                <a:path w="3309620" h="2422525">
                  <a:moveTo>
                    <a:pt x="264951" y="1284521"/>
                  </a:moveTo>
                  <a:lnTo>
                    <a:pt x="306717" y="1242786"/>
                  </a:lnTo>
                  <a:lnTo>
                    <a:pt x="334561" y="1214406"/>
                  </a:lnTo>
                </a:path>
                <a:path w="3309620" h="2422525">
                  <a:moveTo>
                    <a:pt x="334561" y="1214406"/>
                  </a:moveTo>
                  <a:lnTo>
                    <a:pt x="390714" y="1144847"/>
                  </a:lnTo>
                </a:path>
                <a:path w="3309620" h="2422525">
                  <a:moveTo>
                    <a:pt x="390714" y="1144847"/>
                  </a:moveTo>
                  <a:lnTo>
                    <a:pt x="460324" y="1088829"/>
                  </a:lnTo>
                </a:path>
                <a:path w="3309620" h="2422525">
                  <a:moveTo>
                    <a:pt x="460324" y="1088829"/>
                  </a:moveTo>
                  <a:lnTo>
                    <a:pt x="530398" y="1033182"/>
                  </a:lnTo>
                </a:path>
                <a:path w="3309620" h="2422525">
                  <a:moveTo>
                    <a:pt x="530398" y="1033182"/>
                  </a:moveTo>
                  <a:lnTo>
                    <a:pt x="600008" y="976978"/>
                  </a:lnTo>
                </a:path>
                <a:path w="3309620" h="2422525">
                  <a:moveTo>
                    <a:pt x="600008" y="976978"/>
                  </a:moveTo>
                  <a:lnTo>
                    <a:pt x="655696" y="935243"/>
                  </a:lnTo>
                </a:path>
                <a:path w="3309620" h="2422525">
                  <a:moveTo>
                    <a:pt x="655696" y="935243"/>
                  </a:moveTo>
                  <a:lnTo>
                    <a:pt x="725770" y="893507"/>
                  </a:lnTo>
                </a:path>
                <a:path w="3309620" h="2422525">
                  <a:moveTo>
                    <a:pt x="725770" y="893507"/>
                  </a:moveTo>
                  <a:lnTo>
                    <a:pt x="795381" y="851401"/>
                  </a:lnTo>
                </a:path>
                <a:path w="3309620" h="2422525">
                  <a:moveTo>
                    <a:pt x="795381" y="851401"/>
                  </a:moveTo>
                  <a:lnTo>
                    <a:pt x="865455" y="809666"/>
                  </a:lnTo>
                </a:path>
                <a:path w="3309620" h="2422525">
                  <a:moveTo>
                    <a:pt x="865455" y="809666"/>
                  </a:moveTo>
                  <a:lnTo>
                    <a:pt x="921236" y="767930"/>
                  </a:lnTo>
                </a:path>
                <a:path w="3309620" h="2422525">
                  <a:moveTo>
                    <a:pt x="921236" y="767930"/>
                  </a:moveTo>
                  <a:lnTo>
                    <a:pt x="991217" y="740107"/>
                  </a:lnTo>
                </a:path>
                <a:path w="3309620" h="2422525">
                  <a:moveTo>
                    <a:pt x="991217" y="740107"/>
                  </a:moveTo>
                  <a:lnTo>
                    <a:pt x="1019061" y="711727"/>
                  </a:lnTo>
                  <a:lnTo>
                    <a:pt x="1060827" y="697815"/>
                  </a:lnTo>
                </a:path>
                <a:path w="3309620" h="2422525">
                  <a:moveTo>
                    <a:pt x="1060827" y="697815"/>
                  </a:moveTo>
                  <a:lnTo>
                    <a:pt x="1130809" y="669991"/>
                  </a:lnTo>
                </a:path>
                <a:path w="3309620" h="2422525">
                  <a:moveTo>
                    <a:pt x="1130809" y="669991"/>
                  </a:moveTo>
                  <a:lnTo>
                    <a:pt x="1186497" y="642168"/>
                  </a:lnTo>
                </a:path>
                <a:path w="3309620" h="2422525">
                  <a:moveTo>
                    <a:pt x="1186497" y="642168"/>
                  </a:moveTo>
                  <a:lnTo>
                    <a:pt x="1256107" y="614344"/>
                  </a:lnTo>
                </a:path>
                <a:path w="3309620" h="2422525">
                  <a:moveTo>
                    <a:pt x="1256107" y="614344"/>
                  </a:moveTo>
                  <a:lnTo>
                    <a:pt x="1326274" y="586150"/>
                  </a:lnTo>
                </a:path>
                <a:path w="3309620" h="2422525">
                  <a:moveTo>
                    <a:pt x="1326274" y="586150"/>
                  </a:moveTo>
                  <a:lnTo>
                    <a:pt x="1395884" y="558326"/>
                  </a:lnTo>
                </a:path>
                <a:path w="3309620" h="2422525">
                  <a:moveTo>
                    <a:pt x="1395884" y="558326"/>
                  </a:moveTo>
                  <a:lnTo>
                    <a:pt x="1452129" y="530502"/>
                  </a:lnTo>
                </a:path>
                <a:path w="3309620" h="2422525">
                  <a:moveTo>
                    <a:pt x="1452129" y="530502"/>
                  </a:moveTo>
                  <a:lnTo>
                    <a:pt x="1521739" y="502679"/>
                  </a:lnTo>
                </a:path>
                <a:path w="3309620" h="2422525">
                  <a:moveTo>
                    <a:pt x="1521739" y="502679"/>
                  </a:moveTo>
                  <a:lnTo>
                    <a:pt x="1591721" y="474855"/>
                  </a:lnTo>
                </a:path>
                <a:path w="3309620" h="2422525">
                  <a:moveTo>
                    <a:pt x="1591721" y="474855"/>
                  </a:moveTo>
                  <a:lnTo>
                    <a:pt x="1661331" y="460387"/>
                  </a:lnTo>
                </a:path>
                <a:path w="3309620" h="2422525">
                  <a:moveTo>
                    <a:pt x="1661331" y="460387"/>
                  </a:moveTo>
                  <a:lnTo>
                    <a:pt x="1717019" y="432563"/>
                  </a:lnTo>
                </a:path>
                <a:path w="3309620" h="2422525">
                  <a:moveTo>
                    <a:pt x="1717019" y="432563"/>
                  </a:moveTo>
                  <a:lnTo>
                    <a:pt x="1787186" y="404740"/>
                  </a:lnTo>
                </a:path>
                <a:path w="3309620" h="2422525">
                  <a:moveTo>
                    <a:pt x="1787186" y="404740"/>
                  </a:moveTo>
                  <a:lnTo>
                    <a:pt x="1856796" y="390828"/>
                  </a:lnTo>
                </a:path>
                <a:path w="3309620" h="2422525">
                  <a:moveTo>
                    <a:pt x="1856796" y="390828"/>
                  </a:moveTo>
                  <a:lnTo>
                    <a:pt x="1912855" y="363004"/>
                  </a:lnTo>
                </a:path>
                <a:path w="3309620" h="2422525">
                  <a:moveTo>
                    <a:pt x="1912855" y="363004"/>
                  </a:moveTo>
                  <a:lnTo>
                    <a:pt x="1982465" y="349093"/>
                  </a:lnTo>
                </a:path>
                <a:path w="3309620" h="2422525">
                  <a:moveTo>
                    <a:pt x="1982465" y="349093"/>
                  </a:moveTo>
                  <a:lnTo>
                    <a:pt x="2052633" y="320898"/>
                  </a:lnTo>
                </a:path>
                <a:path w="3309620" h="2422525">
                  <a:moveTo>
                    <a:pt x="2052633" y="320898"/>
                  </a:moveTo>
                  <a:lnTo>
                    <a:pt x="2122243" y="306986"/>
                  </a:lnTo>
                </a:path>
                <a:path w="3309620" h="2422525">
                  <a:moveTo>
                    <a:pt x="2122243" y="306986"/>
                  </a:moveTo>
                  <a:lnTo>
                    <a:pt x="2177931" y="279163"/>
                  </a:lnTo>
                </a:path>
                <a:path w="3309620" h="2422525">
                  <a:moveTo>
                    <a:pt x="2177931" y="279163"/>
                  </a:moveTo>
                  <a:lnTo>
                    <a:pt x="2247912" y="265251"/>
                  </a:lnTo>
                </a:path>
                <a:path w="3309620" h="2422525">
                  <a:moveTo>
                    <a:pt x="2247912" y="265251"/>
                  </a:moveTo>
                  <a:lnTo>
                    <a:pt x="2317522" y="251339"/>
                  </a:lnTo>
                </a:path>
                <a:path w="3309620" h="2422525">
                  <a:moveTo>
                    <a:pt x="2317522" y="251339"/>
                  </a:moveTo>
                  <a:lnTo>
                    <a:pt x="2387689" y="223516"/>
                  </a:lnTo>
                </a:path>
                <a:path w="3309620" h="2422525">
                  <a:moveTo>
                    <a:pt x="2387689" y="223516"/>
                  </a:moveTo>
                  <a:lnTo>
                    <a:pt x="2443377" y="209047"/>
                  </a:lnTo>
                </a:path>
                <a:path w="3309620" h="2422525">
                  <a:moveTo>
                    <a:pt x="2443377" y="209047"/>
                  </a:moveTo>
                  <a:lnTo>
                    <a:pt x="2513359" y="195136"/>
                  </a:lnTo>
                </a:path>
                <a:path w="3309620" h="2422525">
                  <a:moveTo>
                    <a:pt x="2513359" y="195136"/>
                  </a:moveTo>
                  <a:lnTo>
                    <a:pt x="2582969" y="167312"/>
                  </a:lnTo>
                </a:path>
                <a:path w="3309620" h="2422525">
                  <a:moveTo>
                    <a:pt x="2582969" y="167312"/>
                  </a:moveTo>
                  <a:lnTo>
                    <a:pt x="2652579" y="153400"/>
                  </a:lnTo>
                </a:path>
                <a:path w="3309620" h="2422525">
                  <a:moveTo>
                    <a:pt x="2652579" y="153400"/>
                  </a:moveTo>
                  <a:lnTo>
                    <a:pt x="2708824" y="139488"/>
                  </a:lnTo>
                </a:path>
                <a:path w="3309620" h="2422525">
                  <a:moveTo>
                    <a:pt x="2708824" y="139488"/>
                  </a:moveTo>
                  <a:lnTo>
                    <a:pt x="2778434" y="125577"/>
                  </a:lnTo>
                </a:path>
                <a:path w="3309620" h="2422525">
                  <a:moveTo>
                    <a:pt x="2778434" y="125577"/>
                  </a:moveTo>
                  <a:lnTo>
                    <a:pt x="2848416" y="111665"/>
                  </a:lnTo>
                </a:path>
                <a:path w="3309620" h="2422525">
                  <a:moveTo>
                    <a:pt x="2848416" y="111665"/>
                  </a:moveTo>
                  <a:lnTo>
                    <a:pt x="2918026" y="97753"/>
                  </a:lnTo>
                </a:path>
                <a:path w="3309620" h="2422525">
                  <a:moveTo>
                    <a:pt x="2918026" y="97753"/>
                  </a:moveTo>
                  <a:lnTo>
                    <a:pt x="2973714" y="69558"/>
                  </a:lnTo>
                </a:path>
                <a:path w="3309620" h="2422525">
                  <a:moveTo>
                    <a:pt x="2973714" y="69558"/>
                  </a:moveTo>
                  <a:lnTo>
                    <a:pt x="3043881" y="55647"/>
                  </a:lnTo>
                </a:path>
                <a:path w="3309620" h="2422525">
                  <a:moveTo>
                    <a:pt x="3043881" y="55647"/>
                  </a:moveTo>
                  <a:lnTo>
                    <a:pt x="3113491" y="41735"/>
                  </a:lnTo>
                </a:path>
                <a:path w="3309620" h="2422525">
                  <a:moveTo>
                    <a:pt x="3113491" y="41735"/>
                  </a:moveTo>
                  <a:lnTo>
                    <a:pt x="3183472" y="27823"/>
                  </a:lnTo>
                </a:path>
                <a:path w="3309620" h="2422525">
                  <a:moveTo>
                    <a:pt x="3183472" y="27823"/>
                  </a:moveTo>
                  <a:lnTo>
                    <a:pt x="3239161" y="13911"/>
                  </a:lnTo>
                </a:path>
                <a:path w="3309620" h="2422525">
                  <a:moveTo>
                    <a:pt x="3239161" y="13911"/>
                  </a:moveTo>
                  <a:lnTo>
                    <a:pt x="3309328" y="0"/>
                  </a:lnTo>
                </a:path>
              </a:pathLst>
            </a:custGeom>
            <a:ln w="1391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70655" y="2652626"/>
            <a:ext cx="267335" cy="271356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spcBef>
                <a:spcPts val="280"/>
              </a:spcBef>
            </a:pPr>
            <a:r>
              <a:rPr sz="1400" spc="15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  <a:p>
            <a:pPr marR="5080" algn="r">
              <a:spcBef>
                <a:spcPts val="191"/>
              </a:spcBef>
            </a:pPr>
            <a:r>
              <a:rPr sz="1400" spc="-11" dirty="0">
                <a:latin typeface="Arial MT"/>
                <a:cs typeface="Arial MT"/>
              </a:rPr>
              <a:t>0</a:t>
            </a:r>
            <a:r>
              <a:rPr sz="1400" spc="45" dirty="0">
                <a:latin typeface="Arial MT"/>
                <a:cs typeface="Arial MT"/>
              </a:rPr>
              <a:t>.</a:t>
            </a:r>
            <a:r>
              <a:rPr sz="1400" spc="15" dirty="0">
                <a:latin typeface="Arial MT"/>
                <a:cs typeface="Arial MT"/>
              </a:rPr>
              <a:t>9</a:t>
            </a:r>
            <a:endParaRPr sz="1400">
              <a:latin typeface="Arial MT"/>
              <a:cs typeface="Arial MT"/>
            </a:endParaRPr>
          </a:p>
          <a:p>
            <a:pPr marR="5080" algn="r">
              <a:spcBef>
                <a:spcPts val="300"/>
              </a:spcBef>
            </a:pPr>
            <a:r>
              <a:rPr sz="1400" spc="-11" dirty="0">
                <a:latin typeface="Arial MT"/>
                <a:cs typeface="Arial MT"/>
              </a:rPr>
              <a:t>0</a:t>
            </a:r>
            <a:r>
              <a:rPr sz="1400" spc="45" dirty="0">
                <a:latin typeface="Arial MT"/>
                <a:cs typeface="Arial MT"/>
              </a:rPr>
              <a:t>.</a:t>
            </a:r>
            <a:r>
              <a:rPr sz="1400" spc="15" dirty="0"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  <a:p>
            <a:pPr marR="5080" algn="r">
              <a:spcBef>
                <a:spcPts val="191"/>
              </a:spcBef>
            </a:pPr>
            <a:r>
              <a:rPr sz="1400" spc="-11" dirty="0">
                <a:latin typeface="Arial MT"/>
                <a:cs typeface="Arial MT"/>
              </a:rPr>
              <a:t>0</a:t>
            </a:r>
            <a:r>
              <a:rPr sz="1400" spc="45" dirty="0">
                <a:latin typeface="Arial MT"/>
                <a:cs typeface="Arial MT"/>
              </a:rPr>
              <a:t>.</a:t>
            </a:r>
            <a:r>
              <a:rPr sz="1400" spc="15" dirty="0"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  <a:p>
            <a:pPr marR="5080" algn="r">
              <a:spcBef>
                <a:spcPts val="300"/>
              </a:spcBef>
            </a:pPr>
            <a:r>
              <a:rPr sz="1400" spc="-11" dirty="0">
                <a:latin typeface="Arial MT"/>
                <a:cs typeface="Arial MT"/>
              </a:rPr>
              <a:t>0</a:t>
            </a:r>
            <a:r>
              <a:rPr sz="1400" spc="45" dirty="0">
                <a:latin typeface="Arial MT"/>
                <a:cs typeface="Arial MT"/>
              </a:rPr>
              <a:t>.</a:t>
            </a:r>
            <a:r>
              <a:rPr sz="1400" spc="1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  <a:p>
            <a:pPr marR="5080" algn="r">
              <a:spcBef>
                <a:spcPts val="191"/>
              </a:spcBef>
            </a:pPr>
            <a:r>
              <a:rPr sz="1400" spc="-11" dirty="0">
                <a:latin typeface="Arial MT"/>
                <a:cs typeface="Arial MT"/>
              </a:rPr>
              <a:t>0</a:t>
            </a:r>
            <a:r>
              <a:rPr sz="1400" spc="45" dirty="0">
                <a:latin typeface="Arial MT"/>
                <a:cs typeface="Arial MT"/>
              </a:rPr>
              <a:t>.</a:t>
            </a:r>
            <a:r>
              <a:rPr sz="1400" spc="15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  <a:p>
            <a:pPr marR="5080" algn="r">
              <a:spcBef>
                <a:spcPts val="191"/>
              </a:spcBef>
            </a:pPr>
            <a:r>
              <a:rPr sz="1400" spc="-11" dirty="0">
                <a:latin typeface="Arial MT"/>
                <a:cs typeface="Arial MT"/>
              </a:rPr>
              <a:t>0</a:t>
            </a:r>
            <a:r>
              <a:rPr sz="1400" spc="45" dirty="0">
                <a:latin typeface="Arial MT"/>
                <a:cs typeface="Arial MT"/>
              </a:rPr>
              <a:t>.</a:t>
            </a:r>
            <a:r>
              <a:rPr sz="1400" spc="15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  <a:p>
            <a:pPr marR="5080" algn="r">
              <a:spcBef>
                <a:spcPts val="300"/>
              </a:spcBef>
            </a:pPr>
            <a:r>
              <a:rPr sz="1400" spc="-11" dirty="0">
                <a:latin typeface="Arial MT"/>
                <a:cs typeface="Arial MT"/>
              </a:rPr>
              <a:t>0</a:t>
            </a:r>
            <a:r>
              <a:rPr sz="1400" spc="45" dirty="0">
                <a:latin typeface="Arial MT"/>
                <a:cs typeface="Arial MT"/>
              </a:rPr>
              <a:t>.</a:t>
            </a:r>
            <a:r>
              <a:rPr sz="1400" spc="15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R="5080" algn="r">
              <a:spcBef>
                <a:spcPts val="185"/>
              </a:spcBef>
            </a:pPr>
            <a:r>
              <a:rPr sz="1400" spc="-11" dirty="0">
                <a:latin typeface="Arial MT"/>
                <a:cs typeface="Arial MT"/>
              </a:rPr>
              <a:t>0</a:t>
            </a:r>
            <a:r>
              <a:rPr sz="1400" spc="45" dirty="0">
                <a:latin typeface="Arial MT"/>
                <a:cs typeface="Arial MT"/>
              </a:rPr>
              <a:t>.</a:t>
            </a:r>
            <a:r>
              <a:rPr sz="1400" spc="15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  <a:p>
            <a:pPr marR="5080" algn="r">
              <a:spcBef>
                <a:spcPts val="300"/>
              </a:spcBef>
            </a:pPr>
            <a:r>
              <a:rPr sz="1400" spc="-11" dirty="0">
                <a:latin typeface="Arial MT"/>
                <a:cs typeface="Arial MT"/>
              </a:rPr>
              <a:t>0</a:t>
            </a:r>
            <a:r>
              <a:rPr sz="1400" spc="45" dirty="0">
                <a:latin typeface="Arial MT"/>
                <a:cs typeface="Arial MT"/>
              </a:rPr>
              <a:t>.</a:t>
            </a:r>
            <a:r>
              <a:rPr sz="1400" spc="15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  <a:p>
            <a:pPr marR="5080" algn="r">
              <a:spcBef>
                <a:spcPts val="185"/>
              </a:spcBef>
            </a:pPr>
            <a:r>
              <a:rPr sz="1400" spc="15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9631" y="5367221"/>
            <a:ext cx="113664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400" spc="15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2292" y="5367222"/>
            <a:ext cx="267335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400" spc="-11" dirty="0">
                <a:latin typeface="Arial MT"/>
                <a:cs typeface="Arial MT"/>
              </a:rPr>
              <a:t>0</a:t>
            </a:r>
            <a:r>
              <a:rPr sz="1400" spc="45" dirty="0">
                <a:latin typeface="Arial MT"/>
                <a:cs typeface="Arial MT"/>
              </a:rPr>
              <a:t>.</a:t>
            </a:r>
            <a:r>
              <a:rPr sz="1400" spc="15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9268" y="5367222"/>
            <a:ext cx="267335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400" spc="-11" dirty="0">
                <a:latin typeface="Arial MT"/>
                <a:cs typeface="Arial MT"/>
              </a:rPr>
              <a:t>0</a:t>
            </a:r>
            <a:r>
              <a:rPr sz="1400" spc="45" dirty="0">
                <a:latin typeface="Arial MT"/>
                <a:cs typeface="Arial MT"/>
              </a:rPr>
              <a:t>.</a:t>
            </a:r>
            <a:r>
              <a:rPr sz="1400" spc="15" dirty="0"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8989" y="5367221"/>
            <a:ext cx="113664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400" spc="15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5580" y="5263441"/>
            <a:ext cx="1688464" cy="66749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R="15874" algn="ctr">
              <a:spcBef>
                <a:spcPts val="945"/>
              </a:spcBef>
              <a:tabLst>
                <a:tab pos="655938" algn="l"/>
              </a:tabLst>
            </a:pPr>
            <a:r>
              <a:rPr sz="1400" spc="15" dirty="0">
                <a:latin typeface="Arial MT"/>
                <a:cs typeface="Arial MT"/>
              </a:rPr>
              <a:t>0.4	0.6</a:t>
            </a:r>
            <a:endParaRPr sz="1400">
              <a:latin typeface="Arial MT"/>
              <a:cs typeface="Arial MT"/>
            </a:endParaRPr>
          </a:p>
          <a:p>
            <a:pPr marR="5080" algn="ctr">
              <a:spcBef>
                <a:spcPts val="851"/>
              </a:spcBef>
            </a:pPr>
            <a:r>
              <a:rPr sz="1400" b="1" spc="31" dirty="0">
                <a:latin typeface="Arial"/>
                <a:cs typeface="Arial"/>
              </a:rPr>
              <a:t>Original</a:t>
            </a:r>
            <a:r>
              <a:rPr sz="1400" b="1" spc="9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Intensities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4006" y="2979260"/>
            <a:ext cx="204351" cy="2078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b="1" spc="5" dirty="0">
                <a:latin typeface="Arial"/>
                <a:cs typeface="Arial"/>
              </a:rPr>
              <a:t>Transformed </a:t>
            </a:r>
            <a:r>
              <a:rPr sz="1400" b="1" spc="11" dirty="0">
                <a:latin typeface="Arial"/>
                <a:cs typeface="Arial"/>
              </a:rPr>
              <a:t>Intensities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7603" y="2503894"/>
            <a:ext cx="4483100" cy="3630295"/>
          </a:xfrm>
          <a:custGeom>
            <a:avLst/>
            <a:gdLst/>
            <a:ahLst/>
            <a:cxnLst/>
            <a:rect l="l" t="t" r="r" b="b"/>
            <a:pathLst>
              <a:path w="4483100" h="3630295">
                <a:moveTo>
                  <a:pt x="0" y="3630049"/>
                </a:moveTo>
                <a:lnTo>
                  <a:pt x="4482521" y="3630049"/>
                </a:lnTo>
                <a:lnTo>
                  <a:pt x="4482521" y="0"/>
                </a:lnTo>
                <a:lnTo>
                  <a:pt x="0" y="0"/>
                </a:lnTo>
                <a:lnTo>
                  <a:pt x="0" y="3630049"/>
                </a:lnTo>
                <a:close/>
              </a:path>
            </a:pathLst>
          </a:custGeom>
          <a:ln w="139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37032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6414515"/>
            <a:ext cx="344171" cy="81280"/>
          </a:xfrm>
          <a:custGeom>
            <a:avLst/>
            <a:gdLst/>
            <a:ahLst/>
            <a:cxnLst/>
            <a:rect l="l" t="t" r="r" b="b"/>
            <a:pathLst>
              <a:path w="344170" h="81279">
                <a:moveTo>
                  <a:pt x="343662" y="60960"/>
                </a:moveTo>
                <a:lnTo>
                  <a:pt x="0" y="60960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60960"/>
                </a:lnTo>
                <a:close/>
              </a:path>
              <a:path w="344170" h="8127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62194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615086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6294120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" y="5462015"/>
            <a:ext cx="344171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" y="607618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" y="587045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" y="57500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" y="604723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591769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" y="526999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" y="5119118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" y="519531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" y="4361688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" y="4975859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" y="47716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" y="494690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" y="4818891"/>
            <a:ext cx="344171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4183382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" y="40629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39486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" y="423062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" y="375361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" y="3601214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" y="353263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" y="367741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" y="345795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" y="3253743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" y="34290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" y="330098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" y="30800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" y="29276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" y="30038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" y="2170176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" y="278434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" y="258013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" y="275539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" y="2627379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" y="1979679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" y="1827279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" y="1903476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" y="1254252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" y="166421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" y="134264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" y="171145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" y="106375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" y="91135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" y="987552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" y="72237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" y="5273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" y="3749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" y="30632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" y="4511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" y="20270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" y="10363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" y="6095"/>
            <a:ext cx="344171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9121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330709" y="28958"/>
            <a:ext cx="5661660" cy="208915"/>
            <a:chOff x="330708" y="28955"/>
            <a:chExt cx="5661660" cy="208915"/>
          </a:xfrm>
        </p:grpSpPr>
        <p:sp>
          <p:nvSpPr>
            <p:cNvPr id="72" name="object 72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/>
          <p:nvPr/>
        </p:nvSpPr>
        <p:spPr>
          <a:xfrm>
            <a:off x="6996686" y="1703835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2947419" y="1473708"/>
            <a:ext cx="5663565" cy="230504"/>
            <a:chOff x="2947416" y="1473708"/>
            <a:chExt cx="5663565" cy="230504"/>
          </a:xfrm>
        </p:grpSpPr>
        <p:sp>
          <p:nvSpPr>
            <p:cNvPr id="76" name="object 76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916431" y="313691"/>
            <a:ext cx="10359136" cy="1158010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2065603" marR="5080" indent="-599425">
              <a:lnSpc>
                <a:spcPts val="4079"/>
              </a:lnSpc>
              <a:spcBef>
                <a:spcPts val="831"/>
              </a:spcBef>
            </a:pPr>
            <a:r>
              <a:rPr spc="-5" dirty="0"/>
              <a:t>Power Law Transformations </a:t>
            </a:r>
            <a:r>
              <a:rPr spc="-985" dirty="0"/>
              <a:t> </a:t>
            </a:r>
            <a:r>
              <a:rPr spc="-5" dirty="0"/>
              <a:t>Contrast</a:t>
            </a:r>
            <a:r>
              <a:rPr dirty="0"/>
              <a:t> </a:t>
            </a:r>
            <a:r>
              <a:rPr spc="-5" dirty="0"/>
              <a:t>Enhancement</a:t>
            </a:r>
          </a:p>
        </p:txBody>
      </p:sp>
      <p:grpSp>
        <p:nvGrpSpPr>
          <p:cNvPr id="80" name="object 80"/>
          <p:cNvGrpSpPr/>
          <p:nvPr/>
        </p:nvGrpSpPr>
        <p:grpSpPr>
          <a:xfrm>
            <a:off x="117347" y="1752603"/>
            <a:ext cx="9027160" cy="3279775"/>
            <a:chOff x="117347" y="1752600"/>
            <a:chExt cx="9027160" cy="3279775"/>
          </a:xfrm>
        </p:grpSpPr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47" y="1772411"/>
              <a:ext cx="4626864" cy="325983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2583" y="1752600"/>
              <a:ext cx="4471415" cy="3264407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640184" y="4968369"/>
            <a:ext cx="13849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MR</a:t>
            </a:r>
            <a:r>
              <a:rPr b="1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image</a:t>
            </a:r>
            <a:r>
              <a:rPr b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28</a:t>
            </a:fld>
            <a:endParaRPr dirty="0"/>
          </a:p>
        </p:txBody>
      </p:sp>
      <p:sp>
        <p:nvSpPr>
          <p:cNvPr id="84" name="object 84"/>
          <p:cNvSpPr txBox="1"/>
          <p:nvPr/>
        </p:nvSpPr>
        <p:spPr>
          <a:xfrm>
            <a:off x="-12700" y="5379822"/>
            <a:ext cx="2590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trike="dblStrike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b="1" u="sng" strike="dblStrike" spc="-204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b="1" u="sng" strike="dblStrike" spc="-5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fra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ctured human</a:t>
            </a:r>
            <a:r>
              <a:rPr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spine</a:t>
            </a:r>
            <a:endParaRPr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761872" y="4840582"/>
            <a:ext cx="1638935" cy="1538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0" marR="183510" algn="ctr">
              <a:lnSpc>
                <a:spcPct val="150000"/>
              </a:lnSpc>
              <a:spcBef>
                <a:spcPts val="100"/>
              </a:spcBef>
            </a:pP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Result</a:t>
            </a:r>
            <a:r>
              <a:rPr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after </a:t>
            </a:r>
            <a:r>
              <a:rPr b="1" spc="-48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003366"/>
                </a:solidFill>
                <a:latin typeface="Arial"/>
                <a:cs typeface="Arial"/>
              </a:rPr>
              <a:t>Power</a:t>
            </a:r>
            <a:r>
              <a:rPr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law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transformation</a:t>
            </a:r>
            <a:endParaRPr>
              <a:latin typeface="Arial"/>
              <a:cs typeface="Arial"/>
            </a:endParaRPr>
          </a:p>
          <a:p>
            <a:pPr marL="1271" algn="ctr">
              <a:spcBef>
                <a:spcPts val="1080"/>
              </a:spcBef>
            </a:pP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1,</a:t>
            </a:r>
            <a:r>
              <a:rPr b="1" spc="-1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Symbol"/>
                <a:cs typeface="Symbol"/>
              </a:rPr>
              <a:t></a:t>
            </a:r>
            <a:r>
              <a:rPr spc="3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0.6</a:t>
            </a:r>
            <a:endParaRPr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972303" y="4818382"/>
            <a:ext cx="1637664" cy="1538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495" marR="182241" algn="ctr">
              <a:lnSpc>
                <a:spcPct val="150000"/>
              </a:lnSpc>
              <a:spcBef>
                <a:spcPts val="100"/>
              </a:spcBef>
            </a:pP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Result</a:t>
            </a:r>
            <a:r>
              <a:rPr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after </a:t>
            </a:r>
            <a:r>
              <a:rPr b="1" spc="-48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003366"/>
                </a:solidFill>
                <a:latin typeface="Arial"/>
                <a:cs typeface="Arial"/>
              </a:rPr>
              <a:t>Power</a:t>
            </a:r>
            <a:r>
              <a:rPr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law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transformation</a:t>
            </a:r>
            <a:endParaRPr>
              <a:latin typeface="Arial"/>
              <a:cs typeface="Arial"/>
            </a:endParaRPr>
          </a:p>
          <a:p>
            <a:pPr marL="1905" algn="ctr">
              <a:spcBef>
                <a:spcPts val="1080"/>
              </a:spcBef>
            </a:pP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1,</a:t>
            </a:r>
            <a:r>
              <a:rPr b="1" spc="-1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Symbol"/>
                <a:cs typeface="Symbol"/>
              </a:rPr>
              <a:t></a:t>
            </a:r>
            <a:r>
              <a:rPr spc="3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0.4</a:t>
            </a:r>
            <a:endParaRPr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274434" y="4864792"/>
            <a:ext cx="1637031" cy="1540806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635" algn="ctr">
              <a:spcBef>
                <a:spcPts val="1175"/>
              </a:spcBef>
            </a:pP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Result</a:t>
            </a:r>
            <a:r>
              <a:rPr b="1" spc="-3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after</a:t>
            </a:r>
            <a:endParaRPr>
              <a:latin typeface="Arial"/>
              <a:cs typeface="Arial"/>
            </a:endParaRPr>
          </a:p>
          <a:p>
            <a:pPr marL="60324" algn="ctr">
              <a:spcBef>
                <a:spcPts val="1080"/>
              </a:spcBef>
            </a:pP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Power</a:t>
            </a:r>
            <a:r>
              <a:rPr b="1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law</a:t>
            </a:r>
            <a:endParaRPr>
              <a:latin typeface="Arial"/>
              <a:cs typeface="Arial"/>
            </a:endParaRPr>
          </a:p>
          <a:p>
            <a:pPr algn="ctr">
              <a:spcBef>
                <a:spcPts val="5"/>
              </a:spcBef>
            </a:pP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transformation</a:t>
            </a:r>
            <a:endParaRPr>
              <a:latin typeface="Arial"/>
              <a:cs typeface="Arial"/>
            </a:endParaRPr>
          </a:p>
          <a:p>
            <a:pPr marL="1905" algn="ctr">
              <a:spcBef>
                <a:spcPts val="1080"/>
              </a:spcBef>
            </a:pP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1,</a:t>
            </a:r>
            <a:r>
              <a:rPr b="1" spc="-1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Symbol"/>
                <a:cs typeface="Symbol"/>
              </a:rPr>
              <a:t></a:t>
            </a:r>
            <a:r>
              <a:rPr spc="3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0.3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431" y="313691"/>
            <a:ext cx="10359136" cy="1158010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2065603" marR="5080" indent="-599425">
              <a:lnSpc>
                <a:spcPts val="4079"/>
              </a:lnSpc>
              <a:spcBef>
                <a:spcPts val="831"/>
              </a:spcBef>
            </a:pPr>
            <a:r>
              <a:rPr spc="-5" dirty="0"/>
              <a:t>Power Law Transformations </a:t>
            </a:r>
            <a:r>
              <a:rPr spc="-985" dirty="0"/>
              <a:t> </a:t>
            </a:r>
            <a:br>
              <a:rPr lang="en-US" spc="-985" dirty="0"/>
            </a:br>
            <a:r>
              <a:rPr spc="-5" dirty="0"/>
              <a:t>Contrast</a:t>
            </a:r>
            <a:r>
              <a:rPr dirty="0"/>
              <a:t> </a:t>
            </a:r>
            <a:r>
              <a:rPr spc="-5" dirty="0"/>
              <a:t>Enhancement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286001"/>
            <a:ext cx="3657600" cy="3286156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18415" rIns="0" bIns="0" rtlCol="0">
            <a:spAutoFit/>
          </a:bodyPr>
          <a:lstStyle/>
          <a:p>
            <a:pPr marL="91438" marR="81913">
              <a:lnSpc>
                <a:spcPts val="4320"/>
              </a:lnSpc>
              <a:spcBef>
                <a:spcPts val="145"/>
              </a:spcBef>
            </a:pP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Wh</a:t>
            </a:r>
            <a:r>
              <a:rPr sz="2400" spc="5" dirty="0">
                <a:solidFill>
                  <a:srgbClr val="003366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n</a:t>
            </a:r>
            <a:r>
              <a:rPr sz="2400" spc="-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th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</a:t>
            </a:r>
            <a:r>
              <a:rPr sz="2400" spc="-14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γ</a:t>
            </a:r>
            <a:r>
              <a:rPr sz="2400" spc="-6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is</a:t>
            </a:r>
            <a:r>
              <a:rPr sz="2400" spc="-9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35" dirty="0">
                <a:solidFill>
                  <a:srgbClr val="003366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edu</a:t>
            </a:r>
            <a:r>
              <a:rPr sz="2400" spc="-55" dirty="0">
                <a:solidFill>
                  <a:srgbClr val="003366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ed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35" dirty="0">
                <a:solidFill>
                  <a:srgbClr val="003366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oo 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much,</a:t>
            </a:r>
            <a:r>
              <a:rPr sz="2400" spc="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the</a:t>
            </a:r>
            <a:r>
              <a:rPr sz="2400" spc="-4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image</a:t>
            </a:r>
            <a:r>
              <a:rPr sz="2400" spc="-4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begins</a:t>
            </a:r>
            <a:r>
              <a:rPr sz="2400" spc="-3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35" dirty="0">
                <a:solidFill>
                  <a:srgbClr val="003366"/>
                </a:solidFill>
                <a:latin typeface="Constantia"/>
                <a:cs typeface="Constantia"/>
              </a:rPr>
              <a:t>to</a:t>
            </a:r>
            <a:endParaRPr sz="2400">
              <a:latin typeface="Constantia"/>
              <a:cs typeface="Constantia"/>
            </a:endParaRPr>
          </a:p>
          <a:p>
            <a:pPr marL="91438" marR="75563">
              <a:lnSpc>
                <a:spcPts val="4320"/>
              </a:lnSpc>
              <a:spcBef>
                <a:spcPts val="5"/>
              </a:spcBef>
              <a:tabLst>
                <a:tab pos="1048359" algn="l"/>
                <a:tab pos="2101162" algn="l"/>
                <a:tab pos="2783136" algn="l"/>
              </a:tabLst>
            </a:pPr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reduce contrast 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to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the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 point	</a:t>
            </a:r>
            <a:r>
              <a:rPr sz="2400" spc="-31" dirty="0">
                <a:solidFill>
                  <a:srgbClr val="003366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h</a:t>
            </a:r>
            <a:r>
              <a:rPr sz="2400" spc="11" dirty="0">
                <a:solidFill>
                  <a:srgbClr val="003366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03366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	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th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	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ima</a:t>
            </a:r>
            <a:r>
              <a:rPr sz="2400" spc="-55" dirty="0">
                <a:solidFill>
                  <a:srgbClr val="003366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  st</a:t>
            </a:r>
            <a:r>
              <a:rPr sz="2400" spc="5" dirty="0">
                <a:solidFill>
                  <a:srgbClr val="003366"/>
                </a:solidFill>
                <a:latin typeface="Constantia"/>
                <a:cs typeface="Constantia"/>
              </a:rPr>
              <a:t>a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r</a:t>
            </a:r>
            <a:r>
              <a:rPr sz="2400" spc="-31" dirty="0">
                <a:solidFill>
                  <a:srgbClr val="003366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ed</a:t>
            </a:r>
            <a:r>
              <a:rPr sz="2400" spc="-3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35" dirty="0">
                <a:solidFill>
                  <a:srgbClr val="003366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o</a:t>
            </a:r>
            <a:r>
              <a:rPr sz="2400" spc="-5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h</a:t>
            </a:r>
            <a:r>
              <a:rPr sz="2400" spc="-60" dirty="0">
                <a:solidFill>
                  <a:srgbClr val="003366"/>
                </a:solidFill>
                <a:latin typeface="Constantia"/>
                <a:cs typeface="Constantia"/>
              </a:rPr>
              <a:t>a</a:t>
            </a:r>
            <a:r>
              <a:rPr sz="2400" spc="-55" dirty="0">
                <a:solidFill>
                  <a:srgbClr val="003366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</a:t>
            </a:r>
            <a:r>
              <a:rPr sz="2400" spc="-14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5" dirty="0">
                <a:solidFill>
                  <a:srgbClr val="003366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</a:t>
            </a:r>
            <a:r>
              <a:rPr sz="2400" spc="40" dirty="0">
                <a:solidFill>
                  <a:srgbClr val="003366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y</a:t>
            </a:r>
            <a:r>
              <a:rPr sz="2400" spc="-11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sli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ht</a:t>
            </a:r>
            <a:endParaRPr sz="2400">
              <a:latin typeface="Constantia"/>
              <a:cs typeface="Constantia"/>
            </a:endParaRPr>
          </a:p>
          <a:p>
            <a:pPr marL="91438">
              <a:spcBef>
                <a:spcPts val="1060"/>
              </a:spcBef>
            </a:pP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“</a:t>
            </a:r>
            <a:r>
              <a:rPr sz="2400" b="1" spc="-5" dirty="0">
                <a:solidFill>
                  <a:srgbClr val="0033CC"/>
                </a:solidFill>
                <a:latin typeface="Constantia"/>
                <a:cs typeface="Constantia"/>
              </a:rPr>
              <a:t>wash-out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”</a:t>
            </a:r>
            <a:r>
              <a:rPr sz="2400" spc="-2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look.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3379" y="2065019"/>
            <a:ext cx="4169641" cy="40233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370323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62194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615086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6294120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5462015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" y="607618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" y="587045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" y="57500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" y="604723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" y="555040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56357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" y="591769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" y="526999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" y="5119118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" y="519531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" y="4361688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" y="4975859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" y="47716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" y="494690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4818891"/>
            <a:ext cx="344171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" y="4183382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40629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" y="39486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" y="423062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" y="375361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" y="3601214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" y="353263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" y="367741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" y="345795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" y="3253743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" y="34290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" y="330098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" y="30800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" y="29276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" y="30038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" y="2170176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" y="278434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" y="258013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" y="275539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" y="2627379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" y="1979679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" y="1827279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" y="1903476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" y="1254252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" y="166421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" y="134264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" y="171145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" y="106375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" y="91135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" y="987552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" y="72237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" y="5273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" y="3749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" y="30632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" y="4511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" y="20270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" y="10363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" y="6095"/>
            <a:ext cx="344171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9121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330709" y="28958"/>
            <a:ext cx="5661660" cy="208915"/>
            <a:chOff x="330708" y="28955"/>
            <a:chExt cx="5661660" cy="208915"/>
          </a:xfrm>
        </p:grpSpPr>
        <p:sp>
          <p:nvSpPr>
            <p:cNvPr id="73" name="object 7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6996686" y="1703835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2947419" y="1473708"/>
            <a:ext cx="5663565" cy="230504"/>
            <a:chOff x="2947416" y="1473708"/>
            <a:chExt cx="5663565" cy="230504"/>
          </a:xfrm>
        </p:grpSpPr>
        <p:sp>
          <p:nvSpPr>
            <p:cNvPr id="77" name="object 7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2758822" y="534672"/>
            <a:ext cx="460883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Image</a:t>
            </a:r>
            <a:r>
              <a:rPr sz="4400" spc="-55" dirty="0"/>
              <a:t> </a:t>
            </a:r>
            <a:r>
              <a:rPr sz="4400" dirty="0"/>
              <a:t>Enhancement</a:t>
            </a:r>
            <a:endParaRPr sz="4400"/>
          </a:p>
        </p:txBody>
      </p:sp>
      <p:pic>
        <p:nvPicPr>
          <p:cNvPr id="81" name="object 8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657" y="2256703"/>
            <a:ext cx="3585883" cy="3581172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0683" y="2268467"/>
            <a:ext cx="3596823" cy="3596460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8555484" y="6574462"/>
            <a:ext cx="17589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sz="1400" dirty="0">
                <a:solidFill>
                  <a:srgbClr val="800000"/>
                </a:solidFill>
                <a:latin typeface="Arial MT"/>
                <a:cs typeface="Arial MT"/>
              </a:rPr>
              <a:pPr marL="38099">
                <a:lnSpc>
                  <a:spcPts val="1651"/>
                </a:lnSpc>
              </a:pPr>
              <a:t>3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37032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6414515"/>
            <a:ext cx="344171" cy="81280"/>
          </a:xfrm>
          <a:custGeom>
            <a:avLst/>
            <a:gdLst/>
            <a:ahLst/>
            <a:cxnLst/>
            <a:rect l="l" t="t" r="r" b="b"/>
            <a:pathLst>
              <a:path w="344170" h="81279">
                <a:moveTo>
                  <a:pt x="343662" y="60960"/>
                </a:moveTo>
                <a:lnTo>
                  <a:pt x="0" y="60960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60960"/>
                </a:lnTo>
                <a:close/>
              </a:path>
              <a:path w="344170" h="8127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62194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615086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6294120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" y="5462015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" y="607618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" y="587045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" y="57500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" y="604723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555040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" y="56357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" y="526999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" y="5119118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" y="519531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" y="4361688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" y="4975859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" y="47716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" y="494690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4818891"/>
            <a:ext cx="344171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" y="4183382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40629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" y="39486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" y="423062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" y="2170176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" y="258013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" y="2627379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" y="1979679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" y="1827279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" y="1903476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" y="1254252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" y="166421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" y="134264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" y="171145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" y="106375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" y="91135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" y="987552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" y="72237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" y="5273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" y="3749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" y="30632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" y="4511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" y="20270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" y="10363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" y="6095"/>
            <a:ext cx="344171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9121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330709" y="28958"/>
            <a:ext cx="5661660" cy="208915"/>
            <a:chOff x="330708" y="28955"/>
            <a:chExt cx="5661660" cy="208915"/>
          </a:xfrm>
        </p:grpSpPr>
        <p:sp>
          <p:nvSpPr>
            <p:cNvPr id="59" name="object 59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6996686" y="1703835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2947419" y="1473708"/>
            <a:ext cx="5663565" cy="230504"/>
            <a:chOff x="2947416" y="1473708"/>
            <a:chExt cx="5663565" cy="230504"/>
          </a:xfrm>
        </p:grpSpPr>
        <p:sp>
          <p:nvSpPr>
            <p:cNvPr id="63" name="object 63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557572" y="6609076"/>
            <a:ext cx="4073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1955751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 MT"/>
                <a:cs typeface="Arial MT"/>
              </a:rPr>
              <a:t>ing</a:t>
            </a:r>
            <a:r>
              <a:rPr sz="1500" spc="7" baseline="55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 MT"/>
                <a:cs typeface="Arial MT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 MT"/>
                <a:cs typeface="Arial MT"/>
              </a:rPr>
              <a:t>GS</a:t>
            </a:r>
            <a:r>
              <a:rPr sz="10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 MT"/>
                <a:cs typeface="Arial MT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000" spc="-11" dirty="0">
                <a:solidFill>
                  <a:srgbClr val="800000"/>
                </a:solidFill>
                <a:latin typeface="Arial MT"/>
                <a:cs typeface="Arial MT"/>
              </a:rPr>
              <a:t>AS,</a:t>
            </a:r>
            <a:r>
              <a:rPr sz="10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 MT"/>
                <a:cs typeface="Arial MT"/>
              </a:rPr>
              <a:t>Bahria</a:t>
            </a:r>
            <a:r>
              <a:rPr sz="1000" spc="11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000" spc="-11" dirty="0">
                <a:solidFill>
                  <a:srgbClr val="800000"/>
                </a:solidFill>
                <a:latin typeface="Arial MT"/>
                <a:cs typeface="Arial MT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 MT"/>
                <a:cs typeface="Arial MT"/>
              </a:rPr>
              <a:t>Islambad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481821" y="655757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800000"/>
                </a:solidFill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2758822" y="534672"/>
            <a:ext cx="460883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Image</a:t>
            </a:r>
            <a:r>
              <a:rPr sz="4400" spc="-55" dirty="0"/>
              <a:t> </a:t>
            </a:r>
            <a:r>
              <a:rPr sz="4400" dirty="0"/>
              <a:t>Enhancement</a:t>
            </a:r>
            <a:endParaRPr sz="4400"/>
          </a:p>
        </p:txBody>
      </p:sp>
      <p:pic>
        <p:nvPicPr>
          <p:cNvPr id="70" name="object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714499"/>
            <a:ext cx="5684520" cy="5067300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894386" y="1944776"/>
            <a:ext cx="610871" cy="705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50000"/>
              </a:lnSpc>
              <a:spcBef>
                <a:spcPts val="100"/>
              </a:spcBef>
            </a:pPr>
            <a:r>
              <a:rPr sz="1600" b="1" spc="-5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erial  Ima</a:t>
            </a:r>
            <a:r>
              <a:rPr sz="1600" b="1" spc="-11" dirty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258559" y="2249807"/>
            <a:ext cx="1454151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Result</a:t>
            </a:r>
            <a:r>
              <a:rPr sz="16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16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3366"/>
                </a:solidFill>
                <a:latin typeface="Arial"/>
                <a:cs typeface="Arial"/>
              </a:rPr>
              <a:t>Power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law </a:t>
            </a:r>
            <a:r>
              <a:rPr sz="16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tra</a:t>
            </a:r>
            <a:r>
              <a:rPr sz="1600" b="1" spc="-1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1600" b="1" spc="-11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or</a:t>
            </a:r>
            <a:r>
              <a:rPr sz="1600" b="1" spc="-15" dirty="0">
                <a:solidFill>
                  <a:srgbClr val="003366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600" b="1" spc="-11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600" b="1" spc="-11" dirty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n  c</a:t>
            </a:r>
            <a:r>
              <a:rPr sz="16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16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1,</a:t>
            </a:r>
            <a:r>
              <a:rPr sz="1600" b="1" spc="1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Symbol"/>
                <a:cs typeface="Symbol"/>
              </a:rPr>
              <a:t></a:t>
            </a:r>
            <a:r>
              <a:rPr sz="160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600" b="1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3.0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(suitable)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26796" y="4963416"/>
            <a:ext cx="102489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9535">
              <a:spcBef>
                <a:spcPts val="95"/>
              </a:spcBef>
            </a:pP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Result</a:t>
            </a:r>
            <a:r>
              <a:rPr sz="1600"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1600" b="1" spc="-4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3366"/>
                </a:solidFill>
                <a:latin typeface="Arial"/>
                <a:cs typeface="Arial"/>
              </a:rPr>
              <a:t>Power</a:t>
            </a:r>
            <a:r>
              <a:rPr sz="1600" b="1" spc="-1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law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7028" y="5451144"/>
            <a:ext cx="145415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trans</a:t>
            </a:r>
            <a:r>
              <a:rPr sz="1600" b="1" spc="-15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orma</a:t>
            </a:r>
            <a:r>
              <a:rPr sz="1600" b="1" spc="-15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-12700" y="5694984"/>
            <a:ext cx="156337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77816" algn="l"/>
              </a:tabLst>
            </a:pPr>
            <a:r>
              <a:rPr sz="1600" b="1" u="dbl" spc="-5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16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= 1,</a:t>
            </a:r>
            <a:r>
              <a:rPr sz="16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Symbol"/>
                <a:cs typeface="Symbol"/>
              </a:rPr>
              <a:t></a:t>
            </a:r>
            <a:r>
              <a:rPr sz="160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6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4.0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25856" y="5938520"/>
            <a:ext cx="92583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spc="-1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600" b="1" spc="-1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600" b="1" spc="-1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600" b="1" spc="-11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268082" y="4471162"/>
            <a:ext cx="170751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7804">
              <a:spcBef>
                <a:spcPts val="95"/>
              </a:spcBef>
            </a:pP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Result</a:t>
            </a:r>
            <a:r>
              <a:rPr sz="16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16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3366"/>
                </a:solidFill>
                <a:latin typeface="Arial"/>
                <a:cs typeface="Arial"/>
              </a:rPr>
              <a:t>Power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law </a:t>
            </a:r>
            <a:r>
              <a:rPr sz="16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trans</a:t>
            </a:r>
            <a:r>
              <a:rPr sz="1600" b="1" spc="-15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orma</a:t>
            </a:r>
            <a:r>
              <a:rPr sz="1600" b="1" spc="-15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ion  c</a:t>
            </a:r>
            <a:r>
              <a:rPr sz="16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16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1,</a:t>
            </a:r>
            <a:r>
              <a:rPr sz="16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Symbol"/>
                <a:cs typeface="Symbol"/>
              </a:rPr>
              <a:t></a:t>
            </a:r>
            <a:r>
              <a:rPr sz="160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600" b="1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5.0</a:t>
            </a:r>
            <a:endParaRPr sz="1600">
              <a:latin typeface="Arial"/>
              <a:cs typeface="Arial"/>
            </a:endParaRPr>
          </a:p>
          <a:p>
            <a:pPr marL="12700" marR="5080"/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(high</a:t>
            </a:r>
            <a:r>
              <a:rPr sz="1600" b="1" spc="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contrast,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some</a:t>
            </a:r>
            <a:r>
              <a:rPr sz="16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regions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1600" b="1" spc="-43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11" dirty="0">
                <a:solidFill>
                  <a:srgbClr val="0000FF"/>
                </a:solidFill>
                <a:latin typeface="Arial"/>
                <a:cs typeface="Arial"/>
              </a:rPr>
              <a:t>too</a:t>
            </a:r>
            <a:r>
              <a:rPr sz="1600" b="1" spc="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dark)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0" y="2712721"/>
            <a:ext cx="1600200" cy="1202691"/>
          </a:xfrm>
          <a:custGeom>
            <a:avLst/>
            <a:gdLst/>
            <a:ahLst/>
            <a:cxnLst/>
            <a:rect l="l" t="t" r="r" b="b"/>
            <a:pathLst>
              <a:path w="1600200" h="1202689">
                <a:moveTo>
                  <a:pt x="1600200" y="0"/>
                </a:moveTo>
                <a:lnTo>
                  <a:pt x="0" y="0"/>
                </a:lnTo>
                <a:lnTo>
                  <a:pt x="0" y="1202435"/>
                </a:lnTo>
                <a:lnTo>
                  <a:pt x="1600200" y="1202435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8742" y="2740535"/>
            <a:ext cx="14039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5092">
              <a:spcBef>
                <a:spcPts val="100"/>
              </a:spcBef>
            </a:pPr>
            <a:r>
              <a:rPr spc="-5" dirty="0">
                <a:solidFill>
                  <a:srgbClr val="003366"/>
                </a:solidFill>
                <a:latin typeface="Arial MT"/>
                <a:cs typeface="Arial MT"/>
              </a:rPr>
              <a:t>Image</a:t>
            </a:r>
            <a:r>
              <a:rPr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3366"/>
                </a:solidFill>
                <a:latin typeface="Arial MT"/>
                <a:cs typeface="Arial MT"/>
              </a:rPr>
              <a:t>has</a:t>
            </a:r>
            <a:r>
              <a:rPr spc="-3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3366"/>
                </a:solidFill>
                <a:latin typeface="Arial MT"/>
                <a:cs typeface="Arial MT"/>
              </a:rPr>
              <a:t>a </a:t>
            </a:r>
            <a:r>
              <a:rPr spc="-484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pc="-11" dirty="0">
                <a:solidFill>
                  <a:srgbClr val="003366"/>
                </a:solidFill>
                <a:latin typeface="Arial MT"/>
                <a:cs typeface="Arial MT"/>
              </a:rPr>
              <a:t>washed-out </a:t>
            </a:r>
            <a:r>
              <a:rPr spc="-5" dirty="0">
                <a:solidFill>
                  <a:srgbClr val="003366"/>
                </a:solidFill>
                <a:latin typeface="Arial MT"/>
                <a:cs typeface="Arial MT"/>
              </a:rPr>
              <a:t> appearance</a:t>
            </a:r>
            <a:endParaRPr>
              <a:latin typeface="Arial MT"/>
              <a:cs typeface="Arial MT"/>
            </a:endParaRPr>
          </a:p>
          <a:p>
            <a:pPr marL="12700"/>
            <a:r>
              <a:rPr dirty="0">
                <a:solidFill>
                  <a:srgbClr val="003366"/>
                </a:solidFill>
                <a:latin typeface="Arial MT"/>
                <a:cs typeface="Arial MT"/>
              </a:rPr>
              <a:t>–</a:t>
            </a:r>
            <a:r>
              <a:rPr spc="-5" dirty="0">
                <a:solidFill>
                  <a:srgbClr val="003366"/>
                </a:solidFill>
                <a:latin typeface="Arial MT"/>
                <a:cs typeface="Arial MT"/>
              </a:rPr>
              <a:t> n</a:t>
            </a:r>
            <a:r>
              <a:rPr spc="-11" dirty="0">
                <a:solidFill>
                  <a:srgbClr val="003366"/>
                </a:solidFill>
                <a:latin typeface="Arial MT"/>
                <a:cs typeface="Arial MT"/>
              </a:rPr>
              <a:t>e</a:t>
            </a:r>
            <a:r>
              <a:rPr spc="-5" dirty="0">
                <a:solidFill>
                  <a:srgbClr val="003366"/>
                </a:solidFill>
                <a:latin typeface="Arial MT"/>
                <a:cs typeface="Arial MT"/>
              </a:rPr>
              <a:t>e</a:t>
            </a:r>
            <a:r>
              <a:rPr spc="-11" dirty="0">
                <a:solidFill>
                  <a:srgbClr val="003366"/>
                </a:solidFill>
                <a:latin typeface="Arial MT"/>
                <a:cs typeface="Arial MT"/>
              </a:rPr>
              <a:t>d</a:t>
            </a:r>
            <a:r>
              <a:rPr dirty="0">
                <a:solidFill>
                  <a:srgbClr val="003366"/>
                </a:solidFill>
                <a:latin typeface="Arial MT"/>
                <a:cs typeface="Arial MT"/>
              </a:rPr>
              <a:t>s</a:t>
            </a:r>
            <a:r>
              <a:rPr spc="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pc="-900" dirty="0">
                <a:solidFill>
                  <a:srgbClr val="003366"/>
                </a:solidFill>
                <a:latin typeface="Arial MT"/>
                <a:cs typeface="Arial MT"/>
              </a:rPr>
              <a:t>γ</a:t>
            </a:r>
            <a:r>
              <a:rPr dirty="0">
                <a:solidFill>
                  <a:srgbClr val="003366"/>
                </a:solidFill>
                <a:latin typeface="Arial MT"/>
                <a:cs typeface="Arial MT"/>
              </a:rPr>
              <a:t> &gt;</a:t>
            </a:r>
            <a:r>
              <a:rPr spc="-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03366"/>
                </a:solidFill>
                <a:latin typeface="Arial MT"/>
                <a:cs typeface="Arial MT"/>
              </a:rPr>
              <a:t>1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23868" y="380936"/>
            <a:ext cx="10359136" cy="632225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3370494" marR="5080" indent="-2384366">
              <a:lnSpc>
                <a:spcPts val="4079"/>
              </a:lnSpc>
              <a:spcBef>
                <a:spcPts val="831"/>
              </a:spcBef>
            </a:pPr>
            <a:r>
              <a:rPr spc="-5" dirty="0"/>
              <a:t>Piecewise</a:t>
            </a:r>
            <a:r>
              <a:rPr dirty="0"/>
              <a:t> </a:t>
            </a:r>
            <a:r>
              <a:rPr spc="-5" dirty="0"/>
              <a:t>Linear</a:t>
            </a:r>
            <a:r>
              <a:rPr spc="5" dirty="0"/>
              <a:t> </a:t>
            </a:r>
            <a:r>
              <a:rPr spc="-5" dirty="0"/>
              <a:t>Transformation </a:t>
            </a:r>
            <a:r>
              <a:rPr spc="-98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4260345"/>
            <a:ext cx="3138171" cy="1633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indent="-342891">
              <a:spcBef>
                <a:spcPts val="100"/>
              </a:spcBef>
              <a:buFont typeface="Wingdings"/>
              <a:buChar char=""/>
              <a:tabLst>
                <a:tab pos="355591" algn="l"/>
              </a:tabLst>
            </a:pPr>
            <a:r>
              <a:rPr sz="2400" spc="-11" dirty="0">
                <a:solidFill>
                  <a:srgbClr val="003366"/>
                </a:solidFill>
                <a:latin typeface="Constantia"/>
                <a:cs typeface="Constantia"/>
              </a:rPr>
              <a:t>Contrast</a:t>
            </a:r>
            <a:r>
              <a:rPr sz="2400" spc="-14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1" dirty="0">
                <a:solidFill>
                  <a:srgbClr val="003366"/>
                </a:solidFill>
                <a:latin typeface="Constantia"/>
                <a:cs typeface="Constantia"/>
              </a:rPr>
              <a:t>stretching</a:t>
            </a:r>
            <a:endParaRPr sz="2400">
              <a:latin typeface="Constantia"/>
              <a:cs typeface="Constantia"/>
            </a:endParaRPr>
          </a:p>
          <a:p>
            <a:pPr marL="355591" indent="-342891">
              <a:spcBef>
                <a:spcPts val="2015"/>
              </a:spcBef>
              <a:buFont typeface="Wingdings"/>
              <a:buChar char=""/>
              <a:tabLst>
                <a:tab pos="355591" algn="l"/>
              </a:tabLst>
            </a:pP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Intensity</a:t>
            </a:r>
            <a:r>
              <a:rPr sz="2400" spc="-10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level</a:t>
            </a:r>
            <a:r>
              <a:rPr sz="2400" spc="-9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slicing</a:t>
            </a:r>
            <a:endParaRPr sz="2400">
              <a:latin typeface="Constantia"/>
              <a:cs typeface="Constantia"/>
            </a:endParaRPr>
          </a:p>
          <a:p>
            <a:pPr marL="355591" indent="-342891">
              <a:spcBef>
                <a:spcPts val="2015"/>
              </a:spcBef>
              <a:buClr>
                <a:srgbClr val="003366"/>
              </a:buClr>
              <a:buFont typeface="Wingdings"/>
              <a:buChar char=""/>
              <a:tabLst>
                <a:tab pos="355591" algn="l"/>
              </a:tabLst>
            </a:pP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Bit-Plane</a:t>
            </a:r>
            <a:r>
              <a:rPr sz="2400" spc="-131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slicing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230" y="2392278"/>
            <a:ext cx="116140" cy="11606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12879" y="2312525"/>
            <a:ext cx="548640" cy="259715"/>
            <a:chOff x="712878" y="2312522"/>
            <a:chExt cx="548640" cy="2597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878" y="2330679"/>
              <a:ext cx="177756" cy="2391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22947" y="2312522"/>
              <a:ext cx="142875" cy="257810"/>
            </a:xfrm>
            <a:custGeom>
              <a:avLst/>
              <a:gdLst/>
              <a:ahLst/>
              <a:cxnLst/>
              <a:rect l="l" t="t" r="r" b="b"/>
              <a:pathLst>
                <a:path w="142875" h="257810">
                  <a:moveTo>
                    <a:pt x="20195" y="256345"/>
                  </a:moveTo>
                  <a:lnTo>
                    <a:pt x="9087" y="256345"/>
                  </a:lnTo>
                  <a:lnTo>
                    <a:pt x="12117" y="257286"/>
                  </a:lnTo>
                  <a:lnTo>
                    <a:pt x="18175" y="257286"/>
                  </a:lnTo>
                  <a:lnTo>
                    <a:pt x="20195" y="256345"/>
                  </a:lnTo>
                  <a:close/>
                </a:path>
                <a:path w="142875" h="257810">
                  <a:moveTo>
                    <a:pt x="132304" y="256345"/>
                  </a:moveTo>
                  <a:lnTo>
                    <a:pt x="121197" y="256345"/>
                  </a:lnTo>
                  <a:lnTo>
                    <a:pt x="124226" y="257286"/>
                  </a:lnTo>
                  <a:lnTo>
                    <a:pt x="130284" y="257286"/>
                  </a:lnTo>
                  <a:lnTo>
                    <a:pt x="132304" y="256345"/>
                  </a:lnTo>
                  <a:close/>
                </a:path>
                <a:path w="142875" h="257810">
                  <a:moveTo>
                    <a:pt x="27276" y="255269"/>
                  </a:moveTo>
                  <a:lnTo>
                    <a:pt x="3029" y="255269"/>
                  </a:lnTo>
                  <a:lnTo>
                    <a:pt x="4039" y="256345"/>
                  </a:lnTo>
                  <a:lnTo>
                    <a:pt x="25257" y="256345"/>
                  </a:lnTo>
                  <a:lnTo>
                    <a:pt x="27276" y="255269"/>
                  </a:lnTo>
                  <a:close/>
                </a:path>
                <a:path w="142875" h="257810">
                  <a:moveTo>
                    <a:pt x="139372" y="255269"/>
                  </a:moveTo>
                  <a:lnTo>
                    <a:pt x="115138" y="255269"/>
                  </a:lnTo>
                  <a:lnTo>
                    <a:pt x="116148" y="256345"/>
                  </a:lnTo>
                  <a:lnTo>
                    <a:pt x="138362" y="256345"/>
                  </a:lnTo>
                  <a:lnTo>
                    <a:pt x="139372" y="255269"/>
                  </a:lnTo>
                  <a:close/>
                </a:path>
                <a:path w="142875" h="257810">
                  <a:moveTo>
                    <a:pt x="27276" y="1075"/>
                  </a:moveTo>
                  <a:lnTo>
                    <a:pt x="3029" y="1075"/>
                  </a:lnTo>
                  <a:lnTo>
                    <a:pt x="1009" y="2017"/>
                  </a:lnTo>
                  <a:lnTo>
                    <a:pt x="0" y="3093"/>
                  </a:lnTo>
                  <a:lnTo>
                    <a:pt x="0" y="253252"/>
                  </a:lnTo>
                  <a:lnTo>
                    <a:pt x="1009" y="254328"/>
                  </a:lnTo>
                  <a:lnTo>
                    <a:pt x="1009" y="255269"/>
                  </a:lnTo>
                  <a:lnTo>
                    <a:pt x="28286" y="255269"/>
                  </a:lnTo>
                  <a:lnTo>
                    <a:pt x="28286" y="254328"/>
                  </a:lnTo>
                  <a:lnTo>
                    <a:pt x="29296" y="253252"/>
                  </a:lnTo>
                  <a:lnTo>
                    <a:pt x="30305" y="252310"/>
                  </a:lnTo>
                  <a:lnTo>
                    <a:pt x="30305" y="135166"/>
                  </a:lnTo>
                  <a:lnTo>
                    <a:pt x="36348" y="127996"/>
                  </a:lnTo>
                  <a:lnTo>
                    <a:pt x="65377" y="104905"/>
                  </a:lnTo>
                  <a:lnTo>
                    <a:pt x="30305" y="104905"/>
                  </a:lnTo>
                  <a:lnTo>
                    <a:pt x="30305" y="5110"/>
                  </a:lnTo>
                  <a:lnTo>
                    <a:pt x="29296" y="4034"/>
                  </a:lnTo>
                  <a:lnTo>
                    <a:pt x="29296" y="3093"/>
                  </a:lnTo>
                  <a:lnTo>
                    <a:pt x="28286" y="2017"/>
                  </a:lnTo>
                  <a:lnTo>
                    <a:pt x="27276" y="1075"/>
                  </a:lnTo>
                  <a:close/>
                </a:path>
                <a:path w="142875" h="257810">
                  <a:moveTo>
                    <a:pt x="133314" y="103963"/>
                  </a:moveTo>
                  <a:lnTo>
                    <a:pt x="82813" y="103963"/>
                  </a:lnTo>
                  <a:lnTo>
                    <a:pt x="87861" y="104905"/>
                  </a:lnTo>
                  <a:lnTo>
                    <a:pt x="91900" y="106922"/>
                  </a:lnTo>
                  <a:lnTo>
                    <a:pt x="96962" y="108940"/>
                  </a:lnTo>
                  <a:lnTo>
                    <a:pt x="99992" y="112033"/>
                  </a:lnTo>
                  <a:lnTo>
                    <a:pt x="103021" y="117009"/>
                  </a:lnTo>
                  <a:lnTo>
                    <a:pt x="106050" y="121044"/>
                  </a:lnTo>
                  <a:lnTo>
                    <a:pt x="108070" y="126155"/>
                  </a:lnTo>
                  <a:lnTo>
                    <a:pt x="109079" y="131131"/>
                  </a:lnTo>
                  <a:lnTo>
                    <a:pt x="111099" y="137183"/>
                  </a:lnTo>
                  <a:lnTo>
                    <a:pt x="112109" y="145253"/>
                  </a:lnTo>
                  <a:lnTo>
                    <a:pt x="112109" y="253252"/>
                  </a:lnTo>
                  <a:lnTo>
                    <a:pt x="113118" y="254328"/>
                  </a:lnTo>
                  <a:lnTo>
                    <a:pt x="114128" y="255269"/>
                  </a:lnTo>
                  <a:lnTo>
                    <a:pt x="140382" y="255269"/>
                  </a:lnTo>
                  <a:lnTo>
                    <a:pt x="140382" y="254328"/>
                  </a:lnTo>
                  <a:lnTo>
                    <a:pt x="141392" y="253252"/>
                  </a:lnTo>
                  <a:lnTo>
                    <a:pt x="142401" y="252310"/>
                  </a:lnTo>
                  <a:lnTo>
                    <a:pt x="142290" y="145253"/>
                  </a:lnTo>
                  <a:lnTo>
                    <a:pt x="142212" y="141664"/>
                  </a:lnTo>
                  <a:lnTo>
                    <a:pt x="141644" y="133720"/>
                  </a:lnTo>
                  <a:lnTo>
                    <a:pt x="140697" y="126533"/>
                  </a:lnTo>
                  <a:lnTo>
                    <a:pt x="139372" y="120103"/>
                  </a:lnTo>
                  <a:lnTo>
                    <a:pt x="137353" y="112033"/>
                  </a:lnTo>
                  <a:lnTo>
                    <a:pt x="133314" y="103963"/>
                  </a:lnTo>
                  <a:close/>
                </a:path>
                <a:path w="142875" h="257810">
                  <a:moveTo>
                    <a:pt x="82813" y="77737"/>
                  </a:moveTo>
                  <a:lnTo>
                    <a:pt x="43054" y="92834"/>
                  </a:lnTo>
                  <a:lnTo>
                    <a:pt x="30305" y="104905"/>
                  </a:lnTo>
                  <a:lnTo>
                    <a:pt x="65377" y="104905"/>
                  </a:lnTo>
                  <a:lnTo>
                    <a:pt x="68676" y="103963"/>
                  </a:lnTo>
                  <a:lnTo>
                    <a:pt x="133314" y="103963"/>
                  </a:lnTo>
                  <a:lnTo>
                    <a:pt x="98092" y="79116"/>
                  </a:lnTo>
                  <a:lnTo>
                    <a:pt x="90782" y="78098"/>
                  </a:lnTo>
                  <a:lnTo>
                    <a:pt x="82813" y="77737"/>
                  </a:lnTo>
                  <a:close/>
                </a:path>
                <a:path w="142875" h="257810">
                  <a:moveTo>
                    <a:pt x="24247" y="0"/>
                  </a:moveTo>
                  <a:lnTo>
                    <a:pt x="5048" y="0"/>
                  </a:lnTo>
                  <a:lnTo>
                    <a:pt x="4039" y="1075"/>
                  </a:lnTo>
                  <a:lnTo>
                    <a:pt x="25257" y="1075"/>
                  </a:lnTo>
                  <a:lnTo>
                    <a:pt x="242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854" y="2390260"/>
              <a:ext cx="152426" cy="18156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1455" y="2312526"/>
            <a:ext cx="1563391" cy="32291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065074" y="2310506"/>
            <a:ext cx="300355" cy="261620"/>
            <a:chOff x="3065072" y="2310505"/>
            <a:chExt cx="300355" cy="2616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5072" y="2390260"/>
              <a:ext cx="165599" cy="18156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52886" y="2310505"/>
              <a:ext cx="112395" cy="259715"/>
            </a:xfrm>
            <a:custGeom>
              <a:avLst/>
              <a:gdLst/>
              <a:ahLst/>
              <a:cxnLst/>
              <a:rect l="l" t="t" r="r" b="b"/>
              <a:pathLst>
                <a:path w="112395" h="259714">
                  <a:moveTo>
                    <a:pt x="50487" y="258362"/>
                  </a:moveTo>
                  <a:lnTo>
                    <a:pt x="39312" y="258362"/>
                  </a:lnTo>
                  <a:lnTo>
                    <a:pt x="41332" y="259304"/>
                  </a:lnTo>
                  <a:lnTo>
                    <a:pt x="47390" y="259304"/>
                  </a:lnTo>
                  <a:lnTo>
                    <a:pt x="50487" y="258362"/>
                  </a:lnTo>
                  <a:close/>
                </a:path>
                <a:path w="112395" h="259714">
                  <a:moveTo>
                    <a:pt x="56546" y="257286"/>
                  </a:moveTo>
                  <a:lnTo>
                    <a:pt x="32312" y="257286"/>
                  </a:lnTo>
                  <a:lnTo>
                    <a:pt x="33254" y="258362"/>
                  </a:lnTo>
                  <a:lnTo>
                    <a:pt x="55468" y="258362"/>
                  </a:lnTo>
                  <a:lnTo>
                    <a:pt x="56546" y="257286"/>
                  </a:lnTo>
                  <a:close/>
                </a:path>
                <a:path w="112395" h="259714">
                  <a:moveTo>
                    <a:pt x="59507" y="107998"/>
                  </a:moveTo>
                  <a:lnTo>
                    <a:pt x="29215" y="107998"/>
                  </a:lnTo>
                  <a:lnTo>
                    <a:pt x="29215" y="255269"/>
                  </a:lnTo>
                  <a:lnTo>
                    <a:pt x="30292" y="255269"/>
                  </a:lnTo>
                  <a:lnTo>
                    <a:pt x="30292" y="256345"/>
                  </a:lnTo>
                  <a:lnTo>
                    <a:pt x="31234" y="257286"/>
                  </a:lnTo>
                  <a:lnTo>
                    <a:pt x="57488" y="257286"/>
                  </a:lnTo>
                  <a:lnTo>
                    <a:pt x="58565" y="256345"/>
                  </a:lnTo>
                  <a:lnTo>
                    <a:pt x="59507" y="255269"/>
                  </a:lnTo>
                  <a:lnTo>
                    <a:pt x="59507" y="107998"/>
                  </a:lnTo>
                  <a:close/>
                </a:path>
                <a:path w="112395" h="259714">
                  <a:moveTo>
                    <a:pt x="98955" y="82713"/>
                  </a:moveTo>
                  <a:lnTo>
                    <a:pt x="4039" y="82713"/>
                  </a:lnTo>
                  <a:lnTo>
                    <a:pt x="2019" y="84731"/>
                  </a:lnTo>
                  <a:lnTo>
                    <a:pt x="2019" y="85807"/>
                  </a:lnTo>
                  <a:lnTo>
                    <a:pt x="942" y="86748"/>
                  </a:lnTo>
                  <a:lnTo>
                    <a:pt x="942" y="89841"/>
                  </a:lnTo>
                  <a:lnTo>
                    <a:pt x="0" y="91859"/>
                  </a:lnTo>
                  <a:lnTo>
                    <a:pt x="0" y="99929"/>
                  </a:lnTo>
                  <a:lnTo>
                    <a:pt x="942" y="102887"/>
                  </a:lnTo>
                  <a:lnTo>
                    <a:pt x="2019" y="104905"/>
                  </a:lnTo>
                  <a:lnTo>
                    <a:pt x="2961" y="106922"/>
                  </a:lnTo>
                  <a:lnTo>
                    <a:pt x="4039" y="107998"/>
                  </a:lnTo>
                  <a:lnTo>
                    <a:pt x="98955" y="107998"/>
                  </a:lnTo>
                  <a:lnTo>
                    <a:pt x="100032" y="106922"/>
                  </a:lnTo>
                  <a:lnTo>
                    <a:pt x="100975" y="104905"/>
                  </a:lnTo>
                  <a:lnTo>
                    <a:pt x="102052" y="102887"/>
                  </a:lnTo>
                  <a:lnTo>
                    <a:pt x="102994" y="99929"/>
                  </a:lnTo>
                  <a:lnTo>
                    <a:pt x="102994" y="89841"/>
                  </a:lnTo>
                  <a:lnTo>
                    <a:pt x="102052" y="87824"/>
                  </a:lnTo>
                  <a:lnTo>
                    <a:pt x="102052" y="86748"/>
                  </a:lnTo>
                  <a:lnTo>
                    <a:pt x="100975" y="85807"/>
                  </a:lnTo>
                  <a:lnTo>
                    <a:pt x="100975" y="84731"/>
                  </a:lnTo>
                  <a:lnTo>
                    <a:pt x="100032" y="83789"/>
                  </a:lnTo>
                  <a:lnTo>
                    <a:pt x="98955" y="83789"/>
                  </a:lnTo>
                  <a:lnTo>
                    <a:pt x="98955" y="82713"/>
                  </a:lnTo>
                  <a:close/>
                </a:path>
                <a:path w="112395" h="259714">
                  <a:moveTo>
                    <a:pt x="86838" y="0"/>
                  </a:moveTo>
                  <a:lnTo>
                    <a:pt x="73779" y="0"/>
                  </a:lnTo>
                  <a:lnTo>
                    <a:pt x="65701" y="2017"/>
                  </a:lnTo>
                  <a:lnTo>
                    <a:pt x="34331" y="28243"/>
                  </a:lnTo>
                  <a:lnTo>
                    <a:pt x="29215" y="65633"/>
                  </a:lnTo>
                  <a:lnTo>
                    <a:pt x="29215" y="82713"/>
                  </a:lnTo>
                  <a:lnTo>
                    <a:pt x="59507" y="82713"/>
                  </a:lnTo>
                  <a:lnTo>
                    <a:pt x="59523" y="57477"/>
                  </a:lnTo>
                  <a:lnTo>
                    <a:pt x="60585" y="51511"/>
                  </a:lnTo>
                  <a:lnTo>
                    <a:pt x="61527" y="46400"/>
                  </a:lnTo>
                  <a:lnTo>
                    <a:pt x="61527" y="42365"/>
                  </a:lnTo>
                  <a:lnTo>
                    <a:pt x="63681" y="38330"/>
                  </a:lnTo>
                  <a:lnTo>
                    <a:pt x="65701" y="34295"/>
                  </a:lnTo>
                  <a:lnTo>
                    <a:pt x="67720" y="31337"/>
                  </a:lnTo>
                  <a:lnTo>
                    <a:pt x="69740" y="29319"/>
                  </a:lnTo>
                  <a:lnTo>
                    <a:pt x="72702" y="28243"/>
                  </a:lnTo>
                  <a:lnTo>
                    <a:pt x="76741" y="26226"/>
                  </a:lnTo>
                  <a:lnTo>
                    <a:pt x="79837" y="25284"/>
                  </a:lnTo>
                  <a:lnTo>
                    <a:pt x="112149" y="25284"/>
                  </a:lnTo>
                  <a:lnTo>
                    <a:pt x="112149" y="12104"/>
                  </a:lnTo>
                  <a:lnTo>
                    <a:pt x="111072" y="11162"/>
                  </a:lnTo>
                  <a:lnTo>
                    <a:pt x="111072" y="9145"/>
                  </a:lnTo>
                  <a:lnTo>
                    <a:pt x="110130" y="8069"/>
                  </a:lnTo>
                  <a:lnTo>
                    <a:pt x="110130" y="7128"/>
                  </a:lnTo>
                  <a:lnTo>
                    <a:pt x="109053" y="7128"/>
                  </a:lnTo>
                  <a:lnTo>
                    <a:pt x="108110" y="6052"/>
                  </a:lnTo>
                  <a:lnTo>
                    <a:pt x="107033" y="5110"/>
                  </a:lnTo>
                  <a:lnTo>
                    <a:pt x="105014" y="4034"/>
                  </a:lnTo>
                  <a:lnTo>
                    <a:pt x="102052" y="3093"/>
                  </a:lnTo>
                  <a:lnTo>
                    <a:pt x="98955" y="2017"/>
                  </a:lnTo>
                  <a:lnTo>
                    <a:pt x="94916" y="2017"/>
                  </a:lnTo>
                  <a:lnTo>
                    <a:pt x="90877" y="1075"/>
                  </a:lnTo>
                  <a:lnTo>
                    <a:pt x="86838" y="0"/>
                  </a:lnTo>
                  <a:close/>
                </a:path>
                <a:path w="112395" h="259714">
                  <a:moveTo>
                    <a:pt x="112149" y="25284"/>
                  </a:moveTo>
                  <a:lnTo>
                    <a:pt x="87915" y="25284"/>
                  </a:lnTo>
                  <a:lnTo>
                    <a:pt x="90877" y="26226"/>
                  </a:lnTo>
                  <a:lnTo>
                    <a:pt x="93974" y="26226"/>
                  </a:lnTo>
                  <a:lnTo>
                    <a:pt x="95993" y="27302"/>
                  </a:lnTo>
                  <a:lnTo>
                    <a:pt x="98013" y="27302"/>
                  </a:lnTo>
                  <a:lnTo>
                    <a:pt x="100032" y="28243"/>
                  </a:lnTo>
                  <a:lnTo>
                    <a:pt x="102052" y="29319"/>
                  </a:lnTo>
                  <a:lnTo>
                    <a:pt x="102994" y="29319"/>
                  </a:lnTo>
                  <a:lnTo>
                    <a:pt x="105014" y="30261"/>
                  </a:lnTo>
                  <a:lnTo>
                    <a:pt x="106091" y="30261"/>
                  </a:lnTo>
                  <a:lnTo>
                    <a:pt x="107033" y="31337"/>
                  </a:lnTo>
                  <a:lnTo>
                    <a:pt x="109053" y="31337"/>
                  </a:lnTo>
                  <a:lnTo>
                    <a:pt x="111072" y="29319"/>
                  </a:lnTo>
                  <a:lnTo>
                    <a:pt x="111072" y="27302"/>
                  </a:lnTo>
                  <a:lnTo>
                    <a:pt x="112149" y="25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475031" y="2324628"/>
            <a:ext cx="1579880" cy="311151"/>
            <a:chOff x="3475031" y="2324627"/>
            <a:chExt cx="1579880" cy="31115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5031" y="2324627"/>
              <a:ext cx="771584" cy="3108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77985" y="2462887"/>
              <a:ext cx="90170" cy="25400"/>
            </a:xfrm>
            <a:custGeom>
              <a:avLst/>
              <a:gdLst/>
              <a:ahLst/>
              <a:cxnLst/>
              <a:rect l="l" t="t" r="r" b="b"/>
              <a:pathLst>
                <a:path w="90170" h="25400">
                  <a:moveTo>
                    <a:pt x="84819" y="0"/>
                  </a:moveTo>
                  <a:lnTo>
                    <a:pt x="4039" y="0"/>
                  </a:lnTo>
                  <a:lnTo>
                    <a:pt x="2961" y="941"/>
                  </a:lnTo>
                  <a:lnTo>
                    <a:pt x="2019" y="2958"/>
                  </a:lnTo>
                  <a:lnTo>
                    <a:pt x="0" y="4976"/>
                  </a:lnTo>
                  <a:lnTo>
                    <a:pt x="0" y="20174"/>
                  </a:lnTo>
                  <a:lnTo>
                    <a:pt x="2019" y="22191"/>
                  </a:lnTo>
                  <a:lnTo>
                    <a:pt x="2961" y="24208"/>
                  </a:lnTo>
                  <a:lnTo>
                    <a:pt x="4039" y="25150"/>
                  </a:lnTo>
                  <a:lnTo>
                    <a:pt x="85761" y="25150"/>
                  </a:lnTo>
                  <a:lnTo>
                    <a:pt x="86838" y="24208"/>
                  </a:lnTo>
                  <a:lnTo>
                    <a:pt x="87780" y="22191"/>
                  </a:lnTo>
                  <a:lnTo>
                    <a:pt x="88858" y="20174"/>
                  </a:lnTo>
                  <a:lnTo>
                    <a:pt x="89800" y="17080"/>
                  </a:lnTo>
                  <a:lnTo>
                    <a:pt x="89800" y="8069"/>
                  </a:lnTo>
                  <a:lnTo>
                    <a:pt x="88858" y="6993"/>
                  </a:lnTo>
                  <a:lnTo>
                    <a:pt x="88858" y="4034"/>
                  </a:lnTo>
                  <a:lnTo>
                    <a:pt x="87780" y="2958"/>
                  </a:lnTo>
                  <a:lnTo>
                    <a:pt x="87780" y="2017"/>
                  </a:lnTo>
                  <a:lnTo>
                    <a:pt x="86838" y="941"/>
                  </a:lnTo>
                  <a:lnTo>
                    <a:pt x="85761" y="941"/>
                  </a:lnTo>
                  <a:lnTo>
                    <a:pt x="848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9999" y="2392277"/>
              <a:ext cx="250552" cy="1775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74884" y="2324627"/>
              <a:ext cx="37465" cy="245745"/>
            </a:xfrm>
            <a:custGeom>
              <a:avLst/>
              <a:gdLst/>
              <a:ahLst/>
              <a:cxnLst/>
              <a:rect l="l" t="t" r="r" b="b"/>
              <a:pathLst>
                <a:path w="37464" h="245744">
                  <a:moveTo>
                    <a:pt x="24234" y="244241"/>
                  </a:moveTo>
                  <a:lnTo>
                    <a:pt x="13059" y="244241"/>
                  </a:lnTo>
                  <a:lnTo>
                    <a:pt x="16156" y="245182"/>
                  </a:lnTo>
                  <a:lnTo>
                    <a:pt x="22214" y="245182"/>
                  </a:lnTo>
                  <a:lnTo>
                    <a:pt x="24234" y="244241"/>
                  </a:lnTo>
                  <a:close/>
                </a:path>
                <a:path w="37464" h="245744">
                  <a:moveTo>
                    <a:pt x="31234" y="243165"/>
                  </a:moveTo>
                  <a:lnTo>
                    <a:pt x="7000" y="243165"/>
                  </a:lnTo>
                  <a:lnTo>
                    <a:pt x="8078" y="244241"/>
                  </a:lnTo>
                  <a:lnTo>
                    <a:pt x="30292" y="244241"/>
                  </a:lnTo>
                  <a:lnTo>
                    <a:pt x="31234" y="243165"/>
                  </a:lnTo>
                  <a:close/>
                </a:path>
                <a:path w="37464" h="245744">
                  <a:moveTo>
                    <a:pt x="32312" y="69667"/>
                  </a:moveTo>
                  <a:lnTo>
                    <a:pt x="6058" y="69667"/>
                  </a:lnTo>
                  <a:lnTo>
                    <a:pt x="4981" y="70609"/>
                  </a:lnTo>
                  <a:lnTo>
                    <a:pt x="4039" y="71685"/>
                  </a:lnTo>
                  <a:lnTo>
                    <a:pt x="4039" y="241147"/>
                  </a:lnTo>
                  <a:lnTo>
                    <a:pt x="4981" y="242223"/>
                  </a:lnTo>
                  <a:lnTo>
                    <a:pt x="6058" y="243165"/>
                  </a:lnTo>
                  <a:lnTo>
                    <a:pt x="32312" y="243165"/>
                  </a:lnTo>
                  <a:lnTo>
                    <a:pt x="33254" y="242223"/>
                  </a:lnTo>
                  <a:lnTo>
                    <a:pt x="33254" y="241147"/>
                  </a:lnTo>
                  <a:lnTo>
                    <a:pt x="34331" y="241147"/>
                  </a:lnTo>
                  <a:lnTo>
                    <a:pt x="34331" y="71685"/>
                  </a:lnTo>
                  <a:lnTo>
                    <a:pt x="33254" y="71685"/>
                  </a:lnTo>
                  <a:lnTo>
                    <a:pt x="33254" y="70609"/>
                  </a:lnTo>
                  <a:lnTo>
                    <a:pt x="32312" y="69667"/>
                  </a:lnTo>
                  <a:close/>
                </a:path>
                <a:path w="37464" h="245744">
                  <a:moveTo>
                    <a:pt x="30292" y="68591"/>
                  </a:moveTo>
                  <a:lnTo>
                    <a:pt x="8078" y="68591"/>
                  </a:lnTo>
                  <a:lnTo>
                    <a:pt x="7000" y="69667"/>
                  </a:lnTo>
                  <a:lnTo>
                    <a:pt x="31234" y="69667"/>
                  </a:lnTo>
                  <a:lnTo>
                    <a:pt x="30292" y="68591"/>
                  </a:lnTo>
                  <a:close/>
                </a:path>
                <a:path w="37464" h="245744">
                  <a:moveTo>
                    <a:pt x="24234" y="67650"/>
                  </a:moveTo>
                  <a:lnTo>
                    <a:pt x="13059" y="67650"/>
                  </a:lnTo>
                  <a:lnTo>
                    <a:pt x="11039" y="68591"/>
                  </a:lnTo>
                  <a:lnTo>
                    <a:pt x="26253" y="68591"/>
                  </a:lnTo>
                  <a:lnTo>
                    <a:pt x="24234" y="67650"/>
                  </a:lnTo>
                  <a:close/>
                </a:path>
                <a:path w="37464" h="245744">
                  <a:moveTo>
                    <a:pt x="26253" y="0"/>
                  </a:moveTo>
                  <a:lnTo>
                    <a:pt x="12117" y="0"/>
                  </a:lnTo>
                  <a:lnTo>
                    <a:pt x="7000" y="1075"/>
                  </a:lnTo>
                  <a:lnTo>
                    <a:pt x="2019" y="6052"/>
                  </a:lnTo>
                  <a:lnTo>
                    <a:pt x="0" y="11162"/>
                  </a:lnTo>
                  <a:lnTo>
                    <a:pt x="0" y="25284"/>
                  </a:lnTo>
                  <a:lnTo>
                    <a:pt x="2019" y="30261"/>
                  </a:lnTo>
                  <a:lnTo>
                    <a:pt x="4039" y="32278"/>
                  </a:lnTo>
                  <a:lnTo>
                    <a:pt x="7000" y="35371"/>
                  </a:lnTo>
                  <a:lnTo>
                    <a:pt x="12117" y="36313"/>
                  </a:lnTo>
                  <a:lnTo>
                    <a:pt x="26253" y="36313"/>
                  </a:lnTo>
                  <a:lnTo>
                    <a:pt x="31234" y="35371"/>
                  </a:lnTo>
                  <a:lnTo>
                    <a:pt x="33254" y="32278"/>
                  </a:lnTo>
                  <a:lnTo>
                    <a:pt x="36351" y="29319"/>
                  </a:lnTo>
                  <a:lnTo>
                    <a:pt x="37293" y="25284"/>
                  </a:lnTo>
                  <a:lnTo>
                    <a:pt x="37293" y="11162"/>
                  </a:lnTo>
                  <a:lnTo>
                    <a:pt x="36351" y="6052"/>
                  </a:lnTo>
                  <a:lnTo>
                    <a:pt x="33254" y="3093"/>
                  </a:lnTo>
                  <a:lnTo>
                    <a:pt x="31234" y="1075"/>
                  </a:lnTo>
                  <a:lnTo>
                    <a:pt x="26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1625" y="2390260"/>
              <a:ext cx="117131" cy="18156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2145" y="2390260"/>
              <a:ext cx="152405" cy="181566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5184875" y="2312522"/>
            <a:ext cx="30480" cy="257811"/>
          </a:xfrm>
          <a:custGeom>
            <a:avLst/>
            <a:gdLst/>
            <a:ahLst/>
            <a:cxnLst/>
            <a:rect l="l" t="t" r="r" b="b"/>
            <a:pathLst>
              <a:path w="30479" h="257810">
                <a:moveTo>
                  <a:pt x="21272" y="256345"/>
                </a:moveTo>
                <a:lnTo>
                  <a:pt x="10097" y="256345"/>
                </a:lnTo>
                <a:lnTo>
                  <a:pt x="12117" y="257286"/>
                </a:lnTo>
                <a:lnTo>
                  <a:pt x="18175" y="257286"/>
                </a:lnTo>
                <a:lnTo>
                  <a:pt x="21272" y="256345"/>
                </a:lnTo>
                <a:close/>
              </a:path>
              <a:path w="30479" h="257810">
                <a:moveTo>
                  <a:pt x="27330" y="255269"/>
                </a:moveTo>
                <a:lnTo>
                  <a:pt x="3096" y="255269"/>
                </a:lnTo>
                <a:lnTo>
                  <a:pt x="5116" y="256345"/>
                </a:lnTo>
                <a:lnTo>
                  <a:pt x="26253" y="256345"/>
                </a:lnTo>
                <a:lnTo>
                  <a:pt x="27330" y="255269"/>
                </a:lnTo>
                <a:close/>
              </a:path>
              <a:path w="30479" h="257810">
                <a:moveTo>
                  <a:pt x="29350" y="2017"/>
                </a:moveTo>
                <a:lnTo>
                  <a:pt x="1077" y="2017"/>
                </a:lnTo>
                <a:lnTo>
                  <a:pt x="1077" y="4034"/>
                </a:lnTo>
                <a:lnTo>
                  <a:pt x="0" y="5110"/>
                </a:lnTo>
                <a:lnTo>
                  <a:pt x="0" y="252310"/>
                </a:lnTo>
                <a:lnTo>
                  <a:pt x="1077" y="253252"/>
                </a:lnTo>
                <a:lnTo>
                  <a:pt x="1077" y="254328"/>
                </a:lnTo>
                <a:lnTo>
                  <a:pt x="2019" y="255269"/>
                </a:lnTo>
                <a:lnTo>
                  <a:pt x="28273" y="255269"/>
                </a:lnTo>
                <a:lnTo>
                  <a:pt x="29350" y="254328"/>
                </a:lnTo>
                <a:lnTo>
                  <a:pt x="30292" y="253252"/>
                </a:lnTo>
                <a:lnTo>
                  <a:pt x="30292" y="3093"/>
                </a:lnTo>
                <a:lnTo>
                  <a:pt x="29350" y="2017"/>
                </a:lnTo>
                <a:close/>
              </a:path>
              <a:path w="30479" h="257810">
                <a:moveTo>
                  <a:pt x="27330" y="1075"/>
                </a:moveTo>
                <a:lnTo>
                  <a:pt x="3096" y="1075"/>
                </a:lnTo>
                <a:lnTo>
                  <a:pt x="2019" y="2017"/>
                </a:lnTo>
                <a:lnTo>
                  <a:pt x="28273" y="2017"/>
                </a:lnTo>
                <a:lnTo>
                  <a:pt x="27330" y="1075"/>
                </a:lnTo>
                <a:close/>
              </a:path>
              <a:path w="30479" h="257810">
                <a:moveTo>
                  <a:pt x="25311" y="0"/>
                </a:moveTo>
                <a:lnTo>
                  <a:pt x="6058" y="0"/>
                </a:lnTo>
                <a:lnTo>
                  <a:pt x="5116" y="1075"/>
                </a:lnTo>
                <a:lnTo>
                  <a:pt x="26253" y="1075"/>
                </a:lnTo>
                <a:lnTo>
                  <a:pt x="25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67678" y="2324630"/>
            <a:ext cx="37465" cy="245745"/>
          </a:xfrm>
          <a:custGeom>
            <a:avLst/>
            <a:gdLst/>
            <a:ahLst/>
            <a:cxnLst/>
            <a:rect l="l" t="t" r="r" b="b"/>
            <a:pathLst>
              <a:path w="37464" h="245744">
                <a:moveTo>
                  <a:pt x="24234" y="244241"/>
                </a:moveTo>
                <a:lnTo>
                  <a:pt x="13194" y="244241"/>
                </a:lnTo>
                <a:lnTo>
                  <a:pt x="15213" y="245182"/>
                </a:lnTo>
                <a:lnTo>
                  <a:pt x="21272" y="245182"/>
                </a:lnTo>
                <a:lnTo>
                  <a:pt x="24234" y="244241"/>
                </a:lnTo>
                <a:close/>
              </a:path>
              <a:path w="37464" h="245744">
                <a:moveTo>
                  <a:pt x="30292" y="243165"/>
                </a:moveTo>
                <a:lnTo>
                  <a:pt x="6058" y="243165"/>
                </a:lnTo>
                <a:lnTo>
                  <a:pt x="8078" y="244241"/>
                </a:lnTo>
                <a:lnTo>
                  <a:pt x="29350" y="244241"/>
                </a:lnTo>
                <a:lnTo>
                  <a:pt x="30292" y="243165"/>
                </a:lnTo>
                <a:close/>
              </a:path>
              <a:path w="37464" h="245744">
                <a:moveTo>
                  <a:pt x="32312" y="69667"/>
                </a:moveTo>
                <a:lnTo>
                  <a:pt x="5116" y="69667"/>
                </a:lnTo>
                <a:lnTo>
                  <a:pt x="5116" y="70609"/>
                </a:lnTo>
                <a:lnTo>
                  <a:pt x="3096" y="72626"/>
                </a:lnTo>
                <a:lnTo>
                  <a:pt x="3096" y="240206"/>
                </a:lnTo>
                <a:lnTo>
                  <a:pt x="5116" y="242223"/>
                </a:lnTo>
                <a:lnTo>
                  <a:pt x="5116" y="243165"/>
                </a:lnTo>
                <a:lnTo>
                  <a:pt x="32312" y="243165"/>
                </a:lnTo>
                <a:lnTo>
                  <a:pt x="32312" y="242223"/>
                </a:lnTo>
                <a:lnTo>
                  <a:pt x="34331" y="240206"/>
                </a:lnTo>
                <a:lnTo>
                  <a:pt x="34331" y="72626"/>
                </a:lnTo>
                <a:lnTo>
                  <a:pt x="32312" y="70609"/>
                </a:lnTo>
                <a:lnTo>
                  <a:pt x="32312" y="69667"/>
                </a:lnTo>
                <a:close/>
              </a:path>
              <a:path w="37464" h="245744">
                <a:moveTo>
                  <a:pt x="29350" y="68591"/>
                </a:moveTo>
                <a:lnTo>
                  <a:pt x="8078" y="68591"/>
                </a:lnTo>
                <a:lnTo>
                  <a:pt x="6058" y="69667"/>
                </a:lnTo>
                <a:lnTo>
                  <a:pt x="30292" y="69667"/>
                </a:lnTo>
                <a:lnTo>
                  <a:pt x="29350" y="68591"/>
                </a:lnTo>
                <a:close/>
              </a:path>
              <a:path w="37464" h="245744">
                <a:moveTo>
                  <a:pt x="24234" y="67650"/>
                </a:moveTo>
                <a:lnTo>
                  <a:pt x="13194" y="67650"/>
                </a:lnTo>
                <a:lnTo>
                  <a:pt x="11174" y="68591"/>
                </a:lnTo>
                <a:lnTo>
                  <a:pt x="26253" y="68591"/>
                </a:lnTo>
                <a:lnTo>
                  <a:pt x="24234" y="67650"/>
                </a:lnTo>
                <a:close/>
              </a:path>
              <a:path w="37464" h="245744">
                <a:moveTo>
                  <a:pt x="26253" y="0"/>
                </a:moveTo>
                <a:lnTo>
                  <a:pt x="11174" y="0"/>
                </a:lnTo>
                <a:lnTo>
                  <a:pt x="7135" y="1075"/>
                </a:lnTo>
                <a:lnTo>
                  <a:pt x="4039" y="4034"/>
                </a:lnTo>
                <a:lnTo>
                  <a:pt x="1077" y="6052"/>
                </a:lnTo>
                <a:lnTo>
                  <a:pt x="0" y="11162"/>
                </a:lnTo>
                <a:lnTo>
                  <a:pt x="0" y="25284"/>
                </a:lnTo>
                <a:lnTo>
                  <a:pt x="1077" y="30261"/>
                </a:lnTo>
                <a:lnTo>
                  <a:pt x="4039" y="32278"/>
                </a:lnTo>
                <a:lnTo>
                  <a:pt x="6058" y="35371"/>
                </a:lnTo>
                <a:lnTo>
                  <a:pt x="11174" y="36313"/>
                </a:lnTo>
                <a:lnTo>
                  <a:pt x="25311" y="36313"/>
                </a:lnTo>
                <a:lnTo>
                  <a:pt x="30292" y="35371"/>
                </a:lnTo>
                <a:lnTo>
                  <a:pt x="36351" y="29319"/>
                </a:lnTo>
                <a:lnTo>
                  <a:pt x="37428" y="25284"/>
                </a:lnTo>
                <a:lnTo>
                  <a:pt x="37428" y="11162"/>
                </a:lnTo>
                <a:lnTo>
                  <a:pt x="36351" y="6052"/>
                </a:lnTo>
                <a:lnTo>
                  <a:pt x="33389" y="3093"/>
                </a:lnTo>
                <a:lnTo>
                  <a:pt x="30292" y="1075"/>
                </a:lnTo>
                <a:lnTo>
                  <a:pt x="26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357611" y="2390261"/>
            <a:ext cx="509271" cy="181611"/>
            <a:chOff x="5357610" y="2390260"/>
            <a:chExt cx="509270" cy="181610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7610" y="2390260"/>
              <a:ext cx="142442" cy="17954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43477" y="2390260"/>
              <a:ext cx="152466" cy="18156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31218" y="2390260"/>
              <a:ext cx="135441" cy="181566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22128" y="2390263"/>
            <a:ext cx="96936" cy="17954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118020" y="2310509"/>
            <a:ext cx="1405843" cy="261321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7651091" y="2324628"/>
            <a:ext cx="193040" cy="247651"/>
            <a:chOff x="7651091" y="2324627"/>
            <a:chExt cx="193040" cy="247650"/>
          </a:xfrm>
        </p:grpSpPr>
        <p:sp>
          <p:nvSpPr>
            <p:cNvPr id="29" name="object 29"/>
            <p:cNvSpPr/>
            <p:nvPr/>
          </p:nvSpPr>
          <p:spPr>
            <a:xfrm>
              <a:off x="7651091" y="2324627"/>
              <a:ext cx="37465" cy="245745"/>
            </a:xfrm>
            <a:custGeom>
              <a:avLst/>
              <a:gdLst/>
              <a:ahLst/>
              <a:cxnLst/>
              <a:rect l="l" t="t" r="r" b="b"/>
              <a:pathLst>
                <a:path w="37465" h="245744">
                  <a:moveTo>
                    <a:pt x="24234" y="244241"/>
                  </a:moveTo>
                  <a:lnTo>
                    <a:pt x="13194" y="244241"/>
                  </a:lnTo>
                  <a:lnTo>
                    <a:pt x="15213" y="245182"/>
                  </a:lnTo>
                  <a:lnTo>
                    <a:pt x="21272" y="245182"/>
                  </a:lnTo>
                  <a:lnTo>
                    <a:pt x="24234" y="244241"/>
                  </a:lnTo>
                  <a:close/>
                </a:path>
                <a:path w="37465" h="245744">
                  <a:moveTo>
                    <a:pt x="30292" y="243165"/>
                  </a:moveTo>
                  <a:lnTo>
                    <a:pt x="6058" y="243165"/>
                  </a:lnTo>
                  <a:lnTo>
                    <a:pt x="7135" y="244241"/>
                  </a:lnTo>
                  <a:lnTo>
                    <a:pt x="29350" y="244241"/>
                  </a:lnTo>
                  <a:lnTo>
                    <a:pt x="30292" y="243165"/>
                  </a:lnTo>
                  <a:close/>
                </a:path>
                <a:path w="37465" h="245744">
                  <a:moveTo>
                    <a:pt x="31369" y="69667"/>
                  </a:moveTo>
                  <a:lnTo>
                    <a:pt x="5116" y="69667"/>
                  </a:lnTo>
                  <a:lnTo>
                    <a:pt x="4039" y="70609"/>
                  </a:lnTo>
                  <a:lnTo>
                    <a:pt x="4039" y="71685"/>
                  </a:lnTo>
                  <a:lnTo>
                    <a:pt x="3096" y="71685"/>
                  </a:lnTo>
                  <a:lnTo>
                    <a:pt x="3096" y="241147"/>
                  </a:lnTo>
                  <a:lnTo>
                    <a:pt x="4039" y="241147"/>
                  </a:lnTo>
                  <a:lnTo>
                    <a:pt x="4039" y="242223"/>
                  </a:lnTo>
                  <a:lnTo>
                    <a:pt x="5116" y="243165"/>
                  </a:lnTo>
                  <a:lnTo>
                    <a:pt x="31369" y="243165"/>
                  </a:lnTo>
                  <a:lnTo>
                    <a:pt x="33389" y="241147"/>
                  </a:lnTo>
                  <a:lnTo>
                    <a:pt x="33389" y="71685"/>
                  </a:lnTo>
                  <a:lnTo>
                    <a:pt x="31369" y="69667"/>
                  </a:lnTo>
                  <a:close/>
                </a:path>
                <a:path w="37465" h="245744">
                  <a:moveTo>
                    <a:pt x="29350" y="68591"/>
                  </a:moveTo>
                  <a:lnTo>
                    <a:pt x="7135" y="68591"/>
                  </a:lnTo>
                  <a:lnTo>
                    <a:pt x="6058" y="69667"/>
                  </a:lnTo>
                  <a:lnTo>
                    <a:pt x="30292" y="69667"/>
                  </a:lnTo>
                  <a:lnTo>
                    <a:pt x="29350" y="68591"/>
                  </a:lnTo>
                  <a:close/>
                </a:path>
                <a:path w="37465" h="245744">
                  <a:moveTo>
                    <a:pt x="24234" y="67650"/>
                  </a:moveTo>
                  <a:lnTo>
                    <a:pt x="13194" y="67650"/>
                  </a:lnTo>
                  <a:lnTo>
                    <a:pt x="11174" y="68591"/>
                  </a:lnTo>
                  <a:lnTo>
                    <a:pt x="26253" y="68591"/>
                  </a:lnTo>
                  <a:lnTo>
                    <a:pt x="24234" y="67650"/>
                  </a:lnTo>
                  <a:close/>
                </a:path>
                <a:path w="37465" h="245744">
                  <a:moveTo>
                    <a:pt x="25311" y="0"/>
                  </a:moveTo>
                  <a:lnTo>
                    <a:pt x="11174" y="0"/>
                  </a:lnTo>
                  <a:lnTo>
                    <a:pt x="6058" y="1075"/>
                  </a:lnTo>
                  <a:lnTo>
                    <a:pt x="4039" y="4034"/>
                  </a:lnTo>
                  <a:lnTo>
                    <a:pt x="1077" y="6052"/>
                  </a:lnTo>
                  <a:lnTo>
                    <a:pt x="0" y="11162"/>
                  </a:lnTo>
                  <a:lnTo>
                    <a:pt x="0" y="25284"/>
                  </a:lnTo>
                  <a:lnTo>
                    <a:pt x="1077" y="30261"/>
                  </a:lnTo>
                  <a:lnTo>
                    <a:pt x="3096" y="32278"/>
                  </a:lnTo>
                  <a:lnTo>
                    <a:pt x="6058" y="35371"/>
                  </a:lnTo>
                  <a:lnTo>
                    <a:pt x="11174" y="36313"/>
                  </a:lnTo>
                  <a:lnTo>
                    <a:pt x="25311" y="36313"/>
                  </a:lnTo>
                  <a:lnTo>
                    <a:pt x="30292" y="35371"/>
                  </a:lnTo>
                  <a:lnTo>
                    <a:pt x="33389" y="32278"/>
                  </a:lnTo>
                  <a:lnTo>
                    <a:pt x="35408" y="29319"/>
                  </a:lnTo>
                  <a:lnTo>
                    <a:pt x="37428" y="25284"/>
                  </a:lnTo>
                  <a:lnTo>
                    <a:pt x="37428" y="11162"/>
                  </a:lnTo>
                  <a:lnTo>
                    <a:pt x="35408" y="6052"/>
                  </a:lnTo>
                  <a:lnTo>
                    <a:pt x="33389" y="3093"/>
                  </a:lnTo>
                  <a:lnTo>
                    <a:pt x="30292" y="1075"/>
                  </a:lnTo>
                  <a:lnTo>
                    <a:pt x="25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26889" y="2390260"/>
              <a:ext cx="117131" cy="181566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7952131" y="2312525"/>
            <a:ext cx="290831" cy="259715"/>
            <a:chOff x="7952130" y="2312522"/>
            <a:chExt cx="290830" cy="259715"/>
          </a:xfrm>
        </p:grpSpPr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52130" y="2347894"/>
              <a:ext cx="108110" cy="22393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100631" y="2312522"/>
              <a:ext cx="142875" cy="257810"/>
            </a:xfrm>
            <a:custGeom>
              <a:avLst/>
              <a:gdLst/>
              <a:ahLst/>
              <a:cxnLst/>
              <a:rect l="l" t="t" r="r" b="b"/>
              <a:pathLst>
                <a:path w="142875" h="257810">
                  <a:moveTo>
                    <a:pt x="21137" y="256345"/>
                  </a:moveTo>
                  <a:lnTo>
                    <a:pt x="10097" y="256345"/>
                  </a:lnTo>
                  <a:lnTo>
                    <a:pt x="12117" y="257286"/>
                  </a:lnTo>
                  <a:lnTo>
                    <a:pt x="18175" y="257286"/>
                  </a:lnTo>
                  <a:lnTo>
                    <a:pt x="21137" y="256345"/>
                  </a:lnTo>
                  <a:close/>
                </a:path>
                <a:path w="142875" h="257810">
                  <a:moveTo>
                    <a:pt x="133287" y="256345"/>
                  </a:moveTo>
                  <a:lnTo>
                    <a:pt x="122112" y="256345"/>
                  </a:lnTo>
                  <a:lnTo>
                    <a:pt x="125209" y="257286"/>
                  </a:lnTo>
                  <a:lnTo>
                    <a:pt x="130190" y="257286"/>
                  </a:lnTo>
                  <a:lnTo>
                    <a:pt x="133287" y="256345"/>
                  </a:lnTo>
                  <a:close/>
                </a:path>
                <a:path w="142875" h="257810">
                  <a:moveTo>
                    <a:pt x="27195" y="255269"/>
                  </a:moveTo>
                  <a:lnTo>
                    <a:pt x="2961" y="255269"/>
                  </a:lnTo>
                  <a:lnTo>
                    <a:pt x="4039" y="256345"/>
                  </a:lnTo>
                  <a:lnTo>
                    <a:pt x="26253" y="256345"/>
                  </a:lnTo>
                  <a:lnTo>
                    <a:pt x="27195" y="255269"/>
                  </a:lnTo>
                  <a:close/>
                </a:path>
                <a:path w="142875" h="257810">
                  <a:moveTo>
                    <a:pt x="139345" y="255269"/>
                  </a:moveTo>
                  <a:lnTo>
                    <a:pt x="116054" y="255269"/>
                  </a:lnTo>
                  <a:lnTo>
                    <a:pt x="117131" y="256345"/>
                  </a:lnTo>
                  <a:lnTo>
                    <a:pt x="138268" y="256345"/>
                  </a:lnTo>
                  <a:lnTo>
                    <a:pt x="139345" y="255269"/>
                  </a:lnTo>
                  <a:close/>
                </a:path>
                <a:path w="142875" h="257810">
                  <a:moveTo>
                    <a:pt x="29215" y="2017"/>
                  </a:moveTo>
                  <a:lnTo>
                    <a:pt x="942" y="2017"/>
                  </a:lnTo>
                  <a:lnTo>
                    <a:pt x="942" y="4034"/>
                  </a:lnTo>
                  <a:lnTo>
                    <a:pt x="0" y="5110"/>
                  </a:lnTo>
                  <a:lnTo>
                    <a:pt x="0" y="252310"/>
                  </a:lnTo>
                  <a:lnTo>
                    <a:pt x="942" y="253252"/>
                  </a:lnTo>
                  <a:lnTo>
                    <a:pt x="942" y="254328"/>
                  </a:lnTo>
                  <a:lnTo>
                    <a:pt x="2019" y="255269"/>
                  </a:lnTo>
                  <a:lnTo>
                    <a:pt x="28273" y="255269"/>
                  </a:lnTo>
                  <a:lnTo>
                    <a:pt x="30292" y="253252"/>
                  </a:lnTo>
                  <a:lnTo>
                    <a:pt x="30292" y="135166"/>
                  </a:lnTo>
                  <a:lnTo>
                    <a:pt x="36881" y="127996"/>
                  </a:lnTo>
                  <a:lnTo>
                    <a:pt x="66338" y="104905"/>
                  </a:lnTo>
                  <a:lnTo>
                    <a:pt x="30292" y="104905"/>
                  </a:lnTo>
                  <a:lnTo>
                    <a:pt x="30292" y="3093"/>
                  </a:lnTo>
                  <a:lnTo>
                    <a:pt x="29215" y="2017"/>
                  </a:lnTo>
                  <a:close/>
                </a:path>
                <a:path w="142875" h="257810">
                  <a:moveTo>
                    <a:pt x="134229" y="103963"/>
                  </a:moveTo>
                  <a:lnTo>
                    <a:pt x="82799" y="103963"/>
                  </a:lnTo>
                  <a:lnTo>
                    <a:pt x="88858" y="104905"/>
                  </a:lnTo>
                  <a:lnTo>
                    <a:pt x="96936" y="108940"/>
                  </a:lnTo>
                  <a:lnTo>
                    <a:pt x="100975" y="112033"/>
                  </a:lnTo>
                  <a:lnTo>
                    <a:pt x="103936" y="117009"/>
                  </a:lnTo>
                  <a:lnTo>
                    <a:pt x="107033" y="121044"/>
                  </a:lnTo>
                  <a:lnTo>
                    <a:pt x="109053" y="126155"/>
                  </a:lnTo>
                  <a:lnTo>
                    <a:pt x="109995" y="131131"/>
                  </a:lnTo>
                  <a:lnTo>
                    <a:pt x="112015" y="137183"/>
                  </a:lnTo>
                  <a:lnTo>
                    <a:pt x="112015" y="252310"/>
                  </a:lnTo>
                  <a:lnTo>
                    <a:pt x="113092" y="253252"/>
                  </a:lnTo>
                  <a:lnTo>
                    <a:pt x="114034" y="254328"/>
                  </a:lnTo>
                  <a:lnTo>
                    <a:pt x="114034" y="255269"/>
                  </a:lnTo>
                  <a:lnTo>
                    <a:pt x="140288" y="255269"/>
                  </a:lnTo>
                  <a:lnTo>
                    <a:pt x="141365" y="254328"/>
                  </a:lnTo>
                  <a:lnTo>
                    <a:pt x="142307" y="253252"/>
                  </a:lnTo>
                  <a:lnTo>
                    <a:pt x="142307" y="150364"/>
                  </a:lnTo>
                  <a:lnTo>
                    <a:pt x="137326" y="112033"/>
                  </a:lnTo>
                  <a:lnTo>
                    <a:pt x="134229" y="103963"/>
                  </a:lnTo>
                  <a:close/>
                </a:path>
                <a:path w="142875" h="257810">
                  <a:moveTo>
                    <a:pt x="83741" y="77737"/>
                  </a:moveTo>
                  <a:lnTo>
                    <a:pt x="43772" y="92834"/>
                  </a:lnTo>
                  <a:lnTo>
                    <a:pt x="30292" y="104905"/>
                  </a:lnTo>
                  <a:lnTo>
                    <a:pt x="66338" y="104905"/>
                  </a:lnTo>
                  <a:lnTo>
                    <a:pt x="69605" y="103963"/>
                  </a:lnTo>
                  <a:lnTo>
                    <a:pt x="134229" y="103963"/>
                  </a:lnTo>
                  <a:lnTo>
                    <a:pt x="98921" y="79116"/>
                  </a:lnTo>
                  <a:lnTo>
                    <a:pt x="91723" y="78098"/>
                  </a:lnTo>
                  <a:lnTo>
                    <a:pt x="83741" y="77737"/>
                  </a:lnTo>
                  <a:close/>
                </a:path>
                <a:path w="142875" h="257810">
                  <a:moveTo>
                    <a:pt x="27195" y="1075"/>
                  </a:moveTo>
                  <a:lnTo>
                    <a:pt x="2961" y="1075"/>
                  </a:lnTo>
                  <a:lnTo>
                    <a:pt x="2019" y="2017"/>
                  </a:lnTo>
                  <a:lnTo>
                    <a:pt x="28273" y="2017"/>
                  </a:lnTo>
                  <a:lnTo>
                    <a:pt x="27195" y="1075"/>
                  </a:lnTo>
                  <a:close/>
                </a:path>
                <a:path w="142875" h="257810">
                  <a:moveTo>
                    <a:pt x="25176" y="0"/>
                  </a:moveTo>
                  <a:lnTo>
                    <a:pt x="6058" y="0"/>
                  </a:lnTo>
                  <a:lnTo>
                    <a:pt x="4039" y="1075"/>
                  </a:lnTo>
                  <a:lnTo>
                    <a:pt x="26253" y="1075"/>
                  </a:lnTo>
                  <a:lnTo>
                    <a:pt x="25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288446" y="2347894"/>
            <a:ext cx="278131" cy="224155"/>
            <a:chOff x="8288445" y="2347894"/>
            <a:chExt cx="278130" cy="224154"/>
          </a:xfrm>
        </p:grpSpPr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88445" y="2390260"/>
              <a:ext cx="135306" cy="18156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58083" y="2347894"/>
              <a:ext cx="108110" cy="223932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8688309" y="2324628"/>
            <a:ext cx="319405" cy="247651"/>
            <a:chOff x="8688306" y="2324627"/>
            <a:chExt cx="319405" cy="247650"/>
          </a:xfrm>
        </p:grpSpPr>
        <p:sp>
          <p:nvSpPr>
            <p:cNvPr id="38" name="object 38"/>
            <p:cNvSpPr/>
            <p:nvPr/>
          </p:nvSpPr>
          <p:spPr>
            <a:xfrm>
              <a:off x="8688306" y="2324627"/>
              <a:ext cx="37465" cy="245745"/>
            </a:xfrm>
            <a:custGeom>
              <a:avLst/>
              <a:gdLst/>
              <a:ahLst/>
              <a:cxnLst/>
              <a:rect l="l" t="t" r="r" b="b"/>
              <a:pathLst>
                <a:path w="37465" h="245744">
                  <a:moveTo>
                    <a:pt x="24234" y="244241"/>
                  </a:moveTo>
                  <a:lnTo>
                    <a:pt x="13194" y="244241"/>
                  </a:lnTo>
                  <a:lnTo>
                    <a:pt x="15213" y="245182"/>
                  </a:lnTo>
                  <a:lnTo>
                    <a:pt x="21272" y="245182"/>
                  </a:lnTo>
                  <a:lnTo>
                    <a:pt x="24234" y="244241"/>
                  </a:lnTo>
                  <a:close/>
                </a:path>
                <a:path w="37465" h="245744">
                  <a:moveTo>
                    <a:pt x="30292" y="243165"/>
                  </a:moveTo>
                  <a:lnTo>
                    <a:pt x="6058" y="243165"/>
                  </a:lnTo>
                  <a:lnTo>
                    <a:pt x="8078" y="244241"/>
                  </a:lnTo>
                  <a:lnTo>
                    <a:pt x="29350" y="244241"/>
                  </a:lnTo>
                  <a:lnTo>
                    <a:pt x="30292" y="243165"/>
                  </a:lnTo>
                  <a:close/>
                </a:path>
                <a:path w="37465" h="245744">
                  <a:moveTo>
                    <a:pt x="31369" y="69667"/>
                  </a:moveTo>
                  <a:lnTo>
                    <a:pt x="5116" y="69667"/>
                  </a:lnTo>
                  <a:lnTo>
                    <a:pt x="4039" y="70609"/>
                  </a:lnTo>
                  <a:lnTo>
                    <a:pt x="4039" y="71685"/>
                  </a:lnTo>
                  <a:lnTo>
                    <a:pt x="3096" y="72626"/>
                  </a:lnTo>
                  <a:lnTo>
                    <a:pt x="3096" y="240206"/>
                  </a:lnTo>
                  <a:lnTo>
                    <a:pt x="4039" y="241147"/>
                  </a:lnTo>
                  <a:lnTo>
                    <a:pt x="4039" y="242223"/>
                  </a:lnTo>
                  <a:lnTo>
                    <a:pt x="5116" y="243165"/>
                  </a:lnTo>
                  <a:lnTo>
                    <a:pt x="31369" y="243165"/>
                  </a:lnTo>
                  <a:lnTo>
                    <a:pt x="33389" y="241147"/>
                  </a:lnTo>
                  <a:lnTo>
                    <a:pt x="33389" y="71685"/>
                  </a:lnTo>
                  <a:lnTo>
                    <a:pt x="31369" y="69667"/>
                  </a:lnTo>
                  <a:close/>
                </a:path>
                <a:path w="37465" h="245744">
                  <a:moveTo>
                    <a:pt x="29350" y="68591"/>
                  </a:moveTo>
                  <a:lnTo>
                    <a:pt x="8078" y="68591"/>
                  </a:lnTo>
                  <a:lnTo>
                    <a:pt x="6058" y="69667"/>
                  </a:lnTo>
                  <a:lnTo>
                    <a:pt x="30292" y="69667"/>
                  </a:lnTo>
                  <a:lnTo>
                    <a:pt x="29350" y="68591"/>
                  </a:lnTo>
                  <a:close/>
                </a:path>
                <a:path w="37465" h="245744">
                  <a:moveTo>
                    <a:pt x="24234" y="67650"/>
                  </a:moveTo>
                  <a:lnTo>
                    <a:pt x="13194" y="67650"/>
                  </a:lnTo>
                  <a:lnTo>
                    <a:pt x="11174" y="68591"/>
                  </a:lnTo>
                  <a:lnTo>
                    <a:pt x="26253" y="68591"/>
                  </a:lnTo>
                  <a:lnTo>
                    <a:pt x="24234" y="67650"/>
                  </a:lnTo>
                  <a:close/>
                </a:path>
                <a:path w="37465" h="245744">
                  <a:moveTo>
                    <a:pt x="26253" y="0"/>
                  </a:moveTo>
                  <a:lnTo>
                    <a:pt x="11174" y="0"/>
                  </a:lnTo>
                  <a:lnTo>
                    <a:pt x="6058" y="1075"/>
                  </a:lnTo>
                  <a:lnTo>
                    <a:pt x="4039" y="4034"/>
                  </a:lnTo>
                  <a:lnTo>
                    <a:pt x="1077" y="6052"/>
                  </a:lnTo>
                  <a:lnTo>
                    <a:pt x="0" y="11162"/>
                  </a:lnTo>
                  <a:lnTo>
                    <a:pt x="0" y="25284"/>
                  </a:lnTo>
                  <a:lnTo>
                    <a:pt x="1077" y="30261"/>
                  </a:lnTo>
                  <a:lnTo>
                    <a:pt x="4039" y="32278"/>
                  </a:lnTo>
                  <a:lnTo>
                    <a:pt x="6058" y="35371"/>
                  </a:lnTo>
                  <a:lnTo>
                    <a:pt x="11174" y="36313"/>
                  </a:lnTo>
                  <a:lnTo>
                    <a:pt x="25311" y="36313"/>
                  </a:lnTo>
                  <a:lnTo>
                    <a:pt x="30292" y="35371"/>
                  </a:lnTo>
                  <a:lnTo>
                    <a:pt x="36351" y="29319"/>
                  </a:lnTo>
                  <a:lnTo>
                    <a:pt x="37428" y="25284"/>
                  </a:lnTo>
                  <a:lnTo>
                    <a:pt x="37428" y="11162"/>
                  </a:lnTo>
                  <a:lnTo>
                    <a:pt x="36351" y="6052"/>
                  </a:lnTo>
                  <a:lnTo>
                    <a:pt x="33389" y="3093"/>
                  </a:lnTo>
                  <a:lnTo>
                    <a:pt x="30292" y="1075"/>
                  </a:lnTo>
                  <a:lnTo>
                    <a:pt x="26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56027" y="2347894"/>
              <a:ext cx="108110" cy="22393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90391" y="2390260"/>
              <a:ext cx="117131" cy="181566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16920" y="2762539"/>
            <a:ext cx="290195" cy="261620"/>
            <a:chOff x="716917" y="2762539"/>
            <a:chExt cx="290195" cy="261620"/>
          </a:xfrm>
        </p:grpSpPr>
        <p:sp>
          <p:nvSpPr>
            <p:cNvPr id="42" name="object 42"/>
            <p:cNvSpPr/>
            <p:nvPr/>
          </p:nvSpPr>
          <p:spPr>
            <a:xfrm>
              <a:off x="716917" y="2762539"/>
              <a:ext cx="112395" cy="259715"/>
            </a:xfrm>
            <a:custGeom>
              <a:avLst/>
              <a:gdLst/>
              <a:ahLst/>
              <a:cxnLst/>
              <a:rect l="l" t="t" r="r" b="b"/>
              <a:pathLst>
                <a:path w="112394" h="259714">
                  <a:moveTo>
                    <a:pt x="49491" y="258322"/>
                  </a:moveTo>
                  <a:lnTo>
                    <a:pt x="39393" y="258322"/>
                  </a:lnTo>
                  <a:lnTo>
                    <a:pt x="41413" y="259331"/>
                  </a:lnTo>
                  <a:lnTo>
                    <a:pt x="47471" y="259331"/>
                  </a:lnTo>
                  <a:lnTo>
                    <a:pt x="49491" y="258322"/>
                  </a:lnTo>
                  <a:close/>
                </a:path>
                <a:path w="112394" h="259714">
                  <a:moveTo>
                    <a:pt x="56559" y="257313"/>
                  </a:moveTo>
                  <a:lnTo>
                    <a:pt x="32325" y="257313"/>
                  </a:lnTo>
                  <a:lnTo>
                    <a:pt x="33335" y="258322"/>
                  </a:lnTo>
                  <a:lnTo>
                    <a:pt x="55549" y="258322"/>
                  </a:lnTo>
                  <a:lnTo>
                    <a:pt x="56559" y="257313"/>
                  </a:lnTo>
                  <a:close/>
                </a:path>
                <a:path w="112394" h="259714">
                  <a:moveTo>
                    <a:pt x="59588" y="107985"/>
                  </a:moveTo>
                  <a:lnTo>
                    <a:pt x="29296" y="107985"/>
                  </a:lnTo>
                  <a:lnTo>
                    <a:pt x="29296" y="255296"/>
                  </a:lnTo>
                  <a:lnTo>
                    <a:pt x="30305" y="255296"/>
                  </a:lnTo>
                  <a:lnTo>
                    <a:pt x="30305" y="256305"/>
                  </a:lnTo>
                  <a:lnTo>
                    <a:pt x="31315" y="257313"/>
                  </a:lnTo>
                  <a:lnTo>
                    <a:pt x="57569" y="257313"/>
                  </a:lnTo>
                  <a:lnTo>
                    <a:pt x="59588" y="255296"/>
                  </a:lnTo>
                  <a:lnTo>
                    <a:pt x="59588" y="107985"/>
                  </a:lnTo>
                  <a:close/>
                </a:path>
                <a:path w="112394" h="259714">
                  <a:moveTo>
                    <a:pt x="98982" y="82713"/>
                  </a:moveTo>
                  <a:lnTo>
                    <a:pt x="4039" y="82713"/>
                  </a:lnTo>
                  <a:lnTo>
                    <a:pt x="3029" y="83762"/>
                  </a:lnTo>
                  <a:lnTo>
                    <a:pt x="1009" y="85780"/>
                  </a:lnTo>
                  <a:lnTo>
                    <a:pt x="1009" y="87797"/>
                  </a:lnTo>
                  <a:lnTo>
                    <a:pt x="0" y="89815"/>
                  </a:lnTo>
                  <a:lnTo>
                    <a:pt x="0" y="99902"/>
                  </a:lnTo>
                  <a:lnTo>
                    <a:pt x="1009" y="102928"/>
                  </a:lnTo>
                  <a:lnTo>
                    <a:pt x="1009" y="104945"/>
                  </a:lnTo>
                  <a:lnTo>
                    <a:pt x="2019" y="106963"/>
                  </a:lnTo>
                  <a:lnTo>
                    <a:pt x="4039" y="107985"/>
                  </a:lnTo>
                  <a:lnTo>
                    <a:pt x="98982" y="107985"/>
                  </a:lnTo>
                  <a:lnTo>
                    <a:pt x="99992" y="106963"/>
                  </a:lnTo>
                  <a:lnTo>
                    <a:pt x="102011" y="102928"/>
                  </a:lnTo>
                  <a:lnTo>
                    <a:pt x="103021" y="99902"/>
                  </a:lnTo>
                  <a:lnTo>
                    <a:pt x="103021" y="91832"/>
                  </a:lnTo>
                  <a:lnTo>
                    <a:pt x="102011" y="89815"/>
                  </a:lnTo>
                  <a:lnTo>
                    <a:pt x="102011" y="86788"/>
                  </a:lnTo>
                  <a:lnTo>
                    <a:pt x="101001" y="85780"/>
                  </a:lnTo>
                  <a:lnTo>
                    <a:pt x="101001" y="84771"/>
                  </a:lnTo>
                  <a:lnTo>
                    <a:pt x="99992" y="83762"/>
                  </a:lnTo>
                  <a:lnTo>
                    <a:pt x="98982" y="83762"/>
                  </a:lnTo>
                  <a:lnTo>
                    <a:pt x="98982" y="82713"/>
                  </a:lnTo>
                  <a:close/>
                </a:path>
                <a:path w="112394" h="259714">
                  <a:moveTo>
                    <a:pt x="86865" y="0"/>
                  </a:moveTo>
                  <a:lnTo>
                    <a:pt x="73725" y="0"/>
                  </a:lnTo>
                  <a:lnTo>
                    <a:pt x="65647" y="2017"/>
                  </a:lnTo>
                  <a:lnTo>
                    <a:pt x="34344" y="28243"/>
                  </a:lnTo>
                  <a:lnTo>
                    <a:pt x="29296" y="65633"/>
                  </a:lnTo>
                  <a:lnTo>
                    <a:pt x="29296" y="82713"/>
                  </a:lnTo>
                  <a:lnTo>
                    <a:pt x="59588" y="82713"/>
                  </a:lnTo>
                  <a:lnTo>
                    <a:pt x="59603" y="57477"/>
                  </a:lnTo>
                  <a:lnTo>
                    <a:pt x="60598" y="51511"/>
                  </a:lnTo>
                  <a:lnTo>
                    <a:pt x="61608" y="46400"/>
                  </a:lnTo>
                  <a:lnTo>
                    <a:pt x="61608" y="42365"/>
                  </a:lnTo>
                  <a:lnTo>
                    <a:pt x="63627" y="37389"/>
                  </a:lnTo>
                  <a:lnTo>
                    <a:pt x="65647" y="34295"/>
                  </a:lnTo>
                  <a:lnTo>
                    <a:pt x="67666" y="31337"/>
                  </a:lnTo>
                  <a:lnTo>
                    <a:pt x="69686" y="29319"/>
                  </a:lnTo>
                  <a:lnTo>
                    <a:pt x="72715" y="28243"/>
                  </a:lnTo>
                  <a:lnTo>
                    <a:pt x="76754" y="26226"/>
                  </a:lnTo>
                  <a:lnTo>
                    <a:pt x="79783" y="25284"/>
                  </a:lnTo>
                  <a:lnTo>
                    <a:pt x="112109" y="25284"/>
                  </a:lnTo>
                  <a:lnTo>
                    <a:pt x="112109" y="14121"/>
                  </a:lnTo>
                  <a:lnTo>
                    <a:pt x="111099" y="12104"/>
                  </a:lnTo>
                  <a:lnTo>
                    <a:pt x="111099" y="9145"/>
                  </a:lnTo>
                  <a:lnTo>
                    <a:pt x="110089" y="8069"/>
                  </a:lnTo>
                  <a:lnTo>
                    <a:pt x="110089" y="7128"/>
                  </a:lnTo>
                  <a:lnTo>
                    <a:pt x="109079" y="7128"/>
                  </a:lnTo>
                  <a:lnTo>
                    <a:pt x="108070" y="6052"/>
                  </a:lnTo>
                  <a:lnTo>
                    <a:pt x="107060" y="5110"/>
                  </a:lnTo>
                  <a:lnTo>
                    <a:pt x="104031" y="4034"/>
                  </a:lnTo>
                  <a:lnTo>
                    <a:pt x="102011" y="3093"/>
                  </a:lnTo>
                  <a:lnTo>
                    <a:pt x="98982" y="2017"/>
                  </a:lnTo>
                  <a:lnTo>
                    <a:pt x="94943" y="2017"/>
                  </a:lnTo>
                  <a:lnTo>
                    <a:pt x="90904" y="1075"/>
                  </a:lnTo>
                  <a:lnTo>
                    <a:pt x="86865" y="0"/>
                  </a:lnTo>
                  <a:close/>
                </a:path>
                <a:path w="112394" h="259714">
                  <a:moveTo>
                    <a:pt x="112109" y="25284"/>
                  </a:moveTo>
                  <a:lnTo>
                    <a:pt x="87875" y="25284"/>
                  </a:lnTo>
                  <a:lnTo>
                    <a:pt x="90904" y="26226"/>
                  </a:lnTo>
                  <a:lnTo>
                    <a:pt x="92923" y="26226"/>
                  </a:lnTo>
                  <a:lnTo>
                    <a:pt x="95953" y="27302"/>
                  </a:lnTo>
                  <a:lnTo>
                    <a:pt x="97972" y="27302"/>
                  </a:lnTo>
                  <a:lnTo>
                    <a:pt x="99992" y="28243"/>
                  </a:lnTo>
                  <a:lnTo>
                    <a:pt x="102011" y="29319"/>
                  </a:lnTo>
                  <a:lnTo>
                    <a:pt x="103021" y="29319"/>
                  </a:lnTo>
                  <a:lnTo>
                    <a:pt x="105040" y="30261"/>
                  </a:lnTo>
                  <a:lnTo>
                    <a:pt x="106050" y="30261"/>
                  </a:lnTo>
                  <a:lnTo>
                    <a:pt x="107060" y="31337"/>
                  </a:lnTo>
                  <a:lnTo>
                    <a:pt x="109079" y="31337"/>
                  </a:lnTo>
                  <a:lnTo>
                    <a:pt x="110089" y="30261"/>
                  </a:lnTo>
                  <a:lnTo>
                    <a:pt x="110089" y="29319"/>
                  </a:lnTo>
                  <a:lnTo>
                    <a:pt x="111099" y="28243"/>
                  </a:lnTo>
                  <a:lnTo>
                    <a:pt x="111099" y="27302"/>
                  </a:lnTo>
                  <a:lnTo>
                    <a:pt x="112109" y="25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2248" y="2842294"/>
              <a:ext cx="164453" cy="181593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052223" y="2842298"/>
            <a:ext cx="377191" cy="179705"/>
            <a:chOff x="1052222" y="2842294"/>
            <a:chExt cx="377190" cy="179705"/>
          </a:xfrm>
        </p:grpSpPr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83516" y="2842294"/>
              <a:ext cx="245409" cy="17957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52222" y="2842294"/>
              <a:ext cx="96949" cy="179576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558267" y="2842294"/>
            <a:ext cx="295911" cy="181611"/>
            <a:chOff x="1558266" y="2842294"/>
            <a:chExt cx="295910" cy="181610"/>
          </a:xfrm>
        </p:grpSpPr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58266" y="2842294"/>
              <a:ext cx="130219" cy="1815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17769" y="2842294"/>
              <a:ext cx="136275" cy="181593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909649" y="2842295"/>
            <a:ext cx="142443" cy="179576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2194402" y="2764560"/>
            <a:ext cx="338455" cy="259715"/>
            <a:chOff x="2194398" y="2764557"/>
            <a:chExt cx="338455" cy="259715"/>
          </a:xfrm>
        </p:grpSpPr>
        <p:sp>
          <p:nvSpPr>
            <p:cNvPr id="52" name="object 52"/>
            <p:cNvSpPr/>
            <p:nvPr/>
          </p:nvSpPr>
          <p:spPr>
            <a:xfrm>
              <a:off x="2194398" y="2764557"/>
              <a:ext cx="153035" cy="259715"/>
            </a:xfrm>
            <a:custGeom>
              <a:avLst/>
              <a:gdLst/>
              <a:ahLst/>
              <a:cxnLst/>
              <a:rect l="l" t="t" r="r" b="b"/>
              <a:pathLst>
                <a:path w="153035" h="259714">
                  <a:moveTo>
                    <a:pt x="66180" y="231074"/>
                  </a:moveTo>
                  <a:lnTo>
                    <a:pt x="26253" y="231074"/>
                  </a:lnTo>
                  <a:lnTo>
                    <a:pt x="31369" y="236117"/>
                  </a:lnTo>
                  <a:lnTo>
                    <a:pt x="36485" y="240165"/>
                  </a:lnTo>
                  <a:lnTo>
                    <a:pt x="40524" y="244200"/>
                  </a:lnTo>
                  <a:lnTo>
                    <a:pt x="48602" y="250252"/>
                  </a:lnTo>
                  <a:lnTo>
                    <a:pt x="53584" y="252270"/>
                  </a:lnTo>
                  <a:lnTo>
                    <a:pt x="57623" y="255296"/>
                  </a:lnTo>
                  <a:lnTo>
                    <a:pt x="61662" y="256305"/>
                  </a:lnTo>
                  <a:lnTo>
                    <a:pt x="66778" y="257313"/>
                  </a:lnTo>
                  <a:lnTo>
                    <a:pt x="70817" y="258322"/>
                  </a:lnTo>
                  <a:lnTo>
                    <a:pt x="75798" y="259331"/>
                  </a:lnTo>
                  <a:lnTo>
                    <a:pt x="80914" y="259331"/>
                  </a:lnTo>
                  <a:lnTo>
                    <a:pt x="123425" y="244829"/>
                  </a:lnTo>
                  <a:lnTo>
                    <a:pt x="134102" y="233091"/>
                  </a:lnTo>
                  <a:lnTo>
                    <a:pt x="77818" y="233091"/>
                  </a:lnTo>
                  <a:lnTo>
                    <a:pt x="71759" y="232539"/>
                  </a:lnTo>
                  <a:lnTo>
                    <a:pt x="66180" y="231074"/>
                  </a:lnTo>
                  <a:close/>
                </a:path>
                <a:path w="153035" h="259714">
                  <a:moveTo>
                    <a:pt x="17233" y="256305"/>
                  </a:moveTo>
                  <a:lnTo>
                    <a:pt x="8078" y="256305"/>
                  </a:lnTo>
                  <a:lnTo>
                    <a:pt x="10097" y="257313"/>
                  </a:lnTo>
                  <a:lnTo>
                    <a:pt x="15213" y="257313"/>
                  </a:lnTo>
                  <a:lnTo>
                    <a:pt x="17233" y="256305"/>
                  </a:lnTo>
                  <a:close/>
                </a:path>
                <a:path w="153035" h="259714">
                  <a:moveTo>
                    <a:pt x="23291" y="255296"/>
                  </a:moveTo>
                  <a:lnTo>
                    <a:pt x="2019" y="255296"/>
                  </a:lnTo>
                  <a:lnTo>
                    <a:pt x="4039" y="256305"/>
                  </a:lnTo>
                  <a:lnTo>
                    <a:pt x="22214" y="256305"/>
                  </a:lnTo>
                  <a:lnTo>
                    <a:pt x="23291" y="255296"/>
                  </a:lnTo>
                  <a:close/>
                </a:path>
                <a:path w="153035" h="259714">
                  <a:moveTo>
                    <a:pt x="29350" y="2017"/>
                  </a:moveTo>
                  <a:lnTo>
                    <a:pt x="1077" y="2017"/>
                  </a:lnTo>
                  <a:lnTo>
                    <a:pt x="0" y="3093"/>
                  </a:lnTo>
                  <a:lnTo>
                    <a:pt x="0" y="253279"/>
                  </a:lnTo>
                  <a:lnTo>
                    <a:pt x="1077" y="254287"/>
                  </a:lnTo>
                  <a:lnTo>
                    <a:pt x="1077" y="255296"/>
                  </a:lnTo>
                  <a:lnTo>
                    <a:pt x="24234" y="255296"/>
                  </a:lnTo>
                  <a:lnTo>
                    <a:pt x="25311" y="254287"/>
                  </a:lnTo>
                  <a:lnTo>
                    <a:pt x="26253" y="253279"/>
                  </a:lnTo>
                  <a:lnTo>
                    <a:pt x="26253" y="231074"/>
                  </a:lnTo>
                  <a:lnTo>
                    <a:pt x="66180" y="231074"/>
                  </a:lnTo>
                  <a:lnTo>
                    <a:pt x="30427" y="201821"/>
                  </a:lnTo>
                  <a:lnTo>
                    <a:pt x="30427" y="136228"/>
                  </a:lnTo>
                  <a:lnTo>
                    <a:pt x="35408" y="130176"/>
                  </a:lnTo>
                  <a:lnTo>
                    <a:pt x="39447" y="125133"/>
                  </a:lnTo>
                  <a:lnTo>
                    <a:pt x="51564" y="113028"/>
                  </a:lnTo>
                  <a:lnTo>
                    <a:pt x="55603" y="111011"/>
                  </a:lnTo>
                  <a:lnTo>
                    <a:pt x="59642" y="107985"/>
                  </a:lnTo>
                  <a:lnTo>
                    <a:pt x="63681" y="105967"/>
                  </a:lnTo>
                  <a:lnTo>
                    <a:pt x="67747" y="104945"/>
                  </a:lnTo>
                  <a:lnTo>
                    <a:pt x="30427" y="104945"/>
                  </a:lnTo>
                  <a:lnTo>
                    <a:pt x="30427" y="4034"/>
                  </a:lnTo>
                  <a:lnTo>
                    <a:pt x="29350" y="3093"/>
                  </a:lnTo>
                  <a:lnTo>
                    <a:pt x="29350" y="2017"/>
                  </a:lnTo>
                  <a:close/>
                </a:path>
                <a:path w="153035" h="259714">
                  <a:moveTo>
                    <a:pt x="136383" y="103936"/>
                  </a:moveTo>
                  <a:lnTo>
                    <a:pt x="86973" y="103936"/>
                  </a:lnTo>
                  <a:lnTo>
                    <a:pt x="93031" y="104945"/>
                  </a:lnTo>
                  <a:lnTo>
                    <a:pt x="99090" y="108993"/>
                  </a:lnTo>
                  <a:lnTo>
                    <a:pt x="118208" y="145307"/>
                  </a:lnTo>
                  <a:lnTo>
                    <a:pt x="119285" y="153390"/>
                  </a:lnTo>
                  <a:lnTo>
                    <a:pt x="120227" y="161459"/>
                  </a:lnTo>
                  <a:lnTo>
                    <a:pt x="120227" y="177599"/>
                  </a:lnTo>
                  <a:lnTo>
                    <a:pt x="118208" y="192729"/>
                  </a:lnTo>
                  <a:lnTo>
                    <a:pt x="114169" y="206865"/>
                  </a:lnTo>
                  <a:lnTo>
                    <a:pt x="110106" y="212964"/>
                  </a:lnTo>
                  <a:lnTo>
                    <a:pt x="107168" y="218969"/>
                  </a:lnTo>
                  <a:lnTo>
                    <a:pt x="103129" y="224013"/>
                  </a:lnTo>
                  <a:lnTo>
                    <a:pt x="97070" y="228047"/>
                  </a:lnTo>
                  <a:lnTo>
                    <a:pt x="91954" y="231074"/>
                  </a:lnTo>
                  <a:lnTo>
                    <a:pt x="84953" y="233091"/>
                  </a:lnTo>
                  <a:lnTo>
                    <a:pt x="134102" y="233091"/>
                  </a:lnTo>
                  <a:lnTo>
                    <a:pt x="149586" y="196161"/>
                  </a:lnTo>
                  <a:lnTo>
                    <a:pt x="152539" y="166503"/>
                  </a:lnTo>
                  <a:lnTo>
                    <a:pt x="152192" y="157596"/>
                  </a:lnTo>
                  <a:lnTo>
                    <a:pt x="143603" y="116935"/>
                  </a:lnTo>
                  <a:lnTo>
                    <a:pt x="140416" y="110201"/>
                  </a:lnTo>
                  <a:lnTo>
                    <a:pt x="136383" y="103936"/>
                  </a:lnTo>
                  <a:close/>
                </a:path>
                <a:path w="153035" h="259714">
                  <a:moveTo>
                    <a:pt x="84953" y="77737"/>
                  </a:moveTo>
                  <a:lnTo>
                    <a:pt x="75798" y="77737"/>
                  </a:lnTo>
                  <a:lnTo>
                    <a:pt x="70817" y="78678"/>
                  </a:lnTo>
                  <a:lnTo>
                    <a:pt x="66778" y="79754"/>
                  </a:lnTo>
                  <a:lnTo>
                    <a:pt x="62739" y="81745"/>
                  </a:lnTo>
                  <a:lnTo>
                    <a:pt x="57623" y="83762"/>
                  </a:lnTo>
                  <a:lnTo>
                    <a:pt x="30427" y="104945"/>
                  </a:lnTo>
                  <a:lnTo>
                    <a:pt x="67747" y="104945"/>
                  </a:lnTo>
                  <a:lnTo>
                    <a:pt x="71759" y="103936"/>
                  </a:lnTo>
                  <a:lnTo>
                    <a:pt x="136383" y="103936"/>
                  </a:lnTo>
                  <a:lnTo>
                    <a:pt x="101732" y="79373"/>
                  </a:lnTo>
                  <a:lnTo>
                    <a:pt x="93677" y="78131"/>
                  </a:lnTo>
                  <a:lnTo>
                    <a:pt x="84953" y="77737"/>
                  </a:lnTo>
                  <a:close/>
                </a:path>
                <a:path w="153035" h="259714">
                  <a:moveTo>
                    <a:pt x="27330" y="1075"/>
                  </a:moveTo>
                  <a:lnTo>
                    <a:pt x="3096" y="1075"/>
                  </a:lnTo>
                  <a:lnTo>
                    <a:pt x="2019" y="2017"/>
                  </a:lnTo>
                  <a:lnTo>
                    <a:pt x="28407" y="2017"/>
                  </a:lnTo>
                  <a:lnTo>
                    <a:pt x="27330" y="1075"/>
                  </a:lnTo>
                  <a:close/>
                </a:path>
                <a:path w="153035" h="259714">
                  <a:moveTo>
                    <a:pt x="24234" y="0"/>
                  </a:moveTo>
                  <a:lnTo>
                    <a:pt x="5116" y="0"/>
                  </a:lnTo>
                  <a:lnTo>
                    <a:pt x="4039" y="1075"/>
                  </a:lnTo>
                  <a:lnTo>
                    <a:pt x="26253" y="1075"/>
                  </a:lnTo>
                  <a:lnTo>
                    <a:pt x="24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81381" y="2842294"/>
              <a:ext cx="151350" cy="181593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654039" y="2764560"/>
            <a:ext cx="1483525" cy="32289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6618" y="2801307"/>
            <a:ext cx="1351315" cy="322893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5718159" y="2764560"/>
            <a:ext cx="290831" cy="259715"/>
            <a:chOff x="5718158" y="2764557"/>
            <a:chExt cx="290830" cy="259715"/>
          </a:xfrm>
        </p:grpSpPr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718158" y="2799929"/>
              <a:ext cx="107976" cy="22395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866659" y="2764557"/>
              <a:ext cx="142875" cy="257810"/>
            </a:xfrm>
            <a:custGeom>
              <a:avLst/>
              <a:gdLst/>
              <a:ahLst/>
              <a:cxnLst/>
              <a:rect l="l" t="t" r="r" b="b"/>
              <a:pathLst>
                <a:path w="142875" h="257810">
                  <a:moveTo>
                    <a:pt x="20195" y="256305"/>
                  </a:moveTo>
                  <a:lnTo>
                    <a:pt x="9020" y="256305"/>
                  </a:lnTo>
                  <a:lnTo>
                    <a:pt x="12117" y="257313"/>
                  </a:lnTo>
                  <a:lnTo>
                    <a:pt x="18175" y="257313"/>
                  </a:lnTo>
                  <a:lnTo>
                    <a:pt x="20195" y="256305"/>
                  </a:lnTo>
                  <a:close/>
                </a:path>
                <a:path w="142875" h="257810">
                  <a:moveTo>
                    <a:pt x="132210" y="256305"/>
                  </a:moveTo>
                  <a:lnTo>
                    <a:pt x="121170" y="256305"/>
                  </a:lnTo>
                  <a:lnTo>
                    <a:pt x="124132" y="257313"/>
                  </a:lnTo>
                  <a:lnTo>
                    <a:pt x="130190" y="257313"/>
                  </a:lnTo>
                  <a:lnTo>
                    <a:pt x="132210" y="256305"/>
                  </a:lnTo>
                  <a:close/>
                </a:path>
                <a:path w="142875" h="257810">
                  <a:moveTo>
                    <a:pt x="27195" y="255296"/>
                  </a:moveTo>
                  <a:lnTo>
                    <a:pt x="2961" y="255296"/>
                  </a:lnTo>
                  <a:lnTo>
                    <a:pt x="4039" y="256305"/>
                  </a:lnTo>
                  <a:lnTo>
                    <a:pt x="26253" y="256305"/>
                  </a:lnTo>
                  <a:lnTo>
                    <a:pt x="27195" y="255296"/>
                  </a:lnTo>
                  <a:close/>
                </a:path>
                <a:path w="142875" h="257810">
                  <a:moveTo>
                    <a:pt x="139345" y="255296"/>
                  </a:moveTo>
                  <a:lnTo>
                    <a:pt x="115111" y="255296"/>
                  </a:lnTo>
                  <a:lnTo>
                    <a:pt x="116054" y="256305"/>
                  </a:lnTo>
                  <a:lnTo>
                    <a:pt x="138268" y="256305"/>
                  </a:lnTo>
                  <a:lnTo>
                    <a:pt x="139345" y="255296"/>
                  </a:lnTo>
                  <a:close/>
                </a:path>
                <a:path w="142875" h="257810">
                  <a:moveTo>
                    <a:pt x="29215" y="2017"/>
                  </a:moveTo>
                  <a:lnTo>
                    <a:pt x="942" y="2017"/>
                  </a:lnTo>
                  <a:lnTo>
                    <a:pt x="0" y="3093"/>
                  </a:lnTo>
                  <a:lnTo>
                    <a:pt x="0" y="253279"/>
                  </a:lnTo>
                  <a:lnTo>
                    <a:pt x="942" y="254287"/>
                  </a:lnTo>
                  <a:lnTo>
                    <a:pt x="2019" y="255296"/>
                  </a:lnTo>
                  <a:lnTo>
                    <a:pt x="28273" y="255296"/>
                  </a:lnTo>
                  <a:lnTo>
                    <a:pt x="29215" y="254287"/>
                  </a:lnTo>
                  <a:lnTo>
                    <a:pt x="29215" y="253279"/>
                  </a:lnTo>
                  <a:lnTo>
                    <a:pt x="30292" y="253279"/>
                  </a:lnTo>
                  <a:lnTo>
                    <a:pt x="30292" y="135220"/>
                  </a:lnTo>
                  <a:lnTo>
                    <a:pt x="36334" y="128048"/>
                  </a:lnTo>
                  <a:lnTo>
                    <a:pt x="65593" y="104945"/>
                  </a:lnTo>
                  <a:lnTo>
                    <a:pt x="30292" y="104945"/>
                  </a:lnTo>
                  <a:lnTo>
                    <a:pt x="30292" y="4034"/>
                  </a:lnTo>
                  <a:lnTo>
                    <a:pt x="29215" y="3093"/>
                  </a:lnTo>
                  <a:lnTo>
                    <a:pt x="29215" y="2017"/>
                  </a:lnTo>
                  <a:close/>
                </a:path>
                <a:path w="142875" h="257810">
                  <a:moveTo>
                    <a:pt x="141365" y="253279"/>
                  </a:moveTo>
                  <a:lnTo>
                    <a:pt x="113092" y="253279"/>
                  </a:lnTo>
                  <a:lnTo>
                    <a:pt x="113092" y="254287"/>
                  </a:lnTo>
                  <a:lnTo>
                    <a:pt x="114034" y="255296"/>
                  </a:lnTo>
                  <a:lnTo>
                    <a:pt x="140288" y="255296"/>
                  </a:lnTo>
                  <a:lnTo>
                    <a:pt x="141365" y="254287"/>
                  </a:lnTo>
                  <a:lnTo>
                    <a:pt x="141365" y="253279"/>
                  </a:lnTo>
                  <a:close/>
                </a:path>
                <a:path w="142875" h="257810">
                  <a:moveTo>
                    <a:pt x="134229" y="103936"/>
                  </a:moveTo>
                  <a:lnTo>
                    <a:pt x="82799" y="103936"/>
                  </a:lnTo>
                  <a:lnTo>
                    <a:pt x="87780" y="104945"/>
                  </a:lnTo>
                  <a:lnTo>
                    <a:pt x="91819" y="106976"/>
                  </a:lnTo>
                  <a:lnTo>
                    <a:pt x="96936" y="108993"/>
                  </a:lnTo>
                  <a:lnTo>
                    <a:pt x="100975" y="112020"/>
                  </a:lnTo>
                  <a:lnTo>
                    <a:pt x="102994" y="117063"/>
                  </a:lnTo>
                  <a:lnTo>
                    <a:pt x="105956" y="121098"/>
                  </a:lnTo>
                  <a:lnTo>
                    <a:pt x="109995" y="131185"/>
                  </a:lnTo>
                  <a:lnTo>
                    <a:pt x="111072" y="137237"/>
                  </a:lnTo>
                  <a:lnTo>
                    <a:pt x="112015" y="145307"/>
                  </a:lnTo>
                  <a:lnTo>
                    <a:pt x="112015" y="253279"/>
                  </a:lnTo>
                  <a:lnTo>
                    <a:pt x="142307" y="253279"/>
                  </a:lnTo>
                  <a:lnTo>
                    <a:pt x="142203" y="145307"/>
                  </a:lnTo>
                  <a:lnTo>
                    <a:pt x="137326" y="112020"/>
                  </a:lnTo>
                  <a:lnTo>
                    <a:pt x="134229" y="103936"/>
                  </a:lnTo>
                  <a:close/>
                </a:path>
                <a:path w="142875" h="257810">
                  <a:moveTo>
                    <a:pt x="82799" y="77737"/>
                  </a:moveTo>
                  <a:lnTo>
                    <a:pt x="43015" y="92841"/>
                  </a:lnTo>
                  <a:lnTo>
                    <a:pt x="30292" y="104945"/>
                  </a:lnTo>
                  <a:lnTo>
                    <a:pt x="65593" y="104945"/>
                  </a:lnTo>
                  <a:lnTo>
                    <a:pt x="69605" y="103936"/>
                  </a:lnTo>
                  <a:lnTo>
                    <a:pt x="134229" y="103936"/>
                  </a:lnTo>
                  <a:lnTo>
                    <a:pt x="98046" y="79121"/>
                  </a:lnTo>
                  <a:lnTo>
                    <a:pt x="90738" y="78099"/>
                  </a:lnTo>
                  <a:lnTo>
                    <a:pt x="82799" y="77737"/>
                  </a:lnTo>
                  <a:close/>
                </a:path>
                <a:path w="142875" h="257810">
                  <a:moveTo>
                    <a:pt x="27195" y="1075"/>
                  </a:moveTo>
                  <a:lnTo>
                    <a:pt x="2961" y="1075"/>
                  </a:lnTo>
                  <a:lnTo>
                    <a:pt x="2019" y="2017"/>
                  </a:lnTo>
                  <a:lnTo>
                    <a:pt x="28273" y="2017"/>
                  </a:lnTo>
                  <a:lnTo>
                    <a:pt x="27195" y="1075"/>
                  </a:lnTo>
                  <a:close/>
                </a:path>
                <a:path w="142875" h="257810">
                  <a:moveTo>
                    <a:pt x="24234" y="0"/>
                  </a:moveTo>
                  <a:lnTo>
                    <a:pt x="4981" y="0"/>
                  </a:lnTo>
                  <a:lnTo>
                    <a:pt x="4039" y="1075"/>
                  </a:lnTo>
                  <a:lnTo>
                    <a:pt x="26253" y="1075"/>
                  </a:lnTo>
                  <a:lnTo>
                    <a:pt x="24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9" name="object 5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053510" y="2842298"/>
            <a:ext cx="151351" cy="18159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327219" y="2764560"/>
            <a:ext cx="1994480" cy="322893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8451083" y="2776662"/>
            <a:ext cx="193040" cy="247651"/>
            <a:chOff x="8451082" y="2776661"/>
            <a:chExt cx="193040" cy="247650"/>
          </a:xfrm>
        </p:grpSpPr>
        <p:sp>
          <p:nvSpPr>
            <p:cNvPr id="62" name="object 62"/>
            <p:cNvSpPr/>
            <p:nvPr/>
          </p:nvSpPr>
          <p:spPr>
            <a:xfrm>
              <a:off x="8451082" y="2776661"/>
              <a:ext cx="37465" cy="245745"/>
            </a:xfrm>
            <a:custGeom>
              <a:avLst/>
              <a:gdLst/>
              <a:ahLst/>
              <a:cxnLst/>
              <a:rect l="l" t="t" r="r" b="b"/>
              <a:pathLst>
                <a:path w="37465" h="245744">
                  <a:moveTo>
                    <a:pt x="24234" y="244200"/>
                  </a:moveTo>
                  <a:lnTo>
                    <a:pt x="13059" y="244200"/>
                  </a:lnTo>
                  <a:lnTo>
                    <a:pt x="15078" y="245209"/>
                  </a:lnTo>
                  <a:lnTo>
                    <a:pt x="21137" y="245209"/>
                  </a:lnTo>
                  <a:lnTo>
                    <a:pt x="24234" y="244200"/>
                  </a:lnTo>
                  <a:close/>
                </a:path>
                <a:path w="37465" h="245744">
                  <a:moveTo>
                    <a:pt x="30292" y="243191"/>
                  </a:moveTo>
                  <a:lnTo>
                    <a:pt x="6058" y="243191"/>
                  </a:lnTo>
                  <a:lnTo>
                    <a:pt x="7000" y="244200"/>
                  </a:lnTo>
                  <a:lnTo>
                    <a:pt x="29215" y="244200"/>
                  </a:lnTo>
                  <a:lnTo>
                    <a:pt x="30292" y="243191"/>
                  </a:lnTo>
                  <a:close/>
                </a:path>
                <a:path w="37465" h="245744">
                  <a:moveTo>
                    <a:pt x="32312" y="241174"/>
                  </a:moveTo>
                  <a:lnTo>
                    <a:pt x="4039" y="241174"/>
                  </a:lnTo>
                  <a:lnTo>
                    <a:pt x="4039" y="242183"/>
                  </a:lnTo>
                  <a:lnTo>
                    <a:pt x="4981" y="243191"/>
                  </a:lnTo>
                  <a:lnTo>
                    <a:pt x="31234" y="243191"/>
                  </a:lnTo>
                  <a:lnTo>
                    <a:pt x="32312" y="242183"/>
                  </a:lnTo>
                  <a:lnTo>
                    <a:pt x="32312" y="241174"/>
                  </a:lnTo>
                  <a:close/>
                </a:path>
                <a:path w="37465" h="245744">
                  <a:moveTo>
                    <a:pt x="33254" y="71658"/>
                  </a:moveTo>
                  <a:lnTo>
                    <a:pt x="2961" y="71658"/>
                  </a:lnTo>
                  <a:lnTo>
                    <a:pt x="2961" y="241174"/>
                  </a:lnTo>
                  <a:lnTo>
                    <a:pt x="33254" y="241174"/>
                  </a:lnTo>
                  <a:lnTo>
                    <a:pt x="33254" y="71658"/>
                  </a:lnTo>
                  <a:close/>
                </a:path>
                <a:path w="37465" h="245744">
                  <a:moveTo>
                    <a:pt x="31234" y="69640"/>
                  </a:moveTo>
                  <a:lnTo>
                    <a:pt x="4981" y="69640"/>
                  </a:lnTo>
                  <a:lnTo>
                    <a:pt x="4039" y="70649"/>
                  </a:lnTo>
                  <a:lnTo>
                    <a:pt x="4039" y="71658"/>
                  </a:lnTo>
                  <a:lnTo>
                    <a:pt x="32312" y="71658"/>
                  </a:lnTo>
                  <a:lnTo>
                    <a:pt x="32312" y="70649"/>
                  </a:lnTo>
                  <a:lnTo>
                    <a:pt x="31234" y="69640"/>
                  </a:lnTo>
                  <a:close/>
                </a:path>
                <a:path w="37465" h="245744">
                  <a:moveTo>
                    <a:pt x="29215" y="68591"/>
                  </a:moveTo>
                  <a:lnTo>
                    <a:pt x="7000" y="68591"/>
                  </a:lnTo>
                  <a:lnTo>
                    <a:pt x="6058" y="69640"/>
                  </a:lnTo>
                  <a:lnTo>
                    <a:pt x="30292" y="69640"/>
                  </a:lnTo>
                  <a:lnTo>
                    <a:pt x="29215" y="68591"/>
                  </a:lnTo>
                  <a:close/>
                </a:path>
                <a:path w="37465" h="245744">
                  <a:moveTo>
                    <a:pt x="24234" y="67650"/>
                  </a:moveTo>
                  <a:lnTo>
                    <a:pt x="13059" y="67650"/>
                  </a:lnTo>
                  <a:lnTo>
                    <a:pt x="11039" y="68591"/>
                  </a:lnTo>
                  <a:lnTo>
                    <a:pt x="26253" y="68591"/>
                  </a:lnTo>
                  <a:lnTo>
                    <a:pt x="24234" y="67650"/>
                  </a:lnTo>
                  <a:close/>
                </a:path>
                <a:path w="37465" h="245744">
                  <a:moveTo>
                    <a:pt x="25176" y="0"/>
                  </a:moveTo>
                  <a:lnTo>
                    <a:pt x="11039" y="0"/>
                  </a:lnTo>
                  <a:lnTo>
                    <a:pt x="6058" y="1075"/>
                  </a:lnTo>
                  <a:lnTo>
                    <a:pt x="4039" y="4034"/>
                  </a:lnTo>
                  <a:lnTo>
                    <a:pt x="942" y="6052"/>
                  </a:lnTo>
                  <a:lnTo>
                    <a:pt x="0" y="11162"/>
                  </a:lnTo>
                  <a:lnTo>
                    <a:pt x="0" y="25284"/>
                  </a:lnTo>
                  <a:lnTo>
                    <a:pt x="942" y="30261"/>
                  </a:lnTo>
                  <a:lnTo>
                    <a:pt x="6058" y="35371"/>
                  </a:lnTo>
                  <a:lnTo>
                    <a:pt x="11039" y="36313"/>
                  </a:lnTo>
                  <a:lnTo>
                    <a:pt x="25176" y="36313"/>
                  </a:lnTo>
                  <a:lnTo>
                    <a:pt x="30292" y="35371"/>
                  </a:lnTo>
                  <a:lnTo>
                    <a:pt x="33254" y="32278"/>
                  </a:lnTo>
                  <a:lnTo>
                    <a:pt x="35273" y="29319"/>
                  </a:lnTo>
                  <a:lnTo>
                    <a:pt x="37293" y="25284"/>
                  </a:lnTo>
                  <a:lnTo>
                    <a:pt x="37293" y="11162"/>
                  </a:lnTo>
                  <a:lnTo>
                    <a:pt x="35273" y="6052"/>
                  </a:lnTo>
                  <a:lnTo>
                    <a:pt x="33254" y="3093"/>
                  </a:lnTo>
                  <a:lnTo>
                    <a:pt x="30292" y="1075"/>
                  </a:lnTo>
                  <a:lnTo>
                    <a:pt x="25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526746" y="2842294"/>
              <a:ext cx="117131" cy="181593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715911" y="3217616"/>
            <a:ext cx="614045" cy="259715"/>
            <a:chOff x="715908" y="3217613"/>
            <a:chExt cx="614045" cy="259715"/>
          </a:xfrm>
        </p:grpSpPr>
        <p:pic>
          <p:nvPicPr>
            <p:cNvPr id="65" name="object 6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5908" y="3252931"/>
              <a:ext cx="108070" cy="22299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864368" y="3217613"/>
              <a:ext cx="142875" cy="256540"/>
            </a:xfrm>
            <a:custGeom>
              <a:avLst/>
              <a:gdLst/>
              <a:ahLst/>
              <a:cxnLst/>
              <a:rect l="l" t="t" r="r" b="b"/>
              <a:pathLst>
                <a:path w="142875" h="256539">
                  <a:moveTo>
                    <a:pt x="26266" y="255282"/>
                  </a:moveTo>
                  <a:lnTo>
                    <a:pt x="4039" y="255282"/>
                  </a:lnTo>
                  <a:lnTo>
                    <a:pt x="6058" y="256291"/>
                  </a:lnTo>
                  <a:lnTo>
                    <a:pt x="25257" y="256291"/>
                  </a:lnTo>
                  <a:lnTo>
                    <a:pt x="26266" y="255282"/>
                  </a:lnTo>
                  <a:close/>
                </a:path>
                <a:path w="142875" h="256539">
                  <a:moveTo>
                    <a:pt x="138362" y="255282"/>
                  </a:moveTo>
                  <a:lnTo>
                    <a:pt x="117158" y="255282"/>
                  </a:lnTo>
                  <a:lnTo>
                    <a:pt x="118167" y="256291"/>
                  </a:lnTo>
                  <a:lnTo>
                    <a:pt x="137353" y="256291"/>
                  </a:lnTo>
                  <a:lnTo>
                    <a:pt x="138362" y="255282"/>
                  </a:lnTo>
                  <a:close/>
                </a:path>
                <a:path w="142875" h="256539">
                  <a:moveTo>
                    <a:pt x="28286" y="254274"/>
                  </a:moveTo>
                  <a:lnTo>
                    <a:pt x="2019" y="254274"/>
                  </a:lnTo>
                  <a:lnTo>
                    <a:pt x="3029" y="255282"/>
                  </a:lnTo>
                  <a:lnTo>
                    <a:pt x="27276" y="255282"/>
                  </a:lnTo>
                  <a:lnTo>
                    <a:pt x="28286" y="254274"/>
                  </a:lnTo>
                  <a:close/>
                </a:path>
                <a:path w="142875" h="256539">
                  <a:moveTo>
                    <a:pt x="134323" y="103936"/>
                  </a:moveTo>
                  <a:lnTo>
                    <a:pt x="82826" y="103936"/>
                  </a:lnTo>
                  <a:lnTo>
                    <a:pt x="88884" y="104945"/>
                  </a:lnTo>
                  <a:lnTo>
                    <a:pt x="96962" y="108980"/>
                  </a:lnTo>
                  <a:lnTo>
                    <a:pt x="101001" y="112006"/>
                  </a:lnTo>
                  <a:lnTo>
                    <a:pt x="107060" y="120076"/>
                  </a:lnTo>
                  <a:lnTo>
                    <a:pt x="109079" y="125119"/>
                  </a:lnTo>
                  <a:lnTo>
                    <a:pt x="110089" y="131171"/>
                  </a:lnTo>
                  <a:lnTo>
                    <a:pt x="112109" y="137224"/>
                  </a:lnTo>
                  <a:lnTo>
                    <a:pt x="112109" y="252256"/>
                  </a:lnTo>
                  <a:lnTo>
                    <a:pt x="113118" y="252256"/>
                  </a:lnTo>
                  <a:lnTo>
                    <a:pt x="113118" y="253265"/>
                  </a:lnTo>
                  <a:lnTo>
                    <a:pt x="115138" y="255282"/>
                  </a:lnTo>
                  <a:lnTo>
                    <a:pt x="139372" y="255282"/>
                  </a:lnTo>
                  <a:lnTo>
                    <a:pt x="140382" y="254274"/>
                  </a:lnTo>
                  <a:lnTo>
                    <a:pt x="141392" y="254274"/>
                  </a:lnTo>
                  <a:lnTo>
                    <a:pt x="142401" y="253265"/>
                  </a:lnTo>
                  <a:lnTo>
                    <a:pt x="142401" y="150350"/>
                  </a:lnTo>
                  <a:lnTo>
                    <a:pt x="137353" y="110997"/>
                  </a:lnTo>
                  <a:lnTo>
                    <a:pt x="134323" y="103936"/>
                  </a:lnTo>
                  <a:close/>
                </a:path>
                <a:path w="142875" h="256539">
                  <a:moveTo>
                    <a:pt x="28286" y="1008"/>
                  </a:moveTo>
                  <a:lnTo>
                    <a:pt x="2019" y="1008"/>
                  </a:lnTo>
                  <a:lnTo>
                    <a:pt x="1009" y="2017"/>
                  </a:lnTo>
                  <a:lnTo>
                    <a:pt x="1009" y="3026"/>
                  </a:lnTo>
                  <a:lnTo>
                    <a:pt x="0" y="4034"/>
                  </a:lnTo>
                  <a:lnTo>
                    <a:pt x="0" y="252256"/>
                  </a:lnTo>
                  <a:lnTo>
                    <a:pt x="1009" y="253265"/>
                  </a:lnTo>
                  <a:lnTo>
                    <a:pt x="1009" y="254274"/>
                  </a:lnTo>
                  <a:lnTo>
                    <a:pt x="29296" y="254274"/>
                  </a:lnTo>
                  <a:lnTo>
                    <a:pt x="30305" y="253265"/>
                  </a:lnTo>
                  <a:lnTo>
                    <a:pt x="30305" y="135206"/>
                  </a:lnTo>
                  <a:lnTo>
                    <a:pt x="36790" y="128035"/>
                  </a:lnTo>
                  <a:lnTo>
                    <a:pt x="42801" y="121715"/>
                  </a:lnTo>
                  <a:lnTo>
                    <a:pt x="48623" y="116340"/>
                  </a:lnTo>
                  <a:lnTo>
                    <a:pt x="54539" y="112006"/>
                  </a:lnTo>
                  <a:lnTo>
                    <a:pt x="62618" y="105954"/>
                  </a:lnTo>
                  <a:lnTo>
                    <a:pt x="66152" y="104945"/>
                  </a:lnTo>
                  <a:lnTo>
                    <a:pt x="30305" y="104945"/>
                  </a:lnTo>
                  <a:lnTo>
                    <a:pt x="30305" y="3026"/>
                  </a:lnTo>
                  <a:lnTo>
                    <a:pt x="28286" y="1008"/>
                  </a:lnTo>
                  <a:close/>
                </a:path>
                <a:path w="142875" h="256539">
                  <a:moveTo>
                    <a:pt x="83836" y="77697"/>
                  </a:moveTo>
                  <a:lnTo>
                    <a:pt x="43811" y="92456"/>
                  </a:lnTo>
                  <a:lnTo>
                    <a:pt x="30305" y="104945"/>
                  </a:lnTo>
                  <a:lnTo>
                    <a:pt x="66152" y="104945"/>
                  </a:lnTo>
                  <a:lnTo>
                    <a:pt x="69686" y="103936"/>
                  </a:lnTo>
                  <a:lnTo>
                    <a:pt x="134323" y="103936"/>
                  </a:lnTo>
                  <a:lnTo>
                    <a:pt x="129275" y="97884"/>
                  </a:lnTo>
                  <a:lnTo>
                    <a:pt x="125236" y="91819"/>
                  </a:lnTo>
                  <a:lnTo>
                    <a:pt x="119177" y="86775"/>
                  </a:lnTo>
                  <a:lnTo>
                    <a:pt x="111099" y="82740"/>
                  </a:lnTo>
                  <a:lnTo>
                    <a:pt x="105419" y="80250"/>
                  </a:lnTo>
                  <a:lnTo>
                    <a:pt x="98982" y="78705"/>
                  </a:lnTo>
                  <a:lnTo>
                    <a:pt x="91788" y="77917"/>
                  </a:lnTo>
                  <a:lnTo>
                    <a:pt x="83836" y="77697"/>
                  </a:lnTo>
                  <a:close/>
                </a:path>
                <a:path w="142875" h="256539">
                  <a:moveTo>
                    <a:pt x="26266" y="0"/>
                  </a:moveTo>
                  <a:lnTo>
                    <a:pt x="4039" y="0"/>
                  </a:lnTo>
                  <a:lnTo>
                    <a:pt x="3029" y="1008"/>
                  </a:lnTo>
                  <a:lnTo>
                    <a:pt x="27276" y="100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51212" y="3295310"/>
              <a:ext cx="136343" cy="18162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20877" y="3252931"/>
              <a:ext cx="109079" cy="222990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1433976" y="3217616"/>
            <a:ext cx="567691" cy="259715"/>
            <a:chOff x="1433975" y="3217613"/>
            <a:chExt cx="567690" cy="259715"/>
          </a:xfrm>
        </p:grpSpPr>
        <p:pic>
          <p:nvPicPr>
            <p:cNvPr id="70" name="object 7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33975" y="3252931"/>
              <a:ext cx="108070" cy="22299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581425" y="3217613"/>
              <a:ext cx="143510" cy="256540"/>
            </a:xfrm>
            <a:custGeom>
              <a:avLst/>
              <a:gdLst/>
              <a:ahLst/>
              <a:cxnLst/>
              <a:rect l="l" t="t" r="r" b="b"/>
              <a:pathLst>
                <a:path w="143510" h="256539">
                  <a:moveTo>
                    <a:pt x="26266" y="255282"/>
                  </a:moveTo>
                  <a:lnTo>
                    <a:pt x="5048" y="255282"/>
                  </a:lnTo>
                  <a:lnTo>
                    <a:pt x="6058" y="256291"/>
                  </a:lnTo>
                  <a:lnTo>
                    <a:pt x="25257" y="256291"/>
                  </a:lnTo>
                  <a:lnTo>
                    <a:pt x="26266" y="255282"/>
                  </a:lnTo>
                  <a:close/>
                </a:path>
                <a:path w="143510" h="256539">
                  <a:moveTo>
                    <a:pt x="138362" y="255282"/>
                  </a:moveTo>
                  <a:lnTo>
                    <a:pt x="117158" y="255282"/>
                  </a:lnTo>
                  <a:lnTo>
                    <a:pt x="118167" y="256291"/>
                  </a:lnTo>
                  <a:lnTo>
                    <a:pt x="137353" y="256291"/>
                  </a:lnTo>
                  <a:lnTo>
                    <a:pt x="138362" y="255282"/>
                  </a:lnTo>
                  <a:close/>
                </a:path>
                <a:path w="143510" h="256539">
                  <a:moveTo>
                    <a:pt x="30305" y="252256"/>
                  </a:moveTo>
                  <a:lnTo>
                    <a:pt x="1009" y="252256"/>
                  </a:lnTo>
                  <a:lnTo>
                    <a:pt x="1009" y="253265"/>
                  </a:lnTo>
                  <a:lnTo>
                    <a:pt x="3029" y="255282"/>
                  </a:lnTo>
                  <a:lnTo>
                    <a:pt x="27276" y="255282"/>
                  </a:lnTo>
                  <a:lnTo>
                    <a:pt x="29296" y="254274"/>
                  </a:lnTo>
                  <a:lnTo>
                    <a:pt x="30305" y="253265"/>
                  </a:lnTo>
                  <a:lnTo>
                    <a:pt x="30305" y="252256"/>
                  </a:lnTo>
                  <a:close/>
                </a:path>
                <a:path w="143510" h="256539">
                  <a:moveTo>
                    <a:pt x="134323" y="103936"/>
                  </a:moveTo>
                  <a:lnTo>
                    <a:pt x="83822" y="103936"/>
                  </a:lnTo>
                  <a:lnTo>
                    <a:pt x="88871" y="104945"/>
                  </a:lnTo>
                  <a:lnTo>
                    <a:pt x="92910" y="106963"/>
                  </a:lnTo>
                  <a:lnTo>
                    <a:pt x="110089" y="131171"/>
                  </a:lnTo>
                  <a:lnTo>
                    <a:pt x="112109" y="137224"/>
                  </a:lnTo>
                  <a:lnTo>
                    <a:pt x="113118" y="144298"/>
                  </a:lnTo>
                  <a:lnTo>
                    <a:pt x="113118" y="253265"/>
                  </a:lnTo>
                  <a:lnTo>
                    <a:pt x="114128" y="254274"/>
                  </a:lnTo>
                  <a:lnTo>
                    <a:pt x="115138" y="254274"/>
                  </a:lnTo>
                  <a:lnTo>
                    <a:pt x="116148" y="255282"/>
                  </a:lnTo>
                  <a:lnTo>
                    <a:pt x="140382" y="255282"/>
                  </a:lnTo>
                  <a:lnTo>
                    <a:pt x="142401" y="253265"/>
                  </a:lnTo>
                  <a:lnTo>
                    <a:pt x="142401" y="252256"/>
                  </a:lnTo>
                  <a:lnTo>
                    <a:pt x="143411" y="252256"/>
                  </a:lnTo>
                  <a:lnTo>
                    <a:pt x="143411" y="150350"/>
                  </a:lnTo>
                  <a:lnTo>
                    <a:pt x="143222" y="141642"/>
                  </a:lnTo>
                  <a:lnTo>
                    <a:pt x="142654" y="133695"/>
                  </a:lnTo>
                  <a:lnTo>
                    <a:pt x="141707" y="126506"/>
                  </a:lnTo>
                  <a:lnTo>
                    <a:pt x="140382" y="120076"/>
                  </a:lnTo>
                  <a:lnTo>
                    <a:pt x="138362" y="110997"/>
                  </a:lnTo>
                  <a:lnTo>
                    <a:pt x="134323" y="103936"/>
                  </a:lnTo>
                  <a:close/>
                </a:path>
                <a:path w="143510" h="256539">
                  <a:moveTo>
                    <a:pt x="31315" y="4034"/>
                  </a:moveTo>
                  <a:lnTo>
                    <a:pt x="0" y="4034"/>
                  </a:lnTo>
                  <a:lnTo>
                    <a:pt x="0" y="252256"/>
                  </a:lnTo>
                  <a:lnTo>
                    <a:pt x="31315" y="252256"/>
                  </a:lnTo>
                  <a:lnTo>
                    <a:pt x="31315" y="135206"/>
                  </a:lnTo>
                  <a:lnTo>
                    <a:pt x="37358" y="128035"/>
                  </a:lnTo>
                  <a:lnTo>
                    <a:pt x="66152" y="104945"/>
                  </a:lnTo>
                  <a:lnTo>
                    <a:pt x="31315" y="104945"/>
                  </a:lnTo>
                  <a:lnTo>
                    <a:pt x="31315" y="4034"/>
                  </a:lnTo>
                  <a:close/>
                </a:path>
                <a:path w="143510" h="256539">
                  <a:moveTo>
                    <a:pt x="83822" y="77697"/>
                  </a:moveTo>
                  <a:lnTo>
                    <a:pt x="44063" y="92456"/>
                  </a:lnTo>
                  <a:lnTo>
                    <a:pt x="31315" y="104945"/>
                  </a:lnTo>
                  <a:lnTo>
                    <a:pt x="66152" y="104945"/>
                  </a:lnTo>
                  <a:lnTo>
                    <a:pt x="69686" y="103936"/>
                  </a:lnTo>
                  <a:lnTo>
                    <a:pt x="134323" y="103936"/>
                  </a:lnTo>
                  <a:lnTo>
                    <a:pt x="99107" y="78705"/>
                  </a:lnTo>
                  <a:lnTo>
                    <a:pt x="91798" y="77917"/>
                  </a:lnTo>
                  <a:lnTo>
                    <a:pt x="83822" y="77697"/>
                  </a:lnTo>
                  <a:close/>
                </a:path>
                <a:path w="143510" h="256539">
                  <a:moveTo>
                    <a:pt x="29296" y="1008"/>
                  </a:moveTo>
                  <a:lnTo>
                    <a:pt x="2019" y="1008"/>
                  </a:lnTo>
                  <a:lnTo>
                    <a:pt x="2019" y="2017"/>
                  </a:lnTo>
                  <a:lnTo>
                    <a:pt x="1009" y="3026"/>
                  </a:lnTo>
                  <a:lnTo>
                    <a:pt x="1009" y="4034"/>
                  </a:lnTo>
                  <a:lnTo>
                    <a:pt x="30305" y="4034"/>
                  </a:lnTo>
                  <a:lnTo>
                    <a:pt x="30305" y="3026"/>
                  </a:lnTo>
                  <a:lnTo>
                    <a:pt x="29296" y="2017"/>
                  </a:lnTo>
                  <a:lnTo>
                    <a:pt x="29296" y="1008"/>
                  </a:lnTo>
                  <a:close/>
                </a:path>
                <a:path w="143510" h="256539">
                  <a:moveTo>
                    <a:pt x="26266" y="0"/>
                  </a:moveTo>
                  <a:lnTo>
                    <a:pt x="5048" y="0"/>
                  </a:lnTo>
                  <a:lnTo>
                    <a:pt x="3029" y="1008"/>
                  </a:lnTo>
                  <a:lnTo>
                    <a:pt x="27276" y="100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768387" y="3295310"/>
              <a:ext cx="152435" cy="18162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963232" y="3229731"/>
              <a:ext cx="38735" cy="244475"/>
            </a:xfrm>
            <a:custGeom>
              <a:avLst/>
              <a:gdLst/>
              <a:ahLst/>
              <a:cxnLst/>
              <a:rect l="l" t="t" r="r" b="b"/>
              <a:pathLst>
                <a:path w="38735" h="244475">
                  <a:moveTo>
                    <a:pt x="30292" y="243165"/>
                  </a:moveTo>
                  <a:lnTo>
                    <a:pt x="8078" y="243165"/>
                  </a:lnTo>
                  <a:lnTo>
                    <a:pt x="10097" y="244173"/>
                  </a:lnTo>
                  <a:lnTo>
                    <a:pt x="28273" y="244173"/>
                  </a:lnTo>
                  <a:lnTo>
                    <a:pt x="30292" y="243165"/>
                  </a:lnTo>
                  <a:close/>
                </a:path>
                <a:path w="38735" h="244475">
                  <a:moveTo>
                    <a:pt x="32312" y="242156"/>
                  </a:moveTo>
                  <a:lnTo>
                    <a:pt x="6058" y="242156"/>
                  </a:lnTo>
                  <a:lnTo>
                    <a:pt x="7000" y="243165"/>
                  </a:lnTo>
                  <a:lnTo>
                    <a:pt x="31234" y="243165"/>
                  </a:lnTo>
                  <a:lnTo>
                    <a:pt x="32312" y="242156"/>
                  </a:lnTo>
                  <a:close/>
                </a:path>
                <a:path w="38735" h="244475">
                  <a:moveTo>
                    <a:pt x="32312" y="69614"/>
                  </a:moveTo>
                  <a:lnTo>
                    <a:pt x="6058" y="69614"/>
                  </a:lnTo>
                  <a:lnTo>
                    <a:pt x="4981" y="70622"/>
                  </a:lnTo>
                  <a:lnTo>
                    <a:pt x="4039" y="71631"/>
                  </a:lnTo>
                  <a:lnTo>
                    <a:pt x="4039" y="240138"/>
                  </a:lnTo>
                  <a:lnTo>
                    <a:pt x="4981" y="241147"/>
                  </a:lnTo>
                  <a:lnTo>
                    <a:pt x="4981" y="242156"/>
                  </a:lnTo>
                  <a:lnTo>
                    <a:pt x="33254" y="242156"/>
                  </a:lnTo>
                  <a:lnTo>
                    <a:pt x="33254" y="241147"/>
                  </a:lnTo>
                  <a:lnTo>
                    <a:pt x="34331" y="240138"/>
                  </a:lnTo>
                  <a:lnTo>
                    <a:pt x="34331" y="71631"/>
                  </a:lnTo>
                  <a:lnTo>
                    <a:pt x="33254" y="70622"/>
                  </a:lnTo>
                  <a:lnTo>
                    <a:pt x="32312" y="69614"/>
                  </a:lnTo>
                  <a:close/>
                </a:path>
                <a:path w="38735" h="244475">
                  <a:moveTo>
                    <a:pt x="30292" y="68605"/>
                  </a:moveTo>
                  <a:lnTo>
                    <a:pt x="8078" y="68605"/>
                  </a:lnTo>
                  <a:lnTo>
                    <a:pt x="7000" y="69614"/>
                  </a:lnTo>
                  <a:lnTo>
                    <a:pt x="31234" y="69614"/>
                  </a:lnTo>
                  <a:lnTo>
                    <a:pt x="30292" y="68605"/>
                  </a:lnTo>
                  <a:close/>
                </a:path>
                <a:path w="38735" h="244475">
                  <a:moveTo>
                    <a:pt x="27195" y="67596"/>
                  </a:moveTo>
                  <a:lnTo>
                    <a:pt x="12117" y="67596"/>
                  </a:lnTo>
                  <a:lnTo>
                    <a:pt x="10097" y="68605"/>
                  </a:lnTo>
                  <a:lnTo>
                    <a:pt x="28273" y="68605"/>
                  </a:lnTo>
                  <a:lnTo>
                    <a:pt x="27195" y="67596"/>
                  </a:lnTo>
                  <a:close/>
                </a:path>
                <a:path w="38735" h="244475">
                  <a:moveTo>
                    <a:pt x="26253" y="0"/>
                  </a:moveTo>
                  <a:lnTo>
                    <a:pt x="12117" y="0"/>
                  </a:lnTo>
                  <a:lnTo>
                    <a:pt x="7000" y="1008"/>
                  </a:lnTo>
                  <a:lnTo>
                    <a:pt x="4039" y="3026"/>
                  </a:lnTo>
                  <a:lnTo>
                    <a:pt x="2019" y="6052"/>
                  </a:lnTo>
                  <a:lnTo>
                    <a:pt x="0" y="11095"/>
                  </a:lnTo>
                  <a:lnTo>
                    <a:pt x="0" y="25217"/>
                  </a:lnTo>
                  <a:lnTo>
                    <a:pt x="2019" y="29252"/>
                  </a:lnTo>
                  <a:lnTo>
                    <a:pt x="4039" y="32278"/>
                  </a:lnTo>
                  <a:lnTo>
                    <a:pt x="7000" y="34295"/>
                  </a:lnTo>
                  <a:lnTo>
                    <a:pt x="12117" y="36313"/>
                  </a:lnTo>
                  <a:lnTo>
                    <a:pt x="26253" y="36313"/>
                  </a:lnTo>
                  <a:lnTo>
                    <a:pt x="31234" y="34295"/>
                  </a:lnTo>
                  <a:lnTo>
                    <a:pt x="34331" y="32278"/>
                  </a:lnTo>
                  <a:lnTo>
                    <a:pt x="36351" y="29252"/>
                  </a:lnTo>
                  <a:lnTo>
                    <a:pt x="38370" y="24208"/>
                  </a:lnTo>
                  <a:lnTo>
                    <a:pt x="38370" y="10087"/>
                  </a:lnTo>
                  <a:lnTo>
                    <a:pt x="36351" y="6052"/>
                  </a:lnTo>
                  <a:lnTo>
                    <a:pt x="34331" y="3026"/>
                  </a:lnTo>
                  <a:lnTo>
                    <a:pt x="31234" y="1008"/>
                  </a:lnTo>
                  <a:lnTo>
                    <a:pt x="26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7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053033" y="3295310"/>
            <a:ext cx="96936" cy="178595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257140" y="3215596"/>
            <a:ext cx="1885541" cy="324911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284047" y="3229735"/>
            <a:ext cx="1224087" cy="310775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5638322" y="3295313"/>
            <a:ext cx="455931" cy="182245"/>
            <a:chOff x="5638321" y="3295310"/>
            <a:chExt cx="455930" cy="182245"/>
          </a:xfrm>
        </p:grpSpPr>
        <p:pic>
          <p:nvPicPr>
            <p:cNvPr id="78" name="object 7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638321" y="3295310"/>
              <a:ext cx="245436" cy="17859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928187" y="3295310"/>
              <a:ext cx="165599" cy="181620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6139293" y="3295313"/>
            <a:ext cx="273051" cy="182245"/>
            <a:chOff x="6139292" y="3295310"/>
            <a:chExt cx="273050" cy="182245"/>
          </a:xfrm>
        </p:grpSpPr>
        <p:pic>
          <p:nvPicPr>
            <p:cNvPr id="81" name="object 8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39292" y="3295310"/>
              <a:ext cx="95993" cy="17859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259619" y="3295310"/>
              <a:ext cx="152305" cy="181620"/>
            </a:xfrm>
            <a:prstGeom prst="rect">
              <a:avLst/>
            </a:prstGeom>
          </p:spPr>
        </p:pic>
      </p:grpSp>
      <p:grpSp>
        <p:nvGrpSpPr>
          <p:cNvPr id="83" name="object 83"/>
          <p:cNvGrpSpPr/>
          <p:nvPr/>
        </p:nvGrpSpPr>
        <p:grpSpPr>
          <a:xfrm>
            <a:off x="6542253" y="3295313"/>
            <a:ext cx="488315" cy="182245"/>
            <a:chOff x="6542250" y="3295310"/>
            <a:chExt cx="488315" cy="182245"/>
          </a:xfrm>
        </p:grpSpPr>
        <p:pic>
          <p:nvPicPr>
            <p:cNvPr id="84" name="object 8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542250" y="3297327"/>
              <a:ext cx="143384" cy="17960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728044" y="3295310"/>
              <a:ext cx="117131" cy="18162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877587" y="3295310"/>
              <a:ext cx="152439" cy="181620"/>
            </a:xfrm>
            <a:prstGeom prst="rect">
              <a:avLst/>
            </a:prstGeom>
          </p:spPr>
        </p:pic>
      </p:grpSp>
      <p:pic>
        <p:nvPicPr>
          <p:cNvPr id="87" name="object 87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76475" y="3295310"/>
            <a:ext cx="96936" cy="178595"/>
          </a:xfrm>
          <a:prstGeom prst="rect">
            <a:avLst/>
          </a:prstGeom>
        </p:spPr>
      </p:pic>
      <p:sp>
        <p:nvSpPr>
          <p:cNvPr id="88" name="object 88"/>
          <p:cNvSpPr/>
          <p:nvPr/>
        </p:nvSpPr>
        <p:spPr>
          <a:xfrm>
            <a:off x="7289603" y="3229734"/>
            <a:ext cx="37465" cy="244475"/>
          </a:xfrm>
          <a:custGeom>
            <a:avLst/>
            <a:gdLst/>
            <a:ahLst/>
            <a:cxnLst/>
            <a:rect l="l" t="t" r="r" b="b"/>
            <a:pathLst>
              <a:path w="37465" h="244475">
                <a:moveTo>
                  <a:pt x="29215" y="243165"/>
                </a:moveTo>
                <a:lnTo>
                  <a:pt x="8078" y="243165"/>
                </a:lnTo>
                <a:lnTo>
                  <a:pt x="9020" y="244173"/>
                </a:lnTo>
                <a:lnTo>
                  <a:pt x="28273" y="244173"/>
                </a:lnTo>
                <a:lnTo>
                  <a:pt x="29215" y="243165"/>
                </a:lnTo>
                <a:close/>
              </a:path>
              <a:path w="37465" h="244475">
                <a:moveTo>
                  <a:pt x="33389" y="70622"/>
                </a:moveTo>
                <a:lnTo>
                  <a:pt x="4039" y="70622"/>
                </a:lnTo>
                <a:lnTo>
                  <a:pt x="4039" y="241147"/>
                </a:lnTo>
                <a:lnTo>
                  <a:pt x="4981" y="242156"/>
                </a:lnTo>
                <a:lnTo>
                  <a:pt x="7000" y="243165"/>
                </a:lnTo>
                <a:lnTo>
                  <a:pt x="30292" y="243165"/>
                </a:lnTo>
                <a:lnTo>
                  <a:pt x="32312" y="242156"/>
                </a:lnTo>
                <a:lnTo>
                  <a:pt x="33389" y="241147"/>
                </a:lnTo>
                <a:lnTo>
                  <a:pt x="33389" y="240138"/>
                </a:lnTo>
                <a:lnTo>
                  <a:pt x="34331" y="240138"/>
                </a:lnTo>
                <a:lnTo>
                  <a:pt x="34331" y="72640"/>
                </a:lnTo>
                <a:lnTo>
                  <a:pt x="33389" y="71631"/>
                </a:lnTo>
                <a:lnTo>
                  <a:pt x="33389" y="70622"/>
                </a:lnTo>
                <a:close/>
              </a:path>
              <a:path w="37465" h="244475">
                <a:moveTo>
                  <a:pt x="32312" y="69614"/>
                </a:moveTo>
                <a:lnTo>
                  <a:pt x="4981" y="69614"/>
                </a:lnTo>
                <a:lnTo>
                  <a:pt x="4981" y="70622"/>
                </a:lnTo>
                <a:lnTo>
                  <a:pt x="32312" y="70622"/>
                </a:lnTo>
                <a:lnTo>
                  <a:pt x="32312" y="69614"/>
                </a:lnTo>
                <a:close/>
              </a:path>
              <a:path w="37465" h="244475">
                <a:moveTo>
                  <a:pt x="29215" y="68605"/>
                </a:moveTo>
                <a:lnTo>
                  <a:pt x="8078" y="68605"/>
                </a:lnTo>
                <a:lnTo>
                  <a:pt x="7000" y="69614"/>
                </a:lnTo>
                <a:lnTo>
                  <a:pt x="30292" y="69614"/>
                </a:lnTo>
                <a:lnTo>
                  <a:pt x="29215" y="68605"/>
                </a:lnTo>
                <a:close/>
              </a:path>
              <a:path w="37465" h="244475">
                <a:moveTo>
                  <a:pt x="26253" y="67596"/>
                </a:moveTo>
                <a:lnTo>
                  <a:pt x="11039" y="67596"/>
                </a:lnTo>
                <a:lnTo>
                  <a:pt x="9020" y="68605"/>
                </a:lnTo>
                <a:lnTo>
                  <a:pt x="28273" y="68605"/>
                </a:lnTo>
                <a:lnTo>
                  <a:pt x="26253" y="67596"/>
                </a:lnTo>
                <a:close/>
              </a:path>
              <a:path w="37465" h="244475">
                <a:moveTo>
                  <a:pt x="26253" y="0"/>
                </a:moveTo>
                <a:lnTo>
                  <a:pt x="11039" y="0"/>
                </a:lnTo>
                <a:lnTo>
                  <a:pt x="7000" y="1008"/>
                </a:lnTo>
                <a:lnTo>
                  <a:pt x="4039" y="3026"/>
                </a:lnTo>
                <a:lnTo>
                  <a:pt x="942" y="6052"/>
                </a:lnTo>
                <a:lnTo>
                  <a:pt x="0" y="11095"/>
                </a:lnTo>
                <a:lnTo>
                  <a:pt x="0" y="25217"/>
                </a:lnTo>
                <a:lnTo>
                  <a:pt x="942" y="29252"/>
                </a:lnTo>
                <a:lnTo>
                  <a:pt x="4039" y="32278"/>
                </a:lnTo>
                <a:lnTo>
                  <a:pt x="6058" y="34295"/>
                </a:lnTo>
                <a:lnTo>
                  <a:pt x="11039" y="36313"/>
                </a:lnTo>
                <a:lnTo>
                  <a:pt x="25176" y="36313"/>
                </a:lnTo>
                <a:lnTo>
                  <a:pt x="30292" y="34295"/>
                </a:lnTo>
                <a:lnTo>
                  <a:pt x="33389" y="32278"/>
                </a:lnTo>
                <a:lnTo>
                  <a:pt x="36351" y="29252"/>
                </a:lnTo>
                <a:lnTo>
                  <a:pt x="37428" y="24208"/>
                </a:lnTo>
                <a:lnTo>
                  <a:pt x="37428" y="10087"/>
                </a:lnTo>
                <a:lnTo>
                  <a:pt x="36351" y="6052"/>
                </a:lnTo>
                <a:lnTo>
                  <a:pt x="33389" y="3026"/>
                </a:lnTo>
                <a:lnTo>
                  <a:pt x="31369" y="1008"/>
                </a:lnTo>
                <a:lnTo>
                  <a:pt x="26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object 8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7379537" y="3295310"/>
            <a:ext cx="142307" cy="178595"/>
          </a:xfrm>
          <a:prstGeom prst="rect">
            <a:avLst/>
          </a:prstGeom>
        </p:spPr>
      </p:pic>
      <p:grpSp>
        <p:nvGrpSpPr>
          <p:cNvPr id="90" name="object 90"/>
          <p:cNvGrpSpPr/>
          <p:nvPr/>
        </p:nvGrpSpPr>
        <p:grpSpPr>
          <a:xfrm>
            <a:off x="7577449" y="3252935"/>
            <a:ext cx="481965" cy="287655"/>
            <a:chOff x="7577446" y="3252931"/>
            <a:chExt cx="481965" cy="287655"/>
          </a:xfrm>
        </p:grpSpPr>
        <p:pic>
          <p:nvPicPr>
            <p:cNvPr id="91" name="object 9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577446" y="3295310"/>
              <a:ext cx="152539" cy="24519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774414" y="3297328"/>
              <a:ext cx="143384" cy="17960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951053" y="3252931"/>
              <a:ext cx="108110" cy="222990"/>
            </a:xfrm>
            <a:prstGeom prst="rect">
              <a:avLst/>
            </a:prstGeom>
          </p:spPr>
        </p:pic>
      </p:grpSp>
      <p:pic>
        <p:nvPicPr>
          <p:cNvPr id="94" name="object 94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42221" y="3840175"/>
            <a:ext cx="117149" cy="116041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712879" y="3760472"/>
            <a:ext cx="353060" cy="257811"/>
            <a:chOff x="712878" y="3760471"/>
            <a:chExt cx="353060" cy="257810"/>
          </a:xfrm>
        </p:grpSpPr>
        <p:pic>
          <p:nvPicPr>
            <p:cNvPr id="96" name="object 9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12878" y="3778627"/>
              <a:ext cx="177756" cy="23913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921937" y="3760471"/>
              <a:ext cx="143510" cy="257810"/>
            </a:xfrm>
            <a:custGeom>
              <a:avLst/>
              <a:gdLst/>
              <a:ahLst/>
              <a:cxnLst/>
              <a:rect l="l" t="t" r="r" b="b"/>
              <a:pathLst>
                <a:path w="143509" h="257810">
                  <a:moveTo>
                    <a:pt x="23224" y="0"/>
                  </a:moveTo>
                  <a:lnTo>
                    <a:pt x="8078" y="0"/>
                  </a:lnTo>
                  <a:lnTo>
                    <a:pt x="6058" y="1008"/>
                  </a:lnTo>
                  <a:lnTo>
                    <a:pt x="3029" y="1008"/>
                  </a:lnTo>
                  <a:lnTo>
                    <a:pt x="1009" y="3026"/>
                  </a:lnTo>
                  <a:lnTo>
                    <a:pt x="1009" y="4034"/>
                  </a:lnTo>
                  <a:lnTo>
                    <a:pt x="0" y="5043"/>
                  </a:lnTo>
                  <a:lnTo>
                    <a:pt x="0" y="252243"/>
                  </a:lnTo>
                  <a:lnTo>
                    <a:pt x="1009" y="253252"/>
                  </a:lnTo>
                  <a:lnTo>
                    <a:pt x="1009" y="254260"/>
                  </a:lnTo>
                  <a:lnTo>
                    <a:pt x="2019" y="254260"/>
                  </a:lnTo>
                  <a:lnTo>
                    <a:pt x="2019" y="255269"/>
                  </a:lnTo>
                  <a:lnTo>
                    <a:pt x="3029" y="255269"/>
                  </a:lnTo>
                  <a:lnTo>
                    <a:pt x="5048" y="256278"/>
                  </a:lnTo>
                  <a:lnTo>
                    <a:pt x="8078" y="256278"/>
                  </a:lnTo>
                  <a:lnTo>
                    <a:pt x="10097" y="257286"/>
                  </a:lnTo>
                  <a:lnTo>
                    <a:pt x="21204" y="257286"/>
                  </a:lnTo>
                  <a:lnTo>
                    <a:pt x="23224" y="256278"/>
                  </a:lnTo>
                  <a:lnTo>
                    <a:pt x="26266" y="256278"/>
                  </a:lnTo>
                  <a:lnTo>
                    <a:pt x="27276" y="255269"/>
                  </a:lnTo>
                  <a:lnTo>
                    <a:pt x="28286" y="255269"/>
                  </a:lnTo>
                  <a:lnTo>
                    <a:pt x="29296" y="254260"/>
                  </a:lnTo>
                  <a:lnTo>
                    <a:pt x="30305" y="254260"/>
                  </a:lnTo>
                  <a:lnTo>
                    <a:pt x="30305" y="253252"/>
                  </a:lnTo>
                  <a:lnTo>
                    <a:pt x="31315" y="252243"/>
                  </a:lnTo>
                  <a:lnTo>
                    <a:pt x="31315" y="136215"/>
                  </a:lnTo>
                  <a:lnTo>
                    <a:pt x="37358" y="128453"/>
                  </a:lnTo>
                  <a:lnTo>
                    <a:pt x="69686" y="103923"/>
                  </a:lnTo>
                  <a:lnTo>
                    <a:pt x="83822" y="103923"/>
                  </a:lnTo>
                  <a:lnTo>
                    <a:pt x="88871" y="104932"/>
                  </a:lnTo>
                  <a:lnTo>
                    <a:pt x="92910" y="106949"/>
                  </a:lnTo>
                  <a:lnTo>
                    <a:pt x="97972" y="108967"/>
                  </a:lnTo>
                  <a:lnTo>
                    <a:pt x="107060" y="121071"/>
                  </a:lnTo>
                  <a:lnTo>
                    <a:pt x="109079" y="126128"/>
                  </a:lnTo>
                  <a:lnTo>
                    <a:pt x="110089" y="132180"/>
                  </a:lnTo>
                  <a:lnTo>
                    <a:pt x="112109" y="137224"/>
                  </a:lnTo>
                  <a:lnTo>
                    <a:pt x="113119" y="145293"/>
                  </a:lnTo>
                  <a:lnTo>
                    <a:pt x="113119" y="254260"/>
                  </a:lnTo>
                  <a:lnTo>
                    <a:pt x="114128" y="254260"/>
                  </a:lnTo>
                  <a:lnTo>
                    <a:pt x="115138" y="255269"/>
                  </a:lnTo>
                  <a:lnTo>
                    <a:pt x="116148" y="255269"/>
                  </a:lnTo>
                  <a:lnTo>
                    <a:pt x="117158" y="256278"/>
                  </a:lnTo>
                  <a:lnTo>
                    <a:pt x="120187" y="256278"/>
                  </a:lnTo>
                  <a:lnTo>
                    <a:pt x="122206" y="257286"/>
                  </a:lnTo>
                  <a:lnTo>
                    <a:pt x="133314" y="257286"/>
                  </a:lnTo>
                  <a:lnTo>
                    <a:pt x="135333" y="256278"/>
                  </a:lnTo>
                  <a:lnTo>
                    <a:pt x="138362" y="256278"/>
                  </a:lnTo>
                  <a:lnTo>
                    <a:pt x="140382" y="255269"/>
                  </a:lnTo>
                  <a:lnTo>
                    <a:pt x="141392" y="255269"/>
                  </a:lnTo>
                  <a:lnTo>
                    <a:pt x="141392" y="254260"/>
                  </a:lnTo>
                  <a:lnTo>
                    <a:pt x="142401" y="254260"/>
                  </a:lnTo>
                  <a:lnTo>
                    <a:pt x="142401" y="253252"/>
                  </a:lnTo>
                  <a:lnTo>
                    <a:pt x="143411" y="252243"/>
                  </a:lnTo>
                  <a:lnTo>
                    <a:pt x="143411" y="251234"/>
                  </a:lnTo>
                  <a:lnTo>
                    <a:pt x="143411" y="150337"/>
                  </a:lnTo>
                  <a:lnTo>
                    <a:pt x="143222" y="141637"/>
                  </a:lnTo>
                  <a:lnTo>
                    <a:pt x="130284" y="97871"/>
                  </a:lnTo>
                  <a:lnTo>
                    <a:pt x="91792" y="78062"/>
                  </a:lnTo>
                  <a:lnTo>
                    <a:pt x="83822" y="77683"/>
                  </a:lnTo>
                  <a:lnTo>
                    <a:pt x="77022" y="78077"/>
                  </a:lnTo>
                  <a:lnTo>
                    <a:pt x="37547" y="98517"/>
                  </a:lnTo>
                  <a:lnTo>
                    <a:pt x="31315" y="104932"/>
                  </a:lnTo>
                  <a:lnTo>
                    <a:pt x="31315" y="5043"/>
                  </a:lnTo>
                  <a:lnTo>
                    <a:pt x="30305" y="4034"/>
                  </a:lnTo>
                  <a:lnTo>
                    <a:pt x="30305" y="3026"/>
                  </a:lnTo>
                  <a:lnTo>
                    <a:pt x="29296" y="2017"/>
                  </a:lnTo>
                  <a:lnTo>
                    <a:pt x="28286" y="2017"/>
                  </a:lnTo>
                  <a:lnTo>
                    <a:pt x="27276" y="1008"/>
                  </a:lnTo>
                  <a:lnTo>
                    <a:pt x="25257" y="1008"/>
                  </a:lnTo>
                  <a:lnTo>
                    <a:pt x="23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1119890" y="3838157"/>
            <a:ext cx="459740" cy="182245"/>
            <a:chOff x="1119889" y="3838155"/>
            <a:chExt cx="459740" cy="182245"/>
          </a:xfrm>
        </p:grpSpPr>
        <p:pic>
          <p:nvPicPr>
            <p:cNvPr id="99" name="object 9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119889" y="3838155"/>
              <a:ext cx="96949" cy="179603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241187" y="3838155"/>
              <a:ext cx="151387" cy="18163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428018" y="3838155"/>
              <a:ext cx="151387" cy="181634"/>
            </a:xfrm>
            <a:prstGeom prst="rect">
              <a:avLst/>
            </a:prstGeom>
          </p:spPr>
        </p:pic>
      </p:grpSp>
      <p:pic>
        <p:nvPicPr>
          <p:cNvPr id="102" name="object 102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710704" y="3760475"/>
            <a:ext cx="1034213" cy="322879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2865009" y="3761483"/>
            <a:ext cx="675725" cy="258309"/>
          </a:xfrm>
          <a:prstGeom prst="rect">
            <a:avLst/>
          </a:prstGeom>
        </p:spPr>
      </p:pic>
      <p:grpSp>
        <p:nvGrpSpPr>
          <p:cNvPr id="104" name="object 104"/>
          <p:cNvGrpSpPr/>
          <p:nvPr/>
        </p:nvGrpSpPr>
        <p:grpSpPr>
          <a:xfrm>
            <a:off x="3683174" y="3772576"/>
            <a:ext cx="1578611" cy="311151"/>
            <a:chOff x="3683174" y="3772575"/>
            <a:chExt cx="1578610" cy="311150"/>
          </a:xfrm>
        </p:grpSpPr>
        <p:pic>
          <p:nvPicPr>
            <p:cNvPr id="105" name="object 10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683174" y="3772575"/>
              <a:ext cx="772526" cy="310775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4487071" y="3910808"/>
              <a:ext cx="90170" cy="25400"/>
            </a:xfrm>
            <a:custGeom>
              <a:avLst/>
              <a:gdLst/>
              <a:ahLst/>
              <a:cxnLst/>
              <a:rect l="l" t="t" r="r" b="b"/>
              <a:pathLst>
                <a:path w="90170" h="25400">
                  <a:moveTo>
                    <a:pt x="85761" y="0"/>
                  </a:moveTo>
                  <a:lnTo>
                    <a:pt x="4039" y="0"/>
                  </a:lnTo>
                  <a:lnTo>
                    <a:pt x="2961" y="1008"/>
                  </a:lnTo>
                  <a:lnTo>
                    <a:pt x="942" y="5043"/>
                  </a:lnTo>
                  <a:lnTo>
                    <a:pt x="0" y="8069"/>
                  </a:lnTo>
                  <a:lnTo>
                    <a:pt x="0" y="17147"/>
                  </a:lnTo>
                  <a:lnTo>
                    <a:pt x="942" y="21196"/>
                  </a:lnTo>
                  <a:lnTo>
                    <a:pt x="2019" y="22204"/>
                  </a:lnTo>
                  <a:lnTo>
                    <a:pt x="2961" y="24222"/>
                  </a:lnTo>
                  <a:lnTo>
                    <a:pt x="4039" y="25231"/>
                  </a:lnTo>
                  <a:lnTo>
                    <a:pt x="85761" y="25231"/>
                  </a:lnTo>
                  <a:lnTo>
                    <a:pt x="86838" y="24222"/>
                  </a:lnTo>
                  <a:lnTo>
                    <a:pt x="87780" y="22204"/>
                  </a:lnTo>
                  <a:lnTo>
                    <a:pt x="89800" y="21196"/>
                  </a:lnTo>
                  <a:lnTo>
                    <a:pt x="89800" y="13113"/>
                  </a:lnTo>
                  <a:lnTo>
                    <a:pt x="89800" y="7060"/>
                  </a:lnTo>
                  <a:lnTo>
                    <a:pt x="88858" y="5043"/>
                  </a:lnTo>
                  <a:lnTo>
                    <a:pt x="88858" y="4034"/>
                  </a:lnTo>
                  <a:lnTo>
                    <a:pt x="87780" y="3026"/>
                  </a:lnTo>
                  <a:lnTo>
                    <a:pt x="87780" y="2017"/>
                  </a:lnTo>
                  <a:lnTo>
                    <a:pt x="86838" y="1008"/>
                  </a:lnTo>
                  <a:lnTo>
                    <a:pt x="85761" y="1008"/>
                  </a:lnTo>
                  <a:lnTo>
                    <a:pt x="857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599085" y="3841181"/>
              <a:ext cx="249475" cy="176577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4882893" y="3772575"/>
              <a:ext cx="37465" cy="245745"/>
            </a:xfrm>
            <a:custGeom>
              <a:avLst/>
              <a:gdLst/>
              <a:ahLst/>
              <a:cxnLst/>
              <a:rect l="l" t="t" r="r" b="b"/>
              <a:pathLst>
                <a:path w="37464" h="245745">
                  <a:moveTo>
                    <a:pt x="26253" y="244173"/>
                  </a:moveTo>
                  <a:lnTo>
                    <a:pt x="11174" y="244173"/>
                  </a:lnTo>
                  <a:lnTo>
                    <a:pt x="13194" y="245182"/>
                  </a:lnTo>
                  <a:lnTo>
                    <a:pt x="24234" y="245182"/>
                  </a:lnTo>
                  <a:lnTo>
                    <a:pt x="26253" y="244173"/>
                  </a:lnTo>
                  <a:close/>
                </a:path>
                <a:path w="37464" h="245745">
                  <a:moveTo>
                    <a:pt x="31369" y="243165"/>
                  </a:moveTo>
                  <a:lnTo>
                    <a:pt x="7135" y="243165"/>
                  </a:lnTo>
                  <a:lnTo>
                    <a:pt x="8078" y="244173"/>
                  </a:lnTo>
                  <a:lnTo>
                    <a:pt x="30292" y="244173"/>
                  </a:lnTo>
                  <a:lnTo>
                    <a:pt x="31369" y="243165"/>
                  </a:lnTo>
                  <a:close/>
                </a:path>
                <a:path w="37464" h="245745">
                  <a:moveTo>
                    <a:pt x="32312" y="69614"/>
                  </a:moveTo>
                  <a:lnTo>
                    <a:pt x="6058" y="69614"/>
                  </a:lnTo>
                  <a:lnTo>
                    <a:pt x="5116" y="70636"/>
                  </a:lnTo>
                  <a:lnTo>
                    <a:pt x="4039" y="71644"/>
                  </a:lnTo>
                  <a:lnTo>
                    <a:pt x="4039" y="242156"/>
                  </a:lnTo>
                  <a:lnTo>
                    <a:pt x="5116" y="242156"/>
                  </a:lnTo>
                  <a:lnTo>
                    <a:pt x="6058" y="243165"/>
                  </a:lnTo>
                  <a:lnTo>
                    <a:pt x="32312" y="243165"/>
                  </a:lnTo>
                  <a:lnTo>
                    <a:pt x="33389" y="242156"/>
                  </a:lnTo>
                  <a:lnTo>
                    <a:pt x="34331" y="241147"/>
                  </a:lnTo>
                  <a:lnTo>
                    <a:pt x="34331" y="72653"/>
                  </a:lnTo>
                  <a:lnTo>
                    <a:pt x="33389" y="71644"/>
                  </a:lnTo>
                  <a:lnTo>
                    <a:pt x="33389" y="70636"/>
                  </a:lnTo>
                  <a:lnTo>
                    <a:pt x="32312" y="69614"/>
                  </a:lnTo>
                  <a:close/>
                </a:path>
                <a:path w="37464" h="245745">
                  <a:moveTo>
                    <a:pt x="30292" y="68605"/>
                  </a:moveTo>
                  <a:lnTo>
                    <a:pt x="8078" y="68605"/>
                  </a:lnTo>
                  <a:lnTo>
                    <a:pt x="7135" y="69614"/>
                  </a:lnTo>
                  <a:lnTo>
                    <a:pt x="31369" y="69614"/>
                  </a:lnTo>
                  <a:lnTo>
                    <a:pt x="30292" y="68605"/>
                  </a:lnTo>
                  <a:close/>
                </a:path>
                <a:path w="37464" h="245745">
                  <a:moveTo>
                    <a:pt x="26253" y="0"/>
                  </a:moveTo>
                  <a:lnTo>
                    <a:pt x="12117" y="0"/>
                  </a:lnTo>
                  <a:lnTo>
                    <a:pt x="7135" y="1008"/>
                  </a:lnTo>
                  <a:lnTo>
                    <a:pt x="4039" y="4034"/>
                  </a:lnTo>
                  <a:lnTo>
                    <a:pt x="1077" y="6052"/>
                  </a:lnTo>
                  <a:lnTo>
                    <a:pt x="0" y="11095"/>
                  </a:lnTo>
                  <a:lnTo>
                    <a:pt x="0" y="25217"/>
                  </a:lnTo>
                  <a:lnTo>
                    <a:pt x="1077" y="30274"/>
                  </a:lnTo>
                  <a:lnTo>
                    <a:pt x="4039" y="32291"/>
                  </a:lnTo>
                  <a:lnTo>
                    <a:pt x="7135" y="35318"/>
                  </a:lnTo>
                  <a:lnTo>
                    <a:pt x="12117" y="36326"/>
                  </a:lnTo>
                  <a:lnTo>
                    <a:pt x="26253" y="36326"/>
                  </a:lnTo>
                  <a:lnTo>
                    <a:pt x="31369" y="35318"/>
                  </a:lnTo>
                  <a:lnTo>
                    <a:pt x="33389" y="32291"/>
                  </a:lnTo>
                  <a:lnTo>
                    <a:pt x="36351" y="30274"/>
                  </a:lnTo>
                  <a:lnTo>
                    <a:pt x="37428" y="25217"/>
                  </a:lnTo>
                  <a:lnTo>
                    <a:pt x="37428" y="11095"/>
                  </a:lnTo>
                  <a:lnTo>
                    <a:pt x="36351" y="6052"/>
                  </a:lnTo>
                  <a:lnTo>
                    <a:pt x="33389" y="4034"/>
                  </a:lnTo>
                  <a:lnTo>
                    <a:pt x="31369" y="1008"/>
                  </a:lnTo>
                  <a:lnTo>
                    <a:pt x="26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959634" y="3838155"/>
              <a:ext cx="117131" cy="181634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109144" y="3838155"/>
              <a:ext cx="152472" cy="181634"/>
            </a:xfrm>
            <a:prstGeom prst="rect">
              <a:avLst/>
            </a:prstGeom>
          </p:spPr>
        </p:pic>
      </p:grpSp>
      <p:sp>
        <p:nvSpPr>
          <p:cNvPr id="111" name="object 111"/>
          <p:cNvSpPr/>
          <p:nvPr/>
        </p:nvSpPr>
        <p:spPr>
          <a:xfrm>
            <a:off x="5392884" y="3760472"/>
            <a:ext cx="30480" cy="257811"/>
          </a:xfrm>
          <a:custGeom>
            <a:avLst/>
            <a:gdLst/>
            <a:ahLst/>
            <a:cxnLst/>
            <a:rect l="l" t="t" r="r" b="b"/>
            <a:pathLst>
              <a:path w="30479" h="257810">
                <a:moveTo>
                  <a:pt x="22214" y="256278"/>
                </a:moveTo>
                <a:lnTo>
                  <a:pt x="8078" y="256278"/>
                </a:lnTo>
                <a:lnTo>
                  <a:pt x="9155" y="257286"/>
                </a:lnTo>
                <a:lnTo>
                  <a:pt x="20195" y="257286"/>
                </a:lnTo>
                <a:lnTo>
                  <a:pt x="22214" y="256278"/>
                </a:lnTo>
                <a:close/>
              </a:path>
              <a:path w="30479" h="257810">
                <a:moveTo>
                  <a:pt x="27330" y="255269"/>
                </a:moveTo>
                <a:lnTo>
                  <a:pt x="3096" y="255269"/>
                </a:lnTo>
                <a:lnTo>
                  <a:pt x="4039" y="256278"/>
                </a:lnTo>
                <a:lnTo>
                  <a:pt x="26253" y="256278"/>
                </a:lnTo>
                <a:lnTo>
                  <a:pt x="27330" y="255269"/>
                </a:lnTo>
                <a:close/>
              </a:path>
              <a:path w="30479" h="257810">
                <a:moveTo>
                  <a:pt x="29350" y="2017"/>
                </a:moveTo>
                <a:lnTo>
                  <a:pt x="1077" y="2017"/>
                </a:lnTo>
                <a:lnTo>
                  <a:pt x="1077" y="3026"/>
                </a:lnTo>
                <a:lnTo>
                  <a:pt x="0" y="4034"/>
                </a:lnTo>
                <a:lnTo>
                  <a:pt x="0" y="253252"/>
                </a:lnTo>
                <a:lnTo>
                  <a:pt x="1077" y="254260"/>
                </a:lnTo>
                <a:lnTo>
                  <a:pt x="2019" y="255269"/>
                </a:lnTo>
                <a:lnTo>
                  <a:pt x="28273" y="255269"/>
                </a:lnTo>
                <a:lnTo>
                  <a:pt x="29350" y="254260"/>
                </a:lnTo>
                <a:lnTo>
                  <a:pt x="30292" y="253252"/>
                </a:lnTo>
                <a:lnTo>
                  <a:pt x="30292" y="4034"/>
                </a:lnTo>
                <a:lnTo>
                  <a:pt x="29350" y="3026"/>
                </a:lnTo>
                <a:lnTo>
                  <a:pt x="29350" y="2017"/>
                </a:lnTo>
                <a:close/>
              </a:path>
              <a:path w="30479" h="257810">
                <a:moveTo>
                  <a:pt x="27330" y="1008"/>
                </a:moveTo>
                <a:lnTo>
                  <a:pt x="3096" y="1008"/>
                </a:lnTo>
                <a:lnTo>
                  <a:pt x="2019" y="2017"/>
                </a:lnTo>
                <a:lnTo>
                  <a:pt x="28273" y="2017"/>
                </a:lnTo>
                <a:lnTo>
                  <a:pt x="27330" y="1008"/>
                </a:lnTo>
                <a:close/>
              </a:path>
              <a:path w="30479" h="257810">
                <a:moveTo>
                  <a:pt x="22214" y="0"/>
                </a:moveTo>
                <a:lnTo>
                  <a:pt x="8078" y="0"/>
                </a:lnTo>
                <a:lnTo>
                  <a:pt x="6058" y="1008"/>
                </a:lnTo>
                <a:lnTo>
                  <a:pt x="24234" y="1008"/>
                </a:lnTo>
                <a:lnTo>
                  <a:pt x="22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74744" y="3772578"/>
            <a:ext cx="38735" cy="245745"/>
          </a:xfrm>
          <a:custGeom>
            <a:avLst/>
            <a:gdLst/>
            <a:ahLst/>
            <a:cxnLst/>
            <a:rect l="l" t="t" r="r" b="b"/>
            <a:pathLst>
              <a:path w="38735" h="245745">
                <a:moveTo>
                  <a:pt x="26253" y="244173"/>
                </a:moveTo>
                <a:lnTo>
                  <a:pt x="12117" y="244173"/>
                </a:lnTo>
                <a:lnTo>
                  <a:pt x="14136" y="245182"/>
                </a:lnTo>
                <a:lnTo>
                  <a:pt x="24234" y="245182"/>
                </a:lnTo>
                <a:lnTo>
                  <a:pt x="26253" y="244173"/>
                </a:lnTo>
                <a:close/>
              </a:path>
              <a:path w="38735" h="245745">
                <a:moveTo>
                  <a:pt x="31369" y="243165"/>
                </a:moveTo>
                <a:lnTo>
                  <a:pt x="7000" y="243165"/>
                </a:lnTo>
                <a:lnTo>
                  <a:pt x="8078" y="244173"/>
                </a:lnTo>
                <a:lnTo>
                  <a:pt x="30292" y="244173"/>
                </a:lnTo>
                <a:lnTo>
                  <a:pt x="31369" y="243165"/>
                </a:lnTo>
                <a:close/>
              </a:path>
              <a:path w="38735" h="245745">
                <a:moveTo>
                  <a:pt x="32312" y="69614"/>
                </a:moveTo>
                <a:lnTo>
                  <a:pt x="6058" y="69614"/>
                </a:lnTo>
                <a:lnTo>
                  <a:pt x="4981" y="70636"/>
                </a:lnTo>
                <a:lnTo>
                  <a:pt x="4981" y="71644"/>
                </a:lnTo>
                <a:lnTo>
                  <a:pt x="4039" y="72653"/>
                </a:lnTo>
                <a:lnTo>
                  <a:pt x="4039" y="241147"/>
                </a:lnTo>
                <a:lnTo>
                  <a:pt x="4981" y="242156"/>
                </a:lnTo>
                <a:lnTo>
                  <a:pt x="6058" y="243165"/>
                </a:lnTo>
                <a:lnTo>
                  <a:pt x="32312" y="243165"/>
                </a:lnTo>
                <a:lnTo>
                  <a:pt x="33389" y="242156"/>
                </a:lnTo>
                <a:lnTo>
                  <a:pt x="34331" y="241147"/>
                </a:lnTo>
                <a:lnTo>
                  <a:pt x="34331" y="72653"/>
                </a:lnTo>
                <a:lnTo>
                  <a:pt x="33389" y="71644"/>
                </a:lnTo>
                <a:lnTo>
                  <a:pt x="33389" y="70636"/>
                </a:lnTo>
                <a:lnTo>
                  <a:pt x="32312" y="69614"/>
                </a:lnTo>
                <a:close/>
              </a:path>
              <a:path w="38735" h="245745">
                <a:moveTo>
                  <a:pt x="30292" y="68605"/>
                </a:moveTo>
                <a:lnTo>
                  <a:pt x="8078" y="68605"/>
                </a:lnTo>
                <a:lnTo>
                  <a:pt x="7000" y="69614"/>
                </a:lnTo>
                <a:lnTo>
                  <a:pt x="31369" y="69614"/>
                </a:lnTo>
                <a:lnTo>
                  <a:pt x="30292" y="68605"/>
                </a:lnTo>
                <a:close/>
              </a:path>
              <a:path w="38735" h="245745">
                <a:moveTo>
                  <a:pt x="26253" y="0"/>
                </a:moveTo>
                <a:lnTo>
                  <a:pt x="12117" y="0"/>
                </a:lnTo>
                <a:lnTo>
                  <a:pt x="7000" y="1008"/>
                </a:lnTo>
                <a:lnTo>
                  <a:pt x="4039" y="4034"/>
                </a:lnTo>
                <a:lnTo>
                  <a:pt x="2019" y="6052"/>
                </a:lnTo>
                <a:lnTo>
                  <a:pt x="0" y="11095"/>
                </a:lnTo>
                <a:lnTo>
                  <a:pt x="0" y="25217"/>
                </a:lnTo>
                <a:lnTo>
                  <a:pt x="2019" y="30274"/>
                </a:lnTo>
                <a:lnTo>
                  <a:pt x="4039" y="32291"/>
                </a:lnTo>
                <a:lnTo>
                  <a:pt x="7000" y="35318"/>
                </a:lnTo>
                <a:lnTo>
                  <a:pt x="12117" y="36326"/>
                </a:lnTo>
                <a:lnTo>
                  <a:pt x="26253" y="36326"/>
                </a:lnTo>
                <a:lnTo>
                  <a:pt x="31369" y="35318"/>
                </a:lnTo>
                <a:lnTo>
                  <a:pt x="33389" y="32291"/>
                </a:lnTo>
                <a:lnTo>
                  <a:pt x="36351" y="30274"/>
                </a:lnTo>
                <a:lnTo>
                  <a:pt x="38370" y="25217"/>
                </a:lnTo>
                <a:lnTo>
                  <a:pt x="38370" y="11095"/>
                </a:lnTo>
                <a:lnTo>
                  <a:pt x="36351" y="6052"/>
                </a:lnTo>
                <a:lnTo>
                  <a:pt x="34331" y="4034"/>
                </a:lnTo>
                <a:lnTo>
                  <a:pt x="31369" y="1008"/>
                </a:lnTo>
                <a:lnTo>
                  <a:pt x="26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3" name="object 113"/>
          <p:cNvGrpSpPr/>
          <p:nvPr/>
        </p:nvGrpSpPr>
        <p:grpSpPr>
          <a:xfrm>
            <a:off x="5564677" y="3838157"/>
            <a:ext cx="510540" cy="182245"/>
            <a:chOff x="5564676" y="3838155"/>
            <a:chExt cx="510540" cy="182245"/>
          </a:xfrm>
        </p:grpSpPr>
        <p:pic>
          <p:nvPicPr>
            <p:cNvPr id="114" name="object 11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564676" y="3838155"/>
              <a:ext cx="142307" cy="17960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751413" y="3838155"/>
              <a:ext cx="152539" cy="181634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938284" y="3838155"/>
              <a:ext cx="136383" cy="181634"/>
            </a:xfrm>
            <a:prstGeom prst="rect">
              <a:avLst/>
            </a:prstGeom>
          </p:spPr>
        </p:pic>
      </p:grpSp>
      <p:pic>
        <p:nvPicPr>
          <p:cNvPr id="117" name="object 117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6130137" y="3838158"/>
            <a:ext cx="96936" cy="179603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6326166" y="3759463"/>
            <a:ext cx="2442923" cy="260327"/>
          </a:xfrm>
          <a:prstGeom prst="rect">
            <a:avLst/>
          </a:prstGeom>
        </p:spPr>
      </p:pic>
      <p:sp>
        <p:nvSpPr>
          <p:cNvPr id="119" name="object 119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122" y="534672"/>
            <a:ext cx="435737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Contrast</a:t>
            </a:r>
            <a:r>
              <a:rPr sz="4400" spc="-91" dirty="0"/>
              <a:t> </a:t>
            </a:r>
            <a:r>
              <a:rPr sz="4400" dirty="0"/>
              <a:t>Stretching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62327"/>
            <a:ext cx="7467600" cy="49194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122" y="534672"/>
            <a:ext cx="435737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Contrast</a:t>
            </a:r>
            <a:r>
              <a:rPr sz="4400" spc="-91" dirty="0"/>
              <a:t> </a:t>
            </a:r>
            <a:r>
              <a:rPr sz="4400" dirty="0"/>
              <a:t>Stretching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1" y="1786404"/>
            <a:ext cx="4034155" cy="365702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591" indent="-343526" algn="just">
              <a:spcBef>
                <a:spcPts val="675"/>
              </a:spcBef>
              <a:buFont typeface="Wingdings"/>
              <a:buChar char=""/>
              <a:tabLst>
                <a:tab pos="356226" algn="l"/>
              </a:tabLst>
            </a:pP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Objective</a:t>
            </a:r>
            <a:endParaRPr sz="2400">
              <a:latin typeface="Arial MT"/>
              <a:cs typeface="Arial MT"/>
            </a:endParaRPr>
          </a:p>
          <a:p>
            <a:pPr marL="756266" marR="5080" lvl="1" indent="-287013" algn="just">
              <a:spcBef>
                <a:spcPts val="480"/>
              </a:spcBef>
              <a:buClr>
                <a:srgbClr val="003366"/>
              </a:buClr>
              <a:buSzPct val="55000"/>
              <a:buFont typeface="Wingdings"/>
              <a:buChar char=""/>
              <a:tabLst>
                <a:tab pos="756901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Increase the dynamic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range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 of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gray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 levels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low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contrast</a:t>
            </a:r>
            <a:r>
              <a:rPr sz="20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images</a:t>
            </a:r>
            <a:endParaRPr sz="2000">
              <a:latin typeface="Arial MT"/>
              <a:cs typeface="Arial MT"/>
            </a:endParaRPr>
          </a:p>
          <a:p>
            <a:pPr marL="355591" marR="401310" indent="-343526">
              <a:lnSpc>
                <a:spcPct val="120000"/>
              </a:lnSpc>
              <a:spcBef>
                <a:spcPts val="251"/>
              </a:spcBef>
              <a:buFont typeface="Wingdings"/>
              <a:buChar char=""/>
              <a:tabLst>
                <a:tab pos="355591" algn="l"/>
                <a:tab pos="356226" algn="l"/>
              </a:tabLst>
            </a:pP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Rather than using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a well </a:t>
            </a:r>
            <a:r>
              <a:rPr sz="2400" spc="-65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defined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mathematical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function we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can use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arbitrary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user-defined 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transforms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1752600"/>
            <a:ext cx="3581400" cy="35478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370323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62194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615086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6294120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5462015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" y="607618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" y="587045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" y="57500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" y="604723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" y="555040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56357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" y="591769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" y="526999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" y="5119118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" y="519531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" y="4361688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" y="4975859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" y="47716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" y="494690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4818891"/>
            <a:ext cx="344171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" y="4183382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40629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" y="39486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" y="423062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" y="375361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" y="3601214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" y="353263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" y="367741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" y="345795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" y="3253743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" y="34290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" y="330098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" y="30800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" y="29276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" y="30038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" y="2170176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" y="278434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" y="258013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" y="275539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" y="2627379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" y="1979679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" y="1827279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" y="1903476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" y="1254252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" y="166421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" y="134264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" y="171145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" y="106375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" y="91135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" y="987552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" y="72237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" y="5273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" y="3749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" y="30632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" y="4511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" y="20270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" y="10363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" y="6095"/>
            <a:ext cx="344171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9121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330709" y="28958"/>
            <a:ext cx="5661660" cy="208915"/>
            <a:chOff x="330708" y="28955"/>
            <a:chExt cx="5661660" cy="208915"/>
          </a:xfrm>
        </p:grpSpPr>
        <p:sp>
          <p:nvSpPr>
            <p:cNvPr id="73" name="object 7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6996686" y="1703835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2947419" y="1473708"/>
            <a:ext cx="5663565" cy="230504"/>
            <a:chOff x="2947416" y="1473708"/>
            <a:chExt cx="5663565" cy="230504"/>
          </a:xfrm>
        </p:grpSpPr>
        <p:sp>
          <p:nvSpPr>
            <p:cNvPr id="77" name="object 7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0" y="3005330"/>
            <a:ext cx="9144000" cy="3552825"/>
            <a:chOff x="0" y="3005327"/>
            <a:chExt cx="9144000" cy="3552825"/>
          </a:xfrm>
        </p:grpSpPr>
        <p:sp>
          <p:nvSpPr>
            <p:cNvPr id="80" name="object 80"/>
            <p:cNvSpPr/>
            <p:nvPr/>
          </p:nvSpPr>
          <p:spPr>
            <a:xfrm>
              <a:off x="0" y="6553199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0" y="3005327"/>
              <a:ext cx="3581400" cy="354787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9303" y="3837431"/>
              <a:ext cx="2450592" cy="1350264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675" y="3803904"/>
              <a:ext cx="2581655" cy="1394460"/>
            </a:xfrm>
            <a:prstGeom prst="rect">
              <a:avLst/>
            </a:prstGeom>
          </p:spPr>
        </p:pic>
      </p:grpSp>
      <p:sp>
        <p:nvSpPr>
          <p:cNvPr id="84" name="object 84"/>
          <p:cNvSpPr txBox="1">
            <a:spLocks noGrp="1"/>
          </p:cNvSpPr>
          <p:nvPr>
            <p:ph type="title"/>
          </p:nvPr>
        </p:nvSpPr>
        <p:spPr>
          <a:xfrm>
            <a:off x="2881122" y="534672"/>
            <a:ext cx="435737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Contrast</a:t>
            </a:r>
            <a:r>
              <a:rPr sz="4400" spc="-91" dirty="0"/>
              <a:t> </a:t>
            </a:r>
            <a:r>
              <a:rPr sz="4400" dirty="0"/>
              <a:t>Stretching</a:t>
            </a:r>
            <a:endParaRPr sz="4400"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34</a:t>
            </a:fld>
            <a:endParaRPr dirty="0"/>
          </a:p>
        </p:txBody>
      </p:sp>
      <p:sp>
        <p:nvSpPr>
          <p:cNvPr id="85" name="object 85"/>
          <p:cNvSpPr txBox="1"/>
          <p:nvPr/>
        </p:nvSpPr>
        <p:spPr>
          <a:xfrm>
            <a:off x="1219200" y="3767331"/>
            <a:ext cx="2438400" cy="1182375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38">
              <a:spcBef>
                <a:spcPts val="300"/>
              </a:spcBef>
            </a:pPr>
            <a:r>
              <a:rPr sz="2200" i="1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175" i="1" baseline="-21072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175" i="1" spc="292" baseline="-21072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sz="2200" i="1" spc="5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175" i="1" spc="7" baseline="-21072" dirty="0">
                <a:solidFill>
                  <a:srgbClr val="003366"/>
                </a:solidFill>
                <a:latin typeface="Arial"/>
                <a:cs typeface="Arial"/>
              </a:rPr>
              <a:t>min</a:t>
            </a:r>
            <a:r>
              <a:rPr sz="2175" i="1" baseline="-21072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3366"/>
                </a:solidFill>
                <a:latin typeface="Arial"/>
                <a:cs typeface="Arial"/>
              </a:rPr>
              <a:t>&amp;</a:t>
            </a:r>
            <a:r>
              <a:rPr sz="2200" i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i="1" spc="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2175" i="1" spc="7" baseline="-21072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175" i="1" spc="292" baseline="-21072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200" i="1" spc="-1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  <a:p>
            <a:pPr marL="91438">
              <a:spcBef>
                <a:spcPts val="531"/>
              </a:spcBef>
            </a:pPr>
            <a:r>
              <a:rPr sz="2200" i="1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175" i="1" baseline="-21072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2175" i="1" spc="292" baseline="-21072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200" i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i="1" spc="5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175" i="1" spc="7" baseline="-21072" dirty="0">
                <a:solidFill>
                  <a:srgbClr val="003366"/>
                </a:solidFill>
                <a:latin typeface="Arial"/>
                <a:cs typeface="Arial"/>
              </a:rPr>
              <a:t>max</a:t>
            </a:r>
            <a:r>
              <a:rPr sz="2175" i="1" spc="23" baseline="-21072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3366"/>
                </a:solidFill>
                <a:latin typeface="Arial"/>
                <a:cs typeface="Arial"/>
              </a:rPr>
              <a:t>&amp;</a:t>
            </a:r>
            <a:r>
              <a:rPr sz="2200" i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i="1" spc="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2175" i="1" spc="7" baseline="-21072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2175" i="1" spc="277" baseline="-21072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200" i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3366"/>
                </a:solidFill>
                <a:latin typeface="Arial"/>
                <a:cs typeface="Arial"/>
              </a:rPr>
              <a:t>L-1</a:t>
            </a:r>
            <a:endParaRPr sz="2200">
              <a:latin typeface="Arial"/>
              <a:cs typeface="Arial"/>
            </a:endParaRPr>
          </a:p>
          <a:p>
            <a:pPr marL="91438">
              <a:spcBef>
                <a:spcPts val="525"/>
              </a:spcBef>
            </a:pP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(as</a:t>
            </a:r>
            <a:r>
              <a:rPr sz="2200" spc="-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in fig</a:t>
            </a:r>
            <a:r>
              <a:rPr sz="22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3.10</a:t>
            </a:r>
            <a:r>
              <a:rPr sz="2200" spc="-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c)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33400" y="1905000"/>
            <a:ext cx="8229600" cy="1117614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7465" rIns="0" bIns="0" rtlCol="0">
            <a:spAutoFit/>
          </a:bodyPr>
          <a:lstStyle/>
          <a:p>
            <a:pPr marL="434329" indent="-343526">
              <a:spcBef>
                <a:spcPts val="295"/>
              </a:spcBef>
              <a:buFont typeface="Wingdings"/>
              <a:buChar char=""/>
              <a:tabLst>
                <a:tab pos="434329" algn="l"/>
                <a:tab pos="434964" algn="l"/>
              </a:tabLst>
            </a:pP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If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r</a:t>
            </a:r>
            <a:r>
              <a:rPr sz="2175" baseline="-21072" dirty="0">
                <a:solidFill>
                  <a:srgbClr val="003366"/>
                </a:solidFill>
                <a:latin typeface="Arial MT"/>
                <a:cs typeface="Arial MT"/>
              </a:rPr>
              <a:t>1</a:t>
            </a:r>
            <a:r>
              <a:rPr sz="2175" spc="307" baseline="-21072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=</a:t>
            </a:r>
            <a:r>
              <a:rPr sz="2200" spc="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003366"/>
                </a:solidFill>
                <a:latin typeface="Arial MT"/>
                <a:cs typeface="Arial MT"/>
              </a:rPr>
              <a:t>s</a:t>
            </a:r>
            <a:r>
              <a:rPr sz="2175" spc="7" baseline="-21072" dirty="0">
                <a:solidFill>
                  <a:srgbClr val="003366"/>
                </a:solidFill>
                <a:latin typeface="Arial MT"/>
                <a:cs typeface="Arial MT"/>
              </a:rPr>
              <a:t>1</a:t>
            </a:r>
            <a:r>
              <a:rPr sz="2175" spc="-7" baseline="-21072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&amp; 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r</a:t>
            </a:r>
            <a:r>
              <a:rPr sz="2175" baseline="-21072" dirty="0">
                <a:solidFill>
                  <a:srgbClr val="003366"/>
                </a:solidFill>
                <a:latin typeface="Arial MT"/>
                <a:cs typeface="Arial MT"/>
              </a:rPr>
              <a:t>2</a:t>
            </a:r>
            <a:r>
              <a:rPr sz="2175" spc="337" baseline="-21072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=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003366"/>
                </a:solidFill>
                <a:latin typeface="Arial MT"/>
                <a:cs typeface="Arial MT"/>
              </a:rPr>
              <a:t>s</a:t>
            </a:r>
            <a:r>
              <a:rPr sz="2175" spc="7" baseline="-21072" dirty="0">
                <a:solidFill>
                  <a:srgbClr val="003366"/>
                </a:solidFill>
                <a:latin typeface="Arial MT"/>
                <a:cs typeface="Arial MT"/>
              </a:rPr>
              <a:t>2</a:t>
            </a:r>
            <a:r>
              <a:rPr sz="2200" spc="5" dirty="0">
                <a:solidFill>
                  <a:srgbClr val="003366"/>
                </a:solidFill>
                <a:latin typeface="Arial MT"/>
                <a:cs typeface="Arial MT"/>
              </a:rPr>
              <a:t>,</a:t>
            </a:r>
            <a:r>
              <a:rPr sz="22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no</a:t>
            </a:r>
            <a:r>
              <a:rPr sz="2200" spc="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change 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 gray</a:t>
            </a:r>
            <a:r>
              <a:rPr sz="2200" spc="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levels</a:t>
            </a:r>
            <a:endParaRPr sz="2200">
              <a:latin typeface="Arial MT"/>
              <a:cs typeface="Arial MT"/>
            </a:endParaRPr>
          </a:p>
          <a:p>
            <a:pPr marL="434329" marR="315587" indent="-343526">
              <a:spcBef>
                <a:spcPts val="535"/>
              </a:spcBef>
              <a:buFont typeface="Wingdings"/>
              <a:buChar char=""/>
              <a:tabLst>
                <a:tab pos="434329" algn="l"/>
                <a:tab pos="434964" algn="l"/>
              </a:tabLst>
            </a:pP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If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r</a:t>
            </a:r>
            <a:r>
              <a:rPr sz="2175" baseline="-21072" dirty="0">
                <a:solidFill>
                  <a:srgbClr val="003366"/>
                </a:solidFill>
                <a:latin typeface="Arial MT"/>
                <a:cs typeface="Arial MT"/>
              </a:rPr>
              <a:t>1</a:t>
            </a:r>
            <a:r>
              <a:rPr sz="2175" spc="323" baseline="-21072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=</a:t>
            </a:r>
            <a:r>
              <a:rPr sz="2200" spc="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r</a:t>
            </a:r>
            <a:r>
              <a:rPr sz="2175" baseline="-21072" dirty="0">
                <a:solidFill>
                  <a:srgbClr val="003366"/>
                </a:solidFill>
                <a:latin typeface="Arial MT"/>
                <a:cs typeface="Arial MT"/>
              </a:rPr>
              <a:t>2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, </a:t>
            </a:r>
            <a:r>
              <a:rPr sz="2200" spc="5" dirty="0">
                <a:solidFill>
                  <a:srgbClr val="003366"/>
                </a:solidFill>
                <a:latin typeface="Arial MT"/>
                <a:cs typeface="Arial MT"/>
              </a:rPr>
              <a:t>s</a:t>
            </a:r>
            <a:r>
              <a:rPr sz="2175" spc="7" baseline="-21072" dirty="0">
                <a:solidFill>
                  <a:srgbClr val="003366"/>
                </a:solidFill>
                <a:latin typeface="Arial MT"/>
                <a:cs typeface="Arial MT"/>
              </a:rPr>
              <a:t>1</a:t>
            </a:r>
            <a:r>
              <a:rPr sz="2175" spc="300" baseline="-21072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=</a:t>
            </a:r>
            <a:r>
              <a:rPr sz="2200" spc="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0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&amp;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11" dirty="0">
                <a:solidFill>
                  <a:srgbClr val="003366"/>
                </a:solidFill>
                <a:latin typeface="Arial MT"/>
                <a:cs typeface="Arial MT"/>
              </a:rPr>
              <a:t>s</a:t>
            </a:r>
            <a:r>
              <a:rPr sz="2175" spc="15" baseline="-21072" dirty="0">
                <a:solidFill>
                  <a:srgbClr val="003366"/>
                </a:solidFill>
                <a:latin typeface="Arial MT"/>
                <a:cs typeface="Arial MT"/>
              </a:rPr>
              <a:t>2</a:t>
            </a:r>
            <a:r>
              <a:rPr sz="2175" spc="292" baseline="-21072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=</a:t>
            </a:r>
            <a:r>
              <a:rPr sz="22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L-1,</a:t>
            </a:r>
            <a:r>
              <a:rPr sz="2200" spc="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then</a:t>
            </a:r>
            <a:r>
              <a:rPr sz="2200" spc="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it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is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threshold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function.</a:t>
            </a:r>
            <a:r>
              <a:rPr sz="22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The </a:t>
            </a:r>
            <a:r>
              <a:rPr sz="2200" spc="-59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resulting image</a:t>
            </a:r>
            <a:r>
              <a:rPr sz="2200" spc="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is binary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(as</a:t>
            </a:r>
            <a:r>
              <a:rPr sz="22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in</a:t>
            </a:r>
            <a:r>
              <a:rPr sz="22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fig 3.10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d)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3" y="76201"/>
            <a:ext cx="8211311" cy="664311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759" y="534672"/>
            <a:ext cx="638683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Grey/Intensity</a:t>
            </a:r>
            <a:r>
              <a:rPr sz="4400" spc="-75" dirty="0"/>
              <a:t> </a:t>
            </a:r>
            <a:r>
              <a:rPr sz="4400" dirty="0"/>
              <a:t>Level</a:t>
            </a:r>
            <a:r>
              <a:rPr sz="4400" spc="-51" dirty="0"/>
              <a:t> </a:t>
            </a:r>
            <a:r>
              <a:rPr sz="4400" dirty="0"/>
              <a:t>Slicing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1" y="2166645"/>
            <a:ext cx="8268971" cy="2605842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591" indent="-343526">
              <a:spcBef>
                <a:spcPts val="1780"/>
              </a:spcBef>
              <a:buFont typeface="Wingdings"/>
              <a:buChar char=""/>
              <a:tabLst>
                <a:tab pos="356226" algn="l"/>
              </a:tabLst>
            </a:pP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Highlights</a:t>
            </a:r>
            <a:r>
              <a:rPr sz="2800" spc="-10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a</a:t>
            </a:r>
            <a:r>
              <a:rPr sz="2800" spc="-11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03366"/>
                </a:solidFill>
                <a:latin typeface="Constantia"/>
                <a:cs typeface="Constantia"/>
              </a:rPr>
              <a:t>specific</a:t>
            </a:r>
            <a:r>
              <a:rPr sz="2800" spc="-13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31" dirty="0">
                <a:solidFill>
                  <a:srgbClr val="003366"/>
                </a:solidFill>
                <a:latin typeface="Constantia"/>
                <a:cs typeface="Constantia"/>
              </a:rPr>
              <a:t>range</a:t>
            </a:r>
            <a:r>
              <a:rPr sz="2800" spc="-12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of</a:t>
            </a:r>
            <a:r>
              <a:rPr sz="2800" spc="-1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35" dirty="0">
                <a:solidFill>
                  <a:srgbClr val="003366"/>
                </a:solidFill>
                <a:latin typeface="Constantia"/>
                <a:cs typeface="Constantia"/>
              </a:rPr>
              <a:t>gray</a:t>
            </a:r>
            <a:r>
              <a:rPr sz="2800" spc="-5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003366"/>
                </a:solidFill>
                <a:latin typeface="Constantia"/>
                <a:cs typeface="Constantia"/>
              </a:rPr>
              <a:t>levels</a:t>
            </a:r>
            <a:r>
              <a:rPr sz="2800" spc="-4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in</a:t>
            </a:r>
            <a:r>
              <a:rPr sz="2800" spc="-12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an</a:t>
            </a:r>
            <a:r>
              <a:rPr sz="2800" spc="-3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25" dirty="0">
                <a:solidFill>
                  <a:srgbClr val="003366"/>
                </a:solidFill>
                <a:latin typeface="Constantia"/>
                <a:cs typeface="Constantia"/>
              </a:rPr>
              <a:t>image</a:t>
            </a:r>
            <a:endParaRPr sz="2800">
              <a:latin typeface="Constantia"/>
              <a:cs typeface="Constantia"/>
            </a:endParaRPr>
          </a:p>
          <a:p>
            <a:pPr marL="355591" indent="-343526">
              <a:spcBef>
                <a:spcPts val="1680"/>
              </a:spcBef>
              <a:buFont typeface="Wingdings"/>
              <a:buChar char=""/>
              <a:tabLst>
                <a:tab pos="356226" algn="l"/>
              </a:tabLst>
            </a:pP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Similar</a:t>
            </a:r>
            <a:r>
              <a:rPr sz="2800" spc="-13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25" dirty="0">
                <a:solidFill>
                  <a:srgbClr val="003366"/>
                </a:solidFill>
                <a:latin typeface="Constantia"/>
                <a:cs typeface="Constantia"/>
              </a:rPr>
              <a:t>to</a:t>
            </a:r>
            <a:r>
              <a:rPr sz="2800" spc="-12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thresholding</a:t>
            </a:r>
            <a:endParaRPr sz="2800">
              <a:latin typeface="Constantia"/>
              <a:cs typeface="Constantia"/>
            </a:endParaRPr>
          </a:p>
          <a:p>
            <a:pPr marL="355591" indent="-343526">
              <a:spcBef>
                <a:spcPts val="1680"/>
              </a:spcBef>
              <a:buFont typeface="Wingdings"/>
              <a:buChar char=""/>
              <a:tabLst>
                <a:tab pos="356226" algn="l"/>
              </a:tabLst>
            </a:pP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Other</a:t>
            </a:r>
            <a:r>
              <a:rPr sz="2800" spc="-8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003366"/>
                </a:solidFill>
                <a:latin typeface="Constantia"/>
                <a:cs typeface="Constantia"/>
              </a:rPr>
              <a:t>levels</a:t>
            </a:r>
            <a:r>
              <a:rPr sz="2800" spc="-13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can</a:t>
            </a:r>
            <a:r>
              <a:rPr sz="2800" spc="-3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be</a:t>
            </a:r>
            <a:r>
              <a:rPr sz="2800" spc="-14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suppressed</a:t>
            </a:r>
            <a:r>
              <a:rPr sz="2800" spc="-4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or</a:t>
            </a:r>
            <a:r>
              <a:rPr sz="2800" spc="-10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maintained</a:t>
            </a:r>
            <a:endParaRPr sz="2800">
              <a:latin typeface="Constantia"/>
              <a:cs typeface="Constantia"/>
            </a:endParaRPr>
          </a:p>
          <a:p>
            <a:pPr marL="355591" indent="-343526">
              <a:spcBef>
                <a:spcPts val="1680"/>
              </a:spcBef>
              <a:buFont typeface="Wingdings"/>
              <a:buChar char=""/>
              <a:tabLst>
                <a:tab pos="356226" algn="l"/>
              </a:tabLst>
            </a:pPr>
            <a:r>
              <a:rPr sz="2800" spc="-15" dirty="0">
                <a:solidFill>
                  <a:srgbClr val="003366"/>
                </a:solidFill>
                <a:latin typeface="Constantia"/>
                <a:cs typeface="Constantia"/>
              </a:rPr>
              <a:t>Useful</a:t>
            </a:r>
            <a:r>
              <a:rPr sz="2800" spc="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003366"/>
                </a:solidFill>
                <a:latin typeface="Constantia"/>
                <a:cs typeface="Constantia"/>
              </a:rPr>
              <a:t>for</a:t>
            </a:r>
            <a:r>
              <a:rPr sz="2800" spc="-10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highlighting</a:t>
            </a:r>
            <a:r>
              <a:rPr sz="280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features</a:t>
            </a:r>
            <a:r>
              <a:rPr sz="2800" spc="-5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in</a:t>
            </a:r>
            <a:r>
              <a:rPr sz="2800" spc="-12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an</a:t>
            </a:r>
            <a:r>
              <a:rPr sz="2800" spc="-3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25" dirty="0">
                <a:solidFill>
                  <a:srgbClr val="003366"/>
                </a:solidFill>
                <a:latin typeface="Constantia"/>
                <a:cs typeface="Constantia"/>
              </a:rPr>
              <a:t>image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370323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62194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615086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6294120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5462015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" y="607618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" y="587045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" y="57500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" y="604723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" y="555040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56357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" y="591769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" y="526999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" y="5119118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" y="519531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" y="4361688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" y="4975859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" y="47716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" y="494690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4818891"/>
            <a:ext cx="344171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" y="4183382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40629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" y="39486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" y="423062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" y="375361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" y="3601214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" y="367741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" y="3429003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" y="330098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" y="30800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" y="29276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" y="30038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" y="2170176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" y="278434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" y="258013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" y="275539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" y="2627379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" y="1979679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" y="1827279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" y="1903476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" y="1254252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" y="166421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" y="134264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" y="171145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" y="106375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" y="91135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" y="987552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" y="72237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" y="5273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" y="3749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" y="30632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" y="4511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" y="20270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" y="10363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" y="6095"/>
            <a:ext cx="344171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121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330709" y="28958"/>
            <a:ext cx="5661660" cy="208915"/>
            <a:chOff x="330708" y="28955"/>
            <a:chExt cx="5661660" cy="208915"/>
          </a:xfrm>
        </p:grpSpPr>
        <p:sp>
          <p:nvSpPr>
            <p:cNvPr id="70" name="object 70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6996686" y="1703835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2947419" y="1473708"/>
            <a:ext cx="5663565" cy="230504"/>
            <a:chOff x="2947416" y="1473708"/>
            <a:chExt cx="5663565" cy="230504"/>
          </a:xfrm>
        </p:grpSpPr>
        <p:sp>
          <p:nvSpPr>
            <p:cNvPr id="74" name="object 74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xfrm>
            <a:off x="2922271" y="534672"/>
            <a:ext cx="42773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Grey</a:t>
            </a:r>
            <a:r>
              <a:rPr sz="4400" spc="-55" dirty="0"/>
              <a:t> </a:t>
            </a:r>
            <a:r>
              <a:rPr sz="4400" dirty="0"/>
              <a:t>Level</a:t>
            </a:r>
            <a:r>
              <a:rPr sz="4400" spc="-55" dirty="0"/>
              <a:t> </a:t>
            </a:r>
            <a:r>
              <a:rPr sz="4400" dirty="0"/>
              <a:t>Slicing</a:t>
            </a:r>
            <a:endParaRPr sz="4400"/>
          </a:p>
        </p:txBody>
      </p:sp>
      <p:pic>
        <p:nvPicPr>
          <p:cNvPr id="78" name="object 7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841" y="3513894"/>
            <a:ext cx="6097836" cy="2727047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6705601" y="2734058"/>
            <a:ext cx="2071371" cy="142539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0005" rIns="0" bIns="0" rtlCol="0">
            <a:spAutoFit/>
          </a:bodyPr>
          <a:lstStyle/>
          <a:p>
            <a:pPr marL="434964" marR="135887">
              <a:spcBef>
                <a:spcPts val="315"/>
              </a:spcBef>
            </a:pP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Highlights </a:t>
            </a:r>
            <a:r>
              <a:rPr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range </a:t>
            </a:r>
            <a:r>
              <a:rPr b="1" spc="-15" dirty="0">
                <a:solidFill>
                  <a:srgbClr val="003366"/>
                </a:solidFill>
                <a:latin typeface="Arial"/>
                <a:cs typeface="Arial"/>
              </a:rPr>
              <a:t>[A,B] </a:t>
            </a:r>
            <a:r>
              <a:rPr b="1" spc="-1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but</a:t>
            </a:r>
            <a:r>
              <a:rPr b="1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11" dirty="0">
                <a:solidFill>
                  <a:srgbClr val="003366"/>
                </a:solidFill>
                <a:latin typeface="Arial"/>
                <a:cs typeface="Arial"/>
              </a:rPr>
              <a:t>preserves </a:t>
            </a:r>
            <a:r>
              <a:rPr b="1" spc="-48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all other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gray </a:t>
            </a:r>
            <a:r>
              <a:rPr b="1" spc="-49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11" dirty="0">
                <a:solidFill>
                  <a:srgbClr val="003366"/>
                </a:solidFill>
                <a:latin typeface="Arial"/>
                <a:cs typeface="Arial"/>
              </a:rPr>
              <a:t>levels</a:t>
            </a:r>
            <a:endParaRPr>
              <a:latin typeface="Arial"/>
              <a:cs typeface="Arial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xfrm>
            <a:off x="6932421" y="6574461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dirty="0"/>
              <a:pPr marL="38099">
                <a:lnSpc>
                  <a:spcPts val="1651"/>
                </a:lnSpc>
              </a:pPr>
              <a:t>37</a:t>
            </a:fld>
            <a:endParaRPr dirty="0"/>
          </a:p>
        </p:txBody>
      </p:sp>
      <p:sp>
        <p:nvSpPr>
          <p:cNvPr id="80" name="object 80"/>
          <p:cNvSpPr txBox="1"/>
          <p:nvPr/>
        </p:nvSpPr>
        <p:spPr>
          <a:xfrm>
            <a:off x="457200" y="2353056"/>
            <a:ext cx="2286000" cy="1701749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9371" rIns="0" bIns="0" rtlCol="0">
            <a:spAutoFit/>
          </a:bodyPr>
          <a:lstStyle/>
          <a:p>
            <a:pPr marL="434329" marR="193035">
              <a:spcBef>
                <a:spcPts val="311"/>
              </a:spcBef>
            </a:pP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Highlights </a:t>
            </a:r>
            <a:r>
              <a:rPr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range</a:t>
            </a:r>
            <a:r>
              <a:rPr b="1" spc="-15" dirty="0">
                <a:solidFill>
                  <a:srgbClr val="003366"/>
                </a:solidFill>
                <a:latin typeface="Arial"/>
                <a:cs typeface="Arial"/>
              </a:rPr>
              <a:t> [A,B]</a:t>
            </a:r>
            <a:r>
              <a:rPr b="1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gray</a:t>
            </a:r>
            <a:r>
              <a:rPr b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11" dirty="0">
                <a:solidFill>
                  <a:srgbClr val="003366"/>
                </a:solidFill>
                <a:latin typeface="Arial"/>
                <a:cs typeface="Arial"/>
              </a:rPr>
              <a:t>levels</a:t>
            </a:r>
            <a:r>
              <a:rPr b="1" spc="1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b="1" spc="-49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reduces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all </a:t>
            </a:r>
            <a:r>
              <a:rPr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others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b="1" spc="-5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003366"/>
                </a:solidFill>
                <a:latin typeface="Arial"/>
                <a:cs typeface="Arial"/>
              </a:rPr>
              <a:t>lower</a:t>
            </a:r>
            <a:r>
              <a:rPr b="1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11" dirty="0">
                <a:solidFill>
                  <a:srgbClr val="003366"/>
                </a:solidFill>
                <a:latin typeface="Arial"/>
                <a:cs typeface="Arial"/>
              </a:rPr>
              <a:t>level</a:t>
            </a:r>
            <a:endParaRPr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-12699" y="2928874"/>
            <a:ext cx="42925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15915" algn="l"/>
              </a:tabLst>
            </a:pPr>
            <a:r>
              <a:rPr b="1" u="heavy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endParaRPr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-12698" y="3203196"/>
            <a:ext cx="4286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15280" algn="l"/>
              </a:tabLst>
            </a:pPr>
            <a:r>
              <a:rPr b="1" u="sng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endParaRPr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557398" y="1841959"/>
            <a:ext cx="31153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200" dirty="0">
                <a:solidFill>
                  <a:srgbClr val="800000"/>
                </a:solidFill>
                <a:latin typeface="Constantia"/>
                <a:cs typeface="Constantia"/>
              </a:rPr>
              <a:t>T</a:t>
            </a:r>
            <a:r>
              <a:rPr sz="2400" b="1" spc="-60" dirty="0">
                <a:solidFill>
                  <a:srgbClr val="800000"/>
                </a:solidFill>
                <a:latin typeface="Constantia"/>
                <a:cs typeface="Constantia"/>
              </a:rPr>
              <a:t>w</a:t>
            </a:r>
            <a:r>
              <a:rPr sz="2400" b="1" dirty="0">
                <a:solidFill>
                  <a:srgbClr val="800000"/>
                </a:solidFill>
                <a:latin typeface="Constantia"/>
                <a:cs typeface="Constantia"/>
              </a:rPr>
              <a:t>o</a:t>
            </a:r>
            <a:r>
              <a:rPr sz="2400" b="1" spc="-51" dirty="0">
                <a:solidFill>
                  <a:srgbClr val="800000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800000"/>
                </a:solidFill>
                <a:latin typeface="Constantia"/>
                <a:cs typeface="Constantia"/>
              </a:rPr>
              <a:t>ba</a:t>
            </a:r>
            <a:r>
              <a:rPr sz="2400" b="1" spc="-11" dirty="0">
                <a:solidFill>
                  <a:srgbClr val="800000"/>
                </a:solidFill>
                <a:latin typeface="Constantia"/>
                <a:cs typeface="Constantia"/>
              </a:rPr>
              <a:t>s</a:t>
            </a:r>
            <a:r>
              <a:rPr sz="2400" b="1" dirty="0">
                <a:solidFill>
                  <a:srgbClr val="800000"/>
                </a:solidFill>
                <a:latin typeface="Constantia"/>
                <a:cs typeface="Constantia"/>
              </a:rPr>
              <a:t>ic</a:t>
            </a:r>
            <a:r>
              <a:rPr sz="2400" b="1" spc="-111" dirty="0">
                <a:solidFill>
                  <a:srgbClr val="800000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800000"/>
                </a:solidFill>
                <a:latin typeface="Constantia"/>
                <a:cs typeface="Constantia"/>
              </a:rPr>
              <a:t>a</a:t>
            </a:r>
            <a:r>
              <a:rPr sz="2400" b="1" spc="-11" dirty="0">
                <a:solidFill>
                  <a:srgbClr val="800000"/>
                </a:solidFill>
                <a:latin typeface="Constantia"/>
                <a:cs typeface="Constantia"/>
              </a:rPr>
              <a:t>p</a:t>
            </a:r>
            <a:r>
              <a:rPr sz="2400" b="1" spc="-5" dirty="0">
                <a:solidFill>
                  <a:srgbClr val="800000"/>
                </a:solidFill>
                <a:latin typeface="Constantia"/>
                <a:cs typeface="Constantia"/>
              </a:rPr>
              <a:t>p</a:t>
            </a:r>
            <a:r>
              <a:rPr sz="2400" b="1" spc="-40" dirty="0">
                <a:solidFill>
                  <a:srgbClr val="800000"/>
                </a:solidFill>
                <a:latin typeface="Constantia"/>
                <a:cs typeface="Constantia"/>
              </a:rPr>
              <a:t>r</a:t>
            </a:r>
            <a:r>
              <a:rPr sz="2400" b="1" dirty="0">
                <a:solidFill>
                  <a:srgbClr val="800000"/>
                </a:solidFill>
                <a:latin typeface="Constantia"/>
                <a:cs typeface="Constantia"/>
              </a:rPr>
              <a:t>oac</a:t>
            </a:r>
            <a:r>
              <a:rPr sz="2400" b="1" spc="-11" dirty="0">
                <a:solidFill>
                  <a:srgbClr val="800000"/>
                </a:solidFill>
                <a:latin typeface="Constantia"/>
                <a:cs typeface="Constantia"/>
              </a:rPr>
              <a:t>h</a:t>
            </a:r>
            <a:r>
              <a:rPr sz="2400" b="1" dirty="0">
                <a:solidFill>
                  <a:srgbClr val="800000"/>
                </a:solidFill>
                <a:latin typeface="Constantia"/>
                <a:cs typeface="Constantia"/>
              </a:rPr>
              <a:t>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195" y="6307849"/>
            <a:ext cx="650557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6252054" algn="l"/>
              </a:tabLst>
            </a:pPr>
            <a:r>
              <a:rPr spc="-11" dirty="0">
                <a:latin typeface="Arial MT"/>
                <a:cs typeface="Arial MT"/>
              </a:rPr>
              <a:t>27</a:t>
            </a:r>
            <a:r>
              <a:rPr dirty="0">
                <a:latin typeface="Arial MT"/>
                <a:cs typeface="Arial MT"/>
              </a:rPr>
              <a:t>-</a:t>
            </a:r>
            <a:r>
              <a:rPr spc="-5" dirty="0">
                <a:latin typeface="Arial MT"/>
                <a:cs typeface="Arial MT"/>
              </a:rPr>
              <a:t>Ja</a:t>
            </a:r>
            <a:r>
              <a:rPr spc="-15" dirty="0">
                <a:latin typeface="Arial MT"/>
                <a:cs typeface="Arial MT"/>
              </a:rPr>
              <a:t>n</a:t>
            </a:r>
            <a:r>
              <a:rPr dirty="0">
                <a:latin typeface="Arial MT"/>
                <a:cs typeface="Arial MT"/>
              </a:rPr>
              <a:t>-</a:t>
            </a:r>
            <a:r>
              <a:rPr spc="-11" dirty="0">
                <a:latin typeface="Arial MT"/>
                <a:cs typeface="Arial MT"/>
              </a:rPr>
              <a:t>1</a:t>
            </a:r>
            <a:r>
              <a:rPr spc="-5" dirty="0">
                <a:latin typeface="Arial MT"/>
                <a:cs typeface="Arial MT"/>
              </a:rPr>
              <a:t>9</a:t>
            </a:r>
            <a:r>
              <a:rPr dirty="0">
                <a:latin typeface="Arial MT"/>
                <a:cs typeface="Arial MT"/>
              </a:rPr>
              <a:t>	</a:t>
            </a:r>
            <a:r>
              <a:rPr spc="-11" dirty="0">
                <a:latin typeface="Arial MT"/>
                <a:cs typeface="Arial MT"/>
              </a:rPr>
              <a:t>39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59" y="25952"/>
            <a:ext cx="8307705" cy="6832600"/>
            <a:chOff x="-4762" y="25952"/>
            <a:chExt cx="8307705" cy="68326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911" y="25952"/>
              <a:ext cx="7159102" cy="24566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524" y="2461258"/>
              <a:ext cx="7920228" cy="439673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490727"/>
              <a:ext cx="4527550" cy="2141220"/>
            </a:xfrm>
            <a:custGeom>
              <a:avLst/>
              <a:gdLst/>
              <a:ahLst/>
              <a:cxnLst/>
              <a:rect l="l" t="t" r="r" b="b"/>
              <a:pathLst>
                <a:path w="4527550" h="2141220">
                  <a:moveTo>
                    <a:pt x="3668906" y="1560830"/>
                  </a:moveTo>
                  <a:lnTo>
                    <a:pt x="2976372" y="1560830"/>
                  </a:lnTo>
                  <a:lnTo>
                    <a:pt x="4527296" y="2141220"/>
                  </a:lnTo>
                  <a:lnTo>
                    <a:pt x="3668906" y="1560830"/>
                  </a:lnTo>
                  <a:close/>
                </a:path>
                <a:path w="4527550" h="2141220">
                  <a:moveTo>
                    <a:pt x="2664206" y="0"/>
                  </a:moveTo>
                  <a:lnTo>
                    <a:pt x="312166" y="0"/>
                  </a:lnTo>
                  <a:lnTo>
                    <a:pt x="266036" y="3386"/>
                  </a:lnTo>
                  <a:lnTo>
                    <a:pt x="222009" y="13222"/>
                  </a:lnTo>
                  <a:lnTo>
                    <a:pt x="180565" y="29024"/>
                  </a:lnTo>
                  <a:lnTo>
                    <a:pt x="142189" y="50308"/>
                  </a:lnTo>
                  <a:lnTo>
                    <a:pt x="107362" y="76591"/>
                  </a:lnTo>
                  <a:lnTo>
                    <a:pt x="76569" y="107388"/>
                  </a:lnTo>
                  <a:lnTo>
                    <a:pt x="50292" y="142217"/>
                  </a:lnTo>
                  <a:lnTo>
                    <a:pt x="29013" y="180593"/>
                  </a:lnTo>
                  <a:lnTo>
                    <a:pt x="13216" y="222032"/>
                  </a:lnTo>
                  <a:lnTo>
                    <a:pt x="3384" y="266051"/>
                  </a:lnTo>
                  <a:lnTo>
                    <a:pt x="0" y="312166"/>
                  </a:lnTo>
                  <a:lnTo>
                    <a:pt x="0" y="1560830"/>
                  </a:lnTo>
                  <a:lnTo>
                    <a:pt x="3384" y="1606944"/>
                  </a:lnTo>
                  <a:lnTo>
                    <a:pt x="13216" y="1650963"/>
                  </a:lnTo>
                  <a:lnTo>
                    <a:pt x="29013" y="1692402"/>
                  </a:lnTo>
                  <a:lnTo>
                    <a:pt x="50292" y="1730778"/>
                  </a:lnTo>
                  <a:lnTo>
                    <a:pt x="76569" y="1765607"/>
                  </a:lnTo>
                  <a:lnTo>
                    <a:pt x="107362" y="1796404"/>
                  </a:lnTo>
                  <a:lnTo>
                    <a:pt x="142189" y="1822687"/>
                  </a:lnTo>
                  <a:lnTo>
                    <a:pt x="180565" y="1843971"/>
                  </a:lnTo>
                  <a:lnTo>
                    <a:pt x="222009" y="1859773"/>
                  </a:lnTo>
                  <a:lnTo>
                    <a:pt x="266036" y="1869609"/>
                  </a:lnTo>
                  <a:lnTo>
                    <a:pt x="312166" y="1872996"/>
                  </a:lnTo>
                  <a:lnTo>
                    <a:pt x="2664206" y="1872996"/>
                  </a:lnTo>
                  <a:lnTo>
                    <a:pt x="2710320" y="1869609"/>
                  </a:lnTo>
                  <a:lnTo>
                    <a:pt x="2754339" y="1859773"/>
                  </a:lnTo>
                  <a:lnTo>
                    <a:pt x="2795778" y="1843971"/>
                  </a:lnTo>
                  <a:lnTo>
                    <a:pt x="2834154" y="1822687"/>
                  </a:lnTo>
                  <a:lnTo>
                    <a:pt x="2868983" y="1796404"/>
                  </a:lnTo>
                  <a:lnTo>
                    <a:pt x="2899780" y="1765607"/>
                  </a:lnTo>
                  <a:lnTo>
                    <a:pt x="2926063" y="1730778"/>
                  </a:lnTo>
                  <a:lnTo>
                    <a:pt x="2947347" y="1692402"/>
                  </a:lnTo>
                  <a:lnTo>
                    <a:pt x="2963149" y="1650963"/>
                  </a:lnTo>
                  <a:lnTo>
                    <a:pt x="2972985" y="1606944"/>
                  </a:lnTo>
                  <a:lnTo>
                    <a:pt x="2976372" y="1560830"/>
                  </a:lnTo>
                  <a:lnTo>
                    <a:pt x="3668906" y="1560830"/>
                  </a:lnTo>
                  <a:lnTo>
                    <a:pt x="2976372" y="1092581"/>
                  </a:lnTo>
                  <a:lnTo>
                    <a:pt x="2976372" y="312166"/>
                  </a:lnTo>
                  <a:lnTo>
                    <a:pt x="2972985" y="266051"/>
                  </a:lnTo>
                  <a:lnTo>
                    <a:pt x="2963149" y="222032"/>
                  </a:lnTo>
                  <a:lnTo>
                    <a:pt x="2947347" y="180593"/>
                  </a:lnTo>
                  <a:lnTo>
                    <a:pt x="2926063" y="142217"/>
                  </a:lnTo>
                  <a:lnTo>
                    <a:pt x="2899780" y="107388"/>
                  </a:lnTo>
                  <a:lnTo>
                    <a:pt x="2868983" y="76591"/>
                  </a:lnTo>
                  <a:lnTo>
                    <a:pt x="2834154" y="50308"/>
                  </a:lnTo>
                  <a:lnTo>
                    <a:pt x="2795778" y="29024"/>
                  </a:lnTo>
                  <a:lnTo>
                    <a:pt x="2754339" y="13222"/>
                  </a:lnTo>
                  <a:lnTo>
                    <a:pt x="2710320" y="3386"/>
                  </a:lnTo>
                  <a:lnTo>
                    <a:pt x="2664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90727"/>
              <a:ext cx="4527550" cy="2141220"/>
            </a:xfrm>
            <a:custGeom>
              <a:avLst/>
              <a:gdLst/>
              <a:ahLst/>
              <a:cxnLst/>
              <a:rect l="l" t="t" r="r" b="b"/>
              <a:pathLst>
                <a:path w="4527550" h="2141220">
                  <a:moveTo>
                    <a:pt x="0" y="312166"/>
                  </a:moveTo>
                  <a:lnTo>
                    <a:pt x="3384" y="266051"/>
                  </a:lnTo>
                  <a:lnTo>
                    <a:pt x="13216" y="222032"/>
                  </a:lnTo>
                  <a:lnTo>
                    <a:pt x="29013" y="180593"/>
                  </a:lnTo>
                  <a:lnTo>
                    <a:pt x="50292" y="142217"/>
                  </a:lnTo>
                  <a:lnTo>
                    <a:pt x="76569" y="107388"/>
                  </a:lnTo>
                  <a:lnTo>
                    <a:pt x="107362" y="76591"/>
                  </a:lnTo>
                  <a:lnTo>
                    <a:pt x="142189" y="50308"/>
                  </a:lnTo>
                  <a:lnTo>
                    <a:pt x="180565" y="29024"/>
                  </a:lnTo>
                  <a:lnTo>
                    <a:pt x="222009" y="13222"/>
                  </a:lnTo>
                  <a:lnTo>
                    <a:pt x="266036" y="3386"/>
                  </a:lnTo>
                  <a:lnTo>
                    <a:pt x="312166" y="0"/>
                  </a:lnTo>
                  <a:lnTo>
                    <a:pt x="1736217" y="0"/>
                  </a:lnTo>
                  <a:lnTo>
                    <a:pt x="2480310" y="0"/>
                  </a:lnTo>
                  <a:lnTo>
                    <a:pt x="2664206" y="0"/>
                  </a:lnTo>
                  <a:lnTo>
                    <a:pt x="2710320" y="3386"/>
                  </a:lnTo>
                  <a:lnTo>
                    <a:pt x="2754339" y="13222"/>
                  </a:lnTo>
                  <a:lnTo>
                    <a:pt x="2795778" y="29024"/>
                  </a:lnTo>
                  <a:lnTo>
                    <a:pt x="2834154" y="50308"/>
                  </a:lnTo>
                  <a:lnTo>
                    <a:pt x="2868983" y="76591"/>
                  </a:lnTo>
                  <a:lnTo>
                    <a:pt x="2899780" y="107388"/>
                  </a:lnTo>
                  <a:lnTo>
                    <a:pt x="2926063" y="142217"/>
                  </a:lnTo>
                  <a:lnTo>
                    <a:pt x="2947347" y="180593"/>
                  </a:lnTo>
                  <a:lnTo>
                    <a:pt x="2963149" y="222032"/>
                  </a:lnTo>
                  <a:lnTo>
                    <a:pt x="2972985" y="266051"/>
                  </a:lnTo>
                  <a:lnTo>
                    <a:pt x="2976372" y="312166"/>
                  </a:lnTo>
                  <a:lnTo>
                    <a:pt x="2976372" y="1092581"/>
                  </a:lnTo>
                  <a:lnTo>
                    <a:pt x="4527296" y="2141220"/>
                  </a:lnTo>
                  <a:lnTo>
                    <a:pt x="2976372" y="1560830"/>
                  </a:lnTo>
                  <a:lnTo>
                    <a:pt x="2972985" y="1606944"/>
                  </a:lnTo>
                  <a:lnTo>
                    <a:pt x="2963149" y="1650963"/>
                  </a:lnTo>
                  <a:lnTo>
                    <a:pt x="2947347" y="1692402"/>
                  </a:lnTo>
                  <a:lnTo>
                    <a:pt x="2926063" y="1730778"/>
                  </a:lnTo>
                  <a:lnTo>
                    <a:pt x="2899780" y="1765607"/>
                  </a:lnTo>
                  <a:lnTo>
                    <a:pt x="2868983" y="1796404"/>
                  </a:lnTo>
                  <a:lnTo>
                    <a:pt x="2834154" y="1822687"/>
                  </a:lnTo>
                  <a:lnTo>
                    <a:pt x="2795778" y="1843971"/>
                  </a:lnTo>
                  <a:lnTo>
                    <a:pt x="2754339" y="1859773"/>
                  </a:lnTo>
                  <a:lnTo>
                    <a:pt x="2710320" y="1869609"/>
                  </a:lnTo>
                  <a:lnTo>
                    <a:pt x="2664206" y="1872996"/>
                  </a:lnTo>
                  <a:lnTo>
                    <a:pt x="2480310" y="1872996"/>
                  </a:lnTo>
                  <a:lnTo>
                    <a:pt x="1736217" y="1872996"/>
                  </a:lnTo>
                  <a:lnTo>
                    <a:pt x="312166" y="1872996"/>
                  </a:lnTo>
                  <a:lnTo>
                    <a:pt x="266036" y="1869609"/>
                  </a:lnTo>
                  <a:lnTo>
                    <a:pt x="222009" y="1859773"/>
                  </a:lnTo>
                  <a:lnTo>
                    <a:pt x="180565" y="1843971"/>
                  </a:lnTo>
                  <a:lnTo>
                    <a:pt x="142189" y="1822687"/>
                  </a:lnTo>
                  <a:lnTo>
                    <a:pt x="107362" y="1796404"/>
                  </a:lnTo>
                  <a:lnTo>
                    <a:pt x="76569" y="1765607"/>
                  </a:lnTo>
                  <a:lnTo>
                    <a:pt x="50292" y="1730778"/>
                  </a:lnTo>
                  <a:lnTo>
                    <a:pt x="29013" y="1692402"/>
                  </a:lnTo>
                  <a:lnTo>
                    <a:pt x="13216" y="1650963"/>
                  </a:lnTo>
                  <a:lnTo>
                    <a:pt x="3384" y="1606944"/>
                  </a:lnTo>
                  <a:lnTo>
                    <a:pt x="0" y="1560830"/>
                  </a:lnTo>
                  <a:lnTo>
                    <a:pt x="0" y="1092581"/>
                  </a:lnTo>
                  <a:lnTo>
                    <a:pt x="0" y="312166"/>
                  </a:lnTo>
                  <a:close/>
                </a:path>
              </a:pathLst>
            </a:custGeom>
            <a:ln w="914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0183" y="609093"/>
            <a:ext cx="245173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Highlight the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major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 blood</a:t>
            </a:r>
            <a:r>
              <a:rPr b="1" spc="-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"/>
                <a:cs typeface="Arial"/>
              </a:rPr>
              <a:t>vessels</a:t>
            </a:r>
            <a:r>
              <a:rPr b="1" spc="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study</a:t>
            </a:r>
            <a:r>
              <a:rPr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b="1" spc="-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shape</a:t>
            </a:r>
            <a:r>
              <a:rPr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b="1" spc="-4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flow of the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contrast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medium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(to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detect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blockages, etc.)</a:t>
            </a:r>
            <a:endParaRPr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38046" y="3648077"/>
            <a:ext cx="4349751" cy="2859405"/>
            <a:chOff x="2638044" y="3648075"/>
            <a:chExt cx="4349750" cy="2859405"/>
          </a:xfrm>
        </p:grpSpPr>
        <p:sp>
          <p:nvSpPr>
            <p:cNvPr id="11" name="object 11"/>
            <p:cNvSpPr/>
            <p:nvPr/>
          </p:nvSpPr>
          <p:spPr>
            <a:xfrm>
              <a:off x="2642616" y="3652647"/>
              <a:ext cx="4340860" cy="2850515"/>
            </a:xfrm>
            <a:custGeom>
              <a:avLst/>
              <a:gdLst/>
              <a:ahLst/>
              <a:cxnLst/>
              <a:rect l="l" t="t" r="r" b="b"/>
              <a:pathLst>
                <a:path w="4340859" h="2850515">
                  <a:moveTo>
                    <a:pt x="2712720" y="1259204"/>
                  </a:moveTo>
                  <a:lnTo>
                    <a:pt x="265175" y="1259204"/>
                  </a:lnTo>
                  <a:lnTo>
                    <a:pt x="217515" y="1263478"/>
                  </a:lnTo>
                  <a:lnTo>
                    <a:pt x="172656" y="1275797"/>
                  </a:lnTo>
                  <a:lnTo>
                    <a:pt x="131346" y="1295414"/>
                  </a:lnTo>
                  <a:lnTo>
                    <a:pt x="94335" y="1321578"/>
                  </a:lnTo>
                  <a:lnTo>
                    <a:pt x="62373" y="1353540"/>
                  </a:lnTo>
                  <a:lnTo>
                    <a:pt x="36209" y="1390551"/>
                  </a:lnTo>
                  <a:lnTo>
                    <a:pt x="16592" y="1431861"/>
                  </a:lnTo>
                  <a:lnTo>
                    <a:pt x="4273" y="1476720"/>
                  </a:lnTo>
                  <a:lnTo>
                    <a:pt x="0" y="1524380"/>
                  </a:lnTo>
                  <a:lnTo>
                    <a:pt x="0" y="2585085"/>
                  </a:lnTo>
                  <a:lnTo>
                    <a:pt x="4273" y="2632748"/>
                  </a:lnTo>
                  <a:lnTo>
                    <a:pt x="16592" y="2677609"/>
                  </a:lnTo>
                  <a:lnTo>
                    <a:pt x="36209" y="2718920"/>
                  </a:lnTo>
                  <a:lnTo>
                    <a:pt x="62373" y="2755930"/>
                  </a:lnTo>
                  <a:lnTo>
                    <a:pt x="94335" y="2787891"/>
                  </a:lnTo>
                  <a:lnTo>
                    <a:pt x="131346" y="2814054"/>
                  </a:lnTo>
                  <a:lnTo>
                    <a:pt x="172656" y="2833669"/>
                  </a:lnTo>
                  <a:lnTo>
                    <a:pt x="217515" y="2845988"/>
                  </a:lnTo>
                  <a:lnTo>
                    <a:pt x="265175" y="2850260"/>
                  </a:lnTo>
                  <a:lnTo>
                    <a:pt x="2712720" y="2850260"/>
                  </a:lnTo>
                  <a:lnTo>
                    <a:pt x="2760380" y="2845988"/>
                  </a:lnTo>
                  <a:lnTo>
                    <a:pt x="2805239" y="2833669"/>
                  </a:lnTo>
                  <a:lnTo>
                    <a:pt x="2846549" y="2814054"/>
                  </a:lnTo>
                  <a:lnTo>
                    <a:pt x="2883560" y="2787891"/>
                  </a:lnTo>
                  <a:lnTo>
                    <a:pt x="2915522" y="2755930"/>
                  </a:lnTo>
                  <a:lnTo>
                    <a:pt x="2941686" y="2718920"/>
                  </a:lnTo>
                  <a:lnTo>
                    <a:pt x="2961303" y="2677609"/>
                  </a:lnTo>
                  <a:lnTo>
                    <a:pt x="2973622" y="2632748"/>
                  </a:lnTo>
                  <a:lnTo>
                    <a:pt x="2977896" y="2585085"/>
                  </a:lnTo>
                  <a:lnTo>
                    <a:pt x="2977896" y="1524380"/>
                  </a:lnTo>
                  <a:lnTo>
                    <a:pt x="2973622" y="1476720"/>
                  </a:lnTo>
                  <a:lnTo>
                    <a:pt x="2961303" y="1431861"/>
                  </a:lnTo>
                  <a:lnTo>
                    <a:pt x="2941686" y="1390551"/>
                  </a:lnTo>
                  <a:lnTo>
                    <a:pt x="2915522" y="1353540"/>
                  </a:lnTo>
                  <a:lnTo>
                    <a:pt x="2883560" y="1321578"/>
                  </a:lnTo>
                  <a:lnTo>
                    <a:pt x="2846549" y="1295414"/>
                  </a:lnTo>
                  <a:lnTo>
                    <a:pt x="2805239" y="1275797"/>
                  </a:lnTo>
                  <a:lnTo>
                    <a:pt x="2760380" y="1263478"/>
                  </a:lnTo>
                  <a:lnTo>
                    <a:pt x="2712720" y="1259204"/>
                  </a:lnTo>
                  <a:close/>
                </a:path>
                <a:path w="4340859" h="2850515">
                  <a:moveTo>
                    <a:pt x="4340606" y="0"/>
                  </a:moveTo>
                  <a:lnTo>
                    <a:pt x="1737106" y="1259204"/>
                  </a:lnTo>
                  <a:lnTo>
                    <a:pt x="2481580" y="1259204"/>
                  </a:lnTo>
                  <a:lnTo>
                    <a:pt x="43406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42616" y="3652647"/>
              <a:ext cx="4340860" cy="2850515"/>
            </a:xfrm>
            <a:custGeom>
              <a:avLst/>
              <a:gdLst/>
              <a:ahLst/>
              <a:cxnLst/>
              <a:rect l="l" t="t" r="r" b="b"/>
              <a:pathLst>
                <a:path w="4340859" h="2850515">
                  <a:moveTo>
                    <a:pt x="0" y="1524380"/>
                  </a:moveTo>
                  <a:lnTo>
                    <a:pt x="4273" y="1476720"/>
                  </a:lnTo>
                  <a:lnTo>
                    <a:pt x="16592" y="1431861"/>
                  </a:lnTo>
                  <a:lnTo>
                    <a:pt x="36209" y="1390551"/>
                  </a:lnTo>
                  <a:lnTo>
                    <a:pt x="62373" y="1353540"/>
                  </a:lnTo>
                  <a:lnTo>
                    <a:pt x="94335" y="1321578"/>
                  </a:lnTo>
                  <a:lnTo>
                    <a:pt x="131346" y="1295414"/>
                  </a:lnTo>
                  <a:lnTo>
                    <a:pt x="172656" y="1275797"/>
                  </a:lnTo>
                  <a:lnTo>
                    <a:pt x="217515" y="1263478"/>
                  </a:lnTo>
                  <a:lnTo>
                    <a:pt x="265175" y="1259204"/>
                  </a:lnTo>
                  <a:lnTo>
                    <a:pt x="1737106" y="1259204"/>
                  </a:lnTo>
                  <a:lnTo>
                    <a:pt x="4340606" y="0"/>
                  </a:lnTo>
                  <a:lnTo>
                    <a:pt x="2481580" y="1259204"/>
                  </a:lnTo>
                  <a:lnTo>
                    <a:pt x="2712720" y="1259204"/>
                  </a:lnTo>
                  <a:lnTo>
                    <a:pt x="2760380" y="1263478"/>
                  </a:lnTo>
                  <a:lnTo>
                    <a:pt x="2805239" y="1275797"/>
                  </a:lnTo>
                  <a:lnTo>
                    <a:pt x="2846549" y="1295414"/>
                  </a:lnTo>
                  <a:lnTo>
                    <a:pt x="2883560" y="1321578"/>
                  </a:lnTo>
                  <a:lnTo>
                    <a:pt x="2915522" y="1353540"/>
                  </a:lnTo>
                  <a:lnTo>
                    <a:pt x="2941686" y="1390551"/>
                  </a:lnTo>
                  <a:lnTo>
                    <a:pt x="2961303" y="1431861"/>
                  </a:lnTo>
                  <a:lnTo>
                    <a:pt x="2973622" y="1476720"/>
                  </a:lnTo>
                  <a:lnTo>
                    <a:pt x="2977896" y="1524380"/>
                  </a:lnTo>
                  <a:lnTo>
                    <a:pt x="2977896" y="1922144"/>
                  </a:lnTo>
                  <a:lnTo>
                    <a:pt x="2977896" y="2585085"/>
                  </a:lnTo>
                  <a:lnTo>
                    <a:pt x="2973622" y="2632748"/>
                  </a:lnTo>
                  <a:lnTo>
                    <a:pt x="2961303" y="2677609"/>
                  </a:lnTo>
                  <a:lnTo>
                    <a:pt x="2941686" y="2718920"/>
                  </a:lnTo>
                  <a:lnTo>
                    <a:pt x="2915522" y="2755930"/>
                  </a:lnTo>
                  <a:lnTo>
                    <a:pt x="2883560" y="2787891"/>
                  </a:lnTo>
                  <a:lnTo>
                    <a:pt x="2846549" y="2814054"/>
                  </a:lnTo>
                  <a:lnTo>
                    <a:pt x="2805239" y="2833669"/>
                  </a:lnTo>
                  <a:lnTo>
                    <a:pt x="2760380" y="2845988"/>
                  </a:lnTo>
                  <a:lnTo>
                    <a:pt x="2712720" y="2850260"/>
                  </a:lnTo>
                  <a:lnTo>
                    <a:pt x="2481580" y="2850260"/>
                  </a:lnTo>
                  <a:lnTo>
                    <a:pt x="1737106" y="2850260"/>
                  </a:lnTo>
                  <a:lnTo>
                    <a:pt x="265175" y="2850260"/>
                  </a:lnTo>
                  <a:lnTo>
                    <a:pt x="217515" y="2845988"/>
                  </a:lnTo>
                  <a:lnTo>
                    <a:pt x="172656" y="2833669"/>
                  </a:lnTo>
                  <a:lnTo>
                    <a:pt x="131346" y="2814054"/>
                  </a:lnTo>
                  <a:lnTo>
                    <a:pt x="94335" y="2787891"/>
                  </a:lnTo>
                  <a:lnTo>
                    <a:pt x="62373" y="2755930"/>
                  </a:lnTo>
                  <a:lnTo>
                    <a:pt x="36209" y="2718920"/>
                  </a:lnTo>
                  <a:lnTo>
                    <a:pt x="16592" y="2677609"/>
                  </a:lnTo>
                  <a:lnTo>
                    <a:pt x="4273" y="2632748"/>
                  </a:lnTo>
                  <a:lnTo>
                    <a:pt x="0" y="2585085"/>
                  </a:lnTo>
                  <a:lnTo>
                    <a:pt x="0" y="1922144"/>
                  </a:lnTo>
                  <a:lnTo>
                    <a:pt x="0" y="1524380"/>
                  </a:lnTo>
                  <a:close/>
                </a:path>
              </a:pathLst>
            </a:custGeom>
            <a:ln w="914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99971" y="5017392"/>
            <a:ext cx="2653031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Measuring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actual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 flow of the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contrast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medium</a:t>
            </a:r>
            <a:r>
              <a:rPr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as</a:t>
            </a:r>
            <a:r>
              <a:rPr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function</a:t>
            </a:r>
            <a:r>
              <a:rPr b="1" spc="-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b="1" spc="-4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time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in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a series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images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7059" y="21339"/>
            <a:ext cx="3447415" cy="902335"/>
            <a:chOff x="67056" y="21335"/>
            <a:chExt cx="3447415" cy="9023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896" y="579119"/>
              <a:ext cx="2959608" cy="685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56" y="21335"/>
              <a:ext cx="1010412" cy="9022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19" y="21335"/>
              <a:ext cx="672084" cy="9022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656" y="21335"/>
              <a:ext cx="2837688" cy="90220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3" y="127510"/>
            <a:ext cx="2939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u="heavy" spc="-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 MT"/>
                <a:cs typeface="Arial MT"/>
              </a:rPr>
              <a:t>Bit-plane</a:t>
            </a:r>
            <a:r>
              <a:rPr sz="3200" u="heavy" spc="-31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 MT"/>
                <a:cs typeface="Arial MT"/>
              </a:rPr>
              <a:t> </a:t>
            </a:r>
            <a:r>
              <a:rPr sz="3200" u="heavy" spc="-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 MT"/>
                <a:cs typeface="Arial MT"/>
              </a:rPr>
              <a:t>Slicing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" y="1523955"/>
            <a:ext cx="9111615" cy="5001895"/>
            <a:chOff x="0" y="1523952"/>
            <a:chExt cx="9111615" cy="5001895"/>
          </a:xfrm>
        </p:grpSpPr>
        <p:sp>
          <p:nvSpPr>
            <p:cNvPr id="10" name="object 10"/>
            <p:cNvSpPr/>
            <p:nvPr/>
          </p:nvSpPr>
          <p:spPr>
            <a:xfrm>
              <a:off x="0" y="1523952"/>
              <a:ext cx="7871459" cy="5001895"/>
            </a:xfrm>
            <a:custGeom>
              <a:avLst/>
              <a:gdLst/>
              <a:ahLst/>
              <a:cxnLst/>
              <a:rect l="l" t="t" r="r" b="b"/>
              <a:pathLst>
                <a:path w="7871459" h="5001895">
                  <a:moveTo>
                    <a:pt x="0" y="5001815"/>
                  </a:moveTo>
                  <a:lnTo>
                    <a:pt x="7871345" y="5001815"/>
                  </a:lnTo>
                  <a:lnTo>
                    <a:pt x="7871345" y="0"/>
                  </a:lnTo>
                  <a:lnTo>
                    <a:pt x="0" y="0"/>
                  </a:lnTo>
                  <a:lnTo>
                    <a:pt x="0" y="5001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763" y="1733404"/>
              <a:ext cx="100369" cy="1012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7104" y="1680107"/>
              <a:ext cx="135272" cy="20608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8164" y="1674871"/>
              <a:ext cx="32384" cy="212725"/>
            </a:xfrm>
            <a:custGeom>
              <a:avLst/>
              <a:gdLst/>
              <a:ahLst/>
              <a:cxnLst/>
              <a:rect l="l" t="t" r="r" b="b"/>
              <a:pathLst>
                <a:path w="32384" h="212725">
                  <a:moveTo>
                    <a:pt x="25304" y="211323"/>
                  </a:moveTo>
                  <a:lnTo>
                    <a:pt x="6980" y="211323"/>
                  </a:lnTo>
                  <a:lnTo>
                    <a:pt x="7853" y="212137"/>
                  </a:lnTo>
                  <a:lnTo>
                    <a:pt x="24432" y="212137"/>
                  </a:lnTo>
                  <a:lnTo>
                    <a:pt x="25304" y="211323"/>
                  </a:lnTo>
                  <a:close/>
                </a:path>
                <a:path w="32384" h="212725">
                  <a:moveTo>
                    <a:pt x="28795" y="208646"/>
                  </a:moveTo>
                  <a:lnTo>
                    <a:pt x="3490" y="208646"/>
                  </a:lnTo>
                  <a:lnTo>
                    <a:pt x="3490" y="209577"/>
                  </a:lnTo>
                  <a:lnTo>
                    <a:pt x="4362" y="210392"/>
                  </a:lnTo>
                  <a:lnTo>
                    <a:pt x="5235" y="211323"/>
                  </a:lnTo>
                  <a:lnTo>
                    <a:pt x="26177" y="211323"/>
                  </a:lnTo>
                  <a:lnTo>
                    <a:pt x="27922" y="210392"/>
                  </a:lnTo>
                  <a:lnTo>
                    <a:pt x="28795" y="209577"/>
                  </a:lnTo>
                  <a:lnTo>
                    <a:pt x="28795" y="208646"/>
                  </a:lnTo>
                  <a:close/>
                </a:path>
                <a:path w="32384" h="212725">
                  <a:moveTo>
                    <a:pt x="28795" y="62023"/>
                  </a:moveTo>
                  <a:lnTo>
                    <a:pt x="3490" y="62023"/>
                  </a:lnTo>
                  <a:lnTo>
                    <a:pt x="3490" y="62838"/>
                  </a:lnTo>
                  <a:lnTo>
                    <a:pt x="2617" y="63769"/>
                  </a:lnTo>
                  <a:lnTo>
                    <a:pt x="2617" y="208646"/>
                  </a:lnTo>
                  <a:lnTo>
                    <a:pt x="29667" y="208646"/>
                  </a:lnTo>
                  <a:lnTo>
                    <a:pt x="29667" y="63769"/>
                  </a:lnTo>
                  <a:lnTo>
                    <a:pt x="28795" y="62838"/>
                  </a:lnTo>
                  <a:lnTo>
                    <a:pt x="28795" y="62023"/>
                  </a:lnTo>
                  <a:close/>
                </a:path>
                <a:path w="32384" h="212725">
                  <a:moveTo>
                    <a:pt x="27922" y="61092"/>
                  </a:moveTo>
                  <a:lnTo>
                    <a:pt x="4362" y="61092"/>
                  </a:lnTo>
                  <a:lnTo>
                    <a:pt x="4362" y="62023"/>
                  </a:lnTo>
                  <a:lnTo>
                    <a:pt x="27922" y="62023"/>
                  </a:lnTo>
                  <a:lnTo>
                    <a:pt x="27922" y="61092"/>
                  </a:lnTo>
                  <a:close/>
                </a:path>
                <a:path w="32384" h="212725">
                  <a:moveTo>
                    <a:pt x="25304" y="60278"/>
                  </a:moveTo>
                  <a:lnTo>
                    <a:pt x="6980" y="60278"/>
                  </a:lnTo>
                  <a:lnTo>
                    <a:pt x="5235" y="61092"/>
                  </a:lnTo>
                  <a:lnTo>
                    <a:pt x="26177" y="61092"/>
                  </a:lnTo>
                  <a:lnTo>
                    <a:pt x="25304" y="60278"/>
                  </a:lnTo>
                  <a:close/>
                </a:path>
                <a:path w="32384" h="212725">
                  <a:moveTo>
                    <a:pt x="22687" y="59347"/>
                  </a:moveTo>
                  <a:lnTo>
                    <a:pt x="9598" y="59347"/>
                  </a:lnTo>
                  <a:lnTo>
                    <a:pt x="7853" y="60278"/>
                  </a:lnTo>
                  <a:lnTo>
                    <a:pt x="24432" y="60278"/>
                  </a:lnTo>
                  <a:lnTo>
                    <a:pt x="22687" y="59347"/>
                  </a:lnTo>
                  <a:close/>
                </a:path>
                <a:path w="32384" h="212725">
                  <a:moveTo>
                    <a:pt x="22687" y="0"/>
                  </a:moveTo>
                  <a:lnTo>
                    <a:pt x="9598" y="0"/>
                  </a:lnTo>
                  <a:lnTo>
                    <a:pt x="5235" y="1745"/>
                  </a:lnTo>
                  <a:lnTo>
                    <a:pt x="3490" y="3491"/>
                  </a:lnTo>
                  <a:lnTo>
                    <a:pt x="872" y="6167"/>
                  </a:lnTo>
                  <a:lnTo>
                    <a:pt x="0" y="10473"/>
                  </a:lnTo>
                  <a:lnTo>
                    <a:pt x="0" y="22691"/>
                  </a:lnTo>
                  <a:lnTo>
                    <a:pt x="872" y="26182"/>
                  </a:lnTo>
                  <a:lnTo>
                    <a:pt x="3490" y="28859"/>
                  </a:lnTo>
                  <a:lnTo>
                    <a:pt x="5235" y="30604"/>
                  </a:lnTo>
                  <a:lnTo>
                    <a:pt x="9598" y="32350"/>
                  </a:lnTo>
                  <a:lnTo>
                    <a:pt x="21814" y="32350"/>
                  </a:lnTo>
                  <a:lnTo>
                    <a:pt x="26177" y="30604"/>
                  </a:lnTo>
                  <a:lnTo>
                    <a:pt x="28795" y="28859"/>
                  </a:lnTo>
                  <a:lnTo>
                    <a:pt x="31412" y="26182"/>
                  </a:lnTo>
                  <a:lnTo>
                    <a:pt x="32285" y="21877"/>
                  </a:lnTo>
                  <a:lnTo>
                    <a:pt x="32285" y="9658"/>
                  </a:lnTo>
                  <a:lnTo>
                    <a:pt x="31412" y="6167"/>
                  </a:lnTo>
                  <a:lnTo>
                    <a:pt x="28795" y="3491"/>
                  </a:lnTo>
                  <a:lnTo>
                    <a:pt x="26177" y="1745"/>
                  </a:lnTo>
                  <a:lnTo>
                    <a:pt x="22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6638" y="1695817"/>
              <a:ext cx="93377" cy="19293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41842" y="1795428"/>
              <a:ext cx="78105" cy="22225"/>
            </a:xfrm>
            <a:custGeom>
              <a:avLst/>
              <a:gdLst/>
              <a:ahLst/>
              <a:cxnLst/>
              <a:rect l="l" t="t" r="r" b="b"/>
              <a:pathLst>
                <a:path w="78105" h="22225">
                  <a:moveTo>
                    <a:pt x="74180" y="0"/>
                  </a:moveTo>
                  <a:lnTo>
                    <a:pt x="3490" y="0"/>
                  </a:lnTo>
                  <a:lnTo>
                    <a:pt x="1745" y="814"/>
                  </a:lnTo>
                  <a:lnTo>
                    <a:pt x="872" y="2560"/>
                  </a:lnTo>
                  <a:lnTo>
                    <a:pt x="0" y="3491"/>
                  </a:lnTo>
                  <a:lnTo>
                    <a:pt x="0" y="17455"/>
                  </a:lnTo>
                  <a:lnTo>
                    <a:pt x="1745" y="20946"/>
                  </a:lnTo>
                  <a:lnTo>
                    <a:pt x="3490" y="21760"/>
                  </a:lnTo>
                  <a:lnTo>
                    <a:pt x="73308" y="21760"/>
                  </a:lnTo>
                  <a:lnTo>
                    <a:pt x="75053" y="20946"/>
                  </a:lnTo>
                  <a:lnTo>
                    <a:pt x="76798" y="17455"/>
                  </a:lnTo>
                  <a:lnTo>
                    <a:pt x="77671" y="14778"/>
                  </a:lnTo>
                  <a:lnTo>
                    <a:pt x="77671" y="8727"/>
                  </a:lnTo>
                  <a:lnTo>
                    <a:pt x="76798" y="6982"/>
                  </a:lnTo>
                  <a:lnTo>
                    <a:pt x="76798" y="4305"/>
                  </a:lnTo>
                  <a:lnTo>
                    <a:pt x="75925" y="2560"/>
                  </a:lnTo>
                  <a:lnTo>
                    <a:pt x="75925" y="1745"/>
                  </a:lnTo>
                  <a:lnTo>
                    <a:pt x="75053" y="814"/>
                  </a:lnTo>
                  <a:lnTo>
                    <a:pt x="74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4427" y="1731658"/>
              <a:ext cx="131782" cy="21213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25487" y="1664398"/>
              <a:ext cx="27305" cy="222885"/>
            </a:xfrm>
            <a:custGeom>
              <a:avLst/>
              <a:gdLst/>
              <a:ahLst/>
              <a:cxnLst/>
              <a:rect l="l" t="t" r="r" b="b"/>
              <a:pathLst>
                <a:path w="27305" h="222885">
                  <a:moveTo>
                    <a:pt x="22687" y="221796"/>
                  </a:moveTo>
                  <a:lnTo>
                    <a:pt x="4362" y="221796"/>
                  </a:lnTo>
                  <a:lnTo>
                    <a:pt x="5235" y="222611"/>
                  </a:lnTo>
                  <a:lnTo>
                    <a:pt x="21814" y="222611"/>
                  </a:lnTo>
                  <a:lnTo>
                    <a:pt x="22687" y="221796"/>
                  </a:lnTo>
                  <a:close/>
                </a:path>
                <a:path w="27305" h="222885">
                  <a:moveTo>
                    <a:pt x="26177" y="219120"/>
                  </a:moveTo>
                  <a:lnTo>
                    <a:pt x="872" y="219120"/>
                  </a:lnTo>
                  <a:lnTo>
                    <a:pt x="872" y="220050"/>
                  </a:lnTo>
                  <a:lnTo>
                    <a:pt x="1745" y="220865"/>
                  </a:lnTo>
                  <a:lnTo>
                    <a:pt x="2617" y="221796"/>
                  </a:lnTo>
                  <a:lnTo>
                    <a:pt x="23559" y="221796"/>
                  </a:lnTo>
                  <a:lnTo>
                    <a:pt x="24432" y="220865"/>
                  </a:lnTo>
                  <a:lnTo>
                    <a:pt x="25304" y="220865"/>
                  </a:lnTo>
                  <a:lnTo>
                    <a:pt x="26177" y="220050"/>
                  </a:lnTo>
                  <a:lnTo>
                    <a:pt x="26177" y="219120"/>
                  </a:lnTo>
                  <a:close/>
                </a:path>
                <a:path w="27305" h="222885">
                  <a:moveTo>
                    <a:pt x="24432" y="1745"/>
                  </a:moveTo>
                  <a:lnTo>
                    <a:pt x="1745" y="1745"/>
                  </a:lnTo>
                  <a:lnTo>
                    <a:pt x="1745" y="2676"/>
                  </a:lnTo>
                  <a:lnTo>
                    <a:pt x="872" y="3491"/>
                  </a:lnTo>
                  <a:lnTo>
                    <a:pt x="0" y="4421"/>
                  </a:lnTo>
                  <a:lnTo>
                    <a:pt x="0" y="219120"/>
                  </a:lnTo>
                  <a:lnTo>
                    <a:pt x="27049" y="219120"/>
                  </a:lnTo>
                  <a:lnTo>
                    <a:pt x="27049" y="4421"/>
                  </a:lnTo>
                  <a:lnTo>
                    <a:pt x="26177" y="3491"/>
                  </a:lnTo>
                  <a:lnTo>
                    <a:pt x="25304" y="2676"/>
                  </a:lnTo>
                  <a:lnTo>
                    <a:pt x="24432" y="1745"/>
                  </a:lnTo>
                  <a:close/>
                </a:path>
                <a:path w="27305" h="222885">
                  <a:moveTo>
                    <a:pt x="22687" y="930"/>
                  </a:moveTo>
                  <a:lnTo>
                    <a:pt x="4362" y="930"/>
                  </a:lnTo>
                  <a:lnTo>
                    <a:pt x="2617" y="1745"/>
                  </a:lnTo>
                  <a:lnTo>
                    <a:pt x="23559" y="1745"/>
                  </a:lnTo>
                  <a:lnTo>
                    <a:pt x="22687" y="930"/>
                  </a:lnTo>
                  <a:close/>
                </a:path>
                <a:path w="27305" h="222885">
                  <a:moveTo>
                    <a:pt x="15706" y="0"/>
                  </a:moveTo>
                  <a:lnTo>
                    <a:pt x="10470" y="0"/>
                  </a:lnTo>
                  <a:lnTo>
                    <a:pt x="8725" y="930"/>
                  </a:lnTo>
                  <a:lnTo>
                    <a:pt x="18324" y="930"/>
                  </a:lnTo>
                  <a:lnTo>
                    <a:pt x="157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0942" y="1731658"/>
              <a:ext cx="117867" cy="1580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6744" y="1731658"/>
              <a:ext cx="123091" cy="1553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18317" y="1731658"/>
              <a:ext cx="131728" cy="1580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010" y="1664398"/>
              <a:ext cx="790671" cy="2802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48391" y="1664398"/>
              <a:ext cx="967048" cy="22528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28060" y="1664398"/>
              <a:ext cx="1248018" cy="27939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9857" y="1664398"/>
              <a:ext cx="130934" cy="2252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147508" y="1674871"/>
              <a:ext cx="32384" cy="212725"/>
            </a:xfrm>
            <a:custGeom>
              <a:avLst/>
              <a:gdLst/>
              <a:ahLst/>
              <a:cxnLst/>
              <a:rect l="l" t="t" r="r" b="b"/>
              <a:pathLst>
                <a:path w="32385" h="212725">
                  <a:moveTo>
                    <a:pt x="25246" y="211323"/>
                  </a:moveTo>
                  <a:lnTo>
                    <a:pt x="6980" y="211323"/>
                  </a:lnTo>
                  <a:lnTo>
                    <a:pt x="7795" y="212137"/>
                  </a:lnTo>
                  <a:lnTo>
                    <a:pt x="24432" y="212137"/>
                  </a:lnTo>
                  <a:lnTo>
                    <a:pt x="25246" y="211323"/>
                  </a:lnTo>
                  <a:close/>
                </a:path>
                <a:path w="32385" h="212725">
                  <a:moveTo>
                    <a:pt x="28736" y="208646"/>
                  </a:moveTo>
                  <a:lnTo>
                    <a:pt x="3490" y="208646"/>
                  </a:lnTo>
                  <a:lnTo>
                    <a:pt x="3490" y="209577"/>
                  </a:lnTo>
                  <a:lnTo>
                    <a:pt x="5235" y="211323"/>
                  </a:lnTo>
                  <a:lnTo>
                    <a:pt x="26177" y="211323"/>
                  </a:lnTo>
                  <a:lnTo>
                    <a:pt x="27922" y="210392"/>
                  </a:lnTo>
                  <a:lnTo>
                    <a:pt x="28736" y="209577"/>
                  </a:lnTo>
                  <a:lnTo>
                    <a:pt x="28736" y="208646"/>
                  </a:lnTo>
                  <a:close/>
                </a:path>
                <a:path w="32385" h="212725">
                  <a:moveTo>
                    <a:pt x="28736" y="62023"/>
                  </a:moveTo>
                  <a:lnTo>
                    <a:pt x="3490" y="62023"/>
                  </a:lnTo>
                  <a:lnTo>
                    <a:pt x="3490" y="62838"/>
                  </a:lnTo>
                  <a:lnTo>
                    <a:pt x="2559" y="63769"/>
                  </a:lnTo>
                  <a:lnTo>
                    <a:pt x="2559" y="208646"/>
                  </a:lnTo>
                  <a:lnTo>
                    <a:pt x="29667" y="208646"/>
                  </a:lnTo>
                  <a:lnTo>
                    <a:pt x="29667" y="63769"/>
                  </a:lnTo>
                  <a:lnTo>
                    <a:pt x="28736" y="62838"/>
                  </a:lnTo>
                  <a:lnTo>
                    <a:pt x="28736" y="62023"/>
                  </a:lnTo>
                  <a:close/>
                </a:path>
                <a:path w="32385" h="212725">
                  <a:moveTo>
                    <a:pt x="27922" y="61092"/>
                  </a:moveTo>
                  <a:lnTo>
                    <a:pt x="4304" y="61092"/>
                  </a:lnTo>
                  <a:lnTo>
                    <a:pt x="4304" y="62023"/>
                  </a:lnTo>
                  <a:lnTo>
                    <a:pt x="27922" y="62023"/>
                  </a:lnTo>
                  <a:lnTo>
                    <a:pt x="27922" y="61092"/>
                  </a:lnTo>
                  <a:close/>
                </a:path>
                <a:path w="32385" h="212725">
                  <a:moveTo>
                    <a:pt x="25246" y="60278"/>
                  </a:moveTo>
                  <a:lnTo>
                    <a:pt x="6980" y="60278"/>
                  </a:lnTo>
                  <a:lnTo>
                    <a:pt x="5235" y="61092"/>
                  </a:lnTo>
                  <a:lnTo>
                    <a:pt x="26177" y="61092"/>
                  </a:lnTo>
                  <a:lnTo>
                    <a:pt x="25246" y="60278"/>
                  </a:lnTo>
                  <a:close/>
                </a:path>
                <a:path w="32385" h="212725">
                  <a:moveTo>
                    <a:pt x="22687" y="59347"/>
                  </a:moveTo>
                  <a:lnTo>
                    <a:pt x="9540" y="59347"/>
                  </a:lnTo>
                  <a:lnTo>
                    <a:pt x="7795" y="60278"/>
                  </a:lnTo>
                  <a:lnTo>
                    <a:pt x="24432" y="60278"/>
                  </a:lnTo>
                  <a:lnTo>
                    <a:pt x="22687" y="59347"/>
                  </a:lnTo>
                  <a:close/>
                </a:path>
                <a:path w="32385" h="212725">
                  <a:moveTo>
                    <a:pt x="22687" y="0"/>
                  </a:moveTo>
                  <a:lnTo>
                    <a:pt x="9540" y="0"/>
                  </a:lnTo>
                  <a:lnTo>
                    <a:pt x="6049" y="1745"/>
                  </a:lnTo>
                  <a:lnTo>
                    <a:pt x="3490" y="3491"/>
                  </a:lnTo>
                  <a:lnTo>
                    <a:pt x="814" y="6167"/>
                  </a:lnTo>
                  <a:lnTo>
                    <a:pt x="0" y="10473"/>
                  </a:lnTo>
                  <a:lnTo>
                    <a:pt x="0" y="22691"/>
                  </a:lnTo>
                  <a:lnTo>
                    <a:pt x="814" y="26182"/>
                  </a:lnTo>
                  <a:lnTo>
                    <a:pt x="5235" y="30604"/>
                  </a:lnTo>
                  <a:lnTo>
                    <a:pt x="9540" y="32350"/>
                  </a:lnTo>
                  <a:lnTo>
                    <a:pt x="21756" y="32350"/>
                  </a:lnTo>
                  <a:lnTo>
                    <a:pt x="26177" y="30604"/>
                  </a:lnTo>
                  <a:lnTo>
                    <a:pt x="28736" y="28859"/>
                  </a:lnTo>
                  <a:lnTo>
                    <a:pt x="31412" y="26182"/>
                  </a:lnTo>
                  <a:lnTo>
                    <a:pt x="32227" y="21877"/>
                  </a:lnTo>
                  <a:lnTo>
                    <a:pt x="32227" y="9658"/>
                  </a:lnTo>
                  <a:lnTo>
                    <a:pt x="31412" y="6167"/>
                  </a:lnTo>
                  <a:lnTo>
                    <a:pt x="28736" y="3491"/>
                  </a:lnTo>
                  <a:lnTo>
                    <a:pt x="26177" y="1745"/>
                  </a:lnTo>
                  <a:lnTo>
                    <a:pt x="22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05913" y="1695817"/>
              <a:ext cx="93423" cy="19293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22023" y="1731658"/>
              <a:ext cx="102149" cy="1580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527256" y="1731658"/>
              <a:ext cx="142984" cy="15802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90368" y="1663583"/>
              <a:ext cx="96797" cy="2234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863138" y="1695817"/>
              <a:ext cx="93423" cy="1929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52977" y="1731658"/>
              <a:ext cx="131674" cy="15802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91465" y="1664398"/>
              <a:ext cx="122975" cy="22261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398086" y="1731658"/>
              <a:ext cx="131817" cy="21213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566552" y="1674871"/>
              <a:ext cx="32384" cy="212725"/>
            </a:xfrm>
            <a:custGeom>
              <a:avLst/>
              <a:gdLst/>
              <a:ahLst/>
              <a:cxnLst/>
              <a:rect l="l" t="t" r="r" b="b"/>
              <a:pathLst>
                <a:path w="32384" h="212725">
                  <a:moveTo>
                    <a:pt x="25362" y="211323"/>
                  </a:moveTo>
                  <a:lnTo>
                    <a:pt x="6166" y="211323"/>
                  </a:lnTo>
                  <a:lnTo>
                    <a:pt x="7911" y="212137"/>
                  </a:lnTo>
                  <a:lnTo>
                    <a:pt x="24432" y="212137"/>
                  </a:lnTo>
                  <a:lnTo>
                    <a:pt x="25362" y="211323"/>
                  </a:lnTo>
                  <a:close/>
                </a:path>
                <a:path w="32384" h="212725">
                  <a:moveTo>
                    <a:pt x="27108" y="210392"/>
                  </a:moveTo>
                  <a:lnTo>
                    <a:pt x="4421" y="210392"/>
                  </a:lnTo>
                  <a:lnTo>
                    <a:pt x="5235" y="211323"/>
                  </a:lnTo>
                  <a:lnTo>
                    <a:pt x="26177" y="211323"/>
                  </a:lnTo>
                  <a:lnTo>
                    <a:pt x="27108" y="210392"/>
                  </a:lnTo>
                  <a:close/>
                </a:path>
                <a:path w="32384" h="212725">
                  <a:moveTo>
                    <a:pt x="27108" y="61092"/>
                  </a:moveTo>
                  <a:lnTo>
                    <a:pt x="4421" y="61092"/>
                  </a:lnTo>
                  <a:lnTo>
                    <a:pt x="2675" y="62838"/>
                  </a:lnTo>
                  <a:lnTo>
                    <a:pt x="2675" y="208646"/>
                  </a:lnTo>
                  <a:lnTo>
                    <a:pt x="3490" y="209577"/>
                  </a:lnTo>
                  <a:lnTo>
                    <a:pt x="3490" y="210392"/>
                  </a:lnTo>
                  <a:lnTo>
                    <a:pt x="27922" y="210392"/>
                  </a:lnTo>
                  <a:lnTo>
                    <a:pt x="28853" y="209577"/>
                  </a:lnTo>
                  <a:lnTo>
                    <a:pt x="28853" y="62023"/>
                  </a:lnTo>
                  <a:lnTo>
                    <a:pt x="27922" y="62023"/>
                  </a:lnTo>
                  <a:lnTo>
                    <a:pt x="27108" y="61092"/>
                  </a:lnTo>
                  <a:close/>
                </a:path>
                <a:path w="32384" h="212725">
                  <a:moveTo>
                    <a:pt x="25362" y="60278"/>
                  </a:moveTo>
                  <a:lnTo>
                    <a:pt x="6166" y="60278"/>
                  </a:lnTo>
                  <a:lnTo>
                    <a:pt x="5235" y="61092"/>
                  </a:lnTo>
                  <a:lnTo>
                    <a:pt x="26177" y="61092"/>
                  </a:lnTo>
                  <a:lnTo>
                    <a:pt x="25362" y="60278"/>
                  </a:lnTo>
                  <a:close/>
                </a:path>
                <a:path w="32384" h="212725">
                  <a:moveTo>
                    <a:pt x="22687" y="59347"/>
                  </a:moveTo>
                  <a:lnTo>
                    <a:pt x="9656" y="59347"/>
                  </a:lnTo>
                  <a:lnTo>
                    <a:pt x="7911" y="60278"/>
                  </a:lnTo>
                  <a:lnTo>
                    <a:pt x="24432" y="60278"/>
                  </a:lnTo>
                  <a:lnTo>
                    <a:pt x="22687" y="59347"/>
                  </a:lnTo>
                  <a:close/>
                </a:path>
                <a:path w="32384" h="212725">
                  <a:moveTo>
                    <a:pt x="21872" y="0"/>
                  </a:moveTo>
                  <a:lnTo>
                    <a:pt x="9656" y="0"/>
                  </a:lnTo>
                  <a:lnTo>
                    <a:pt x="5235" y="1745"/>
                  </a:lnTo>
                  <a:lnTo>
                    <a:pt x="3490" y="3491"/>
                  </a:lnTo>
                  <a:lnTo>
                    <a:pt x="930" y="6167"/>
                  </a:lnTo>
                  <a:lnTo>
                    <a:pt x="0" y="10473"/>
                  </a:lnTo>
                  <a:lnTo>
                    <a:pt x="0" y="22691"/>
                  </a:lnTo>
                  <a:lnTo>
                    <a:pt x="930" y="26182"/>
                  </a:lnTo>
                  <a:lnTo>
                    <a:pt x="2675" y="28859"/>
                  </a:lnTo>
                  <a:lnTo>
                    <a:pt x="5235" y="30604"/>
                  </a:lnTo>
                  <a:lnTo>
                    <a:pt x="9656" y="32350"/>
                  </a:lnTo>
                  <a:lnTo>
                    <a:pt x="21872" y="32350"/>
                  </a:lnTo>
                  <a:lnTo>
                    <a:pt x="26177" y="30604"/>
                  </a:lnTo>
                  <a:lnTo>
                    <a:pt x="28853" y="28859"/>
                  </a:lnTo>
                  <a:lnTo>
                    <a:pt x="30598" y="26182"/>
                  </a:lnTo>
                  <a:lnTo>
                    <a:pt x="32343" y="21877"/>
                  </a:lnTo>
                  <a:lnTo>
                    <a:pt x="32343" y="9658"/>
                  </a:lnTo>
                  <a:lnTo>
                    <a:pt x="30598" y="6167"/>
                  </a:lnTo>
                  <a:lnTo>
                    <a:pt x="28853" y="3491"/>
                  </a:lnTo>
                  <a:lnTo>
                    <a:pt x="26177" y="1745"/>
                  </a:lnTo>
                  <a:lnTo>
                    <a:pt x="21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25887" y="1734218"/>
              <a:ext cx="127512" cy="15279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75241" y="1731658"/>
              <a:ext cx="131732" cy="15802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947111" y="1664398"/>
              <a:ext cx="26670" cy="222885"/>
            </a:xfrm>
            <a:custGeom>
              <a:avLst/>
              <a:gdLst/>
              <a:ahLst/>
              <a:cxnLst/>
              <a:rect l="l" t="t" r="r" b="b"/>
              <a:pathLst>
                <a:path w="26670" h="222885">
                  <a:moveTo>
                    <a:pt x="22687" y="221796"/>
                  </a:moveTo>
                  <a:lnTo>
                    <a:pt x="3490" y="221796"/>
                  </a:lnTo>
                  <a:lnTo>
                    <a:pt x="4304" y="222611"/>
                  </a:lnTo>
                  <a:lnTo>
                    <a:pt x="20941" y="222611"/>
                  </a:lnTo>
                  <a:lnTo>
                    <a:pt x="22687" y="221796"/>
                  </a:lnTo>
                  <a:close/>
                </a:path>
                <a:path w="26670" h="222885">
                  <a:moveTo>
                    <a:pt x="24432" y="220865"/>
                  </a:moveTo>
                  <a:lnTo>
                    <a:pt x="1745" y="220865"/>
                  </a:lnTo>
                  <a:lnTo>
                    <a:pt x="2559" y="221796"/>
                  </a:lnTo>
                  <a:lnTo>
                    <a:pt x="23501" y="221796"/>
                  </a:lnTo>
                  <a:lnTo>
                    <a:pt x="24432" y="220865"/>
                  </a:lnTo>
                  <a:close/>
                </a:path>
                <a:path w="26670" h="222885">
                  <a:moveTo>
                    <a:pt x="24432" y="1745"/>
                  </a:moveTo>
                  <a:lnTo>
                    <a:pt x="1745" y="1745"/>
                  </a:lnTo>
                  <a:lnTo>
                    <a:pt x="0" y="3491"/>
                  </a:lnTo>
                  <a:lnTo>
                    <a:pt x="0" y="220050"/>
                  </a:lnTo>
                  <a:lnTo>
                    <a:pt x="814" y="220865"/>
                  </a:lnTo>
                  <a:lnTo>
                    <a:pt x="25246" y="220865"/>
                  </a:lnTo>
                  <a:lnTo>
                    <a:pt x="25246" y="220050"/>
                  </a:lnTo>
                  <a:lnTo>
                    <a:pt x="26177" y="219120"/>
                  </a:lnTo>
                  <a:lnTo>
                    <a:pt x="26177" y="3491"/>
                  </a:lnTo>
                  <a:lnTo>
                    <a:pt x="25246" y="3491"/>
                  </a:lnTo>
                  <a:lnTo>
                    <a:pt x="25246" y="2676"/>
                  </a:lnTo>
                  <a:lnTo>
                    <a:pt x="24432" y="1745"/>
                  </a:lnTo>
                  <a:close/>
                </a:path>
                <a:path w="26670" h="222885">
                  <a:moveTo>
                    <a:pt x="22687" y="930"/>
                  </a:moveTo>
                  <a:lnTo>
                    <a:pt x="3490" y="930"/>
                  </a:lnTo>
                  <a:lnTo>
                    <a:pt x="2559" y="1745"/>
                  </a:lnTo>
                  <a:lnTo>
                    <a:pt x="23501" y="1745"/>
                  </a:lnTo>
                  <a:lnTo>
                    <a:pt x="22687" y="930"/>
                  </a:lnTo>
                  <a:close/>
                </a:path>
                <a:path w="26670" h="222885">
                  <a:moveTo>
                    <a:pt x="15706" y="0"/>
                  </a:moveTo>
                  <a:lnTo>
                    <a:pt x="10470" y="0"/>
                  </a:lnTo>
                  <a:lnTo>
                    <a:pt x="7795" y="930"/>
                  </a:lnTo>
                  <a:lnTo>
                    <a:pt x="17451" y="930"/>
                  </a:lnTo>
                  <a:lnTo>
                    <a:pt x="157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5278" y="2055509"/>
              <a:ext cx="817826" cy="22517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96068" y="2122769"/>
              <a:ext cx="117739" cy="15791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61857" y="2122769"/>
              <a:ext cx="123091" cy="15535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24256" y="2056440"/>
              <a:ext cx="131718" cy="22424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868595" y="2123584"/>
              <a:ext cx="113435" cy="15709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007276" y="2122769"/>
              <a:ext cx="117041" cy="15791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173183" y="2122769"/>
              <a:ext cx="122975" cy="15535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418435" y="2055509"/>
              <a:ext cx="1117131" cy="28021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41090" y="2065982"/>
              <a:ext cx="1397287" cy="26973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37037" y="2086928"/>
              <a:ext cx="962627" cy="24797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202629" y="2122769"/>
              <a:ext cx="143102" cy="15791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365859" y="2054694"/>
              <a:ext cx="96914" cy="22342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539560" y="2086928"/>
              <a:ext cx="93307" cy="19293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667770" y="2055509"/>
              <a:ext cx="123091" cy="22261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829256" y="2122769"/>
              <a:ext cx="116925" cy="15791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975848" y="2086928"/>
              <a:ext cx="93423" cy="19293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90996" y="2457908"/>
              <a:ext cx="768019" cy="26892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52446" y="2952004"/>
              <a:ext cx="86408" cy="8646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59293" y="2893588"/>
              <a:ext cx="724437" cy="23820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99436" y="2893588"/>
              <a:ext cx="699923" cy="19200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287432" y="2893588"/>
              <a:ext cx="112544" cy="19200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431466" y="2902316"/>
              <a:ext cx="27305" cy="180975"/>
            </a:xfrm>
            <a:custGeom>
              <a:avLst/>
              <a:gdLst/>
              <a:ahLst/>
              <a:cxnLst/>
              <a:rect l="l" t="t" r="r" b="b"/>
              <a:pathLst>
                <a:path w="27305" h="180975">
                  <a:moveTo>
                    <a:pt x="22687" y="179787"/>
                  </a:moveTo>
                  <a:lnTo>
                    <a:pt x="4421" y="179787"/>
                  </a:lnTo>
                  <a:lnTo>
                    <a:pt x="5235" y="180602"/>
                  </a:lnTo>
                  <a:lnTo>
                    <a:pt x="21872" y="180602"/>
                  </a:lnTo>
                  <a:lnTo>
                    <a:pt x="22687" y="179787"/>
                  </a:lnTo>
                  <a:close/>
                </a:path>
                <a:path w="27305" h="180975">
                  <a:moveTo>
                    <a:pt x="23617" y="178856"/>
                  </a:moveTo>
                  <a:lnTo>
                    <a:pt x="3490" y="178856"/>
                  </a:lnTo>
                  <a:lnTo>
                    <a:pt x="3490" y="179787"/>
                  </a:lnTo>
                  <a:lnTo>
                    <a:pt x="23617" y="179787"/>
                  </a:lnTo>
                  <a:lnTo>
                    <a:pt x="23617" y="178856"/>
                  </a:lnTo>
                  <a:close/>
                </a:path>
                <a:path w="27305" h="180975">
                  <a:moveTo>
                    <a:pt x="24432" y="52365"/>
                  </a:moveTo>
                  <a:lnTo>
                    <a:pt x="2675" y="52365"/>
                  </a:lnTo>
                  <a:lnTo>
                    <a:pt x="2675" y="178856"/>
                  </a:lnTo>
                  <a:lnTo>
                    <a:pt x="24432" y="178856"/>
                  </a:lnTo>
                  <a:lnTo>
                    <a:pt x="24432" y="52365"/>
                  </a:lnTo>
                  <a:close/>
                </a:path>
                <a:path w="27305" h="180975">
                  <a:moveTo>
                    <a:pt x="23617" y="51434"/>
                  </a:moveTo>
                  <a:lnTo>
                    <a:pt x="3490" y="51434"/>
                  </a:lnTo>
                  <a:lnTo>
                    <a:pt x="3490" y="52365"/>
                  </a:lnTo>
                  <a:lnTo>
                    <a:pt x="23617" y="52365"/>
                  </a:lnTo>
                  <a:lnTo>
                    <a:pt x="23617" y="51434"/>
                  </a:lnTo>
                  <a:close/>
                </a:path>
                <a:path w="27305" h="180975">
                  <a:moveTo>
                    <a:pt x="21872" y="50619"/>
                  </a:moveTo>
                  <a:lnTo>
                    <a:pt x="5235" y="50619"/>
                  </a:lnTo>
                  <a:lnTo>
                    <a:pt x="4421" y="51434"/>
                  </a:lnTo>
                  <a:lnTo>
                    <a:pt x="22687" y="51434"/>
                  </a:lnTo>
                  <a:lnTo>
                    <a:pt x="21872" y="50619"/>
                  </a:lnTo>
                  <a:close/>
                </a:path>
                <a:path w="27305" h="180975">
                  <a:moveTo>
                    <a:pt x="19196" y="0"/>
                  </a:moveTo>
                  <a:lnTo>
                    <a:pt x="8725" y="0"/>
                  </a:lnTo>
                  <a:lnTo>
                    <a:pt x="4421" y="814"/>
                  </a:lnTo>
                  <a:lnTo>
                    <a:pt x="930" y="4305"/>
                  </a:lnTo>
                  <a:lnTo>
                    <a:pt x="0" y="7796"/>
                  </a:lnTo>
                  <a:lnTo>
                    <a:pt x="0" y="18269"/>
                  </a:lnTo>
                  <a:lnTo>
                    <a:pt x="930" y="21760"/>
                  </a:lnTo>
                  <a:lnTo>
                    <a:pt x="2675" y="24437"/>
                  </a:lnTo>
                  <a:lnTo>
                    <a:pt x="4421" y="26182"/>
                  </a:lnTo>
                  <a:lnTo>
                    <a:pt x="7911" y="26997"/>
                  </a:lnTo>
                  <a:lnTo>
                    <a:pt x="19196" y="26997"/>
                  </a:lnTo>
                  <a:lnTo>
                    <a:pt x="22687" y="26182"/>
                  </a:lnTo>
                  <a:lnTo>
                    <a:pt x="24432" y="23506"/>
                  </a:lnTo>
                  <a:lnTo>
                    <a:pt x="26177" y="21760"/>
                  </a:lnTo>
                  <a:lnTo>
                    <a:pt x="27108" y="18269"/>
                  </a:lnTo>
                  <a:lnTo>
                    <a:pt x="27108" y="7796"/>
                  </a:lnTo>
                  <a:lnTo>
                    <a:pt x="26177" y="4305"/>
                  </a:lnTo>
                  <a:lnTo>
                    <a:pt x="22687" y="814"/>
                  </a:lnTo>
                  <a:lnTo>
                    <a:pt x="19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481261" y="2919771"/>
              <a:ext cx="80277" cy="16489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581549" y="2950259"/>
              <a:ext cx="86443" cy="13533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762230" y="2952935"/>
              <a:ext cx="105640" cy="13265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899283" y="2950259"/>
              <a:ext cx="87257" cy="13533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017954" y="2952935"/>
              <a:ext cx="105640" cy="13265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156752" y="2950259"/>
              <a:ext cx="100404" cy="13533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299028" y="2893593"/>
              <a:ext cx="86360" cy="189865"/>
            </a:xfrm>
            <a:custGeom>
              <a:avLst/>
              <a:gdLst/>
              <a:ahLst/>
              <a:cxnLst/>
              <a:rect l="l" t="t" r="r" b="b"/>
              <a:pathLst>
                <a:path w="86360" h="189864">
                  <a:moveTo>
                    <a:pt x="22694" y="2565"/>
                  </a:moveTo>
                  <a:lnTo>
                    <a:pt x="21767" y="1752"/>
                  </a:lnTo>
                  <a:lnTo>
                    <a:pt x="20942" y="812"/>
                  </a:lnTo>
                  <a:lnTo>
                    <a:pt x="20015" y="812"/>
                  </a:lnTo>
                  <a:lnTo>
                    <a:pt x="19202" y="0"/>
                  </a:lnTo>
                  <a:lnTo>
                    <a:pt x="3492" y="0"/>
                  </a:lnTo>
                  <a:lnTo>
                    <a:pt x="2565" y="812"/>
                  </a:lnTo>
                  <a:lnTo>
                    <a:pt x="1752" y="812"/>
                  </a:lnTo>
                  <a:lnTo>
                    <a:pt x="0" y="2565"/>
                  </a:lnTo>
                  <a:lnTo>
                    <a:pt x="0" y="186766"/>
                  </a:lnTo>
                  <a:lnTo>
                    <a:pt x="1752" y="188518"/>
                  </a:lnTo>
                  <a:lnTo>
                    <a:pt x="2565" y="188518"/>
                  </a:lnTo>
                  <a:lnTo>
                    <a:pt x="3492" y="189331"/>
                  </a:lnTo>
                  <a:lnTo>
                    <a:pt x="19202" y="189331"/>
                  </a:lnTo>
                  <a:lnTo>
                    <a:pt x="20015" y="188518"/>
                  </a:lnTo>
                  <a:lnTo>
                    <a:pt x="20942" y="188518"/>
                  </a:lnTo>
                  <a:lnTo>
                    <a:pt x="21767" y="187591"/>
                  </a:lnTo>
                  <a:lnTo>
                    <a:pt x="22694" y="186766"/>
                  </a:lnTo>
                  <a:lnTo>
                    <a:pt x="22694" y="2565"/>
                  </a:lnTo>
                  <a:close/>
                </a:path>
                <a:path w="86360" h="189864">
                  <a:moveTo>
                    <a:pt x="86334" y="1752"/>
                  </a:moveTo>
                  <a:lnTo>
                    <a:pt x="85521" y="1752"/>
                  </a:lnTo>
                  <a:lnTo>
                    <a:pt x="84582" y="812"/>
                  </a:lnTo>
                  <a:lnTo>
                    <a:pt x="83769" y="812"/>
                  </a:lnTo>
                  <a:lnTo>
                    <a:pt x="83769" y="0"/>
                  </a:lnTo>
                  <a:lnTo>
                    <a:pt x="67132" y="0"/>
                  </a:lnTo>
                  <a:lnTo>
                    <a:pt x="66319" y="812"/>
                  </a:lnTo>
                  <a:lnTo>
                    <a:pt x="65392" y="812"/>
                  </a:lnTo>
                  <a:lnTo>
                    <a:pt x="64579" y="1752"/>
                  </a:lnTo>
                  <a:lnTo>
                    <a:pt x="64579" y="2565"/>
                  </a:lnTo>
                  <a:lnTo>
                    <a:pt x="63639" y="3492"/>
                  </a:lnTo>
                  <a:lnTo>
                    <a:pt x="63639" y="186766"/>
                  </a:lnTo>
                  <a:lnTo>
                    <a:pt x="64579" y="186766"/>
                  </a:lnTo>
                  <a:lnTo>
                    <a:pt x="64579" y="187591"/>
                  </a:lnTo>
                  <a:lnTo>
                    <a:pt x="65392" y="188518"/>
                  </a:lnTo>
                  <a:lnTo>
                    <a:pt x="66319" y="188518"/>
                  </a:lnTo>
                  <a:lnTo>
                    <a:pt x="67132" y="189331"/>
                  </a:lnTo>
                  <a:lnTo>
                    <a:pt x="83769" y="189331"/>
                  </a:lnTo>
                  <a:lnTo>
                    <a:pt x="83769" y="188518"/>
                  </a:lnTo>
                  <a:lnTo>
                    <a:pt x="84582" y="188518"/>
                  </a:lnTo>
                  <a:lnTo>
                    <a:pt x="85521" y="187591"/>
                  </a:lnTo>
                  <a:lnTo>
                    <a:pt x="86334" y="187591"/>
                  </a:lnTo>
                  <a:lnTo>
                    <a:pt x="86334" y="17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410730" y="2952935"/>
              <a:ext cx="116925" cy="17885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607933" y="2902316"/>
              <a:ext cx="816965" cy="18327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528676" y="2950259"/>
              <a:ext cx="181612" cy="13265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742516" y="2950259"/>
              <a:ext cx="123091" cy="13533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888294" y="2919771"/>
              <a:ext cx="182426" cy="16582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154489" y="2891842"/>
              <a:ext cx="222565" cy="19375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442439" y="2919771"/>
              <a:ext cx="79462" cy="16489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552384" y="2893588"/>
              <a:ext cx="104825" cy="18932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690368" y="2950259"/>
              <a:ext cx="112504" cy="13533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891060" y="2891842"/>
              <a:ext cx="1135397" cy="23994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104175" y="2952935"/>
              <a:ext cx="116110" cy="129982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243788" y="2902316"/>
              <a:ext cx="27940" cy="180975"/>
            </a:xfrm>
            <a:custGeom>
              <a:avLst/>
              <a:gdLst/>
              <a:ahLst/>
              <a:cxnLst/>
              <a:rect l="l" t="t" r="r" b="b"/>
              <a:pathLst>
                <a:path w="27940" h="180975">
                  <a:moveTo>
                    <a:pt x="22687" y="179787"/>
                  </a:moveTo>
                  <a:lnTo>
                    <a:pt x="5235" y="179787"/>
                  </a:lnTo>
                  <a:lnTo>
                    <a:pt x="6166" y="180602"/>
                  </a:lnTo>
                  <a:lnTo>
                    <a:pt x="21872" y="180602"/>
                  </a:lnTo>
                  <a:lnTo>
                    <a:pt x="22687" y="179787"/>
                  </a:lnTo>
                  <a:close/>
                </a:path>
                <a:path w="27940" h="180975">
                  <a:moveTo>
                    <a:pt x="23617" y="51434"/>
                  </a:moveTo>
                  <a:lnTo>
                    <a:pt x="4421" y="51434"/>
                  </a:lnTo>
                  <a:lnTo>
                    <a:pt x="2675" y="53179"/>
                  </a:lnTo>
                  <a:lnTo>
                    <a:pt x="2675" y="178042"/>
                  </a:lnTo>
                  <a:lnTo>
                    <a:pt x="4421" y="179787"/>
                  </a:lnTo>
                  <a:lnTo>
                    <a:pt x="23617" y="179787"/>
                  </a:lnTo>
                  <a:lnTo>
                    <a:pt x="24432" y="178856"/>
                  </a:lnTo>
                  <a:lnTo>
                    <a:pt x="24432" y="178042"/>
                  </a:lnTo>
                  <a:lnTo>
                    <a:pt x="25362" y="178042"/>
                  </a:lnTo>
                  <a:lnTo>
                    <a:pt x="25362" y="54110"/>
                  </a:lnTo>
                  <a:lnTo>
                    <a:pt x="24432" y="53179"/>
                  </a:lnTo>
                  <a:lnTo>
                    <a:pt x="24432" y="52365"/>
                  </a:lnTo>
                  <a:lnTo>
                    <a:pt x="23617" y="51434"/>
                  </a:lnTo>
                  <a:close/>
                </a:path>
                <a:path w="27940" h="180975">
                  <a:moveTo>
                    <a:pt x="21872" y="50619"/>
                  </a:moveTo>
                  <a:lnTo>
                    <a:pt x="6166" y="50619"/>
                  </a:lnTo>
                  <a:lnTo>
                    <a:pt x="5235" y="51434"/>
                  </a:lnTo>
                  <a:lnTo>
                    <a:pt x="22687" y="51434"/>
                  </a:lnTo>
                  <a:lnTo>
                    <a:pt x="21872" y="50619"/>
                  </a:lnTo>
                  <a:close/>
                </a:path>
                <a:path w="27940" h="180975">
                  <a:moveTo>
                    <a:pt x="19196" y="0"/>
                  </a:moveTo>
                  <a:lnTo>
                    <a:pt x="8725" y="0"/>
                  </a:lnTo>
                  <a:lnTo>
                    <a:pt x="5235" y="814"/>
                  </a:lnTo>
                  <a:lnTo>
                    <a:pt x="2675" y="2560"/>
                  </a:lnTo>
                  <a:lnTo>
                    <a:pt x="930" y="4305"/>
                  </a:lnTo>
                  <a:lnTo>
                    <a:pt x="0" y="7796"/>
                  </a:lnTo>
                  <a:lnTo>
                    <a:pt x="0" y="18269"/>
                  </a:lnTo>
                  <a:lnTo>
                    <a:pt x="930" y="21760"/>
                  </a:lnTo>
                  <a:lnTo>
                    <a:pt x="2675" y="24437"/>
                  </a:lnTo>
                  <a:lnTo>
                    <a:pt x="4421" y="26182"/>
                  </a:lnTo>
                  <a:lnTo>
                    <a:pt x="8725" y="26997"/>
                  </a:lnTo>
                  <a:lnTo>
                    <a:pt x="19196" y="26997"/>
                  </a:lnTo>
                  <a:lnTo>
                    <a:pt x="22687" y="26182"/>
                  </a:lnTo>
                  <a:lnTo>
                    <a:pt x="24432" y="23506"/>
                  </a:lnTo>
                  <a:lnTo>
                    <a:pt x="27108" y="21760"/>
                  </a:lnTo>
                  <a:lnTo>
                    <a:pt x="27922" y="18269"/>
                  </a:lnTo>
                  <a:lnTo>
                    <a:pt x="27922" y="7796"/>
                  </a:lnTo>
                  <a:lnTo>
                    <a:pt x="27108" y="4305"/>
                  </a:lnTo>
                  <a:lnTo>
                    <a:pt x="24432" y="2560"/>
                  </a:lnTo>
                  <a:lnTo>
                    <a:pt x="22687" y="814"/>
                  </a:lnTo>
                  <a:lnTo>
                    <a:pt x="19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300563" y="2950259"/>
              <a:ext cx="86443" cy="13533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419235" y="2952935"/>
              <a:ext cx="104709" cy="13265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7558032" y="2950259"/>
              <a:ext cx="100404" cy="135335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7700315" y="2893593"/>
              <a:ext cx="22225" cy="189865"/>
            </a:xfrm>
            <a:custGeom>
              <a:avLst/>
              <a:gdLst/>
              <a:ahLst/>
              <a:cxnLst/>
              <a:rect l="l" t="t" r="r" b="b"/>
              <a:pathLst>
                <a:path w="22225" h="189864">
                  <a:moveTo>
                    <a:pt x="20015" y="812"/>
                  </a:moveTo>
                  <a:lnTo>
                    <a:pt x="19202" y="0"/>
                  </a:lnTo>
                  <a:lnTo>
                    <a:pt x="2565" y="0"/>
                  </a:lnTo>
                  <a:lnTo>
                    <a:pt x="1739" y="812"/>
                  </a:lnTo>
                  <a:lnTo>
                    <a:pt x="20015" y="812"/>
                  </a:lnTo>
                  <a:close/>
                </a:path>
                <a:path w="22225" h="189864">
                  <a:moveTo>
                    <a:pt x="21755" y="2146"/>
                  </a:moveTo>
                  <a:lnTo>
                    <a:pt x="20942" y="2146"/>
                  </a:lnTo>
                  <a:lnTo>
                    <a:pt x="20942" y="876"/>
                  </a:lnTo>
                  <a:lnTo>
                    <a:pt x="203" y="876"/>
                  </a:lnTo>
                  <a:lnTo>
                    <a:pt x="203" y="2146"/>
                  </a:lnTo>
                  <a:lnTo>
                    <a:pt x="0" y="2146"/>
                  </a:lnTo>
                  <a:lnTo>
                    <a:pt x="0" y="187591"/>
                  </a:lnTo>
                  <a:lnTo>
                    <a:pt x="558" y="187591"/>
                  </a:lnTo>
                  <a:lnTo>
                    <a:pt x="558" y="188861"/>
                  </a:lnTo>
                  <a:lnTo>
                    <a:pt x="2082" y="188861"/>
                  </a:lnTo>
                  <a:lnTo>
                    <a:pt x="2565" y="189331"/>
                  </a:lnTo>
                  <a:lnTo>
                    <a:pt x="19202" y="189331"/>
                  </a:lnTo>
                  <a:lnTo>
                    <a:pt x="19672" y="188861"/>
                  </a:lnTo>
                  <a:lnTo>
                    <a:pt x="20942" y="188861"/>
                  </a:lnTo>
                  <a:lnTo>
                    <a:pt x="20942" y="187591"/>
                  </a:lnTo>
                  <a:lnTo>
                    <a:pt x="21755" y="187591"/>
                  </a:lnTo>
                  <a:lnTo>
                    <a:pt x="21755" y="2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54058" y="3226981"/>
              <a:ext cx="1309180" cy="19293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52446" y="3687913"/>
              <a:ext cx="86408" cy="8646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59293" y="3641598"/>
              <a:ext cx="228550" cy="17990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008024" y="3688727"/>
              <a:ext cx="184148" cy="131029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213193" y="3686982"/>
              <a:ext cx="112541" cy="13452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359708" y="3686982"/>
              <a:ext cx="71755" cy="133350"/>
            </a:xfrm>
            <a:custGeom>
              <a:avLst/>
              <a:gdLst/>
              <a:ahLst/>
              <a:cxnLst/>
              <a:rect l="l" t="t" r="r" b="b"/>
              <a:pathLst>
                <a:path w="71755" h="133350">
                  <a:moveTo>
                    <a:pt x="17451" y="131844"/>
                  </a:moveTo>
                  <a:lnTo>
                    <a:pt x="6166" y="131844"/>
                  </a:lnTo>
                  <a:lnTo>
                    <a:pt x="7911" y="132775"/>
                  </a:lnTo>
                  <a:lnTo>
                    <a:pt x="15706" y="132775"/>
                  </a:lnTo>
                  <a:lnTo>
                    <a:pt x="17451" y="131844"/>
                  </a:lnTo>
                  <a:close/>
                </a:path>
                <a:path w="71755" h="133350">
                  <a:moveTo>
                    <a:pt x="20127" y="131029"/>
                  </a:moveTo>
                  <a:lnTo>
                    <a:pt x="2675" y="131029"/>
                  </a:lnTo>
                  <a:lnTo>
                    <a:pt x="3490" y="131844"/>
                  </a:lnTo>
                  <a:lnTo>
                    <a:pt x="20127" y="131844"/>
                  </a:lnTo>
                  <a:lnTo>
                    <a:pt x="20127" y="131029"/>
                  </a:lnTo>
                  <a:close/>
                </a:path>
                <a:path w="71755" h="133350">
                  <a:moveTo>
                    <a:pt x="19196" y="2676"/>
                  </a:moveTo>
                  <a:lnTo>
                    <a:pt x="1745" y="2676"/>
                  </a:lnTo>
                  <a:lnTo>
                    <a:pt x="930" y="3491"/>
                  </a:lnTo>
                  <a:lnTo>
                    <a:pt x="930" y="4421"/>
                  </a:lnTo>
                  <a:lnTo>
                    <a:pt x="0" y="5236"/>
                  </a:lnTo>
                  <a:lnTo>
                    <a:pt x="0" y="129284"/>
                  </a:lnTo>
                  <a:lnTo>
                    <a:pt x="930" y="129284"/>
                  </a:lnTo>
                  <a:lnTo>
                    <a:pt x="930" y="131029"/>
                  </a:lnTo>
                  <a:lnTo>
                    <a:pt x="21872" y="131029"/>
                  </a:lnTo>
                  <a:lnTo>
                    <a:pt x="21872" y="130098"/>
                  </a:lnTo>
                  <a:lnTo>
                    <a:pt x="22687" y="129284"/>
                  </a:lnTo>
                  <a:lnTo>
                    <a:pt x="22687" y="48059"/>
                  </a:lnTo>
                  <a:lnTo>
                    <a:pt x="26177" y="42823"/>
                  </a:lnTo>
                  <a:lnTo>
                    <a:pt x="28853" y="38517"/>
                  </a:lnTo>
                  <a:lnTo>
                    <a:pt x="31412" y="35026"/>
                  </a:lnTo>
                  <a:lnTo>
                    <a:pt x="34088" y="31535"/>
                  </a:lnTo>
                  <a:lnTo>
                    <a:pt x="36648" y="28859"/>
                  </a:lnTo>
                  <a:lnTo>
                    <a:pt x="39324" y="27113"/>
                  </a:lnTo>
                  <a:lnTo>
                    <a:pt x="41069" y="24553"/>
                  </a:lnTo>
                  <a:lnTo>
                    <a:pt x="43628" y="23622"/>
                  </a:lnTo>
                  <a:lnTo>
                    <a:pt x="20941" y="23622"/>
                  </a:lnTo>
                  <a:lnTo>
                    <a:pt x="20941" y="5236"/>
                  </a:lnTo>
                  <a:lnTo>
                    <a:pt x="20127" y="4421"/>
                  </a:lnTo>
                  <a:lnTo>
                    <a:pt x="20127" y="3491"/>
                  </a:lnTo>
                  <a:lnTo>
                    <a:pt x="19196" y="2676"/>
                  </a:lnTo>
                  <a:close/>
                </a:path>
                <a:path w="71755" h="133350">
                  <a:moveTo>
                    <a:pt x="69806" y="23622"/>
                  </a:moveTo>
                  <a:lnTo>
                    <a:pt x="65501" y="23622"/>
                  </a:lnTo>
                  <a:lnTo>
                    <a:pt x="67246" y="24553"/>
                  </a:lnTo>
                  <a:lnTo>
                    <a:pt x="69806" y="24553"/>
                  </a:lnTo>
                  <a:lnTo>
                    <a:pt x="69806" y="23622"/>
                  </a:lnTo>
                  <a:close/>
                </a:path>
                <a:path w="71755" h="133350">
                  <a:moveTo>
                    <a:pt x="61080" y="0"/>
                  </a:moveTo>
                  <a:lnTo>
                    <a:pt x="48864" y="0"/>
                  </a:lnTo>
                  <a:lnTo>
                    <a:pt x="46304" y="930"/>
                  </a:lnTo>
                  <a:lnTo>
                    <a:pt x="43628" y="1745"/>
                  </a:lnTo>
                  <a:lnTo>
                    <a:pt x="41069" y="2676"/>
                  </a:lnTo>
                  <a:lnTo>
                    <a:pt x="38393" y="4421"/>
                  </a:lnTo>
                  <a:lnTo>
                    <a:pt x="35833" y="6167"/>
                  </a:lnTo>
                  <a:lnTo>
                    <a:pt x="33157" y="8843"/>
                  </a:lnTo>
                  <a:lnTo>
                    <a:pt x="29667" y="11404"/>
                  </a:lnTo>
                  <a:lnTo>
                    <a:pt x="27108" y="14895"/>
                  </a:lnTo>
                  <a:lnTo>
                    <a:pt x="23617" y="18386"/>
                  </a:lnTo>
                  <a:lnTo>
                    <a:pt x="20941" y="23622"/>
                  </a:lnTo>
                  <a:lnTo>
                    <a:pt x="43628" y="23622"/>
                  </a:lnTo>
                  <a:lnTo>
                    <a:pt x="46304" y="22808"/>
                  </a:lnTo>
                  <a:lnTo>
                    <a:pt x="48049" y="21062"/>
                  </a:lnTo>
                  <a:lnTo>
                    <a:pt x="71551" y="21062"/>
                  </a:lnTo>
                  <a:lnTo>
                    <a:pt x="71551" y="5236"/>
                  </a:lnTo>
                  <a:lnTo>
                    <a:pt x="70736" y="4421"/>
                  </a:lnTo>
                  <a:lnTo>
                    <a:pt x="70736" y="3491"/>
                  </a:lnTo>
                  <a:lnTo>
                    <a:pt x="69806" y="3491"/>
                  </a:lnTo>
                  <a:lnTo>
                    <a:pt x="69806" y="2676"/>
                  </a:lnTo>
                  <a:lnTo>
                    <a:pt x="68061" y="2676"/>
                  </a:lnTo>
                  <a:lnTo>
                    <a:pt x="67246" y="1745"/>
                  </a:lnTo>
                  <a:lnTo>
                    <a:pt x="65501" y="1745"/>
                  </a:lnTo>
                  <a:lnTo>
                    <a:pt x="64570" y="930"/>
                  </a:lnTo>
                  <a:lnTo>
                    <a:pt x="62825" y="930"/>
                  </a:lnTo>
                  <a:lnTo>
                    <a:pt x="61080" y="0"/>
                  </a:lnTo>
                  <a:close/>
                </a:path>
                <a:path w="71755" h="133350">
                  <a:moveTo>
                    <a:pt x="71551" y="21062"/>
                  </a:moveTo>
                  <a:lnTo>
                    <a:pt x="55844" y="21062"/>
                  </a:lnTo>
                  <a:lnTo>
                    <a:pt x="57590" y="21877"/>
                  </a:lnTo>
                  <a:lnTo>
                    <a:pt x="61080" y="21877"/>
                  </a:lnTo>
                  <a:lnTo>
                    <a:pt x="62011" y="22808"/>
                  </a:lnTo>
                  <a:lnTo>
                    <a:pt x="63756" y="22808"/>
                  </a:lnTo>
                  <a:lnTo>
                    <a:pt x="64570" y="23622"/>
                  </a:lnTo>
                  <a:lnTo>
                    <a:pt x="70736" y="23622"/>
                  </a:lnTo>
                  <a:lnTo>
                    <a:pt x="70736" y="22808"/>
                  </a:lnTo>
                  <a:lnTo>
                    <a:pt x="71551" y="21877"/>
                  </a:lnTo>
                  <a:lnTo>
                    <a:pt x="71551" y="21062"/>
                  </a:lnTo>
                  <a:close/>
                </a:path>
                <a:path w="71755" h="133350">
                  <a:moveTo>
                    <a:pt x="16637" y="1745"/>
                  </a:moveTo>
                  <a:lnTo>
                    <a:pt x="4421" y="1745"/>
                  </a:lnTo>
                  <a:lnTo>
                    <a:pt x="3490" y="2676"/>
                  </a:lnTo>
                  <a:lnTo>
                    <a:pt x="17451" y="2676"/>
                  </a:lnTo>
                  <a:lnTo>
                    <a:pt x="16637" y="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446151" y="3629380"/>
              <a:ext cx="699923" cy="19212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235077" y="3629380"/>
              <a:ext cx="112544" cy="192122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2379111" y="3638107"/>
              <a:ext cx="27305" cy="182245"/>
            </a:xfrm>
            <a:custGeom>
              <a:avLst/>
              <a:gdLst/>
              <a:ahLst/>
              <a:cxnLst/>
              <a:rect l="l" t="t" r="r" b="b"/>
              <a:pathLst>
                <a:path w="27305" h="182245">
                  <a:moveTo>
                    <a:pt x="19196" y="180718"/>
                  </a:moveTo>
                  <a:lnTo>
                    <a:pt x="7911" y="180718"/>
                  </a:lnTo>
                  <a:lnTo>
                    <a:pt x="9656" y="181649"/>
                  </a:lnTo>
                  <a:lnTo>
                    <a:pt x="17451" y="181649"/>
                  </a:lnTo>
                  <a:lnTo>
                    <a:pt x="19196" y="180718"/>
                  </a:lnTo>
                  <a:close/>
                </a:path>
                <a:path w="27305" h="182245">
                  <a:moveTo>
                    <a:pt x="22687" y="179904"/>
                  </a:moveTo>
                  <a:lnTo>
                    <a:pt x="4421" y="179904"/>
                  </a:lnTo>
                  <a:lnTo>
                    <a:pt x="5235" y="180718"/>
                  </a:lnTo>
                  <a:lnTo>
                    <a:pt x="21872" y="180718"/>
                  </a:lnTo>
                  <a:lnTo>
                    <a:pt x="22687" y="179904"/>
                  </a:lnTo>
                  <a:close/>
                </a:path>
                <a:path w="27305" h="182245">
                  <a:moveTo>
                    <a:pt x="22687" y="51550"/>
                  </a:moveTo>
                  <a:lnTo>
                    <a:pt x="4421" y="51550"/>
                  </a:lnTo>
                  <a:lnTo>
                    <a:pt x="3490" y="52365"/>
                  </a:lnTo>
                  <a:lnTo>
                    <a:pt x="2675" y="53296"/>
                  </a:lnTo>
                  <a:lnTo>
                    <a:pt x="2675" y="178973"/>
                  </a:lnTo>
                  <a:lnTo>
                    <a:pt x="3490" y="179904"/>
                  </a:lnTo>
                  <a:lnTo>
                    <a:pt x="23617" y="179904"/>
                  </a:lnTo>
                  <a:lnTo>
                    <a:pt x="24432" y="178973"/>
                  </a:lnTo>
                  <a:lnTo>
                    <a:pt x="24432" y="53296"/>
                  </a:lnTo>
                  <a:lnTo>
                    <a:pt x="23617" y="52365"/>
                  </a:lnTo>
                  <a:lnTo>
                    <a:pt x="22687" y="51550"/>
                  </a:lnTo>
                  <a:close/>
                </a:path>
                <a:path w="27305" h="182245">
                  <a:moveTo>
                    <a:pt x="20941" y="50619"/>
                  </a:moveTo>
                  <a:lnTo>
                    <a:pt x="6980" y="50619"/>
                  </a:lnTo>
                  <a:lnTo>
                    <a:pt x="5235" y="51550"/>
                  </a:lnTo>
                  <a:lnTo>
                    <a:pt x="21872" y="51550"/>
                  </a:lnTo>
                  <a:lnTo>
                    <a:pt x="20941" y="50619"/>
                  </a:lnTo>
                  <a:close/>
                </a:path>
                <a:path w="27305" h="182245">
                  <a:moveTo>
                    <a:pt x="19196" y="0"/>
                  </a:moveTo>
                  <a:lnTo>
                    <a:pt x="8725" y="0"/>
                  </a:lnTo>
                  <a:lnTo>
                    <a:pt x="4421" y="930"/>
                  </a:lnTo>
                  <a:lnTo>
                    <a:pt x="2675" y="2676"/>
                  </a:lnTo>
                  <a:lnTo>
                    <a:pt x="930" y="5236"/>
                  </a:lnTo>
                  <a:lnTo>
                    <a:pt x="0" y="8727"/>
                  </a:lnTo>
                  <a:lnTo>
                    <a:pt x="0" y="19200"/>
                  </a:lnTo>
                  <a:lnTo>
                    <a:pt x="930" y="22691"/>
                  </a:lnTo>
                  <a:lnTo>
                    <a:pt x="4421" y="26182"/>
                  </a:lnTo>
                  <a:lnTo>
                    <a:pt x="7911" y="27113"/>
                  </a:lnTo>
                  <a:lnTo>
                    <a:pt x="19196" y="27113"/>
                  </a:lnTo>
                  <a:lnTo>
                    <a:pt x="22687" y="26182"/>
                  </a:lnTo>
                  <a:lnTo>
                    <a:pt x="24432" y="24437"/>
                  </a:lnTo>
                  <a:lnTo>
                    <a:pt x="26177" y="21877"/>
                  </a:lnTo>
                  <a:lnTo>
                    <a:pt x="27108" y="18386"/>
                  </a:lnTo>
                  <a:lnTo>
                    <a:pt x="27108" y="7912"/>
                  </a:lnTo>
                  <a:lnTo>
                    <a:pt x="26177" y="4421"/>
                  </a:lnTo>
                  <a:lnTo>
                    <a:pt x="22687" y="930"/>
                  </a:lnTo>
                  <a:lnTo>
                    <a:pt x="19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428906" y="3655563"/>
              <a:ext cx="80277" cy="16500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529194" y="3686982"/>
              <a:ext cx="86443" cy="13452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702895" y="3638107"/>
              <a:ext cx="816034" cy="183395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613168" y="3629380"/>
              <a:ext cx="673746" cy="192122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4376848" y="3629380"/>
              <a:ext cx="727031" cy="192122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55433" y="4000375"/>
              <a:ext cx="6264640" cy="2525392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277362" y="3081527"/>
              <a:ext cx="4648200" cy="848994"/>
            </a:xfrm>
            <a:custGeom>
              <a:avLst/>
              <a:gdLst/>
              <a:ahLst/>
              <a:cxnLst/>
              <a:rect l="l" t="t" r="r" b="b"/>
              <a:pathLst>
                <a:path w="4648200" h="848995">
                  <a:moveTo>
                    <a:pt x="1905000" y="805434"/>
                  </a:moveTo>
                  <a:lnTo>
                    <a:pt x="1876044" y="790956"/>
                  </a:lnTo>
                  <a:lnTo>
                    <a:pt x="1818132" y="762000"/>
                  </a:lnTo>
                  <a:lnTo>
                    <a:pt x="1837436" y="790956"/>
                  </a:lnTo>
                  <a:lnTo>
                    <a:pt x="67564" y="790956"/>
                  </a:lnTo>
                  <a:lnTo>
                    <a:pt x="86868" y="762000"/>
                  </a:lnTo>
                  <a:lnTo>
                    <a:pt x="0" y="805434"/>
                  </a:lnTo>
                  <a:lnTo>
                    <a:pt x="86868" y="848868"/>
                  </a:lnTo>
                  <a:lnTo>
                    <a:pt x="67564" y="819912"/>
                  </a:lnTo>
                  <a:lnTo>
                    <a:pt x="1837436" y="819912"/>
                  </a:lnTo>
                  <a:lnTo>
                    <a:pt x="1818132" y="848868"/>
                  </a:lnTo>
                  <a:lnTo>
                    <a:pt x="1876044" y="819912"/>
                  </a:lnTo>
                  <a:lnTo>
                    <a:pt x="1905000" y="805434"/>
                  </a:lnTo>
                  <a:close/>
                </a:path>
                <a:path w="4648200" h="848995">
                  <a:moveTo>
                    <a:pt x="4648200" y="43434"/>
                  </a:moveTo>
                  <a:lnTo>
                    <a:pt x="4619244" y="28956"/>
                  </a:lnTo>
                  <a:lnTo>
                    <a:pt x="4561332" y="0"/>
                  </a:lnTo>
                  <a:lnTo>
                    <a:pt x="4580636" y="28956"/>
                  </a:lnTo>
                  <a:lnTo>
                    <a:pt x="2810764" y="28956"/>
                  </a:lnTo>
                  <a:lnTo>
                    <a:pt x="2830068" y="0"/>
                  </a:lnTo>
                  <a:lnTo>
                    <a:pt x="2743200" y="43434"/>
                  </a:lnTo>
                  <a:lnTo>
                    <a:pt x="2830068" y="86868"/>
                  </a:lnTo>
                  <a:lnTo>
                    <a:pt x="2810764" y="57912"/>
                  </a:lnTo>
                  <a:lnTo>
                    <a:pt x="4580636" y="57912"/>
                  </a:lnTo>
                  <a:lnTo>
                    <a:pt x="4561332" y="86868"/>
                  </a:lnTo>
                  <a:lnTo>
                    <a:pt x="4619244" y="57912"/>
                  </a:lnTo>
                  <a:lnTo>
                    <a:pt x="4648200" y="434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877812" y="5029234"/>
              <a:ext cx="2233431" cy="14886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1" y="560577"/>
            <a:ext cx="44945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u="heavy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Constantia"/>
                <a:cs typeface="Constantia"/>
              </a:rPr>
              <a:t>Image</a:t>
            </a:r>
            <a:r>
              <a:rPr sz="3600" b="1" u="heavy" spc="-80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Constantia"/>
                <a:cs typeface="Constantia"/>
              </a:rPr>
              <a:t> </a:t>
            </a:r>
            <a:r>
              <a:rPr sz="3600" b="1" u="heavy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Constantia"/>
                <a:cs typeface="Constantia"/>
              </a:rPr>
              <a:t>Enhancement</a:t>
            </a:r>
            <a:endParaRPr sz="3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605174"/>
            <a:ext cx="7144384" cy="2310377"/>
          </a:xfrm>
          <a:prstGeom prst="rect">
            <a:avLst/>
          </a:prstGeom>
        </p:spPr>
        <p:txBody>
          <a:bodyPr vert="horz" wrap="square" lIns="0" tIns="128271" rIns="0" bIns="0" rtlCol="0">
            <a:spAutoFit/>
          </a:bodyPr>
          <a:lstStyle/>
          <a:p>
            <a:pPr marL="355591" indent="-343526">
              <a:spcBef>
                <a:spcPts val="1011"/>
              </a:spcBef>
              <a:buClr>
                <a:srgbClr val="333399"/>
              </a:buClr>
              <a:buFont typeface="Wingdings"/>
              <a:buChar char=""/>
              <a:tabLst>
                <a:tab pos="356226" algn="l"/>
              </a:tabLst>
            </a:pPr>
            <a:r>
              <a:rPr sz="2000" b="1" spc="-15" dirty="0">
                <a:latin typeface="Constantia"/>
                <a:cs typeface="Constantia"/>
              </a:rPr>
              <a:t>Image</a:t>
            </a:r>
            <a:r>
              <a:rPr sz="2000" b="1" spc="-6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Enhancement</a:t>
            </a:r>
            <a:r>
              <a:rPr sz="2000" b="1" spc="-10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Methods</a:t>
            </a:r>
            <a:endParaRPr sz="2000">
              <a:latin typeface="Constantia"/>
              <a:cs typeface="Constantia"/>
            </a:endParaRPr>
          </a:p>
          <a:p>
            <a:pPr marL="756266" marR="5080" lvl="1" indent="-287013">
              <a:lnSpc>
                <a:spcPct val="120100"/>
              </a:lnSpc>
              <a:spcBef>
                <a:spcPts val="509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Spatial</a:t>
            </a:r>
            <a:r>
              <a:rPr sz="24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Domain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Direct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manipulation</a:t>
            </a:r>
            <a:r>
              <a:rPr sz="2400" spc="51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1" dirty="0">
                <a:latin typeface="Arial MT"/>
                <a:cs typeface="Arial MT"/>
              </a:rPr>
              <a:t>pixels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-651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 image</a:t>
            </a:r>
            <a:endParaRPr sz="2400">
              <a:latin typeface="Arial MT"/>
              <a:cs typeface="Arial MT"/>
            </a:endParaRPr>
          </a:p>
          <a:p>
            <a:pPr marL="756266" marR="468619" lvl="1" indent="-287013">
              <a:lnSpc>
                <a:spcPct val="12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Frequency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Domain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 the</a:t>
            </a:r>
            <a:r>
              <a:rPr sz="2400" spc="-5" dirty="0">
                <a:latin typeface="Arial MT"/>
                <a:cs typeface="Arial MT"/>
              </a:rPr>
              <a:t> image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modifying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Fourier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transform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1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image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4905" y="1516382"/>
            <a:ext cx="8470900" cy="972819"/>
            <a:chOff x="374904" y="1516380"/>
            <a:chExt cx="8470900" cy="97281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904" y="1594104"/>
              <a:ext cx="8470392" cy="7696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56" y="1516380"/>
              <a:ext cx="8246364" cy="97231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4800" y="1524000"/>
            <a:ext cx="8458200" cy="698268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61753" marR="314317" indent="-1334101">
              <a:lnSpc>
                <a:spcPts val="2591"/>
              </a:lnSpc>
              <a:spcBef>
                <a:spcPts val="245"/>
              </a:spcBef>
            </a:pPr>
            <a:r>
              <a:rPr sz="2400" spc="-15" dirty="0">
                <a:latin typeface="Constantia"/>
                <a:cs typeface="Constantia"/>
              </a:rPr>
              <a:t>Process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91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1" dirty="0">
                <a:latin typeface="Constantia"/>
                <a:cs typeface="Constantia"/>
              </a:rPr>
              <a:t>result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suitable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original</a:t>
            </a:r>
            <a:r>
              <a:rPr sz="2400" spc="-11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1" dirty="0">
                <a:latin typeface="Constantia"/>
                <a:cs typeface="Constantia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onstantia"/>
                <a:cs typeface="Constantia"/>
              </a:rPr>
              <a:t>specific</a:t>
            </a:r>
            <a:r>
              <a:rPr sz="2400" spc="-1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nstantia"/>
                <a:cs typeface="Constantia"/>
              </a:rPr>
              <a:t>application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71131" y="5334001"/>
            <a:ext cx="848868" cy="73914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177795" y="5658615"/>
            <a:ext cx="4518660" cy="643255"/>
            <a:chOff x="2177795" y="5658611"/>
            <a:chExt cx="4518660" cy="64325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4663" y="5699759"/>
              <a:ext cx="4392168" cy="4739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7795" y="5658611"/>
              <a:ext cx="4518659" cy="64312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194562" y="5629657"/>
            <a:ext cx="4380231" cy="408445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3">
              <a:spcBef>
                <a:spcPts val="305"/>
              </a:spcBef>
            </a:pPr>
            <a:r>
              <a:rPr sz="2400" spc="-5" dirty="0">
                <a:latin typeface="Arial MT"/>
                <a:cs typeface="Arial MT"/>
              </a:rPr>
              <a:t>This Chapter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 </a:t>
            </a:r>
            <a:r>
              <a:rPr sz="2400" spc="-5" dirty="0">
                <a:latin typeface="Arial MT"/>
                <a:cs typeface="Arial MT"/>
              </a:rPr>
              <a:t>Spatial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Domain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7059" y="21339"/>
            <a:ext cx="3447415" cy="902335"/>
            <a:chOff x="67056" y="21335"/>
            <a:chExt cx="3447415" cy="9023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896" y="579119"/>
              <a:ext cx="2959608" cy="685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56" y="21335"/>
              <a:ext cx="1010412" cy="9022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19" y="21335"/>
              <a:ext cx="672084" cy="9022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656" y="21335"/>
              <a:ext cx="2837688" cy="90220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3" y="127510"/>
            <a:ext cx="2939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u="heavy" spc="-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 MT"/>
                <a:cs typeface="Arial MT"/>
              </a:rPr>
              <a:t>Bit-plane</a:t>
            </a:r>
            <a:r>
              <a:rPr sz="3200" u="heavy" spc="-31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 MT"/>
                <a:cs typeface="Arial MT"/>
              </a:rPr>
              <a:t> </a:t>
            </a:r>
            <a:r>
              <a:rPr sz="3200" u="heavy" spc="-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 MT"/>
                <a:cs typeface="Arial MT"/>
              </a:rPr>
              <a:t>Slicing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048421A-D795-48CB-8269-E10CF9B41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61" y="1417844"/>
            <a:ext cx="2353056" cy="201115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0C57307-513B-4B7C-AE7A-5E3C9C9AE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69452"/>
            <a:ext cx="3154560" cy="2203664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FDF3E05-8AD9-4432-8061-B971F39BD5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64" y="3967418"/>
            <a:ext cx="7121355" cy="25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9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62075" y="219459"/>
            <a:ext cx="3447415" cy="902335"/>
            <a:chOff x="2862072" y="219456"/>
            <a:chExt cx="3447415" cy="9023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2072" y="219456"/>
              <a:ext cx="1010412" cy="9022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6036" y="219456"/>
              <a:ext cx="672084" cy="9022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672" y="219456"/>
              <a:ext cx="2837688" cy="9022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03630" y="325884"/>
            <a:ext cx="29381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solidFill>
                  <a:srgbClr val="993300"/>
                </a:solidFill>
                <a:latin typeface="Arial MT"/>
                <a:cs typeface="Arial MT"/>
              </a:rPr>
              <a:t>Bit-plane</a:t>
            </a:r>
            <a:r>
              <a:rPr sz="3200" spc="-40" dirty="0">
                <a:solidFill>
                  <a:srgbClr val="9933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Arial MT"/>
                <a:cs typeface="Arial MT"/>
              </a:rPr>
              <a:t>Slicing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1BF670-C5D8-4916-A64B-6A3FE9E6A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76" y="1121664"/>
            <a:ext cx="8621679" cy="520293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62075" y="219459"/>
            <a:ext cx="3447415" cy="902335"/>
            <a:chOff x="2862072" y="219456"/>
            <a:chExt cx="3447415" cy="9023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2072" y="219456"/>
              <a:ext cx="1010412" cy="9022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6036" y="219456"/>
              <a:ext cx="672084" cy="9022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672" y="219456"/>
              <a:ext cx="2837688" cy="9022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03630" y="325884"/>
            <a:ext cx="29381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solidFill>
                  <a:srgbClr val="993300"/>
                </a:solidFill>
                <a:latin typeface="Arial MT"/>
                <a:cs typeface="Arial MT"/>
              </a:rPr>
              <a:t>Bit-plane</a:t>
            </a:r>
            <a:r>
              <a:rPr sz="3200" spc="-40" dirty="0">
                <a:solidFill>
                  <a:srgbClr val="9933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Arial MT"/>
                <a:cs typeface="Arial MT"/>
              </a:rPr>
              <a:t>Slicing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485" y="2971803"/>
            <a:ext cx="9081771" cy="2273935"/>
            <a:chOff x="62484" y="2971800"/>
            <a:chExt cx="9081770" cy="227393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4" y="2971800"/>
              <a:ext cx="9081515" cy="22738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50413" y="3198113"/>
              <a:ext cx="6543040" cy="661670"/>
            </a:xfrm>
            <a:custGeom>
              <a:avLst/>
              <a:gdLst/>
              <a:ahLst/>
              <a:cxnLst/>
              <a:rect l="l" t="t" r="r" b="b"/>
              <a:pathLst>
                <a:path w="6543040" h="661670">
                  <a:moveTo>
                    <a:pt x="2996184" y="309372"/>
                  </a:moveTo>
                  <a:lnTo>
                    <a:pt x="2999785" y="259946"/>
                  </a:lnTo>
                  <a:lnTo>
                    <a:pt x="3010210" y="213055"/>
                  </a:lnTo>
                  <a:lnTo>
                    <a:pt x="3026894" y="169325"/>
                  </a:lnTo>
                  <a:lnTo>
                    <a:pt x="3049267" y="129387"/>
                  </a:lnTo>
                  <a:lnTo>
                    <a:pt x="3076765" y="93868"/>
                  </a:lnTo>
                  <a:lnTo>
                    <a:pt x="3108819" y="63398"/>
                  </a:lnTo>
                  <a:lnTo>
                    <a:pt x="3144863" y="38604"/>
                  </a:lnTo>
                  <a:lnTo>
                    <a:pt x="3184330" y="20116"/>
                  </a:lnTo>
                  <a:lnTo>
                    <a:pt x="3226653" y="8562"/>
                  </a:lnTo>
                  <a:lnTo>
                    <a:pt x="3271266" y="4572"/>
                  </a:lnTo>
                  <a:lnTo>
                    <a:pt x="3315878" y="8562"/>
                  </a:lnTo>
                  <a:lnTo>
                    <a:pt x="3358201" y="20116"/>
                  </a:lnTo>
                  <a:lnTo>
                    <a:pt x="3397668" y="38604"/>
                  </a:lnTo>
                  <a:lnTo>
                    <a:pt x="3433712" y="63398"/>
                  </a:lnTo>
                  <a:lnTo>
                    <a:pt x="3465766" y="93868"/>
                  </a:lnTo>
                  <a:lnTo>
                    <a:pt x="3493264" y="129387"/>
                  </a:lnTo>
                  <a:lnTo>
                    <a:pt x="3515637" y="169325"/>
                  </a:lnTo>
                  <a:lnTo>
                    <a:pt x="3532321" y="213055"/>
                  </a:lnTo>
                  <a:lnTo>
                    <a:pt x="3542746" y="259946"/>
                  </a:lnTo>
                  <a:lnTo>
                    <a:pt x="3546348" y="309372"/>
                  </a:lnTo>
                  <a:lnTo>
                    <a:pt x="3542746" y="358797"/>
                  </a:lnTo>
                  <a:lnTo>
                    <a:pt x="3532321" y="405688"/>
                  </a:lnTo>
                  <a:lnTo>
                    <a:pt x="3515637" y="449418"/>
                  </a:lnTo>
                  <a:lnTo>
                    <a:pt x="3493264" y="489356"/>
                  </a:lnTo>
                  <a:lnTo>
                    <a:pt x="3465766" y="524875"/>
                  </a:lnTo>
                  <a:lnTo>
                    <a:pt x="3433712" y="555345"/>
                  </a:lnTo>
                  <a:lnTo>
                    <a:pt x="3397668" y="580139"/>
                  </a:lnTo>
                  <a:lnTo>
                    <a:pt x="3358201" y="598627"/>
                  </a:lnTo>
                  <a:lnTo>
                    <a:pt x="3315878" y="610181"/>
                  </a:lnTo>
                  <a:lnTo>
                    <a:pt x="3271266" y="614172"/>
                  </a:lnTo>
                  <a:lnTo>
                    <a:pt x="3226653" y="610181"/>
                  </a:lnTo>
                  <a:lnTo>
                    <a:pt x="3184330" y="598627"/>
                  </a:lnTo>
                  <a:lnTo>
                    <a:pt x="3144863" y="580139"/>
                  </a:lnTo>
                  <a:lnTo>
                    <a:pt x="3108819" y="555345"/>
                  </a:lnTo>
                  <a:lnTo>
                    <a:pt x="3076765" y="524875"/>
                  </a:lnTo>
                  <a:lnTo>
                    <a:pt x="3049267" y="489356"/>
                  </a:lnTo>
                  <a:lnTo>
                    <a:pt x="3026894" y="449418"/>
                  </a:lnTo>
                  <a:lnTo>
                    <a:pt x="3010210" y="405688"/>
                  </a:lnTo>
                  <a:lnTo>
                    <a:pt x="2999785" y="358797"/>
                  </a:lnTo>
                  <a:lnTo>
                    <a:pt x="2996184" y="309372"/>
                  </a:lnTo>
                  <a:close/>
                </a:path>
                <a:path w="6543040" h="661670">
                  <a:moveTo>
                    <a:pt x="5990844" y="304800"/>
                  </a:moveTo>
                  <a:lnTo>
                    <a:pt x="5994452" y="255374"/>
                  </a:lnTo>
                  <a:lnTo>
                    <a:pt x="6004901" y="208483"/>
                  </a:lnTo>
                  <a:lnTo>
                    <a:pt x="6021622" y="164753"/>
                  </a:lnTo>
                  <a:lnTo>
                    <a:pt x="6044049" y="124815"/>
                  </a:lnTo>
                  <a:lnTo>
                    <a:pt x="6071616" y="89296"/>
                  </a:lnTo>
                  <a:lnTo>
                    <a:pt x="6103754" y="58826"/>
                  </a:lnTo>
                  <a:lnTo>
                    <a:pt x="6139897" y="34032"/>
                  </a:lnTo>
                  <a:lnTo>
                    <a:pt x="6179478" y="15544"/>
                  </a:lnTo>
                  <a:lnTo>
                    <a:pt x="6221931" y="3990"/>
                  </a:lnTo>
                  <a:lnTo>
                    <a:pt x="6266688" y="0"/>
                  </a:lnTo>
                  <a:lnTo>
                    <a:pt x="6311444" y="3990"/>
                  </a:lnTo>
                  <a:lnTo>
                    <a:pt x="6353897" y="15544"/>
                  </a:lnTo>
                  <a:lnTo>
                    <a:pt x="6393478" y="34032"/>
                  </a:lnTo>
                  <a:lnTo>
                    <a:pt x="6429621" y="58826"/>
                  </a:lnTo>
                  <a:lnTo>
                    <a:pt x="6461760" y="89296"/>
                  </a:lnTo>
                  <a:lnTo>
                    <a:pt x="6489326" y="124815"/>
                  </a:lnTo>
                  <a:lnTo>
                    <a:pt x="6511753" y="164753"/>
                  </a:lnTo>
                  <a:lnTo>
                    <a:pt x="6528474" y="208483"/>
                  </a:lnTo>
                  <a:lnTo>
                    <a:pt x="6538923" y="255374"/>
                  </a:lnTo>
                  <a:lnTo>
                    <a:pt x="6542532" y="304800"/>
                  </a:lnTo>
                  <a:lnTo>
                    <a:pt x="6538923" y="354225"/>
                  </a:lnTo>
                  <a:lnTo>
                    <a:pt x="6528474" y="401116"/>
                  </a:lnTo>
                  <a:lnTo>
                    <a:pt x="6511753" y="444846"/>
                  </a:lnTo>
                  <a:lnTo>
                    <a:pt x="6489326" y="484784"/>
                  </a:lnTo>
                  <a:lnTo>
                    <a:pt x="6461759" y="520303"/>
                  </a:lnTo>
                  <a:lnTo>
                    <a:pt x="6429621" y="550773"/>
                  </a:lnTo>
                  <a:lnTo>
                    <a:pt x="6393478" y="575567"/>
                  </a:lnTo>
                  <a:lnTo>
                    <a:pt x="6353897" y="594055"/>
                  </a:lnTo>
                  <a:lnTo>
                    <a:pt x="6311444" y="605609"/>
                  </a:lnTo>
                  <a:lnTo>
                    <a:pt x="6266688" y="609600"/>
                  </a:lnTo>
                  <a:lnTo>
                    <a:pt x="6221931" y="605609"/>
                  </a:lnTo>
                  <a:lnTo>
                    <a:pt x="6179478" y="594055"/>
                  </a:lnTo>
                  <a:lnTo>
                    <a:pt x="6139897" y="575567"/>
                  </a:lnTo>
                  <a:lnTo>
                    <a:pt x="6103754" y="550773"/>
                  </a:lnTo>
                  <a:lnTo>
                    <a:pt x="6071616" y="520303"/>
                  </a:lnTo>
                  <a:lnTo>
                    <a:pt x="6044049" y="484784"/>
                  </a:lnTo>
                  <a:lnTo>
                    <a:pt x="6021622" y="444846"/>
                  </a:lnTo>
                  <a:lnTo>
                    <a:pt x="6004901" y="401116"/>
                  </a:lnTo>
                  <a:lnTo>
                    <a:pt x="5994452" y="354225"/>
                  </a:lnTo>
                  <a:lnTo>
                    <a:pt x="5990844" y="304800"/>
                  </a:lnTo>
                  <a:close/>
                </a:path>
                <a:path w="6543040" h="661670">
                  <a:moveTo>
                    <a:pt x="0" y="356615"/>
                  </a:moveTo>
                  <a:lnTo>
                    <a:pt x="3601" y="307190"/>
                  </a:lnTo>
                  <a:lnTo>
                    <a:pt x="14026" y="260299"/>
                  </a:lnTo>
                  <a:lnTo>
                    <a:pt x="30710" y="216569"/>
                  </a:lnTo>
                  <a:lnTo>
                    <a:pt x="53083" y="176631"/>
                  </a:lnTo>
                  <a:lnTo>
                    <a:pt x="80581" y="141112"/>
                  </a:lnTo>
                  <a:lnTo>
                    <a:pt x="112635" y="110642"/>
                  </a:lnTo>
                  <a:lnTo>
                    <a:pt x="148679" y="85848"/>
                  </a:lnTo>
                  <a:lnTo>
                    <a:pt x="188146" y="67360"/>
                  </a:lnTo>
                  <a:lnTo>
                    <a:pt x="230469" y="55806"/>
                  </a:lnTo>
                  <a:lnTo>
                    <a:pt x="275081" y="51815"/>
                  </a:lnTo>
                  <a:lnTo>
                    <a:pt x="319694" y="55806"/>
                  </a:lnTo>
                  <a:lnTo>
                    <a:pt x="362017" y="67360"/>
                  </a:lnTo>
                  <a:lnTo>
                    <a:pt x="401484" y="85848"/>
                  </a:lnTo>
                  <a:lnTo>
                    <a:pt x="437528" y="110642"/>
                  </a:lnTo>
                  <a:lnTo>
                    <a:pt x="469582" y="141112"/>
                  </a:lnTo>
                  <a:lnTo>
                    <a:pt x="497080" y="176631"/>
                  </a:lnTo>
                  <a:lnTo>
                    <a:pt x="519453" y="216569"/>
                  </a:lnTo>
                  <a:lnTo>
                    <a:pt x="536137" y="260299"/>
                  </a:lnTo>
                  <a:lnTo>
                    <a:pt x="546562" y="307190"/>
                  </a:lnTo>
                  <a:lnTo>
                    <a:pt x="550163" y="356615"/>
                  </a:lnTo>
                  <a:lnTo>
                    <a:pt x="546562" y="406041"/>
                  </a:lnTo>
                  <a:lnTo>
                    <a:pt x="536137" y="452932"/>
                  </a:lnTo>
                  <a:lnTo>
                    <a:pt x="519453" y="496662"/>
                  </a:lnTo>
                  <a:lnTo>
                    <a:pt x="497080" y="536600"/>
                  </a:lnTo>
                  <a:lnTo>
                    <a:pt x="469582" y="572119"/>
                  </a:lnTo>
                  <a:lnTo>
                    <a:pt x="437528" y="602589"/>
                  </a:lnTo>
                  <a:lnTo>
                    <a:pt x="401484" y="627383"/>
                  </a:lnTo>
                  <a:lnTo>
                    <a:pt x="362017" y="645871"/>
                  </a:lnTo>
                  <a:lnTo>
                    <a:pt x="319694" y="657425"/>
                  </a:lnTo>
                  <a:lnTo>
                    <a:pt x="275081" y="661416"/>
                  </a:lnTo>
                  <a:lnTo>
                    <a:pt x="230469" y="657425"/>
                  </a:lnTo>
                  <a:lnTo>
                    <a:pt x="188146" y="645871"/>
                  </a:lnTo>
                  <a:lnTo>
                    <a:pt x="148679" y="627383"/>
                  </a:lnTo>
                  <a:lnTo>
                    <a:pt x="112635" y="602589"/>
                  </a:lnTo>
                  <a:lnTo>
                    <a:pt x="80581" y="572119"/>
                  </a:lnTo>
                  <a:lnTo>
                    <a:pt x="53083" y="536600"/>
                  </a:lnTo>
                  <a:lnTo>
                    <a:pt x="30710" y="496662"/>
                  </a:lnTo>
                  <a:lnTo>
                    <a:pt x="14026" y="452932"/>
                  </a:lnTo>
                  <a:lnTo>
                    <a:pt x="3601" y="406041"/>
                  </a:lnTo>
                  <a:lnTo>
                    <a:pt x="0" y="356615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3558" y="3164586"/>
              <a:ext cx="6543040" cy="661670"/>
            </a:xfrm>
            <a:custGeom>
              <a:avLst/>
              <a:gdLst/>
              <a:ahLst/>
              <a:cxnLst/>
              <a:rect l="l" t="t" r="r" b="b"/>
              <a:pathLst>
                <a:path w="6543040" h="661670">
                  <a:moveTo>
                    <a:pt x="2996184" y="309372"/>
                  </a:moveTo>
                  <a:lnTo>
                    <a:pt x="2999785" y="259946"/>
                  </a:lnTo>
                  <a:lnTo>
                    <a:pt x="3010210" y="213055"/>
                  </a:lnTo>
                  <a:lnTo>
                    <a:pt x="3026894" y="169325"/>
                  </a:lnTo>
                  <a:lnTo>
                    <a:pt x="3049267" y="129387"/>
                  </a:lnTo>
                  <a:lnTo>
                    <a:pt x="3076765" y="93868"/>
                  </a:lnTo>
                  <a:lnTo>
                    <a:pt x="3108819" y="63398"/>
                  </a:lnTo>
                  <a:lnTo>
                    <a:pt x="3144863" y="38604"/>
                  </a:lnTo>
                  <a:lnTo>
                    <a:pt x="3184330" y="20116"/>
                  </a:lnTo>
                  <a:lnTo>
                    <a:pt x="3226653" y="8562"/>
                  </a:lnTo>
                  <a:lnTo>
                    <a:pt x="3271266" y="4572"/>
                  </a:lnTo>
                  <a:lnTo>
                    <a:pt x="3315878" y="8562"/>
                  </a:lnTo>
                  <a:lnTo>
                    <a:pt x="3358201" y="20116"/>
                  </a:lnTo>
                  <a:lnTo>
                    <a:pt x="3397668" y="38604"/>
                  </a:lnTo>
                  <a:lnTo>
                    <a:pt x="3433712" y="63398"/>
                  </a:lnTo>
                  <a:lnTo>
                    <a:pt x="3465766" y="93868"/>
                  </a:lnTo>
                  <a:lnTo>
                    <a:pt x="3493264" y="129387"/>
                  </a:lnTo>
                  <a:lnTo>
                    <a:pt x="3515637" y="169325"/>
                  </a:lnTo>
                  <a:lnTo>
                    <a:pt x="3532321" y="213055"/>
                  </a:lnTo>
                  <a:lnTo>
                    <a:pt x="3542746" y="259946"/>
                  </a:lnTo>
                  <a:lnTo>
                    <a:pt x="3546347" y="309372"/>
                  </a:lnTo>
                  <a:lnTo>
                    <a:pt x="3542746" y="358797"/>
                  </a:lnTo>
                  <a:lnTo>
                    <a:pt x="3532321" y="405688"/>
                  </a:lnTo>
                  <a:lnTo>
                    <a:pt x="3515637" y="449418"/>
                  </a:lnTo>
                  <a:lnTo>
                    <a:pt x="3493264" y="489356"/>
                  </a:lnTo>
                  <a:lnTo>
                    <a:pt x="3465766" y="524875"/>
                  </a:lnTo>
                  <a:lnTo>
                    <a:pt x="3433712" y="555345"/>
                  </a:lnTo>
                  <a:lnTo>
                    <a:pt x="3397668" y="580139"/>
                  </a:lnTo>
                  <a:lnTo>
                    <a:pt x="3358201" y="598627"/>
                  </a:lnTo>
                  <a:lnTo>
                    <a:pt x="3315878" y="610181"/>
                  </a:lnTo>
                  <a:lnTo>
                    <a:pt x="3271266" y="614171"/>
                  </a:lnTo>
                  <a:lnTo>
                    <a:pt x="3226653" y="610181"/>
                  </a:lnTo>
                  <a:lnTo>
                    <a:pt x="3184330" y="598627"/>
                  </a:lnTo>
                  <a:lnTo>
                    <a:pt x="3144863" y="580139"/>
                  </a:lnTo>
                  <a:lnTo>
                    <a:pt x="3108819" y="555345"/>
                  </a:lnTo>
                  <a:lnTo>
                    <a:pt x="3076765" y="524875"/>
                  </a:lnTo>
                  <a:lnTo>
                    <a:pt x="3049267" y="489356"/>
                  </a:lnTo>
                  <a:lnTo>
                    <a:pt x="3026894" y="449418"/>
                  </a:lnTo>
                  <a:lnTo>
                    <a:pt x="3010210" y="405688"/>
                  </a:lnTo>
                  <a:lnTo>
                    <a:pt x="2999785" y="358797"/>
                  </a:lnTo>
                  <a:lnTo>
                    <a:pt x="2996184" y="309372"/>
                  </a:lnTo>
                  <a:close/>
                </a:path>
                <a:path w="6543040" h="661670">
                  <a:moveTo>
                    <a:pt x="5990844" y="304800"/>
                  </a:moveTo>
                  <a:lnTo>
                    <a:pt x="5994452" y="255374"/>
                  </a:lnTo>
                  <a:lnTo>
                    <a:pt x="6004901" y="208483"/>
                  </a:lnTo>
                  <a:lnTo>
                    <a:pt x="6021622" y="164753"/>
                  </a:lnTo>
                  <a:lnTo>
                    <a:pt x="6044049" y="124815"/>
                  </a:lnTo>
                  <a:lnTo>
                    <a:pt x="6071616" y="89296"/>
                  </a:lnTo>
                  <a:lnTo>
                    <a:pt x="6103754" y="58826"/>
                  </a:lnTo>
                  <a:lnTo>
                    <a:pt x="6139897" y="34032"/>
                  </a:lnTo>
                  <a:lnTo>
                    <a:pt x="6179478" y="15544"/>
                  </a:lnTo>
                  <a:lnTo>
                    <a:pt x="6221931" y="3990"/>
                  </a:lnTo>
                  <a:lnTo>
                    <a:pt x="6266688" y="0"/>
                  </a:lnTo>
                  <a:lnTo>
                    <a:pt x="6311444" y="3990"/>
                  </a:lnTo>
                  <a:lnTo>
                    <a:pt x="6353897" y="15544"/>
                  </a:lnTo>
                  <a:lnTo>
                    <a:pt x="6393478" y="34032"/>
                  </a:lnTo>
                  <a:lnTo>
                    <a:pt x="6429621" y="58826"/>
                  </a:lnTo>
                  <a:lnTo>
                    <a:pt x="6461760" y="89296"/>
                  </a:lnTo>
                  <a:lnTo>
                    <a:pt x="6489326" y="124815"/>
                  </a:lnTo>
                  <a:lnTo>
                    <a:pt x="6511753" y="164753"/>
                  </a:lnTo>
                  <a:lnTo>
                    <a:pt x="6528474" y="208483"/>
                  </a:lnTo>
                  <a:lnTo>
                    <a:pt x="6538923" y="255374"/>
                  </a:lnTo>
                  <a:lnTo>
                    <a:pt x="6542532" y="304800"/>
                  </a:lnTo>
                  <a:lnTo>
                    <a:pt x="6538923" y="354225"/>
                  </a:lnTo>
                  <a:lnTo>
                    <a:pt x="6528474" y="401116"/>
                  </a:lnTo>
                  <a:lnTo>
                    <a:pt x="6511753" y="444846"/>
                  </a:lnTo>
                  <a:lnTo>
                    <a:pt x="6489326" y="484784"/>
                  </a:lnTo>
                  <a:lnTo>
                    <a:pt x="6461759" y="520303"/>
                  </a:lnTo>
                  <a:lnTo>
                    <a:pt x="6429621" y="550773"/>
                  </a:lnTo>
                  <a:lnTo>
                    <a:pt x="6393478" y="575567"/>
                  </a:lnTo>
                  <a:lnTo>
                    <a:pt x="6353897" y="594055"/>
                  </a:lnTo>
                  <a:lnTo>
                    <a:pt x="6311444" y="605609"/>
                  </a:lnTo>
                  <a:lnTo>
                    <a:pt x="6266688" y="609600"/>
                  </a:lnTo>
                  <a:lnTo>
                    <a:pt x="6221931" y="605609"/>
                  </a:lnTo>
                  <a:lnTo>
                    <a:pt x="6179478" y="594055"/>
                  </a:lnTo>
                  <a:lnTo>
                    <a:pt x="6139897" y="575567"/>
                  </a:lnTo>
                  <a:lnTo>
                    <a:pt x="6103754" y="550773"/>
                  </a:lnTo>
                  <a:lnTo>
                    <a:pt x="6071616" y="520303"/>
                  </a:lnTo>
                  <a:lnTo>
                    <a:pt x="6044049" y="484784"/>
                  </a:lnTo>
                  <a:lnTo>
                    <a:pt x="6021622" y="444846"/>
                  </a:lnTo>
                  <a:lnTo>
                    <a:pt x="6004901" y="401116"/>
                  </a:lnTo>
                  <a:lnTo>
                    <a:pt x="5994452" y="354225"/>
                  </a:lnTo>
                  <a:lnTo>
                    <a:pt x="5990844" y="304800"/>
                  </a:lnTo>
                  <a:close/>
                </a:path>
                <a:path w="6543040" h="661670">
                  <a:moveTo>
                    <a:pt x="0" y="356615"/>
                  </a:moveTo>
                  <a:lnTo>
                    <a:pt x="3610" y="307190"/>
                  </a:lnTo>
                  <a:lnTo>
                    <a:pt x="14062" y="260299"/>
                  </a:lnTo>
                  <a:lnTo>
                    <a:pt x="30788" y="216569"/>
                  </a:lnTo>
                  <a:lnTo>
                    <a:pt x="53220" y="176631"/>
                  </a:lnTo>
                  <a:lnTo>
                    <a:pt x="80791" y="141112"/>
                  </a:lnTo>
                  <a:lnTo>
                    <a:pt x="112932" y="110642"/>
                  </a:lnTo>
                  <a:lnTo>
                    <a:pt x="149075" y="85848"/>
                  </a:lnTo>
                  <a:lnTo>
                    <a:pt x="188654" y="67360"/>
                  </a:lnTo>
                  <a:lnTo>
                    <a:pt x="231099" y="55806"/>
                  </a:lnTo>
                  <a:lnTo>
                    <a:pt x="275844" y="51815"/>
                  </a:lnTo>
                  <a:lnTo>
                    <a:pt x="320588" y="55806"/>
                  </a:lnTo>
                  <a:lnTo>
                    <a:pt x="363033" y="67360"/>
                  </a:lnTo>
                  <a:lnTo>
                    <a:pt x="402612" y="85848"/>
                  </a:lnTo>
                  <a:lnTo>
                    <a:pt x="438755" y="110642"/>
                  </a:lnTo>
                  <a:lnTo>
                    <a:pt x="470896" y="141112"/>
                  </a:lnTo>
                  <a:lnTo>
                    <a:pt x="498467" y="176631"/>
                  </a:lnTo>
                  <a:lnTo>
                    <a:pt x="520899" y="216569"/>
                  </a:lnTo>
                  <a:lnTo>
                    <a:pt x="537625" y="260299"/>
                  </a:lnTo>
                  <a:lnTo>
                    <a:pt x="548077" y="307190"/>
                  </a:lnTo>
                  <a:lnTo>
                    <a:pt x="551688" y="356615"/>
                  </a:lnTo>
                  <a:lnTo>
                    <a:pt x="548077" y="406041"/>
                  </a:lnTo>
                  <a:lnTo>
                    <a:pt x="537625" y="452932"/>
                  </a:lnTo>
                  <a:lnTo>
                    <a:pt x="520899" y="496662"/>
                  </a:lnTo>
                  <a:lnTo>
                    <a:pt x="498467" y="536600"/>
                  </a:lnTo>
                  <a:lnTo>
                    <a:pt x="470896" y="572119"/>
                  </a:lnTo>
                  <a:lnTo>
                    <a:pt x="438755" y="602589"/>
                  </a:lnTo>
                  <a:lnTo>
                    <a:pt x="402612" y="627383"/>
                  </a:lnTo>
                  <a:lnTo>
                    <a:pt x="363033" y="645871"/>
                  </a:lnTo>
                  <a:lnTo>
                    <a:pt x="320588" y="657425"/>
                  </a:lnTo>
                  <a:lnTo>
                    <a:pt x="275844" y="661415"/>
                  </a:lnTo>
                  <a:lnTo>
                    <a:pt x="231099" y="657425"/>
                  </a:lnTo>
                  <a:lnTo>
                    <a:pt x="188654" y="645871"/>
                  </a:lnTo>
                  <a:lnTo>
                    <a:pt x="149075" y="627383"/>
                  </a:lnTo>
                  <a:lnTo>
                    <a:pt x="112932" y="602589"/>
                  </a:lnTo>
                  <a:lnTo>
                    <a:pt x="80791" y="572119"/>
                  </a:lnTo>
                  <a:lnTo>
                    <a:pt x="53220" y="536600"/>
                  </a:lnTo>
                  <a:lnTo>
                    <a:pt x="30788" y="496662"/>
                  </a:lnTo>
                  <a:lnTo>
                    <a:pt x="14062" y="452932"/>
                  </a:lnTo>
                  <a:lnTo>
                    <a:pt x="3610" y="406041"/>
                  </a:lnTo>
                  <a:lnTo>
                    <a:pt x="0" y="356615"/>
                  </a:lnTo>
                  <a:close/>
                </a:path>
              </a:pathLst>
            </a:custGeom>
            <a:ln w="25908">
              <a:solidFill>
                <a:srgbClr val="FF00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5741" y="3278886"/>
              <a:ext cx="6543040" cy="661670"/>
            </a:xfrm>
            <a:custGeom>
              <a:avLst/>
              <a:gdLst/>
              <a:ahLst/>
              <a:cxnLst/>
              <a:rect l="l" t="t" r="r" b="b"/>
              <a:pathLst>
                <a:path w="6543040" h="661670">
                  <a:moveTo>
                    <a:pt x="2994660" y="309372"/>
                  </a:moveTo>
                  <a:lnTo>
                    <a:pt x="2998268" y="259946"/>
                  </a:lnTo>
                  <a:lnTo>
                    <a:pt x="3008717" y="213055"/>
                  </a:lnTo>
                  <a:lnTo>
                    <a:pt x="3025438" y="169325"/>
                  </a:lnTo>
                  <a:lnTo>
                    <a:pt x="3047865" y="129387"/>
                  </a:lnTo>
                  <a:lnTo>
                    <a:pt x="3075432" y="93868"/>
                  </a:lnTo>
                  <a:lnTo>
                    <a:pt x="3107570" y="63398"/>
                  </a:lnTo>
                  <a:lnTo>
                    <a:pt x="3143713" y="38604"/>
                  </a:lnTo>
                  <a:lnTo>
                    <a:pt x="3183294" y="20116"/>
                  </a:lnTo>
                  <a:lnTo>
                    <a:pt x="3225747" y="8562"/>
                  </a:lnTo>
                  <a:lnTo>
                    <a:pt x="3270504" y="4572"/>
                  </a:lnTo>
                  <a:lnTo>
                    <a:pt x="3315260" y="8562"/>
                  </a:lnTo>
                  <a:lnTo>
                    <a:pt x="3357713" y="20116"/>
                  </a:lnTo>
                  <a:lnTo>
                    <a:pt x="3397294" y="38604"/>
                  </a:lnTo>
                  <a:lnTo>
                    <a:pt x="3433437" y="63398"/>
                  </a:lnTo>
                  <a:lnTo>
                    <a:pt x="3465576" y="93868"/>
                  </a:lnTo>
                  <a:lnTo>
                    <a:pt x="3493142" y="129387"/>
                  </a:lnTo>
                  <a:lnTo>
                    <a:pt x="3515569" y="169325"/>
                  </a:lnTo>
                  <a:lnTo>
                    <a:pt x="3532290" y="213055"/>
                  </a:lnTo>
                  <a:lnTo>
                    <a:pt x="3542739" y="259946"/>
                  </a:lnTo>
                  <a:lnTo>
                    <a:pt x="3546348" y="309372"/>
                  </a:lnTo>
                  <a:lnTo>
                    <a:pt x="3542739" y="358797"/>
                  </a:lnTo>
                  <a:lnTo>
                    <a:pt x="3532290" y="405688"/>
                  </a:lnTo>
                  <a:lnTo>
                    <a:pt x="3515569" y="449418"/>
                  </a:lnTo>
                  <a:lnTo>
                    <a:pt x="3493142" y="489356"/>
                  </a:lnTo>
                  <a:lnTo>
                    <a:pt x="3465576" y="524875"/>
                  </a:lnTo>
                  <a:lnTo>
                    <a:pt x="3433437" y="555345"/>
                  </a:lnTo>
                  <a:lnTo>
                    <a:pt x="3397294" y="580139"/>
                  </a:lnTo>
                  <a:lnTo>
                    <a:pt x="3357713" y="598627"/>
                  </a:lnTo>
                  <a:lnTo>
                    <a:pt x="3315260" y="610181"/>
                  </a:lnTo>
                  <a:lnTo>
                    <a:pt x="3270504" y="614171"/>
                  </a:lnTo>
                  <a:lnTo>
                    <a:pt x="3225747" y="610181"/>
                  </a:lnTo>
                  <a:lnTo>
                    <a:pt x="3183294" y="598627"/>
                  </a:lnTo>
                  <a:lnTo>
                    <a:pt x="3143713" y="580139"/>
                  </a:lnTo>
                  <a:lnTo>
                    <a:pt x="3107570" y="555345"/>
                  </a:lnTo>
                  <a:lnTo>
                    <a:pt x="3075432" y="524875"/>
                  </a:lnTo>
                  <a:lnTo>
                    <a:pt x="3047865" y="489356"/>
                  </a:lnTo>
                  <a:lnTo>
                    <a:pt x="3025438" y="449418"/>
                  </a:lnTo>
                  <a:lnTo>
                    <a:pt x="3008717" y="405688"/>
                  </a:lnTo>
                  <a:lnTo>
                    <a:pt x="2998268" y="358797"/>
                  </a:lnTo>
                  <a:lnTo>
                    <a:pt x="2994660" y="309372"/>
                  </a:lnTo>
                  <a:close/>
                </a:path>
                <a:path w="6543040" h="661670">
                  <a:moveTo>
                    <a:pt x="5990843" y="304800"/>
                  </a:moveTo>
                  <a:lnTo>
                    <a:pt x="5994452" y="255374"/>
                  </a:lnTo>
                  <a:lnTo>
                    <a:pt x="6004901" y="208483"/>
                  </a:lnTo>
                  <a:lnTo>
                    <a:pt x="6021622" y="164753"/>
                  </a:lnTo>
                  <a:lnTo>
                    <a:pt x="6044049" y="124815"/>
                  </a:lnTo>
                  <a:lnTo>
                    <a:pt x="6071616" y="89296"/>
                  </a:lnTo>
                  <a:lnTo>
                    <a:pt x="6103754" y="58826"/>
                  </a:lnTo>
                  <a:lnTo>
                    <a:pt x="6139897" y="34032"/>
                  </a:lnTo>
                  <a:lnTo>
                    <a:pt x="6179478" y="15544"/>
                  </a:lnTo>
                  <a:lnTo>
                    <a:pt x="6221931" y="3990"/>
                  </a:lnTo>
                  <a:lnTo>
                    <a:pt x="6266687" y="0"/>
                  </a:lnTo>
                  <a:lnTo>
                    <a:pt x="6311444" y="3990"/>
                  </a:lnTo>
                  <a:lnTo>
                    <a:pt x="6353897" y="15544"/>
                  </a:lnTo>
                  <a:lnTo>
                    <a:pt x="6393478" y="34032"/>
                  </a:lnTo>
                  <a:lnTo>
                    <a:pt x="6429621" y="58826"/>
                  </a:lnTo>
                  <a:lnTo>
                    <a:pt x="6461759" y="89296"/>
                  </a:lnTo>
                  <a:lnTo>
                    <a:pt x="6489326" y="124815"/>
                  </a:lnTo>
                  <a:lnTo>
                    <a:pt x="6511753" y="164753"/>
                  </a:lnTo>
                  <a:lnTo>
                    <a:pt x="6528474" y="208483"/>
                  </a:lnTo>
                  <a:lnTo>
                    <a:pt x="6538923" y="255374"/>
                  </a:lnTo>
                  <a:lnTo>
                    <a:pt x="6542532" y="304800"/>
                  </a:lnTo>
                  <a:lnTo>
                    <a:pt x="6538923" y="354225"/>
                  </a:lnTo>
                  <a:lnTo>
                    <a:pt x="6528474" y="401116"/>
                  </a:lnTo>
                  <a:lnTo>
                    <a:pt x="6511753" y="444846"/>
                  </a:lnTo>
                  <a:lnTo>
                    <a:pt x="6489326" y="484784"/>
                  </a:lnTo>
                  <a:lnTo>
                    <a:pt x="6461759" y="520303"/>
                  </a:lnTo>
                  <a:lnTo>
                    <a:pt x="6429621" y="550773"/>
                  </a:lnTo>
                  <a:lnTo>
                    <a:pt x="6393478" y="575567"/>
                  </a:lnTo>
                  <a:lnTo>
                    <a:pt x="6353897" y="594055"/>
                  </a:lnTo>
                  <a:lnTo>
                    <a:pt x="6311444" y="605609"/>
                  </a:lnTo>
                  <a:lnTo>
                    <a:pt x="6266687" y="609600"/>
                  </a:lnTo>
                  <a:lnTo>
                    <a:pt x="6221931" y="605609"/>
                  </a:lnTo>
                  <a:lnTo>
                    <a:pt x="6179478" y="594055"/>
                  </a:lnTo>
                  <a:lnTo>
                    <a:pt x="6139897" y="575567"/>
                  </a:lnTo>
                  <a:lnTo>
                    <a:pt x="6103754" y="550773"/>
                  </a:lnTo>
                  <a:lnTo>
                    <a:pt x="6071615" y="520303"/>
                  </a:lnTo>
                  <a:lnTo>
                    <a:pt x="6044049" y="484784"/>
                  </a:lnTo>
                  <a:lnTo>
                    <a:pt x="6021622" y="444846"/>
                  </a:lnTo>
                  <a:lnTo>
                    <a:pt x="6004901" y="401116"/>
                  </a:lnTo>
                  <a:lnTo>
                    <a:pt x="5994452" y="354225"/>
                  </a:lnTo>
                  <a:lnTo>
                    <a:pt x="5990843" y="304800"/>
                  </a:lnTo>
                  <a:close/>
                </a:path>
                <a:path w="6543040" h="661670">
                  <a:moveTo>
                    <a:pt x="0" y="356615"/>
                  </a:moveTo>
                  <a:lnTo>
                    <a:pt x="3601" y="307190"/>
                  </a:lnTo>
                  <a:lnTo>
                    <a:pt x="14026" y="260299"/>
                  </a:lnTo>
                  <a:lnTo>
                    <a:pt x="30710" y="216569"/>
                  </a:lnTo>
                  <a:lnTo>
                    <a:pt x="53083" y="176631"/>
                  </a:lnTo>
                  <a:lnTo>
                    <a:pt x="80581" y="141112"/>
                  </a:lnTo>
                  <a:lnTo>
                    <a:pt x="112635" y="110642"/>
                  </a:lnTo>
                  <a:lnTo>
                    <a:pt x="148679" y="85848"/>
                  </a:lnTo>
                  <a:lnTo>
                    <a:pt x="188146" y="67360"/>
                  </a:lnTo>
                  <a:lnTo>
                    <a:pt x="230469" y="55806"/>
                  </a:lnTo>
                  <a:lnTo>
                    <a:pt x="275081" y="51815"/>
                  </a:lnTo>
                  <a:lnTo>
                    <a:pt x="319694" y="55806"/>
                  </a:lnTo>
                  <a:lnTo>
                    <a:pt x="362017" y="67360"/>
                  </a:lnTo>
                  <a:lnTo>
                    <a:pt x="401484" y="85848"/>
                  </a:lnTo>
                  <a:lnTo>
                    <a:pt x="437528" y="110642"/>
                  </a:lnTo>
                  <a:lnTo>
                    <a:pt x="469582" y="141112"/>
                  </a:lnTo>
                  <a:lnTo>
                    <a:pt x="497080" y="176631"/>
                  </a:lnTo>
                  <a:lnTo>
                    <a:pt x="519453" y="216569"/>
                  </a:lnTo>
                  <a:lnTo>
                    <a:pt x="536137" y="260299"/>
                  </a:lnTo>
                  <a:lnTo>
                    <a:pt x="546562" y="307190"/>
                  </a:lnTo>
                  <a:lnTo>
                    <a:pt x="550163" y="356615"/>
                  </a:lnTo>
                  <a:lnTo>
                    <a:pt x="546562" y="406041"/>
                  </a:lnTo>
                  <a:lnTo>
                    <a:pt x="536137" y="452932"/>
                  </a:lnTo>
                  <a:lnTo>
                    <a:pt x="519453" y="496662"/>
                  </a:lnTo>
                  <a:lnTo>
                    <a:pt x="497080" y="536600"/>
                  </a:lnTo>
                  <a:lnTo>
                    <a:pt x="469582" y="572119"/>
                  </a:lnTo>
                  <a:lnTo>
                    <a:pt x="437528" y="602589"/>
                  </a:lnTo>
                  <a:lnTo>
                    <a:pt x="401484" y="627383"/>
                  </a:lnTo>
                  <a:lnTo>
                    <a:pt x="362017" y="645871"/>
                  </a:lnTo>
                  <a:lnTo>
                    <a:pt x="319694" y="657425"/>
                  </a:lnTo>
                  <a:lnTo>
                    <a:pt x="275081" y="661415"/>
                  </a:lnTo>
                  <a:lnTo>
                    <a:pt x="230469" y="657425"/>
                  </a:lnTo>
                  <a:lnTo>
                    <a:pt x="188146" y="645871"/>
                  </a:lnTo>
                  <a:lnTo>
                    <a:pt x="148679" y="627383"/>
                  </a:lnTo>
                  <a:lnTo>
                    <a:pt x="112635" y="602589"/>
                  </a:lnTo>
                  <a:lnTo>
                    <a:pt x="80581" y="572119"/>
                  </a:lnTo>
                  <a:lnTo>
                    <a:pt x="53083" y="536600"/>
                  </a:lnTo>
                  <a:lnTo>
                    <a:pt x="30710" y="496662"/>
                  </a:lnTo>
                  <a:lnTo>
                    <a:pt x="14026" y="452932"/>
                  </a:lnTo>
                  <a:lnTo>
                    <a:pt x="3601" y="406041"/>
                  </a:lnTo>
                  <a:lnTo>
                    <a:pt x="0" y="356615"/>
                  </a:lnTo>
                  <a:close/>
                </a:path>
              </a:pathLst>
            </a:custGeom>
            <a:ln w="25908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89149" y="1511811"/>
            <a:ext cx="2930652" cy="13837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1" y="248157"/>
            <a:ext cx="4493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u="heavy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Constantia"/>
                <a:cs typeface="Constantia"/>
              </a:rPr>
              <a:t>Image</a:t>
            </a:r>
            <a:r>
              <a:rPr sz="3600" b="1" u="heavy" spc="-51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Constantia"/>
                <a:cs typeface="Constantia"/>
              </a:rPr>
              <a:t> </a:t>
            </a:r>
            <a:r>
              <a:rPr sz="3600" b="1" u="heavy" spc="-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Constantia"/>
                <a:cs typeface="Constantia"/>
              </a:rPr>
              <a:t>Enhancement</a:t>
            </a:r>
            <a:endParaRPr sz="3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1" y="1453644"/>
            <a:ext cx="7470140" cy="2659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57" indent="-317492">
              <a:spcBef>
                <a:spcPts val="95"/>
              </a:spcBef>
              <a:buSzPct val="96428"/>
              <a:buFont typeface="Wingdings"/>
              <a:buChar char=""/>
              <a:tabLst>
                <a:tab pos="330192" algn="l"/>
              </a:tabLst>
            </a:pPr>
            <a:r>
              <a:rPr lang="en-US" sz="28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lang="en-US" sz="2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 MT"/>
                <a:cs typeface="Arial MT"/>
              </a:rPr>
              <a:t>reasons for</a:t>
            </a:r>
            <a:r>
              <a:rPr lang="en-US" sz="2800" spc="-1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rgbClr val="0000FF"/>
                </a:solidFill>
                <a:latin typeface="Arial MT"/>
                <a:cs typeface="Arial MT"/>
              </a:rPr>
              <a:t>doing</a:t>
            </a:r>
            <a:r>
              <a:rPr lang="en-US" sz="2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lang="en-US" sz="2800" spc="-1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 MT"/>
                <a:cs typeface="Arial MT"/>
              </a:rPr>
              <a:t>include:</a:t>
            </a:r>
            <a:endParaRPr lang="en-US" sz="2800" dirty="0">
              <a:latin typeface="Arial MT"/>
              <a:cs typeface="Arial MT"/>
            </a:endParaRPr>
          </a:p>
          <a:p>
            <a:pPr marL="1243934" lvl="1" indent="-317492">
              <a:spcBef>
                <a:spcPts val="2355"/>
              </a:spcBef>
              <a:buSzPct val="96428"/>
              <a:buFont typeface="Wingdings"/>
              <a:buChar char=""/>
              <a:tabLst>
                <a:tab pos="1244569" algn="l"/>
              </a:tabLst>
            </a:pPr>
            <a:r>
              <a:rPr lang="en-US" sz="2800" spc="-5" dirty="0">
                <a:solidFill>
                  <a:srgbClr val="660066"/>
                </a:solidFill>
                <a:latin typeface="Arial MT"/>
                <a:cs typeface="Arial MT"/>
              </a:rPr>
              <a:t>Highlighting</a:t>
            </a:r>
            <a:r>
              <a:rPr lang="en-US" sz="2800" spc="31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660066"/>
                </a:solidFill>
                <a:latin typeface="Arial MT"/>
                <a:cs typeface="Arial MT"/>
              </a:rPr>
              <a:t>interesting</a:t>
            </a:r>
            <a:r>
              <a:rPr lang="en-US" sz="2800" spc="-5" dirty="0">
                <a:solidFill>
                  <a:srgbClr val="660066"/>
                </a:solidFill>
                <a:latin typeface="Arial MT"/>
                <a:cs typeface="Arial MT"/>
              </a:rPr>
              <a:t> detail</a:t>
            </a:r>
            <a:r>
              <a:rPr lang="en-US" sz="2800" dirty="0">
                <a:solidFill>
                  <a:srgbClr val="660066"/>
                </a:solidFill>
                <a:latin typeface="Arial MT"/>
                <a:cs typeface="Arial MT"/>
              </a:rPr>
              <a:t> in</a:t>
            </a:r>
            <a:r>
              <a:rPr lang="en-US" sz="2800" spc="-5" dirty="0">
                <a:solidFill>
                  <a:srgbClr val="660066"/>
                </a:solidFill>
                <a:latin typeface="Arial MT"/>
                <a:cs typeface="Arial MT"/>
              </a:rPr>
              <a:t> images</a:t>
            </a:r>
            <a:endParaRPr lang="en-US" sz="2800" dirty="0">
              <a:latin typeface="Arial MT"/>
              <a:cs typeface="Arial MT"/>
            </a:endParaRPr>
          </a:p>
          <a:p>
            <a:pPr marL="1243934" lvl="1" indent="-317492">
              <a:spcBef>
                <a:spcPts val="2351"/>
              </a:spcBef>
              <a:buSzPct val="96428"/>
              <a:buFont typeface="Wingdings"/>
              <a:buChar char=""/>
              <a:tabLst>
                <a:tab pos="1244569" algn="l"/>
              </a:tabLst>
            </a:pPr>
            <a:r>
              <a:rPr lang="en-US" sz="2800" spc="-5" dirty="0">
                <a:solidFill>
                  <a:srgbClr val="660066"/>
                </a:solidFill>
                <a:latin typeface="Arial MT"/>
                <a:cs typeface="Arial MT"/>
              </a:rPr>
              <a:t>Removing</a:t>
            </a:r>
            <a:r>
              <a:rPr lang="en-US" sz="2800" spc="2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rgbClr val="660066"/>
                </a:solidFill>
                <a:latin typeface="Arial MT"/>
                <a:cs typeface="Arial MT"/>
              </a:rPr>
              <a:t>noise</a:t>
            </a:r>
            <a:r>
              <a:rPr lang="en-US" sz="2800" spc="-11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660066"/>
                </a:solidFill>
                <a:latin typeface="Arial MT"/>
                <a:cs typeface="Arial MT"/>
              </a:rPr>
              <a:t>from</a:t>
            </a:r>
            <a:r>
              <a:rPr lang="en-US" sz="2800" spc="-11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rgbClr val="660066"/>
                </a:solidFill>
                <a:latin typeface="Arial MT"/>
                <a:cs typeface="Arial MT"/>
              </a:rPr>
              <a:t>images</a:t>
            </a:r>
            <a:endParaRPr lang="en-US" sz="2800" dirty="0">
              <a:latin typeface="Arial MT"/>
              <a:cs typeface="Arial MT"/>
            </a:endParaRPr>
          </a:p>
          <a:p>
            <a:pPr marL="1243934" lvl="1" indent="-317492">
              <a:spcBef>
                <a:spcPts val="2355"/>
              </a:spcBef>
              <a:buSzPct val="96428"/>
              <a:buFont typeface="Wingdings"/>
              <a:buChar char=""/>
              <a:tabLst>
                <a:tab pos="1244569" algn="l"/>
              </a:tabLst>
            </a:pPr>
            <a:r>
              <a:rPr lang="en-US" sz="2800" spc="-5" dirty="0">
                <a:solidFill>
                  <a:srgbClr val="660066"/>
                </a:solidFill>
                <a:latin typeface="Arial MT"/>
                <a:cs typeface="Arial MT"/>
              </a:rPr>
              <a:t>Making</a:t>
            </a:r>
            <a:r>
              <a:rPr lang="en-US" sz="2800" spc="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rgbClr val="660066"/>
                </a:solidFill>
                <a:latin typeface="Arial MT"/>
                <a:cs typeface="Arial MT"/>
              </a:rPr>
              <a:t>images</a:t>
            </a:r>
            <a:r>
              <a:rPr lang="en-US" sz="2800" spc="11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rgbClr val="660066"/>
                </a:solidFill>
                <a:latin typeface="Arial MT"/>
                <a:cs typeface="Arial MT"/>
              </a:rPr>
              <a:t>more</a:t>
            </a:r>
            <a:r>
              <a:rPr lang="en-US" sz="2800" spc="-11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660066"/>
                </a:solidFill>
                <a:latin typeface="Arial MT"/>
                <a:cs typeface="Arial MT"/>
              </a:rPr>
              <a:t>visually appealing</a:t>
            </a:r>
            <a:endParaRPr lang="en-US"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37032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6414515"/>
            <a:ext cx="344171" cy="81280"/>
          </a:xfrm>
          <a:custGeom>
            <a:avLst/>
            <a:gdLst/>
            <a:ahLst/>
            <a:cxnLst/>
            <a:rect l="l" t="t" r="r" b="b"/>
            <a:pathLst>
              <a:path w="344170" h="81279">
                <a:moveTo>
                  <a:pt x="343662" y="60960"/>
                </a:moveTo>
                <a:lnTo>
                  <a:pt x="0" y="60960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60960"/>
                </a:lnTo>
                <a:close/>
              </a:path>
              <a:path w="344170" h="8127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62194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615086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6294120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" y="5462015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" y="607618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" y="587045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" y="57500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" y="604723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555040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" y="56357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" y="591769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" y="5375147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" y="5119118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" y="519531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" y="4361689"/>
            <a:ext cx="344171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" y="4975859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" y="494690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" y="4183382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40629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" y="39486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423062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" y="375361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" y="3601214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" y="353263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" y="367741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" y="345795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" y="3253743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" y="34290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" y="330098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" y="30800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" y="29276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" y="30038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" y="2170177"/>
            <a:ext cx="344171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" y="258013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" y="2627379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" y="1979679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" y="1827279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" y="1903476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" y="1254252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" y="166421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" y="134264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" y="171145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" y="106375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" y="91135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" y="987552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" y="72237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" y="5273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" y="3749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" y="30632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" y="4511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" y="20270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" y="10363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" y="6095"/>
            <a:ext cx="344171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1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330709" y="28958"/>
            <a:ext cx="5661660" cy="208915"/>
            <a:chOff x="330708" y="28955"/>
            <a:chExt cx="5661660" cy="208915"/>
          </a:xfrm>
        </p:grpSpPr>
        <p:sp>
          <p:nvSpPr>
            <p:cNvPr id="67" name="object 67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6996686" y="1703835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2947419" y="1473708"/>
            <a:ext cx="5663565" cy="230504"/>
            <a:chOff x="2947416" y="1473708"/>
            <a:chExt cx="5663565" cy="230504"/>
          </a:xfrm>
        </p:grpSpPr>
        <p:sp>
          <p:nvSpPr>
            <p:cNvPr id="71" name="object 71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3315464" y="534672"/>
            <a:ext cx="34893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Basic</a:t>
            </a:r>
            <a:r>
              <a:rPr sz="4400" spc="-85" dirty="0"/>
              <a:t> </a:t>
            </a:r>
            <a:r>
              <a:rPr sz="4400" dirty="0"/>
              <a:t>Concepts</a:t>
            </a:r>
            <a:endParaRPr sz="4400"/>
          </a:p>
        </p:txBody>
      </p:sp>
      <p:sp>
        <p:nvSpPr>
          <p:cNvPr id="75" name="object 75"/>
          <p:cNvSpPr/>
          <p:nvPr/>
        </p:nvSpPr>
        <p:spPr>
          <a:xfrm>
            <a:off x="2667000" y="3048003"/>
            <a:ext cx="3352800" cy="672465"/>
          </a:xfrm>
          <a:custGeom>
            <a:avLst/>
            <a:gdLst/>
            <a:ahLst/>
            <a:cxnLst/>
            <a:rect l="l" t="t" r="r" b="b"/>
            <a:pathLst>
              <a:path w="3352800" h="672464">
                <a:moveTo>
                  <a:pt x="3352800" y="0"/>
                </a:moveTo>
                <a:lnTo>
                  <a:pt x="0" y="0"/>
                </a:lnTo>
                <a:lnTo>
                  <a:pt x="0" y="672083"/>
                </a:lnTo>
                <a:lnTo>
                  <a:pt x="3352800" y="672083"/>
                </a:lnTo>
                <a:lnTo>
                  <a:pt x="33528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-12699" y="1811479"/>
            <a:ext cx="8814435" cy="35195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54014" algn="l"/>
              </a:tabLst>
            </a:pPr>
            <a:r>
              <a:rPr sz="32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dirty="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sz="3200" spc="7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Most</a:t>
            </a:r>
            <a:r>
              <a:rPr sz="32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spatial domain</a:t>
            </a:r>
            <a:r>
              <a:rPr sz="3200" spc="-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enhancement</a:t>
            </a:r>
            <a:endParaRPr sz="320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  <a:tabLst>
                <a:tab pos="464808" algn="l"/>
              </a:tabLst>
            </a:pPr>
            <a:r>
              <a:rPr sz="32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 MT"/>
                <a:cs typeface="Arial MT"/>
              </a:rPr>
              <a:t> 	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operations</a:t>
            </a:r>
            <a:r>
              <a:rPr sz="3200" spc="-2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3366"/>
                </a:solidFill>
                <a:latin typeface="Arial MT"/>
                <a:cs typeface="Arial MT"/>
              </a:rPr>
              <a:t>can</a:t>
            </a:r>
            <a:r>
              <a:rPr sz="32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3366"/>
                </a:solidFill>
                <a:latin typeface="Arial MT"/>
                <a:cs typeface="Arial MT"/>
              </a:rPr>
              <a:t>be</a:t>
            </a:r>
            <a:r>
              <a:rPr sz="32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 MT"/>
                <a:cs typeface="Arial MT"/>
              </a:rPr>
              <a:t>generalized</a:t>
            </a:r>
            <a:r>
              <a:rPr sz="3200" spc="-2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3366"/>
                </a:solidFill>
                <a:latin typeface="Arial MT"/>
                <a:cs typeface="Arial MT"/>
              </a:rPr>
              <a:t>as:</a:t>
            </a:r>
            <a:endParaRPr sz="3200">
              <a:latin typeface="Arial MT"/>
              <a:cs typeface="Arial MT"/>
            </a:endParaRPr>
          </a:p>
          <a:p>
            <a:pPr marR="60958" algn="ctr">
              <a:spcBef>
                <a:spcPts val="1045"/>
              </a:spcBef>
            </a:pPr>
            <a:r>
              <a:rPr sz="3151" i="1" spc="255" dirty="0">
                <a:latin typeface="Times New Roman"/>
                <a:cs typeface="Times New Roman"/>
              </a:rPr>
              <a:t>g</a:t>
            </a:r>
            <a:r>
              <a:rPr sz="3151" spc="229" dirty="0">
                <a:latin typeface="Times New Roman"/>
                <a:cs typeface="Times New Roman"/>
              </a:rPr>
              <a:t>(</a:t>
            </a:r>
            <a:r>
              <a:rPr sz="3151" i="1" spc="35" dirty="0">
                <a:latin typeface="Times New Roman"/>
                <a:cs typeface="Times New Roman"/>
              </a:rPr>
              <a:t>x</a:t>
            </a:r>
            <a:r>
              <a:rPr sz="3151" spc="25" dirty="0">
                <a:latin typeface="Times New Roman"/>
                <a:cs typeface="Times New Roman"/>
              </a:rPr>
              <a:t>,</a:t>
            </a:r>
            <a:r>
              <a:rPr sz="3151" spc="-131" dirty="0">
                <a:latin typeface="Times New Roman"/>
                <a:cs typeface="Times New Roman"/>
              </a:rPr>
              <a:t> </a:t>
            </a:r>
            <a:r>
              <a:rPr sz="3151" i="1" spc="140" dirty="0">
                <a:latin typeface="Times New Roman"/>
                <a:cs typeface="Times New Roman"/>
              </a:rPr>
              <a:t>y</a:t>
            </a:r>
            <a:r>
              <a:rPr sz="3151" spc="35" dirty="0">
                <a:latin typeface="Times New Roman"/>
                <a:cs typeface="Times New Roman"/>
              </a:rPr>
              <a:t>)</a:t>
            </a:r>
            <a:r>
              <a:rPr sz="3151" spc="-95" dirty="0">
                <a:latin typeface="Times New Roman"/>
                <a:cs typeface="Times New Roman"/>
              </a:rPr>
              <a:t> </a:t>
            </a:r>
            <a:r>
              <a:rPr sz="3151" spc="60" dirty="0">
                <a:latin typeface="Symbol"/>
                <a:cs typeface="Symbol"/>
              </a:rPr>
              <a:t></a:t>
            </a:r>
            <a:r>
              <a:rPr sz="3151" spc="-320" dirty="0">
                <a:latin typeface="Times New Roman"/>
                <a:cs typeface="Times New Roman"/>
              </a:rPr>
              <a:t> </a:t>
            </a:r>
            <a:r>
              <a:rPr sz="3151" i="1" spc="60" dirty="0">
                <a:latin typeface="Times New Roman"/>
                <a:cs typeface="Times New Roman"/>
              </a:rPr>
              <a:t>T</a:t>
            </a:r>
            <a:r>
              <a:rPr sz="3151" i="1" spc="-211" dirty="0">
                <a:latin typeface="Times New Roman"/>
                <a:cs typeface="Times New Roman"/>
              </a:rPr>
              <a:t> </a:t>
            </a:r>
            <a:r>
              <a:rPr sz="6525" spc="-569" baseline="-3831" dirty="0">
                <a:latin typeface="Symbol"/>
                <a:cs typeface="Symbol"/>
              </a:rPr>
              <a:t></a:t>
            </a:r>
            <a:r>
              <a:rPr sz="6525" spc="-569" baseline="-3831" dirty="0">
                <a:latin typeface="Times New Roman"/>
                <a:cs typeface="Times New Roman"/>
              </a:rPr>
              <a:t> </a:t>
            </a:r>
            <a:r>
              <a:rPr sz="3151" i="1" spc="31" dirty="0">
                <a:latin typeface="Times New Roman"/>
                <a:cs typeface="Times New Roman"/>
              </a:rPr>
              <a:t>f</a:t>
            </a:r>
            <a:r>
              <a:rPr sz="3151" i="1" spc="-55" dirty="0">
                <a:latin typeface="Times New Roman"/>
                <a:cs typeface="Times New Roman"/>
              </a:rPr>
              <a:t> </a:t>
            </a:r>
            <a:r>
              <a:rPr sz="3151" spc="215" dirty="0">
                <a:latin typeface="Times New Roman"/>
                <a:cs typeface="Times New Roman"/>
              </a:rPr>
              <a:t>(</a:t>
            </a:r>
            <a:r>
              <a:rPr sz="3151" i="1" spc="51" dirty="0">
                <a:latin typeface="Times New Roman"/>
                <a:cs typeface="Times New Roman"/>
              </a:rPr>
              <a:t>x</a:t>
            </a:r>
            <a:r>
              <a:rPr sz="3151" spc="25" dirty="0">
                <a:latin typeface="Times New Roman"/>
                <a:cs typeface="Times New Roman"/>
              </a:rPr>
              <a:t>,</a:t>
            </a:r>
            <a:r>
              <a:rPr sz="3151" spc="-145" dirty="0">
                <a:latin typeface="Times New Roman"/>
                <a:cs typeface="Times New Roman"/>
              </a:rPr>
              <a:t> </a:t>
            </a:r>
            <a:r>
              <a:rPr sz="3151" i="1" spc="155" dirty="0">
                <a:latin typeface="Times New Roman"/>
                <a:cs typeface="Times New Roman"/>
              </a:rPr>
              <a:t>y</a:t>
            </a:r>
            <a:r>
              <a:rPr sz="3151" spc="105" dirty="0">
                <a:latin typeface="Times New Roman"/>
                <a:cs typeface="Times New Roman"/>
              </a:rPr>
              <a:t>)</a:t>
            </a:r>
            <a:r>
              <a:rPr sz="6525" spc="-569" baseline="-3831" dirty="0">
                <a:latin typeface="Symbol"/>
                <a:cs typeface="Symbol"/>
              </a:rPr>
              <a:t></a:t>
            </a:r>
            <a:endParaRPr sz="6525" baseline="-3831">
              <a:latin typeface="Symbol"/>
              <a:cs typeface="Symbol"/>
            </a:endParaRPr>
          </a:p>
          <a:p>
            <a:pPr marL="12700">
              <a:spcBef>
                <a:spcPts val="3560"/>
              </a:spcBef>
              <a:tabLst>
                <a:tab pos="436234" algn="l"/>
              </a:tabLst>
            </a:pPr>
            <a:r>
              <a:rPr sz="2400" i="1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i="1" spc="-289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sz="2400" i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(x,</a:t>
            </a:r>
            <a:r>
              <a:rPr sz="2400" i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y)</a:t>
            </a:r>
            <a:r>
              <a:rPr sz="2400" i="1" spc="-1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=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the</a:t>
            </a:r>
            <a:r>
              <a:rPr sz="2400" spc="-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input image</a:t>
            </a:r>
            <a:endParaRPr sz="2400">
              <a:latin typeface="Arial MT"/>
              <a:cs typeface="Arial MT"/>
            </a:endParaRPr>
          </a:p>
          <a:p>
            <a:pPr marL="12700">
              <a:spcBef>
                <a:spcPts val="575"/>
              </a:spcBef>
              <a:tabLst>
                <a:tab pos="436869" algn="l"/>
              </a:tabLst>
            </a:pPr>
            <a:r>
              <a:rPr sz="2400" i="1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i="1" spc="-2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3366"/>
                </a:solidFill>
                <a:latin typeface="Arial"/>
                <a:cs typeface="Arial"/>
              </a:rPr>
              <a:t>g 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(x,</a:t>
            </a:r>
            <a:r>
              <a:rPr sz="2400" i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y)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=</a:t>
            </a:r>
            <a:r>
              <a:rPr sz="2400" spc="-2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processed/output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image</a:t>
            </a:r>
            <a:endParaRPr sz="2400">
              <a:latin typeface="Arial MT"/>
              <a:cs typeface="Arial MT"/>
            </a:endParaRPr>
          </a:p>
          <a:p>
            <a:pPr marL="12700">
              <a:spcBef>
                <a:spcPts val="575"/>
              </a:spcBef>
              <a:tabLst>
                <a:tab pos="436234" algn="l"/>
              </a:tabLst>
            </a:pPr>
            <a:r>
              <a:rPr sz="2400" i="1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i="1" spc="-289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400" i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=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some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operator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defined</a:t>
            </a:r>
            <a:r>
              <a:rPr sz="2400" spc="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over</a:t>
            </a:r>
            <a:r>
              <a:rPr sz="2400" spc="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some</a:t>
            </a:r>
            <a:r>
              <a:rPr sz="2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 MT"/>
                <a:cs typeface="Arial MT"/>
              </a:rPr>
              <a:t>neighbourhood</a:t>
            </a:r>
            <a:r>
              <a:rPr sz="2400" spc="5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of 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(x,</a:t>
            </a:r>
            <a:r>
              <a:rPr sz="2400" i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y)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456424" y="6574462"/>
            <a:ext cx="2749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sz="1400" dirty="0">
                <a:solidFill>
                  <a:srgbClr val="800000"/>
                </a:solidFill>
                <a:latin typeface="Arial MT"/>
                <a:cs typeface="Arial MT"/>
              </a:rPr>
              <a:pPr marL="38099">
                <a:lnSpc>
                  <a:spcPts val="1651"/>
                </a:lnSpc>
              </a:pPr>
              <a:t>6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37032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6414515"/>
            <a:ext cx="344171" cy="81280"/>
          </a:xfrm>
          <a:custGeom>
            <a:avLst/>
            <a:gdLst/>
            <a:ahLst/>
            <a:cxnLst/>
            <a:rect l="l" t="t" r="r" b="b"/>
            <a:pathLst>
              <a:path w="344170" h="81279">
                <a:moveTo>
                  <a:pt x="343662" y="60960"/>
                </a:moveTo>
                <a:lnTo>
                  <a:pt x="0" y="60960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60960"/>
                </a:lnTo>
                <a:close/>
              </a:path>
              <a:path w="344170" h="8127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62194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615086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6294120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" y="5462015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" y="607618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" y="587045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" y="57500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" y="604723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555040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" y="563575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" y="591769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" y="526999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" y="5119118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" y="519531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" y="4361688"/>
            <a:ext cx="344171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" y="4975859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" y="477164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" y="494690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" y="4818891"/>
            <a:ext cx="344171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4183382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" y="40629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" y="394868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" y="423062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" y="375361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" y="353263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" y="3457955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" y="3253743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" y="34290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" y="330098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" y="30800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" y="29276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" y="30038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" y="2170176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" y="2784348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" y="258013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" y="2755395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" y="2656332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" y="2023871"/>
            <a:ext cx="344171" cy="81280"/>
          </a:xfrm>
          <a:custGeom>
            <a:avLst/>
            <a:gdLst/>
            <a:ahLst/>
            <a:cxnLst/>
            <a:rect l="l" t="t" r="r" b="b"/>
            <a:pathLst>
              <a:path w="344170" h="81280">
                <a:moveTo>
                  <a:pt x="343662" y="60960"/>
                </a:moveTo>
                <a:lnTo>
                  <a:pt x="0" y="60960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60960"/>
                </a:lnTo>
                <a:close/>
              </a:path>
              <a:path w="344170" h="8128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" y="1827279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" y="1254252"/>
            <a:ext cx="344171" cy="67311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" y="1664210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" y="134264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" y="1711455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" y="1063755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" y="911355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" y="987552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" y="72237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" y="527307"/>
            <a:ext cx="344171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" y="374907"/>
            <a:ext cx="344171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" y="30632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" y="451104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" y="202707"/>
            <a:ext cx="344171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" y="103631"/>
            <a:ext cx="344171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" y="6095"/>
            <a:ext cx="344171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9121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330709" y="28958"/>
            <a:ext cx="5661660" cy="208915"/>
            <a:chOff x="330708" y="28955"/>
            <a:chExt cx="5661660" cy="208915"/>
          </a:xfrm>
        </p:grpSpPr>
        <p:sp>
          <p:nvSpPr>
            <p:cNvPr id="71" name="object 71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6996686" y="1703835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2947419" y="1473708"/>
            <a:ext cx="5663565" cy="230504"/>
            <a:chOff x="2947416" y="1473708"/>
            <a:chExt cx="5663565" cy="230504"/>
          </a:xfrm>
        </p:grpSpPr>
        <p:sp>
          <p:nvSpPr>
            <p:cNvPr id="75" name="object 75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-457200" y="313692"/>
            <a:ext cx="10359136" cy="632225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3313346" marR="5080" indent="-1925272">
              <a:lnSpc>
                <a:spcPts val="4079"/>
              </a:lnSpc>
              <a:spcBef>
                <a:spcPts val="831"/>
              </a:spcBef>
            </a:pPr>
            <a:r>
              <a:rPr spc="-5" dirty="0"/>
              <a:t>Types of image enhancement </a:t>
            </a:r>
            <a:r>
              <a:rPr spc="-985" dirty="0"/>
              <a:t> </a:t>
            </a:r>
            <a:r>
              <a:rPr dirty="0"/>
              <a:t>operations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-12698" y="1614626"/>
            <a:ext cx="5648325" cy="451322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spcBef>
                <a:spcPts val="585"/>
              </a:spcBef>
              <a:tabLst>
                <a:tab pos="410199" algn="l"/>
                <a:tab pos="560691" algn="l"/>
              </a:tabLst>
            </a:pPr>
            <a:r>
              <a:rPr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spc="3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800000"/>
                </a:solidFill>
                <a:latin typeface="Arial MT"/>
                <a:cs typeface="Arial MT"/>
              </a:rPr>
              <a:t>Point/Pixel</a:t>
            </a:r>
            <a:r>
              <a:rPr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800000"/>
                </a:solidFill>
                <a:latin typeface="Arial MT"/>
                <a:cs typeface="Arial MT"/>
              </a:rPr>
              <a:t>operations</a:t>
            </a:r>
            <a:endParaRPr>
              <a:latin typeface="Arial MT"/>
              <a:cs typeface="Arial MT"/>
            </a:endParaRPr>
          </a:p>
          <a:p>
            <a:pPr marL="828019" algn="just">
              <a:lnSpc>
                <a:spcPts val="2540"/>
              </a:lnSpc>
              <a:spcBef>
                <a:spcPts val="585"/>
              </a:spcBef>
            </a:pP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Output</a:t>
            </a:r>
            <a:r>
              <a:rPr sz="2200" spc="75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value</a:t>
            </a:r>
            <a:r>
              <a:rPr sz="2200" spc="75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at</a:t>
            </a:r>
            <a:r>
              <a:rPr sz="2200" spc="7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specific</a:t>
            </a:r>
            <a:r>
              <a:rPr sz="2200" spc="7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coordinates</a:t>
            </a:r>
            <a:endParaRPr sz="2200">
              <a:latin typeface="Arial MT"/>
              <a:cs typeface="Arial MT"/>
            </a:endParaRPr>
          </a:p>
          <a:p>
            <a:pPr marL="797540" marR="5715" indent="-784840">
              <a:lnSpc>
                <a:spcPts val="2380"/>
              </a:lnSpc>
              <a:spcBef>
                <a:spcPts val="195"/>
              </a:spcBef>
              <a:tabLst>
                <a:tab pos="429248" algn="l"/>
                <a:tab pos="796905" algn="l"/>
                <a:tab pos="1499833" algn="l"/>
                <a:tab pos="1861139" algn="l"/>
                <a:tab pos="3340016" algn="l"/>
                <a:tab pos="4011829" algn="l"/>
                <a:tab pos="4481083" algn="l"/>
                <a:tab pos="5028440" algn="l"/>
              </a:tabLst>
            </a:pPr>
            <a:r>
              <a:rPr sz="2200" i="1" u="sng" spc="-5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200" i="1" spc="-5" dirty="0">
                <a:solidFill>
                  <a:srgbClr val="003366"/>
                </a:solidFill>
                <a:latin typeface="Arial"/>
                <a:cs typeface="Arial"/>
              </a:rPr>
              <a:t>	(x,y)	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is	depend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e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nt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	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on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l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y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	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on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	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	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n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put  value</a:t>
            </a:r>
            <a:r>
              <a:rPr sz="2200" spc="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at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i="1" spc="-5" dirty="0">
                <a:solidFill>
                  <a:srgbClr val="003366"/>
                </a:solidFill>
                <a:latin typeface="Arial"/>
                <a:cs typeface="Arial"/>
              </a:rPr>
              <a:t>(x,y)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651">
              <a:latin typeface="Arial"/>
              <a:cs typeface="Arial"/>
            </a:endParaRPr>
          </a:p>
          <a:p>
            <a:pPr marL="12700">
              <a:spcBef>
                <a:spcPts val="5"/>
              </a:spcBef>
              <a:tabLst>
                <a:tab pos="410199" algn="l"/>
                <a:tab pos="560691" algn="l"/>
              </a:tabLst>
            </a:pPr>
            <a:r>
              <a:rPr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spc="3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800000"/>
                </a:solidFill>
                <a:latin typeface="Arial MT"/>
                <a:cs typeface="Arial MT"/>
              </a:rPr>
              <a:t>Local</a:t>
            </a:r>
            <a:r>
              <a:rPr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800000"/>
                </a:solidFill>
                <a:latin typeface="Arial MT"/>
                <a:cs typeface="Arial MT"/>
              </a:rPr>
              <a:t>operations</a:t>
            </a:r>
            <a:endParaRPr>
              <a:latin typeface="Arial MT"/>
              <a:cs typeface="Arial MT"/>
            </a:endParaRPr>
          </a:p>
          <a:p>
            <a:pPr marL="797540" marR="5080" indent="28574" algn="just">
              <a:lnSpc>
                <a:spcPct val="91100"/>
              </a:lnSpc>
              <a:spcBef>
                <a:spcPts val="819"/>
              </a:spcBef>
            </a:pP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The output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value at </a:t>
            </a:r>
            <a:r>
              <a:rPr sz="2200" i="1" dirty="0">
                <a:solidFill>
                  <a:srgbClr val="003366"/>
                </a:solidFill>
                <a:latin typeface="Arial"/>
                <a:cs typeface="Arial"/>
              </a:rPr>
              <a:t>(x,y)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is dependent 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on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input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values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in</a:t>
            </a:r>
            <a:r>
              <a:rPr sz="2200" spc="60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11" dirty="0">
                <a:solidFill>
                  <a:srgbClr val="003366"/>
                </a:solidFill>
                <a:latin typeface="Arial MT"/>
                <a:cs typeface="Arial MT"/>
              </a:rPr>
              <a:t>the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 neighborhood</a:t>
            </a:r>
            <a:r>
              <a:rPr sz="2200" spc="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i="1" spc="-5" dirty="0">
                <a:solidFill>
                  <a:srgbClr val="003366"/>
                </a:solidFill>
                <a:latin typeface="Arial"/>
                <a:cs typeface="Arial"/>
              </a:rPr>
              <a:t>(x,y)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2700">
              <a:latin typeface="Arial"/>
              <a:cs typeface="Arial"/>
            </a:endParaRPr>
          </a:p>
          <a:p>
            <a:pPr marL="797540" indent="-236214">
              <a:buClr>
                <a:srgbClr val="003366"/>
              </a:buClr>
              <a:buFont typeface="Wingdings"/>
              <a:buChar char=""/>
              <a:tabLst>
                <a:tab pos="797540" algn="l"/>
              </a:tabLst>
            </a:pPr>
            <a:r>
              <a:rPr spc="-5" dirty="0">
                <a:solidFill>
                  <a:srgbClr val="800000"/>
                </a:solidFill>
                <a:latin typeface="Arial MT"/>
                <a:cs typeface="Arial MT"/>
              </a:rPr>
              <a:t>Global</a:t>
            </a:r>
            <a:r>
              <a:rPr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pc="-11" dirty="0">
                <a:solidFill>
                  <a:srgbClr val="800000"/>
                </a:solidFill>
                <a:latin typeface="Arial MT"/>
                <a:cs typeface="Arial MT"/>
              </a:rPr>
              <a:t>operations</a:t>
            </a:r>
            <a:endParaRPr>
              <a:latin typeface="Arial MT"/>
              <a:cs typeface="Arial MT"/>
            </a:endParaRPr>
          </a:p>
          <a:p>
            <a:pPr marL="797540" marR="6351" algn="just">
              <a:lnSpc>
                <a:spcPts val="2440"/>
              </a:lnSpc>
              <a:spcBef>
                <a:spcPts val="835"/>
              </a:spcBef>
            </a:pP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The output value 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at </a:t>
            </a:r>
            <a:r>
              <a:rPr sz="2200" i="1" spc="-5" dirty="0">
                <a:solidFill>
                  <a:srgbClr val="003366"/>
                </a:solidFill>
                <a:latin typeface="Arial"/>
                <a:cs typeface="Arial"/>
              </a:rPr>
              <a:t>(x,y)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is dependent 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on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all</a:t>
            </a:r>
            <a:r>
              <a:rPr sz="22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values</a:t>
            </a:r>
            <a:r>
              <a:rPr sz="22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in</a:t>
            </a:r>
            <a:r>
              <a:rPr sz="22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input</a:t>
            </a:r>
            <a:r>
              <a:rPr sz="2200" spc="11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 MT"/>
                <a:cs typeface="Arial MT"/>
              </a:rPr>
              <a:t>image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858255" y="1766574"/>
            <a:ext cx="2992120" cy="1292225"/>
            <a:chOff x="5858255" y="1766570"/>
            <a:chExt cx="2992120" cy="1292225"/>
          </a:xfrm>
        </p:grpSpPr>
        <p:sp>
          <p:nvSpPr>
            <p:cNvPr id="81" name="object 81"/>
            <p:cNvSpPr/>
            <p:nvPr/>
          </p:nvSpPr>
          <p:spPr>
            <a:xfrm>
              <a:off x="5868161" y="2134362"/>
              <a:ext cx="1295400" cy="914400"/>
            </a:xfrm>
            <a:custGeom>
              <a:avLst/>
              <a:gdLst/>
              <a:ahLst/>
              <a:cxnLst/>
              <a:rect l="l" t="t" r="r" b="b"/>
              <a:pathLst>
                <a:path w="1295400" h="914400">
                  <a:moveTo>
                    <a:pt x="0" y="914400"/>
                  </a:moveTo>
                  <a:lnTo>
                    <a:pt x="1295399" y="914400"/>
                  </a:lnTo>
                  <a:lnTo>
                    <a:pt x="129539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981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8231" y="2510028"/>
              <a:ext cx="161544" cy="16154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544561" y="2134362"/>
              <a:ext cx="1295400" cy="914400"/>
            </a:xfrm>
            <a:custGeom>
              <a:avLst/>
              <a:gdLst/>
              <a:ahLst/>
              <a:cxnLst/>
              <a:rect l="l" t="t" r="r" b="b"/>
              <a:pathLst>
                <a:path w="1295400" h="914400">
                  <a:moveTo>
                    <a:pt x="0" y="914400"/>
                  </a:moveTo>
                  <a:lnTo>
                    <a:pt x="1295400" y="9144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981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1876" y="2510028"/>
              <a:ext cx="161544" cy="16154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6485000" y="1766570"/>
              <a:ext cx="1745614" cy="719455"/>
            </a:xfrm>
            <a:custGeom>
              <a:avLst/>
              <a:gdLst/>
              <a:ahLst/>
              <a:cxnLst/>
              <a:rect l="l" t="t" r="r" b="b"/>
              <a:pathLst>
                <a:path w="1745615" h="719455">
                  <a:moveTo>
                    <a:pt x="846454" y="0"/>
                  </a:moveTo>
                  <a:lnTo>
                    <a:pt x="790194" y="4952"/>
                  </a:lnTo>
                  <a:lnTo>
                    <a:pt x="734695" y="17779"/>
                  </a:lnTo>
                  <a:lnTo>
                    <a:pt x="679830" y="37591"/>
                  </a:lnTo>
                  <a:lnTo>
                    <a:pt x="625475" y="64007"/>
                  </a:lnTo>
                  <a:lnTo>
                    <a:pt x="571626" y="96265"/>
                  </a:lnTo>
                  <a:lnTo>
                    <a:pt x="518414" y="133984"/>
                  </a:lnTo>
                  <a:lnTo>
                    <a:pt x="465454" y="176656"/>
                  </a:lnTo>
                  <a:lnTo>
                    <a:pt x="412876" y="223774"/>
                  </a:lnTo>
                  <a:lnTo>
                    <a:pt x="360679" y="274574"/>
                  </a:lnTo>
                  <a:lnTo>
                    <a:pt x="308737" y="328929"/>
                  </a:lnTo>
                  <a:lnTo>
                    <a:pt x="282701" y="357377"/>
                  </a:lnTo>
                  <a:lnTo>
                    <a:pt x="256921" y="386333"/>
                  </a:lnTo>
                  <a:lnTo>
                    <a:pt x="231140" y="415797"/>
                  </a:lnTo>
                  <a:lnTo>
                    <a:pt x="205231" y="446024"/>
                  </a:lnTo>
                  <a:lnTo>
                    <a:pt x="153797" y="507745"/>
                  </a:lnTo>
                  <a:lnTo>
                    <a:pt x="102489" y="570738"/>
                  </a:lnTo>
                  <a:lnTo>
                    <a:pt x="51180" y="634745"/>
                  </a:lnTo>
                  <a:lnTo>
                    <a:pt x="0" y="699262"/>
                  </a:lnTo>
                  <a:lnTo>
                    <a:pt x="25146" y="719074"/>
                  </a:lnTo>
                  <a:lnTo>
                    <a:pt x="76200" y="654684"/>
                  </a:lnTo>
                  <a:lnTo>
                    <a:pt x="127507" y="590803"/>
                  </a:lnTo>
                  <a:lnTo>
                    <a:pt x="178562" y="527938"/>
                  </a:lnTo>
                  <a:lnTo>
                    <a:pt x="229870" y="466470"/>
                  </a:lnTo>
                  <a:lnTo>
                    <a:pt x="255397" y="436625"/>
                  </a:lnTo>
                  <a:lnTo>
                    <a:pt x="281050" y="407415"/>
                  </a:lnTo>
                  <a:lnTo>
                    <a:pt x="306704" y="378587"/>
                  </a:lnTo>
                  <a:lnTo>
                    <a:pt x="358013" y="323341"/>
                  </a:lnTo>
                  <a:lnTo>
                    <a:pt x="409321" y="271399"/>
                  </a:lnTo>
                  <a:lnTo>
                    <a:pt x="460755" y="223265"/>
                  </a:lnTo>
                  <a:lnTo>
                    <a:pt x="512318" y="179450"/>
                  </a:lnTo>
                  <a:lnTo>
                    <a:pt x="563879" y="140334"/>
                  </a:lnTo>
                  <a:lnTo>
                    <a:pt x="615442" y="106552"/>
                  </a:lnTo>
                  <a:lnTo>
                    <a:pt x="667130" y="78485"/>
                  </a:lnTo>
                  <a:lnTo>
                    <a:pt x="718820" y="56641"/>
                  </a:lnTo>
                  <a:lnTo>
                    <a:pt x="770508" y="41401"/>
                  </a:lnTo>
                  <a:lnTo>
                    <a:pt x="822198" y="33274"/>
                  </a:lnTo>
                  <a:lnTo>
                    <a:pt x="848105" y="31876"/>
                  </a:lnTo>
                  <a:lnTo>
                    <a:pt x="1017144" y="31876"/>
                  </a:lnTo>
                  <a:lnTo>
                    <a:pt x="1016507" y="31622"/>
                  </a:lnTo>
                  <a:lnTo>
                    <a:pt x="959739" y="13715"/>
                  </a:lnTo>
                  <a:lnTo>
                    <a:pt x="902970" y="2920"/>
                  </a:lnTo>
                  <a:lnTo>
                    <a:pt x="874776" y="507"/>
                  </a:lnTo>
                  <a:lnTo>
                    <a:pt x="846454" y="0"/>
                  </a:lnTo>
                  <a:close/>
                </a:path>
                <a:path w="1745615" h="719455">
                  <a:moveTo>
                    <a:pt x="1668670" y="617458"/>
                  </a:moveTo>
                  <a:lnTo>
                    <a:pt x="1645030" y="639063"/>
                  </a:lnTo>
                  <a:lnTo>
                    <a:pt x="1745360" y="677417"/>
                  </a:lnTo>
                  <a:lnTo>
                    <a:pt x="1731608" y="629284"/>
                  </a:lnTo>
                  <a:lnTo>
                    <a:pt x="1679575" y="629284"/>
                  </a:lnTo>
                  <a:lnTo>
                    <a:pt x="1668670" y="617458"/>
                  </a:lnTo>
                  <a:close/>
                </a:path>
                <a:path w="1745615" h="719455">
                  <a:moveTo>
                    <a:pt x="1692245" y="595911"/>
                  </a:moveTo>
                  <a:lnTo>
                    <a:pt x="1668670" y="617458"/>
                  </a:lnTo>
                  <a:lnTo>
                    <a:pt x="1679575" y="629284"/>
                  </a:lnTo>
                  <a:lnTo>
                    <a:pt x="1703070" y="607694"/>
                  </a:lnTo>
                  <a:lnTo>
                    <a:pt x="1692245" y="595911"/>
                  </a:lnTo>
                  <a:close/>
                </a:path>
                <a:path w="1745615" h="719455">
                  <a:moveTo>
                    <a:pt x="1715897" y="574293"/>
                  </a:moveTo>
                  <a:lnTo>
                    <a:pt x="1692245" y="595911"/>
                  </a:lnTo>
                  <a:lnTo>
                    <a:pt x="1703070" y="607694"/>
                  </a:lnTo>
                  <a:lnTo>
                    <a:pt x="1679575" y="629284"/>
                  </a:lnTo>
                  <a:lnTo>
                    <a:pt x="1731608" y="629284"/>
                  </a:lnTo>
                  <a:lnTo>
                    <a:pt x="1715897" y="574293"/>
                  </a:lnTo>
                  <a:close/>
                </a:path>
                <a:path w="1745615" h="719455">
                  <a:moveTo>
                    <a:pt x="1017144" y="31876"/>
                  </a:moveTo>
                  <a:lnTo>
                    <a:pt x="848105" y="31876"/>
                  </a:lnTo>
                  <a:lnTo>
                    <a:pt x="874014" y="32512"/>
                  </a:lnTo>
                  <a:lnTo>
                    <a:pt x="900176" y="34797"/>
                  </a:lnTo>
                  <a:lnTo>
                    <a:pt x="952880" y="44957"/>
                  </a:lnTo>
                  <a:lnTo>
                    <a:pt x="1006094" y="61849"/>
                  </a:lnTo>
                  <a:lnTo>
                    <a:pt x="1059942" y="84962"/>
                  </a:lnTo>
                  <a:lnTo>
                    <a:pt x="1114298" y="114172"/>
                  </a:lnTo>
                  <a:lnTo>
                    <a:pt x="1169289" y="148716"/>
                  </a:lnTo>
                  <a:lnTo>
                    <a:pt x="1224533" y="188340"/>
                  </a:lnTo>
                  <a:lnTo>
                    <a:pt x="1280287" y="232409"/>
                  </a:lnTo>
                  <a:lnTo>
                    <a:pt x="1336294" y="280542"/>
                  </a:lnTo>
                  <a:lnTo>
                    <a:pt x="1392554" y="332231"/>
                  </a:lnTo>
                  <a:lnTo>
                    <a:pt x="1420876" y="359155"/>
                  </a:lnTo>
                  <a:lnTo>
                    <a:pt x="1449070" y="386841"/>
                  </a:lnTo>
                  <a:lnTo>
                    <a:pt x="1477264" y="415163"/>
                  </a:lnTo>
                  <a:lnTo>
                    <a:pt x="1505712" y="444118"/>
                  </a:lnTo>
                  <a:lnTo>
                    <a:pt x="1562607" y="503300"/>
                  </a:lnTo>
                  <a:lnTo>
                    <a:pt x="1619503" y="564133"/>
                  </a:lnTo>
                  <a:lnTo>
                    <a:pt x="1668670" y="617458"/>
                  </a:lnTo>
                  <a:lnTo>
                    <a:pt x="1692245" y="595911"/>
                  </a:lnTo>
                  <a:lnTo>
                    <a:pt x="1642872" y="542163"/>
                  </a:lnTo>
                  <a:lnTo>
                    <a:pt x="1585595" y="481202"/>
                  </a:lnTo>
                  <a:lnTo>
                    <a:pt x="1528572" y="421639"/>
                  </a:lnTo>
                  <a:lnTo>
                    <a:pt x="1499997" y="392556"/>
                  </a:lnTo>
                  <a:lnTo>
                    <a:pt x="1471422" y="363981"/>
                  </a:lnTo>
                  <a:lnTo>
                    <a:pt x="1442974" y="336041"/>
                  </a:lnTo>
                  <a:lnTo>
                    <a:pt x="1414399" y="308863"/>
                  </a:lnTo>
                  <a:lnTo>
                    <a:pt x="1385824" y="282193"/>
                  </a:lnTo>
                  <a:lnTo>
                    <a:pt x="1357376" y="256539"/>
                  </a:lnTo>
                  <a:lnTo>
                    <a:pt x="1300479" y="207517"/>
                  </a:lnTo>
                  <a:lnTo>
                    <a:pt x="1243583" y="162432"/>
                  </a:lnTo>
                  <a:lnTo>
                    <a:pt x="1186815" y="121919"/>
                  </a:lnTo>
                  <a:lnTo>
                    <a:pt x="1129919" y="86105"/>
                  </a:lnTo>
                  <a:lnTo>
                    <a:pt x="1073277" y="55879"/>
                  </a:lnTo>
                  <a:lnTo>
                    <a:pt x="1044828" y="42925"/>
                  </a:lnTo>
                  <a:lnTo>
                    <a:pt x="1017144" y="31876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5867400" y="3522221"/>
            <a:ext cx="2992120" cy="1292225"/>
            <a:chOff x="5867400" y="3522217"/>
            <a:chExt cx="2992120" cy="1292225"/>
          </a:xfrm>
        </p:grpSpPr>
        <p:sp>
          <p:nvSpPr>
            <p:cNvPr id="87" name="object 87"/>
            <p:cNvSpPr/>
            <p:nvPr/>
          </p:nvSpPr>
          <p:spPr>
            <a:xfrm>
              <a:off x="5877305" y="3890009"/>
              <a:ext cx="1295400" cy="914400"/>
            </a:xfrm>
            <a:custGeom>
              <a:avLst/>
              <a:gdLst/>
              <a:ahLst/>
              <a:cxnLst/>
              <a:rect l="l" t="t" r="r" b="b"/>
              <a:pathLst>
                <a:path w="1295400" h="914400">
                  <a:moveTo>
                    <a:pt x="0" y="914400"/>
                  </a:moveTo>
                  <a:lnTo>
                    <a:pt x="1295400" y="9144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981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7459" y="4160519"/>
              <a:ext cx="309880" cy="326390"/>
            </a:xfrm>
            <a:custGeom>
              <a:avLst/>
              <a:gdLst/>
              <a:ahLst/>
              <a:cxnLst/>
              <a:rect l="l" t="t" r="r" b="b"/>
              <a:pathLst>
                <a:path w="309879" h="326389">
                  <a:moveTo>
                    <a:pt x="154686" y="0"/>
                  </a:moveTo>
                  <a:lnTo>
                    <a:pt x="105777" y="8314"/>
                  </a:lnTo>
                  <a:lnTo>
                    <a:pt x="63313" y="31467"/>
                  </a:lnTo>
                  <a:lnTo>
                    <a:pt x="29833" y="66769"/>
                  </a:lnTo>
                  <a:lnTo>
                    <a:pt x="7882" y="111532"/>
                  </a:lnTo>
                  <a:lnTo>
                    <a:pt x="0" y="163067"/>
                  </a:lnTo>
                  <a:lnTo>
                    <a:pt x="7882" y="214603"/>
                  </a:lnTo>
                  <a:lnTo>
                    <a:pt x="29833" y="259366"/>
                  </a:lnTo>
                  <a:lnTo>
                    <a:pt x="63313" y="294668"/>
                  </a:lnTo>
                  <a:lnTo>
                    <a:pt x="105777" y="317821"/>
                  </a:lnTo>
                  <a:lnTo>
                    <a:pt x="154686" y="326135"/>
                  </a:lnTo>
                  <a:lnTo>
                    <a:pt x="203594" y="317821"/>
                  </a:lnTo>
                  <a:lnTo>
                    <a:pt x="246058" y="294668"/>
                  </a:lnTo>
                  <a:lnTo>
                    <a:pt x="279538" y="259366"/>
                  </a:lnTo>
                  <a:lnTo>
                    <a:pt x="301489" y="214603"/>
                  </a:lnTo>
                  <a:lnTo>
                    <a:pt x="309371" y="163067"/>
                  </a:lnTo>
                  <a:lnTo>
                    <a:pt x="301489" y="111532"/>
                  </a:lnTo>
                  <a:lnTo>
                    <a:pt x="279538" y="66769"/>
                  </a:lnTo>
                  <a:lnTo>
                    <a:pt x="246058" y="31467"/>
                  </a:lnTo>
                  <a:lnTo>
                    <a:pt x="203594" y="8314"/>
                  </a:lnTo>
                  <a:lnTo>
                    <a:pt x="15468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347459" y="4160519"/>
              <a:ext cx="309880" cy="326390"/>
            </a:xfrm>
            <a:custGeom>
              <a:avLst/>
              <a:gdLst/>
              <a:ahLst/>
              <a:cxnLst/>
              <a:rect l="l" t="t" r="r" b="b"/>
              <a:pathLst>
                <a:path w="309879" h="326389">
                  <a:moveTo>
                    <a:pt x="0" y="163067"/>
                  </a:moveTo>
                  <a:lnTo>
                    <a:pt x="7882" y="111532"/>
                  </a:lnTo>
                  <a:lnTo>
                    <a:pt x="29833" y="66769"/>
                  </a:lnTo>
                  <a:lnTo>
                    <a:pt x="63313" y="31467"/>
                  </a:lnTo>
                  <a:lnTo>
                    <a:pt x="105777" y="8314"/>
                  </a:lnTo>
                  <a:lnTo>
                    <a:pt x="154686" y="0"/>
                  </a:lnTo>
                  <a:lnTo>
                    <a:pt x="203594" y="8314"/>
                  </a:lnTo>
                  <a:lnTo>
                    <a:pt x="246058" y="31467"/>
                  </a:lnTo>
                  <a:lnTo>
                    <a:pt x="279538" y="66769"/>
                  </a:lnTo>
                  <a:lnTo>
                    <a:pt x="301489" y="111532"/>
                  </a:lnTo>
                  <a:lnTo>
                    <a:pt x="309371" y="163067"/>
                  </a:lnTo>
                  <a:lnTo>
                    <a:pt x="301489" y="214603"/>
                  </a:lnTo>
                  <a:lnTo>
                    <a:pt x="279538" y="259366"/>
                  </a:lnTo>
                  <a:lnTo>
                    <a:pt x="246058" y="294668"/>
                  </a:lnTo>
                  <a:lnTo>
                    <a:pt x="203594" y="317821"/>
                  </a:lnTo>
                  <a:lnTo>
                    <a:pt x="154686" y="326135"/>
                  </a:lnTo>
                  <a:lnTo>
                    <a:pt x="105777" y="317821"/>
                  </a:lnTo>
                  <a:lnTo>
                    <a:pt x="63313" y="294668"/>
                  </a:lnTo>
                  <a:lnTo>
                    <a:pt x="29833" y="259366"/>
                  </a:lnTo>
                  <a:lnTo>
                    <a:pt x="7882" y="214603"/>
                  </a:lnTo>
                  <a:lnTo>
                    <a:pt x="0" y="163067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553705" y="3890009"/>
              <a:ext cx="1295400" cy="914400"/>
            </a:xfrm>
            <a:custGeom>
              <a:avLst/>
              <a:gdLst/>
              <a:ahLst/>
              <a:cxnLst/>
              <a:rect l="l" t="t" r="r" b="b"/>
              <a:pathLst>
                <a:path w="1295400" h="914400">
                  <a:moveTo>
                    <a:pt x="0" y="914400"/>
                  </a:moveTo>
                  <a:lnTo>
                    <a:pt x="1295400" y="9144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981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1020" y="4265675"/>
              <a:ext cx="161544" cy="161544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6524370" y="3522217"/>
              <a:ext cx="1683385" cy="732790"/>
            </a:xfrm>
            <a:custGeom>
              <a:avLst/>
              <a:gdLst/>
              <a:ahLst/>
              <a:cxnLst/>
              <a:rect l="l" t="t" r="r" b="b"/>
              <a:pathLst>
                <a:path w="1683384" h="732789">
                  <a:moveTo>
                    <a:pt x="816482" y="0"/>
                  </a:moveTo>
                  <a:lnTo>
                    <a:pt x="762126" y="5207"/>
                  </a:lnTo>
                  <a:lnTo>
                    <a:pt x="708405" y="18287"/>
                  </a:lnTo>
                  <a:lnTo>
                    <a:pt x="655447" y="38608"/>
                  </a:lnTo>
                  <a:lnTo>
                    <a:pt x="602996" y="65532"/>
                  </a:lnTo>
                  <a:lnTo>
                    <a:pt x="551179" y="98425"/>
                  </a:lnTo>
                  <a:lnTo>
                    <a:pt x="499745" y="136906"/>
                  </a:lnTo>
                  <a:lnTo>
                    <a:pt x="448690" y="180467"/>
                  </a:lnTo>
                  <a:lnTo>
                    <a:pt x="398145" y="228346"/>
                  </a:lnTo>
                  <a:lnTo>
                    <a:pt x="347599" y="280416"/>
                  </a:lnTo>
                  <a:lnTo>
                    <a:pt x="297560" y="335788"/>
                  </a:lnTo>
                  <a:lnTo>
                    <a:pt x="247650" y="394208"/>
                  </a:lnTo>
                  <a:lnTo>
                    <a:pt x="222757" y="424434"/>
                  </a:lnTo>
                  <a:lnTo>
                    <a:pt x="197865" y="455168"/>
                  </a:lnTo>
                  <a:lnTo>
                    <a:pt x="148208" y="517906"/>
                  </a:lnTo>
                  <a:lnTo>
                    <a:pt x="98678" y="582295"/>
                  </a:lnTo>
                  <a:lnTo>
                    <a:pt x="0" y="713232"/>
                  </a:lnTo>
                  <a:lnTo>
                    <a:pt x="25653" y="732536"/>
                  </a:lnTo>
                  <a:lnTo>
                    <a:pt x="74929" y="666750"/>
                  </a:lnTo>
                  <a:lnTo>
                    <a:pt x="124205" y="601599"/>
                  </a:lnTo>
                  <a:lnTo>
                    <a:pt x="173608" y="537464"/>
                  </a:lnTo>
                  <a:lnTo>
                    <a:pt x="223011" y="474980"/>
                  </a:lnTo>
                  <a:lnTo>
                    <a:pt x="247650" y="444500"/>
                  </a:lnTo>
                  <a:lnTo>
                    <a:pt x="272414" y="414528"/>
                  </a:lnTo>
                  <a:lnTo>
                    <a:pt x="297052" y="385318"/>
                  </a:lnTo>
                  <a:lnTo>
                    <a:pt x="346455" y="329057"/>
                  </a:lnTo>
                  <a:lnTo>
                    <a:pt x="395985" y="275971"/>
                  </a:lnTo>
                  <a:lnTo>
                    <a:pt x="445643" y="226822"/>
                  </a:lnTo>
                  <a:lnTo>
                    <a:pt x="495173" y="182245"/>
                  </a:lnTo>
                  <a:lnTo>
                    <a:pt x="544956" y="142240"/>
                  </a:lnTo>
                  <a:lnTo>
                    <a:pt x="594740" y="107950"/>
                  </a:lnTo>
                  <a:lnTo>
                    <a:pt x="644525" y="79375"/>
                  </a:lnTo>
                  <a:lnTo>
                    <a:pt x="694054" y="57150"/>
                  </a:lnTo>
                  <a:lnTo>
                    <a:pt x="743711" y="41656"/>
                  </a:lnTo>
                  <a:lnTo>
                    <a:pt x="793369" y="33274"/>
                  </a:lnTo>
                  <a:lnTo>
                    <a:pt x="818260" y="32004"/>
                  </a:lnTo>
                  <a:lnTo>
                    <a:pt x="980028" y="32004"/>
                  </a:lnTo>
                  <a:lnTo>
                    <a:pt x="953515" y="22352"/>
                  </a:lnTo>
                  <a:lnTo>
                    <a:pt x="926083" y="14097"/>
                  </a:lnTo>
                  <a:lnTo>
                    <a:pt x="898651" y="7620"/>
                  </a:lnTo>
                  <a:lnTo>
                    <a:pt x="871347" y="3175"/>
                  </a:lnTo>
                  <a:lnTo>
                    <a:pt x="843787" y="635"/>
                  </a:lnTo>
                  <a:lnTo>
                    <a:pt x="816482" y="0"/>
                  </a:lnTo>
                  <a:close/>
                </a:path>
                <a:path w="1683384" h="732789">
                  <a:moveTo>
                    <a:pt x="1608186" y="628498"/>
                  </a:moveTo>
                  <a:lnTo>
                    <a:pt x="1583944" y="649478"/>
                  </a:lnTo>
                  <a:lnTo>
                    <a:pt x="1683130" y="690626"/>
                  </a:lnTo>
                  <a:lnTo>
                    <a:pt x="1670361" y="640588"/>
                  </a:lnTo>
                  <a:lnTo>
                    <a:pt x="1618742" y="640588"/>
                  </a:lnTo>
                  <a:lnTo>
                    <a:pt x="1608186" y="628498"/>
                  </a:lnTo>
                  <a:close/>
                </a:path>
                <a:path w="1683384" h="732789">
                  <a:moveTo>
                    <a:pt x="1632290" y="607639"/>
                  </a:moveTo>
                  <a:lnTo>
                    <a:pt x="1608186" y="628498"/>
                  </a:lnTo>
                  <a:lnTo>
                    <a:pt x="1618742" y="640588"/>
                  </a:lnTo>
                  <a:lnTo>
                    <a:pt x="1642745" y="619633"/>
                  </a:lnTo>
                  <a:lnTo>
                    <a:pt x="1632290" y="607639"/>
                  </a:lnTo>
                  <a:close/>
                </a:path>
                <a:path w="1683384" h="732789">
                  <a:moveTo>
                    <a:pt x="1656587" y="586613"/>
                  </a:moveTo>
                  <a:lnTo>
                    <a:pt x="1632290" y="607639"/>
                  </a:lnTo>
                  <a:lnTo>
                    <a:pt x="1642745" y="619633"/>
                  </a:lnTo>
                  <a:lnTo>
                    <a:pt x="1618742" y="640588"/>
                  </a:lnTo>
                  <a:lnTo>
                    <a:pt x="1670361" y="640588"/>
                  </a:lnTo>
                  <a:lnTo>
                    <a:pt x="1656587" y="586613"/>
                  </a:lnTo>
                  <a:close/>
                </a:path>
                <a:path w="1683384" h="732789">
                  <a:moveTo>
                    <a:pt x="980028" y="32004"/>
                  </a:moveTo>
                  <a:lnTo>
                    <a:pt x="818260" y="32004"/>
                  </a:lnTo>
                  <a:lnTo>
                    <a:pt x="843152" y="32639"/>
                  </a:lnTo>
                  <a:lnTo>
                    <a:pt x="868299" y="35052"/>
                  </a:lnTo>
                  <a:lnTo>
                    <a:pt x="918845" y="45212"/>
                  </a:lnTo>
                  <a:lnTo>
                    <a:pt x="970026" y="62357"/>
                  </a:lnTo>
                  <a:lnTo>
                    <a:pt x="1021842" y="86106"/>
                  </a:lnTo>
                  <a:lnTo>
                    <a:pt x="1074165" y="115697"/>
                  </a:lnTo>
                  <a:lnTo>
                    <a:pt x="1127125" y="150876"/>
                  </a:lnTo>
                  <a:lnTo>
                    <a:pt x="1180464" y="191389"/>
                  </a:lnTo>
                  <a:lnTo>
                    <a:pt x="1234185" y="236347"/>
                  </a:lnTo>
                  <a:lnTo>
                    <a:pt x="1288160" y="285369"/>
                  </a:lnTo>
                  <a:lnTo>
                    <a:pt x="1342389" y="338074"/>
                  </a:lnTo>
                  <a:lnTo>
                    <a:pt x="1369568" y="365506"/>
                  </a:lnTo>
                  <a:lnTo>
                    <a:pt x="1396873" y="393827"/>
                  </a:lnTo>
                  <a:lnTo>
                    <a:pt x="1424051" y="422529"/>
                  </a:lnTo>
                  <a:lnTo>
                    <a:pt x="1451355" y="452120"/>
                  </a:lnTo>
                  <a:lnTo>
                    <a:pt x="1506220" y="512572"/>
                  </a:lnTo>
                  <a:lnTo>
                    <a:pt x="1561083" y="574548"/>
                  </a:lnTo>
                  <a:lnTo>
                    <a:pt x="1608186" y="628498"/>
                  </a:lnTo>
                  <a:lnTo>
                    <a:pt x="1632290" y="607639"/>
                  </a:lnTo>
                  <a:lnTo>
                    <a:pt x="1584959" y="553339"/>
                  </a:lnTo>
                  <a:lnTo>
                    <a:pt x="1529969" y="491109"/>
                  </a:lnTo>
                  <a:lnTo>
                    <a:pt x="1474851" y="430403"/>
                  </a:lnTo>
                  <a:lnTo>
                    <a:pt x="1447292" y="400558"/>
                  </a:lnTo>
                  <a:lnTo>
                    <a:pt x="1419859" y="371475"/>
                  </a:lnTo>
                  <a:lnTo>
                    <a:pt x="1392301" y="343027"/>
                  </a:lnTo>
                  <a:lnTo>
                    <a:pt x="1364742" y="315214"/>
                  </a:lnTo>
                  <a:lnTo>
                    <a:pt x="1337309" y="288163"/>
                  </a:lnTo>
                  <a:lnTo>
                    <a:pt x="1282446" y="236347"/>
                  </a:lnTo>
                  <a:lnTo>
                    <a:pt x="1227454" y="188468"/>
                  </a:lnTo>
                  <a:lnTo>
                    <a:pt x="1172718" y="144780"/>
                  </a:lnTo>
                  <a:lnTo>
                    <a:pt x="1117980" y="105664"/>
                  </a:lnTo>
                  <a:lnTo>
                    <a:pt x="1063244" y="72009"/>
                  </a:lnTo>
                  <a:lnTo>
                    <a:pt x="1008506" y="43942"/>
                  </a:lnTo>
                  <a:lnTo>
                    <a:pt x="981075" y="32385"/>
                  </a:lnTo>
                  <a:lnTo>
                    <a:pt x="980028" y="32004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5858255" y="5083813"/>
            <a:ext cx="2994660" cy="1251585"/>
            <a:chOff x="5858255" y="5083809"/>
            <a:chExt cx="2994660" cy="1251585"/>
          </a:xfrm>
        </p:grpSpPr>
        <p:sp>
          <p:nvSpPr>
            <p:cNvPr id="94" name="object 94"/>
            <p:cNvSpPr/>
            <p:nvPr/>
          </p:nvSpPr>
          <p:spPr>
            <a:xfrm>
              <a:off x="5868161" y="5410961"/>
              <a:ext cx="1295400" cy="914400"/>
            </a:xfrm>
            <a:custGeom>
              <a:avLst/>
              <a:gdLst/>
              <a:ahLst/>
              <a:cxnLst/>
              <a:rect l="l" t="t" r="r" b="b"/>
              <a:pathLst>
                <a:path w="1295400" h="914400">
                  <a:moveTo>
                    <a:pt x="129539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295399" y="914400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868161" y="5410961"/>
              <a:ext cx="2974975" cy="914400"/>
            </a:xfrm>
            <a:custGeom>
              <a:avLst/>
              <a:gdLst/>
              <a:ahLst/>
              <a:cxnLst/>
              <a:rect l="l" t="t" r="r" b="b"/>
              <a:pathLst>
                <a:path w="2974975" h="914400">
                  <a:moveTo>
                    <a:pt x="0" y="914400"/>
                  </a:moveTo>
                  <a:lnTo>
                    <a:pt x="1295399" y="914400"/>
                  </a:lnTo>
                  <a:lnTo>
                    <a:pt x="129539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  <a:path w="2974975" h="914400">
                  <a:moveTo>
                    <a:pt x="1679447" y="914400"/>
                  </a:moveTo>
                  <a:lnTo>
                    <a:pt x="2974847" y="914400"/>
                  </a:lnTo>
                  <a:lnTo>
                    <a:pt x="2974847" y="0"/>
                  </a:lnTo>
                  <a:lnTo>
                    <a:pt x="1679447" y="0"/>
                  </a:lnTo>
                  <a:lnTo>
                    <a:pt x="1679447" y="914400"/>
                  </a:lnTo>
                  <a:close/>
                </a:path>
              </a:pathLst>
            </a:custGeom>
            <a:ln w="1981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4923" y="5786627"/>
              <a:ext cx="161544" cy="161544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597268" y="5083809"/>
              <a:ext cx="1617980" cy="690245"/>
            </a:xfrm>
            <a:custGeom>
              <a:avLst/>
              <a:gdLst/>
              <a:ahLst/>
              <a:cxnLst/>
              <a:rect l="l" t="t" r="r" b="b"/>
              <a:pathLst>
                <a:path w="1617979" h="690245">
                  <a:moveTo>
                    <a:pt x="1539690" y="631859"/>
                  </a:moveTo>
                  <a:lnTo>
                    <a:pt x="1516633" y="654189"/>
                  </a:lnTo>
                  <a:lnTo>
                    <a:pt x="1617852" y="689762"/>
                  </a:lnTo>
                  <a:lnTo>
                    <a:pt x="1603220" y="643331"/>
                  </a:lnTo>
                  <a:lnTo>
                    <a:pt x="1550542" y="643331"/>
                  </a:lnTo>
                  <a:lnTo>
                    <a:pt x="1539690" y="631859"/>
                  </a:lnTo>
                  <a:close/>
                </a:path>
                <a:path w="1617979" h="690245">
                  <a:moveTo>
                    <a:pt x="1562660" y="609612"/>
                  </a:moveTo>
                  <a:lnTo>
                    <a:pt x="1539690" y="631859"/>
                  </a:lnTo>
                  <a:lnTo>
                    <a:pt x="1550542" y="643331"/>
                  </a:lnTo>
                  <a:lnTo>
                    <a:pt x="1573783" y="621258"/>
                  </a:lnTo>
                  <a:lnTo>
                    <a:pt x="1562660" y="609612"/>
                  </a:lnTo>
                  <a:close/>
                </a:path>
                <a:path w="1617979" h="690245">
                  <a:moveTo>
                    <a:pt x="1585595" y="587400"/>
                  </a:moveTo>
                  <a:lnTo>
                    <a:pt x="1562660" y="609612"/>
                  </a:lnTo>
                  <a:lnTo>
                    <a:pt x="1573783" y="621258"/>
                  </a:lnTo>
                  <a:lnTo>
                    <a:pt x="1550542" y="643331"/>
                  </a:lnTo>
                  <a:lnTo>
                    <a:pt x="1603220" y="643331"/>
                  </a:lnTo>
                  <a:lnTo>
                    <a:pt x="1585595" y="587400"/>
                  </a:lnTo>
                  <a:close/>
                </a:path>
                <a:path w="1617979" h="690245">
                  <a:moveTo>
                    <a:pt x="908492" y="32003"/>
                  </a:moveTo>
                  <a:lnTo>
                    <a:pt x="742950" y="32003"/>
                  </a:lnTo>
                  <a:lnTo>
                    <a:pt x="767714" y="33019"/>
                  </a:lnTo>
                  <a:lnTo>
                    <a:pt x="792352" y="35178"/>
                  </a:lnTo>
                  <a:lnTo>
                    <a:pt x="841121" y="43560"/>
                  </a:lnTo>
                  <a:lnTo>
                    <a:pt x="890270" y="58927"/>
                  </a:lnTo>
                  <a:lnTo>
                    <a:pt x="942466" y="83312"/>
                  </a:lnTo>
                  <a:lnTo>
                    <a:pt x="996441" y="115315"/>
                  </a:lnTo>
                  <a:lnTo>
                    <a:pt x="1052067" y="153923"/>
                  </a:lnTo>
                  <a:lnTo>
                    <a:pt x="1108202" y="197865"/>
                  </a:lnTo>
                  <a:lnTo>
                    <a:pt x="1164589" y="246125"/>
                  </a:lnTo>
                  <a:lnTo>
                    <a:pt x="1220470" y="297433"/>
                  </a:lnTo>
                  <a:lnTo>
                    <a:pt x="1275333" y="350773"/>
                  </a:lnTo>
                  <a:lnTo>
                    <a:pt x="1328292" y="404367"/>
                  </a:lnTo>
                  <a:lnTo>
                    <a:pt x="1403603" y="483869"/>
                  </a:lnTo>
                  <a:lnTo>
                    <a:pt x="1531620" y="623328"/>
                  </a:lnTo>
                  <a:lnTo>
                    <a:pt x="1539690" y="631859"/>
                  </a:lnTo>
                  <a:lnTo>
                    <a:pt x="1562660" y="609612"/>
                  </a:lnTo>
                  <a:lnTo>
                    <a:pt x="1555114" y="601713"/>
                  </a:lnTo>
                  <a:lnTo>
                    <a:pt x="1426972" y="461898"/>
                  </a:lnTo>
                  <a:lnTo>
                    <a:pt x="1377187" y="409066"/>
                  </a:lnTo>
                  <a:lnTo>
                    <a:pt x="1324609" y="354964"/>
                  </a:lnTo>
                  <a:lnTo>
                    <a:pt x="1297685" y="327786"/>
                  </a:lnTo>
                  <a:lnTo>
                    <a:pt x="1242313" y="273938"/>
                  </a:lnTo>
                  <a:lnTo>
                    <a:pt x="1214120" y="247776"/>
                  </a:lnTo>
                  <a:lnTo>
                    <a:pt x="1185672" y="221995"/>
                  </a:lnTo>
                  <a:lnTo>
                    <a:pt x="1128267" y="172973"/>
                  </a:lnTo>
                  <a:lnTo>
                    <a:pt x="1070736" y="128015"/>
                  </a:lnTo>
                  <a:lnTo>
                    <a:pt x="1013332" y="88137"/>
                  </a:lnTo>
                  <a:lnTo>
                    <a:pt x="956690" y="54737"/>
                  </a:lnTo>
                  <a:lnTo>
                    <a:pt x="928751" y="40766"/>
                  </a:lnTo>
                  <a:lnTo>
                    <a:pt x="908492" y="32003"/>
                  </a:lnTo>
                  <a:close/>
                </a:path>
                <a:path w="1617979" h="690245">
                  <a:moveTo>
                    <a:pt x="742569" y="0"/>
                  </a:moveTo>
                  <a:lnTo>
                    <a:pt x="689990" y="1650"/>
                  </a:lnTo>
                  <a:lnTo>
                    <a:pt x="637158" y="8000"/>
                  </a:lnTo>
                  <a:lnTo>
                    <a:pt x="584453" y="18668"/>
                  </a:lnTo>
                  <a:lnTo>
                    <a:pt x="531495" y="33273"/>
                  </a:lnTo>
                  <a:lnTo>
                    <a:pt x="478408" y="51307"/>
                  </a:lnTo>
                  <a:lnTo>
                    <a:pt x="425323" y="72516"/>
                  </a:lnTo>
                  <a:lnTo>
                    <a:pt x="372109" y="96519"/>
                  </a:lnTo>
                  <a:lnTo>
                    <a:pt x="318897" y="123062"/>
                  </a:lnTo>
                  <a:lnTo>
                    <a:pt x="265683" y="151510"/>
                  </a:lnTo>
                  <a:lnTo>
                    <a:pt x="212471" y="181736"/>
                  </a:lnTo>
                  <a:lnTo>
                    <a:pt x="159257" y="213359"/>
                  </a:lnTo>
                  <a:lnTo>
                    <a:pt x="106172" y="245998"/>
                  </a:lnTo>
                  <a:lnTo>
                    <a:pt x="0" y="312800"/>
                  </a:lnTo>
                  <a:lnTo>
                    <a:pt x="17017" y="339851"/>
                  </a:lnTo>
                  <a:lnTo>
                    <a:pt x="123062" y="273049"/>
                  </a:lnTo>
                  <a:lnTo>
                    <a:pt x="176022" y="240537"/>
                  </a:lnTo>
                  <a:lnTo>
                    <a:pt x="228853" y="209295"/>
                  </a:lnTo>
                  <a:lnTo>
                    <a:pt x="281558" y="179323"/>
                  </a:lnTo>
                  <a:lnTo>
                    <a:pt x="334009" y="151256"/>
                  </a:lnTo>
                  <a:lnTo>
                    <a:pt x="386079" y="125348"/>
                  </a:lnTo>
                  <a:lnTo>
                    <a:pt x="438150" y="101853"/>
                  </a:lnTo>
                  <a:lnTo>
                    <a:pt x="489965" y="81152"/>
                  </a:lnTo>
                  <a:lnTo>
                    <a:pt x="541274" y="63626"/>
                  </a:lnTo>
                  <a:lnTo>
                    <a:pt x="592327" y="49656"/>
                  </a:lnTo>
                  <a:lnTo>
                    <a:pt x="643001" y="39496"/>
                  </a:lnTo>
                  <a:lnTo>
                    <a:pt x="693292" y="33527"/>
                  </a:lnTo>
                  <a:lnTo>
                    <a:pt x="742950" y="32003"/>
                  </a:lnTo>
                  <a:lnTo>
                    <a:pt x="908492" y="32003"/>
                  </a:lnTo>
                  <a:lnTo>
                    <a:pt x="901446" y="28956"/>
                  </a:lnTo>
                  <a:lnTo>
                    <a:pt x="860805" y="15493"/>
                  </a:lnTo>
                  <a:lnTo>
                    <a:pt x="821308" y="7112"/>
                  </a:lnTo>
                  <a:lnTo>
                    <a:pt x="768984" y="1015"/>
                  </a:lnTo>
                  <a:lnTo>
                    <a:pt x="742569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8456424" y="6574462"/>
            <a:ext cx="2749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sz="1400" dirty="0">
                <a:solidFill>
                  <a:srgbClr val="800000"/>
                </a:solidFill>
                <a:latin typeface="Arial MT"/>
                <a:cs typeface="Arial MT"/>
              </a:rPr>
              <a:pPr marL="38099">
                <a:lnSpc>
                  <a:spcPts val="1651"/>
                </a:lnSpc>
              </a:pPr>
              <a:t>7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57400"/>
            <a:ext cx="9144000" cy="4500880"/>
            <a:chOff x="0" y="2057400"/>
            <a:chExt cx="9144000" cy="4500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9075" y="2132076"/>
              <a:ext cx="7356347" cy="43068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919" y="2162555"/>
              <a:ext cx="7411211" cy="43708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400" y="2057400"/>
              <a:ext cx="7353300" cy="4304030"/>
            </a:xfrm>
            <a:custGeom>
              <a:avLst/>
              <a:gdLst/>
              <a:ahLst/>
              <a:cxnLst/>
              <a:rect l="l" t="t" r="r" b="b"/>
              <a:pathLst>
                <a:path w="7353300" h="4304030">
                  <a:moveTo>
                    <a:pt x="7353300" y="0"/>
                  </a:moveTo>
                  <a:lnTo>
                    <a:pt x="0" y="0"/>
                  </a:lnTo>
                  <a:lnTo>
                    <a:pt x="0" y="4303776"/>
                  </a:lnTo>
                  <a:lnTo>
                    <a:pt x="7353300" y="4303776"/>
                  </a:lnTo>
                  <a:lnTo>
                    <a:pt x="73533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75258" y="534672"/>
            <a:ext cx="377126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Point</a:t>
            </a:r>
            <a:r>
              <a:rPr sz="4400" spc="-65" dirty="0"/>
              <a:t> </a:t>
            </a:r>
            <a:r>
              <a:rPr sz="4400" dirty="0"/>
              <a:t>Processing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8456424" y="6574462"/>
            <a:ext cx="2749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sz="1400" dirty="0">
                <a:solidFill>
                  <a:srgbClr val="800000"/>
                </a:solidFill>
                <a:latin typeface="Arial MT"/>
                <a:cs typeface="Arial MT"/>
              </a:rPr>
              <a:pPr marL="38099">
                <a:lnSpc>
                  <a:spcPts val="1651"/>
                </a:lnSpc>
              </a:pPr>
              <a:t>8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749" y="2159637"/>
            <a:ext cx="6941184" cy="41440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3526">
              <a:spcBef>
                <a:spcPts val="95"/>
              </a:spcBef>
              <a:buFont typeface="Wingdings"/>
              <a:buChar char=""/>
              <a:tabLst>
                <a:tab pos="355591" algn="l"/>
                <a:tab pos="356226" algn="l"/>
              </a:tabLst>
            </a:pP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In</a:t>
            </a:r>
            <a:r>
              <a:rPr sz="2800" spc="-12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a</a:t>
            </a:r>
            <a:r>
              <a:rPr sz="2800" spc="-14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digital</a:t>
            </a:r>
            <a:r>
              <a:rPr sz="280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20" dirty="0">
                <a:solidFill>
                  <a:srgbClr val="003366"/>
                </a:solidFill>
                <a:latin typeface="Constantia"/>
                <a:cs typeface="Constantia"/>
              </a:rPr>
              <a:t>image,</a:t>
            </a:r>
            <a:r>
              <a:rPr sz="2800" spc="-4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point</a:t>
            </a:r>
            <a:r>
              <a:rPr sz="2800" spc="-8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=</a:t>
            </a:r>
            <a:r>
              <a:rPr sz="2800" spc="-3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20" dirty="0">
                <a:solidFill>
                  <a:srgbClr val="003366"/>
                </a:solidFill>
                <a:latin typeface="Constantia"/>
                <a:cs typeface="Constantia"/>
              </a:rPr>
              <a:t>pixel</a:t>
            </a:r>
            <a:endParaRPr sz="2800">
              <a:latin typeface="Constantia"/>
              <a:cs typeface="Constantia"/>
            </a:endParaRPr>
          </a:p>
          <a:p>
            <a:pPr marL="355591" marR="5080" indent="-343526">
              <a:spcBef>
                <a:spcPts val="2255"/>
              </a:spcBef>
              <a:buFont typeface="Wingdings"/>
              <a:buChar char=""/>
              <a:tabLst>
                <a:tab pos="355591" algn="l"/>
                <a:tab pos="356226" algn="l"/>
              </a:tabLst>
            </a:pPr>
            <a:r>
              <a:rPr sz="2800" spc="-20" dirty="0">
                <a:solidFill>
                  <a:srgbClr val="003366"/>
                </a:solidFill>
                <a:latin typeface="Constantia"/>
                <a:cs typeface="Constantia"/>
              </a:rPr>
              <a:t>Point</a:t>
            </a:r>
            <a:r>
              <a:rPr sz="2800" spc="-8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1" dirty="0">
                <a:solidFill>
                  <a:srgbClr val="003366"/>
                </a:solidFill>
                <a:latin typeface="Constantia"/>
                <a:cs typeface="Constantia"/>
              </a:rPr>
              <a:t>processing</a:t>
            </a:r>
            <a:r>
              <a:rPr sz="2400" spc="8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003366"/>
                </a:solidFill>
                <a:latin typeface="Constantia"/>
                <a:cs typeface="Constantia"/>
              </a:rPr>
              <a:t>transforms</a:t>
            </a:r>
            <a:r>
              <a:rPr sz="2800" spc="-9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a</a:t>
            </a:r>
            <a:r>
              <a:rPr sz="2800" spc="-10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31" dirty="0">
                <a:solidFill>
                  <a:srgbClr val="003366"/>
                </a:solidFill>
                <a:latin typeface="Constantia"/>
                <a:cs typeface="Constantia"/>
              </a:rPr>
              <a:t>pixel’s</a:t>
            </a:r>
            <a:r>
              <a:rPr sz="2800" spc="-13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value</a:t>
            </a:r>
            <a:r>
              <a:rPr sz="2800" spc="-14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as </a:t>
            </a:r>
            <a:r>
              <a:rPr sz="2800" spc="-69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function</a:t>
            </a:r>
            <a:r>
              <a:rPr sz="2800" spc="-15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of</a:t>
            </a:r>
            <a:r>
              <a:rPr sz="2800" spc="6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its</a:t>
            </a:r>
            <a:r>
              <a:rPr sz="2800" spc="-13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value</a:t>
            </a:r>
            <a:r>
              <a:rPr sz="2800" spc="-14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alone;</a:t>
            </a:r>
            <a:endParaRPr sz="2800">
              <a:latin typeface="Constantia"/>
              <a:cs typeface="Constantia"/>
            </a:endParaRPr>
          </a:p>
          <a:p>
            <a:pPr marL="355591" marR="680703" indent="-343526">
              <a:spcBef>
                <a:spcPts val="2115"/>
              </a:spcBef>
              <a:buFont typeface="Wingdings"/>
              <a:buChar char=""/>
              <a:tabLst>
                <a:tab pos="355591" algn="l"/>
                <a:tab pos="356226" algn="l"/>
              </a:tabLst>
            </a:pPr>
            <a:r>
              <a:rPr sz="2800" spc="-45" dirty="0">
                <a:solidFill>
                  <a:srgbClr val="003366"/>
                </a:solidFill>
                <a:latin typeface="Constantia"/>
                <a:cs typeface="Constantia"/>
              </a:rPr>
              <a:t>It</a:t>
            </a:r>
            <a:r>
              <a:rPr sz="2800" spc="-13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does</a:t>
            </a:r>
            <a:r>
              <a:rPr sz="2800" spc="-6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not</a:t>
            </a:r>
            <a:r>
              <a:rPr sz="2800" spc="-14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depend</a:t>
            </a:r>
            <a:r>
              <a:rPr sz="2800" spc="-8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on</a:t>
            </a:r>
            <a:r>
              <a:rPr sz="2800" spc="-6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the</a:t>
            </a:r>
            <a:r>
              <a:rPr sz="2800" spc="-15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values</a:t>
            </a:r>
            <a:r>
              <a:rPr sz="2800" spc="-11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onstantia"/>
                <a:cs typeface="Constantia"/>
              </a:rPr>
              <a:t>of</a:t>
            </a:r>
            <a:r>
              <a:rPr sz="2800" spc="2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the </a:t>
            </a:r>
            <a:r>
              <a:rPr sz="2800" spc="-68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31" dirty="0">
                <a:solidFill>
                  <a:srgbClr val="003366"/>
                </a:solidFill>
                <a:latin typeface="Constantia"/>
                <a:cs typeface="Constantia"/>
              </a:rPr>
              <a:t>pixel’s</a:t>
            </a:r>
            <a:r>
              <a:rPr sz="2800" spc="-5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1" dirty="0">
                <a:solidFill>
                  <a:srgbClr val="003366"/>
                </a:solidFill>
                <a:latin typeface="Constantia"/>
                <a:cs typeface="Constantia"/>
              </a:rPr>
              <a:t>neighbors.</a:t>
            </a:r>
            <a:endParaRPr sz="2800">
              <a:latin typeface="Constantia"/>
              <a:cs typeface="Constantia"/>
            </a:endParaRPr>
          </a:p>
          <a:p>
            <a:pPr marL="355591" indent="-343526">
              <a:spcBef>
                <a:spcPts val="671"/>
              </a:spcBef>
              <a:buFont typeface="Wingdings"/>
              <a:buChar char=""/>
              <a:tabLst>
                <a:tab pos="355591" algn="l"/>
                <a:tab pos="356226" algn="l"/>
              </a:tabLst>
            </a:pPr>
            <a:r>
              <a:rPr sz="2800" spc="-20" dirty="0">
                <a:solidFill>
                  <a:srgbClr val="003366"/>
                </a:solidFill>
                <a:latin typeface="Constantia"/>
                <a:cs typeface="Constantia"/>
              </a:rPr>
              <a:t>Point</a:t>
            </a:r>
            <a:r>
              <a:rPr sz="2800" spc="-91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1" dirty="0">
                <a:solidFill>
                  <a:srgbClr val="003366"/>
                </a:solidFill>
                <a:latin typeface="Constantia"/>
                <a:cs typeface="Constantia"/>
              </a:rPr>
              <a:t>processing</a:t>
            </a:r>
            <a:r>
              <a:rPr sz="2400" spc="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003366"/>
                </a:solidFill>
                <a:latin typeface="Constantia"/>
                <a:cs typeface="Constantia"/>
              </a:rPr>
              <a:t>transforms:</a:t>
            </a:r>
            <a:endParaRPr sz="2800">
              <a:latin typeface="Constantia"/>
              <a:cs typeface="Constantia"/>
            </a:endParaRPr>
          </a:p>
          <a:p>
            <a:pPr marL="1269968" lvl="1" indent="-343526">
              <a:spcBef>
                <a:spcPts val="611"/>
              </a:spcBef>
              <a:buClr>
                <a:srgbClr val="003366"/>
              </a:buClr>
              <a:buFont typeface="Wingdings"/>
              <a:buChar char=""/>
              <a:tabLst>
                <a:tab pos="1270603" algn="l"/>
              </a:tabLst>
            </a:pPr>
            <a:r>
              <a:rPr sz="2400" spc="-11" dirty="0">
                <a:solidFill>
                  <a:srgbClr val="800000"/>
                </a:solidFill>
                <a:latin typeface="Constantia"/>
                <a:cs typeface="Constantia"/>
              </a:rPr>
              <a:t>Gray-level/intensity</a:t>
            </a:r>
            <a:r>
              <a:rPr sz="2400" spc="-125" dirty="0">
                <a:solidFill>
                  <a:srgbClr val="8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nstantia"/>
                <a:cs typeface="Constantia"/>
              </a:rPr>
              <a:t>transformation</a:t>
            </a:r>
            <a:endParaRPr sz="2400">
              <a:latin typeface="Constantia"/>
              <a:cs typeface="Constantia"/>
            </a:endParaRPr>
          </a:p>
          <a:p>
            <a:pPr marL="1269968" lvl="1" indent="-343526">
              <a:spcBef>
                <a:spcPts val="575"/>
              </a:spcBef>
              <a:buClr>
                <a:srgbClr val="003366"/>
              </a:buClr>
              <a:buFont typeface="Wingdings"/>
              <a:buChar char=""/>
              <a:tabLst>
                <a:tab pos="1270603" algn="l"/>
              </a:tabLst>
            </a:pPr>
            <a:r>
              <a:rPr sz="2400" dirty="0">
                <a:solidFill>
                  <a:srgbClr val="800000"/>
                </a:solidFill>
                <a:latin typeface="Constantia"/>
                <a:cs typeface="Constantia"/>
              </a:rPr>
              <a:t>Look-up</a:t>
            </a:r>
            <a:r>
              <a:rPr sz="2400" spc="-120" dirty="0">
                <a:solidFill>
                  <a:srgbClr val="800000"/>
                </a:solidFill>
                <a:latin typeface="Constantia"/>
                <a:cs typeface="Constantia"/>
              </a:rPr>
              <a:t> </a:t>
            </a:r>
            <a:r>
              <a:rPr sz="2400" spc="-35" dirty="0">
                <a:solidFill>
                  <a:srgbClr val="800000"/>
                </a:solidFill>
                <a:latin typeface="Constantia"/>
                <a:cs typeface="Constantia"/>
              </a:rPr>
              <a:t>Table</a:t>
            </a:r>
            <a:r>
              <a:rPr sz="2400" spc="-75" dirty="0">
                <a:solidFill>
                  <a:srgbClr val="800000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800000"/>
                </a:solidFill>
                <a:latin typeface="Constantia"/>
                <a:cs typeface="Constantia"/>
              </a:rPr>
              <a:t>(LUT)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1824039"/>
            <a:ext cx="7696200" cy="4202431"/>
            <a:chOff x="838200" y="1824037"/>
            <a:chExt cx="7696200" cy="4202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0" y="2133600"/>
              <a:ext cx="1752600" cy="3581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2133600"/>
              <a:ext cx="1752600" cy="3581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004" y="1898903"/>
              <a:ext cx="1840992" cy="41269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71900" y="1828800"/>
              <a:ext cx="1828800" cy="4114800"/>
            </a:xfrm>
            <a:custGeom>
              <a:avLst/>
              <a:gdLst/>
              <a:ahLst/>
              <a:cxnLst/>
              <a:rect l="l" t="t" r="r" b="b"/>
              <a:pathLst>
                <a:path w="1828800" h="4114800">
                  <a:moveTo>
                    <a:pt x="1828800" y="0"/>
                  </a:moveTo>
                  <a:lnTo>
                    <a:pt x="0" y="0"/>
                  </a:lnTo>
                  <a:lnTo>
                    <a:pt x="0" y="4114800"/>
                  </a:lnTo>
                  <a:lnTo>
                    <a:pt x="1828800" y="4114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71900" y="1828800"/>
              <a:ext cx="1828800" cy="4114800"/>
            </a:xfrm>
            <a:custGeom>
              <a:avLst/>
              <a:gdLst/>
              <a:ahLst/>
              <a:cxnLst/>
              <a:rect l="l" t="t" r="r" b="b"/>
              <a:pathLst>
                <a:path w="1828800" h="4114800">
                  <a:moveTo>
                    <a:pt x="0" y="4114800"/>
                  </a:moveTo>
                  <a:lnTo>
                    <a:pt x="1828800" y="41148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9623" y="1943100"/>
              <a:ext cx="1671827" cy="221589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-72136" y="313692"/>
            <a:ext cx="10359136" cy="632225"/>
          </a:xfrm>
          <a:prstGeom prst="rect">
            <a:avLst/>
          </a:prstGeom>
        </p:spPr>
        <p:txBody>
          <a:bodyPr vert="horz" wrap="square" lIns="0" tIns="105411" rIns="0" bIns="0" rtlCol="0">
            <a:spAutoFit/>
          </a:bodyPr>
          <a:lstStyle/>
          <a:p>
            <a:pPr marL="3696242" marR="5080" indent="-2579306">
              <a:lnSpc>
                <a:spcPts val="4079"/>
              </a:lnSpc>
              <a:spcBef>
                <a:spcPts val="831"/>
              </a:spcBef>
            </a:pPr>
            <a:r>
              <a:rPr dirty="0"/>
              <a:t>Point </a:t>
            </a:r>
            <a:r>
              <a:rPr spc="-5" dirty="0"/>
              <a:t>Processing </a:t>
            </a:r>
            <a:r>
              <a:rPr dirty="0"/>
              <a:t>using Look-up </a:t>
            </a:r>
            <a:r>
              <a:rPr spc="-985" dirty="0"/>
              <a:t> </a:t>
            </a:r>
            <a:r>
              <a:rPr spc="-5" dirty="0"/>
              <a:t>Tables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79569" y="4670383"/>
            <a:ext cx="243656" cy="86995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003366"/>
                </a:solidFill>
                <a:latin typeface="Arial MT"/>
                <a:cs typeface="Arial MT"/>
              </a:rPr>
              <a:t>cell</a:t>
            </a:r>
            <a:r>
              <a:rPr sz="1600" spc="-8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 MT"/>
                <a:cs typeface="Arial MT"/>
              </a:rPr>
              <a:t>index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30773" y="4709711"/>
            <a:ext cx="243656" cy="792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solidFill>
                  <a:srgbClr val="003366"/>
                </a:solidFill>
                <a:latin typeface="Arial MT"/>
                <a:cs typeface="Arial MT"/>
              </a:rPr>
              <a:t>contents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53306" y="4385312"/>
            <a:ext cx="784860" cy="1396365"/>
          </a:xfrm>
          <a:custGeom>
            <a:avLst/>
            <a:gdLst/>
            <a:ahLst/>
            <a:cxnLst/>
            <a:rect l="l" t="t" r="r" b="b"/>
            <a:pathLst>
              <a:path w="784860" h="1396364">
                <a:moveTo>
                  <a:pt x="0" y="1395983"/>
                </a:moveTo>
                <a:lnTo>
                  <a:pt x="784860" y="1395983"/>
                </a:lnTo>
                <a:lnTo>
                  <a:pt x="784860" y="0"/>
                </a:lnTo>
                <a:lnTo>
                  <a:pt x="0" y="0"/>
                </a:lnTo>
                <a:lnTo>
                  <a:pt x="0" y="1395983"/>
                </a:lnTo>
                <a:close/>
              </a:path>
            </a:pathLst>
          </a:custGeom>
          <a:ln w="19812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03643" y="4365124"/>
            <a:ext cx="889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4510" y="4365124"/>
            <a:ext cx="889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52544" y="4379994"/>
            <a:ext cx="792480" cy="313055"/>
            <a:chOff x="4352544" y="4379990"/>
            <a:chExt cx="792480" cy="313055"/>
          </a:xfrm>
        </p:grpSpPr>
        <p:sp>
          <p:nvSpPr>
            <p:cNvPr id="16" name="object 16"/>
            <p:cNvSpPr/>
            <p:nvPr/>
          </p:nvSpPr>
          <p:spPr>
            <a:xfrm>
              <a:off x="4352544" y="4380022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60">
                  <a:moveTo>
                    <a:pt x="7492" y="0"/>
                  </a:moveTo>
                  <a:lnTo>
                    <a:pt x="0" y="0"/>
                  </a:lnTo>
                  <a:lnTo>
                    <a:pt x="0" y="10006"/>
                  </a:lnTo>
                  <a:lnTo>
                    <a:pt x="7492" y="10006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57070" y="438445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5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52544" y="4379990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7492" y="0"/>
                  </a:moveTo>
                  <a:lnTo>
                    <a:pt x="0" y="0"/>
                  </a:lnTo>
                  <a:lnTo>
                    <a:pt x="0" y="7504"/>
                  </a:lnTo>
                  <a:lnTo>
                    <a:pt x="7492" y="7504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7070" y="4384456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0" y="0"/>
                  </a:moveTo>
                  <a:lnTo>
                    <a:pt x="4995" y="0"/>
                  </a:lnTo>
                </a:path>
                <a:path w="5079" h="5079">
                  <a:moveTo>
                    <a:pt x="0" y="0"/>
                  </a:moveTo>
                  <a:lnTo>
                    <a:pt x="0" y="50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60036" y="4379990"/>
              <a:ext cx="383540" cy="7620"/>
            </a:xfrm>
            <a:custGeom>
              <a:avLst/>
              <a:gdLst/>
              <a:ahLst/>
              <a:cxnLst/>
              <a:rect l="l" t="t" r="r" b="b"/>
              <a:pathLst>
                <a:path w="383539" h="7620">
                  <a:moveTo>
                    <a:pt x="383371" y="0"/>
                  </a:moveTo>
                  <a:lnTo>
                    <a:pt x="0" y="0"/>
                  </a:lnTo>
                  <a:lnTo>
                    <a:pt x="0" y="7504"/>
                  </a:lnTo>
                  <a:lnTo>
                    <a:pt x="383371" y="7504"/>
                  </a:lnTo>
                  <a:lnTo>
                    <a:pt x="383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64563" y="4384456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43410" y="4387526"/>
              <a:ext cx="7620" cy="2540"/>
            </a:xfrm>
            <a:custGeom>
              <a:avLst/>
              <a:gdLst/>
              <a:ahLst/>
              <a:cxnLst/>
              <a:rect l="l" t="t" r="r" b="b"/>
              <a:pathLst>
                <a:path w="7620" h="2539">
                  <a:moveTo>
                    <a:pt x="7492" y="0"/>
                  </a:moveTo>
                  <a:lnTo>
                    <a:pt x="0" y="0"/>
                  </a:lnTo>
                  <a:lnTo>
                    <a:pt x="0" y="2501"/>
                  </a:lnTo>
                  <a:lnTo>
                    <a:pt x="7492" y="2501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47938" y="4392054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98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43410" y="4379990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7492" y="0"/>
                  </a:moveTo>
                  <a:lnTo>
                    <a:pt x="0" y="0"/>
                  </a:lnTo>
                  <a:lnTo>
                    <a:pt x="0" y="7504"/>
                  </a:lnTo>
                  <a:lnTo>
                    <a:pt x="7492" y="7504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47938" y="4384456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0" y="0"/>
                  </a:moveTo>
                  <a:lnTo>
                    <a:pt x="4984" y="0"/>
                  </a:lnTo>
                </a:path>
                <a:path w="5079" h="5079">
                  <a:moveTo>
                    <a:pt x="0" y="0"/>
                  </a:moveTo>
                  <a:lnTo>
                    <a:pt x="0" y="50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50893" y="4379990"/>
              <a:ext cx="383540" cy="7620"/>
            </a:xfrm>
            <a:custGeom>
              <a:avLst/>
              <a:gdLst/>
              <a:ahLst/>
              <a:cxnLst/>
              <a:rect l="l" t="t" r="r" b="b"/>
              <a:pathLst>
                <a:path w="383539" h="7620">
                  <a:moveTo>
                    <a:pt x="383054" y="0"/>
                  </a:moveTo>
                  <a:lnTo>
                    <a:pt x="0" y="0"/>
                  </a:lnTo>
                  <a:lnTo>
                    <a:pt x="0" y="7504"/>
                  </a:lnTo>
                  <a:lnTo>
                    <a:pt x="383054" y="7504"/>
                  </a:lnTo>
                  <a:lnTo>
                    <a:pt x="383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55421" y="4384456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33960" y="4380022"/>
              <a:ext cx="8255" cy="10160"/>
            </a:xfrm>
            <a:custGeom>
              <a:avLst/>
              <a:gdLst/>
              <a:ahLst/>
              <a:cxnLst/>
              <a:rect l="l" t="t" r="r" b="b"/>
              <a:pathLst>
                <a:path w="8254" h="10160">
                  <a:moveTo>
                    <a:pt x="7804" y="0"/>
                  </a:moveTo>
                  <a:lnTo>
                    <a:pt x="0" y="0"/>
                  </a:lnTo>
                  <a:lnTo>
                    <a:pt x="0" y="10006"/>
                  </a:lnTo>
                  <a:lnTo>
                    <a:pt x="7804" y="10006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38487" y="438445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5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33960" y="4379990"/>
              <a:ext cx="8255" cy="7620"/>
            </a:xfrm>
            <a:custGeom>
              <a:avLst/>
              <a:gdLst/>
              <a:ahLst/>
              <a:cxnLst/>
              <a:rect l="l" t="t" r="r" b="b"/>
              <a:pathLst>
                <a:path w="8254" h="7620">
                  <a:moveTo>
                    <a:pt x="7804" y="0"/>
                  </a:moveTo>
                  <a:lnTo>
                    <a:pt x="0" y="0"/>
                  </a:lnTo>
                  <a:lnTo>
                    <a:pt x="0" y="7504"/>
                  </a:lnTo>
                  <a:lnTo>
                    <a:pt x="7804" y="7504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38487" y="4384456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0" y="0"/>
                  </a:moveTo>
                  <a:lnTo>
                    <a:pt x="4984" y="0"/>
                  </a:lnTo>
                </a:path>
                <a:path w="5079" h="5079">
                  <a:moveTo>
                    <a:pt x="0" y="0"/>
                  </a:moveTo>
                  <a:lnTo>
                    <a:pt x="0" y="50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52544" y="4390002"/>
              <a:ext cx="7620" cy="144780"/>
            </a:xfrm>
            <a:custGeom>
              <a:avLst/>
              <a:gdLst/>
              <a:ahLst/>
              <a:cxnLst/>
              <a:rect l="l" t="t" r="r" b="b"/>
              <a:pathLst>
                <a:path w="7620" h="144779">
                  <a:moveTo>
                    <a:pt x="7492" y="0"/>
                  </a:moveTo>
                  <a:lnTo>
                    <a:pt x="0" y="0"/>
                  </a:lnTo>
                  <a:lnTo>
                    <a:pt x="0" y="144775"/>
                  </a:lnTo>
                  <a:lnTo>
                    <a:pt x="7492" y="144775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57070" y="4394460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43410" y="4390002"/>
              <a:ext cx="7620" cy="144780"/>
            </a:xfrm>
            <a:custGeom>
              <a:avLst/>
              <a:gdLst/>
              <a:ahLst/>
              <a:cxnLst/>
              <a:rect l="l" t="t" r="r" b="b"/>
              <a:pathLst>
                <a:path w="7620" h="144779">
                  <a:moveTo>
                    <a:pt x="7492" y="0"/>
                  </a:moveTo>
                  <a:lnTo>
                    <a:pt x="0" y="0"/>
                  </a:lnTo>
                  <a:lnTo>
                    <a:pt x="0" y="144775"/>
                  </a:lnTo>
                  <a:lnTo>
                    <a:pt x="7492" y="144775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47938" y="4394460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33960" y="4390002"/>
              <a:ext cx="8255" cy="144780"/>
            </a:xfrm>
            <a:custGeom>
              <a:avLst/>
              <a:gdLst/>
              <a:ahLst/>
              <a:cxnLst/>
              <a:rect l="l" t="t" r="r" b="b"/>
              <a:pathLst>
                <a:path w="8254" h="144779">
                  <a:moveTo>
                    <a:pt x="7804" y="0"/>
                  </a:moveTo>
                  <a:lnTo>
                    <a:pt x="0" y="0"/>
                  </a:lnTo>
                  <a:lnTo>
                    <a:pt x="0" y="144775"/>
                  </a:lnTo>
                  <a:lnTo>
                    <a:pt x="7804" y="144775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38487" y="4394460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2544" y="4534717"/>
              <a:ext cx="7620" cy="10795"/>
            </a:xfrm>
            <a:custGeom>
              <a:avLst/>
              <a:gdLst/>
              <a:ahLst/>
              <a:cxnLst/>
              <a:rect l="l" t="t" r="r" b="b"/>
              <a:pathLst>
                <a:path w="7620" h="10795">
                  <a:moveTo>
                    <a:pt x="7492" y="0"/>
                  </a:moveTo>
                  <a:lnTo>
                    <a:pt x="0" y="0"/>
                  </a:lnTo>
                  <a:lnTo>
                    <a:pt x="0" y="10318"/>
                  </a:lnTo>
                  <a:lnTo>
                    <a:pt x="7492" y="10318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57070" y="4539337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7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60036" y="4534686"/>
              <a:ext cx="383540" cy="8255"/>
            </a:xfrm>
            <a:custGeom>
              <a:avLst/>
              <a:gdLst/>
              <a:ahLst/>
              <a:cxnLst/>
              <a:rect l="l" t="t" r="r" b="b"/>
              <a:pathLst>
                <a:path w="383539" h="8254">
                  <a:moveTo>
                    <a:pt x="383371" y="0"/>
                  </a:moveTo>
                  <a:lnTo>
                    <a:pt x="0" y="0"/>
                  </a:lnTo>
                  <a:lnTo>
                    <a:pt x="0" y="7817"/>
                  </a:lnTo>
                  <a:lnTo>
                    <a:pt x="383371" y="7817"/>
                  </a:lnTo>
                  <a:lnTo>
                    <a:pt x="383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64563" y="4539337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43410" y="4534717"/>
              <a:ext cx="7620" cy="10795"/>
            </a:xfrm>
            <a:custGeom>
              <a:avLst/>
              <a:gdLst/>
              <a:ahLst/>
              <a:cxnLst/>
              <a:rect l="l" t="t" r="r" b="b"/>
              <a:pathLst>
                <a:path w="7620" h="10795">
                  <a:moveTo>
                    <a:pt x="7492" y="0"/>
                  </a:moveTo>
                  <a:lnTo>
                    <a:pt x="0" y="0"/>
                  </a:lnTo>
                  <a:lnTo>
                    <a:pt x="0" y="10318"/>
                  </a:lnTo>
                  <a:lnTo>
                    <a:pt x="7492" y="10318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47938" y="4539337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7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50893" y="4534686"/>
              <a:ext cx="383540" cy="8255"/>
            </a:xfrm>
            <a:custGeom>
              <a:avLst/>
              <a:gdLst/>
              <a:ahLst/>
              <a:cxnLst/>
              <a:rect l="l" t="t" r="r" b="b"/>
              <a:pathLst>
                <a:path w="383539" h="8254">
                  <a:moveTo>
                    <a:pt x="383054" y="0"/>
                  </a:moveTo>
                  <a:lnTo>
                    <a:pt x="0" y="0"/>
                  </a:lnTo>
                  <a:lnTo>
                    <a:pt x="0" y="7817"/>
                  </a:lnTo>
                  <a:lnTo>
                    <a:pt x="383054" y="7817"/>
                  </a:lnTo>
                  <a:lnTo>
                    <a:pt x="383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55421" y="4539337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33960" y="4534717"/>
              <a:ext cx="8255" cy="10795"/>
            </a:xfrm>
            <a:custGeom>
              <a:avLst/>
              <a:gdLst/>
              <a:ahLst/>
              <a:cxnLst/>
              <a:rect l="l" t="t" r="r" b="b"/>
              <a:pathLst>
                <a:path w="8254" h="10795">
                  <a:moveTo>
                    <a:pt x="7804" y="0"/>
                  </a:moveTo>
                  <a:lnTo>
                    <a:pt x="0" y="0"/>
                  </a:lnTo>
                  <a:lnTo>
                    <a:pt x="0" y="10318"/>
                  </a:lnTo>
                  <a:lnTo>
                    <a:pt x="7804" y="10318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38487" y="4539337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7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52544" y="4545074"/>
              <a:ext cx="7620" cy="144780"/>
            </a:xfrm>
            <a:custGeom>
              <a:avLst/>
              <a:gdLst/>
              <a:ahLst/>
              <a:cxnLst/>
              <a:rect l="l" t="t" r="r" b="b"/>
              <a:pathLst>
                <a:path w="7620" h="144779">
                  <a:moveTo>
                    <a:pt x="7492" y="0"/>
                  </a:moveTo>
                  <a:lnTo>
                    <a:pt x="0" y="0"/>
                  </a:lnTo>
                  <a:lnTo>
                    <a:pt x="0" y="144459"/>
                  </a:lnTo>
                  <a:lnTo>
                    <a:pt x="7492" y="144459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57070" y="4549595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9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43410" y="4545074"/>
              <a:ext cx="7620" cy="144780"/>
            </a:xfrm>
            <a:custGeom>
              <a:avLst/>
              <a:gdLst/>
              <a:ahLst/>
              <a:cxnLst/>
              <a:rect l="l" t="t" r="r" b="b"/>
              <a:pathLst>
                <a:path w="7620" h="144779">
                  <a:moveTo>
                    <a:pt x="7492" y="0"/>
                  </a:moveTo>
                  <a:lnTo>
                    <a:pt x="0" y="0"/>
                  </a:lnTo>
                  <a:lnTo>
                    <a:pt x="0" y="144459"/>
                  </a:lnTo>
                  <a:lnTo>
                    <a:pt x="7492" y="144459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47938" y="4549595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9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33960" y="4545074"/>
              <a:ext cx="8255" cy="144780"/>
            </a:xfrm>
            <a:custGeom>
              <a:avLst/>
              <a:gdLst/>
              <a:ahLst/>
              <a:cxnLst/>
              <a:rect l="l" t="t" r="r" b="b"/>
              <a:pathLst>
                <a:path w="8254" h="144779">
                  <a:moveTo>
                    <a:pt x="7804" y="0"/>
                  </a:moveTo>
                  <a:lnTo>
                    <a:pt x="0" y="0"/>
                  </a:lnTo>
                  <a:lnTo>
                    <a:pt x="0" y="144459"/>
                  </a:lnTo>
                  <a:lnTo>
                    <a:pt x="7804" y="144459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38487" y="4549595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9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540267" y="4677217"/>
            <a:ext cx="1524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31135" y="4677217"/>
            <a:ext cx="1524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32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352547" y="4689526"/>
            <a:ext cx="789305" cy="158115"/>
            <a:chOff x="4352544" y="4689523"/>
            <a:chExt cx="789305" cy="158115"/>
          </a:xfrm>
        </p:grpSpPr>
        <p:sp>
          <p:nvSpPr>
            <p:cNvPr id="57" name="object 57"/>
            <p:cNvSpPr/>
            <p:nvPr/>
          </p:nvSpPr>
          <p:spPr>
            <a:xfrm>
              <a:off x="4352544" y="4689523"/>
              <a:ext cx="7620" cy="10795"/>
            </a:xfrm>
            <a:custGeom>
              <a:avLst/>
              <a:gdLst/>
              <a:ahLst/>
              <a:cxnLst/>
              <a:rect l="l" t="t" r="r" b="b"/>
              <a:pathLst>
                <a:path w="7620" h="10795">
                  <a:moveTo>
                    <a:pt x="7492" y="0"/>
                  </a:moveTo>
                  <a:lnTo>
                    <a:pt x="0" y="0"/>
                  </a:lnTo>
                  <a:lnTo>
                    <a:pt x="0" y="10318"/>
                  </a:lnTo>
                  <a:lnTo>
                    <a:pt x="7492" y="10318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57070" y="4694067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8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60036" y="4689529"/>
              <a:ext cx="383540" cy="8255"/>
            </a:xfrm>
            <a:custGeom>
              <a:avLst/>
              <a:gdLst/>
              <a:ahLst/>
              <a:cxnLst/>
              <a:rect l="l" t="t" r="r" b="b"/>
              <a:pathLst>
                <a:path w="383539" h="8254">
                  <a:moveTo>
                    <a:pt x="383371" y="0"/>
                  </a:moveTo>
                  <a:lnTo>
                    <a:pt x="0" y="0"/>
                  </a:lnTo>
                  <a:lnTo>
                    <a:pt x="0" y="7817"/>
                  </a:lnTo>
                  <a:lnTo>
                    <a:pt x="383371" y="7817"/>
                  </a:lnTo>
                  <a:lnTo>
                    <a:pt x="383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64563" y="4694067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43410" y="4689523"/>
              <a:ext cx="7620" cy="10795"/>
            </a:xfrm>
            <a:custGeom>
              <a:avLst/>
              <a:gdLst/>
              <a:ahLst/>
              <a:cxnLst/>
              <a:rect l="l" t="t" r="r" b="b"/>
              <a:pathLst>
                <a:path w="7620" h="10795">
                  <a:moveTo>
                    <a:pt x="7492" y="0"/>
                  </a:moveTo>
                  <a:lnTo>
                    <a:pt x="0" y="0"/>
                  </a:lnTo>
                  <a:lnTo>
                    <a:pt x="0" y="10318"/>
                  </a:lnTo>
                  <a:lnTo>
                    <a:pt x="7492" y="10318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47938" y="4694067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8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50893" y="4689529"/>
              <a:ext cx="383540" cy="8255"/>
            </a:xfrm>
            <a:custGeom>
              <a:avLst/>
              <a:gdLst/>
              <a:ahLst/>
              <a:cxnLst/>
              <a:rect l="l" t="t" r="r" b="b"/>
              <a:pathLst>
                <a:path w="383539" h="8254">
                  <a:moveTo>
                    <a:pt x="383054" y="0"/>
                  </a:moveTo>
                  <a:lnTo>
                    <a:pt x="0" y="0"/>
                  </a:lnTo>
                  <a:lnTo>
                    <a:pt x="0" y="7817"/>
                  </a:lnTo>
                  <a:lnTo>
                    <a:pt x="383054" y="7817"/>
                  </a:lnTo>
                  <a:lnTo>
                    <a:pt x="383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55421" y="4694067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33960" y="4689523"/>
              <a:ext cx="8255" cy="10795"/>
            </a:xfrm>
            <a:custGeom>
              <a:avLst/>
              <a:gdLst/>
              <a:ahLst/>
              <a:cxnLst/>
              <a:rect l="l" t="t" r="r" b="b"/>
              <a:pathLst>
                <a:path w="8254" h="10795">
                  <a:moveTo>
                    <a:pt x="7804" y="0"/>
                  </a:moveTo>
                  <a:lnTo>
                    <a:pt x="0" y="0"/>
                  </a:lnTo>
                  <a:lnTo>
                    <a:pt x="0" y="10318"/>
                  </a:lnTo>
                  <a:lnTo>
                    <a:pt x="7804" y="10318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38487" y="4694067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8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52544" y="4699841"/>
              <a:ext cx="7620" cy="144780"/>
            </a:xfrm>
            <a:custGeom>
              <a:avLst/>
              <a:gdLst/>
              <a:ahLst/>
              <a:cxnLst/>
              <a:rect l="l" t="t" r="r" b="b"/>
              <a:pathLst>
                <a:path w="7620" h="144779">
                  <a:moveTo>
                    <a:pt x="7492" y="0"/>
                  </a:moveTo>
                  <a:lnTo>
                    <a:pt x="0" y="0"/>
                  </a:lnTo>
                  <a:lnTo>
                    <a:pt x="0" y="144775"/>
                  </a:lnTo>
                  <a:lnTo>
                    <a:pt x="7492" y="144775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57070" y="4704375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9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43410" y="4699841"/>
              <a:ext cx="7620" cy="144780"/>
            </a:xfrm>
            <a:custGeom>
              <a:avLst/>
              <a:gdLst/>
              <a:ahLst/>
              <a:cxnLst/>
              <a:rect l="l" t="t" r="r" b="b"/>
              <a:pathLst>
                <a:path w="7620" h="144779">
                  <a:moveTo>
                    <a:pt x="7492" y="0"/>
                  </a:moveTo>
                  <a:lnTo>
                    <a:pt x="0" y="0"/>
                  </a:lnTo>
                  <a:lnTo>
                    <a:pt x="0" y="144775"/>
                  </a:lnTo>
                  <a:lnTo>
                    <a:pt x="7492" y="144775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47938" y="4704375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9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133960" y="4699841"/>
              <a:ext cx="8255" cy="144780"/>
            </a:xfrm>
            <a:custGeom>
              <a:avLst/>
              <a:gdLst/>
              <a:ahLst/>
              <a:cxnLst/>
              <a:rect l="l" t="t" r="r" b="b"/>
              <a:pathLst>
                <a:path w="8254" h="144779">
                  <a:moveTo>
                    <a:pt x="7804" y="0"/>
                  </a:moveTo>
                  <a:lnTo>
                    <a:pt x="0" y="0"/>
                  </a:lnTo>
                  <a:lnTo>
                    <a:pt x="0" y="144775"/>
                  </a:lnTo>
                  <a:lnTo>
                    <a:pt x="7804" y="144775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38487" y="4704375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9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476895" y="4987094"/>
            <a:ext cx="6064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02581" algn="l"/>
              </a:tabLst>
            </a:pPr>
            <a:r>
              <a:rPr sz="1000" spc="-5" dirty="0">
                <a:latin typeface="Times New Roman"/>
                <a:cs typeface="Times New Roman"/>
              </a:rPr>
              <a:t>128	128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352547" y="5001907"/>
            <a:ext cx="789305" cy="313055"/>
            <a:chOff x="4352544" y="5001903"/>
            <a:chExt cx="789305" cy="313055"/>
          </a:xfrm>
        </p:grpSpPr>
        <p:sp>
          <p:nvSpPr>
            <p:cNvPr id="75" name="object 75"/>
            <p:cNvSpPr/>
            <p:nvPr/>
          </p:nvSpPr>
          <p:spPr>
            <a:xfrm>
              <a:off x="4352544" y="5001903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60">
                  <a:moveTo>
                    <a:pt x="7492" y="0"/>
                  </a:moveTo>
                  <a:lnTo>
                    <a:pt x="0" y="0"/>
                  </a:lnTo>
                  <a:lnTo>
                    <a:pt x="0" y="10006"/>
                  </a:lnTo>
                  <a:lnTo>
                    <a:pt x="7492" y="10006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357070" y="500643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5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60036" y="5001910"/>
              <a:ext cx="383540" cy="7620"/>
            </a:xfrm>
            <a:custGeom>
              <a:avLst/>
              <a:gdLst/>
              <a:ahLst/>
              <a:cxnLst/>
              <a:rect l="l" t="t" r="r" b="b"/>
              <a:pathLst>
                <a:path w="383539" h="7620">
                  <a:moveTo>
                    <a:pt x="383371" y="0"/>
                  </a:moveTo>
                  <a:lnTo>
                    <a:pt x="0" y="0"/>
                  </a:lnTo>
                  <a:lnTo>
                    <a:pt x="0" y="7504"/>
                  </a:lnTo>
                  <a:lnTo>
                    <a:pt x="383371" y="7504"/>
                  </a:lnTo>
                  <a:lnTo>
                    <a:pt x="383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64563" y="5006439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743410" y="5001903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60">
                  <a:moveTo>
                    <a:pt x="7492" y="0"/>
                  </a:moveTo>
                  <a:lnTo>
                    <a:pt x="0" y="0"/>
                  </a:lnTo>
                  <a:lnTo>
                    <a:pt x="0" y="10006"/>
                  </a:lnTo>
                  <a:lnTo>
                    <a:pt x="7492" y="10006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47938" y="500643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5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50893" y="5001910"/>
              <a:ext cx="383540" cy="7620"/>
            </a:xfrm>
            <a:custGeom>
              <a:avLst/>
              <a:gdLst/>
              <a:ahLst/>
              <a:cxnLst/>
              <a:rect l="l" t="t" r="r" b="b"/>
              <a:pathLst>
                <a:path w="383539" h="7620">
                  <a:moveTo>
                    <a:pt x="383054" y="0"/>
                  </a:moveTo>
                  <a:lnTo>
                    <a:pt x="0" y="0"/>
                  </a:lnTo>
                  <a:lnTo>
                    <a:pt x="0" y="7504"/>
                  </a:lnTo>
                  <a:lnTo>
                    <a:pt x="383054" y="7504"/>
                  </a:lnTo>
                  <a:lnTo>
                    <a:pt x="383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55421" y="5006439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33960" y="5001903"/>
              <a:ext cx="8255" cy="10160"/>
            </a:xfrm>
            <a:custGeom>
              <a:avLst/>
              <a:gdLst/>
              <a:ahLst/>
              <a:cxnLst/>
              <a:rect l="l" t="t" r="r" b="b"/>
              <a:pathLst>
                <a:path w="8254" h="10160">
                  <a:moveTo>
                    <a:pt x="7804" y="0"/>
                  </a:moveTo>
                  <a:lnTo>
                    <a:pt x="0" y="0"/>
                  </a:lnTo>
                  <a:lnTo>
                    <a:pt x="0" y="10006"/>
                  </a:lnTo>
                  <a:lnTo>
                    <a:pt x="7804" y="10006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38487" y="500643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5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52544" y="5011910"/>
              <a:ext cx="7620" cy="144780"/>
            </a:xfrm>
            <a:custGeom>
              <a:avLst/>
              <a:gdLst/>
              <a:ahLst/>
              <a:cxnLst/>
              <a:rect l="l" t="t" r="r" b="b"/>
              <a:pathLst>
                <a:path w="7620" h="144779">
                  <a:moveTo>
                    <a:pt x="7492" y="0"/>
                  </a:moveTo>
                  <a:lnTo>
                    <a:pt x="0" y="0"/>
                  </a:lnTo>
                  <a:lnTo>
                    <a:pt x="0" y="144775"/>
                  </a:lnTo>
                  <a:lnTo>
                    <a:pt x="7492" y="144775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57070" y="501644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2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743410" y="5011910"/>
              <a:ext cx="7620" cy="144780"/>
            </a:xfrm>
            <a:custGeom>
              <a:avLst/>
              <a:gdLst/>
              <a:ahLst/>
              <a:cxnLst/>
              <a:rect l="l" t="t" r="r" b="b"/>
              <a:pathLst>
                <a:path w="7620" h="144779">
                  <a:moveTo>
                    <a:pt x="7492" y="0"/>
                  </a:moveTo>
                  <a:lnTo>
                    <a:pt x="0" y="0"/>
                  </a:lnTo>
                  <a:lnTo>
                    <a:pt x="0" y="144775"/>
                  </a:lnTo>
                  <a:lnTo>
                    <a:pt x="7492" y="144775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47938" y="501644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2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133960" y="5011910"/>
              <a:ext cx="8255" cy="144780"/>
            </a:xfrm>
            <a:custGeom>
              <a:avLst/>
              <a:gdLst/>
              <a:ahLst/>
              <a:cxnLst/>
              <a:rect l="l" t="t" r="r" b="b"/>
              <a:pathLst>
                <a:path w="8254" h="144779">
                  <a:moveTo>
                    <a:pt x="7804" y="0"/>
                  </a:moveTo>
                  <a:lnTo>
                    <a:pt x="0" y="0"/>
                  </a:lnTo>
                  <a:lnTo>
                    <a:pt x="0" y="144775"/>
                  </a:lnTo>
                  <a:lnTo>
                    <a:pt x="7804" y="144775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138487" y="501644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2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743410" y="5156684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60">
                  <a:moveTo>
                    <a:pt x="7492" y="0"/>
                  </a:moveTo>
                  <a:lnTo>
                    <a:pt x="0" y="0"/>
                  </a:lnTo>
                  <a:lnTo>
                    <a:pt x="0" y="10006"/>
                  </a:lnTo>
                  <a:lnTo>
                    <a:pt x="7492" y="10006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747938" y="516121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5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750893" y="5156690"/>
              <a:ext cx="383540" cy="7620"/>
            </a:xfrm>
            <a:custGeom>
              <a:avLst/>
              <a:gdLst/>
              <a:ahLst/>
              <a:cxnLst/>
              <a:rect l="l" t="t" r="r" b="b"/>
              <a:pathLst>
                <a:path w="383539" h="7620">
                  <a:moveTo>
                    <a:pt x="383054" y="0"/>
                  </a:moveTo>
                  <a:lnTo>
                    <a:pt x="0" y="0"/>
                  </a:lnTo>
                  <a:lnTo>
                    <a:pt x="0" y="7504"/>
                  </a:lnTo>
                  <a:lnTo>
                    <a:pt x="383054" y="7504"/>
                  </a:lnTo>
                  <a:lnTo>
                    <a:pt x="383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755421" y="5161219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133960" y="5156684"/>
              <a:ext cx="8255" cy="10160"/>
            </a:xfrm>
            <a:custGeom>
              <a:avLst/>
              <a:gdLst/>
              <a:ahLst/>
              <a:cxnLst/>
              <a:rect l="l" t="t" r="r" b="b"/>
              <a:pathLst>
                <a:path w="8254" h="10160">
                  <a:moveTo>
                    <a:pt x="7804" y="0"/>
                  </a:moveTo>
                  <a:lnTo>
                    <a:pt x="0" y="0"/>
                  </a:lnTo>
                  <a:lnTo>
                    <a:pt x="0" y="10006"/>
                  </a:lnTo>
                  <a:lnTo>
                    <a:pt x="7804" y="10006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138487" y="516121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5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743410" y="5166690"/>
              <a:ext cx="7620" cy="144780"/>
            </a:xfrm>
            <a:custGeom>
              <a:avLst/>
              <a:gdLst/>
              <a:ahLst/>
              <a:cxnLst/>
              <a:rect l="l" t="t" r="r" b="b"/>
              <a:pathLst>
                <a:path w="7620" h="144779">
                  <a:moveTo>
                    <a:pt x="7492" y="0"/>
                  </a:moveTo>
                  <a:lnTo>
                    <a:pt x="0" y="0"/>
                  </a:lnTo>
                  <a:lnTo>
                    <a:pt x="0" y="144775"/>
                  </a:lnTo>
                  <a:lnTo>
                    <a:pt x="7492" y="144775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747938" y="51712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2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133960" y="5166690"/>
              <a:ext cx="8255" cy="144780"/>
            </a:xfrm>
            <a:custGeom>
              <a:avLst/>
              <a:gdLst/>
              <a:ahLst/>
              <a:cxnLst/>
              <a:rect l="l" t="t" r="r" b="b"/>
              <a:pathLst>
                <a:path w="8254" h="144779">
                  <a:moveTo>
                    <a:pt x="7804" y="0"/>
                  </a:moveTo>
                  <a:lnTo>
                    <a:pt x="0" y="0"/>
                  </a:lnTo>
                  <a:lnTo>
                    <a:pt x="0" y="144775"/>
                  </a:lnTo>
                  <a:lnTo>
                    <a:pt x="7804" y="144775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138487" y="51712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2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4476895" y="5299162"/>
            <a:ext cx="6064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02581" algn="l"/>
              </a:tabLst>
            </a:pPr>
            <a:r>
              <a:rPr sz="1000" spc="-5" dirty="0">
                <a:latin typeface="Times New Roman"/>
                <a:cs typeface="Times New Roman"/>
              </a:rPr>
              <a:t>192	224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4352547" y="5311470"/>
            <a:ext cx="789305" cy="315595"/>
            <a:chOff x="4352544" y="5311468"/>
            <a:chExt cx="789305" cy="315595"/>
          </a:xfrm>
        </p:grpSpPr>
        <p:sp>
          <p:nvSpPr>
            <p:cNvPr id="103" name="object 103"/>
            <p:cNvSpPr/>
            <p:nvPr/>
          </p:nvSpPr>
          <p:spPr>
            <a:xfrm>
              <a:off x="4352544" y="5311468"/>
              <a:ext cx="7620" cy="10795"/>
            </a:xfrm>
            <a:custGeom>
              <a:avLst/>
              <a:gdLst/>
              <a:ahLst/>
              <a:cxnLst/>
              <a:rect l="l" t="t" r="r" b="b"/>
              <a:pathLst>
                <a:path w="7620" h="10795">
                  <a:moveTo>
                    <a:pt x="7492" y="0"/>
                  </a:moveTo>
                  <a:lnTo>
                    <a:pt x="0" y="0"/>
                  </a:lnTo>
                  <a:lnTo>
                    <a:pt x="0" y="10318"/>
                  </a:lnTo>
                  <a:lnTo>
                    <a:pt x="7492" y="10318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57070" y="5315999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8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360036" y="5311475"/>
              <a:ext cx="383540" cy="8255"/>
            </a:xfrm>
            <a:custGeom>
              <a:avLst/>
              <a:gdLst/>
              <a:ahLst/>
              <a:cxnLst/>
              <a:rect l="l" t="t" r="r" b="b"/>
              <a:pathLst>
                <a:path w="383539" h="8254">
                  <a:moveTo>
                    <a:pt x="383371" y="0"/>
                  </a:moveTo>
                  <a:lnTo>
                    <a:pt x="0" y="0"/>
                  </a:lnTo>
                  <a:lnTo>
                    <a:pt x="0" y="7817"/>
                  </a:lnTo>
                  <a:lnTo>
                    <a:pt x="383371" y="7817"/>
                  </a:lnTo>
                  <a:lnTo>
                    <a:pt x="383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364563" y="5315999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43410" y="5311468"/>
              <a:ext cx="7620" cy="10795"/>
            </a:xfrm>
            <a:custGeom>
              <a:avLst/>
              <a:gdLst/>
              <a:ahLst/>
              <a:cxnLst/>
              <a:rect l="l" t="t" r="r" b="b"/>
              <a:pathLst>
                <a:path w="7620" h="10795">
                  <a:moveTo>
                    <a:pt x="7492" y="0"/>
                  </a:moveTo>
                  <a:lnTo>
                    <a:pt x="0" y="0"/>
                  </a:lnTo>
                  <a:lnTo>
                    <a:pt x="0" y="10318"/>
                  </a:lnTo>
                  <a:lnTo>
                    <a:pt x="7492" y="10318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747938" y="5315999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8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750893" y="5311475"/>
              <a:ext cx="383540" cy="8255"/>
            </a:xfrm>
            <a:custGeom>
              <a:avLst/>
              <a:gdLst/>
              <a:ahLst/>
              <a:cxnLst/>
              <a:rect l="l" t="t" r="r" b="b"/>
              <a:pathLst>
                <a:path w="383539" h="8254">
                  <a:moveTo>
                    <a:pt x="383054" y="0"/>
                  </a:moveTo>
                  <a:lnTo>
                    <a:pt x="0" y="0"/>
                  </a:lnTo>
                  <a:lnTo>
                    <a:pt x="0" y="7817"/>
                  </a:lnTo>
                  <a:lnTo>
                    <a:pt x="383054" y="7817"/>
                  </a:lnTo>
                  <a:lnTo>
                    <a:pt x="383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55421" y="5315999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33960" y="5311468"/>
              <a:ext cx="8255" cy="10795"/>
            </a:xfrm>
            <a:custGeom>
              <a:avLst/>
              <a:gdLst/>
              <a:ahLst/>
              <a:cxnLst/>
              <a:rect l="l" t="t" r="r" b="b"/>
              <a:pathLst>
                <a:path w="8254" h="10795">
                  <a:moveTo>
                    <a:pt x="7804" y="0"/>
                  </a:moveTo>
                  <a:lnTo>
                    <a:pt x="0" y="0"/>
                  </a:lnTo>
                  <a:lnTo>
                    <a:pt x="0" y="10318"/>
                  </a:lnTo>
                  <a:lnTo>
                    <a:pt x="7804" y="10318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38487" y="5315999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8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52544" y="5321787"/>
              <a:ext cx="7620" cy="144780"/>
            </a:xfrm>
            <a:custGeom>
              <a:avLst/>
              <a:gdLst/>
              <a:ahLst/>
              <a:cxnLst/>
              <a:rect l="l" t="t" r="r" b="b"/>
              <a:pathLst>
                <a:path w="7620" h="144779">
                  <a:moveTo>
                    <a:pt x="7492" y="0"/>
                  </a:moveTo>
                  <a:lnTo>
                    <a:pt x="0" y="0"/>
                  </a:lnTo>
                  <a:lnTo>
                    <a:pt x="0" y="144459"/>
                  </a:lnTo>
                  <a:lnTo>
                    <a:pt x="7492" y="144459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357070" y="5326320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9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743410" y="5321787"/>
              <a:ext cx="7620" cy="144780"/>
            </a:xfrm>
            <a:custGeom>
              <a:avLst/>
              <a:gdLst/>
              <a:ahLst/>
              <a:cxnLst/>
              <a:rect l="l" t="t" r="r" b="b"/>
              <a:pathLst>
                <a:path w="7620" h="144779">
                  <a:moveTo>
                    <a:pt x="7492" y="0"/>
                  </a:moveTo>
                  <a:lnTo>
                    <a:pt x="0" y="0"/>
                  </a:lnTo>
                  <a:lnTo>
                    <a:pt x="0" y="144459"/>
                  </a:lnTo>
                  <a:lnTo>
                    <a:pt x="7492" y="144459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747938" y="5326320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9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133960" y="5321787"/>
              <a:ext cx="8255" cy="144780"/>
            </a:xfrm>
            <a:custGeom>
              <a:avLst/>
              <a:gdLst/>
              <a:ahLst/>
              <a:cxnLst/>
              <a:rect l="l" t="t" r="r" b="b"/>
              <a:pathLst>
                <a:path w="8254" h="144779">
                  <a:moveTo>
                    <a:pt x="7804" y="0"/>
                  </a:moveTo>
                  <a:lnTo>
                    <a:pt x="0" y="0"/>
                  </a:lnTo>
                  <a:lnTo>
                    <a:pt x="0" y="144459"/>
                  </a:lnTo>
                  <a:lnTo>
                    <a:pt x="7804" y="144459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38487" y="5326320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9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743410" y="5468756"/>
              <a:ext cx="7620" cy="10795"/>
            </a:xfrm>
            <a:custGeom>
              <a:avLst/>
              <a:gdLst/>
              <a:ahLst/>
              <a:cxnLst/>
              <a:rect l="l" t="t" r="r" b="b"/>
              <a:pathLst>
                <a:path w="7620" h="10795">
                  <a:moveTo>
                    <a:pt x="7492" y="0"/>
                  </a:moveTo>
                  <a:lnTo>
                    <a:pt x="0" y="0"/>
                  </a:lnTo>
                  <a:lnTo>
                    <a:pt x="0" y="10318"/>
                  </a:lnTo>
                  <a:lnTo>
                    <a:pt x="7492" y="10318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747938" y="5473287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8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750893" y="5468750"/>
              <a:ext cx="383540" cy="8255"/>
            </a:xfrm>
            <a:custGeom>
              <a:avLst/>
              <a:gdLst/>
              <a:ahLst/>
              <a:cxnLst/>
              <a:rect l="l" t="t" r="r" b="b"/>
              <a:pathLst>
                <a:path w="383539" h="8254">
                  <a:moveTo>
                    <a:pt x="383054" y="0"/>
                  </a:moveTo>
                  <a:lnTo>
                    <a:pt x="0" y="0"/>
                  </a:lnTo>
                  <a:lnTo>
                    <a:pt x="0" y="7817"/>
                  </a:lnTo>
                  <a:lnTo>
                    <a:pt x="383054" y="7817"/>
                  </a:lnTo>
                  <a:lnTo>
                    <a:pt x="383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755421" y="5473287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33960" y="5468756"/>
              <a:ext cx="8255" cy="10795"/>
            </a:xfrm>
            <a:custGeom>
              <a:avLst/>
              <a:gdLst/>
              <a:ahLst/>
              <a:cxnLst/>
              <a:rect l="l" t="t" r="r" b="b"/>
              <a:pathLst>
                <a:path w="8254" h="10795">
                  <a:moveTo>
                    <a:pt x="7804" y="0"/>
                  </a:moveTo>
                  <a:lnTo>
                    <a:pt x="0" y="0"/>
                  </a:lnTo>
                  <a:lnTo>
                    <a:pt x="0" y="10318"/>
                  </a:lnTo>
                  <a:lnTo>
                    <a:pt x="7804" y="10318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138487" y="5473287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8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743410" y="5479074"/>
              <a:ext cx="7620" cy="144780"/>
            </a:xfrm>
            <a:custGeom>
              <a:avLst/>
              <a:gdLst/>
              <a:ahLst/>
              <a:cxnLst/>
              <a:rect l="l" t="t" r="r" b="b"/>
              <a:pathLst>
                <a:path w="7620" h="144779">
                  <a:moveTo>
                    <a:pt x="7492" y="0"/>
                  </a:moveTo>
                  <a:lnTo>
                    <a:pt x="0" y="0"/>
                  </a:lnTo>
                  <a:lnTo>
                    <a:pt x="0" y="144775"/>
                  </a:lnTo>
                  <a:lnTo>
                    <a:pt x="7492" y="144775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747938" y="5483608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9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33960" y="5479074"/>
              <a:ext cx="8255" cy="144780"/>
            </a:xfrm>
            <a:custGeom>
              <a:avLst/>
              <a:gdLst/>
              <a:ahLst/>
              <a:cxnLst/>
              <a:rect l="l" t="t" r="r" b="b"/>
              <a:pathLst>
                <a:path w="8254" h="144779">
                  <a:moveTo>
                    <a:pt x="7804" y="0"/>
                  </a:moveTo>
                  <a:lnTo>
                    <a:pt x="0" y="0"/>
                  </a:lnTo>
                  <a:lnTo>
                    <a:pt x="0" y="144775"/>
                  </a:lnTo>
                  <a:lnTo>
                    <a:pt x="7804" y="144775"/>
                  </a:lnTo>
                  <a:lnTo>
                    <a:pt x="7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138487" y="5483608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9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4356291" y="5627596"/>
            <a:ext cx="392431" cy="153888"/>
          </a:xfrm>
          <a:prstGeom prst="rect">
            <a:avLst/>
          </a:prstGeom>
          <a:ln w="74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711">
              <a:lnSpc>
                <a:spcPts val="1151"/>
              </a:lnSpc>
            </a:pPr>
            <a:r>
              <a:rPr sz="1000" spc="-5" dirty="0">
                <a:latin typeface="Times New Roman"/>
                <a:cs typeface="Times New Roman"/>
              </a:rPr>
              <a:t>255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748166" y="5627596"/>
            <a:ext cx="389891" cy="153888"/>
          </a:xfrm>
          <a:prstGeom prst="rect">
            <a:avLst/>
          </a:prstGeom>
          <a:ln w="780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1442">
              <a:lnSpc>
                <a:spcPts val="1151"/>
              </a:lnSpc>
            </a:pPr>
            <a:r>
              <a:rPr sz="1000" spc="-5" dirty="0">
                <a:latin typeface="Times New Roman"/>
                <a:cs typeface="Times New Roman"/>
              </a:rPr>
              <a:t>255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356291" y="4850883"/>
            <a:ext cx="392431" cy="162096"/>
          </a:xfrm>
          <a:prstGeom prst="rect">
            <a:avLst/>
          </a:prstGeom>
          <a:ln w="74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6370">
              <a:lnSpc>
                <a:spcPts val="1220"/>
              </a:lnSpc>
            </a:pPr>
            <a:r>
              <a:rPr sz="1600" spc="-5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356291" y="4538595"/>
            <a:ext cx="392431" cy="162096"/>
          </a:xfrm>
          <a:prstGeom prst="rect">
            <a:avLst/>
          </a:prstGeom>
          <a:ln w="74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6370">
              <a:lnSpc>
                <a:spcPts val="1220"/>
              </a:lnSpc>
            </a:pPr>
            <a:r>
              <a:rPr sz="1600" spc="-5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356291" y="5160443"/>
            <a:ext cx="392431" cy="162096"/>
          </a:xfrm>
          <a:prstGeom prst="rect">
            <a:avLst/>
          </a:prstGeom>
          <a:ln w="74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6370">
              <a:lnSpc>
                <a:spcPts val="1220"/>
              </a:lnSpc>
            </a:pPr>
            <a:r>
              <a:rPr sz="1600" spc="-5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356291" y="5472659"/>
            <a:ext cx="392431" cy="162096"/>
          </a:xfrm>
          <a:prstGeom prst="rect">
            <a:avLst/>
          </a:prstGeom>
          <a:ln w="74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6370">
              <a:lnSpc>
                <a:spcPts val="1220"/>
              </a:lnSpc>
            </a:pPr>
            <a:r>
              <a:rPr sz="1600" spc="-5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748166" y="4538595"/>
            <a:ext cx="389891" cy="162096"/>
          </a:xfrm>
          <a:prstGeom prst="rect">
            <a:avLst/>
          </a:prstGeom>
          <a:ln w="780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19" algn="ctr">
              <a:lnSpc>
                <a:spcPts val="1220"/>
              </a:lnSpc>
            </a:pPr>
            <a:r>
              <a:rPr sz="1600" spc="-5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748166" y="4850881"/>
            <a:ext cx="389891" cy="142860"/>
          </a:xfrm>
          <a:prstGeom prst="rect">
            <a:avLst/>
          </a:prstGeom>
          <a:ln w="780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19" algn="ctr">
              <a:lnSpc>
                <a:spcPts val="1035"/>
              </a:lnSpc>
            </a:pPr>
            <a:r>
              <a:rPr sz="1600" spc="-225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r>
              <a:rPr sz="2400" spc="-337" baseline="-12152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2400" baseline="-12152">
              <a:latin typeface="Arial MT"/>
              <a:cs typeface="Arial MT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925318" y="4989323"/>
            <a:ext cx="692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409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925318" y="5037202"/>
            <a:ext cx="692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409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925317" y="5084827"/>
            <a:ext cx="81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925318" y="5302378"/>
            <a:ext cx="692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409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925318" y="5350003"/>
            <a:ext cx="692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409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925317" y="5397501"/>
            <a:ext cx="81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2758439" y="3691128"/>
            <a:ext cx="850900" cy="472440"/>
            <a:chOff x="2758439" y="3691128"/>
            <a:chExt cx="850900" cy="472440"/>
          </a:xfrm>
        </p:grpSpPr>
        <p:pic>
          <p:nvPicPr>
            <p:cNvPr id="144" name="object 1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115" y="3759708"/>
              <a:ext cx="775716" cy="403860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2763011" y="3695700"/>
              <a:ext cx="762000" cy="379730"/>
            </a:xfrm>
            <a:custGeom>
              <a:avLst/>
              <a:gdLst/>
              <a:ahLst/>
              <a:cxnLst/>
              <a:rect l="l" t="t" r="r" b="b"/>
              <a:pathLst>
                <a:path w="762000" h="379729">
                  <a:moveTo>
                    <a:pt x="571500" y="0"/>
                  </a:moveTo>
                  <a:lnTo>
                    <a:pt x="571500" y="94868"/>
                  </a:lnTo>
                  <a:lnTo>
                    <a:pt x="0" y="94868"/>
                  </a:lnTo>
                  <a:lnTo>
                    <a:pt x="0" y="284606"/>
                  </a:lnTo>
                  <a:lnTo>
                    <a:pt x="571500" y="284606"/>
                  </a:lnTo>
                  <a:lnTo>
                    <a:pt x="571500" y="379475"/>
                  </a:lnTo>
                  <a:lnTo>
                    <a:pt x="762000" y="189737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763011" y="3695700"/>
              <a:ext cx="762000" cy="379730"/>
            </a:xfrm>
            <a:custGeom>
              <a:avLst/>
              <a:gdLst/>
              <a:ahLst/>
              <a:cxnLst/>
              <a:rect l="l" t="t" r="r" b="b"/>
              <a:pathLst>
                <a:path w="762000" h="379729">
                  <a:moveTo>
                    <a:pt x="0" y="94868"/>
                  </a:moveTo>
                  <a:lnTo>
                    <a:pt x="571500" y="94868"/>
                  </a:lnTo>
                  <a:lnTo>
                    <a:pt x="571500" y="0"/>
                  </a:lnTo>
                  <a:lnTo>
                    <a:pt x="762000" y="189737"/>
                  </a:lnTo>
                  <a:lnTo>
                    <a:pt x="571500" y="379475"/>
                  </a:lnTo>
                  <a:lnTo>
                    <a:pt x="571500" y="284606"/>
                  </a:lnTo>
                  <a:lnTo>
                    <a:pt x="0" y="284606"/>
                  </a:lnTo>
                  <a:lnTo>
                    <a:pt x="0" y="94868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object 147"/>
          <p:cNvGrpSpPr/>
          <p:nvPr/>
        </p:nvGrpSpPr>
        <p:grpSpPr>
          <a:xfrm>
            <a:off x="5844541" y="3691128"/>
            <a:ext cx="850900" cy="472440"/>
            <a:chOff x="5844540" y="3691128"/>
            <a:chExt cx="850900" cy="472440"/>
          </a:xfrm>
        </p:grpSpPr>
        <p:pic>
          <p:nvPicPr>
            <p:cNvPr id="148" name="object 1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9216" y="3759708"/>
              <a:ext cx="775715" cy="403860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5849112" y="3695700"/>
              <a:ext cx="762000" cy="379730"/>
            </a:xfrm>
            <a:custGeom>
              <a:avLst/>
              <a:gdLst/>
              <a:ahLst/>
              <a:cxnLst/>
              <a:rect l="l" t="t" r="r" b="b"/>
              <a:pathLst>
                <a:path w="762000" h="379729">
                  <a:moveTo>
                    <a:pt x="571500" y="0"/>
                  </a:moveTo>
                  <a:lnTo>
                    <a:pt x="571500" y="94868"/>
                  </a:lnTo>
                  <a:lnTo>
                    <a:pt x="0" y="94868"/>
                  </a:lnTo>
                  <a:lnTo>
                    <a:pt x="0" y="284606"/>
                  </a:lnTo>
                  <a:lnTo>
                    <a:pt x="571500" y="284606"/>
                  </a:lnTo>
                  <a:lnTo>
                    <a:pt x="571500" y="379475"/>
                  </a:lnTo>
                  <a:lnTo>
                    <a:pt x="761999" y="189737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849112" y="3695700"/>
              <a:ext cx="762000" cy="379730"/>
            </a:xfrm>
            <a:custGeom>
              <a:avLst/>
              <a:gdLst/>
              <a:ahLst/>
              <a:cxnLst/>
              <a:rect l="l" t="t" r="r" b="b"/>
              <a:pathLst>
                <a:path w="762000" h="379729">
                  <a:moveTo>
                    <a:pt x="0" y="94868"/>
                  </a:moveTo>
                  <a:lnTo>
                    <a:pt x="571500" y="94868"/>
                  </a:lnTo>
                  <a:lnTo>
                    <a:pt x="571500" y="0"/>
                  </a:lnTo>
                  <a:lnTo>
                    <a:pt x="761999" y="189737"/>
                  </a:lnTo>
                  <a:lnTo>
                    <a:pt x="571500" y="379475"/>
                  </a:lnTo>
                  <a:lnTo>
                    <a:pt x="571500" y="284606"/>
                  </a:lnTo>
                  <a:lnTo>
                    <a:pt x="0" y="284606"/>
                  </a:lnTo>
                  <a:lnTo>
                    <a:pt x="0" y="94868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2899414" y="4220972"/>
            <a:ext cx="4654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 MT"/>
                <a:cs typeface="Arial MT"/>
              </a:rPr>
              <a:t>input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947666" y="4220972"/>
            <a:ext cx="589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 MT"/>
                <a:cs typeface="Arial MT"/>
              </a:rPr>
              <a:t>output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1981201" y="4724403"/>
            <a:ext cx="1668780" cy="809625"/>
            <a:chOff x="1981200" y="4724400"/>
            <a:chExt cx="1668780" cy="809625"/>
          </a:xfrm>
        </p:grpSpPr>
        <p:pic>
          <p:nvPicPr>
            <p:cNvPr id="154" name="object 1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5876" y="4799076"/>
              <a:ext cx="1554479" cy="644652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81784" y="4776215"/>
              <a:ext cx="1568195" cy="757428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1981200" y="4724400"/>
              <a:ext cx="1551940" cy="641985"/>
            </a:xfrm>
            <a:custGeom>
              <a:avLst/>
              <a:gdLst/>
              <a:ahLst/>
              <a:cxnLst/>
              <a:rect l="l" t="t" r="r" b="b"/>
              <a:pathLst>
                <a:path w="1551939" h="641985">
                  <a:moveTo>
                    <a:pt x="1551431" y="0"/>
                  </a:moveTo>
                  <a:lnTo>
                    <a:pt x="0" y="0"/>
                  </a:lnTo>
                  <a:lnTo>
                    <a:pt x="0" y="641604"/>
                  </a:lnTo>
                  <a:lnTo>
                    <a:pt x="1551431" y="641604"/>
                  </a:lnTo>
                  <a:lnTo>
                    <a:pt x="155143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1981201" y="4724401"/>
            <a:ext cx="1551940" cy="30476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63827">
              <a:lnSpc>
                <a:spcPts val="2151"/>
              </a:lnSpc>
              <a:spcBef>
                <a:spcPts val="275"/>
              </a:spcBef>
            </a:pPr>
            <a:r>
              <a:rPr dirty="0">
                <a:solidFill>
                  <a:srgbClr val="003366"/>
                </a:solidFill>
                <a:latin typeface="Comic Sans MS"/>
                <a:cs typeface="Comic Sans MS"/>
              </a:rPr>
              <a:t>a</a:t>
            </a:r>
            <a:r>
              <a:rPr spc="-31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dirty="0">
                <a:solidFill>
                  <a:srgbClr val="003366"/>
                </a:solidFill>
                <a:latin typeface="Comic Sans MS"/>
                <a:cs typeface="Comic Sans MS"/>
              </a:rPr>
              <a:t>pixel</a:t>
            </a:r>
            <a:r>
              <a:rPr spc="-4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003366"/>
                </a:solidFill>
                <a:latin typeface="Comic Sans MS"/>
                <a:cs typeface="Comic Sans MS"/>
              </a:rPr>
              <a:t>with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981201" y="5032399"/>
            <a:ext cx="1551940" cy="278282"/>
          </a:xfrm>
          <a:prstGeom prst="rect">
            <a:avLst/>
          </a:prstGeom>
        </p:spPr>
        <p:txBody>
          <a:bodyPr vert="horz" wrap="square" lIns="0" tIns="1271" rIns="0" bIns="0" rtlCol="0">
            <a:spAutoFit/>
          </a:bodyPr>
          <a:lstStyle/>
          <a:p>
            <a:pPr marL="265424">
              <a:spcBef>
                <a:spcPts val="11"/>
              </a:spcBef>
            </a:pPr>
            <a:r>
              <a:rPr i="1" spc="-5" dirty="0">
                <a:solidFill>
                  <a:srgbClr val="003366"/>
                </a:solidFill>
                <a:latin typeface="Comic Sans MS"/>
                <a:cs typeface="Comic Sans MS"/>
              </a:rPr>
              <a:t>this</a:t>
            </a:r>
            <a:r>
              <a:rPr i="1" spc="-4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003366"/>
                </a:solidFill>
                <a:latin typeface="Comic Sans MS"/>
                <a:cs typeface="Comic Sans MS"/>
              </a:rPr>
              <a:t>value</a:t>
            </a:r>
            <a:endParaRPr>
              <a:latin typeface="Comic Sans MS"/>
              <a:cs typeface="Comic Sans MS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5943602" y="4724403"/>
            <a:ext cx="1728471" cy="809625"/>
            <a:chOff x="5943600" y="4724400"/>
            <a:chExt cx="1728470" cy="809625"/>
          </a:xfrm>
        </p:grpSpPr>
        <p:pic>
          <p:nvPicPr>
            <p:cNvPr id="160" name="object 1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8276" y="4799076"/>
              <a:ext cx="1554479" cy="644652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86271" y="4776215"/>
              <a:ext cx="1685544" cy="757428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5943600" y="4724400"/>
              <a:ext cx="1551940" cy="641985"/>
            </a:xfrm>
            <a:custGeom>
              <a:avLst/>
              <a:gdLst/>
              <a:ahLst/>
              <a:cxnLst/>
              <a:rect l="l" t="t" r="r" b="b"/>
              <a:pathLst>
                <a:path w="1551940" h="641985">
                  <a:moveTo>
                    <a:pt x="1551431" y="0"/>
                  </a:moveTo>
                  <a:lnTo>
                    <a:pt x="0" y="0"/>
                  </a:lnTo>
                  <a:lnTo>
                    <a:pt x="0" y="641604"/>
                  </a:lnTo>
                  <a:lnTo>
                    <a:pt x="1551431" y="641604"/>
                  </a:lnTo>
                  <a:lnTo>
                    <a:pt x="155143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5943601" y="4724401"/>
            <a:ext cx="1551940" cy="30476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06043">
              <a:lnSpc>
                <a:spcPts val="2151"/>
              </a:lnSpc>
              <a:spcBef>
                <a:spcPts val="275"/>
              </a:spcBef>
            </a:pPr>
            <a:r>
              <a:rPr spc="-5" dirty="0">
                <a:solidFill>
                  <a:srgbClr val="003366"/>
                </a:solidFill>
                <a:latin typeface="Comic Sans MS"/>
                <a:cs typeface="Comic Sans MS"/>
              </a:rPr>
              <a:t>is</a:t>
            </a:r>
            <a:r>
              <a:rPr spc="-4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dirty="0">
                <a:solidFill>
                  <a:srgbClr val="003366"/>
                </a:solidFill>
                <a:latin typeface="Comic Sans MS"/>
                <a:cs typeface="Comic Sans MS"/>
              </a:rPr>
              <a:t>mapped</a:t>
            </a:r>
            <a:r>
              <a:rPr spc="-31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003366"/>
                </a:solidFill>
                <a:latin typeface="Comic Sans MS"/>
                <a:cs typeface="Comic Sans MS"/>
              </a:rPr>
              <a:t>to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5943601" y="5032399"/>
            <a:ext cx="1551940" cy="278282"/>
          </a:xfrm>
          <a:prstGeom prst="rect">
            <a:avLst/>
          </a:prstGeom>
        </p:spPr>
        <p:txBody>
          <a:bodyPr vert="horz" wrap="square" lIns="0" tIns="1271" rIns="0" bIns="0" rtlCol="0">
            <a:spAutoFit/>
          </a:bodyPr>
          <a:lstStyle/>
          <a:p>
            <a:pPr marL="266693">
              <a:spcBef>
                <a:spcPts val="11"/>
              </a:spcBef>
            </a:pPr>
            <a:r>
              <a:rPr i="1" spc="-5" dirty="0">
                <a:solidFill>
                  <a:srgbClr val="003366"/>
                </a:solidFill>
                <a:latin typeface="Comic Sans MS"/>
                <a:cs typeface="Comic Sans MS"/>
              </a:rPr>
              <a:t>this</a:t>
            </a:r>
            <a:r>
              <a:rPr i="1" spc="-51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003366"/>
                </a:solidFill>
                <a:latin typeface="Comic Sans MS"/>
                <a:cs typeface="Comic Sans MS"/>
              </a:rPr>
              <a:t>value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3495803" y="4482085"/>
            <a:ext cx="2458720" cy="253365"/>
          </a:xfrm>
          <a:custGeom>
            <a:avLst/>
            <a:gdLst/>
            <a:ahLst/>
            <a:cxnLst/>
            <a:rect l="l" t="t" r="r" b="b"/>
            <a:pathLst>
              <a:path w="2458720" h="253364">
                <a:moveTo>
                  <a:pt x="924560" y="243078"/>
                </a:moveTo>
                <a:lnTo>
                  <a:pt x="908964" y="219456"/>
                </a:lnTo>
                <a:lnTo>
                  <a:pt x="871093" y="162052"/>
                </a:lnTo>
                <a:lnTo>
                  <a:pt x="856576" y="187185"/>
                </a:lnTo>
                <a:lnTo>
                  <a:pt x="799084" y="154813"/>
                </a:lnTo>
                <a:lnTo>
                  <a:pt x="763651" y="135636"/>
                </a:lnTo>
                <a:lnTo>
                  <a:pt x="726440" y="116078"/>
                </a:lnTo>
                <a:lnTo>
                  <a:pt x="687959" y="96647"/>
                </a:lnTo>
                <a:lnTo>
                  <a:pt x="648589" y="77851"/>
                </a:lnTo>
                <a:lnTo>
                  <a:pt x="609092" y="60071"/>
                </a:lnTo>
                <a:lnTo>
                  <a:pt x="569722" y="43688"/>
                </a:lnTo>
                <a:lnTo>
                  <a:pt x="530860" y="29337"/>
                </a:lnTo>
                <a:lnTo>
                  <a:pt x="529717" y="28956"/>
                </a:lnTo>
                <a:lnTo>
                  <a:pt x="511937" y="22987"/>
                </a:lnTo>
                <a:lnTo>
                  <a:pt x="474980" y="12319"/>
                </a:lnTo>
                <a:lnTo>
                  <a:pt x="422656" y="2032"/>
                </a:lnTo>
                <a:lnTo>
                  <a:pt x="390906" y="0"/>
                </a:lnTo>
                <a:lnTo>
                  <a:pt x="375920" y="381"/>
                </a:lnTo>
                <a:lnTo>
                  <a:pt x="332740" y="5461"/>
                </a:lnTo>
                <a:lnTo>
                  <a:pt x="277876" y="20701"/>
                </a:lnTo>
                <a:lnTo>
                  <a:pt x="226568" y="44196"/>
                </a:lnTo>
                <a:lnTo>
                  <a:pt x="177927" y="74168"/>
                </a:lnTo>
                <a:lnTo>
                  <a:pt x="131318" y="109474"/>
                </a:lnTo>
                <a:lnTo>
                  <a:pt x="86487" y="148590"/>
                </a:lnTo>
                <a:lnTo>
                  <a:pt x="42926" y="190119"/>
                </a:lnTo>
                <a:lnTo>
                  <a:pt x="0" y="232791"/>
                </a:lnTo>
                <a:lnTo>
                  <a:pt x="20320" y="253365"/>
                </a:lnTo>
                <a:lnTo>
                  <a:pt x="63373" y="210693"/>
                </a:lnTo>
                <a:lnTo>
                  <a:pt x="84836" y="189992"/>
                </a:lnTo>
                <a:lnTo>
                  <a:pt x="128143" y="150241"/>
                </a:lnTo>
                <a:lnTo>
                  <a:pt x="172339" y="113919"/>
                </a:lnTo>
                <a:lnTo>
                  <a:pt x="217678" y="82677"/>
                </a:lnTo>
                <a:lnTo>
                  <a:pt x="264795" y="57404"/>
                </a:lnTo>
                <a:lnTo>
                  <a:pt x="313690" y="39624"/>
                </a:lnTo>
                <a:lnTo>
                  <a:pt x="351536" y="31750"/>
                </a:lnTo>
                <a:lnTo>
                  <a:pt x="391414" y="28956"/>
                </a:lnTo>
                <a:lnTo>
                  <a:pt x="405384" y="29464"/>
                </a:lnTo>
                <a:lnTo>
                  <a:pt x="451485" y="36449"/>
                </a:lnTo>
                <a:lnTo>
                  <a:pt x="503428" y="50673"/>
                </a:lnTo>
                <a:lnTo>
                  <a:pt x="540385" y="63500"/>
                </a:lnTo>
                <a:lnTo>
                  <a:pt x="597916" y="86868"/>
                </a:lnTo>
                <a:lnTo>
                  <a:pt x="636778" y="104267"/>
                </a:lnTo>
                <a:lnTo>
                  <a:pt x="675386" y="122809"/>
                </a:lnTo>
                <a:lnTo>
                  <a:pt x="713486" y="141859"/>
                </a:lnTo>
                <a:lnTo>
                  <a:pt x="750189" y="161163"/>
                </a:lnTo>
                <a:lnTo>
                  <a:pt x="785241" y="180213"/>
                </a:lnTo>
                <a:lnTo>
                  <a:pt x="833501" y="207264"/>
                </a:lnTo>
                <a:lnTo>
                  <a:pt x="842111" y="212217"/>
                </a:lnTo>
                <a:lnTo>
                  <a:pt x="827659" y="237236"/>
                </a:lnTo>
                <a:lnTo>
                  <a:pt x="924560" y="243078"/>
                </a:lnTo>
                <a:close/>
              </a:path>
              <a:path w="2458720" h="253364">
                <a:moveTo>
                  <a:pt x="2458720" y="232791"/>
                </a:moveTo>
                <a:lnTo>
                  <a:pt x="2415794" y="190119"/>
                </a:lnTo>
                <a:lnTo>
                  <a:pt x="2372233" y="148590"/>
                </a:lnTo>
                <a:lnTo>
                  <a:pt x="2327402" y="109474"/>
                </a:lnTo>
                <a:lnTo>
                  <a:pt x="2280793" y="74168"/>
                </a:lnTo>
                <a:lnTo>
                  <a:pt x="2232152" y="44196"/>
                </a:lnTo>
                <a:lnTo>
                  <a:pt x="2200745" y="28956"/>
                </a:lnTo>
                <a:lnTo>
                  <a:pt x="2180844" y="20701"/>
                </a:lnTo>
                <a:lnTo>
                  <a:pt x="2139950" y="8382"/>
                </a:lnTo>
                <a:lnTo>
                  <a:pt x="2097405" y="1397"/>
                </a:lnTo>
                <a:lnTo>
                  <a:pt x="2067814" y="0"/>
                </a:lnTo>
                <a:lnTo>
                  <a:pt x="2052447" y="508"/>
                </a:lnTo>
                <a:lnTo>
                  <a:pt x="2001774" y="8001"/>
                </a:lnTo>
                <a:lnTo>
                  <a:pt x="1946783" y="22987"/>
                </a:lnTo>
                <a:lnTo>
                  <a:pt x="1908556" y="36322"/>
                </a:lnTo>
                <a:lnTo>
                  <a:pt x="1849755" y="60071"/>
                </a:lnTo>
                <a:lnTo>
                  <a:pt x="1810131" y="77851"/>
                </a:lnTo>
                <a:lnTo>
                  <a:pt x="1770761" y="96647"/>
                </a:lnTo>
                <a:lnTo>
                  <a:pt x="1732280" y="116078"/>
                </a:lnTo>
                <a:lnTo>
                  <a:pt x="1695069" y="135636"/>
                </a:lnTo>
                <a:lnTo>
                  <a:pt x="1659636" y="154813"/>
                </a:lnTo>
                <a:lnTo>
                  <a:pt x="1602130" y="187185"/>
                </a:lnTo>
                <a:lnTo>
                  <a:pt x="1587627" y="162052"/>
                </a:lnTo>
                <a:lnTo>
                  <a:pt x="1534160" y="243078"/>
                </a:lnTo>
                <a:lnTo>
                  <a:pt x="1631061" y="237236"/>
                </a:lnTo>
                <a:lnTo>
                  <a:pt x="1620786" y="219456"/>
                </a:lnTo>
                <a:lnTo>
                  <a:pt x="1616595" y="212217"/>
                </a:lnTo>
                <a:lnTo>
                  <a:pt x="1625219" y="207264"/>
                </a:lnTo>
                <a:lnTo>
                  <a:pt x="1673479" y="180213"/>
                </a:lnTo>
                <a:lnTo>
                  <a:pt x="1708531" y="161163"/>
                </a:lnTo>
                <a:lnTo>
                  <a:pt x="1745361" y="141859"/>
                </a:lnTo>
                <a:lnTo>
                  <a:pt x="1783334" y="122809"/>
                </a:lnTo>
                <a:lnTo>
                  <a:pt x="1821942" y="104267"/>
                </a:lnTo>
                <a:lnTo>
                  <a:pt x="1860804" y="86868"/>
                </a:lnTo>
                <a:lnTo>
                  <a:pt x="1899412" y="70739"/>
                </a:lnTo>
                <a:lnTo>
                  <a:pt x="1937004" y="56769"/>
                </a:lnTo>
                <a:lnTo>
                  <a:pt x="1990598" y="40513"/>
                </a:lnTo>
                <a:lnTo>
                  <a:pt x="2038858" y="30861"/>
                </a:lnTo>
                <a:lnTo>
                  <a:pt x="2067306" y="28956"/>
                </a:lnTo>
                <a:lnTo>
                  <a:pt x="2080641" y="29210"/>
                </a:lnTo>
                <a:lnTo>
                  <a:pt x="2120011" y="33782"/>
                </a:lnTo>
                <a:lnTo>
                  <a:pt x="2169795" y="47498"/>
                </a:lnTo>
                <a:lnTo>
                  <a:pt x="2217674" y="69215"/>
                </a:lnTo>
                <a:lnTo>
                  <a:pt x="2263902" y="97663"/>
                </a:lnTo>
                <a:lnTo>
                  <a:pt x="2308606" y="131572"/>
                </a:lnTo>
                <a:lnTo>
                  <a:pt x="2352294" y="169672"/>
                </a:lnTo>
                <a:lnTo>
                  <a:pt x="2395347" y="210693"/>
                </a:lnTo>
                <a:lnTo>
                  <a:pt x="2438400" y="253365"/>
                </a:lnTo>
                <a:lnTo>
                  <a:pt x="2458720" y="232791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8456424" y="6574462"/>
            <a:ext cx="2749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1651"/>
              </a:lnSpc>
            </a:pPr>
            <a:fld id="{81D60167-4931-47E6-BA6A-407CBD079E47}" type="slidenum">
              <a:rPr sz="1400" dirty="0">
                <a:solidFill>
                  <a:srgbClr val="800000"/>
                </a:solidFill>
                <a:latin typeface="Arial MT"/>
                <a:cs typeface="Arial MT"/>
              </a:rPr>
              <a:pPr marL="38099">
                <a:lnSpc>
                  <a:spcPts val="1651"/>
                </a:lnSpc>
              </a:pPr>
              <a:t>9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1609</Words>
  <Application>Microsoft Office PowerPoint</Application>
  <PresentationFormat>On-screen Show (4:3)</PresentationFormat>
  <Paragraphs>324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MT</vt:lpstr>
      <vt:lpstr>Calibri</vt:lpstr>
      <vt:lpstr>Comic Sans MS</vt:lpstr>
      <vt:lpstr>Constantia</vt:lpstr>
      <vt:lpstr>Symbol</vt:lpstr>
      <vt:lpstr>Times New Roman</vt:lpstr>
      <vt:lpstr>Wingdings</vt:lpstr>
      <vt:lpstr>Office Theme</vt:lpstr>
      <vt:lpstr>Today’s Contents</vt:lpstr>
      <vt:lpstr>Image Enhancement</vt:lpstr>
      <vt:lpstr>Image Enhancement</vt:lpstr>
      <vt:lpstr>Image Enhancement</vt:lpstr>
      <vt:lpstr>Image Enhancement</vt:lpstr>
      <vt:lpstr>Basic Concepts</vt:lpstr>
      <vt:lpstr>Types of image enhancement  operations</vt:lpstr>
      <vt:lpstr>Point Processing</vt:lpstr>
      <vt:lpstr>Point Processing using Look-up  Tables</vt:lpstr>
      <vt:lpstr>Point Processing through Gray level  Transformation function</vt:lpstr>
      <vt:lpstr>Gray-level/intensity  transformation</vt:lpstr>
      <vt:lpstr>Linear Tranformation  Example: Negative Images</vt:lpstr>
      <vt:lpstr>Point Processing Example:   Negative Images</vt:lpstr>
      <vt:lpstr>            Point Processing  Example:  Intensity Scaling</vt:lpstr>
      <vt:lpstr>Point Processing:  Thresholding</vt:lpstr>
      <vt:lpstr>Point Processing Example:  Thresholding</vt:lpstr>
      <vt:lpstr>Logarithmic Transformations</vt:lpstr>
      <vt:lpstr>Logarithmic Transformations</vt:lpstr>
      <vt:lpstr>Logarithmic Transformations</vt:lpstr>
      <vt:lpstr>Logarithmic Transformations</vt:lpstr>
      <vt:lpstr>Power Law (Gamma) Transformations</vt:lpstr>
      <vt:lpstr>Power Law Transformations</vt:lpstr>
      <vt:lpstr>Power Law Transformations:  Gamma Correction</vt:lpstr>
      <vt:lpstr>Power Law Transformations  Contrast Enhancement</vt:lpstr>
      <vt:lpstr>Power Law Transformations  Contrast Enhancement</vt:lpstr>
      <vt:lpstr>Power Law Transformations  Contrast Enhancement</vt:lpstr>
      <vt:lpstr>Power Law Transformations  Contrast Enhancement</vt:lpstr>
      <vt:lpstr>Power Law Transformations  Contrast Enhancement</vt:lpstr>
      <vt:lpstr>Power Law Transformations   Contrast Enhancement</vt:lpstr>
      <vt:lpstr>Image Enhancement</vt:lpstr>
      <vt:lpstr>Piecewise Linear Transformation  Functions</vt:lpstr>
      <vt:lpstr>Contrast Stretching</vt:lpstr>
      <vt:lpstr>Contrast Stretching</vt:lpstr>
      <vt:lpstr>Contrast Stretching</vt:lpstr>
      <vt:lpstr>PowerPoint Presentation</vt:lpstr>
      <vt:lpstr>Grey/Intensity Level Slicing</vt:lpstr>
      <vt:lpstr>Grey Level Slicing</vt:lpstr>
      <vt:lpstr>PowerPoint Presentation</vt:lpstr>
      <vt:lpstr>Bit-plane Slicing</vt:lpstr>
      <vt:lpstr>Bit-plane Slicing</vt:lpstr>
      <vt:lpstr>Bit-plane Slicing</vt:lpstr>
      <vt:lpstr>Bit-plane Slicing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 Digital Image Processing</dc:title>
  <dc:creator>CSE</dc:creator>
  <cp:lastModifiedBy>Nazmin Islam</cp:lastModifiedBy>
  <cp:revision>11</cp:revision>
  <dcterms:created xsi:type="dcterms:W3CDTF">2021-06-07T19:12:28Z</dcterms:created>
  <dcterms:modified xsi:type="dcterms:W3CDTF">2021-09-25T10:07:56Z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2021-06-07T00:00:00Z</vt:filetime>
  </property>
</Properties>
</file>