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73" r:id="rId5"/>
    <p:sldId id="276" r:id="rId6"/>
    <p:sldId id="275" r:id="rId7"/>
    <p:sldId id="277" r:id="rId8"/>
    <p:sldId id="278" r:id="rId9"/>
    <p:sldId id="279" r:id="rId10"/>
    <p:sldId id="287" r:id="rId11"/>
    <p:sldId id="292" r:id="rId12"/>
    <p:sldId id="294" r:id="rId13"/>
    <p:sldId id="295" r:id="rId14"/>
    <p:sldId id="297" r:id="rId15"/>
    <p:sldId id="296" r:id="rId16"/>
    <p:sldId id="298" r:id="rId17"/>
    <p:sldId id="299" r:id="rId18"/>
    <p:sldId id="301" r:id="rId19"/>
    <p:sldId id="303" r:id="rId20"/>
    <p:sldId id="304" r:id="rId21"/>
    <p:sldId id="305" r:id="rId22"/>
    <p:sldId id="306" r:id="rId23"/>
    <p:sldId id="307" r:id="rId24"/>
    <p:sldId id="309" r:id="rId25"/>
    <p:sldId id="312"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1" r:id="rId43"/>
    <p:sldId id="332" r:id="rId44"/>
    <p:sldId id="333" r:id="rId45"/>
    <p:sldId id="334" r:id="rId46"/>
    <p:sldId id="336" r:id="rId47"/>
    <p:sldId id="337" r:id="rId48"/>
    <p:sldId id="338" r:id="rId49"/>
    <p:sldId id="339" r:id="rId50"/>
    <p:sldId id="340" r:id="rId51"/>
    <p:sldId id="341" r:id="rId52"/>
    <p:sldId id="342" r:id="rId53"/>
    <p:sldId id="345" r:id="rId54"/>
    <p:sldId id="346" r:id="rId55"/>
    <p:sldId id="347" r:id="rId56"/>
    <p:sldId id="348" r:id="rId57"/>
    <p:sldId id="349" r:id="rId58"/>
    <p:sldId id="350" r:id="rId59"/>
    <p:sldId id="351" r:id="rId60"/>
    <p:sldId id="352" r:id="rId61"/>
    <p:sldId id="353" r:id="rId62"/>
    <p:sldId id="354" r:id="rId63"/>
    <p:sldId id="355" r:id="rId64"/>
    <p:sldId id="356" r:id="rId65"/>
    <p:sldId id="357" r:id="rId66"/>
    <p:sldId id="358" r:id="rId67"/>
    <p:sldId id="359" r:id="rId68"/>
    <p:sldId id="360" r:id="rId69"/>
    <p:sldId id="361" r:id="rId70"/>
    <p:sldId id="362" r:id="rId71"/>
    <p:sldId id="363" r:id="rId72"/>
    <p:sldId id="365" r:id="rId73"/>
    <p:sldId id="366" r:id="rId74"/>
    <p:sldId id="367" r:id="rId75"/>
    <p:sldId id="368" r:id="rId76"/>
    <p:sldId id="369" r:id="rId77"/>
    <p:sldId id="370" r:id="rId78"/>
    <p:sldId id="371"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4" Type="http://schemas.openxmlformats.org/officeDocument/2006/relationships/tags" Target="../tags/tag11.xml"/><Relationship Id="rId3" Type="http://schemas.openxmlformats.org/officeDocument/2006/relationships/image" Target="../media/image2.png"/><Relationship Id="rId2" Type="http://schemas.openxmlformats.org/officeDocument/2006/relationships/tags" Target="../tags/tag1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image" Target="../media/image3.png"/><Relationship Id="rId2" Type="http://schemas.openxmlformats.org/officeDocument/2006/relationships/tags" Target="../tags/tag12.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image" Target="../media/image4.png"/><Relationship Id="rId2" Type="http://schemas.openxmlformats.org/officeDocument/2006/relationships/tags" Target="../tags/tag45.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pic>
        <p:nvPicPr>
          <p:cNvPr id="5" name="图片 4"/>
          <p:cNvPicPr>
            <a:picLocks noChangeAspect="1"/>
          </p:cNvPicPr>
          <p:nvPr userDrawn="1">
            <p:custDataLst>
              <p:tags r:id="rId2"/>
            </p:custDataLst>
          </p:nvPr>
        </p:nvPicPr>
        <p:blipFill rotWithShape="1">
          <a:blip r:embed="rId3">
            <a:duotone>
              <a:prstClr val="black"/>
              <a:schemeClr val="accent1">
                <a:tint val="45000"/>
                <a:satMod val="400000"/>
              </a:schemeClr>
            </a:duotone>
            <a:lum bright="12000" contrast="30000"/>
          </a:blip>
          <a:srcRect t="586" r="671" b="-1"/>
          <a:stretch>
            <a:fillRect/>
          </a:stretch>
        </p:blipFill>
        <p:spPr>
          <a:xfrm>
            <a:off x="0" y="-14831"/>
            <a:ext cx="12192000" cy="6872831"/>
          </a:xfrm>
          <a:prstGeom prst="rect">
            <a:avLst/>
          </a:prstGeom>
        </p:spPr>
      </p:pic>
      <p:sp>
        <p:nvSpPr>
          <p:cNvPr id="2" name="标题 1"/>
          <p:cNvSpPr>
            <a:spLocks noGrp="1"/>
          </p:cNvSpPr>
          <p:nvPr>
            <p:ph type="ctrTitle" hasCustomPrompt="1"/>
            <p:custDataLst>
              <p:tags r:id="rId4"/>
            </p:custDataLst>
          </p:nvPr>
        </p:nvSpPr>
        <p:spPr>
          <a:xfrm>
            <a:off x="838200" y="1972310"/>
            <a:ext cx="7421880" cy="2218690"/>
          </a:xfrm>
        </p:spPr>
        <p:txBody>
          <a:bodyPr anchor="t" anchorCtr="0">
            <a:normAutofit/>
          </a:bodyPr>
          <a:lstStyle>
            <a:lvl1pPr algn="l">
              <a:lnSpc>
                <a:spcPct val="100000"/>
              </a:lnSpc>
              <a:defRPr sz="4400">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
        <p:nvSpPr>
          <p:cNvPr id="3" name="副标题 2"/>
          <p:cNvSpPr>
            <a:spLocks noGrp="1"/>
          </p:cNvSpPr>
          <p:nvPr>
            <p:ph type="subTitle" idx="1" hasCustomPrompt="1"/>
            <p:custDataLst>
              <p:tags r:id="rId5"/>
            </p:custDataLst>
          </p:nvPr>
        </p:nvSpPr>
        <p:spPr>
          <a:xfrm>
            <a:off x="838200" y="949960"/>
            <a:ext cx="10515600" cy="1015365"/>
          </a:xfrm>
        </p:spPr>
        <p:txBody>
          <a:bodyPr anchor="b">
            <a:normAutofit/>
          </a:bodyPr>
          <a:lstStyle>
            <a:lvl1pPr marL="0" indent="0" algn="l">
              <a:lnSpc>
                <a:spcPct val="100000"/>
              </a:lnSpc>
              <a:buNone/>
              <a:defRPr sz="2400">
                <a:solidFill>
                  <a:schemeClr val="accent1"/>
                </a:solidFill>
                <a:latin typeface="+mj-lt"/>
                <a:sym typeface="Arial" panose="020B0604020202020204" pitchFamily="34" charset="0"/>
              </a:defRPr>
            </a:lvl1pPr>
            <a:lvl2pPr marL="457200" indent="0" algn="ctr">
              <a:buNone/>
              <a:defRPr sz="2000">
                <a:latin typeface="+mj-lt"/>
              </a:defRPr>
            </a:lvl2pPr>
            <a:lvl3pPr marL="914400" indent="0" algn="ctr">
              <a:buNone/>
              <a:defRPr sz="1800">
                <a:latin typeface="+mj-lt"/>
              </a:defRPr>
            </a:lvl3pPr>
            <a:lvl4pPr marL="1371600" indent="0" algn="ctr">
              <a:buNone/>
              <a:defRPr sz="1600">
                <a:latin typeface="+mj-lt"/>
              </a:defRPr>
            </a:lvl4pPr>
            <a:lvl5pPr marL="1828800" indent="0" algn="ctr">
              <a:buNone/>
              <a:defRPr sz="1600">
                <a:latin typeface="+mj-lt"/>
              </a:defRPr>
            </a:lvl5pPr>
            <a:lvl6pPr marL="2286000" indent="0" algn="ctr">
              <a:buNone/>
              <a:defRPr sz="1600">
                <a:latin typeface="+mj-lt"/>
              </a:defRPr>
            </a:lvl6pPr>
            <a:lvl7pPr marL="2743200" indent="0" algn="ctr">
              <a:buNone/>
              <a:defRPr sz="1600">
                <a:latin typeface="+mj-lt"/>
              </a:defRPr>
            </a:lvl7pPr>
            <a:lvl8pPr marL="3200400" indent="0" algn="ctr">
              <a:buNone/>
              <a:defRPr sz="1600">
                <a:latin typeface="+mj-lt"/>
              </a:defRPr>
            </a:lvl8pPr>
            <a:lvl9pPr marL="3657600" indent="0" algn="ctr">
              <a:buNone/>
              <a:defRPr sz="1600">
                <a:latin typeface="+mj-lt"/>
              </a:defRPr>
            </a:lvl9pPr>
          </a:lstStyle>
          <a:p>
            <a:r>
              <a:rPr lang="en-US" dirty="0">
                <a:latin typeface="+mj-lt"/>
              </a:rPr>
              <a:t>Click to add subtitle</a:t>
            </a:r>
            <a:endParaRPr lang="en-US" dirty="0"/>
          </a:p>
        </p:txBody>
      </p:sp>
      <p:sp>
        <p:nvSpPr>
          <p:cNvPr id="24" name="署名占位符 10"/>
          <p:cNvSpPr>
            <a:spLocks noGrp="1"/>
          </p:cNvSpPr>
          <p:nvPr>
            <p:ph type="body" sz="quarter" idx="17" hasCustomPrompt="1"/>
            <p:custDataLst>
              <p:tags r:id="rId6"/>
            </p:custDataLst>
          </p:nvPr>
        </p:nvSpPr>
        <p:spPr>
          <a:xfrm>
            <a:off x="838200" y="4194175"/>
            <a:ext cx="2743200" cy="526415"/>
          </a:xfrm>
        </p:spPr>
        <p:txBody>
          <a:bodyPr anchor="ctr">
            <a:normAutofit/>
          </a:bodyPr>
          <a:lstStyle>
            <a:lvl1pPr marL="0" indent="0" algn="l">
              <a:lnSpc>
                <a:spcPct val="100000"/>
              </a:lnSpc>
              <a:buNone/>
              <a:defRPr sz="1800">
                <a:solidFill>
                  <a:schemeClr val="lt1">
                    <a:lumMod val="100000"/>
                  </a:schemeClr>
                </a:solidFill>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a:lstStyle>
            <a:lvl1pPr algn="l">
              <a:defRPr>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
        <p:nvSpPr>
          <p:cNvPr id="3" name="内容占位符 2"/>
          <p:cNvSpPr>
            <a:spLocks noGrp="1"/>
          </p:cNvSpPr>
          <p:nvPr>
            <p:ph idx="1" hasCustomPrompt="1"/>
            <p:custDataLst>
              <p:tags r:id="rId3"/>
            </p:custDataLst>
          </p:nvPr>
        </p:nvSpPr>
        <p:spPr/>
        <p:txBody>
          <a:bodyPr/>
          <a:lstStyle>
            <a:lvl1pPr>
              <a:defRPr sz="1800">
                <a:solidFill>
                  <a:schemeClr val="lt1">
                    <a:lumMod val="100000"/>
                  </a:schemeClr>
                </a:solidFill>
                <a:latin typeface="+mn-lt"/>
                <a:sym typeface="Arial" panose="020B0604020202020204" pitchFamily="34" charset="0"/>
              </a:defRPr>
            </a:lvl1pPr>
            <a:lvl2pPr>
              <a:defRPr sz="1600">
                <a:solidFill>
                  <a:schemeClr val="lt1">
                    <a:lumMod val="100000"/>
                  </a:schemeClr>
                </a:solidFill>
                <a:latin typeface="+mn-lt"/>
              </a:defRPr>
            </a:lvl2pPr>
            <a:lvl3pPr>
              <a:defRPr sz="1400">
                <a:solidFill>
                  <a:schemeClr val="lt1">
                    <a:lumMod val="100000"/>
                  </a:schemeClr>
                </a:solidFill>
                <a:latin typeface="+mn-lt"/>
              </a:defRPr>
            </a:lvl3pPr>
            <a:lvl4pPr>
              <a:defRPr sz="1200">
                <a:solidFill>
                  <a:schemeClr val="lt1">
                    <a:lumMod val="100000"/>
                  </a:schemeClr>
                </a:solidFill>
                <a:latin typeface="+mn-lt"/>
              </a:defRPr>
            </a:lvl4pPr>
            <a:lvl5pPr>
              <a:defRPr sz="1200">
                <a:solidFill>
                  <a:schemeClr val="lt1">
                    <a:lumMod val="100000"/>
                  </a:schemeClr>
                </a:solidFill>
                <a:latin typeface="+mn-lt"/>
              </a:defRPr>
            </a:lvl5pPr>
          </a:lstStyle>
          <a:p>
            <a:pPr lvl="0"/>
            <a:r>
              <a:rPr lang="en-US" dirty="0">
                <a:latin typeface="+mn-lt"/>
              </a:rPr>
              <a:t>Click to add text</a:t>
            </a:r>
            <a:endParaRPr lang="en-US" dirty="0"/>
          </a:p>
        </p:txBody>
      </p:sp>
      <p:sp>
        <p:nvSpPr>
          <p:cNvPr id="4" name="日期占位符 3"/>
          <p:cNvSpPr>
            <a:spLocks noGrp="1"/>
          </p:cNvSpPr>
          <p:nvPr>
            <p:ph type="dt" sz="half" idx="10"/>
            <p:custDataLst>
              <p:tags r:id="rId4"/>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11"/>
            <p:custDataLst>
              <p:tags r:id="rId5"/>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12"/>
            <p:custDataLst>
              <p:tags r:id="rId6"/>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Catalog Slide">
    <p:spTree>
      <p:nvGrpSpPr>
        <p:cNvPr id="1" name=""/>
        <p:cNvGrpSpPr/>
        <p:nvPr/>
      </p:nvGrpSpPr>
      <p:grpSpPr>
        <a:xfrm>
          <a:off x="0" y="0"/>
          <a:ext cx="0" cy="0"/>
          <a:chOff x="0" y="0"/>
          <a:chExt cx="0" cy="0"/>
        </a:xfrm>
      </p:grpSpPr>
      <p:pic>
        <p:nvPicPr>
          <p:cNvPr id="8" name="图片 7"/>
          <p:cNvPicPr>
            <a:picLocks noChangeAspect="1"/>
          </p:cNvPicPr>
          <p:nvPr userDrawn="1">
            <p:custDataLst>
              <p:tags r:id="rId2"/>
            </p:custDataLst>
          </p:nvPr>
        </p:nvPicPr>
        <p:blipFill>
          <a:blip r:embed="rId3">
            <a:duotone>
              <a:prstClr val="black"/>
              <a:schemeClr val="accent1">
                <a:tint val="45000"/>
                <a:satMod val="400000"/>
              </a:schemeClr>
            </a:duotone>
            <a:lum bright="6000" contrast="12000"/>
          </a:blip>
          <a:srcRect t="2579"/>
          <a:stretch>
            <a:fillRect/>
          </a:stretch>
        </p:blipFill>
        <p:spPr>
          <a:xfrm>
            <a:off x="0" y="11430"/>
            <a:ext cx="12192635" cy="6846570"/>
          </a:xfrm>
          <a:prstGeom prst="rect">
            <a:avLst/>
          </a:prstGeom>
        </p:spPr>
      </p:pic>
      <p:sp>
        <p:nvSpPr>
          <p:cNvPr id="2" name="标题 1"/>
          <p:cNvSpPr>
            <a:spLocks noGrp="1"/>
          </p:cNvSpPr>
          <p:nvPr>
            <p:ph type="title" hasCustomPrompt="1"/>
            <p:custDataLst>
              <p:tags r:id="rId4"/>
            </p:custDataLst>
          </p:nvPr>
        </p:nvSpPr>
        <p:spPr>
          <a:xfrm>
            <a:off x="621665" y="755650"/>
            <a:ext cx="3260090" cy="5563870"/>
          </a:xfrm>
        </p:spPr>
        <p:txBody>
          <a:bodyPr anchor="t">
            <a:normAutofit/>
          </a:bodyPr>
          <a:lstStyle>
            <a:lvl1pPr>
              <a:defRPr sz="4400">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Section Header">
    <p:spTree>
      <p:nvGrpSpPr>
        <p:cNvPr id="1" name=""/>
        <p:cNvGrpSpPr/>
        <p:nvPr/>
      </p:nvGrpSpPr>
      <p:grpSpPr>
        <a:xfrm>
          <a:off x="0" y="0"/>
          <a:ext cx="0" cy="0"/>
          <a:chOff x="0" y="0"/>
          <a:chExt cx="0" cy="0"/>
        </a:xfrm>
      </p:grpSpPr>
      <p:pic>
        <p:nvPicPr>
          <p:cNvPr id="4" name="图片 3"/>
          <p:cNvPicPr>
            <a:picLocks noChangeAspect="1"/>
          </p:cNvPicPr>
          <p:nvPr userDrawn="1">
            <p:custDataLst>
              <p:tags r:id="rId2"/>
            </p:custDataLst>
          </p:nvPr>
        </p:nvPicPr>
        <p:blipFill rotWithShape="1">
          <a:blip r:embed="rId3">
            <a:duotone>
              <a:prstClr val="black"/>
              <a:schemeClr val="accent1">
                <a:tint val="45000"/>
                <a:satMod val="400000"/>
              </a:schemeClr>
            </a:duotone>
            <a:lum bright="12000" contrast="24000"/>
          </a:blip>
          <a:srcRect t="1279" r="833"/>
          <a:stretch>
            <a:fillRect/>
          </a:stretch>
        </p:blipFill>
        <p:spPr>
          <a:xfrm>
            <a:off x="1" y="0"/>
            <a:ext cx="12191999" cy="6843712"/>
          </a:xfrm>
          <a:prstGeom prst="rect">
            <a:avLst/>
          </a:prstGeom>
        </p:spPr>
      </p:pic>
      <p:sp>
        <p:nvSpPr>
          <p:cNvPr id="2" name="标题 1"/>
          <p:cNvSpPr>
            <a:spLocks noGrp="1"/>
          </p:cNvSpPr>
          <p:nvPr>
            <p:ph type="title" hasCustomPrompt="1"/>
            <p:custDataLst>
              <p:tags r:id="rId4"/>
            </p:custDataLst>
          </p:nvPr>
        </p:nvSpPr>
        <p:spPr>
          <a:xfrm>
            <a:off x="3900170" y="2228215"/>
            <a:ext cx="7291070" cy="3861435"/>
          </a:xfrm>
        </p:spPr>
        <p:txBody>
          <a:bodyPr anchor="t" anchorCtr="0">
            <a:normAutofit/>
          </a:bodyPr>
          <a:lstStyle>
            <a:lvl1pPr algn="r">
              <a:defRPr sz="4000">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
        <p:nvSpPr>
          <p:cNvPr id="8" name="节编号 3"/>
          <p:cNvSpPr>
            <a:spLocks noGrp="1"/>
          </p:cNvSpPr>
          <p:nvPr>
            <p:ph type="body" sz="quarter" idx="13" hasCustomPrompt="1"/>
            <p:custDataLst>
              <p:tags r:id="rId5"/>
            </p:custDataLst>
          </p:nvPr>
        </p:nvSpPr>
        <p:spPr>
          <a:xfrm>
            <a:off x="2045335" y="803275"/>
            <a:ext cx="9144000" cy="1405890"/>
          </a:xfrm>
        </p:spPr>
        <p:txBody>
          <a:bodyPr wrap="none" tIns="0" rIns="0" bIns="0" anchor="b" anchorCtr="0">
            <a:normAutofit/>
          </a:bodyPr>
          <a:lstStyle>
            <a:lvl1pPr marL="0" indent="0" algn="r">
              <a:buNone/>
              <a:defRPr sz="8800" b="1">
                <a:solidFill>
                  <a:schemeClr val="accent1"/>
                </a:solidFill>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vert="horz" lIns="0" tIns="0" rIns="0" bIns="0" rtlCol="0" anchor="ctr">
            <a:normAutofit/>
          </a:bodyPr>
          <a:lstStyle>
            <a:lvl1pPr algn="l">
              <a:defRPr lang="en-US" dirty="0">
                <a:solidFill>
                  <a:schemeClr val="lt1">
                    <a:lumMod val="100000"/>
                  </a:schemeClr>
                </a:solidFill>
                <a:latin typeface="+mj-lt"/>
                <a:sym typeface="Arial" panose="020B0604020202020204" pitchFamily="34" charset="0"/>
              </a:defRPr>
            </a:lvl1pPr>
          </a:lstStyle>
          <a:p>
            <a:pPr lvl="0"/>
            <a:r>
              <a:rPr lang="en-US" dirty="0">
                <a:latin typeface="+mj-lt"/>
              </a:rPr>
              <a:t>Click to add title</a:t>
            </a:r>
            <a:endParaRPr lang="en-US" dirty="0"/>
          </a:p>
        </p:txBody>
      </p:sp>
      <p:sp>
        <p:nvSpPr>
          <p:cNvPr id="3" name="内容占位符 2"/>
          <p:cNvSpPr>
            <a:spLocks noGrp="1"/>
          </p:cNvSpPr>
          <p:nvPr>
            <p:ph sz="half" idx="1" hasCustomPrompt="1"/>
            <p:custDataLst>
              <p:tags r:id="rId3"/>
            </p:custDataLst>
          </p:nvPr>
        </p:nvSpPr>
        <p:spPr>
          <a:xfrm>
            <a:off x="695960" y="1301750"/>
            <a:ext cx="5323840" cy="4875850"/>
          </a:xfrm>
        </p:spPr>
        <p:txBody>
          <a:bodyPr/>
          <a:lstStyle>
            <a:lvl1pPr>
              <a:defRPr sz="1800">
                <a:solidFill>
                  <a:schemeClr val="lt1">
                    <a:lumMod val="100000"/>
                  </a:schemeClr>
                </a:solidFill>
                <a:latin typeface="+mn-lt"/>
                <a:sym typeface="Arial" panose="020B0604020202020204" pitchFamily="34" charset="0"/>
              </a:defRPr>
            </a:lvl1pPr>
            <a:lvl2pPr>
              <a:defRPr sz="1600">
                <a:solidFill>
                  <a:schemeClr val="lt1">
                    <a:lumMod val="100000"/>
                  </a:schemeClr>
                </a:solidFill>
                <a:latin typeface="+mn-lt"/>
              </a:defRPr>
            </a:lvl2pPr>
            <a:lvl3pPr>
              <a:defRPr sz="1400">
                <a:solidFill>
                  <a:schemeClr val="lt1">
                    <a:lumMod val="100000"/>
                  </a:schemeClr>
                </a:solidFill>
                <a:latin typeface="+mn-lt"/>
              </a:defRPr>
            </a:lvl3pPr>
            <a:lvl4pPr>
              <a:defRPr sz="1200">
                <a:solidFill>
                  <a:schemeClr val="lt1">
                    <a:lumMod val="100000"/>
                  </a:schemeClr>
                </a:solidFill>
                <a:latin typeface="+mn-lt"/>
              </a:defRPr>
            </a:lvl4pPr>
            <a:lvl5pPr>
              <a:defRPr sz="1200">
                <a:solidFill>
                  <a:schemeClr val="lt1">
                    <a:lumMod val="100000"/>
                  </a:schemeClr>
                </a:solidFill>
                <a:latin typeface="+mn-lt"/>
              </a:defRPr>
            </a:lvl5pPr>
          </a:lstStyle>
          <a:p>
            <a:pPr lvl="0"/>
            <a:r>
              <a:rPr lang="en-US" dirty="0">
                <a:latin typeface="+mn-lt"/>
              </a:rPr>
              <a:t>Click to add text</a:t>
            </a:r>
            <a:endParaRPr lang="en-US" dirty="0"/>
          </a:p>
        </p:txBody>
      </p:sp>
      <p:sp>
        <p:nvSpPr>
          <p:cNvPr id="4" name="内容占位符 3"/>
          <p:cNvSpPr>
            <a:spLocks noGrp="1"/>
          </p:cNvSpPr>
          <p:nvPr>
            <p:ph sz="half" idx="2" hasCustomPrompt="1"/>
            <p:custDataLst>
              <p:tags r:id="rId4"/>
            </p:custDataLst>
          </p:nvPr>
        </p:nvSpPr>
        <p:spPr>
          <a:xfrm>
            <a:off x="6172200" y="1301750"/>
            <a:ext cx="5323840" cy="4875850"/>
          </a:xfrm>
        </p:spPr>
        <p:txBody>
          <a:bodyPr/>
          <a:lstStyle>
            <a:lvl1pPr>
              <a:defRPr sz="1800">
                <a:solidFill>
                  <a:schemeClr val="lt1">
                    <a:lumMod val="100000"/>
                  </a:schemeClr>
                </a:solidFill>
                <a:latin typeface="+mn-lt"/>
                <a:sym typeface="Arial" panose="020B0604020202020204" pitchFamily="34" charset="0"/>
              </a:defRPr>
            </a:lvl1pPr>
            <a:lvl2pPr>
              <a:defRPr sz="1600">
                <a:solidFill>
                  <a:schemeClr val="lt1">
                    <a:lumMod val="100000"/>
                  </a:schemeClr>
                </a:solidFill>
                <a:latin typeface="+mn-lt"/>
              </a:defRPr>
            </a:lvl2pPr>
            <a:lvl3pPr>
              <a:defRPr sz="1400">
                <a:solidFill>
                  <a:schemeClr val="lt1">
                    <a:lumMod val="100000"/>
                  </a:schemeClr>
                </a:solidFill>
                <a:latin typeface="+mn-lt"/>
              </a:defRPr>
            </a:lvl3pPr>
            <a:lvl4pPr>
              <a:defRPr sz="1200">
                <a:solidFill>
                  <a:schemeClr val="lt1">
                    <a:lumMod val="100000"/>
                  </a:schemeClr>
                </a:solidFill>
                <a:latin typeface="+mn-lt"/>
              </a:defRPr>
            </a:lvl4pPr>
            <a:lvl5pPr>
              <a:defRPr sz="1200">
                <a:solidFill>
                  <a:schemeClr val="lt1">
                    <a:lumMod val="100000"/>
                  </a:schemeClr>
                </a:solidFill>
                <a:latin typeface="+mn-lt"/>
              </a:defRPr>
            </a:lvl5pPr>
          </a:lstStyle>
          <a:p>
            <a:pPr lvl="0"/>
            <a:r>
              <a:rPr lang="en-US" dirty="0">
                <a:latin typeface="+mn-lt"/>
              </a:rPr>
              <a:t>Click to add text</a:t>
            </a:r>
            <a:endParaRPr lang="en-US" dirty="0"/>
          </a:p>
        </p:txBody>
      </p:sp>
      <p:sp>
        <p:nvSpPr>
          <p:cNvPr id="5" name="日期占位符 4"/>
          <p:cNvSpPr>
            <a:spLocks noGrp="1"/>
          </p:cNvSpPr>
          <p:nvPr>
            <p:ph type="dt" sz="half" idx="10"/>
            <p:custDataLst>
              <p:tags r:id="rId5"/>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6" name="页脚占位符 5"/>
          <p:cNvSpPr>
            <a:spLocks noGrp="1"/>
          </p:cNvSpPr>
          <p:nvPr>
            <p:ph type="ftr" sz="quarter" idx="11"/>
            <p:custDataLst>
              <p:tags r:id="rId6"/>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7" name="灯片编号占位符 6"/>
          <p:cNvSpPr>
            <a:spLocks noGrp="1"/>
          </p:cNvSpPr>
          <p:nvPr>
            <p:ph type="sldNum" sz="quarter" idx="12"/>
            <p:custDataLst>
              <p:tags r:id="rId7"/>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8506" y="266702"/>
            <a:ext cx="10795086" cy="863607"/>
          </a:xfrm>
        </p:spPr>
        <p:txBody>
          <a:bodyPr vert="horz" lIns="0" tIns="0" rIns="0" bIns="0" rtlCol="0" anchor="ctr">
            <a:normAutofit/>
          </a:bodyPr>
          <a:lstStyle>
            <a:lvl1pPr algn="l">
              <a:defRPr lang="en-US" dirty="0">
                <a:solidFill>
                  <a:schemeClr val="lt1">
                    <a:lumMod val="100000"/>
                  </a:schemeClr>
                </a:solidFill>
                <a:latin typeface="+mj-lt"/>
                <a:sym typeface="Arial" panose="020B0604020202020204" pitchFamily="34" charset="0"/>
              </a:defRPr>
            </a:lvl1pPr>
          </a:lstStyle>
          <a:p>
            <a:pPr lvl="0"/>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695960" y="1301750"/>
            <a:ext cx="5323840" cy="411303"/>
          </a:xfrm>
        </p:spPr>
        <p:txBody>
          <a:bodyPr anchor="b"/>
          <a:lstStyle>
            <a:lvl1pPr marL="0" indent="0">
              <a:buNone/>
              <a:defRPr sz="2400" b="1">
                <a:solidFill>
                  <a:schemeClr val="lt1">
                    <a:lumMod val="100000"/>
                  </a:schemeClr>
                </a:solidFill>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4" name="内容占位符 3"/>
          <p:cNvSpPr>
            <a:spLocks noGrp="1"/>
          </p:cNvSpPr>
          <p:nvPr>
            <p:ph sz="half" idx="2" hasCustomPrompt="1"/>
            <p:custDataLst>
              <p:tags r:id="rId4"/>
            </p:custDataLst>
          </p:nvPr>
        </p:nvSpPr>
        <p:spPr>
          <a:xfrm>
            <a:off x="695960" y="1875099"/>
            <a:ext cx="5323840" cy="4300276"/>
          </a:xfrm>
        </p:spPr>
        <p:txBody>
          <a:bodyPr/>
          <a:lstStyle>
            <a:lvl1pPr>
              <a:defRPr sz="1800">
                <a:solidFill>
                  <a:schemeClr val="lt1">
                    <a:lumMod val="100000"/>
                  </a:schemeClr>
                </a:solidFill>
                <a:latin typeface="+mn-lt"/>
                <a:sym typeface="Arial" panose="020B0604020202020204" pitchFamily="34" charset="0"/>
              </a:defRPr>
            </a:lvl1pPr>
            <a:lvl2pPr>
              <a:defRPr sz="1600">
                <a:solidFill>
                  <a:schemeClr val="lt1">
                    <a:lumMod val="100000"/>
                  </a:schemeClr>
                </a:solidFill>
                <a:latin typeface="+mn-lt"/>
              </a:defRPr>
            </a:lvl2pPr>
            <a:lvl3pPr>
              <a:defRPr sz="1400">
                <a:solidFill>
                  <a:schemeClr val="lt1">
                    <a:lumMod val="100000"/>
                  </a:schemeClr>
                </a:solidFill>
                <a:latin typeface="+mn-lt"/>
              </a:defRPr>
            </a:lvl3pPr>
            <a:lvl4pPr>
              <a:defRPr sz="1200">
                <a:solidFill>
                  <a:schemeClr val="lt1">
                    <a:lumMod val="100000"/>
                  </a:schemeClr>
                </a:solidFill>
                <a:latin typeface="+mn-lt"/>
              </a:defRPr>
            </a:lvl4pPr>
            <a:lvl5pPr>
              <a:defRPr sz="1200">
                <a:solidFill>
                  <a:schemeClr val="lt1">
                    <a:lumMod val="100000"/>
                  </a:schemeClr>
                </a:solidFill>
                <a:latin typeface="+mn-lt"/>
              </a:defRPr>
            </a:lvl5pPr>
          </a:lstStyle>
          <a:p>
            <a:pPr lvl="0"/>
            <a:r>
              <a:rPr lang="en-US" dirty="0">
                <a:latin typeface="+mn-lt"/>
              </a:rPr>
              <a:t>Click to add text</a:t>
            </a:r>
            <a:endParaRPr lang="en-US" dirty="0"/>
          </a:p>
        </p:txBody>
      </p:sp>
      <p:sp>
        <p:nvSpPr>
          <p:cNvPr id="5" name="文本占位符 4"/>
          <p:cNvSpPr>
            <a:spLocks noGrp="1"/>
          </p:cNvSpPr>
          <p:nvPr>
            <p:ph type="body" sz="quarter" idx="3" hasCustomPrompt="1"/>
            <p:custDataLst>
              <p:tags r:id="rId5"/>
            </p:custDataLst>
          </p:nvPr>
        </p:nvSpPr>
        <p:spPr>
          <a:xfrm>
            <a:off x="6172200" y="1301750"/>
            <a:ext cx="5323840" cy="411303"/>
          </a:xfrm>
        </p:spPr>
        <p:txBody>
          <a:bodyPr anchor="b"/>
          <a:lstStyle>
            <a:lvl1pPr marL="0" indent="0">
              <a:buNone/>
              <a:defRPr sz="2400" b="1">
                <a:solidFill>
                  <a:schemeClr val="lt1">
                    <a:lumMod val="100000"/>
                  </a:schemeClr>
                </a:solidFill>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6" name="内容占位符 5"/>
          <p:cNvSpPr>
            <a:spLocks noGrp="1"/>
          </p:cNvSpPr>
          <p:nvPr>
            <p:ph sz="quarter" idx="4" hasCustomPrompt="1"/>
            <p:custDataLst>
              <p:tags r:id="rId6"/>
            </p:custDataLst>
          </p:nvPr>
        </p:nvSpPr>
        <p:spPr>
          <a:xfrm>
            <a:off x="6172200" y="1875099"/>
            <a:ext cx="5323840" cy="4300276"/>
          </a:xfrm>
        </p:spPr>
        <p:txBody>
          <a:bodyPr/>
          <a:lstStyle>
            <a:lvl1pPr>
              <a:defRPr sz="1800">
                <a:solidFill>
                  <a:schemeClr val="lt1">
                    <a:lumMod val="100000"/>
                  </a:schemeClr>
                </a:solidFill>
                <a:latin typeface="+mn-lt"/>
                <a:sym typeface="Arial" panose="020B0604020202020204" pitchFamily="34" charset="0"/>
              </a:defRPr>
            </a:lvl1pPr>
            <a:lvl2pPr>
              <a:defRPr sz="1600">
                <a:solidFill>
                  <a:schemeClr val="lt1">
                    <a:lumMod val="100000"/>
                  </a:schemeClr>
                </a:solidFill>
                <a:latin typeface="+mn-lt"/>
              </a:defRPr>
            </a:lvl2pPr>
            <a:lvl3pPr>
              <a:defRPr sz="1400">
                <a:solidFill>
                  <a:schemeClr val="lt1">
                    <a:lumMod val="100000"/>
                  </a:schemeClr>
                </a:solidFill>
                <a:latin typeface="+mn-lt"/>
              </a:defRPr>
            </a:lvl3pPr>
            <a:lvl4pPr>
              <a:defRPr sz="1200">
                <a:solidFill>
                  <a:schemeClr val="lt1">
                    <a:lumMod val="100000"/>
                  </a:schemeClr>
                </a:solidFill>
                <a:latin typeface="+mn-lt"/>
              </a:defRPr>
            </a:lvl4pPr>
            <a:lvl5pPr>
              <a:defRPr sz="1200">
                <a:solidFill>
                  <a:schemeClr val="lt1">
                    <a:lumMod val="100000"/>
                  </a:schemeClr>
                </a:solidFill>
                <a:latin typeface="+mn-lt"/>
              </a:defRPr>
            </a:lvl5pPr>
          </a:lstStyle>
          <a:p>
            <a:pPr lvl="0"/>
            <a:r>
              <a:rPr lang="en-US" dirty="0">
                <a:latin typeface="+mn-lt"/>
              </a:rPr>
              <a:t>Click to add text</a:t>
            </a:r>
            <a:endParaRPr lang="en-US" dirty="0"/>
          </a:p>
        </p:txBody>
      </p:sp>
      <p:sp>
        <p:nvSpPr>
          <p:cNvPr id="7" name="日期占位符 6"/>
          <p:cNvSpPr>
            <a:spLocks noGrp="1"/>
          </p:cNvSpPr>
          <p:nvPr>
            <p:ph type="dt" sz="half" idx="10"/>
            <p:custDataLst>
              <p:tags r:id="rId7"/>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8" name="页脚占位符 7"/>
          <p:cNvSpPr>
            <a:spLocks noGrp="1"/>
          </p:cNvSpPr>
          <p:nvPr>
            <p:ph type="ftr" sz="quarter" idx="11"/>
            <p:custDataLst>
              <p:tags r:id="rId8"/>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9" name="灯片编号占位符 8"/>
          <p:cNvSpPr>
            <a:spLocks noGrp="1"/>
          </p:cNvSpPr>
          <p:nvPr>
            <p:ph type="sldNum" sz="quarter" idx="12"/>
            <p:custDataLst>
              <p:tags r:id="rId9"/>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a:lstStyle>
            <a:lvl1pPr algn="l">
              <a:defRPr>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3" name="页脚占位符 2"/>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4" name="灯片编号占位符 3"/>
          <p:cNvSpPr>
            <a:spLocks noGrp="1"/>
          </p:cNvSpPr>
          <p:nvPr>
            <p:ph type="sldNum" sz="quarter" idx="12"/>
            <p:custDataLst>
              <p:tags r:id="rId4"/>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内容占位符 1"/>
          <p:cNvSpPr>
            <a:spLocks noGrp="1"/>
          </p:cNvSpPr>
          <p:nvPr>
            <p:ph idx="1" hasCustomPrompt="1"/>
            <p:custDataLst>
              <p:tags r:id="rId2"/>
            </p:custDataLst>
          </p:nvPr>
        </p:nvSpPr>
        <p:spPr>
          <a:xfrm>
            <a:off x="695960" y="360045"/>
            <a:ext cx="10801985" cy="5817870"/>
          </a:xfrm>
        </p:spPr>
        <p:txBody>
          <a:bodyPr/>
          <a:lstStyle>
            <a:lvl1pPr>
              <a:defRPr sz="1800">
                <a:solidFill>
                  <a:schemeClr val="lt1">
                    <a:lumMod val="100000"/>
                  </a:schemeClr>
                </a:solidFill>
                <a:latin typeface="+mn-lt"/>
                <a:sym typeface="Arial" panose="020B0604020202020204" pitchFamily="34" charset="0"/>
              </a:defRPr>
            </a:lvl1pPr>
            <a:lvl2pPr>
              <a:defRPr sz="1600">
                <a:solidFill>
                  <a:schemeClr val="lt1">
                    <a:lumMod val="100000"/>
                  </a:schemeClr>
                </a:solidFill>
                <a:latin typeface="+mn-lt"/>
              </a:defRPr>
            </a:lvl2pPr>
            <a:lvl3pPr>
              <a:defRPr sz="1400">
                <a:solidFill>
                  <a:schemeClr val="lt1">
                    <a:lumMod val="100000"/>
                  </a:schemeClr>
                </a:solidFill>
                <a:latin typeface="+mn-lt"/>
              </a:defRPr>
            </a:lvl3pPr>
            <a:lvl4pPr>
              <a:defRPr sz="1200">
                <a:solidFill>
                  <a:schemeClr val="lt1">
                    <a:lumMod val="100000"/>
                  </a:schemeClr>
                </a:solidFill>
                <a:latin typeface="+mn-lt"/>
              </a:defRPr>
            </a:lvl4pPr>
            <a:lvl5pPr>
              <a:defRPr sz="1200">
                <a:solidFill>
                  <a:schemeClr val="lt1">
                    <a:lumMod val="100000"/>
                  </a:schemeClr>
                </a:solidFill>
                <a:latin typeface="+mn-lt"/>
              </a:defRPr>
            </a:lvl5pPr>
          </a:lstStyle>
          <a:p>
            <a:pPr lvl="0"/>
            <a:r>
              <a:rPr lang="en-US" dirty="0">
                <a:latin typeface="+mn-lt"/>
              </a:rPr>
              <a:t>Click to add text</a:t>
            </a:r>
            <a:endParaRPr lang="en-US" dirty="0"/>
          </a:p>
        </p:txBody>
      </p:sp>
      <p:sp>
        <p:nvSpPr>
          <p:cNvPr id="4"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5"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6"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8506" y="266702"/>
            <a:ext cx="10795086" cy="863607"/>
          </a:xfrm>
        </p:spPr>
        <p:txBody>
          <a:bodyPr/>
          <a:lstStyle>
            <a:lvl1pPr algn="l">
              <a:defRPr>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695960" y="1301750"/>
            <a:ext cx="10798810" cy="539750"/>
          </a:xfrm>
        </p:spPr>
        <p:txBody>
          <a:bodyPr anchor="t"/>
          <a:lstStyle>
            <a:lvl1pPr marL="0" indent="0">
              <a:buNone/>
              <a:defRPr sz="2400" b="0">
                <a:solidFill>
                  <a:schemeClr val="lt1">
                    <a:lumMod val="100000"/>
                  </a:schemeClr>
                </a:solidFill>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r>
              <a:rPr lang="en-US" dirty="0">
                <a:latin typeface="+mj-lt"/>
              </a:rPr>
              <a:t>Click to add text</a:t>
            </a:r>
            <a:endParaRPr lang="en-US" dirty="0"/>
          </a:p>
        </p:txBody>
      </p:sp>
      <p:sp>
        <p:nvSpPr>
          <p:cNvPr id="7" name="日期占位符 3"/>
          <p:cNvSpPr>
            <a:spLocks noGrp="1"/>
          </p:cNvSpPr>
          <p:nvPr>
            <p:ph type="dt" sz="half" idx="10"/>
            <p:custDataLst>
              <p:tags r:id="rId4"/>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8" name="页脚占位符 4"/>
          <p:cNvSpPr>
            <a:spLocks noGrp="1"/>
          </p:cNvSpPr>
          <p:nvPr>
            <p:ph type="ftr" sz="quarter" idx="11"/>
            <p:custDataLst>
              <p:tags r:id="rId5"/>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9" name="灯片编号占位符 5"/>
          <p:cNvSpPr>
            <a:spLocks noGrp="1"/>
          </p:cNvSpPr>
          <p:nvPr>
            <p:ph type="sldNum" sz="quarter" idx="12"/>
            <p:custDataLst>
              <p:tags r:id="rId6"/>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End Slide">
    <p:spTree>
      <p:nvGrpSpPr>
        <p:cNvPr id="1" name=""/>
        <p:cNvGrpSpPr/>
        <p:nvPr/>
      </p:nvGrpSpPr>
      <p:grpSpPr>
        <a:xfrm>
          <a:off x="0" y="0"/>
          <a:ext cx="0" cy="0"/>
          <a:chOff x="0" y="0"/>
          <a:chExt cx="0" cy="0"/>
        </a:xfrm>
      </p:grpSpPr>
      <p:pic>
        <p:nvPicPr>
          <p:cNvPr id="5" name="图片 4"/>
          <p:cNvPicPr>
            <a:picLocks noChangeAspect="1"/>
          </p:cNvPicPr>
          <p:nvPr userDrawn="1">
            <p:custDataLst>
              <p:tags r:id="rId2"/>
            </p:custDataLst>
          </p:nvPr>
        </p:nvPicPr>
        <p:blipFill>
          <a:blip r:embed="rId3">
            <a:duotone>
              <a:prstClr val="black"/>
              <a:schemeClr val="accent1">
                <a:tint val="45000"/>
                <a:satMod val="400000"/>
              </a:schemeClr>
            </a:duotone>
            <a:lum bright="12000" contrast="24000"/>
          </a:blip>
          <a:stretch>
            <a:fillRect/>
          </a:stretch>
        </p:blipFill>
        <p:spPr>
          <a:xfrm>
            <a:off x="0" y="0"/>
            <a:ext cx="12192000" cy="6857999"/>
          </a:xfrm>
          <a:prstGeom prst="rect">
            <a:avLst/>
          </a:prstGeom>
        </p:spPr>
      </p:pic>
      <p:sp>
        <p:nvSpPr>
          <p:cNvPr id="2" name="标题 1"/>
          <p:cNvSpPr>
            <a:spLocks noGrp="1"/>
          </p:cNvSpPr>
          <p:nvPr>
            <p:ph type="ctrTitle" hasCustomPrompt="1"/>
            <p:custDataLst>
              <p:tags r:id="rId4"/>
            </p:custDataLst>
          </p:nvPr>
        </p:nvSpPr>
        <p:spPr>
          <a:xfrm>
            <a:off x="838200" y="1216451"/>
            <a:ext cx="10515000" cy="1800000"/>
          </a:xfrm>
        </p:spPr>
        <p:txBody>
          <a:bodyPr anchor="b"/>
          <a:lstStyle>
            <a:lvl1pPr algn="ctr">
              <a:lnSpc>
                <a:spcPct val="100000"/>
              </a:lnSpc>
              <a:defRPr sz="6000">
                <a:solidFill>
                  <a:schemeClr val="lt1">
                    <a:lumMod val="100000"/>
                  </a:schemeClr>
                </a:solidFill>
                <a:latin typeface="+mj-lt"/>
                <a:sym typeface="Arial" panose="020B0604020202020204" pitchFamily="34" charset="0"/>
              </a:defRPr>
            </a:lvl1pPr>
          </a:lstStyle>
          <a:p>
            <a:r>
              <a:rPr lang="en-US" dirty="0">
                <a:latin typeface="+mj-lt"/>
              </a:rPr>
              <a:t>Click to add title</a:t>
            </a:r>
            <a:endParaRPr lang="en-US" dirty="0"/>
          </a:p>
        </p:txBody>
      </p:sp>
      <p:sp>
        <p:nvSpPr>
          <p:cNvPr id="24" name="署名占位符 10"/>
          <p:cNvSpPr>
            <a:spLocks noGrp="1"/>
          </p:cNvSpPr>
          <p:nvPr>
            <p:ph type="body" sz="quarter" idx="17" hasCustomPrompt="1"/>
            <p:custDataLst>
              <p:tags r:id="rId5"/>
            </p:custDataLst>
          </p:nvPr>
        </p:nvSpPr>
        <p:spPr>
          <a:xfrm>
            <a:off x="838165" y="3380249"/>
            <a:ext cx="10514400" cy="898647"/>
          </a:xfrm>
        </p:spPr>
        <p:txBody>
          <a:bodyPr anchor="t">
            <a:normAutofit/>
          </a:bodyPr>
          <a:lstStyle>
            <a:lvl1pPr marL="0" indent="0" algn="ctr">
              <a:lnSpc>
                <a:spcPct val="100000"/>
              </a:lnSpc>
              <a:buNone/>
              <a:defRPr sz="1800">
                <a:solidFill>
                  <a:schemeClr val="lt1">
                    <a:lumMod val="100000"/>
                  </a:schemeClr>
                </a:solidFill>
                <a:latin typeface="+mn-lt"/>
                <a:sym typeface="Arial" panose="020B0604020202020204" pitchFamily="34" charset="0"/>
              </a:defRPr>
            </a:lvl1pPr>
          </a:lstStyle>
          <a:p>
            <a:pPr lvl="0"/>
            <a:r>
              <a:rPr lang="en-US" dirty="0">
                <a:latin typeface="+mn-lt"/>
              </a:rPr>
              <a:t>Click to add text</a:t>
            </a:r>
            <a:endParaRPr lang="en-US" dirty="0"/>
          </a:p>
        </p:txBody>
      </p:sp>
      <p:sp>
        <p:nvSpPr>
          <p:cNvPr id="4" name="日期占位符 3"/>
          <p:cNvSpPr>
            <a:spLocks noGrp="1"/>
          </p:cNvSpPr>
          <p:nvPr>
            <p:ph type="dt" sz="half" idx="18"/>
            <p:custDataLst>
              <p:tags r:id="rId6"/>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6" name="页脚占位符 5"/>
          <p:cNvSpPr>
            <a:spLocks noGrp="1"/>
          </p:cNvSpPr>
          <p:nvPr>
            <p:ph type="ftr" sz="quarter" idx="19"/>
            <p:custDataLst>
              <p:tags r:id="rId7"/>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7" name="灯片编号占位符 6"/>
          <p:cNvSpPr>
            <a:spLocks noGrp="1"/>
          </p:cNvSpPr>
          <p:nvPr>
            <p:ph type="sldNum" sz="quarter" idx="20"/>
            <p:custDataLst>
              <p:tags r:id="rId8"/>
            </p:custDataLst>
          </p:nvPr>
        </p:nvSpPr>
        <p:spPr/>
        <p:txBody>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r>
              <a:rPr lang="en-US"/>
              <a:t>Date Area</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F26B5-172A-4DC2-B0B7-181CFC56B87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0" Type="http://schemas.openxmlformats.org/officeDocument/2006/relationships/theme" Target="../theme/theme2.xml"/><Relationship Id="rId2" Type="http://schemas.openxmlformats.org/officeDocument/2006/relationships/slideLayout" Target="../slideLayouts/slideLayout13.xml"/><Relationship Id="rId19" Type="http://schemas.openxmlformats.org/officeDocument/2006/relationships/tags" Target="../tags/tag57.xml"/><Relationship Id="rId18" Type="http://schemas.openxmlformats.org/officeDocument/2006/relationships/tags" Target="../tags/tag56.xml"/><Relationship Id="rId17" Type="http://schemas.openxmlformats.org/officeDocument/2006/relationships/tags" Target="../tags/tag55.xml"/><Relationship Id="rId16" Type="http://schemas.openxmlformats.org/officeDocument/2006/relationships/tags" Target="../tags/tag54.xml"/><Relationship Id="rId15" Type="http://schemas.openxmlformats.org/officeDocument/2006/relationships/tags" Target="../tags/tag53.xml"/><Relationship Id="rId14" Type="http://schemas.openxmlformats.org/officeDocument/2006/relationships/tags" Target="../tags/tag52.xml"/><Relationship Id="rId13" Type="http://schemas.openxmlformats.org/officeDocument/2006/relationships/tags" Target="../tags/tag51.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custDataLst>
              <p:tags r:id="rId13"/>
            </p:custDataLst>
          </p:nvPr>
        </p:nvSpPr>
        <p:spPr>
          <a:xfrm>
            <a:off x="0" y="0"/>
            <a:ext cx="12192000" cy="6876415"/>
          </a:xfrm>
          <a:prstGeom prst="rect">
            <a:avLst/>
          </a:prstGeom>
          <a:solidFill>
            <a:srgbClr val="0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atin typeface="Arial" panose="020B0604020202020204" pitchFamily="34" charset="0"/>
              <a:sym typeface="Arial" panose="020B0604020202020204" pitchFamily="34" charset="0"/>
            </a:endParaRPr>
          </a:p>
        </p:txBody>
      </p:sp>
      <p:sp>
        <p:nvSpPr>
          <p:cNvPr id="2" name="标题占位符 1"/>
          <p:cNvSpPr>
            <a:spLocks noGrp="1"/>
          </p:cNvSpPr>
          <p:nvPr>
            <p:ph type="title"/>
            <p:custDataLst>
              <p:tags r:id="rId14"/>
            </p:custDataLst>
          </p:nvPr>
        </p:nvSpPr>
        <p:spPr>
          <a:xfrm>
            <a:off x="695960" y="360000"/>
            <a:ext cx="10800000" cy="720000"/>
          </a:xfrm>
          <a:prstGeom prst="rect">
            <a:avLst/>
          </a:prstGeom>
        </p:spPr>
        <p:txBody>
          <a:bodyPr vert="horz" lIns="0" tIns="0" rIns="0" bIns="0" rtlCol="0" anchor="ctr">
            <a:normAutofit/>
          </a:bodyPr>
          <a:lstStyle/>
          <a:p>
            <a:r>
              <a:rPr lang="en-US" dirty="0">
                <a:latin typeface="+mj-lt"/>
              </a:rPr>
              <a:t>Click to add title</a:t>
            </a:r>
            <a:endParaRPr lang="en-US" dirty="0"/>
          </a:p>
        </p:txBody>
      </p:sp>
      <p:sp>
        <p:nvSpPr>
          <p:cNvPr id="3" name="文本占位符 2"/>
          <p:cNvSpPr>
            <a:spLocks noGrp="1"/>
          </p:cNvSpPr>
          <p:nvPr>
            <p:ph type="body" idx="1"/>
            <p:custDataLst>
              <p:tags r:id="rId15"/>
            </p:custDataLst>
          </p:nvPr>
        </p:nvSpPr>
        <p:spPr>
          <a:xfrm>
            <a:off x="695960" y="1301749"/>
            <a:ext cx="10800000" cy="4873625"/>
          </a:xfrm>
          <a:prstGeom prst="rect">
            <a:avLst/>
          </a:prstGeom>
        </p:spPr>
        <p:txBody>
          <a:bodyPr vert="horz" lIns="0" tIns="0" rIns="0" bIns="0" rtlCol="0">
            <a:normAutofit/>
          </a:bodyPr>
          <a:lstStyle/>
          <a:p>
            <a:pPr lvl="0"/>
            <a:r>
              <a:rPr lang="en-US" dirty="0">
                <a:latin typeface="+mn-lt"/>
              </a:rPr>
              <a:t>Click to add text</a:t>
            </a:r>
            <a:endParaRPr lang="en-US" dirty="0"/>
          </a:p>
        </p:txBody>
      </p:sp>
      <p:sp>
        <p:nvSpPr>
          <p:cNvPr id="4" name="日期占位符 3"/>
          <p:cNvSpPr>
            <a:spLocks noGrp="1"/>
          </p:cNvSpPr>
          <p:nvPr>
            <p:ph type="dt" sz="half" idx="2"/>
            <p:custDataLst>
              <p:tags r:id="rId16"/>
            </p:custDataLst>
          </p:nvPr>
        </p:nvSpPr>
        <p:spPr>
          <a:xfrm>
            <a:off x="69596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3"/>
            <p:custDataLst>
              <p:tags r:id="rId17"/>
            </p:custDataLst>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4"/>
            <p:custDataLst>
              <p:tags r:id="rId18"/>
            </p:custDataLst>
          </p:nvPr>
        </p:nvSpPr>
        <p:spPr>
          <a:xfrm>
            <a:off x="8753983"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
        <p:nvSpPr>
          <p:cNvPr id="9" name="KSO_TEMPLATE" hidden="1"/>
          <p:cNvSpPr/>
          <p:nvPr userDrawn="1">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100000"/>
        </a:lnSpc>
        <a:spcBef>
          <a:spcPct val="0"/>
        </a:spcBef>
        <a:buNone/>
        <a:defRPr sz="3200" b="1" kern="1200">
          <a:solidFill>
            <a:srgbClr val="FFFFFF"/>
          </a:solidFill>
          <a:latin typeface="Arial" panose="020B0604020202020204" pitchFamily="34" charset="0"/>
          <a:sym typeface="Arial" panose="020B0604020202020204" pitchFamily="34"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1400" kern="1200">
          <a:solidFill>
            <a:srgbClr val="FFFFFF"/>
          </a:solidFill>
          <a:latin typeface="Arial" panose="020B0604020202020204" pitchFamily="34" charset="0"/>
          <a:sym typeface="Arial" panose="020B0604020202020204" pitchFamily="34" charset="0"/>
        </a:defRPr>
      </a:lvl1pPr>
      <a:lvl2pPr marL="538480" indent="-206375" algn="l" defTabSz="914400" rtl="0" eaLnBrk="1" latinLnBrk="0" hangingPunct="1">
        <a:lnSpc>
          <a:spcPct val="130000"/>
        </a:lnSpc>
        <a:spcBef>
          <a:spcPts val="0"/>
        </a:spcBef>
        <a:buFont typeface="Arial" panose="020B0604020202020204" pitchFamily="34" charset="0"/>
        <a:buChar char="•"/>
        <a:defRPr sz="1200" kern="1200">
          <a:solidFill>
            <a:srgbClr val="FFFFFF"/>
          </a:solidFill>
          <a:latin typeface="+mn-lt"/>
        </a:defRPr>
      </a:lvl2pPr>
      <a:lvl3pPr marL="798830" indent="-161925" algn="l" defTabSz="914400" rtl="0" eaLnBrk="1" latinLnBrk="0" hangingPunct="1">
        <a:lnSpc>
          <a:spcPct val="130000"/>
        </a:lnSpc>
        <a:spcBef>
          <a:spcPts val="0"/>
        </a:spcBef>
        <a:buFont typeface="Arial" panose="020B0604020202020204" pitchFamily="34" charset="0"/>
        <a:buChar char="•"/>
        <a:defRPr sz="1000" kern="1200">
          <a:solidFill>
            <a:srgbClr val="FFFFFF"/>
          </a:solidFill>
          <a:latin typeface="+mn-lt"/>
        </a:defRPr>
      </a:lvl3pPr>
      <a:lvl4pPr marL="1030605" indent="-149225" algn="l" defTabSz="914400" rtl="0" eaLnBrk="1" latinLnBrk="0" hangingPunct="1">
        <a:lnSpc>
          <a:spcPct val="130000"/>
        </a:lnSpc>
        <a:spcBef>
          <a:spcPts val="0"/>
        </a:spcBef>
        <a:buFont typeface="Arial" panose="020B0604020202020204" pitchFamily="34" charset="0"/>
        <a:buChar char="•"/>
        <a:defRPr sz="900" kern="1200">
          <a:solidFill>
            <a:srgbClr val="FFFFFF"/>
          </a:solidFill>
          <a:latin typeface="+mn-lt"/>
        </a:defRPr>
      </a:lvl4pPr>
      <a:lvl5pPr marL="1235075" indent="-127000" algn="l" defTabSz="914400" rtl="0" eaLnBrk="1" latinLnBrk="0" hangingPunct="1">
        <a:lnSpc>
          <a:spcPct val="130000"/>
        </a:lnSpc>
        <a:spcBef>
          <a:spcPts val="0"/>
        </a:spcBef>
        <a:buFont typeface="Arial" panose="020B0604020202020204" pitchFamily="34" charset="0"/>
        <a:buChar char="•"/>
        <a:defRPr sz="1000" kern="1200">
          <a:solidFill>
            <a:srgbClr val="FFFFFF"/>
          </a:solidFill>
          <a:latin typeface="+mn-l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7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7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7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7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7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7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7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7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7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6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8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8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8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8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8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8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8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8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8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6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9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9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9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9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9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9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9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9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98.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9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6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00.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0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0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0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04.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05.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06.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0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08.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0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65.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10.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11.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1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14.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15.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16.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1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18.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1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66.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20.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1.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2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23.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24.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25.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26.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27.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28.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2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67.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0.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31.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3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33.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4.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35.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13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6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p:cNvSpPr>
            <a:spLocks noGrp="1"/>
          </p:cNvSpPr>
          <p:nvPr>
            <p:ph type="ctrTitle"/>
            <p:custDataLst>
              <p:tags r:id="rId1"/>
            </p:custDataLst>
          </p:nvPr>
        </p:nvSpPr>
        <p:spPr>
          <a:xfrm>
            <a:off x="838200" y="1972310"/>
            <a:ext cx="7421880" cy="2218690"/>
          </a:xfrm>
        </p:spPr>
        <p:txBody>
          <a:bodyPr/>
          <a:p>
            <a:pPr marL="0" indent="0" algn="l">
              <a:lnSpc>
                <a:spcPct val="100000"/>
              </a:lnSpc>
              <a:spcBef>
                <a:spcPts val="0"/>
              </a:spcBef>
              <a:spcAft>
                <a:spcPts val="0"/>
              </a:spcAft>
              <a:buSzPct val="100000"/>
            </a:pPr>
            <a:r>
              <a:rPr lang="en-US" sz="4400" dirty="0">
                <a:ea typeface="+mj-ea"/>
              </a:rPr>
              <a:t>Presentation about the project</a:t>
            </a:r>
            <a:endParaRPr lang="en-US" sz="4400" dirty="0">
              <a:ea typeface="+mj-ea"/>
            </a:endParaRPr>
          </a:p>
        </p:txBody>
      </p:sp>
      <p:sp>
        <p:nvSpPr>
          <p:cNvPr id="5" name="副标题"/>
          <p:cNvSpPr>
            <a:spLocks noGrp="1"/>
          </p:cNvSpPr>
          <p:nvPr>
            <p:ph type="subTitle" idx="1"/>
            <p:custDataLst>
              <p:tags r:id="rId2"/>
            </p:custDataLst>
          </p:nvPr>
        </p:nvSpPr>
        <p:spPr>
          <a:xfrm>
            <a:off x="838200" y="949960"/>
            <a:ext cx="10515600" cy="1015365"/>
          </a:xfrm>
        </p:spPr>
        <p:txBody>
          <a:bodyPr/>
          <a:p>
            <a:r>
              <a:rPr lang="en-US">
                <a:ea typeface="+mn-ea"/>
              </a:rPr>
              <a:t>Arduino</a:t>
            </a:r>
            <a:endParaRPr lang="en-US">
              <a:ea typeface="+mn-ea"/>
            </a:endParaRPr>
          </a:p>
        </p:txBody>
      </p:sp>
      <p:sp>
        <p:nvSpPr>
          <p:cNvPr id="10" name="署名"/>
          <p:cNvSpPr>
            <a:spLocks noGrp="1"/>
          </p:cNvSpPr>
          <p:nvPr>
            <p:ph type="body" sz="quarter" idx="17"/>
            <p:custDataLst>
              <p:tags r:id="rId3"/>
            </p:custDataLst>
          </p:nvPr>
        </p:nvSpPr>
        <p:spPr>
          <a:xfrm>
            <a:off x="838200" y="4194175"/>
            <a:ext cx="2743200" cy="526415"/>
          </a:xfrm>
        </p:spPr>
        <p:txBody>
          <a:bodyPr/>
          <a:p>
            <a:r>
              <a:rPr lang="en-US"/>
              <a:t>Mahir Labib Khan</a:t>
            </a:r>
            <a:endParaRPr lang="en-US"/>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idx="1"/>
          </p:nvPr>
        </p:nvSpPr>
        <p:spPr/>
        <p:txBody>
          <a:bodyPr>
            <a:normAutofit/>
          </a:bodyPr>
          <a:p>
            <a:r>
              <a:rPr lang="en-US" altLang="en-US"/>
              <a:t>16×2 LCD Interface – Display messages with LiquidCrystal library.</a:t>
            </a:r>
            <a:endParaRPr lang="en-US" altLang="en-US"/>
          </a:p>
          <a:p>
            <a:r>
              <a:rPr lang="en-US" altLang="en-US"/>
              <a:t>Keypad Input – Read numbers using a 4×4 keypad and keypad library.</a:t>
            </a:r>
            <a:endParaRPr lang="en-US" altLang="en-US"/>
          </a:p>
          <a:p>
            <a:endParaRPr lang="en-US" altLang="en-US"/>
          </a:p>
          <a:p>
            <a:r>
              <a:rPr lang="en-US" altLang="en-US"/>
              <a:t>IR Remote LED Control – Decode IR signals to control outputs.</a:t>
            </a:r>
            <a:endParaRPr lang="en-US" altLang="en-US"/>
          </a:p>
          <a:p>
            <a:endParaRPr lang="en-US" altLang="en-US"/>
          </a:p>
          <a:p>
            <a:r>
              <a:rPr lang="en-US" altLang="en-US"/>
              <a:t>Buzzer Piano – Play musical notes using push-buttons and tone().</a:t>
            </a:r>
            <a:endParaRPr lang="en-US" altLang="en-US"/>
          </a:p>
          <a:p>
            <a:endParaRPr lang="en-US" altLang="en-US"/>
          </a:p>
          <a:p>
            <a:r>
              <a:rPr lang="en-US" altLang="en-US"/>
              <a:t>Ultrasonic Distance Sensor – Measure distances with HC-SR04.</a:t>
            </a:r>
            <a:endParaRPr lang="en-US" altLang="en-US"/>
          </a:p>
          <a:p>
            <a:endParaRPr lang="en-US" altLang="en-US"/>
          </a:p>
          <a:p>
            <a:r>
              <a:rPr lang="zh-CN" altLang="en-US"/>
              <a:t>🟩</a:t>
            </a:r>
            <a:r>
              <a:rPr lang="en-US" altLang="en-US"/>
              <a:t> Intermediate Projects (11–20)</a:t>
            </a:r>
            <a:endParaRPr lang="en-US" altLang="en-US"/>
          </a:p>
          <a:p>
            <a:r>
              <a:rPr lang="en-US" altLang="en-US"/>
              <a:t>LDR Light Sensor – Light detection and conditional LED output</a:t>
            </a:r>
            <a:endParaRPr lang="en-US"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a:bodyPr>
          <a:p>
            <a:r>
              <a:rPr lang="en-US" altLang="en-US"/>
              <a:t>DHT11 Sensor Monitor – Temperature &amp; humidity readings displayed on Serial/LCD.</a:t>
            </a:r>
            <a:endParaRPr lang="en-US" altLang="en-US"/>
          </a:p>
          <a:p>
            <a:endParaRPr lang="en-US" altLang="en-US"/>
          </a:p>
          <a:p>
            <a:r>
              <a:rPr lang="en-US" altLang="en-US"/>
              <a:t>Servo Motor Control – Rotate servo via code using Servo library.</a:t>
            </a:r>
            <a:endParaRPr lang="en-US" altLang="en-US"/>
          </a:p>
          <a:p>
            <a:endParaRPr lang="en-US" altLang="en-US"/>
          </a:p>
          <a:p>
            <a:r>
              <a:rPr lang="en-US" altLang="en-US"/>
              <a:t>DC Motor Driving – Speed/direction control via transistors or driver module.</a:t>
            </a:r>
            <a:endParaRPr lang="en-US" altLang="en-US"/>
          </a:p>
          <a:p>
            <a:endParaRPr lang="en-US" altLang="en-US"/>
          </a:p>
          <a:p>
            <a:r>
              <a:rPr lang="en-US" altLang="en-US"/>
              <a:t>LED Strip Effects – Create patterns using NeoPixel (WS2812).</a:t>
            </a:r>
            <a:endParaRPr lang="en-US" altLang="en-US"/>
          </a:p>
          <a:p>
            <a:endParaRPr lang="en-US" altLang="en-US"/>
          </a:p>
          <a:p>
            <a:r>
              <a:rPr lang="en-US" altLang="en-US"/>
              <a:t>Relay Switch – Control high-power devices with a relay module.</a:t>
            </a:r>
            <a:endParaRPr lang="en-US" altLang="en-US"/>
          </a:p>
          <a:p>
            <a:endParaRPr lang="en-US" altLang="en-US"/>
          </a:p>
          <a:p>
            <a:r>
              <a:rPr lang="en-US" altLang="en-US"/>
              <a:t>Bluetooth Remote Control – Use HC-05 to control loads via phone.</a:t>
            </a:r>
            <a:endParaRPr lang="en-US" altLang="en-US"/>
          </a:p>
          <a:p>
            <a:endParaRPr lang="en-US" altLang="en-US"/>
          </a:p>
          <a:p>
            <a:endParaRPr lang="en-US" altLang="en-US"/>
          </a:p>
          <a:p>
            <a:pPr marL="0" indent="0">
              <a:buNone/>
            </a:pPr>
            <a:endParaRPr lang="en-US"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a:bodyPr>
          <a:p>
            <a:r>
              <a:rPr lang="en-US" altLang="en-US"/>
              <a:t>Sound-Triggered Light – Microphone sensor activates LEDs.</a:t>
            </a:r>
            <a:endParaRPr lang="en-US" altLang="en-US"/>
          </a:p>
          <a:p>
            <a:endParaRPr lang="en-US" altLang="en-US"/>
          </a:p>
          <a:p>
            <a:r>
              <a:rPr lang="en-US" altLang="en-US"/>
              <a:t>Random Digital Dice – Generate random values and display via LEDs.</a:t>
            </a:r>
            <a:endParaRPr lang="en-US" altLang="en-US"/>
          </a:p>
          <a:p>
            <a:endParaRPr lang="en-US" altLang="en-US"/>
          </a:p>
          <a:p>
            <a:r>
              <a:rPr lang="en-US" altLang="en-US"/>
              <a:t>SD Card Data Logger – Write sensor data to an SD card file.</a:t>
            </a:r>
            <a:endParaRPr lang="en-US" altLang="en-US"/>
          </a:p>
          <a:p>
            <a:endParaRPr lang="en-US" altLang="en-US"/>
          </a:p>
          <a:p>
            <a:r>
              <a:rPr lang="zh-CN" altLang="en-US"/>
              <a:t>🟨</a:t>
            </a:r>
            <a:r>
              <a:rPr lang="en-US" altLang="en-US"/>
              <a:t> Upper Intermediate Projects (21–30)</a:t>
            </a:r>
            <a:endParaRPr lang="en-US" altLang="en-US"/>
          </a:p>
          <a:p>
            <a:r>
              <a:rPr lang="en-US" altLang="en-US"/>
              <a:t>Breathing LED Effect – Smooth fade in/out using PWM.</a:t>
            </a:r>
            <a:endParaRPr lang="en-US" altLang="en-US"/>
          </a:p>
          <a:p>
            <a:endParaRPr lang="en-US" altLang="en-US"/>
          </a:p>
          <a:p>
            <a:r>
              <a:rPr lang="en-US" altLang="en-US"/>
              <a:t>PIR Motion Sensor Alarm – Detect movement and trigger alerts.</a:t>
            </a:r>
            <a:endParaRPr lang="en-US" altLang="en-US"/>
          </a:p>
          <a:p>
            <a:endParaRPr lang="en-US" altLang="en-US"/>
          </a:p>
          <a:p>
            <a:r>
              <a:rPr lang="en-US" altLang="en-US"/>
              <a:t>Joystick Servo Control – Control servo angle with a joystick</a:t>
            </a:r>
            <a:endParaRPr lang="en-US"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lnSpcReduction="10000"/>
          </a:bodyPr>
          <a:p>
            <a:r>
              <a:rPr lang="en-US" altLang="en-US"/>
              <a:t>Bluetooth Smart Home – Use HC‑05 to control appliances via app.</a:t>
            </a:r>
            <a:endParaRPr lang="en-US" altLang="en-US"/>
          </a:p>
          <a:p>
            <a:endParaRPr lang="en-US" altLang="en-US"/>
          </a:p>
          <a:p>
            <a:r>
              <a:rPr lang="en-US" altLang="en-US"/>
              <a:t>Ultrasonic Object Detector – Measure and display object distance.</a:t>
            </a:r>
            <a:endParaRPr lang="en-US" altLang="en-US"/>
          </a:p>
          <a:p>
            <a:endParaRPr lang="en-US" altLang="en-US"/>
          </a:p>
          <a:p>
            <a:r>
              <a:rPr lang="en-US" altLang="en-US"/>
              <a:t>NeoPixel Color Patterns – RGB effect animations with addressable LEDs.</a:t>
            </a:r>
            <a:endParaRPr lang="en-US" altLang="en-US"/>
          </a:p>
          <a:p>
            <a:endParaRPr lang="en-US" altLang="en-US"/>
          </a:p>
          <a:p>
            <a:r>
              <a:rPr lang="en-US" altLang="en-US"/>
              <a:t>RFID Door Lock – Read RFID to control a relay for locking/unlocking.</a:t>
            </a:r>
            <a:endParaRPr lang="en-US" altLang="en-US"/>
          </a:p>
          <a:p>
            <a:endParaRPr lang="en-US" altLang="en-US"/>
          </a:p>
          <a:p>
            <a:r>
              <a:rPr lang="en-US" altLang="en-US"/>
              <a:t>IoT Irrigation (ESP8266 + Blynk) – Water plants remotely via mobile app.</a:t>
            </a:r>
            <a:endParaRPr lang="en-US" altLang="en-US"/>
          </a:p>
          <a:p>
            <a:endParaRPr lang="en-US" altLang="en-US"/>
          </a:p>
          <a:p>
            <a:r>
              <a:rPr lang="en-US" altLang="en-US"/>
              <a:t>Smart Street Light System – Auto-control lighting using LDR + Wi-Fi.</a:t>
            </a:r>
            <a:endParaRPr lang="en-US" altLang="en-US"/>
          </a:p>
          <a:p>
            <a:endParaRPr lang="en-US" altLang="en-US"/>
          </a:p>
          <a:p>
            <a:r>
              <a:rPr lang="en-US" altLang="en-US"/>
              <a:t>DHT11 Environment Monitor – Log and display temperature &amp; humidity.</a:t>
            </a:r>
            <a:endParaRPr lang="en-US"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lnSpcReduction="10000"/>
          </a:bodyPr>
          <a:p>
            <a:r>
              <a:rPr lang="en-US" altLang="en-US"/>
              <a:t>rduino Ohm Meter – Measure resistance using a voltage divider.</a:t>
            </a:r>
            <a:endParaRPr lang="en-US" altLang="en-US"/>
          </a:p>
          <a:p>
            <a:endParaRPr lang="en-US" altLang="en-US"/>
          </a:p>
          <a:p>
            <a:r>
              <a:rPr lang="en-US" altLang="en-US"/>
              <a:t>Flame Sensor Alarm – Detect fire via IR sensor and activate buzzer.</a:t>
            </a:r>
            <a:endParaRPr lang="en-US" altLang="en-US"/>
          </a:p>
          <a:p>
            <a:endParaRPr lang="en-US" altLang="en-US"/>
          </a:p>
          <a:p>
            <a:r>
              <a:rPr lang="en-US" altLang="en-US"/>
              <a:t>Water Level Indicator – Monitor tank level and show via LEDs.</a:t>
            </a:r>
            <a:endParaRPr lang="en-US" altLang="en-US"/>
          </a:p>
          <a:p>
            <a:endParaRPr lang="en-US" altLang="en-US"/>
          </a:p>
          <a:p>
            <a:r>
              <a:rPr lang="en-US" altLang="en-US"/>
              <a:t>Potentiometer‑Servo Controller – Map potentiometer to servo position.</a:t>
            </a:r>
            <a:endParaRPr lang="en-US" altLang="en-US"/>
          </a:p>
          <a:p>
            <a:endParaRPr lang="en-US" altLang="en-US"/>
          </a:p>
          <a:p>
            <a:r>
              <a:rPr lang="en-US" altLang="en-US"/>
              <a:t>DIY Piano (Extended) – Multi-note instrument using buttons &amp; speaker.</a:t>
            </a:r>
            <a:endParaRPr lang="en-US" altLang="en-US"/>
          </a:p>
          <a:p>
            <a:endParaRPr lang="en-US" altLang="en-US"/>
          </a:p>
          <a:p>
            <a:r>
              <a:rPr lang="en-US" altLang="en-US"/>
              <a:t>PIR Alarm with Melody – Enhance motion detection with sound patterns.</a:t>
            </a:r>
            <a:endParaRPr lang="en-US" altLang="en-US"/>
          </a:p>
          <a:p>
            <a:endParaRPr lang="en-US" altLang="en-US"/>
          </a:p>
          <a:p>
            <a:r>
              <a:rPr lang="en-US" altLang="en-US"/>
              <a:t>RGB Color Mixing Lamp – Mix LED colors by adjusting PWM.</a:t>
            </a:r>
            <a:endParaRPr lang="en-US"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lnSpcReduction="20000"/>
          </a:bodyPr>
          <a:p>
            <a:r>
              <a:rPr lang="en-US" altLang="en-US"/>
              <a:t>Distance Alert System – Warn when objects come close via buzzer.</a:t>
            </a:r>
            <a:endParaRPr lang="en-US" altLang="en-US"/>
          </a:p>
          <a:p>
            <a:endParaRPr lang="en-US" altLang="en-US"/>
          </a:p>
          <a:p>
            <a:r>
              <a:rPr lang="en-US" altLang="en-US"/>
              <a:t>Servo + Ultrasonic Scanner – Sweep and measure distances with servo.</a:t>
            </a:r>
            <a:endParaRPr lang="en-US" altLang="en-US"/>
          </a:p>
          <a:p>
            <a:endParaRPr lang="en-US" altLang="en-US"/>
          </a:p>
          <a:p>
            <a:r>
              <a:rPr lang="en-US" altLang="en-US"/>
              <a:t>Automatic Street Lamp – Use LDR, PIR, and relay for smart lighting.</a:t>
            </a:r>
            <a:endParaRPr lang="en-US" altLang="en-US"/>
          </a:p>
          <a:p>
            <a:endParaRPr lang="en-US" altLang="en-US"/>
          </a:p>
          <a:p>
            <a:r>
              <a:rPr lang="zh-CN" altLang="en-US"/>
              <a:t>🔑</a:t>
            </a:r>
            <a:r>
              <a:rPr lang="en-US" altLang="en-US"/>
              <a:t> Why These Matter:</a:t>
            </a:r>
            <a:endParaRPr lang="en-US" altLang="en-US"/>
          </a:p>
          <a:p>
            <a:r>
              <a:rPr lang="en-US" altLang="en-US"/>
              <a:t>Each project builds on the last—starting with digital IO (LEDs/buttons) and progressing to analog, sensors, actuators, communication, IoT, and automation.</a:t>
            </a:r>
            <a:endParaRPr lang="en-US" altLang="en-US"/>
          </a:p>
          <a:p>
            <a:endParaRPr lang="en-US" altLang="en-US"/>
          </a:p>
          <a:p>
            <a:r>
              <a:rPr lang="en-US" altLang="en-US"/>
              <a:t>We gain hands-on experience with programming, electronics, and system integration.</a:t>
            </a:r>
            <a:endParaRPr lang="en-US" altLang="en-US"/>
          </a:p>
          <a:p>
            <a:endParaRPr lang="en-US" altLang="en-US"/>
          </a:p>
          <a:p>
            <a:r>
              <a:rPr lang="en-US" altLang="en-US"/>
              <a:t>These projects form a comprehensive learning path, from beginner to advanced embedded systems.</a:t>
            </a:r>
            <a:endParaRPr lang="en-US"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olidFill>
                  <a:srgbClr val="FF0000"/>
                </a:solidFill>
              </a:rPr>
              <a:t>Components used</a:t>
            </a:r>
            <a:endParaRPr lang="en-US">
              <a:solidFill>
                <a:srgbClr val="FF0000"/>
              </a:solidFill>
            </a:endParaRPr>
          </a:p>
        </p:txBody>
      </p:sp>
      <p:sp>
        <p:nvSpPr>
          <p:cNvPr id="5" name="Content Placeholder 4"/>
          <p:cNvSpPr>
            <a:spLocks noGrp="1"/>
          </p:cNvSpPr>
          <p:nvPr>
            <p:ph idx="1"/>
          </p:nvPr>
        </p:nvSpPr>
        <p:spPr/>
        <p:txBody>
          <a:bodyPr>
            <a:normAutofit/>
          </a:bodyPr>
          <a:p>
            <a:r>
              <a:rPr lang="en-US" altLang="en-US"/>
              <a:t>Basic Components</a:t>
            </a:r>
            <a:endParaRPr lang="en-US" altLang="en-US"/>
          </a:p>
          <a:p>
            <a:r>
              <a:rPr lang="en-US" altLang="en-US"/>
              <a:t>Arduino Uno (or Nano): Used in every single project.</a:t>
            </a:r>
            <a:endParaRPr lang="en-US" altLang="en-US"/>
          </a:p>
          <a:p>
            <a:endParaRPr lang="en-US" altLang="en-US"/>
          </a:p>
          <a:p>
            <a:r>
              <a:rPr lang="en-US" altLang="en-US"/>
              <a:t>Breadboard: For prototyping and building circuits.</a:t>
            </a:r>
            <a:endParaRPr lang="en-US" altLang="en-US"/>
          </a:p>
          <a:p>
            <a:endParaRPr lang="en-US" altLang="en-US"/>
          </a:p>
          <a:p>
            <a:r>
              <a:rPr lang="en-US" altLang="en-US"/>
              <a:t>Jumper Wires (Male–Male / Male–Female): Essential for all connections.</a:t>
            </a:r>
            <a:endParaRPr lang="en-US" altLang="en-US"/>
          </a:p>
          <a:p>
            <a:endParaRPr lang="en-US" altLang="en-US"/>
          </a:p>
          <a:p>
            <a:r>
              <a:rPr lang="en-US" altLang="en-US"/>
              <a:t>Resistors (220Ω, 10kΩ, 1kΩ etc.): Current limiting and pull-up/pull-down.</a:t>
            </a:r>
            <a:endParaRPr lang="en-US" altLang="en-US"/>
          </a:p>
          <a:p>
            <a:endParaRPr lang="en-US" altLang="en-US"/>
          </a:p>
          <a:p>
            <a:r>
              <a:rPr lang="en-US" altLang="en-US"/>
              <a:t>LEDs (Red, Green, Blue, Yellow): Used in blinking, traffic lights, indicators.</a:t>
            </a:r>
            <a:endParaRPr lang="en-US" altLang="en-US"/>
          </a:p>
          <a:p>
            <a:endParaRPr lang="en-US" altLang="en-US"/>
          </a:p>
          <a:p>
            <a:pPr marL="0" indent="0">
              <a:buNone/>
            </a:pPr>
            <a:endParaRPr lang="en-US"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idx="1"/>
          </p:nvPr>
        </p:nvSpPr>
        <p:spPr/>
        <p:txBody>
          <a:bodyPr/>
          <a:p>
            <a:r>
              <a:rPr lang="en-US" altLang="en-US"/>
              <a:t>Push Buttons: Input for switches, pianos, etc.</a:t>
            </a:r>
            <a:endParaRPr lang="en-US" altLang="en-US"/>
          </a:p>
          <a:p>
            <a:endParaRPr lang="en-US" altLang="en-US"/>
          </a:p>
          <a:p>
            <a:r>
              <a:rPr lang="en-US" altLang="en-US"/>
              <a:t>Potentiometer (10k ohm): For analog input and dimming LEDs.</a:t>
            </a:r>
            <a:endParaRPr lang="en-US" altLang="en-US"/>
          </a:p>
          <a:p>
            <a:endParaRPr lang="en-US" altLang="en-US"/>
          </a:p>
          <a:p>
            <a:r>
              <a:rPr lang="zh-CN" altLang="en-US"/>
              <a:t>🔊</a:t>
            </a:r>
            <a:r>
              <a:rPr lang="en-US" altLang="en-US"/>
              <a:t> Audio &amp; Visual</a:t>
            </a:r>
            <a:endParaRPr lang="en-US" altLang="en-US"/>
          </a:p>
          <a:p>
            <a:r>
              <a:rPr lang="en-US" altLang="en-US"/>
              <a:t>Buzzer / Piezo Speaker: For alarms, piano sounds, beeps.</a:t>
            </a:r>
            <a:endParaRPr lang="en-US" altLang="en-US"/>
          </a:p>
          <a:p>
            <a:endParaRPr lang="en-US" altLang="en-US"/>
          </a:p>
          <a:p>
            <a:r>
              <a:rPr lang="en-US" altLang="en-US"/>
              <a:t>16x2 LCD (I2C or regular): Displaying data like temperature, messages.</a:t>
            </a:r>
            <a:endParaRPr lang="en-US" altLang="en-US"/>
          </a:p>
          <a:p>
            <a:endParaRPr lang="en-US" altLang="en-US"/>
          </a:p>
          <a:p>
            <a:r>
              <a:rPr lang="en-US" altLang="en-US"/>
              <a:t>RGB LEDs (Common Cathode/Anode): For color mixing experiments.</a:t>
            </a:r>
            <a:endParaRPr lang="en-US" altLang="en-US"/>
          </a:p>
          <a:p>
            <a:endParaRPr lang="en-US" altLang="en-US"/>
          </a:p>
          <a:p>
            <a:r>
              <a:rPr lang="en-US" altLang="en-US"/>
              <a:t>NeoPixel LED Strip (WS2812B): For LED animation and patterns</a:t>
            </a:r>
            <a:endParaRPr lang="en-US"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lnSpcReduction="10000"/>
          </a:bodyPr>
          <a:p>
            <a:r>
              <a:rPr lang="en-US" altLang="en-US"/>
              <a:t> Communication Modules</a:t>
            </a:r>
            <a:endParaRPr lang="en-US" altLang="en-US"/>
          </a:p>
          <a:p>
            <a:r>
              <a:rPr lang="en-US" altLang="en-US"/>
              <a:t>IR Receiver (TSOP1738 or similar): To receive IR signals from remote.</a:t>
            </a:r>
            <a:endParaRPr lang="en-US" altLang="en-US"/>
          </a:p>
          <a:p>
            <a:endParaRPr lang="en-US" altLang="en-US"/>
          </a:p>
          <a:p>
            <a:r>
              <a:rPr lang="en-US" altLang="en-US"/>
              <a:t>HC-05 Bluetooth Module: For wireless phone control.</a:t>
            </a:r>
            <a:endParaRPr lang="en-US" altLang="en-US"/>
          </a:p>
          <a:p>
            <a:endParaRPr lang="en-US" altLang="en-US"/>
          </a:p>
          <a:p>
            <a:r>
              <a:rPr lang="en-US" altLang="en-US"/>
              <a:t>RFID Module (RC522): Read RFID cards for door locks.</a:t>
            </a:r>
            <a:endParaRPr lang="en-US" altLang="en-US"/>
          </a:p>
          <a:p>
            <a:endParaRPr lang="en-US" altLang="en-US"/>
          </a:p>
          <a:p>
            <a:r>
              <a:rPr lang="en-US" altLang="en-US"/>
              <a:t>ESP8266 (NodeMCU or ESP-01): For IoT projects like smart irrigation.</a:t>
            </a:r>
            <a:endParaRPr lang="en-US" altLang="en-US"/>
          </a:p>
          <a:p>
            <a:endParaRPr lang="en-US" altLang="en-US"/>
          </a:p>
          <a:p>
            <a:r>
              <a:rPr lang="zh-CN" altLang="en-US"/>
              <a:t>📟</a:t>
            </a:r>
            <a:r>
              <a:rPr lang="en-US" altLang="en-US"/>
              <a:t> Input Devices</a:t>
            </a:r>
            <a:endParaRPr lang="en-US" altLang="en-US"/>
          </a:p>
          <a:p>
            <a:r>
              <a:rPr lang="en-US" altLang="en-US"/>
              <a:t>Keypad (4x4 matrix): To enter numbers or control devices.</a:t>
            </a:r>
            <a:endParaRPr lang="en-US" altLang="en-US"/>
          </a:p>
          <a:p>
            <a:endParaRPr lang="en-US" altLang="en-US"/>
          </a:p>
          <a:p>
            <a:r>
              <a:rPr lang="en-US" altLang="en-US"/>
              <a:t>Joystick Module: Used for controlling servos or game-like interfaces.</a:t>
            </a:r>
            <a:endParaRPr lang="en-US" altLang="en-US"/>
          </a:p>
          <a:p>
            <a:endParaRPr lang="en-US" altLang="en-US"/>
          </a:p>
          <a:p>
            <a:endParaRPr lang="en-US"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r>
              <a:rPr lang="en-US" altLang="en-US"/>
              <a:t>LDR (Light Dependent Resistor): Used in auto lights, street lamps.</a:t>
            </a:r>
            <a:endParaRPr lang="en-US" altLang="en-US"/>
          </a:p>
          <a:p>
            <a:endParaRPr lang="en-US" altLang="en-US"/>
          </a:p>
          <a:p>
            <a:r>
              <a:rPr lang="en-US" altLang="en-US"/>
              <a:t>PIR Sensor: For motion detection.</a:t>
            </a:r>
            <a:endParaRPr lang="en-US" altLang="en-US"/>
          </a:p>
          <a:p>
            <a:endParaRPr lang="en-US" altLang="en-US"/>
          </a:p>
          <a:p>
            <a:r>
              <a:rPr lang="en-US" altLang="en-US"/>
              <a:t>Flame Sensor: Fire detection.</a:t>
            </a:r>
            <a:endParaRPr lang="en-US" altLang="en-US"/>
          </a:p>
          <a:p>
            <a:endParaRPr lang="en-US" altLang="en-US"/>
          </a:p>
          <a:p>
            <a:r>
              <a:rPr lang="en-US" altLang="en-US"/>
              <a:t>Sound Sensor Module: To detect sound/knock and trigger action.</a:t>
            </a:r>
            <a:endParaRPr lang="en-US" altLang="en-US"/>
          </a:p>
          <a:p>
            <a:endParaRPr lang="en-US" altLang="en-US"/>
          </a:p>
          <a:p>
            <a:r>
              <a:rPr lang="zh-CN" altLang="en-US"/>
              <a:t>📈</a:t>
            </a:r>
            <a:r>
              <a:rPr lang="en-US" altLang="en-US"/>
              <a:t> Sensing &amp; Measurement</a:t>
            </a:r>
            <a:endParaRPr lang="en-US" altLang="en-US"/>
          </a:p>
          <a:p>
            <a:r>
              <a:rPr lang="en-US" altLang="en-US"/>
              <a:t>Ultrasonic Sensor (HC-SR04): Distance measurement.</a:t>
            </a:r>
            <a:endParaRPr lang="en-US" altLang="en-US"/>
          </a:p>
          <a:p>
            <a:endParaRPr lang="en-US" altLang="en-US"/>
          </a:p>
          <a:p>
            <a:r>
              <a:rPr lang="en-US" altLang="en-US"/>
              <a:t>DHT11 Temperature &amp; Humidity Sensor: Environmental monitoring.</a:t>
            </a:r>
            <a:endParaRPr lang="en-US"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olidFill>
                  <a:srgbClr val="FF0000"/>
                </a:solidFill>
              </a:rPr>
              <a:t>project inspiration</a:t>
            </a:r>
            <a:br>
              <a:rPr lang="en-US">
                <a:solidFill>
                  <a:srgbClr val="FF0000"/>
                </a:solidFill>
              </a:rPr>
            </a:br>
            <a:endParaRPr lang="en-US">
              <a:solidFill>
                <a:srgbClr val="FF0000"/>
              </a:solidFill>
            </a:endParaRPr>
          </a:p>
        </p:txBody>
      </p:sp>
      <p:sp>
        <p:nvSpPr>
          <p:cNvPr id="3" name="Content Placeholder 2"/>
          <p:cNvSpPr>
            <a:spLocks noGrp="1"/>
          </p:cNvSpPr>
          <p:nvPr>
            <p:ph idx="1"/>
          </p:nvPr>
        </p:nvSpPr>
        <p:spPr/>
        <p:txBody>
          <a:bodyPr>
            <a:normAutofit fontScale="95000"/>
          </a:bodyPr>
          <a:p>
            <a:r>
              <a:rPr lang="en-US" altLang="en-US"/>
              <a:t>1. It Turns Theory Into Real-World Application</a:t>
            </a:r>
            <a:endParaRPr lang="en-US" altLang="en-US"/>
          </a:p>
          <a:p>
            <a:r>
              <a:rPr lang="en-US" altLang="en-US"/>
              <a:t>In university, you learn a lot of theory — Ohm’s Law, microcontroller architecture, sensors, signals — but Arduino gives you a way to see those concepts come alive.</a:t>
            </a:r>
            <a:endParaRPr lang="en-US" altLang="en-US"/>
          </a:p>
          <a:p>
            <a:endParaRPr lang="en-US" altLang="en-US"/>
          </a:p>
          <a:p>
            <a:r>
              <a:rPr lang="en-US" altLang="en-US"/>
              <a:t>Want to understand PWM? Try dimming an LED.</a:t>
            </a:r>
            <a:endParaRPr lang="en-US" altLang="en-US"/>
          </a:p>
          <a:p>
            <a:endParaRPr lang="en-US" altLang="en-US"/>
          </a:p>
          <a:p>
            <a:r>
              <a:rPr lang="en-US" altLang="en-US"/>
              <a:t>Curious about sensors? Hook up a DHT11 or ultrasonic module.</a:t>
            </a:r>
            <a:endParaRPr lang="en-US" altLang="en-US"/>
          </a:p>
          <a:p>
            <a:endParaRPr lang="en-US" altLang="en-US"/>
          </a:p>
          <a:p>
            <a:r>
              <a:rPr lang="en-US" altLang="en-US"/>
              <a:t>Learn embedded systems by doing, not just memorizing registers.</a:t>
            </a:r>
            <a:endParaRPr lang="en-US" altLang="en-US"/>
          </a:p>
          <a:p>
            <a:endParaRPr lang="en-US" altLang="en-US"/>
          </a:p>
          <a:p>
            <a:r>
              <a:rPr lang="en-US" altLang="en-US"/>
              <a:t>It bridges the gap between "knowing" and creating.</a:t>
            </a:r>
            <a:endParaRPr lang="en-US" altLang="en-US"/>
          </a:p>
          <a:p>
            <a:endParaRPr lang="en-US" altLang="en-US"/>
          </a:p>
          <a:p>
            <a:endParaRPr lang="en-US"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r>
              <a:rPr lang="en-US" altLang="en-US"/>
              <a:t>Water Level Sensors (Wires or modules): For tank level indication.</a:t>
            </a:r>
            <a:endParaRPr lang="en-US" altLang="en-US"/>
          </a:p>
          <a:p>
            <a:endParaRPr lang="en-US" altLang="en-US"/>
          </a:p>
          <a:p>
            <a:r>
              <a:rPr lang="en-US" altLang="en-US"/>
              <a:t>Current/Voltage Sensors (optional): For advanced data logging projects.</a:t>
            </a:r>
            <a:endParaRPr lang="en-US" altLang="en-US"/>
          </a:p>
          <a:p>
            <a:endParaRPr lang="en-US" altLang="en-US"/>
          </a:p>
          <a:p>
            <a:r>
              <a:rPr lang="zh-CN" altLang="en-US"/>
              <a:t>⚙</a:t>
            </a:r>
            <a:r>
              <a:rPr lang="en-US" altLang="en-US"/>
              <a:t>️</a:t>
            </a:r>
            <a:r>
              <a:rPr lang="en-US" altLang="en-US"/>
              <a:t> Actuators &amp; Outputs</a:t>
            </a:r>
            <a:endParaRPr lang="en-US" altLang="en-US"/>
          </a:p>
          <a:p>
            <a:r>
              <a:rPr lang="en-US" altLang="en-US"/>
              <a:t>Servo Motor (SG90): Precise angle control (scanner, joystick projects).</a:t>
            </a:r>
            <a:endParaRPr lang="en-US" altLang="en-US"/>
          </a:p>
          <a:p>
            <a:endParaRPr lang="en-US" altLang="en-US"/>
          </a:p>
          <a:p>
            <a:r>
              <a:rPr lang="en-US" altLang="en-US"/>
              <a:t>DC Motor (with driver or transistor): Rotation control projects.</a:t>
            </a:r>
            <a:endParaRPr lang="en-US" altLang="en-US"/>
          </a:p>
          <a:p>
            <a:endParaRPr lang="en-US" altLang="en-US"/>
          </a:p>
          <a:p>
            <a:r>
              <a:rPr lang="en-US" altLang="en-US"/>
              <a:t>Relay Module (1/2/4-channel): Controlling AC devices.</a:t>
            </a:r>
            <a:endParaRPr lang="en-US" altLang="en-US"/>
          </a:p>
          <a:p>
            <a:endParaRPr lang="en-US" altLang="en-US"/>
          </a:p>
          <a:p>
            <a:r>
              <a:rPr lang="en-US" altLang="en-US"/>
              <a:t>Transistors (e.g., 2N2222, TIP120): For switching motors, LEDs.</a:t>
            </a:r>
            <a:endParaRPr lang="en-US" altLang="en-US"/>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lnSpcReduction="10000"/>
          </a:bodyPr>
          <a:p>
            <a:r>
              <a:rPr lang="en-US" altLang="en-US"/>
              <a:t>MOSFETs (optional): Power control in advanced setups.</a:t>
            </a:r>
            <a:endParaRPr lang="en-US" altLang="en-US"/>
          </a:p>
          <a:p>
            <a:endParaRPr lang="en-US" altLang="en-US"/>
          </a:p>
          <a:p>
            <a:r>
              <a:rPr lang="zh-CN" altLang="en-US"/>
              <a:t>💾</a:t>
            </a:r>
            <a:r>
              <a:rPr lang="en-US" altLang="en-US"/>
              <a:t> Data Storage</a:t>
            </a:r>
            <a:endParaRPr lang="en-US" altLang="en-US"/>
          </a:p>
          <a:p>
            <a:r>
              <a:rPr lang="en-US" altLang="en-US"/>
              <a:t>SD Card Module: For logging temperature, sensor values, etc.</a:t>
            </a:r>
            <a:endParaRPr lang="en-US" altLang="en-US"/>
          </a:p>
          <a:p>
            <a:endParaRPr lang="en-US" altLang="en-US"/>
          </a:p>
          <a:p>
            <a:r>
              <a:rPr lang="zh-CN" altLang="en-US"/>
              <a:t>🔋</a:t>
            </a:r>
            <a:r>
              <a:rPr lang="en-US" altLang="en-US"/>
              <a:t> Power Supply &amp; Accessories</a:t>
            </a:r>
            <a:endParaRPr lang="en-US" altLang="en-US"/>
          </a:p>
          <a:p>
            <a:r>
              <a:rPr lang="en-US" altLang="en-US"/>
              <a:t>9V Battery or 12V Adapter: External power for motors, LEDs, etc.</a:t>
            </a:r>
            <a:endParaRPr lang="en-US" altLang="en-US"/>
          </a:p>
          <a:p>
            <a:endParaRPr lang="en-US" altLang="en-US"/>
          </a:p>
          <a:p>
            <a:r>
              <a:rPr lang="en-US" altLang="en-US"/>
              <a:t>Battery Clip or Barrel Jack: Connecting power to Arduino.</a:t>
            </a:r>
            <a:endParaRPr lang="en-US" altLang="en-US"/>
          </a:p>
          <a:p>
            <a:endParaRPr lang="en-US" altLang="en-US"/>
          </a:p>
          <a:p>
            <a:r>
              <a:rPr lang="en-US" altLang="en-US"/>
              <a:t>Capacitors &amp; Diodes (used occasionally): For signal filtering or protection.</a:t>
            </a:r>
            <a:endParaRPr lang="en-US" altLang="en-US"/>
          </a:p>
          <a:p>
            <a:endParaRPr lang="en-US" altLang="en-US"/>
          </a:p>
          <a:p>
            <a:r>
              <a:rPr lang="zh-CN" altLang="en-US"/>
              <a:t>📦</a:t>
            </a:r>
            <a:r>
              <a:rPr lang="en-US" altLang="en-US"/>
              <a:t> Other Optional Modules</a:t>
            </a:r>
            <a:endParaRPr lang="en-US"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r>
              <a:rPr lang="en-US" altLang="en-US"/>
              <a:t> Other Optional Modules</a:t>
            </a:r>
            <a:endParaRPr lang="en-US" altLang="en-US"/>
          </a:p>
          <a:p>
            <a:r>
              <a:rPr lang="en-US" altLang="en-US"/>
              <a:t>Real-Time Clock (RTC DS3231): For time-based automation (some IoT projects).</a:t>
            </a:r>
            <a:endParaRPr lang="en-US" altLang="en-US"/>
          </a:p>
          <a:p>
            <a:endParaRPr lang="en-US" altLang="en-US"/>
          </a:p>
          <a:p>
            <a:r>
              <a:rPr lang="en-US" altLang="en-US"/>
              <a:t>OLED Display: Some users replace LCD with OLED in custom setups.</a:t>
            </a:r>
            <a:endParaRPr lang="en-US" altLang="en-US"/>
          </a:p>
          <a:p>
            <a:endParaRPr lang="en-US" altLang="en-US"/>
          </a:p>
          <a:p>
            <a:r>
              <a:rPr lang="en-US" altLang="en-US"/>
              <a:t>Push-type Tilt Sensor / Shock Sensor: For bonus interactivity.</a:t>
            </a:r>
            <a:endParaRPr lang="en-US" altLang="en-US"/>
          </a:p>
          <a:p>
            <a:endParaRPr lang="en-US" altLang="en-US"/>
          </a:p>
          <a:p>
            <a:r>
              <a:rPr lang="zh-CN" altLang="en-US"/>
              <a:t>🧰</a:t>
            </a:r>
            <a:r>
              <a:rPr lang="en-US" altLang="en-US"/>
              <a:t> Tools we Might Use</a:t>
            </a:r>
            <a:endParaRPr lang="en-US" altLang="en-US"/>
          </a:p>
          <a:p>
            <a:r>
              <a:rPr lang="en-US" altLang="en-US"/>
              <a:t>Multimeter: For checking continuity, resistance, and voltages.</a:t>
            </a:r>
            <a:endParaRPr lang="en-US" altLang="en-US"/>
          </a:p>
          <a:p>
            <a:r>
              <a:rPr lang="en-US" altLang="en-US"/>
              <a:t>Screwdriver / Wire Cutter / Soldering Kit: For assembling final circuits.</a:t>
            </a:r>
            <a:endParaRPr lang="en-US" altLang="en-US"/>
          </a:p>
          <a:p>
            <a:endParaRPr lang="en-US" altLang="en-US"/>
          </a:p>
          <a:p>
            <a:r>
              <a:rPr lang="en-US" altLang="en-US"/>
              <a:t>Arduino IDE (Software): For coding and uploading sketches.</a:t>
            </a:r>
            <a:endParaRPr lang="en-US" altLang="en-US"/>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olidFill>
                  <a:srgbClr val="FF0000"/>
                </a:solidFill>
              </a:rPr>
              <a:t>Wiring</a:t>
            </a:r>
            <a:endParaRPr lang="en-US">
              <a:solidFill>
                <a:srgbClr val="FF0000"/>
              </a:solidFill>
            </a:endParaRPr>
          </a:p>
        </p:txBody>
      </p:sp>
      <p:sp>
        <p:nvSpPr>
          <p:cNvPr id="5" name="Content Placeholder 4"/>
          <p:cNvSpPr>
            <a:spLocks noGrp="1"/>
          </p:cNvSpPr>
          <p:nvPr>
            <p:ph idx="1"/>
          </p:nvPr>
        </p:nvSpPr>
        <p:spPr/>
        <p:txBody>
          <a:bodyPr>
            <a:normAutofit lnSpcReduction="20000"/>
          </a:bodyPr>
          <a:p>
            <a:r>
              <a:rPr lang="en-US" altLang="en-US"/>
              <a:t> Project 1: Blink LED</a:t>
            </a:r>
            <a:endParaRPr lang="en-US" altLang="en-US"/>
          </a:p>
          <a:p>
            <a:endParaRPr lang="en-US" altLang="en-US"/>
          </a:p>
          <a:p>
            <a:r>
              <a:rPr lang="en-US" altLang="en-US"/>
              <a:t>Wiring Overview:</a:t>
            </a:r>
            <a:endParaRPr lang="en-US" altLang="en-US"/>
          </a:p>
          <a:p>
            <a:endParaRPr lang="en-US" altLang="en-US"/>
          </a:p>
          <a:p>
            <a:r>
              <a:rPr lang="en-US" altLang="en-US"/>
              <a:t>LED anode → Pin 13 through 220Ω resistor</a:t>
            </a:r>
            <a:endParaRPr lang="en-US" altLang="en-US"/>
          </a:p>
          <a:p>
            <a:endParaRPr lang="en-US" altLang="en-US"/>
          </a:p>
          <a:p>
            <a:r>
              <a:rPr lang="en-US" altLang="en-US"/>
              <a:t>LED cathode → GND</a:t>
            </a:r>
            <a:endParaRPr lang="en-US" altLang="en-US"/>
          </a:p>
          <a:p>
            <a:r>
              <a:rPr lang="en-US" altLang="en-US"/>
              <a:t> Project 2: Traffic Light System</a:t>
            </a:r>
            <a:endParaRPr lang="en-US" altLang="en-US"/>
          </a:p>
          <a:p>
            <a:r>
              <a:rPr lang="en-US" altLang="en-US"/>
              <a:t>Wiring Overview:</a:t>
            </a:r>
            <a:endParaRPr lang="en-US" altLang="en-US"/>
          </a:p>
          <a:p>
            <a:endParaRPr lang="en-US" altLang="en-US"/>
          </a:p>
          <a:p>
            <a:r>
              <a:rPr lang="en-US" altLang="en-US"/>
              <a:t>Red LED → Pin 10</a:t>
            </a:r>
            <a:endParaRPr lang="en-US" altLang="en-US"/>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idx="1"/>
          </p:nvPr>
        </p:nvSpPr>
        <p:spPr>
          <a:xfrm>
            <a:off x="694690" y="-173355"/>
            <a:ext cx="10801985" cy="5817870"/>
          </a:xfrm>
        </p:spPr>
        <p:txBody>
          <a:bodyPr>
            <a:normAutofit/>
          </a:bodyPr>
          <a:p>
            <a:pPr marL="0" indent="0">
              <a:buNone/>
            </a:pPr>
            <a:endParaRPr lang="en-US" altLang="en-US"/>
          </a:p>
          <a:p>
            <a:endParaRPr lang="en-US" altLang="en-US"/>
          </a:p>
          <a:p>
            <a:r>
              <a:rPr lang="en-US" altLang="en-US"/>
              <a:t>Yellow LED → Pin 9</a:t>
            </a:r>
            <a:endParaRPr lang="en-US" altLang="en-US"/>
          </a:p>
          <a:p>
            <a:endParaRPr lang="en-US" altLang="en-US"/>
          </a:p>
          <a:p>
            <a:r>
              <a:rPr lang="en-US" altLang="en-US"/>
              <a:t>Green LED → Pin 8</a:t>
            </a:r>
            <a:endParaRPr lang="en-US" altLang="en-US"/>
          </a:p>
          <a:p>
            <a:endParaRPr lang="en-US" altLang="en-US"/>
          </a:p>
          <a:p>
            <a:r>
              <a:rPr lang="en-US" altLang="en-US"/>
              <a:t>All connected via 220Ω resistors to GND</a:t>
            </a:r>
            <a:endParaRPr lang="en-US" altLang="en-US"/>
          </a:p>
          <a:p>
            <a:endParaRPr lang="en-US" altLang="en-US"/>
          </a:p>
          <a:p>
            <a:r>
              <a:rPr lang="en-US" altLang="en-US"/>
              <a:t>Summary:</a:t>
            </a:r>
            <a:endParaRPr lang="en-US" altLang="en-US"/>
          </a:p>
          <a:p>
            <a:r>
              <a:rPr lang="en-US" altLang="en-US"/>
              <a:t>Mimics a basic traffic light using timing and sequential LED control.</a:t>
            </a:r>
            <a:endParaRPr lang="en-US" altLang="en-US"/>
          </a:p>
          <a:p>
            <a:endParaRPr lang="en-US" altLang="en-US"/>
          </a:p>
          <a:p>
            <a:r>
              <a:rPr lang="en-US" altLang="en-US"/>
              <a:t>✅ Project 3: Control LED with Push Button</a:t>
            </a:r>
            <a:endParaRPr lang="en-US" altLang="en-US"/>
          </a:p>
          <a:p>
            <a:endParaRPr lang="en-US" altLang="en-US"/>
          </a:p>
          <a:p>
            <a:endParaRPr lang="en-US" altLang="en-US"/>
          </a:p>
          <a:p>
            <a:endParaRPr lang="en-US" altLang="en-US"/>
          </a:p>
          <a:p>
            <a:endParaRPr lang="en-US" altLang="en-US"/>
          </a:p>
          <a:p>
            <a:endParaRPr lang="en-US" altLang="en-US"/>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lnSpcReduction="10000"/>
          </a:bodyPr>
          <a:p>
            <a:r>
              <a:rPr lang="en-US" altLang="en-US"/>
              <a:t>Wiring Overview:</a:t>
            </a:r>
            <a:endParaRPr lang="en-US" altLang="en-US"/>
          </a:p>
          <a:p>
            <a:endParaRPr lang="en-US" altLang="en-US"/>
          </a:p>
          <a:p>
            <a:r>
              <a:rPr lang="en-US" altLang="en-US"/>
              <a:t>Button → Pin 2</a:t>
            </a:r>
            <a:endParaRPr lang="en-US" altLang="en-US"/>
          </a:p>
          <a:p>
            <a:endParaRPr lang="en-US" altLang="en-US"/>
          </a:p>
          <a:p>
            <a:r>
              <a:rPr lang="en-US" altLang="en-US"/>
              <a:t>LED → Pin 13</a:t>
            </a:r>
            <a:endParaRPr lang="en-US" altLang="en-US"/>
          </a:p>
          <a:p>
            <a:endParaRPr lang="en-US" altLang="en-US"/>
          </a:p>
          <a:p>
            <a:r>
              <a:rPr lang="en-US" altLang="en-US"/>
              <a:t>Use pull-down resistor for button</a:t>
            </a:r>
            <a:endParaRPr lang="en-US" altLang="en-US"/>
          </a:p>
          <a:p>
            <a:r>
              <a:rPr lang="en-US" altLang="en-US"/>
              <a:t>Project 4:Buzzer control</a:t>
            </a:r>
            <a:endParaRPr lang="en-US" altLang="en-US"/>
          </a:p>
          <a:p>
            <a:r>
              <a:rPr lang="en-US" altLang="en-US"/>
              <a:t>Wiring Overview:</a:t>
            </a:r>
            <a:endParaRPr lang="en-US" altLang="en-US"/>
          </a:p>
          <a:p>
            <a:endParaRPr lang="en-US" altLang="en-US"/>
          </a:p>
          <a:p>
            <a:r>
              <a:rPr lang="en-US" altLang="en-US"/>
              <a:t>Buzzer +ve → Pin 8</a:t>
            </a:r>
            <a:endParaRPr lang="en-US" altLang="en-US"/>
          </a:p>
          <a:p>
            <a:endParaRPr lang="en-US" altLang="en-US"/>
          </a:p>
          <a:p>
            <a:r>
              <a:rPr lang="en-US" altLang="en-US"/>
              <a:t>Buzzer -ve → GND</a:t>
            </a:r>
            <a:endParaRPr lang="en-US" altLang="en-US"/>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a:bodyPr>
          <a:p>
            <a:r>
              <a:rPr lang="en-US" altLang="en-US"/>
              <a:t> Project 5: Temperature Sensor (LM35)</a:t>
            </a:r>
            <a:endParaRPr lang="en-US" altLang="en-US"/>
          </a:p>
          <a:p>
            <a:r>
              <a:rPr lang="en-US" altLang="en-US"/>
              <a:t>Wiring Overview:</a:t>
            </a:r>
            <a:endParaRPr lang="en-US" altLang="en-US"/>
          </a:p>
          <a:p>
            <a:endParaRPr lang="en-US" altLang="en-US"/>
          </a:p>
          <a:p>
            <a:r>
              <a:rPr lang="en-US" altLang="en-US"/>
              <a:t>LM35 VCC → 5V</a:t>
            </a:r>
            <a:endParaRPr lang="en-US" altLang="en-US"/>
          </a:p>
          <a:p>
            <a:endParaRPr lang="en-US" altLang="en-US"/>
          </a:p>
          <a:p>
            <a:r>
              <a:rPr lang="en-US" altLang="en-US"/>
              <a:t>LM35 GND → GND</a:t>
            </a:r>
            <a:endParaRPr lang="en-US" altLang="en-US"/>
          </a:p>
          <a:p>
            <a:endParaRPr lang="en-US" altLang="en-US"/>
          </a:p>
          <a:p>
            <a:r>
              <a:rPr lang="en-US" altLang="en-US"/>
              <a:t>LM35 Output → A0</a:t>
            </a:r>
            <a:endParaRPr lang="en-US" altLang="en-US"/>
          </a:p>
          <a:p>
            <a:r>
              <a:rPr lang="en-US" altLang="en-US"/>
              <a:t>Project 6: Password-Based Lock System</a:t>
            </a:r>
            <a:endParaRPr lang="en-US" altLang="en-US"/>
          </a:p>
          <a:p>
            <a:r>
              <a:rPr lang="en-US" altLang="en-US"/>
              <a:t>Keypad → Digital pins (e.g., D2–D8)</a:t>
            </a:r>
            <a:endParaRPr lang="en-US" altLang="en-US"/>
          </a:p>
          <a:p>
            <a:endParaRPr lang="en-US" altLang="en-US"/>
          </a:p>
          <a:p>
            <a:r>
              <a:rPr lang="en-US" altLang="en-US"/>
              <a:t>Servo Motor → PWM pin </a:t>
            </a:r>
            <a:endParaRPr lang="en-US"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r>
              <a:rPr lang="en-US" altLang="en-US"/>
              <a:t>LCD (I2C) → SDA to A4, SCL to A5</a:t>
            </a:r>
            <a:endParaRPr lang="en-US" altLang="en-US"/>
          </a:p>
          <a:p>
            <a:endParaRPr lang="en-US" altLang="en-US"/>
          </a:p>
          <a:p>
            <a:r>
              <a:rPr lang="en-US" altLang="en-US"/>
              <a:t>Buzzer → Digital pin (e.g., D10)</a:t>
            </a:r>
            <a:endParaRPr lang="en-US" altLang="en-US"/>
          </a:p>
          <a:p>
            <a:endParaRPr lang="en-US" altLang="en-US"/>
          </a:p>
          <a:p>
            <a:r>
              <a:rPr lang="en-US" altLang="en-US"/>
              <a:t>Power Supply → 5V and GND</a:t>
            </a:r>
            <a:endParaRPr lang="en-US" altLang="en-US"/>
          </a:p>
          <a:p>
            <a:endParaRPr lang="en-US" altLang="en-US"/>
          </a:p>
          <a:p>
            <a:r>
              <a:rPr lang="en-US" altLang="en-US"/>
              <a:t> Project 7: IR Remote Controlled Lights</a:t>
            </a:r>
            <a:endParaRPr lang="en-US" altLang="en-US"/>
          </a:p>
          <a:p>
            <a:r>
              <a:rPr lang="en-US" altLang="en-US"/>
              <a:t>IR Receiver → Digital pin (e.g., D11)</a:t>
            </a:r>
            <a:endParaRPr lang="en-US" altLang="en-US"/>
          </a:p>
          <a:p>
            <a:endParaRPr lang="en-US" altLang="en-US"/>
          </a:p>
          <a:p>
            <a:r>
              <a:rPr lang="en-US" altLang="en-US"/>
              <a:t>LEDs → Digital pins (D3, D4, D5)</a:t>
            </a:r>
            <a:endParaRPr lang="en-US" altLang="en-US"/>
          </a:p>
          <a:p>
            <a:endParaRPr lang="en-US" altLang="en-US"/>
          </a:p>
          <a:p>
            <a:r>
              <a:rPr lang="en-US" altLang="en-US"/>
              <a:t>Power Supply → 5V and GND</a:t>
            </a:r>
            <a:endParaRPr lang="en-US" altLang="en-US"/>
          </a:p>
          <a:p>
            <a:endParaRPr lang="en-US" altLang="en-US"/>
          </a:p>
          <a:p>
            <a:endParaRPr lang="en-US"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lnSpcReduction="10000"/>
          </a:bodyPr>
          <a:p>
            <a:r>
              <a:rPr lang="en-US" altLang="en-US"/>
              <a:t>Project 8: Smart Dustbin</a:t>
            </a:r>
            <a:endParaRPr lang="en-US" altLang="en-US"/>
          </a:p>
          <a:p>
            <a:r>
              <a:rPr lang="en-US" altLang="en-US"/>
              <a:t>Ultrasonic Sensor (HC-SR04) → Trigger: D9, Echo: D10</a:t>
            </a:r>
            <a:endParaRPr lang="en-US" altLang="en-US"/>
          </a:p>
          <a:p>
            <a:endParaRPr lang="en-US" altLang="en-US"/>
          </a:p>
          <a:p>
            <a:r>
              <a:rPr lang="en-US" altLang="en-US"/>
              <a:t>Servo Motor → PWM pin (e.g., D3)</a:t>
            </a:r>
            <a:endParaRPr lang="en-US" altLang="en-US"/>
          </a:p>
          <a:p>
            <a:endParaRPr lang="en-US" altLang="en-US"/>
          </a:p>
          <a:p>
            <a:r>
              <a:rPr lang="en-US" altLang="en-US"/>
              <a:t>Power Supply → 5V and GND</a:t>
            </a:r>
            <a:endParaRPr lang="en-US" altLang="en-US" b="1"/>
          </a:p>
          <a:p>
            <a:endParaRPr lang="en-US" altLang="en-US" b="1"/>
          </a:p>
          <a:p>
            <a:r>
              <a:rPr lang="en-US" altLang="en-US" b="1"/>
              <a:t>✅ Project 9: Water Level Indicator</a:t>
            </a:r>
            <a:endParaRPr lang="en-US" altLang="en-US" b="1"/>
          </a:p>
          <a:p>
            <a:r>
              <a:rPr lang="en-US" altLang="en-US"/>
              <a:t>Probes → Digital pins (D2–D6)</a:t>
            </a:r>
            <a:endParaRPr lang="en-US" altLang="en-US"/>
          </a:p>
          <a:p>
            <a:endParaRPr lang="en-US" altLang="en-US"/>
          </a:p>
          <a:p>
            <a:r>
              <a:rPr lang="en-US" altLang="en-US"/>
              <a:t>LEDs → Connected to corresponding pins</a:t>
            </a:r>
            <a:endParaRPr lang="en-US" altLang="en-US"/>
          </a:p>
          <a:p>
            <a:endParaRPr lang="en-US" altLang="en-US"/>
          </a:p>
          <a:p>
            <a:r>
              <a:rPr lang="en-US" altLang="en-US"/>
              <a:t>Buzzer → Digital pin (optional)</a:t>
            </a:r>
            <a:endParaRPr lang="en-US" altLang="en-US"/>
          </a:p>
          <a:p>
            <a:endParaRPr lang="en-US" altLang="en-US"/>
          </a:p>
        </p:txBody>
      </p:sp>
      <p:sp>
        <p:nvSpPr>
          <p:cNvPr id="3" name="Text Box 2"/>
          <p:cNvSpPr txBox="1"/>
          <p:nvPr/>
        </p:nvSpPr>
        <p:spPr>
          <a:xfrm>
            <a:off x="3556000" y="3014027"/>
            <a:ext cx="5080000" cy="583565"/>
          </a:xfrm>
          <a:prstGeom prst="rect">
            <a:avLst/>
          </a:prstGeom>
        </p:spPr>
        <p:txBody>
          <a:bodyPr>
            <a:spAutoFit/>
          </a:bodyPr>
          <a:p>
            <a:pPr>
              <a:buFont typeface="Arial" panose="020B0604020202020204"/>
              <a:buChar char="•"/>
            </a:pPr>
            <a:endParaRPr sz="1600"/>
          </a:p>
          <a:p>
            <a:pPr indent="0">
              <a:buFont typeface="Arial" panose="020B0604020202020204"/>
              <a:buNone/>
            </a:pPr>
            <a:endParaRPr sz="1600"/>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a:bodyPr>
          <a:p>
            <a:r>
              <a:rPr lang="en-US" altLang="en-US"/>
              <a:t>Power Supply → 5V and GND</a:t>
            </a:r>
            <a:endParaRPr lang="en-US" altLang="en-US"/>
          </a:p>
          <a:p>
            <a:endParaRPr lang="en-US" altLang="en-US"/>
          </a:p>
          <a:p>
            <a:r>
              <a:rPr lang="en-US" altLang="en-US"/>
              <a:t>✅ Project 10: Visitor Counter Using IR Sensor</a:t>
            </a:r>
            <a:endParaRPr lang="en-US" altLang="en-US"/>
          </a:p>
          <a:p>
            <a:r>
              <a:rPr lang="en-US" altLang="en-US"/>
              <a:t>Two IR Sensors → Digital pins (e.g., D2, D3)</a:t>
            </a:r>
            <a:endParaRPr lang="en-US" altLang="en-US"/>
          </a:p>
          <a:p>
            <a:endParaRPr lang="en-US" altLang="en-US"/>
          </a:p>
          <a:p>
            <a:r>
              <a:rPr lang="en-US" altLang="en-US"/>
              <a:t>7-Segment Display or LCD → Connected via digital pins or I2C</a:t>
            </a:r>
            <a:endParaRPr lang="en-US" altLang="en-US"/>
          </a:p>
          <a:p>
            <a:endParaRPr lang="en-US" altLang="en-US"/>
          </a:p>
          <a:p>
            <a:r>
              <a:rPr lang="en-US" altLang="en-US"/>
              <a:t>Power Supply → 5V and GND</a:t>
            </a:r>
            <a:endParaRPr lang="en-US" altLang="en-US"/>
          </a:p>
          <a:p>
            <a:r>
              <a:rPr lang="en-US" altLang="en-US"/>
              <a:t> Project 8: Smart Dustbin</a:t>
            </a:r>
            <a:endParaRPr lang="en-US" altLang="en-US"/>
          </a:p>
          <a:p>
            <a:r>
              <a:rPr lang="en-US" altLang="en-US"/>
              <a:t>Ultrasonic Sensor (HC-SR04) → Trigger: D9, Echo: D10</a:t>
            </a:r>
            <a:endParaRPr lang="en-US" altLang="en-US"/>
          </a:p>
          <a:p>
            <a:endParaRPr lang="en-US" altLang="en-US"/>
          </a:p>
          <a:p>
            <a:r>
              <a:rPr lang="en-US" altLang="en-US"/>
              <a:t>Servo Motor → PWM pin (e.g., D3)</a:t>
            </a:r>
            <a:endParaRPr lang="en-US" altLang="en-US"/>
          </a:p>
          <a:p>
            <a:endParaRPr lang="en-US" altLang="en-US"/>
          </a:p>
          <a:p>
            <a:endParaRPr lang="en-US"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idx="1"/>
          </p:nvPr>
        </p:nvSpPr>
        <p:spPr/>
        <p:txBody>
          <a:bodyPr>
            <a:normAutofit/>
          </a:bodyPr>
          <a:p>
            <a:r>
              <a:rPr lang="en-US" altLang="en-US"/>
              <a:t>2. It Builds Core Engineering Skills</a:t>
            </a:r>
            <a:endParaRPr lang="en-US" altLang="en-US"/>
          </a:p>
          <a:p>
            <a:r>
              <a:rPr lang="en-US" altLang="en-US"/>
              <a:t>Working with Arduino develops:</a:t>
            </a:r>
            <a:endParaRPr lang="en-US" altLang="en-US"/>
          </a:p>
          <a:p>
            <a:endParaRPr lang="en-US" altLang="en-US"/>
          </a:p>
          <a:p>
            <a:r>
              <a:rPr lang="en-US" altLang="en-US"/>
              <a:t>Circuit design (breadboards, sensors, modules)</a:t>
            </a:r>
            <a:endParaRPr lang="en-US" altLang="en-US"/>
          </a:p>
          <a:p>
            <a:endParaRPr lang="en-US" altLang="en-US"/>
          </a:p>
          <a:p>
            <a:r>
              <a:rPr lang="en-US" altLang="en-US"/>
              <a:t>Embedded C/C++ programming</a:t>
            </a:r>
            <a:endParaRPr lang="en-US" altLang="en-US"/>
          </a:p>
          <a:p>
            <a:endParaRPr lang="en-US" altLang="en-US"/>
          </a:p>
          <a:p>
            <a:r>
              <a:rPr lang="en-US" altLang="en-US"/>
              <a:t>Debugging and logic thinking</a:t>
            </a:r>
            <a:endParaRPr lang="en-US" altLang="en-US"/>
          </a:p>
          <a:p>
            <a:endParaRPr lang="en-US" altLang="en-US"/>
          </a:p>
          <a:p>
            <a:r>
              <a:rPr lang="en-US" altLang="en-US"/>
              <a:t>Serial communication and interfacing.</a:t>
            </a:r>
            <a:endParaRPr lang="en-US" altLang="en-US"/>
          </a:p>
          <a:p>
            <a:endParaRPr lang="en-US" altLang="en-US"/>
          </a:p>
          <a:p>
            <a:r>
              <a:rPr lang="en-US" altLang="en-US"/>
              <a:t>Real-time systems understanding</a:t>
            </a:r>
            <a:endParaRPr lang="en-US" altLang="en-US"/>
          </a:p>
        </p:txBody>
      </p:sp>
      <p:sp>
        <p:nvSpPr>
          <p:cNvPr id="5" name="Text Box 4"/>
          <p:cNvSpPr txBox="1"/>
          <p:nvPr/>
        </p:nvSpPr>
        <p:spPr>
          <a:xfrm>
            <a:off x="3556000" y="3014027"/>
            <a:ext cx="5080000" cy="337185"/>
          </a:xfrm>
          <a:prstGeom prst="rect">
            <a:avLst/>
          </a:prstGeom>
        </p:spPr>
        <p:txBody>
          <a:bodyPr>
            <a:spAutoFit/>
          </a:bodyPr>
          <a:p>
            <a:pPr indent="0">
              <a:buFont typeface="Arial" panose="020B0604020202020204"/>
              <a:buNone/>
            </a:pPr>
            <a:endParaRPr sz="1600"/>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a:bodyPr>
          <a:p>
            <a:r>
              <a:rPr lang="en-US" altLang="en-US"/>
              <a:t>Power Supply → 5V and GND</a:t>
            </a:r>
            <a:endParaRPr lang="en-US" altLang="en-US"/>
          </a:p>
          <a:p>
            <a:endParaRPr lang="en-US" altLang="en-US"/>
          </a:p>
          <a:p>
            <a:r>
              <a:rPr lang="en-US" altLang="en-US"/>
              <a:t>✅ Project 9: Water Level Indicator</a:t>
            </a:r>
            <a:endParaRPr lang="en-US" altLang="en-US"/>
          </a:p>
          <a:p>
            <a:r>
              <a:rPr lang="en-US" altLang="en-US"/>
              <a:t>Probes → Digital pins (D2–D6)</a:t>
            </a:r>
            <a:endParaRPr lang="en-US" altLang="en-US"/>
          </a:p>
          <a:p>
            <a:endParaRPr lang="en-US" altLang="en-US"/>
          </a:p>
          <a:p>
            <a:r>
              <a:rPr lang="en-US" altLang="en-US"/>
              <a:t>LEDs → Connected to corresponding pins</a:t>
            </a:r>
            <a:endParaRPr lang="en-US" altLang="en-US"/>
          </a:p>
          <a:p>
            <a:endParaRPr lang="en-US" altLang="en-US"/>
          </a:p>
          <a:p>
            <a:r>
              <a:rPr lang="en-US" altLang="en-US"/>
              <a:t>Buzzer → Digital pin (optional)</a:t>
            </a:r>
            <a:endParaRPr lang="en-US" altLang="en-US"/>
          </a:p>
          <a:p>
            <a:endParaRPr lang="en-US" altLang="en-US"/>
          </a:p>
          <a:p>
            <a:r>
              <a:rPr lang="en-US" altLang="en-US"/>
              <a:t>Power Supply → 5V and GND</a:t>
            </a:r>
            <a:endParaRPr lang="en-US" altLang="en-US"/>
          </a:p>
          <a:p>
            <a:r>
              <a:rPr lang="en-US" altLang="en-US"/>
              <a:t>Project 10: Visitor Counter Using IR Sensor</a:t>
            </a:r>
            <a:endParaRPr lang="en-US" altLang="en-US"/>
          </a:p>
          <a:p>
            <a:r>
              <a:rPr lang="en-US" altLang="en-US"/>
              <a:t>Two IR Sensors → Digital pins (e.g., D2, D3)</a:t>
            </a:r>
            <a:endParaRPr lang="en-US" altLang="en-US"/>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a:bodyPr>
          <a:p>
            <a:r>
              <a:rPr lang="en-US" altLang="en-US"/>
              <a:t>7-Segment Display or LCD → Connected via digital pins or I2C</a:t>
            </a:r>
            <a:endParaRPr lang="en-US" altLang="en-US"/>
          </a:p>
          <a:p>
            <a:endParaRPr lang="en-US" altLang="en-US"/>
          </a:p>
          <a:p>
            <a:r>
              <a:rPr lang="en-US" altLang="en-US"/>
              <a:t>Power Supply → 5V and GND</a:t>
            </a:r>
            <a:endParaRPr lang="en-US" altLang="en-US"/>
          </a:p>
          <a:p>
            <a:endParaRPr lang="en-US" altLang="en-US"/>
          </a:p>
          <a:p>
            <a:r>
              <a:rPr lang="en-US" altLang="en-US"/>
              <a:t> Project 11: Line Follower Robot</a:t>
            </a:r>
            <a:endParaRPr lang="en-US" altLang="en-US"/>
          </a:p>
          <a:p>
            <a:r>
              <a:rPr lang="en-US" altLang="en-US"/>
              <a:t>2 IR Sensors → D2 and D3</a:t>
            </a:r>
            <a:endParaRPr lang="en-US" altLang="en-US"/>
          </a:p>
          <a:p>
            <a:endParaRPr lang="en-US" altLang="en-US"/>
          </a:p>
          <a:p>
            <a:r>
              <a:rPr lang="en-US" altLang="en-US"/>
              <a:t>2 DC Motors (via L293D Motor Driver) → IN1–IN4 to D4–D7</a:t>
            </a:r>
            <a:endParaRPr lang="en-US" altLang="en-US"/>
          </a:p>
          <a:p>
            <a:endParaRPr lang="en-US" altLang="en-US"/>
          </a:p>
          <a:p>
            <a:r>
              <a:rPr lang="en-US" altLang="en-US"/>
              <a:t>Motor Driver Power → 5V and GND from Arduino</a:t>
            </a:r>
            <a:endParaRPr lang="en-US" altLang="en-US"/>
          </a:p>
          <a:p>
            <a:endParaRPr lang="en-US" altLang="en-US"/>
          </a:p>
          <a:p>
            <a:r>
              <a:rPr lang="en-US" altLang="en-US"/>
              <a:t>Battery → Motor Driver VCC</a:t>
            </a:r>
            <a:endParaRPr lang="en-US" altLang="en-US"/>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r>
              <a:rPr lang="en-US" altLang="en-US"/>
              <a:t>Battery → Motor Driver VCC</a:t>
            </a:r>
            <a:endParaRPr lang="en-US" altLang="en-US"/>
          </a:p>
          <a:p>
            <a:endParaRPr lang="en-US" altLang="en-US"/>
          </a:p>
          <a:p>
            <a:r>
              <a:rPr lang="zh-CN" altLang="en-US"/>
              <a:t>🔌</a:t>
            </a:r>
            <a:r>
              <a:rPr lang="en-US" altLang="en-US"/>
              <a:t> Project 12: Fire Detection Alarm</a:t>
            </a:r>
            <a:endParaRPr lang="en-US" altLang="en-US"/>
          </a:p>
          <a:p>
            <a:r>
              <a:rPr lang="en-US" altLang="en-US"/>
              <a:t>Flame Sensor → D2</a:t>
            </a:r>
            <a:endParaRPr lang="en-US" altLang="en-US"/>
          </a:p>
          <a:p>
            <a:endParaRPr lang="en-US" altLang="en-US"/>
          </a:p>
          <a:p>
            <a:r>
              <a:rPr lang="en-US" altLang="en-US"/>
              <a:t>Buzzer → D3</a:t>
            </a:r>
            <a:endParaRPr lang="en-US" altLang="en-US"/>
          </a:p>
          <a:p>
            <a:endParaRPr lang="en-US" altLang="en-US"/>
          </a:p>
          <a:p>
            <a:r>
              <a:rPr lang="en-US" altLang="en-US"/>
              <a:t>LED (optional) → D4</a:t>
            </a:r>
            <a:endParaRPr lang="en-US" altLang="en-US"/>
          </a:p>
          <a:p>
            <a:endParaRPr lang="en-US" altLang="en-US"/>
          </a:p>
          <a:p>
            <a:r>
              <a:rPr lang="en-US" altLang="en-US"/>
              <a:t>Power → 5V and GND</a:t>
            </a:r>
            <a:endParaRPr lang="en-US" altLang="en-US"/>
          </a:p>
          <a:p>
            <a:endParaRPr lang="en-US" altLang="en-US"/>
          </a:p>
          <a:p>
            <a:r>
              <a:rPr lang="zh-CN" altLang="en-US"/>
              <a:t>🔌</a:t>
            </a:r>
            <a:r>
              <a:rPr lang="en-US" altLang="en-US"/>
              <a:t> Project 13: Rain Alert System</a:t>
            </a:r>
            <a:endParaRPr lang="en-US" altLang="en-US"/>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r>
              <a:rPr lang="en-US" altLang="en-US"/>
              <a:t>Rain Sensor → Analog pin A0</a:t>
            </a:r>
            <a:endParaRPr lang="en-US" altLang="en-US"/>
          </a:p>
          <a:p>
            <a:endParaRPr lang="en-US" altLang="en-US"/>
          </a:p>
          <a:p>
            <a:r>
              <a:rPr lang="en-US" altLang="en-US"/>
              <a:t>Buzzer → D2</a:t>
            </a:r>
            <a:endParaRPr lang="en-US" altLang="en-US"/>
          </a:p>
          <a:p>
            <a:endParaRPr lang="en-US" altLang="en-US"/>
          </a:p>
          <a:p>
            <a:r>
              <a:rPr lang="en-US" altLang="en-US"/>
              <a:t>LED → D3</a:t>
            </a:r>
            <a:endParaRPr lang="en-US" altLang="en-US"/>
          </a:p>
          <a:p>
            <a:endParaRPr lang="en-US" altLang="en-US"/>
          </a:p>
          <a:p>
            <a:r>
              <a:rPr lang="en-US" altLang="en-US"/>
              <a:t>Power → 5V and GND</a:t>
            </a:r>
            <a:endParaRPr lang="en-US" altLang="en-US"/>
          </a:p>
          <a:p>
            <a:endParaRPr lang="en-US" altLang="en-US"/>
          </a:p>
          <a:p>
            <a:r>
              <a:rPr lang="zh-CN" altLang="en-US"/>
              <a:t>🔌</a:t>
            </a:r>
            <a:r>
              <a:rPr lang="en-US" altLang="en-US"/>
              <a:t> Project 14: Gas Leakage Detector</a:t>
            </a:r>
            <a:endParaRPr lang="en-US" altLang="en-US"/>
          </a:p>
          <a:p>
            <a:r>
              <a:rPr lang="en-US" altLang="en-US"/>
              <a:t>MQ-2 Gas Sensor → A0</a:t>
            </a:r>
            <a:endParaRPr lang="en-US" altLang="en-US"/>
          </a:p>
          <a:p>
            <a:endParaRPr lang="en-US" altLang="en-US"/>
          </a:p>
          <a:p>
            <a:r>
              <a:rPr lang="en-US" altLang="en-US"/>
              <a:t>Buzzer → D2</a:t>
            </a:r>
            <a:endParaRPr lang="en-US" altLang="en-US"/>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r>
              <a:rPr lang="en-US" altLang="en-US"/>
              <a:t>LED (Red for alert) → D3</a:t>
            </a:r>
            <a:endParaRPr lang="en-US" altLang="en-US"/>
          </a:p>
          <a:p>
            <a:endParaRPr lang="en-US" altLang="en-US"/>
          </a:p>
          <a:p>
            <a:r>
              <a:rPr lang="en-US" altLang="en-US"/>
              <a:t>Power → 5V and GND</a:t>
            </a:r>
            <a:endParaRPr lang="en-US" altLang="en-US"/>
          </a:p>
          <a:p>
            <a:endParaRPr lang="en-US" altLang="en-US"/>
          </a:p>
          <a:p>
            <a:r>
              <a:rPr lang="zh-CN" altLang="en-US"/>
              <a:t>🔌</a:t>
            </a:r>
            <a:r>
              <a:rPr lang="en-US" altLang="en-US"/>
              <a:t> Project 15: Touch-Based Home Automation</a:t>
            </a:r>
            <a:endParaRPr lang="en-US" altLang="en-US"/>
          </a:p>
          <a:p>
            <a:r>
              <a:rPr lang="en-US" altLang="en-US"/>
              <a:t>Touch Sensor (TTP223) → D2</a:t>
            </a:r>
            <a:endParaRPr lang="en-US" altLang="en-US"/>
          </a:p>
          <a:p>
            <a:endParaRPr lang="en-US" altLang="en-US"/>
          </a:p>
          <a:p>
            <a:r>
              <a:rPr lang="en-US" altLang="en-US"/>
              <a:t>Relay Module (for appliance) → D3</a:t>
            </a:r>
            <a:endParaRPr lang="en-US" altLang="en-US"/>
          </a:p>
          <a:p>
            <a:endParaRPr lang="en-US" altLang="en-US"/>
          </a:p>
          <a:p>
            <a:r>
              <a:rPr lang="en-US" altLang="en-US"/>
              <a:t>Load → Connected through relay</a:t>
            </a:r>
            <a:endParaRPr lang="en-US" altLang="en-US"/>
          </a:p>
          <a:p>
            <a:endParaRPr lang="en-US" altLang="en-US"/>
          </a:p>
          <a:p>
            <a:r>
              <a:rPr lang="en-US" altLang="en-US"/>
              <a:t>Power → 5V and GND</a:t>
            </a:r>
            <a:endParaRPr lang="en-US" altLang="en-US"/>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r>
              <a:rPr lang="en-US" altLang="en-US"/>
              <a:t> Project 16: Ultrasonic Distance Measurement</a:t>
            </a:r>
            <a:endParaRPr lang="en-US" altLang="en-US"/>
          </a:p>
          <a:p>
            <a:r>
              <a:rPr lang="en-US" altLang="en-US"/>
              <a:t>Ultrasonic Sensor (HC-SR04)</a:t>
            </a:r>
            <a:endParaRPr lang="en-US" altLang="en-US"/>
          </a:p>
          <a:p>
            <a:endParaRPr lang="en-US" altLang="en-US"/>
          </a:p>
          <a:p>
            <a:r>
              <a:rPr lang="en-US" altLang="en-US"/>
              <a:t>Trig → D9</a:t>
            </a:r>
            <a:endParaRPr lang="en-US" altLang="en-US"/>
          </a:p>
          <a:p>
            <a:endParaRPr lang="en-US" altLang="en-US"/>
          </a:p>
          <a:p>
            <a:r>
              <a:rPr lang="en-US" altLang="en-US"/>
              <a:t>Echo → D10</a:t>
            </a:r>
            <a:endParaRPr lang="en-US" altLang="en-US"/>
          </a:p>
          <a:p>
            <a:endParaRPr lang="en-US" altLang="en-US"/>
          </a:p>
          <a:p>
            <a:r>
              <a:rPr lang="en-US" altLang="en-US"/>
              <a:t>VCC → 5V</a:t>
            </a:r>
            <a:endParaRPr lang="en-US" altLang="en-US"/>
          </a:p>
          <a:p>
            <a:endParaRPr lang="en-US" altLang="en-US"/>
          </a:p>
          <a:p>
            <a:r>
              <a:rPr lang="en-US" altLang="en-US"/>
              <a:t>GND → GND</a:t>
            </a:r>
            <a:endParaRPr lang="en-US" altLang="en-US"/>
          </a:p>
          <a:p>
            <a:endParaRPr lang="en-US" altLang="en-US"/>
          </a:p>
          <a:p>
            <a:r>
              <a:rPr lang="en-US" altLang="en-US"/>
              <a:t>Optional Display (if included) → connect to appropriate I2C or digital pins</a:t>
            </a:r>
            <a:endParaRPr lang="en-US" altLang="en-US"/>
          </a:p>
          <a:p>
            <a:endParaRPr lang="en-US" altLang="en-US"/>
          </a:p>
          <a:p>
            <a:endParaRPr lang="en-US" altLang="en-US"/>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lnSpcReduction="10000"/>
          </a:bodyPr>
          <a:p>
            <a:r>
              <a:rPr lang="en-US" altLang="en-US"/>
              <a:t> Project 17: Temperature and Humidity Monitor</a:t>
            </a:r>
            <a:endParaRPr lang="en-US" altLang="en-US"/>
          </a:p>
          <a:p>
            <a:r>
              <a:rPr lang="en-US" altLang="en-US"/>
              <a:t>DHT11 Sensor</a:t>
            </a:r>
            <a:endParaRPr lang="en-US" altLang="en-US"/>
          </a:p>
          <a:p>
            <a:endParaRPr lang="en-US" altLang="en-US"/>
          </a:p>
          <a:p>
            <a:r>
              <a:rPr lang="en-US" altLang="en-US"/>
              <a:t>Signal → D2</a:t>
            </a:r>
            <a:endParaRPr lang="en-US" altLang="en-US"/>
          </a:p>
          <a:p>
            <a:endParaRPr lang="en-US" altLang="en-US"/>
          </a:p>
          <a:p>
            <a:r>
              <a:rPr lang="en-US" altLang="en-US"/>
              <a:t>VCC → 5V</a:t>
            </a:r>
            <a:endParaRPr lang="en-US" altLang="en-US"/>
          </a:p>
          <a:p>
            <a:endParaRPr lang="en-US" altLang="en-US"/>
          </a:p>
          <a:p>
            <a:r>
              <a:rPr lang="en-US" altLang="en-US"/>
              <a:t>GND → GND</a:t>
            </a:r>
            <a:endParaRPr lang="en-US" altLang="en-US"/>
          </a:p>
          <a:p>
            <a:endParaRPr lang="en-US" altLang="en-US"/>
          </a:p>
          <a:p>
            <a:r>
              <a:rPr lang="en-US" altLang="en-US"/>
              <a:t>Optional LCD → SDA/SCL → A4/A5 (I2C)</a:t>
            </a:r>
            <a:endParaRPr lang="en-US" altLang="en-US"/>
          </a:p>
          <a:p>
            <a:endParaRPr lang="en-US" altLang="en-US"/>
          </a:p>
          <a:p>
            <a:r>
              <a:rPr lang="zh-CN" altLang="en-US"/>
              <a:t>🔌</a:t>
            </a:r>
            <a:r>
              <a:rPr lang="en-US" altLang="en-US"/>
              <a:t> Project 18: Bluetooth Controlled LED</a:t>
            </a:r>
            <a:endParaRPr lang="en-US" altLang="en-US"/>
          </a:p>
          <a:p>
            <a:r>
              <a:rPr lang="en-US" altLang="en-US"/>
              <a:t>HC-05 Bluetooth Module</a:t>
            </a:r>
            <a:endParaRPr lang="en-US" altLang="en-US"/>
          </a:p>
          <a:p>
            <a:endParaRPr lang="en-US" altLang="en-US"/>
          </a:p>
          <a:p>
            <a:endParaRPr lang="en-US" altLang="en-US"/>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fontScale="90000" lnSpcReduction="10000"/>
          </a:bodyPr>
          <a:p>
            <a:r>
              <a:rPr lang="en-US" altLang="en-US"/>
              <a:t>TX → D2</a:t>
            </a:r>
            <a:endParaRPr lang="en-US" altLang="en-US"/>
          </a:p>
          <a:p>
            <a:endParaRPr lang="en-US" altLang="en-US"/>
          </a:p>
          <a:p>
            <a:r>
              <a:rPr lang="en-US" altLang="en-US"/>
              <a:t>RX → D3 (use voltage divider for TX to RX)</a:t>
            </a:r>
            <a:endParaRPr lang="en-US" altLang="en-US"/>
          </a:p>
          <a:p>
            <a:endParaRPr lang="en-US" altLang="en-US"/>
          </a:p>
          <a:p>
            <a:r>
              <a:rPr lang="en-US" altLang="en-US"/>
              <a:t>VCC → 5V</a:t>
            </a:r>
            <a:endParaRPr lang="en-US" altLang="en-US"/>
          </a:p>
          <a:p>
            <a:endParaRPr lang="en-US" altLang="en-US"/>
          </a:p>
          <a:p>
            <a:r>
              <a:rPr lang="en-US" altLang="en-US"/>
              <a:t>GND → GND</a:t>
            </a:r>
            <a:endParaRPr lang="en-US" altLang="en-US"/>
          </a:p>
          <a:p>
            <a:endParaRPr lang="en-US" altLang="en-US"/>
          </a:p>
          <a:p>
            <a:r>
              <a:rPr lang="en-US" altLang="en-US"/>
              <a:t>LED → D8 with resistor</a:t>
            </a:r>
            <a:endParaRPr lang="en-US" altLang="en-US"/>
          </a:p>
          <a:p>
            <a:endParaRPr lang="en-US" altLang="en-US"/>
          </a:p>
          <a:p>
            <a:r>
              <a:rPr lang="zh-CN" altLang="en-US"/>
              <a:t>🔌</a:t>
            </a:r>
            <a:r>
              <a:rPr lang="en-US" altLang="en-US"/>
              <a:t> Project 19: Automatic Street Light</a:t>
            </a:r>
            <a:endParaRPr lang="en-US" altLang="en-US"/>
          </a:p>
          <a:p>
            <a:r>
              <a:rPr lang="en-US" altLang="en-US"/>
              <a:t>LDR Sensor → A0</a:t>
            </a:r>
            <a:endParaRPr lang="en-US" altLang="en-US"/>
          </a:p>
          <a:p>
            <a:endParaRPr lang="en-US" altLang="en-US"/>
          </a:p>
          <a:p>
            <a:r>
              <a:rPr lang="en-US" altLang="en-US"/>
              <a:t>LED/Relay → D2</a:t>
            </a:r>
            <a:endParaRPr lang="en-US" altLang="en-US"/>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r>
              <a:rPr lang="en-US" altLang="en-US"/>
              <a:t>Power → 5V and GND</a:t>
            </a:r>
            <a:endParaRPr lang="en-US" altLang="en-US"/>
          </a:p>
          <a:p>
            <a:endParaRPr lang="en-US" altLang="en-US"/>
          </a:p>
          <a:p>
            <a:r>
              <a:rPr lang="zh-CN" altLang="en-US"/>
              <a:t>🔌</a:t>
            </a:r>
            <a:r>
              <a:rPr lang="en-US" altLang="en-US"/>
              <a:t> Project 20: Motion Detector with PIR</a:t>
            </a:r>
            <a:endParaRPr lang="en-US" altLang="en-US"/>
          </a:p>
          <a:p>
            <a:r>
              <a:rPr lang="en-US" altLang="en-US"/>
              <a:t>PIR Sensor</a:t>
            </a:r>
            <a:endParaRPr lang="en-US" altLang="en-US"/>
          </a:p>
          <a:p>
            <a:endParaRPr lang="en-US" altLang="en-US"/>
          </a:p>
          <a:p>
            <a:r>
              <a:rPr lang="en-US" altLang="en-US"/>
              <a:t>Output → D2</a:t>
            </a:r>
            <a:endParaRPr lang="en-US" altLang="en-US"/>
          </a:p>
          <a:p>
            <a:endParaRPr lang="en-US" altLang="en-US"/>
          </a:p>
          <a:p>
            <a:r>
              <a:rPr lang="en-US" altLang="en-US"/>
              <a:t>VCC → 5V</a:t>
            </a:r>
            <a:endParaRPr lang="en-US" altLang="en-US"/>
          </a:p>
          <a:p>
            <a:endParaRPr lang="en-US" altLang="en-US"/>
          </a:p>
          <a:p>
            <a:r>
              <a:rPr lang="en-US" altLang="en-US"/>
              <a:t>GND → GND</a:t>
            </a:r>
            <a:endParaRPr lang="en-US" altLang="en-US"/>
          </a:p>
          <a:p>
            <a:endParaRPr lang="en-US" altLang="en-US"/>
          </a:p>
          <a:p>
            <a:r>
              <a:rPr lang="en-US" altLang="en-US"/>
              <a:t>Buzzer or Light → D3</a:t>
            </a:r>
            <a:endParaRPr lang="en-US" altLang="en-US"/>
          </a:p>
          <a:p>
            <a:endParaRPr lang="en-US" altLang="en-US"/>
          </a:p>
          <a:p>
            <a:endParaRPr lang="en-US" altLang="en-US"/>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fontScale="90000"/>
          </a:bodyPr>
          <a:p>
            <a:r>
              <a:rPr lang="en-US" altLang="en-US"/>
              <a:t> Project 21: Light Sensitive LED</a:t>
            </a:r>
            <a:endParaRPr lang="en-US" altLang="en-US"/>
          </a:p>
          <a:p>
            <a:r>
              <a:rPr lang="en-US" altLang="en-US"/>
              <a:t>LDR → A0</a:t>
            </a:r>
            <a:endParaRPr lang="en-US" altLang="en-US"/>
          </a:p>
          <a:p>
            <a:endParaRPr lang="en-US" altLang="en-US"/>
          </a:p>
          <a:p>
            <a:r>
              <a:rPr lang="en-US" altLang="en-US"/>
              <a:t>LED → D3</a:t>
            </a:r>
            <a:endParaRPr lang="en-US" altLang="en-US"/>
          </a:p>
          <a:p>
            <a:endParaRPr lang="en-US" altLang="en-US"/>
          </a:p>
          <a:p>
            <a:r>
              <a:rPr lang="en-US" altLang="en-US"/>
              <a:t>10kΩ pull-down resistor for LDR</a:t>
            </a:r>
            <a:endParaRPr lang="en-US" altLang="en-US"/>
          </a:p>
          <a:p>
            <a:endParaRPr lang="en-US" altLang="en-US"/>
          </a:p>
          <a:p>
            <a:r>
              <a:rPr lang="zh-CN" altLang="en-US"/>
              <a:t>🔌</a:t>
            </a:r>
            <a:r>
              <a:rPr lang="en-US" altLang="en-US"/>
              <a:t> Project 22: Gas Leakage Detector</a:t>
            </a:r>
            <a:endParaRPr lang="en-US" altLang="en-US"/>
          </a:p>
          <a:p>
            <a:r>
              <a:rPr lang="en-US" altLang="en-US"/>
              <a:t>MQ-2 Sensor → A0</a:t>
            </a:r>
            <a:endParaRPr lang="en-US" altLang="en-US"/>
          </a:p>
          <a:p>
            <a:endParaRPr lang="en-US" altLang="en-US"/>
          </a:p>
          <a:p>
            <a:r>
              <a:rPr lang="en-US" altLang="en-US"/>
              <a:t>Buzzer/LED → D2</a:t>
            </a:r>
            <a:endParaRPr lang="en-US" altLang="en-US"/>
          </a:p>
          <a:p>
            <a:endParaRPr lang="en-US" altLang="en-US"/>
          </a:p>
          <a:p>
            <a:r>
              <a:rPr lang="en-US" altLang="en-US"/>
              <a:t>VCC → 5V, GND → GND → GND</a:t>
            </a:r>
            <a:endParaRPr lang="en-US" altLang="en-US"/>
          </a:p>
          <a:p>
            <a:endParaRPr lang="en-US" altLang="en-US"/>
          </a:p>
          <a:p>
            <a:endParaRPr lang="en-US" altLang="en-US"/>
          </a:p>
          <a:p>
            <a:endParaRPr lang="en-US" altLang="en-US"/>
          </a:p>
          <a:p>
            <a:endParaRPr lang="en-US"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5"/>
          <p:cNvSpPr>
            <a:spLocks noGrp="1"/>
          </p:cNvSpPr>
          <p:nvPr>
            <p:ph idx="1"/>
          </p:nvPr>
        </p:nvSpPr>
        <p:spPr/>
        <p:txBody>
          <a:bodyPr/>
          <a:p>
            <a:r>
              <a:rPr lang="en-US" altLang="en-US"/>
              <a:t>we’re not just coding — we’re building a mini-engineered system every time.</a:t>
            </a:r>
            <a:endParaRPr lang="en-US" altLang="en-US"/>
          </a:p>
          <a:p>
            <a:r>
              <a:rPr lang="en-US" altLang="en-US"/>
              <a:t> 3. It’s Globally Recognized &amp; Industry Relevant</a:t>
            </a:r>
            <a:endParaRPr lang="en-US" altLang="en-US"/>
          </a:p>
          <a:p>
            <a:r>
              <a:rPr lang="en-US" altLang="en-US"/>
              <a:t>Many companies — especially in industrial automation, consumer electronics, and IoT sectors — love candidates with microcontroller experience.</a:t>
            </a:r>
            <a:endParaRPr lang="en-US" altLang="en-US"/>
          </a:p>
          <a:p>
            <a:endParaRPr lang="en-US" altLang="en-US"/>
          </a:p>
          <a:p>
            <a:r>
              <a:rPr lang="en-US" altLang="en-US"/>
              <a:t>Learning Arduino:</a:t>
            </a:r>
            <a:endParaRPr lang="en-US" altLang="en-US"/>
          </a:p>
          <a:p>
            <a:endParaRPr lang="en-US" altLang="en-US"/>
          </a:p>
          <a:p>
            <a:r>
              <a:rPr lang="en-US" altLang="en-US"/>
              <a:t>Prepares you for internships and jobs in embedded systems.</a:t>
            </a:r>
            <a:endParaRPr lang="en-US" altLang="en-US"/>
          </a:p>
          <a:p>
            <a:endParaRPr lang="en-US" altLang="en-US"/>
          </a:p>
          <a:p>
            <a:r>
              <a:rPr lang="en-US" altLang="en-US"/>
              <a:t>Builds a base to learn more complex platforms (e.g., STM32, ESP32, Raspberry Pi).</a:t>
            </a:r>
            <a:endParaRPr lang="en-US" altLang="en-US"/>
          </a:p>
          <a:p>
            <a:endParaRPr lang="en-US" altLang="en-US"/>
          </a:p>
          <a:p>
            <a:r>
              <a:rPr lang="en-US" altLang="en-US"/>
              <a:t>Makes your portfolio/project work stand out.</a:t>
            </a:r>
            <a:endParaRPr lang="en-US" altLang="en-US"/>
          </a:p>
          <a:p>
            <a:endParaRPr lang="en-US" altLang="en-US"/>
          </a:p>
          <a:p>
            <a:endParaRPr lang="en-US" altLang="en-US"/>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lnSpcReduction="10000"/>
          </a:bodyPr>
          <a:p>
            <a:r>
              <a:rPr lang="en-US" altLang="en-US"/>
              <a:t> Project 23: Fire Alarm System</a:t>
            </a:r>
            <a:endParaRPr lang="en-US" altLang="en-US"/>
          </a:p>
          <a:p>
            <a:r>
              <a:rPr lang="en-US" altLang="en-US"/>
              <a:t>Flame Sensor → D2</a:t>
            </a:r>
            <a:endParaRPr lang="en-US" altLang="en-US"/>
          </a:p>
          <a:p>
            <a:endParaRPr lang="en-US" altLang="en-US"/>
          </a:p>
          <a:p>
            <a:r>
              <a:rPr lang="en-US" altLang="en-US"/>
              <a:t>Buzzer → D3</a:t>
            </a:r>
            <a:endParaRPr lang="en-US" altLang="en-US"/>
          </a:p>
          <a:p>
            <a:endParaRPr lang="en-US" altLang="en-US"/>
          </a:p>
          <a:p>
            <a:r>
              <a:rPr lang="en-US" altLang="en-US"/>
              <a:t>LED → D4</a:t>
            </a:r>
            <a:endParaRPr lang="en-US" altLang="en-US"/>
          </a:p>
          <a:p>
            <a:endParaRPr lang="en-US" altLang="en-US"/>
          </a:p>
          <a:p>
            <a:r>
              <a:rPr lang="zh-CN" altLang="en-US"/>
              <a:t>🔌</a:t>
            </a:r>
            <a:r>
              <a:rPr lang="en-US" altLang="en-US"/>
              <a:t> Project 24: Rain Detector</a:t>
            </a:r>
            <a:endParaRPr lang="en-US" altLang="en-US"/>
          </a:p>
          <a:p>
            <a:r>
              <a:rPr lang="en-US" altLang="en-US"/>
              <a:t>Rain Sensor → A0</a:t>
            </a:r>
            <a:endParaRPr lang="en-US" altLang="en-US"/>
          </a:p>
          <a:p>
            <a:endParaRPr lang="en-US" altLang="en-US"/>
          </a:p>
          <a:p>
            <a:r>
              <a:rPr lang="en-US" altLang="en-US"/>
              <a:t>Buzzer → D2</a:t>
            </a:r>
            <a:endParaRPr lang="en-US" altLang="en-US"/>
          </a:p>
          <a:p>
            <a:endParaRPr lang="en-US" altLang="en-US"/>
          </a:p>
          <a:p>
            <a:r>
              <a:rPr lang="en-US" altLang="en-US"/>
              <a:t>LED → D3</a:t>
            </a:r>
            <a:endParaRPr lang="en-US" altLang="en-US"/>
          </a:p>
          <a:p>
            <a:endParaRPr lang="en-US" altLang="en-US"/>
          </a:p>
          <a:p>
            <a:endParaRPr lang="en-US" altLang="en-US"/>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fontScale="90000"/>
          </a:bodyPr>
          <a:p>
            <a:r>
              <a:rPr lang="en-US" altLang="en-US"/>
              <a:t> Project 25: Traffic Light Simulation</a:t>
            </a:r>
            <a:endParaRPr lang="en-US" altLang="en-US"/>
          </a:p>
          <a:p>
            <a:r>
              <a:rPr lang="en-US" altLang="en-US"/>
              <a:t>Red LED → D2</a:t>
            </a:r>
            <a:endParaRPr lang="en-US" altLang="en-US"/>
          </a:p>
          <a:p>
            <a:endParaRPr lang="en-US" altLang="en-US"/>
          </a:p>
          <a:p>
            <a:r>
              <a:rPr lang="en-US" altLang="en-US"/>
              <a:t>Yellow LED → D3</a:t>
            </a:r>
            <a:endParaRPr lang="en-US" altLang="en-US"/>
          </a:p>
          <a:p>
            <a:endParaRPr lang="en-US" altLang="en-US"/>
          </a:p>
          <a:p>
            <a:r>
              <a:rPr lang="en-US" altLang="en-US"/>
              <a:t>Green LED → D4</a:t>
            </a:r>
            <a:endParaRPr lang="en-US" altLang="en-US"/>
          </a:p>
          <a:p>
            <a:endParaRPr lang="en-US" altLang="en-US"/>
          </a:p>
          <a:p>
            <a:r>
              <a:rPr lang="en-US" altLang="en-US"/>
              <a:t>Project 26: Ultrasonic Distance Measurement with LCD</a:t>
            </a:r>
            <a:endParaRPr lang="en-US" altLang="en-US"/>
          </a:p>
          <a:p>
            <a:r>
              <a:rPr lang="en-US" altLang="en-US"/>
              <a:t>Ultrasonic Sensor (HC-SR04):</a:t>
            </a:r>
            <a:endParaRPr lang="en-US" altLang="en-US"/>
          </a:p>
          <a:p>
            <a:endParaRPr lang="en-US" altLang="en-US"/>
          </a:p>
          <a:p>
            <a:r>
              <a:rPr lang="en-US" altLang="en-US"/>
              <a:t>Trig → D9, Echo → D10</a:t>
            </a:r>
            <a:endParaRPr lang="en-US" altLang="en-US"/>
          </a:p>
          <a:p>
            <a:endParaRPr lang="en-US" altLang="en-US"/>
          </a:p>
          <a:p>
            <a:r>
              <a:rPr lang="en-US" altLang="en-US"/>
              <a:t>LCD (16x2 via I2C):</a:t>
            </a:r>
            <a:endParaRPr lang="en-US" altLang="en-US"/>
          </a:p>
          <a:p>
            <a:endParaRPr lang="en-US" altLang="en-US"/>
          </a:p>
          <a:p>
            <a:pPr marL="0" indent="0">
              <a:buNone/>
            </a:pPr>
            <a:endParaRPr lang="en-US" altLang="en-US"/>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a:bodyPr>
          <a:p>
            <a:r>
              <a:rPr lang="en-US" altLang="en-US"/>
              <a:t>SDA → A4, SCL → A5</a:t>
            </a:r>
            <a:endParaRPr lang="en-US" altLang="en-US"/>
          </a:p>
          <a:p>
            <a:endParaRPr lang="en-US" altLang="en-US"/>
          </a:p>
          <a:p>
            <a:r>
              <a:rPr lang="en-US" altLang="en-US"/>
              <a:t>VCC → 5V, GND → GND</a:t>
            </a:r>
            <a:endParaRPr lang="en-US" altLang="en-US"/>
          </a:p>
          <a:p>
            <a:endParaRPr lang="en-US" altLang="en-US"/>
          </a:p>
          <a:p>
            <a:r>
              <a:rPr lang="zh-CN" altLang="en-US"/>
              <a:t>🔌</a:t>
            </a:r>
            <a:r>
              <a:rPr lang="en-US" altLang="en-US"/>
              <a:t> Project 27: Arduino Digital Stopwatch</a:t>
            </a:r>
            <a:endParaRPr lang="en-US" altLang="en-US"/>
          </a:p>
          <a:p>
            <a:r>
              <a:rPr lang="en-US" altLang="en-US"/>
              <a:t>Start Button → D2</a:t>
            </a:r>
            <a:endParaRPr lang="en-US" altLang="en-US"/>
          </a:p>
          <a:p>
            <a:endParaRPr lang="en-US" altLang="en-US"/>
          </a:p>
          <a:p>
            <a:r>
              <a:rPr lang="en-US" altLang="en-US"/>
              <a:t>Stop Button → D3</a:t>
            </a:r>
            <a:endParaRPr lang="en-US" altLang="en-US"/>
          </a:p>
          <a:p>
            <a:endParaRPr lang="en-US" altLang="en-US"/>
          </a:p>
          <a:p>
            <a:r>
              <a:rPr lang="en-US" altLang="en-US"/>
              <a:t>Reset Button → D4</a:t>
            </a:r>
            <a:endParaRPr lang="en-US" altLang="en-US"/>
          </a:p>
          <a:p>
            <a:endParaRPr lang="en-US" altLang="en-US"/>
          </a:p>
          <a:p>
            <a:r>
              <a:rPr lang="en-US" altLang="en-US"/>
              <a:t>Display (optional: LCD or Serial Monitor)</a:t>
            </a:r>
            <a:endParaRPr lang="en-US" altLang="en-US"/>
          </a:p>
          <a:p>
            <a:endParaRPr lang="en-US" altLang="en-US"/>
          </a:p>
          <a:p>
            <a:endParaRPr lang="en-US" altLang="en-US"/>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fontScale="90000"/>
          </a:bodyPr>
          <a:p>
            <a:r>
              <a:rPr lang="en-US" altLang="en-US"/>
              <a:t> Project 28: Pulse Sensor Heart Rate Monitor</a:t>
            </a:r>
            <a:endParaRPr lang="en-US" altLang="en-US"/>
          </a:p>
          <a:p>
            <a:r>
              <a:rPr lang="en-US" altLang="en-US"/>
              <a:t>Pulse Sensor Signal → A0</a:t>
            </a:r>
            <a:endParaRPr lang="en-US" altLang="en-US"/>
          </a:p>
          <a:p>
            <a:endParaRPr lang="en-US" altLang="en-US"/>
          </a:p>
          <a:p>
            <a:r>
              <a:rPr lang="en-US" altLang="en-US"/>
              <a:t>VCC → 5V, GND → GND</a:t>
            </a:r>
            <a:endParaRPr lang="en-US" altLang="en-US"/>
          </a:p>
          <a:p>
            <a:endParaRPr lang="en-US" altLang="en-US"/>
          </a:p>
          <a:p>
            <a:r>
              <a:rPr lang="en-US" altLang="en-US"/>
              <a:t>(Optional) OLED Display or Serial Output</a:t>
            </a:r>
            <a:endParaRPr lang="en-US" altLang="en-US"/>
          </a:p>
          <a:p>
            <a:endParaRPr lang="en-US" altLang="en-US"/>
          </a:p>
          <a:p>
            <a:r>
              <a:rPr lang="zh-CN" altLang="en-US"/>
              <a:t>🔌</a:t>
            </a:r>
            <a:r>
              <a:rPr lang="en-US" altLang="en-US"/>
              <a:t> Project 29: Arduino IR Sensor Counter</a:t>
            </a:r>
            <a:endParaRPr lang="en-US" altLang="en-US"/>
          </a:p>
          <a:p>
            <a:r>
              <a:rPr lang="en-US" altLang="en-US"/>
              <a:t>IR Sensor → D2</a:t>
            </a:r>
            <a:endParaRPr lang="en-US" altLang="en-US"/>
          </a:p>
          <a:p>
            <a:endParaRPr lang="en-US" altLang="en-US"/>
          </a:p>
          <a:p>
            <a:r>
              <a:rPr lang="en-US" altLang="en-US"/>
              <a:t>Display → Serial Monitor or 16x2 LCD</a:t>
            </a:r>
            <a:endParaRPr lang="en-US" altLang="en-US"/>
          </a:p>
          <a:p>
            <a:endParaRPr lang="en-US" altLang="en-US"/>
          </a:p>
          <a:p>
            <a:r>
              <a:rPr lang="en-US" altLang="en-US"/>
              <a:t>Count increments on object detection</a:t>
            </a:r>
            <a:endParaRPr lang="en-US" altLang="en-US"/>
          </a:p>
          <a:p>
            <a:endParaRPr lang="en-US" altLang="en-US"/>
          </a:p>
          <a:p>
            <a:endParaRPr lang="en-US" altLang="en-US"/>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lnSpcReduction="10000"/>
          </a:bodyPr>
          <a:p>
            <a:r>
              <a:rPr lang="en-US" altLang="en-US"/>
              <a:t> Project 30: PIR Motion-Activated Light</a:t>
            </a:r>
            <a:endParaRPr lang="en-US" altLang="en-US"/>
          </a:p>
          <a:p>
            <a:r>
              <a:rPr lang="en-US" altLang="en-US"/>
              <a:t>PIR Sensor → D2</a:t>
            </a:r>
            <a:endParaRPr lang="en-US" altLang="en-US"/>
          </a:p>
          <a:p>
            <a:endParaRPr lang="en-US" altLang="en-US"/>
          </a:p>
          <a:p>
            <a:r>
              <a:rPr lang="en-US" altLang="en-US"/>
              <a:t>LED or Relay → D3</a:t>
            </a:r>
            <a:endParaRPr lang="en-US" altLang="en-US"/>
          </a:p>
          <a:p>
            <a:endParaRPr lang="en-US" altLang="en-US"/>
          </a:p>
          <a:p>
            <a:r>
              <a:rPr lang="en-US" altLang="en-US"/>
              <a:t>VCC → 5V, GND → GND</a:t>
            </a:r>
            <a:endParaRPr lang="en-US" altLang="en-US"/>
          </a:p>
          <a:p>
            <a:endParaRPr lang="en-US" altLang="en-US"/>
          </a:p>
          <a:p>
            <a:r>
              <a:rPr lang="en-US" altLang="en-US"/>
              <a:t>Project 31: Arduino RFID Door Lock System</a:t>
            </a:r>
            <a:endParaRPr lang="en-US" altLang="en-US"/>
          </a:p>
          <a:p>
            <a:r>
              <a:rPr lang="en-US" altLang="en-US"/>
              <a:t>RFID Reader (RC522):</a:t>
            </a:r>
            <a:endParaRPr lang="en-US" altLang="en-US"/>
          </a:p>
          <a:p>
            <a:endParaRPr lang="en-US" altLang="en-US"/>
          </a:p>
          <a:p>
            <a:r>
              <a:rPr lang="en-US" altLang="en-US"/>
              <a:t>SDA → D10, SCK → D13, MOSI → D11, MISO → D12, RST → D9</a:t>
            </a:r>
            <a:endParaRPr lang="en-US" altLang="en-US"/>
          </a:p>
          <a:p>
            <a:endParaRPr lang="en-US" altLang="en-US"/>
          </a:p>
          <a:p>
            <a:r>
              <a:rPr lang="en-US" altLang="en-US"/>
              <a:t>VCC → 3.3V, GND → GND</a:t>
            </a:r>
            <a:endParaRPr lang="en-US" altLang="en-US"/>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fontScale="90000"/>
          </a:bodyPr>
          <a:p>
            <a:r>
              <a:rPr lang="en-US" altLang="en-US"/>
              <a:t>Servo Motor → D6 (to open/close the lock)</a:t>
            </a:r>
            <a:endParaRPr lang="en-US" altLang="en-US"/>
          </a:p>
          <a:p>
            <a:endParaRPr lang="en-US" altLang="en-US"/>
          </a:p>
          <a:p>
            <a:r>
              <a:rPr lang="en-US" altLang="en-US"/>
              <a:t>Optional: Buzzer → D7</a:t>
            </a:r>
            <a:endParaRPr lang="en-US" altLang="en-US"/>
          </a:p>
          <a:p>
            <a:endParaRPr lang="en-US" altLang="en-US"/>
          </a:p>
          <a:p>
            <a:r>
              <a:rPr lang="zh-CN" altLang="en-US"/>
              <a:t>🔌</a:t>
            </a:r>
            <a:r>
              <a:rPr lang="en-US" altLang="en-US"/>
              <a:t> Project 32: Arduino Weather Station (DHT11 + LCD)</a:t>
            </a:r>
            <a:endParaRPr lang="en-US" altLang="en-US"/>
          </a:p>
          <a:p>
            <a:r>
              <a:rPr lang="en-US" altLang="en-US"/>
              <a:t>DHT11 Sensor → D2</a:t>
            </a:r>
            <a:endParaRPr lang="en-US" altLang="en-US"/>
          </a:p>
          <a:p>
            <a:endParaRPr lang="en-US" altLang="en-US"/>
          </a:p>
          <a:p>
            <a:r>
              <a:rPr lang="en-US" altLang="en-US"/>
              <a:t>LCD (16x2 via I2C): SDA → A4, SCL → A5</a:t>
            </a:r>
            <a:endParaRPr lang="en-US" altLang="en-US"/>
          </a:p>
          <a:p>
            <a:endParaRPr lang="en-US" altLang="en-US"/>
          </a:p>
          <a:p>
            <a:r>
              <a:rPr lang="en-US" altLang="en-US"/>
              <a:t>VCC → 5V, GND → GND</a:t>
            </a:r>
            <a:endParaRPr lang="en-US" altLang="en-US"/>
          </a:p>
          <a:p>
            <a:endParaRPr lang="en-US" altLang="en-US"/>
          </a:p>
          <a:p>
            <a:r>
              <a:rPr lang="zh-CN" altLang="en-US"/>
              <a:t>🔌</a:t>
            </a:r>
            <a:r>
              <a:rPr lang="en-US" altLang="en-US"/>
              <a:t> Project 33: Alcohol Detection System</a:t>
            </a:r>
            <a:endParaRPr lang="en-US" altLang="en-US"/>
          </a:p>
          <a:p>
            <a:r>
              <a:rPr lang="en-US" altLang="en-US"/>
              <a:t>MQ-3 Sensor (Alcohol) → A0</a:t>
            </a:r>
            <a:endParaRPr lang="en-US" altLang="en-US"/>
          </a:p>
          <a:p>
            <a:pPr marL="0" indent="0">
              <a:buNone/>
            </a:pPr>
            <a:endParaRPr lang="en-US" altLang="en-US"/>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fontScale="90000" lnSpcReduction="10000"/>
          </a:bodyPr>
          <a:p>
            <a:r>
              <a:rPr lang="en-US" altLang="en-US"/>
              <a:t>Buzzer → D6</a:t>
            </a:r>
            <a:endParaRPr lang="en-US" altLang="en-US"/>
          </a:p>
          <a:p>
            <a:endParaRPr lang="en-US" altLang="en-US"/>
          </a:p>
          <a:p>
            <a:r>
              <a:rPr lang="en-US" altLang="en-US"/>
              <a:t>Red LED → D7</a:t>
            </a:r>
            <a:endParaRPr lang="en-US" altLang="en-US"/>
          </a:p>
          <a:p>
            <a:endParaRPr lang="en-US" altLang="en-US"/>
          </a:p>
          <a:p>
            <a:r>
              <a:rPr lang="en-US" altLang="en-US"/>
              <a:t>Green LED → D8</a:t>
            </a:r>
            <a:endParaRPr lang="en-US" altLang="en-US"/>
          </a:p>
          <a:p>
            <a:endParaRPr lang="en-US" altLang="en-US"/>
          </a:p>
          <a:p>
            <a:r>
              <a:rPr lang="zh-CN" altLang="en-US"/>
              <a:t>🔌</a:t>
            </a:r>
            <a:r>
              <a:rPr lang="en-US" altLang="en-US"/>
              <a:t> Project 34: Smart Blind Stick with Ultrasonic + Buzzer + Vibration</a:t>
            </a:r>
            <a:endParaRPr lang="en-US" altLang="en-US"/>
          </a:p>
          <a:p>
            <a:r>
              <a:rPr lang="en-US" altLang="en-US"/>
              <a:t>Ultrasonic Sensor: Trig → D9, Echo → D10</a:t>
            </a:r>
            <a:endParaRPr lang="en-US" altLang="en-US"/>
          </a:p>
          <a:p>
            <a:endParaRPr lang="en-US" altLang="en-US"/>
          </a:p>
          <a:p>
            <a:r>
              <a:rPr lang="en-US" altLang="en-US"/>
              <a:t>Buzzer → D6</a:t>
            </a:r>
            <a:endParaRPr lang="en-US" altLang="en-US"/>
          </a:p>
          <a:p>
            <a:endParaRPr lang="en-US" altLang="en-US"/>
          </a:p>
          <a:p>
            <a:r>
              <a:rPr lang="en-US" altLang="en-US"/>
              <a:t>Vibration Motor → D7</a:t>
            </a:r>
            <a:endParaRPr lang="en-US" altLang="en-US"/>
          </a:p>
          <a:p>
            <a:endParaRPr lang="en-US" altLang="en-US"/>
          </a:p>
          <a:p>
            <a:r>
              <a:rPr lang="en-US" altLang="en-US"/>
              <a:t>Push Button (optional for reset) → D2</a:t>
            </a:r>
            <a:endParaRPr lang="en-US" altLang="en-US"/>
          </a:p>
          <a:p>
            <a:endParaRPr lang="en-US" altLang="en-US"/>
          </a:p>
          <a:p>
            <a:endParaRPr lang="en-US" altLang="en-US"/>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fontScale="90000" lnSpcReduction="10000"/>
          </a:bodyPr>
          <a:p>
            <a:r>
              <a:rPr lang="en-US" altLang="en-US"/>
              <a:t>Project 35: Arduino Fire Alarm System</a:t>
            </a:r>
            <a:endParaRPr lang="en-US" altLang="en-US"/>
          </a:p>
          <a:p>
            <a:r>
              <a:rPr lang="en-US" altLang="en-US"/>
              <a:t>Flame Sensor → D2</a:t>
            </a:r>
            <a:endParaRPr lang="en-US" altLang="en-US"/>
          </a:p>
          <a:p>
            <a:endParaRPr lang="en-US" altLang="en-US"/>
          </a:p>
          <a:p>
            <a:r>
              <a:rPr lang="en-US" altLang="en-US"/>
              <a:t>Buzzer → D6</a:t>
            </a:r>
            <a:endParaRPr lang="en-US" altLang="en-US"/>
          </a:p>
          <a:p>
            <a:endParaRPr lang="en-US" altLang="en-US"/>
          </a:p>
          <a:p>
            <a:r>
              <a:rPr lang="en-US" altLang="en-US"/>
              <a:t>Red LED → D7</a:t>
            </a:r>
            <a:endParaRPr lang="en-US" altLang="en-US"/>
          </a:p>
          <a:p>
            <a:endParaRPr lang="en-US" altLang="en-US"/>
          </a:p>
          <a:p>
            <a:r>
              <a:rPr lang="en-US" altLang="en-US"/>
              <a:t>Optional: LCD display for fire alert</a:t>
            </a:r>
            <a:endParaRPr lang="en-US" altLang="en-US"/>
          </a:p>
          <a:p>
            <a:r>
              <a:rPr lang="en-US" altLang="en-US"/>
              <a:t> Project 36: Arduino Water Level Indicator</a:t>
            </a:r>
            <a:endParaRPr lang="en-US" altLang="en-US"/>
          </a:p>
          <a:p>
            <a:r>
              <a:rPr lang="en-US" altLang="en-US"/>
              <a:t>4–5 Wires → Connected at different heights in water container</a:t>
            </a:r>
            <a:endParaRPr lang="en-US" altLang="en-US"/>
          </a:p>
          <a:p>
            <a:endParaRPr lang="en-US" altLang="en-US"/>
          </a:p>
          <a:p>
            <a:r>
              <a:rPr lang="en-US" altLang="en-US"/>
              <a:t>Wires → D2, D3, D4, D5</a:t>
            </a:r>
            <a:endParaRPr lang="en-US" altLang="en-US"/>
          </a:p>
          <a:p>
            <a:endParaRPr lang="en-US" altLang="en-US"/>
          </a:p>
          <a:p>
            <a:r>
              <a:rPr lang="en-US" altLang="en-US"/>
              <a:t>Corresponding LEDs → D6, D7, D8, D9</a:t>
            </a:r>
            <a:endParaRPr lang="en-US" altLang="en-US"/>
          </a:p>
          <a:p>
            <a:endParaRPr lang="en-US" altLang="en-US"/>
          </a:p>
          <a:p>
            <a:endParaRPr lang="en-US" altLang="en-US"/>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fontScale="90000"/>
          </a:bodyPr>
          <a:p>
            <a:r>
              <a:rPr lang="en-US" altLang="en-US"/>
              <a:t>Buzzer (optional for full tank alert) → D10</a:t>
            </a:r>
            <a:endParaRPr lang="en-US" altLang="en-US"/>
          </a:p>
          <a:p>
            <a:endParaRPr lang="en-US" altLang="en-US"/>
          </a:p>
          <a:p>
            <a:r>
              <a:rPr lang="en-US" altLang="en-US"/>
              <a:t>All GNDs connected together</a:t>
            </a:r>
            <a:endParaRPr lang="en-US" altLang="en-US"/>
          </a:p>
          <a:p>
            <a:endParaRPr lang="en-US" altLang="en-US"/>
          </a:p>
          <a:p>
            <a:r>
              <a:rPr lang="zh-CN" altLang="en-US"/>
              <a:t>🔌</a:t>
            </a:r>
            <a:r>
              <a:rPr lang="en-US" altLang="en-US"/>
              <a:t> Project 37: Arduino ECG Heartbeat Monitoring (Basic Pulse Sensor)</a:t>
            </a:r>
            <a:endParaRPr lang="en-US" altLang="en-US"/>
          </a:p>
          <a:p>
            <a:r>
              <a:rPr lang="en-US" altLang="en-US"/>
              <a:t>Pulse Sensor Signal → A0</a:t>
            </a:r>
            <a:endParaRPr lang="en-US" altLang="en-US"/>
          </a:p>
          <a:p>
            <a:endParaRPr lang="en-US" altLang="en-US"/>
          </a:p>
          <a:p>
            <a:r>
              <a:rPr lang="en-US" altLang="en-US"/>
              <a:t>VCC → 5V, GND → GND</a:t>
            </a:r>
            <a:endParaRPr lang="en-US" altLang="en-US"/>
          </a:p>
          <a:p>
            <a:endParaRPr lang="en-US" altLang="en-US"/>
          </a:p>
          <a:p>
            <a:r>
              <a:rPr lang="en-US" altLang="en-US"/>
              <a:t>Optional: Display BPM on Serial Monitor or LCD</a:t>
            </a:r>
            <a:endParaRPr lang="en-US" altLang="en-US"/>
          </a:p>
          <a:p>
            <a:endParaRPr lang="en-US" altLang="en-US"/>
          </a:p>
          <a:p>
            <a:r>
              <a:rPr lang="en-US" altLang="en-US"/>
              <a:t>Buzzer → D6 (to beep with heartbeat)</a:t>
            </a:r>
            <a:endParaRPr lang="en-US" altLang="en-US"/>
          </a:p>
          <a:p>
            <a:r>
              <a:rPr lang="en-US" altLang="en-US"/>
              <a:t>Project 38: Arduino Light Following Robot</a:t>
            </a:r>
            <a:endParaRPr lang="en-US" altLang="en-US"/>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fontScale="80000"/>
          </a:bodyPr>
          <a:p>
            <a:r>
              <a:rPr lang="en-US" altLang="en-US"/>
              <a:t>2 LDRs → A0, A1</a:t>
            </a:r>
            <a:endParaRPr lang="en-US" altLang="en-US"/>
          </a:p>
          <a:p>
            <a:endParaRPr lang="en-US" altLang="en-US"/>
          </a:p>
          <a:p>
            <a:r>
              <a:rPr lang="en-US" altLang="en-US"/>
              <a:t>2 Motors via L298N Motor Driver</a:t>
            </a:r>
            <a:endParaRPr lang="en-US" altLang="en-US"/>
          </a:p>
          <a:p>
            <a:endParaRPr lang="en-US" altLang="en-US"/>
          </a:p>
          <a:p>
            <a:r>
              <a:rPr lang="en-US" altLang="en-US"/>
              <a:t>IN1, IN2 → D4, D5</a:t>
            </a:r>
            <a:endParaRPr lang="en-US" altLang="en-US"/>
          </a:p>
          <a:p>
            <a:endParaRPr lang="en-US" altLang="en-US"/>
          </a:p>
          <a:p>
            <a:r>
              <a:rPr lang="en-US" altLang="en-US"/>
              <a:t>IN3, IN4 → D6, D7</a:t>
            </a:r>
            <a:endParaRPr lang="en-US" altLang="en-US"/>
          </a:p>
          <a:p>
            <a:endParaRPr lang="en-US" altLang="en-US"/>
          </a:p>
          <a:p>
            <a:r>
              <a:rPr lang="en-US" altLang="en-US"/>
              <a:t>Motor driver powered with 9V battery</a:t>
            </a:r>
            <a:endParaRPr lang="en-US" altLang="en-US"/>
          </a:p>
          <a:p>
            <a:endParaRPr lang="en-US" altLang="en-US"/>
          </a:p>
          <a:p>
            <a:r>
              <a:rPr lang="en-US" altLang="en-US"/>
              <a:t>LDRs control motor speed/direction based on light</a:t>
            </a:r>
            <a:endParaRPr lang="en-US" altLang="en-US"/>
          </a:p>
          <a:p>
            <a:endParaRPr lang="en-US" altLang="en-US"/>
          </a:p>
          <a:p>
            <a:r>
              <a:rPr lang="zh-CN" altLang="en-US"/>
              <a:t>🔌</a:t>
            </a:r>
            <a:r>
              <a:rPr lang="en-US" altLang="en-US"/>
              <a:t> Project 39: Digital Dice with Arduino and LEDs</a:t>
            </a:r>
            <a:endParaRPr lang="en-US" altLang="en-US"/>
          </a:p>
          <a:p>
            <a:r>
              <a:rPr lang="en-US" altLang="en-US"/>
              <a:t>7 LEDs → D2 to D8</a:t>
            </a:r>
            <a:endParaRPr lang="en-US" altLang="en-US"/>
          </a:p>
          <a:p>
            <a:endParaRPr lang="en-US"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r>
              <a:rPr lang="en-US" altLang="en-US"/>
              <a:t> It Encourages Creativity &amp; Innovation</a:t>
            </a:r>
            <a:endParaRPr lang="en-US" altLang="en-US"/>
          </a:p>
          <a:p>
            <a:r>
              <a:rPr lang="en-US" altLang="en-US"/>
              <a:t>With Arduino, the only limit is our imagination:</a:t>
            </a:r>
            <a:endParaRPr lang="en-US" altLang="en-US"/>
          </a:p>
          <a:p>
            <a:endParaRPr lang="en-US" altLang="en-US"/>
          </a:p>
          <a:p>
            <a:r>
              <a:rPr lang="en-US" altLang="en-US"/>
              <a:t>Home automation systems</a:t>
            </a:r>
            <a:endParaRPr lang="en-US" altLang="en-US"/>
          </a:p>
          <a:p>
            <a:endParaRPr lang="en-US" altLang="en-US"/>
          </a:p>
          <a:p>
            <a:r>
              <a:rPr lang="en-US" altLang="en-US"/>
              <a:t>Weather stations</a:t>
            </a:r>
            <a:endParaRPr lang="en-US" altLang="en-US"/>
          </a:p>
          <a:p>
            <a:endParaRPr lang="en-US" altLang="en-US"/>
          </a:p>
          <a:p>
            <a:r>
              <a:rPr lang="en-US" altLang="en-US"/>
              <a:t>Line-following or obstacle-avoiding robots</a:t>
            </a:r>
            <a:endParaRPr lang="en-US" altLang="en-US"/>
          </a:p>
          <a:p>
            <a:endParaRPr lang="en-US" altLang="en-US"/>
          </a:p>
          <a:p>
            <a:r>
              <a:rPr lang="en-US" altLang="en-US"/>
              <a:t>Smart appliances</a:t>
            </a:r>
            <a:endParaRPr lang="en-US" altLang="en-US"/>
          </a:p>
          <a:p>
            <a:endParaRPr lang="en-US" altLang="en-US"/>
          </a:p>
          <a:p>
            <a:r>
              <a:rPr lang="en-US" altLang="en-US"/>
              <a:t>Security systems.</a:t>
            </a:r>
            <a:endParaRPr lang="en-US" altLang="en-US"/>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r>
              <a:rPr lang="en-US" altLang="en-US"/>
              <a:t>Push Button → D9</a:t>
            </a:r>
            <a:endParaRPr lang="en-US" altLang="en-US"/>
          </a:p>
          <a:p>
            <a:endParaRPr lang="en-US" altLang="en-US"/>
          </a:p>
          <a:p>
            <a:r>
              <a:rPr lang="en-US" altLang="en-US"/>
              <a:t>When button is pressed, random LED pattern (1 to 6) is shown</a:t>
            </a:r>
            <a:endParaRPr lang="en-US" altLang="en-US"/>
          </a:p>
          <a:p>
            <a:endParaRPr lang="en-US" altLang="en-US"/>
          </a:p>
          <a:p>
            <a:r>
              <a:rPr lang="zh-CN" altLang="en-US"/>
              <a:t>🔌</a:t>
            </a:r>
            <a:r>
              <a:rPr lang="en-US" altLang="en-US"/>
              <a:t> Project 40: Arduino Smart Dustbin (Auto Open Lid)</a:t>
            </a:r>
            <a:endParaRPr lang="en-US" altLang="en-US"/>
          </a:p>
          <a:p>
            <a:r>
              <a:rPr lang="en-US" altLang="en-US"/>
              <a:t>Ultrasonic Sensor: Trig → D9, Echo → D10</a:t>
            </a:r>
            <a:endParaRPr lang="en-US" altLang="en-US"/>
          </a:p>
          <a:p>
            <a:endParaRPr lang="en-US" altLang="en-US"/>
          </a:p>
          <a:p>
            <a:r>
              <a:rPr lang="en-US" altLang="en-US"/>
              <a:t>Servo Motor → D6</a:t>
            </a:r>
            <a:endParaRPr lang="en-US" altLang="en-US"/>
          </a:p>
          <a:p>
            <a:endParaRPr lang="en-US" altLang="en-US"/>
          </a:p>
          <a:p>
            <a:r>
              <a:rPr lang="en-US" altLang="en-US"/>
              <a:t>Detects hand → opens lid via servo rotation</a:t>
            </a:r>
            <a:endParaRPr lang="en-US" altLang="en-US"/>
          </a:p>
          <a:p>
            <a:endParaRPr lang="en-US" altLang="en-US"/>
          </a:p>
          <a:p>
            <a:r>
              <a:rPr lang="en-US" altLang="en-US"/>
              <a:t>VCC → 5V, GND → GND</a:t>
            </a:r>
            <a:endParaRPr lang="en-US" altLang="en-US"/>
          </a:p>
          <a:p>
            <a:endParaRPr lang="en-US" altLang="en-US"/>
          </a:p>
          <a:p>
            <a:endParaRPr lang="en-US" altLang="en-US"/>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endParaRPr lang="en-US"/>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fontScale="90000"/>
          </a:bodyPr>
          <a:p>
            <a:r>
              <a:rPr lang="en-US">
                <a:solidFill>
                  <a:srgbClr val="FF0000"/>
                </a:solidFill>
              </a:rPr>
              <a:t>Code explained</a:t>
            </a:r>
            <a:br>
              <a:rPr lang="en-US">
                <a:solidFill>
                  <a:srgbClr val="FF0000"/>
                </a:solidFill>
              </a:rPr>
            </a:br>
            <a:endParaRPr lang="en-US">
              <a:solidFill>
                <a:srgbClr val="FF0000"/>
              </a:solidFill>
            </a:endParaRPr>
          </a:p>
        </p:txBody>
      </p:sp>
      <p:sp>
        <p:nvSpPr>
          <p:cNvPr id="5" name="Content Placeholder 4"/>
          <p:cNvSpPr>
            <a:spLocks noGrp="1"/>
          </p:cNvSpPr>
          <p:nvPr>
            <p:ph idx="1"/>
          </p:nvPr>
        </p:nvSpPr>
        <p:spPr/>
        <p:txBody>
          <a:bodyPr>
            <a:normAutofit fontScale="90000"/>
          </a:bodyPr>
          <a:p>
            <a:r>
              <a:rPr lang="en-US" altLang="en-US"/>
              <a:t> LED Blinking</a:t>
            </a:r>
            <a:endParaRPr lang="en-US" altLang="en-US"/>
          </a:p>
          <a:p>
            <a:r>
              <a:rPr lang="en-US" altLang="en-US"/>
              <a:t>Uses digitalWrite() and delay() to turn an LED on and off in a loop.</a:t>
            </a:r>
            <a:endParaRPr lang="en-US" altLang="en-US"/>
          </a:p>
          <a:p>
            <a:endParaRPr lang="en-US" altLang="en-US"/>
          </a:p>
          <a:p>
            <a:r>
              <a:rPr lang="en-US" altLang="en-US"/>
              <a:t>2. LED Control with Push Button</a:t>
            </a:r>
            <a:endParaRPr lang="en-US" altLang="en-US"/>
          </a:p>
          <a:p>
            <a:r>
              <a:rPr lang="en-US" altLang="en-US"/>
              <a:t>Checks button state with digitalRead() and toggles LED using digitalWrite().</a:t>
            </a:r>
            <a:endParaRPr lang="en-US" altLang="en-US"/>
          </a:p>
          <a:p>
            <a:endParaRPr lang="en-US" altLang="en-US"/>
          </a:p>
          <a:p>
            <a:r>
              <a:rPr lang="en-US" altLang="en-US"/>
              <a:t>3. Traffic Light System</a:t>
            </a:r>
            <a:endParaRPr lang="en-US" altLang="en-US"/>
          </a:p>
          <a:p>
            <a:r>
              <a:rPr lang="en-US" altLang="en-US"/>
              <a:t>Simulates traffic lights using delays and multiple LEDs in a sequence.</a:t>
            </a:r>
            <a:endParaRPr lang="en-US" altLang="en-US"/>
          </a:p>
          <a:p>
            <a:endParaRPr lang="en-US" altLang="en-US"/>
          </a:p>
          <a:p>
            <a:r>
              <a:rPr lang="en-US" altLang="en-US"/>
              <a:t>4. LED Fading</a:t>
            </a:r>
            <a:endParaRPr lang="en-US" altLang="en-US"/>
          </a:p>
          <a:p>
            <a:r>
              <a:rPr lang="en-US" altLang="en-US"/>
              <a:t>Uses analogWrite() with for loops to gradually increase/decrease LED brightness.</a:t>
            </a:r>
            <a:endParaRPr lang="en-US" altLang="en-US"/>
          </a:p>
          <a:p>
            <a:endParaRPr lang="en-US" altLang="en-US"/>
          </a:p>
          <a:p>
            <a:endParaRPr lang="en-US" altLang="en-US"/>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idx="1"/>
          </p:nvPr>
        </p:nvSpPr>
        <p:spPr/>
        <p:txBody>
          <a:bodyPr>
            <a:normAutofit fontScale="90000" lnSpcReduction="10000"/>
          </a:bodyPr>
          <a:p>
            <a:r>
              <a:rPr lang="en-US" altLang="en-US"/>
              <a:t> Buzzer Alarm</a:t>
            </a:r>
            <a:endParaRPr lang="en-US" altLang="en-US"/>
          </a:p>
          <a:p>
            <a:r>
              <a:rPr lang="en-US" altLang="en-US"/>
              <a:t>digitalWrite() toggles buzzer on/off to simulate an alarm sound.</a:t>
            </a:r>
            <a:endParaRPr lang="en-US" altLang="en-US"/>
          </a:p>
          <a:p>
            <a:endParaRPr lang="en-US" altLang="en-US"/>
          </a:p>
          <a:p>
            <a:r>
              <a:rPr lang="en-US" altLang="en-US"/>
              <a:t>6. Temperature Sensor (LM35)</a:t>
            </a:r>
            <a:endParaRPr lang="en-US" altLang="en-US"/>
          </a:p>
          <a:p>
            <a:r>
              <a:rPr lang="en-US" altLang="en-US"/>
              <a:t>Reads analog value, converts to temperature, and prints it using Serial.println().</a:t>
            </a:r>
            <a:endParaRPr lang="en-US" altLang="en-US"/>
          </a:p>
          <a:p>
            <a:endParaRPr lang="en-US" altLang="en-US"/>
          </a:p>
          <a:p>
            <a:r>
              <a:rPr lang="en-US" altLang="en-US"/>
              <a:t>7. Temperature Sensor with LED</a:t>
            </a:r>
            <a:endParaRPr lang="en-US" altLang="en-US"/>
          </a:p>
          <a:p>
            <a:r>
              <a:rPr lang="en-US" altLang="en-US"/>
              <a:t>Turns on LED if temperature crosses a threshold using if condition.</a:t>
            </a:r>
            <a:endParaRPr lang="en-US" altLang="en-US"/>
          </a:p>
          <a:p>
            <a:endParaRPr lang="en-US" altLang="en-US"/>
          </a:p>
          <a:p>
            <a:r>
              <a:rPr lang="en-US" altLang="en-US"/>
              <a:t>8. Servo Motor Control</a:t>
            </a:r>
            <a:endParaRPr lang="en-US" altLang="en-US"/>
          </a:p>
          <a:p>
            <a:r>
              <a:rPr lang="en-US" altLang="en-US"/>
              <a:t>Uses Servo.h library to set servo angle with servo.write().</a:t>
            </a:r>
            <a:endParaRPr lang="en-US" altLang="en-US"/>
          </a:p>
          <a:p>
            <a:endParaRPr lang="en-US" altLang="en-US"/>
          </a:p>
          <a:p>
            <a:r>
              <a:rPr lang="en-US" altLang="en-US"/>
              <a:t>9. LDR (Light Sensor)</a:t>
            </a:r>
            <a:endParaRPr lang="en-US" altLang="en-US"/>
          </a:p>
          <a:p>
            <a:r>
              <a:rPr lang="en-US" altLang="en-US"/>
              <a:t>Reads analog value from LDR and controls LED based on light intensity.</a:t>
            </a:r>
            <a:endParaRPr lang="en-US" altLang="en-US"/>
          </a:p>
          <a:p>
            <a:endParaRPr lang="en-US" altLang="en-US"/>
          </a:p>
          <a:p>
            <a:endParaRPr lang="en-US" altLang="en-US"/>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fontScale="90000" lnSpcReduction="10000"/>
          </a:bodyPr>
          <a:p>
            <a:r>
              <a:rPr lang="en-US" altLang="en-US"/>
              <a:t> Motion Detection using PIR</a:t>
            </a:r>
            <a:endParaRPr lang="en-US" altLang="en-US"/>
          </a:p>
          <a:p>
            <a:r>
              <a:rPr lang="en-US" altLang="en-US"/>
              <a:t>PIR sensor triggers LED or buzzer when motion is detected using digital input.</a:t>
            </a:r>
            <a:endParaRPr lang="en-US" altLang="en-US"/>
          </a:p>
          <a:p>
            <a:endParaRPr lang="en-US" altLang="en-US"/>
          </a:p>
          <a:p>
            <a:r>
              <a:rPr lang="en-US" altLang="en-US"/>
              <a:t>11. Ultrasonic Sensor (HC-SR04)</a:t>
            </a:r>
            <a:endParaRPr lang="en-US" altLang="en-US"/>
          </a:p>
          <a:p>
            <a:r>
              <a:rPr lang="en-US" altLang="en-US"/>
              <a:t>Uses pulseIn() to calculate distance and prints it to Serial Monitor.</a:t>
            </a:r>
            <a:endParaRPr lang="en-US" altLang="en-US"/>
          </a:p>
          <a:p>
            <a:endParaRPr lang="en-US" altLang="en-US"/>
          </a:p>
          <a:p>
            <a:r>
              <a:rPr lang="en-US" altLang="en-US"/>
              <a:t>12. Obstacle Avoidance</a:t>
            </a:r>
            <a:endParaRPr lang="en-US" altLang="en-US"/>
          </a:p>
          <a:p>
            <a:r>
              <a:rPr lang="en-US" altLang="en-US"/>
              <a:t>Ultrasonic sensor turns on a buzzer or LED when object is too close.</a:t>
            </a:r>
            <a:endParaRPr lang="en-US" altLang="en-US"/>
          </a:p>
          <a:p>
            <a:endParaRPr lang="en-US" altLang="en-US"/>
          </a:p>
          <a:p>
            <a:r>
              <a:rPr lang="en-US" altLang="en-US"/>
              <a:t>13. IR Sensor for Object Detection</a:t>
            </a:r>
            <a:endParaRPr lang="en-US" altLang="en-US"/>
          </a:p>
          <a:p>
            <a:r>
              <a:rPr lang="en-US" altLang="en-US"/>
              <a:t>Detects object presence and activates output (LED/buzzer).</a:t>
            </a:r>
            <a:endParaRPr lang="en-US" altLang="en-US"/>
          </a:p>
          <a:p>
            <a:endParaRPr lang="en-US" altLang="en-US"/>
          </a:p>
          <a:p>
            <a:r>
              <a:rPr lang="en-US" altLang="en-US"/>
              <a:t>14. IR Remote Controlled LED</a:t>
            </a:r>
            <a:endParaRPr lang="en-US" altLang="en-US"/>
          </a:p>
          <a:p>
            <a:r>
              <a:rPr lang="en-US" altLang="en-US"/>
              <a:t>Uses IRremote.h to read IR codes and switch LEDs accordingly.</a:t>
            </a:r>
            <a:endParaRPr lang="en-US" altLang="en-US"/>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887095" y="196850"/>
            <a:ext cx="10801985" cy="6268085"/>
          </a:xfrm>
        </p:spPr>
        <p:txBody>
          <a:bodyPr>
            <a:noAutofit/>
          </a:bodyPr>
          <a:p>
            <a:r>
              <a:rPr lang="en-US" altLang="en-US" sz="1500"/>
              <a:t> DC Motor Control</a:t>
            </a:r>
            <a:endParaRPr lang="en-US" altLang="en-US" sz="1500"/>
          </a:p>
          <a:p>
            <a:r>
              <a:rPr lang="en-US" altLang="en-US" sz="1500"/>
              <a:t>Controls motor using digital output pins and external transistor circuit.</a:t>
            </a:r>
            <a:endParaRPr lang="en-US" altLang="en-US" sz="1500"/>
          </a:p>
          <a:p>
            <a:endParaRPr lang="en-US" altLang="en-US" sz="1500"/>
          </a:p>
          <a:p>
            <a:r>
              <a:rPr lang="en-US" altLang="en-US" sz="1500"/>
              <a:t>16. Motor Direction Control</a:t>
            </a:r>
            <a:endParaRPr lang="en-US" altLang="en-US" sz="1500"/>
          </a:p>
          <a:p>
            <a:r>
              <a:rPr lang="en-US" altLang="en-US" sz="1500"/>
              <a:t>Changes motor direction by toggling two digital pins (H-bridge logic).</a:t>
            </a:r>
            <a:endParaRPr lang="en-US" altLang="en-US" sz="1500"/>
          </a:p>
          <a:p>
            <a:endParaRPr lang="en-US" altLang="en-US" sz="1500"/>
          </a:p>
          <a:p>
            <a:r>
              <a:rPr lang="en-US" altLang="en-US" sz="1500"/>
              <a:t>17. Fan Speed Control using Potentiometer</a:t>
            </a:r>
            <a:endParaRPr lang="en-US" altLang="en-US" sz="1500"/>
          </a:p>
          <a:p>
            <a:r>
              <a:rPr lang="en-US" altLang="en-US" sz="1500"/>
              <a:t>Reads potentiometer input and controls motor speed via PWM.</a:t>
            </a:r>
            <a:endParaRPr lang="en-US" altLang="en-US" sz="1500"/>
          </a:p>
          <a:p>
            <a:endParaRPr lang="en-US" altLang="en-US" sz="1500"/>
          </a:p>
          <a:p>
            <a:r>
              <a:rPr lang="en-US" altLang="en-US" sz="1500"/>
              <a:t>18. LCD Display (16x2)</a:t>
            </a:r>
            <a:endParaRPr lang="en-US" altLang="en-US" sz="1500"/>
          </a:p>
          <a:p>
            <a:r>
              <a:rPr lang="en-US" altLang="en-US" sz="1500"/>
              <a:t>Uses LiquidCrystal.h to print text to an LCD.</a:t>
            </a:r>
            <a:endParaRPr lang="en-US" altLang="en-US" sz="1500"/>
          </a:p>
          <a:p>
            <a:endParaRPr lang="en-US" altLang="en-US" sz="1500"/>
          </a:p>
          <a:p>
            <a:r>
              <a:rPr lang="en-US" altLang="en-US" sz="1500"/>
              <a:t>19. LCD with Temperature Sensor</a:t>
            </a:r>
            <a:endParaRPr lang="en-US" altLang="en-US" sz="1500"/>
          </a:p>
          <a:p>
            <a:r>
              <a:rPr lang="en-US" altLang="en-US" sz="1500"/>
              <a:t>Displays live temperature from LM35</a:t>
            </a:r>
            <a:endParaRPr lang="en-US" altLang="en-US" sz="1500"/>
          </a:p>
          <a:p>
            <a:pPr marL="0" indent="0">
              <a:buNone/>
            </a:pPr>
            <a:endParaRPr lang="en-US" altLang="en-US" sz="1100"/>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fontScale="90000" lnSpcReduction="10000"/>
          </a:bodyPr>
          <a:p>
            <a:r>
              <a:rPr lang="en-US" altLang="en-US"/>
              <a:t> LCD with Distance Sensor</a:t>
            </a:r>
            <a:endParaRPr lang="en-US" altLang="en-US"/>
          </a:p>
          <a:p>
            <a:r>
              <a:rPr lang="en-US" altLang="en-US"/>
              <a:t>Displays distance from ultrasonic sensor on LCD.</a:t>
            </a:r>
            <a:endParaRPr lang="en-US" altLang="en-US"/>
          </a:p>
          <a:p>
            <a:endParaRPr lang="en-US" altLang="en-US"/>
          </a:p>
          <a:p>
            <a:r>
              <a:rPr lang="en-US" altLang="en-US"/>
              <a:t>21. Digital Thermometer</a:t>
            </a:r>
            <a:endParaRPr lang="en-US" altLang="en-US"/>
          </a:p>
          <a:p>
            <a:r>
              <a:rPr lang="en-US" altLang="en-US"/>
              <a:t>Converts LM35 data to Celsius and displays on LCD.</a:t>
            </a:r>
            <a:endParaRPr lang="en-US" altLang="en-US"/>
          </a:p>
          <a:p>
            <a:endParaRPr lang="en-US" altLang="en-US"/>
          </a:p>
          <a:p>
            <a:r>
              <a:rPr lang="en-US" altLang="en-US"/>
              <a:t>22. Fire Alarm System</a:t>
            </a:r>
            <a:endParaRPr lang="en-US" altLang="en-US"/>
          </a:p>
          <a:p>
            <a:r>
              <a:rPr lang="en-US" altLang="en-US"/>
              <a:t>Reads analog value from flame sensor and triggers buzzer on detection.</a:t>
            </a:r>
            <a:endParaRPr lang="en-US" altLang="en-US"/>
          </a:p>
          <a:p>
            <a:endParaRPr lang="en-US" altLang="en-US"/>
          </a:p>
          <a:p>
            <a:r>
              <a:rPr lang="en-US" altLang="en-US"/>
              <a:t>23. Gas Leak Detector</a:t>
            </a:r>
            <a:endParaRPr lang="en-US" altLang="en-US"/>
          </a:p>
          <a:p>
            <a:r>
              <a:rPr lang="en-US" altLang="en-US"/>
              <a:t>MQ2 sensor detects gas and triggers alarm or LED warning.</a:t>
            </a:r>
            <a:endParaRPr lang="en-US" altLang="en-US"/>
          </a:p>
          <a:p>
            <a:endParaRPr lang="en-US" altLang="en-US"/>
          </a:p>
          <a:p>
            <a:r>
              <a:rPr lang="en-US" altLang="en-US"/>
              <a:t>24. Smart Dustbin</a:t>
            </a:r>
            <a:endParaRPr lang="en-US" altLang="en-US"/>
          </a:p>
          <a:p>
            <a:r>
              <a:rPr lang="en-US" altLang="en-US"/>
              <a:t>Ultrasonic sensor opens lid via servo when hand is detected nearby.</a:t>
            </a:r>
            <a:endParaRPr lang="en-US"/>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fontScale="90000" lnSpcReduction="10000"/>
          </a:bodyPr>
          <a:p>
            <a:r>
              <a:rPr lang="en-US" altLang="en-US"/>
              <a:t>ine Follower Robot (Basic)</a:t>
            </a:r>
            <a:endParaRPr lang="en-US" altLang="en-US"/>
          </a:p>
          <a:p>
            <a:r>
              <a:rPr lang="en-US" altLang="en-US"/>
              <a:t>IR sensors detect line and control motor directions accordingly.</a:t>
            </a:r>
            <a:endParaRPr lang="en-US" altLang="en-US"/>
          </a:p>
          <a:p>
            <a:endParaRPr lang="en-US" altLang="en-US"/>
          </a:p>
          <a:p>
            <a:r>
              <a:rPr lang="en-US" altLang="en-US"/>
              <a:t>26. Bluetooth Controlled LED</a:t>
            </a:r>
            <a:endParaRPr lang="en-US" altLang="en-US"/>
          </a:p>
          <a:p>
            <a:r>
              <a:rPr lang="en-US" altLang="en-US"/>
              <a:t>Uses SoftwareSerial to receive Bluetooth input and control LEDs.</a:t>
            </a:r>
            <a:endParaRPr lang="en-US" altLang="en-US"/>
          </a:p>
          <a:p>
            <a:endParaRPr lang="en-US" altLang="en-US"/>
          </a:p>
          <a:p>
            <a:r>
              <a:rPr lang="en-US" altLang="en-US"/>
              <a:t>27. Bluetooth Controlled Robot</a:t>
            </a:r>
            <a:endParaRPr lang="en-US" altLang="en-US"/>
          </a:p>
          <a:p>
            <a:r>
              <a:rPr lang="en-US" altLang="en-US"/>
              <a:t>Commands from app drive motors using H-bridge circuit.</a:t>
            </a:r>
            <a:endParaRPr lang="en-US" altLang="en-US"/>
          </a:p>
          <a:p>
            <a:endParaRPr lang="en-US" altLang="en-US"/>
          </a:p>
          <a:p>
            <a:r>
              <a:rPr lang="en-US" altLang="en-US"/>
              <a:t>28. Password Lock System</a:t>
            </a:r>
            <a:endParaRPr lang="en-US" altLang="en-US"/>
          </a:p>
          <a:p>
            <a:r>
              <a:rPr lang="en-US" altLang="en-US"/>
              <a:t>Uses Keypad.h to read input and check against a password.</a:t>
            </a:r>
            <a:endParaRPr lang="en-US" altLang="en-US"/>
          </a:p>
          <a:p>
            <a:endParaRPr lang="en-US" altLang="en-US"/>
          </a:p>
          <a:p>
            <a:r>
              <a:rPr lang="en-US" altLang="en-US"/>
              <a:t>29. Automatic Street Light</a:t>
            </a:r>
            <a:endParaRPr lang="en-US" altLang="en-US"/>
          </a:p>
          <a:p>
            <a:r>
              <a:rPr lang="en-US" altLang="en-US"/>
              <a:t>LDR turns light on/off based on ambient light level.</a:t>
            </a:r>
            <a:endParaRPr lang="en-US" altLang="en-US"/>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fontScale="90000" lnSpcReduction="10000"/>
          </a:bodyPr>
          <a:p>
            <a:r>
              <a:rPr lang="en-US" altLang="en-US"/>
              <a:t>Visitor Counter</a:t>
            </a:r>
            <a:endParaRPr lang="en-US" altLang="en-US"/>
          </a:p>
          <a:p>
            <a:r>
              <a:rPr lang="en-US" altLang="en-US"/>
              <a:t>IR sensors increment/decrement counter displayed on LCD.</a:t>
            </a:r>
            <a:endParaRPr lang="en-US" altLang="en-US"/>
          </a:p>
          <a:p>
            <a:endParaRPr lang="en-US" altLang="en-US"/>
          </a:p>
          <a:p>
            <a:r>
              <a:rPr lang="en-US" altLang="en-US"/>
              <a:t>31. Rain Alert System</a:t>
            </a:r>
            <a:endParaRPr lang="en-US" altLang="en-US"/>
          </a:p>
          <a:p>
            <a:r>
              <a:rPr lang="en-US" altLang="en-US"/>
              <a:t>Rain sensor detects water; buzzer alerts when rain is sensed.</a:t>
            </a:r>
            <a:endParaRPr lang="en-US" altLang="en-US"/>
          </a:p>
          <a:p>
            <a:endParaRPr lang="en-US" altLang="en-US"/>
          </a:p>
          <a:p>
            <a:r>
              <a:rPr lang="en-US" altLang="en-US"/>
              <a:t>32. Smart Parking System</a:t>
            </a:r>
            <a:endParaRPr lang="en-US" altLang="en-US"/>
          </a:p>
          <a:p>
            <a:r>
              <a:rPr lang="en-US" altLang="en-US"/>
              <a:t>IR sensors check slot availability, display result on LCD, control servo barrier.</a:t>
            </a:r>
            <a:endParaRPr lang="en-US" altLang="en-US"/>
          </a:p>
          <a:p>
            <a:endParaRPr lang="en-US" altLang="en-US"/>
          </a:p>
          <a:p>
            <a:r>
              <a:rPr lang="en-US" altLang="en-US"/>
              <a:t>33. Remote Controlled Fan</a:t>
            </a:r>
            <a:endParaRPr lang="en-US" altLang="en-US"/>
          </a:p>
          <a:p>
            <a:r>
              <a:rPr lang="en-US" altLang="en-US"/>
              <a:t>IR remote adjusts fan speed using PWM and IR code detection.</a:t>
            </a:r>
            <a:endParaRPr lang="en-US" altLang="en-US"/>
          </a:p>
          <a:p>
            <a:endParaRPr lang="en-US" altLang="en-US"/>
          </a:p>
          <a:p>
            <a:r>
              <a:rPr lang="en-US" altLang="en-US"/>
              <a:t>34. Touch Sensor LED</a:t>
            </a:r>
            <a:endParaRPr lang="en-US" altLang="en-US"/>
          </a:p>
          <a:p>
            <a:r>
              <a:rPr lang="en-US" altLang="en-US"/>
              <a:t>Touch sensor controls LED on/off.</a:t>
            </a:r>
            <a:endParaRPr lang="en-US" altLang="en-US"/>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a:bodyPr>
          <a:p>
            <a:r>
              <a:rPr lang="en-US" altLang="en-US"/>
              <a:t>Digital Stopwatch</a:t>
            </a:r>
            <a:endParaRPr lang="en-US" altLang="en-US"/>
          </a:p>
          <a:p>
            <a:r>
              <a:rPr lang="en-US" altLang="en-US"/>
              <a:t>Uses push buttons and millis() to start, stop, and reset timer displayed on LCD.</a:t>
            </a:r>
            <a:endParaRPr lang="en-US" altLang="en-US"/>
          </a:p>
          <a:p>
            <a:endParaRPr lang="en-US" altLang="en-US"/>
          </a:p>
          <a:p>
            <a:r>
              <a:rPr lang="en-US" altLang="en-US"/>
              <a:t>36. Arduino Piano</a:t>
            </a:r>
            <a:endParaRPr lang="en-US" altLang="en-US"/>
          </a:p>
          <a:p>
            <a:r>
              <a:rPr lang="en-US" altLang="en-US"/>
              <a:t>Push buttons play tones via buzzer using tone().</a:t>
            </a:r>
            <a:endParaRPr lang="en-US" altLang="en-US"/>
          </a:p>
          <a:p>
            <a:endParaRPr lang="en-US" altLang="en-US"/>
          </a:p>
          <a:p>
            <a:r>
              <a:rPr lang="en-US" altLang="en-US"/>
              <a:t>37. Gesture Controlled Car</a:t>
            </a:r>
            <a:endParaRPr lang="en-US" altLang="en-US"/>
          </a:p>
          <a:p>
            <a:r>
              <a:rPr lang="en-US" altLang="en-US"/>
              <a:t>Accelerometer inputs via Bluetooth steer robot with hand movement.</a:t>
            </a:r>
            <a:endParaRPr lang="en-US" altLang="en-US"/>
          </a:p>
          <a:p>
            <a:endParaRPr lang="en-US" altLang="en-US"/>
          </a:p>
          <a:p>
            <a:r>
              <a:rPr lang="en-US" altLang="en-US"/>
              <a:t>38. Drowsiness Detection System</a:t>
            </a:r>
            <a:endParaRPr lang="en-US" altLang="en-US"/>
          </a:p>
          <a:p>
            <a:r>
              <a:rPr lang="en-US" altLang="en-US"/>
              <a:t>IR sensor or blink sensor triggers alarm if eyes are closed too long.</a:t>
            </a:r>
            <a:endParaRPr lang="en-US" altLang="en-US"/>
          </a:p>
          <a:p>
            <a:endParaRPr lang="en-US" altLang="en-US"/>
          </a:p>
          <a:p>
            <a:endParaRPr lang="en-US"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r>
              <a:rPr lang="en-US" altLang="en-US"/>
              <a:t>Bridges Theory and Practice</a:t>
            </a:r>
            <a:endParaRPr lang="en-US" altLang="en-US"/>
          </a:p>
          <a:p>
            <a:r>
              <a:rPr lang="en-US" altLang="en-US"/>
              <a:t>Arduino lets you directly apply theoretical concepts (like circuits, signals, microcontrollers) into real working projects. It’s like turning textbook pages into actual gadgets.</a:t>
            </a:r>
            <a:endParaRPr lang="en-US" altLang="en-US"/>
          </a:p>
          <a:p>
            <a:endParaRPr lang="en-US" altLang="en-US"/>
          </a:p>
          <a:p>
            <a:r>
              <a:rPr lang="en-US" altLang="en-US"/>
              <a:t>Open Source &amp; Huge Community Support</a:t>
            </a:r>
            <a:endParaRPr lang="en-US" altLang="en-US"/>
          </a:p>
          <a:p>
            <a:r>
              <a:rPr lang="en-US" altLang="en-US"/>
              <a:t>Since Arduino is open-source, there are tons of tutorials, forums, and libraries that make learning and troubleshooting much easier. You’re never stuck alone.</a:t>
            </a:r>
            <a:endParaRPr lang="en-US" altLang="en-US"/>
          </a:p>
          <a:p>
            <a:endParaRPr lang="en-US" altLang="en-US"/>
          </a:p>
          <a:p>
            <a:r>
              <a:rPr lang="en-US" altLang="en-US"/>
              <a:t>Cost-Effective Learning Platform</a:t>
            </a:r>
            <a:endParaRPr lang="en-US" altLang="en-US"/>
          </a:p>
          <a:p>
            <a:r>
              <a:rPr lang="en-US" altLang="en-US"/>
              <a:t>Arduino boards and components are affordable, making it accessible for students with limited budgets to experiment and learn.</a:t>
            </a:r>
            <a:endParaRPr lang="en-US" altLang="en-US"/>
          </a:p>
          <a:p>
            <a:r>
              <a:rPr lang="en-US" altLang="en-US">
                <a:sym typeface="+mn-ea"/>
              </a:rPr>
              <a:t>Fast Prototyping</a:t>
            </a:r>
            <a:endParaRPr lang="en-US" altLang="en-US"/>
          </a:p>
          <a:p>
            <a:endParaRPr lang="en-US" altLang="en-US"/>
          </a:p>
        </p:txBody>
      </p:sp>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idx="1"/>
          </p:nvPr>
        </p:nvSpPr>
        <p:spPr/>
        <p:txBody>
          <a:bodyPr/>
          <a:p>
            <a:r>
              <a:rPr lang="en-US" altLang="en-US"/>
              <a:t>9. Soil Moisture-Based Irrigation</a:t>
            </a:r>
            <a:endParaRPr lang="en-US" altLang="en-US"/>
          </a:p>
          <a:p>
            <a:r>
              <a:rPr lang="en-US" altLang="en-US"/>
              <a:t>Soil sensor triggers water pump (motor/relay) when soil is dry.</a:t>
            </a:r>
            <a:endParaRPr lang="en-US" altLang="en-US"/>
          </a:p>
          <a:p>
            <a:endParaRPr lang="en-US" altLang="en-US"/>
          </a:p>
          <a:p>
            <a:r>
              <a:rPr lang="en-US" altLang="en-US"/>
              <a:t>40. Automatic Hand Sanitizer</a:t>
            </a:r>
            <a:endParaRPr lang="en-US" altLang="en-US"/>
          </a:p>
          <a:p>
            <a:r>
              <a:rPr lang="en-US" altLang="en-US"/>
              <a:t>Ultrasonic sensor detects hand and triggers pump via motor/relay</a:t>
            </a:r>
            <a:endParaRPr lang="en-US" altLang="en-US"/>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fontScale="90000"/>
          </a:bodyPr>
          <a:p>
            <a:r>
              <a:rPr lang="en-US">
                <a:solidFill>
                  <a:srgbClr val="FF0000"/>
                </a:solidFill>
              </a:rPr>
              <a:t>Working demonstration</a:t>
            </a:r>
            <a:br>
              <a:rPr lang="en-US">
                <a:solidFill>
                  <a:srgbClr val="FF0000"/>
                </a:solidFill>
              </a:rPr>
            </a:br>
            <a:endParaRPr lang="en-US">
              <a:solidFill>
                <a:srgbClr val="FF0000"/>
              </a:solidFill>
            </a:endParaRPr>
          </a:p>
        </p:txBody>
      </p:sp>
      <p:sp>
        <p:nvSpPr>
          <p:cNvPr id="5" name="Content Placeholder 4"/>
          <p:cNvSpPr>
            <a:spLocks noGrp="1"/>
          </p:cNvSpPr>
          <p:nvPr>
            <p:ph idx="1"/>
          </p:nvPr>
        </p:nvSpPr>
        <p:spPr/>
        <p:txBody>
          <a:bodyPr>
            <a:normAutofit fontScale="90000"/>
          </a:bodyPr>
          <a:p>
            <a:r>
              <a:rPr lang="en-US" altLang="en-US"/>
              <a:t>. LED Blinking</a:t>
            </a:r>
            <a:endParaRPr lang="en-US" altLang="en-US"/>
          </a:p>
          <a:p>
            <a:r>
              <a:rPr lang="en-US" altLang="en-US"/>
              <a:t>LED turns ON and OFF repeatedly using delay.</a:t>
            </a:r>
            <a:endParaRPr lang="en-US" altLang="en-US"/>
          </a:p>
          <a:p>
            <a:endParaRPr lang="en-US" altLang="en-US"/>
          </a:p>
          <a:p>
            <a:r>
              <a:rPr lang="en-US" altLang="en-US"/>
              <a:t>2. LED with Push Button</a:t>
            </a:r>
            <a:endParaRPr lang="en-US" altLang="en-US"/>
          </a:p>
          <a:p>
            <a:r>
              <a:rPr lang="en-US" altLang="en-US"/>
              <a:t>Pressing the button turns the LED ON or OFF.</a:t>
            </a:r>
            <a:endParaRPr lang="en-US" altLang="en-US"/>
          </a:p>
          <a:p>
            <a:endParaRPr lang="en-US" altLang="en-US"/>
          </a:p>
          <a:p>
            <a:r>
              <a:rPr lang="en-US" altLang="en-US"/>
              <a:t>3. Traffic Light System</a:t>
            </a:r>
            <a:endParaRPr lang="en-US" altLang="en-US"/>
          </a:p>
          <a:p>
            <a:r>
              <a:rPr lang="en-US" altLang="en-US"/>
              <a:t>Red, yellow, and green LEDs light up in a timed sequence.</a:t>
            </a:r>
            <a:endParaRPr lang="en-US" altLang="en-US"/>
          </a:p>
          <a:p>
            <a:endParaRPr lang="en-US" altLang="en-US"/>
          </a:p>
          <a:p>
            <a:r>
              <a:rPr lang="en-US" altLang="en-US"/>
              <a:t>4. LED Fading</a:t>
            </a:r>
            <a:endParaRPr lang="en-US" altLang="en-US"/>
          </a:p>
          <a:p>
            <a:r>
              <a:rPr lang="en-US" altLang="en-US"/>
              <a:t>LED brightness increases and decreases smoothly using PWM.</a:t>
            </a:r>
            <a:endParaRPr lang="en-US" altLang="en-US"/>
          </a:p>
          <a:p>
            <a:endParaRPr lang="en-US" altLang="en-US"/>
          </a:p>
          <a:p>
            <a:endParaRPr lang="en-US" altLang="en-US"/>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idx="1"/>
          </p:nvPr>
        </p:nvSpPr>
        <p:spPr/>
        <p:txBody>
          <a:bodyPr>
            <a:normAutofit fontScale="90000" lnSpcReduction="10000"/>
          </a:bodyPr>
          <a:p>
            <a:r>
              <a:rPr lang="en-US" altLang="en-US"/>
              <a:t>. Buzzer Alarm</a:t>
            </a:r>
            <a:endParaRPr lang="en-US" altLang="en-US"/>
          </a:p>
          <a:p>
            <a:r>
              <a:rPr lang="en-US" altLang="en-US"/>
              <a:t>Buzzer beeps at set intervals or on condition.</a:t>
            </a:r>
            <a:endParaRPr lang="en-US" altLang="en-US"/>
          </a:p>
          <a:p>
            <a:endParaRPr lang="en-US" altLang="en-US"/>
          </a:p>
          <a:p>
            <a:r>
              <a:rPr lang="en-US" altLang="en-US"/>
              <a:t>6. LM35 Temp Sensor</a:t>
            </a:r>
            <a:endParaRPr lang="en-US" altLang="en-US"/>
          </a:p>
          <a:p>
            <a:r>
              <a:rPr lang="en-US" altLang="en-US"/>
              <a:t>Measures temperature and shows it in Serial Monitor.</a:t>
            </a:r>
            <a:endParaRPr lang="en-US" altLang="en-US"/>
          </a:p>
          <a:p>
            <a:endParaRPr lang="en-US" altLang="en-US"/>
          </a:p>
          <a:p>
            <a:r>
              <a:rPr lang="en-US" altLang="en-US"/>
              <a:t>7. Temp Sensor + LED</a:t>
            </a:r>
            <a:endParaRPr lang="en-US" altLang="en-US"/>
          </a:p>
          <a:p>
            <a:r>
              <a:rPr lang="en-US" altLang="en-US"/>
              <a:t>Turns LED ON if temperature exceeds a limit.</a:t>
            </a:r>
            <a:endParaRPr lang="en-US" altLang="en-US"/>
          </a:p>
          <a:p>
            <a:endParaRPr lang="en-US" altLang="en-US"/>
          </a:p>
          <a:p>
            <a:r>
              <a:rPr lang="en-US" altLang="en-US"/>
              <a:t>8. Servo Motor</a:t>
            </a:r>
            <a:endParaRPr lang="en-US" altLang="en-US"/>
          </a:p>
          <a:p>
            <a:r>
              <a:rPr lang="en-US" altLang="en-US"/>
              <a:t>Rotates to a specific angle based on code.</a:t>
            </a:r>
            <a:endParaRPr lang="en-US" altLang="en-US"/>
          </a:p>
          <a:p>
            <a:endParaRPr lang="en-US" altLang="en-US"/>
          </a:p>
          <a:p>
            <a:r>
              <a:rPr lang="en-US" altLang="en-US"/>
              <a:t>9. LDR Sensor</a:t>
            </a:r>
            <a:endParaRPr lang="en-US" altLang="en-US"/>
          </a:p>
          <a:p>
            <a:r>
              <a:rPr lang="en-US" altLang="en-US"/>
              <a:t>LED lights up in dark, turns OFF in light.</a:t>
            </a:r>
            <a:endParaRPr lang="en-US" altLang="en-US"/>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fontScale="90000" lnSpcReduction="10000"/>
          </a:bodyPr>
          <a:p>
            <a:r>
              <a:rPr lang="en-US" altLang="en-US"/>
              <a:t>PIR Motion Sensor</a:t>
            </a:r>
            <a:endParaRPr lang="en-US" altLang="en-US"/>
          </a:p>
          <a:p>
            <a:r>
              <a:rPr lang="en-US" altLang="en-US"/>
              <a:t>Detects movement and turns LED or buzzer ON.</a:t>
            </a:r>
            <a:endParaRPr lang="en-US" altLang="en-US"/>
          </a:p>
          <a:p>
            <a:endParaRPr lang="en-US" altLang="en-US"/>
          </a:p>
          <a:p>
            <a:r>
              <a:rPr lang="en-US" altLang="en-US"/>
              <a:t>11. Ultrasonic Sensor</a:t>
            </a:r>
            <a:endParaRPr lang="en-US" altLang="en-US"/>
          </a:p>
          <a:p>
            <a:r>
              <a:rPr lang="en-US" altLang="en-US"/>
              <a:t>Measures distance to an object using sound waves.</a:t>
            </a:r>
            <a:endParaRPr lang="en-US" altLang="en-US"/>
          </a:p>
          <a:p>
            <a:endParaRPr lang="en-US" altLang="en-US"/>
          </a:p>
          <a:p>
            <a:r>
              <a:rPr lang="en-US" altLang="en-US"/>
              <a:t>12. Obstacle Avoidance</a:t>
            </a:r>
            <a:endParaRPr lang="en-US" altLang="en-US"/>
          </a:p>
          <a:p>
            <a:r>
              <a:rPr lang="en-US" altLang="en-US"/>
              <a:t>Buzzer or LED alerts if object is too close.</a:t>
            </a:r>
            <a:endParaRPr lang="en-US" altLang="en-US"/>
          </a:p>
          <a:p>
            <a:endParaRPr lang="en-US" altLang="en-US"/>
          </a:p>
          <a:p>
            <a:r>
              <a:rPr lang="en-US" altLang="en-US"/>
              <a:t>13. IR Sensor</a:t>
            </a:r>
            <a:endParaRPr lang="en-US" altLang="en-US"/>
          </a:p>
          <a:p>
            <a:r>
              <a:rPr lang="en-US" altLang="en-US"/>
              <a:t>Detects nearby objects or motion.</a:t>
            </a:r>
            <a:endParaRPr lang="en-US" altLang="en-US"/>
          </a:p>
          <a:p>
            <a:endParaRPr lang="en-US" altLang="en-US"/>
          </a:p>
          <a:p>
            <a:r>
              <a:rPr lang="en-US" altLang="en-US"/>
              <a:t>14. IR Remote LED Control</a:t>
            </a:r>
            <a:endParaRPr lang="en-US" altLang="en-US"/>
          </a:p>
          <a:p>
            <a:r>
              <a:rPr lang="en-US" altLang="en-US"/>
              <a:t>LEDs controlled using TV remote buttons.</a:t>
            </a:r>
            <a:endParaRPr lang="en-US" altLang="en-US"/>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fontScale="90000" lnSpcReduction="10000"/>
          </a:bodyPr>
          <a:p>
            <a:r>
              <a:rPr lang="en-US" altLang="en-US"/>
              <a:t>DC Motor Control</a:t>
            </a:r>
            <a:endParaRPr lang="en-US" altLang="en-US"/>
          </a:p>
          <a:p>
            <a:r>
              <a:rPr lang="en-US" altLang="en-US"/>
              <a:t>Motor turns ON/OFF using Arduino.</a:t>
            </a:r>
            <a:endParaRPr lang="en-US" altLang="en-US"/>
          </a:p>
          <a:p>
            <a:endParaRPr lang="en-US" altLang="en-US"/>
          </a:p>
          <a:p>
            <a:r>
              <a:rPr lang="en-US" altLang="en-US"/>
              <a:t>16. Motor Direction Control</a:t>
            </a:r>
            <a:endParaRPr lang="en-US" altLang="en-US"/>
          </a:p>
          <a:p>
            <a:r>
              <a:rPr lang="en-US" altLang="en-US"/>
              <a:t>Switches motor spin direction (forward/reverse).</a:t>
            </a:r>
            <a:endParaRPr lang="en-US" altLang="en-US"/>
          </a:p>
          <a:p>
            <a:endParaRPr lang="en-US" altLang="en-US"/>
          </a:p>
          <a:p>
            <a:r>
              <a:rPr lang="en-US" altLang="en-US"/>
              <a:t>17. Potentiometer Fan Control</a:t>
            </a:r>
            <a:endParaRPr lang="en-US" altLang="en-US"/>
          </a:p>
          <a:p>
            <a:r>
              <a:rPr lang="en-US" altLang="en-US"/>
              <a:t>Motor speed varies with knob position.</a:t>
            </a:r>
            <a:endParaRPr lang="en-US" altLang="en-US"/>
          </a:p>
          <a:p>
            <a:endParaRPr lang="en-US" altLang="en-US"/>
          </a:p>
          <a:p>
            <a:r>
              <a:rPr lang="en-US" altLang="en-US"/>
              <a:t>18. LCD Display</a:t>
            </a:r>
            <a:endParaRPr lang="en-US" altLang="en-US"/>
          </a:p>
          <a:p>
            <a:r>
              <a:rPr lang="en-US" altLang="en-US"/>
              <a:t>Prints simple messages or values.</a:t>
            </a:r>
            <a:endParaRPr lang="en-US" altLang="en-US"/>
          </a:p>
          <a:p>
            <a:endParaRPr lang="en-US" altLang="en-US"/>
          </a:p>
          <a:p>
            <a:r>
              <a:rPr lang="en-US" altLang="en-US"/>
              <a:t>19. Temp on LCD</a:t>
            </a:r>
            <a:endParaRPr lang="en-US" altLang="en-US"/>
          </a:p>
          <a:p>
            <a:r>
              <a:rPr lang="en-US" altLang="en-US"/>
              <a:t>Shows LM35 readings on LCD.</a:t>
            </a:r>
            <a:endParaRPr lang="en-US" altLang="en-US"/>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fontScale="90000" lnSpcReduction="10000"/>
          </a:bodyPr>
          <a:p>
            <a:r>
              <a:rPr lang="en-US" altLang="en-US"/>
              <a:t>Distance on LCD</a:t>
            </a:r>
            <a:endParaRPr lang="en-US" altLang="en-US"/>
          </a:p>
          <a:p>
            <a:r>
              <a:rPr lang="en-US" altLang="en-US"/>
              <a:t>Displays ultrasonic distance readings on screen.</a:t>
            </a:r>
            <a:endParaRPr lang="en-US" altLang="en-US"/>
          </a:p>
          <a:p>
            <a:endParaRPr lang="en-US" altLang="en-US"/>
          </a:p>
          <a:p>
            <a:r>
              <a:rPr lang="en-US" altLang="en-US"/>
              <a:t>21. Digital Thermometer</a:t>
            </a:r>
            <a:endParaRPr lang="en-US" altLang="en-US"/>
          </a:p>
          <a:p>
            <a:r>
              <a:rPr lang="en-US" altLang="en-US"/>
              <a:t>Live temperature shown on LCD.</a:t>
            </a:r>
            <a:endParaRPr lang="en-US" altLang="en-US"/>
          </a:p>
          <a:p>
            <a:endParaRPr lang="en-US" altLang="en-US"/>
          </a:p>
          <a:p>
            <a:r>
              <a:rPr lang="en-US" altLang="en-US"/>
              <a:t>22. Fire Alarm</a:t>
            </a:r>
            <a:endParaRPr lang="en-US" altLang="en-US"/>
          </a:p>
          <a:p>
            <a:r>
              <a:rPr lang="en-US" altLang="en-US"/>
              <a:t>Flame sensor detects fire; buzzer alerts.</a:t>
            </a:r>
            <a:endParaRPr lang="en-US" altLang="en-US"/>
          </a:p>
          <a:p>
            <a:endParaRPr lang="en-US" altLang="en-US"/>
          </a:p>
          <a:p>
            <a:r>
              <a:rPr lang="en-US" altLang="en-US"/>
              <a:t>23. Gas Detector</a:t>
            </a:r>
            <a:endParaRPr lang="en-US" altLang="en-US"/>
          </a:p>
          <a:p>
            <a:r>
              <a:rPr lang="en-US" altLang="en-US"/>
              <a:t>MQ sensor triggers buzzer on gas leak.</a:t>
            </a:r>
            <a:endParaRPr lang="en-US" altLang="en-US"/>
          </a:p>
          <a:p>
            <a:endParaRPr lang="en-US" altLang="en-US"/>
          </a:p>
          <a:p>
            <a:r>
              <a:rPr lang="en-US" altLang="en-US"/>
              <a:t>24. Smart Dustbin</a:t>
            </a:r>
            <a:endParaRPr lang="en-US" altLang="en-US"/>
          </a:p>
          <a:p>
            <a:r>
              <a:rPr lang="en-US" altLang="en-US"/>
              <a:t>Lid opens automatically when hand is near.</a:t>
            </a:r>
            <a:endParaRPr lang="en-US" altLang="en-US"/>
          </a:p>
        </p:txBody>
      </p: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fontScale="90000" lnSpcReduction="10000"/>
          </a:bodyPr>
          <a:p>
            <a:r>
              <a:rPr lang="en-US" altLang="en-US"/>
              <a:t>Line Follower Bot</a:t>
            </a:r>
            <a:endParaRPr lang="en-US" altLang="en-US"/>
          </a:p>
          <a:p>
            <a:r>
              <a:rPr lang="en-US" altLang="en-US"/>
              <a:t>Follows a black line using IR sensors.</a:t>
            </a:r>
            <a:endParaRPr lang="en-US" altLang="en-US"/>
          </a:p>
          <a:p>
            <a:endParaRPr lang="en-US" altLang="en-US"/>
          </a:p>
          <a:p>
            <a:r>
              <a:rPr lang="en-US" altLang="en-US"/>
              <a:t>26. Bluetooth LED Control</a:t>
            </a:r>
            <a:endParaRPr lang="en-US" altLang="en-US"/>
          </a:p>
          <a:p>
            <a:r>
              <a:rPr lang="en-US" altLang="en-US"/>
              <a:t>Mobile app turns LEDs ON/OFF wirelessly.</a:t>
            </a:r>
            <a:endParaRPr lang="en-US" altLang="en-US"/>
          </a:p>
          <a:p>
            <a:endParaRPr lang="en-US" altLang="en-US"/>
          </a:p>
          <a:p>
            <a:r>
              <a:rPr lang="en-US" altLang="en-US"/>
              <a:t>27. Bluetooth Robot</a:t>
            </a:r>
            <a:endParaRPr lang="en-US" altLang="en-US"/>
          </a:p>
          <a:p>
            <a:r>
              <a:rPr lang="en-US" altLang="en-US"/>
              <a:t>Control robot’s movement via phone.</a:t>
            </a:r>
            <a:endParaRPr lang="en-US" altLang="en-US"/>
          </a:p>
          <a:p>
            <a:endParaRPr lang="en-US" altLang="en-US"/>
          </a:p>
          <a:p>
            <a:r>
              <a:rPr lang="en-US" altLang="en-US"/>
              <a:t>28. Password Lock</a:t>
            </a:r>
            <a:endParaRPr lang="en-US" altLang="en-US"/>
          </a:p>
          <a:p>
            <a:r>
              <a:rPr lang="en-US" altLang="en-US"/>
              <a:t>Opens only if correct password is entered.</a:t>
            </a:r>
            <a:endParaRPr lang="en-US" altLang="en-US"/>
          </a:p>
          <a:p>
            <a:endParaRPr lang="en-US" altLang="en-US"/>
          </a:p>
          <a:p>
            <a:r>
              <a:rPr lang="en-US" altLang="en-US"/>
              <a:t>29. Automatic Street Light</a:t>
            </a:r>
            <a:endParaRPr lang="en-US" altLang="en-US"/>
          </a:p>
          <a:p>
            <a:r>
              <a:rPr lang="en-US" altLang="en-US"/>
              <a:t>LED turns ON in dark and OFF in light.</a:t>
            </a:r>
            <a:endParaRPr lang="en-US" altLang="en-US"/>
          </a:p>
        </p:txBody>
      </p: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fontScale="90000" lnSpcReduction="10000"/>
          </a:bodyPr>
          <a:p>
            <a:r>
              <a:rPr lang="en-US" altLang="en-US"/>
              <a:t> Visitor Counter</a:t>
            </a:r>
            <a:endParaRPr lang="en-US" altLang="en-US"/>
          </a:p>
          <a:p>
            <a:r>
              <a:rPr lang="en-US" altLang="en-US"/>
              <a:t>Counts people entering/exiting, shows count on LCD.</a:t>
            </a:r>
            <a:endParaRPr lang="en-US" altLang="en-US"/>
          </a:p>
          <a:p>
            <a:endParaRPr lang="en-US" altLang="en-US"/>
          </a:p>
          <a:p>
            <a:r>
              <a:rPr lang="en-US" altLang="en-US"/>
              <a:t>31. Rain Alert</a:t>
            </a:r>
            <a:endParaRPr lang="en-US" altLang="en-US"/>
          </a:p>
          <a:p>
            <a:r>
              <a:rPr lang="en-US" altLang="en-US"/>
              <a:t>Buzzer goes ON when rain is detected.</a:t>
            </a:r>
            <a:endParaRPr lang="en-US" altLang="en-US"/>
          </a:p>
          <a:p>
            <a:endParaRPr lang="en-US" altLang="en-US"/>
          </a:p>
          <a:p>
            <a:r>
              <a:rPr lang="en-US" altLang="en-US"/>
              <a:t>32. Smart Parking System</a:t>
            </a:r>
            <a:endParaRPr lang="en-US" altLang="en-US"/>
          </a:p>
          <a:p>
            <a:r>
              <a:rPr lang="en-US" altLang="en-US"/>
              <a:t>IR detects car presence; LCD shows space; servo acts as gate.</a:t>
            </a:r>
            <a:endParaRPr lang="en-US" altLang="en-US"/>
          </a:p>
          <a:p>
            <a:endParaRPr lang="en-US" altLang="en-US"/>
          </a:p>
          <a:p>
            <a:r>
              <a:rPr lang="en-US" altLang="en-US"/>
              <a:t>33. IR Fan Control</a:t>
            </a:r>
            <a:endParaRPr lang="en-US" altLang="en-US"/>
          </a:p>
          <a:p>
            <a:r>
              <a:rPr lang="en-US" altLang="en-US"/>
              <a:t>IR remote adjusts fan speed via Arduino.</a:t>
            </a:r>
            <a:endParaRPr lang="en-US" altLang="en-US"/>
          </a:p>
          <a:p>
            <a:endParaRPr lang="en-US" altLang="en-US"/>
          </a:p>
          <a:p>
            <a:r>
              <a:rPr lang="en-US" altLang="en-US"/>
              <a:t>34. Touch Sensor LED</a:t>
            </a:r>
            <a:endParaRPr lang="en-US" altLang="en-US"/>
          </a:p>
          <a:p>
            <a:r>
              <a:rPr lang="en-US" altLang="en-US"/>
              <a:t>Touching the sensor toggles the LED.</a:t>
            </a:r>
            <a:endParaRPr lang="en-US" altLang="en-US"/>
          </a:p>
        </p:txBody>
      </p: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Autofit/>
          </a:bodyPr>
          <a:p>
            <a:r>
              <a:rPr lang="en-US" altLang="en-US" sz="1400"/>
              <a:t> Stopwatch</a:t>
            </a:r>
            <a:endParaRPr lang="en-US" altLang="en-US" sz="1400"/>
          </a:p>
          <a:p>
            <a:r>
              <a:rPr lang="en-US" altLang="en-US" sz="1400"/>
              <a:t>Start/stop/reset timer with buttons, shows on LCD.</a:t>
            </a:r>
            <a:endParaRPr lang="en-US" altLang="en-US" sz="1400"/>
          </a:p>
          <a:p>
            <a:endParaRPr lang="en-US" altLang="en-US" sz="1400"/>
          </a:p>
          <a:p>
            <a:r>
              <a:rPr lang="en-US" altLang="en-US" sz="1400"/>
              <a:t>36. Arduino Piano</a:t>
            </a:r>
            <a:endParaRPr lang="en-US" altLang="en-US" sz="1400"/>
          </a:p>
          <a:p>
            <a:r>
              <a:rPr lang="en-US" altLang="en-US" sz="1400"/>
              <a:t>Press buttons to play musical notes via </a:t>
            </a:r>
            <a:r>
              <a:rPr lang="en-US" altLang="en-US" sz="1400"/>
              <a:t>buzzer.</a:t>
            </a:r>
            <a:endParaRPr lang="en-US" altLang="en-US" sz="1400"/>
          </a:p>
          <a:p>
            <a:endParaRPr lang="en-US" altLang="en-US" sz="1400"/>
          </a:p>
          <a:p>
            <a:r>
              <a:rPr lang="en-US" altLang="en-US" sz="1400"/>
              <a:t>37. Gesture Car</a:t>
            </a:r>
            <a:endParaRPr lang="en-US" altLang="en-US" sz="1400"/>
          </a:p>
          <a:p>
            <a:r>
              <a:rPr lang="en-US" altLang="en-US" sz="1400"/>
              <a:t>Tilt-controlled robot using Bluetooth and accelerometer.</a:t>
            </a:r>
            <a:endParaRPr lang="en-US" altLang="en-US" sz="1400"/>
          </a:p>
          <a:p>
            <a:endParaRPr lang="en-US" altLang="en-US" sz="1400"/>
          </a:p>
          <a:p>
            <a:r>
              <a:rPr lang="en-US" altLang="en-US" sz="1400"/>
              <a:t>38. Drowsiness Alert</a:t>
            </a:r>
            <a:endParaRPr lang="en-US" altLang="en-US" sz="1400"/>
          </a:p>
          <a:p>
            <a:r>
              <a:rPr lang="en-US" altLang="en-US" sz="1400"/>
              <a:t>Detects closed eyes; buzzer warns if eyes are shut too long.</a:t>
            </a:r>
            <a:endParaRPr lang="en-US" altLang="en-US" sz="1400"/>
          </a:p>
          <a:p>
            <a:endParaRPr lang="en-US" altLang="en-US" sz="1400"/>
          </a:p>
          <a:p>
            <a:r>
              <a:rPr lang="en-US" altLang="en-US" sz="1400"/>
              <a:t>39. Soil Moisture Pump</a:t>
            </a:r>
            <a:endParaRPr lang="en-US" altLang="en-US" sz="1400"/>
          </a:p>
          <a:p>
            <a:r>
              <a:rPr lang="en-US" altLang="en-US" sz="1400"/>
              <a:t>Water pump turns ON when soil is dry.</a:t>
            </a:r>
            <a:endParaRPr lang="en-US" altLang="en-US" sz="1400"/>
          </a:p>
          <a:p>
            <a:endParaRPr lang="en-US" altLang="en-US" sz="800"/>
          </a:p>
        </p:txBody>
      </p:sp>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695960" y="520065"/>
            <a:ext cx="10801985" cy="5817870"/>
          </a:xfrm>
        </p:spPr>
        <p:txBody>
          <a:bodyPr/>
          <a:p>
            <a:r>
              <a:rPr lang="en-US" altLang="en-US"/>
              <a:t>40. Auto Hand Sanitizer</a:t>
            </a:r>
            <a:endParaRPr lang="en-US" altLang="en-US"/>
          </a:p>
          <a:p>
            <a:r>
              <a:rPr lang="en-US" altLang="en-US"/>
              <a:t>Detects hand and dispenses sanitizer via pump.</a:t>
            </a:r>
            <a:endParaRPr lang="en-US" altLang="en-US"/>
          </a:p>
          <a:p>
            <a:endParaRPr lang="en-US" altLang="en-US"/>
          </a:p>
          <a:p>
            <a:r>
              <a:rPr lang="en-US" altLang="en-US"/>
              <a:t>These are the working demonstration</a:t>
            </a:r>
            <a:endParaRPr lang="en-US"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a:bodyPr>
          <a:p>
            <a:r>
              <a:rPr lang="en-US" altLang="en-US"/>
              <a:t>Fast Prototyping</a:t>
            </a:r>
            <a:endParaRPr lang="en-US" altLang="en-US"/>
          </a:p>
          <a:p>
            <a:r>
              <a:rPr lang="en-US" altLang="en-US"/>
              <a:t>Arduino lets you quickly build and test ideas without deep hardware design, speeding up innovation and creativity.</a:t>
            </a:r>
            <a:endParaRPr lang="en-US" altLang="en-US"/>
          </a:p>
          <a:p>
            <a:endParaRPr lang="en-US" altLang="en-US"/>
          </a:p>
          <a:p>
            <a:r>
              <a:rPr lang="en-US" altLang="en-US"/>
              <a:t>Supports Multiple Programming Languages</a:t>
            </a:r>
            <a:endParaRPr lang="en-US" altLang="en-US"/>
          </a:p>
          <a:p>
            <a:r>
              <a:rPr lang="en-US" altLang="en-US"/>
              <a:t>While it mainly uses C/C++, you can also program Arduino using Python, JavaScript, or even block-based languages, making it flexible for all skill levels.</a:t>
            </a:r>
            <a:endParaRPr lang="en-US" altLang="en-US"/>
          </a:p>
          <a:p>
            <a:endParaRPr lang="en-US" altLang="en-US"/>
          </a:p>
          <a:p>
            <a:r>
              <a:rPr lang="en-US" altLang="en-US"/>
              <a:t>Ideal for IoT and Automation</a:t>
            </a:r>
            <a:endParaRPr lang="en-US" altLang="en-US"/>
          </a:p>
          <a:p>
            <a:r>
              <a:rPr lang="en-US" altLang="en-US"/>
              <a:t>Arduino is the backbone of many Internet of Things (IoT) projects, home automation systems, and industrial automation prototypes.</a:t>
            </a:r>
            <a:endParaRPr lang="en-US" altLang="en-US"/>
          </a:p>
          <a:p>
            <a:endParaRPr lang="en-US" altLang="en-US"/>
          </a:p>
          <a:p>
            <a:r>
              <a:rPr lang="en-US" altLang="en-US"/>
              <a:t>Enhances Problem-Solving Skills</a:t>
            </a:r>
            <a:endParaRPr lang="en-US" altLang="en-US"/>
          </a:p>
          <a:p>
            <a:endParaRPr lang="en-US" altLang="en-US"/>
          </a:p>
          <a:p>
            <a:endParaRPr lang="en-US" altLang="en-US"/>
          </a:p>
        </p:txBody>
      </p:sp>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olidFill>
                  <a:srgbClr val="FF0000"/>
                </a:solidFill>
              </a:rPr>
              <a:t>Challenges faced</a:t>
            </a:r>
            <a:endParaRPr lang="en-US">
              <a:solidFill>
                <a:srgbClr val="FF0000"/>
              </a:solidFill>
            </a:endParaRPr>
          </a:p>
        </p:txBody>
      </p:sp>
      <p:sp>
        <p:nvSpPr>
          <p:cNvPr id="5" name="Content Placeholder 4"/>
          <p:cNvSpPr>
            <a:spLocks noGrp="1"/>
          </p:cNvSpPr>
          <p:nvPr>
            <p:ph idx="1"/>
          </p:nvPr>
        </p:nvSpPr>
        <p:spPr/>
        <p:txBody>
          <a:bodyPr>
            <a:normAutofit fontScale="90000"/>
          </a:bodyPr>
          <a:p>
            <a:r>
              <a:rPr lang="en-US" altLang="en-US"/>
              <a:t>1. Wiring &amp; Connections</a:t>
            </a:r>
            <a:endParaRPr lang="en-US" altLang="en-US"/>
          </a:p>
          <a:p>
            <a:r>
              <a:rPr lang="en-US" altLang="en-US"/>
              <a:t>Loose jumper wires or wrong pin connections.</a:t>
            </a:r>
            <a:endParaRPr lang="en-US" altLang="en-US"/>
          </a:p>
          <a:p>
            <a:endParaRPr lang="en-US" altLang="en-US"/>
          </a:p>
          <a:p>
            <a:r>
              <a:rPr lang="en-US" altLang="en-US"/>
              <a:t>Wrong orientation of components like LEDs, sensors, motors.</a:t>
            </a:r>
            <a:endParaRPr lang="en-US" altLang="en-US"/>
          </a:p>
          <a:p>
            <a:endParaRPr lang="en-US" altLang="en-US"/>
          </a:p>
          <a:p>
            <a:r>
              <a:rPr lang="en-US" altLang="en-US"/>
              <a:t>Breadboard issues causing open circuits or shorts.</a:t>
            </a:r>
            <a:endParaRPr lang="en-US" altLang="en-US"/>
          </a:p>
          <a:p>
            <a:endParaRPr lang="en-US" altLang="en-US"/>
          </a:p>
          <a:p>
            <a:r>
              <a:rPr lang="zh-CN" altLang="en-US"/>
              <a:t>⚡</a:t>
            </a:r>
            <a:r>
              <a:rPr lang="en-US" altLang="en-US"/>
              <a:t> 2. Power Supply Problems</a:t>
            </a:r>
            <a:endParaRPr lang="en-US" altLang="en-US"/>
          </a:p>
          <a:p>
            <a:r>
              <a:rPr lang="en-US" altLang="en-US"/>
              <a:t>Insufficient power to run components (especially motors, LCDs).</a:t>
            </a:r>
            <a:endParaRPr lang="en-US" altLang="en-US"/>
          </a:p>
          <a:p>
            <a:endParaRPr lang="en-US" altLang="en-US"/>
          </a:p>
          <a:p>
            <a:r>
              <a:rPr lang="en-US" altLang="en-US"/>
              <a:t>Not using proper external power for servo/DC motors.</a:t>
            </a:r>
            <a:endParaRPr lang="en-US" altLang="en-US"/>
          </a:p>
          <a:p>
            <a:pPr marL="0" indent="0">
              <a:buNone/>
            </a:pPr>
            <a:endParaRPr lang="en-US" altLang="en-US"/>
          </a:p>
        </p:txBody>
      </p:sp>
    </p:spTree>
    <p:custDataLst>
      <p:tags r:id="rId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idx="1"/>
          </p:nvPr>
        </p:nvSpPr>
        <p:spPr/>
        <p:txBody>
          <a:bodyPr>
            <a:normAutofit fontScale="90000"/>
          </a:bodyPr>
          <a:p>
            <a:r>
              <a:rPr lang="en-US" altLang="en-US"/>
              <a:t> 3. Code Errors</a:t>
            </a:r>
            <a:endParaRPr lang="en-US" altLang="en-US"/>
          </a:p>
          <a:p>
            <a:r>
              <a:rPr lang="en-US" altLang="en-US"/>
              <a:t>Typos in variable names or logic.</a:t>
            </a:r>
            <a:endParaRPr lang="en-US" altLang="en-US"/>
          </a:p>
          <a:p>
            <a:endParaRPr lang="en-US" altLang="en-US"/>
          </a:p>
          <a:p>
            <a:r>
              <a:rPr lang="en-US" altLang="en-US"/>
              <a:t>Missing libraries or wrong library versions.</a:t>
            </a:r>
            <a:endParaRPr lang="en-US" altLang="en-US"/>
          </a:p>
          <a:p>
            <a:endParaRPr lang="en-US" altLang="en-US"/>
          </a:p>
          <a:p>
            <a:r>
              <a:rPr lang="en-US" altLang="en-US"/>
              <a:t>Incorrect use of delays, loops, or conditions.</a:t>
            </a:r>
            <a:endParaRPr lang="en-US" altLang="en-US"/>
          </a:p>
          <a:p>
            <a:endParaRPr lang="en-US" altLang="en-US"/>
          </a:p>
          <a:p>
            <a:r>
              <a:rPr lang="zh-CN" altLang="en-US"/>
              <a:t>🧠</a:t>
            </a:r>
            <a:r>
              <a:rPr lang="en-US" altLang="en-US"/>
              <a:t> 4. Logic/Timing Mistakes</a:t>
            </a:r>
            <a:endParaRPr lang="en-US" altLang="en-US"/>
          </a:p>
          <a:p>
            <a:r>
              <a:rPr lang="en-US" altLang="en-US"/>
              <a:t>Wrong placement of if, else, or delay timing.</a:t>
            </a:r>
            <a:endParaRPr lang="en-US" altLang="en-US"/>
          </a:p>
          <a:p>
            <a:endParaRPr lang="en-US" altLang="en-US"/>
          </a:p>
          <a:p>
            <a:r>
              <a:rPr lang="en-US" altLang="en-US"/>
              <a:t>Poor sensor response due to not debouncing buttons or IR sensors.</a:t>
            </a:r>
            <a:endParaRPr lang="en-US" altLang="en-US"/>
          </a:p>
          <a:p>
            <a:endParaRPr lang="en-US" altLang="en-US"/>
          </a:p>
          <a:p>
            <a:r>
              <a:rPr lang="en-US" altLang="en-US"/>
              <a:t>Not using PWM correctly for motor or LED control.</a:t>
            </a:r>
            <a:endParaRPr lang="en-US" altLang="en-US"/>
          </a:p>
          <a:p>
            <a:pPr marL="0" indent="0">
              <a:buNone/>
            </a:pPr>
            <a:endParaRPr lang="en-US" altLang="en-US"/>
          </a:p>
        </p:txBody>
      </p:sp>
    </p:spTree>
    <p:custDataLst>
      <p:tags r:id="rId1"/>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fontScale="90000"/>
          </a:bodyPr>
          <a:p>
            <a:r>
              <a:rPr lang="en-US" altLang="en-US"/>
              <a:t>Incorrect threshold values for temperature, gas, or light sensors.</a:t>
            </a:r>
            <a:endParaRPr lang="en-US" altLang="en-US"/>
          </a:p>
          <a:p>
            <a:endParaRPr lang="en-US" altLang="en-US"/>
          </a:p>
          <a:p>
            <a:r>
              <a:rPr lang="en-US" altLang="en-US"/>
              <a:t>Calibration issues with sensors like soil moisture or MQ series.</a:t>
            </a:r>
            <a:endParaRPr lang="en-US" altLang="en-US"/>
          </a:p>
          <a:p>
            <a:endParaRPr lang="en-US" altLang="en-US"/>
          </a:p>
          <a:p>
            <a:r>
              <a:rPr lang="zh-CN" altLang="en-US"/>
              <a:t>📲</a:t>
            </a:r>
            <a:r>
              <a:rPr lang="en-US" altLang="en-US"/>
              <a:t> 6. Bluetooth/IR Communication Issues</a:t>
            </a:r>
            <a:endParaRPr lang="en-US" altLang="en-US"/>
          </a:p>
          <a:p>
            <a:r>
              <a:rPr lang="en-US" altLang="en-US"/>
              <a:t>Bluetooth pairing failure or wrong baud rate in code.</a:t>
            </a:r>
            <a:endParaRPr lang="en-US" altLang="en-US"/>
          </a:p>
          <a:p>
            <a:endParaRPr lang="en-US" altLang="en-US"/>
          </a:p>
          <a:p>
            <a:r>
              <a:rPr lang="en-US" altLang="en-US"/>
              <a:t>IR remote not matched with decoded values in the sketch.</a:t>
            </a:r>
            <a:endParaRPr lang="en-US" altLang="en-US"/>
          </a:p>
          <a:p>
            <a:endParaRPr lang="en-US" altLang="en-US"/>
          </a:p>
          <a:p>
            <a:r>
              <a:rPr lang="zh-CN" altLang="en-US"/>
              <a:t>🔧</a:t>
            </a:r>
            <a:r>
              <a:rPr lang="en-US" altLang="en-US"/>
              <a:t> 7. Mechanical Problems</a:t>
            </a:r>
            <a:endParaRPr lang="en-US" altLang="en-US"/>
          </a:p>
          <a:p>
            <a:r>
              <a:rPr lang="en-US" altLang="en-US"/>
              <a:t>Servo motor not rotating as expected (overdriven or underpowered).</a:t>
            </a:r>
            <a:endParaRPr lang="en-US" altLang="en-US"/>
          </a:p>
          <a:p>
            <a:endParaRPr lang="en-US" altLang="en-US"/>
          </a:p>
          <a:p>
            <a:r>
              <a:rPr lang="en-US" altLang="en-US"/>
              <a:t>Wheel/motor misalignment in robotic projects.</a:t>
            </a:r>
            <a:endParaRPr lang="en-US" altLang="en-US"/>
          </a:p>
          <a:p>
            <a:pPr marL="0" indent="0">
              <a:buNone/>
            </a:pPr>
            <a:endParaRPr lang="en-US" altLang="en-US"/>
          </a:p>
        </p:txBody>
      </p:sp>
    </p:spTree>
    <p:custDataLst>
      <p:tags r:id="rId1"/>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normAutofit fontScale="90000" lnSpcReduction="10000"/>
          </a:bodyPr>
          <a:p>
            <a:r>
              <a:rPr lang="en-US" altLang="en-US"/>
              <a:t> 8. Display Issues</a:t>
            </a:r>
            <a:endParaRPr lang="en-US" altLang="en-US"/>
          </a:p>
          <a:p>
            <a:r>
              <a:rPr lang="en-US" altLang="en-US"/>
              <a:t>LCD not showing anything (contrast setting or wiring error).</a:t>
            </a:r>
            <a:endParaRPr lang="en-US" altLang="en-US"/>
          </a:p>
          <a:p>
            <a:endParaRPr lang="en-US" altLang="en-US"/>
          </a:p>
          <a:p>
            <a:r>
              <a:rPr lang="en-US" altLang="en-US"/>
              <a:t>Data not updating properly due to missing clear/display code.</a:t>
            </a:r>
            <a:endParaRPr lang="en-US" altLang="en-US"/>
          </a:p>
          <a:p>
            <a:endParaRPr lang="en-US" altLang="en-US"/>
          </a:p>
          <a:p>
            <a:r>
              <a:rPr lang="zh-CN" altLang="en-US"/>
              <a:t>🔋</a:t>
            </a:r>
            <a:r>
              <a:rPr lang="en-US" altLang="en-US"/>
              <a:t> 9. Component Compatibility</a:t>
            </a:r>
            <a:endParaRPr lang="en-US" altLang="en-US"/>
          </a:p>
          <a:p>
            <a:r>
              <a:rPr lang="en-US" altLang="en-US"/>
              <a:t>Using 3.3V components on a 5V setup without logic level shifting.</a:t>
            </a:r>
            <a:endParaRPr lang="en-US" altLang="en-US"/>
          </a:p>
          <a:p>
            <a:endParaRPr lang="en-US" altLang="en-US"/>
          </a:p>
          <a:p>
            <a:r>
              <a:rPr lang="en-US" altLang="en-US"/>
              <a:t>PWM pins not available or analog/digital pin mix-ups.</a:t>
            </a:r>
            <a:endParaRPr lang="en-US" altLang="en-US"/>
          </a:p>
          <a:p>
            <a:endParaRPr lang="en-US" altLang="en-US"/>
          </a:p>
          <a:p>
            <a:r>
              <a:rPr lang="zh-CN" altLang="en-US"/>
              <a:t>🧪</a:t>
            </a:r>
            <a:r>
              <a:rPr lang="en-US" altLang="en-US"/>
              <a:t> 10. Debugging Difficulty</a:t>
            </a:r>
            <a:endParaRPr lang="en-US" altLang="en-US"/>
          </a:p>
          <a:p>
            <a:r>
              <a:rPr lang="en-US" altLang="en-US"/>
              <a:t>No Serial Monitor output or unreadable data.</a:t>
            </a:r>
            <a:endParaRPr lang="en-US" altLang="en-US"/>
          </a:p>
          <a:p>
            <a:endParaRPr lang="en-US" altLang="en-US"/>
          </a:p>
          <a:p>
            <a:r>
              <a:rPr lang="en-US" altLang="en-US"/>
              <a:t>Not using Serial Print for real-time troubleshooting.</a:t>
            </a:r>
            <a:endParaRPr lang="en-US" altLang="en-US"/>
          </a:p>
        </p:txBody>
      </p:sp>
    </p:spTree>
    <p:custDataLst>
      <p:tags r:id="rId1"/>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olidFill>
                  <a:srgbClr val="FF0000"/>
                </a:solidFill>
              </a:rPr>
              <a:t>Future Improvements</a:t>
            </a:r>
            <a:endParaRPr lang="en-US">
              <a:solidFill>
                <a:srgbClr val="FF0000"/>
              </a:solidFill>
            </a:endParaRPr>
          </a:p>
        </p:txBody>
      </p:sp>
      <p:sp>
        <p:nvSpPr>
          <p:cNvPr id="5" name="Content Placeholder 4"/>
          <p:cNvSpPr>
            <a:spLocks noGrp="1"/>
          </p:cNvSpPr>
          <p:nvPr>
            <p:ph idx="1"/>
          </p:nvPr>
        </p:nvSpPr>
        <p:spPr/>
        <p:txBody>
          <a:bodyPr>
            <a:normAutofit lnSpcReduction="20000"/>
          </a:bodyPr>
          <a:p>
            <a:r>
              <a:rPr lang="en-US" altLang="en-US"/>
              <a:t>Below is a brief overview of possible future improvements for such Arduino projects, based on the context of the playlist and broader Arduino project trends:</a:t>
            </a:r>
            <a:endParaRPr lang="en-US" altLang="en-US"/>
          </a:p>
          <a:p>
            <a:endParaRPr lang="en-US" altLang="en-US"/>
          </a:p>
          <a:p>
            <a:r>
              <a:rPr lang="en-US" altLang="en-US"/>
              <a:t>Integration with IoT and Cloud Services: Many Arduino projects in the playlist, such as home automation or sensor-based systems, could be enhanced by integrating IoT capabilities. For instance, projects like the home automation system using Bluetooth could incorporate Wi-Fi modules (e.g., ESP8266 or ESP32) to enable remote control via cloud platforms like ThingSpeak or Blynk, allowing real-time data monitoring and control from anywhere.</a:t>
            </a:r>
            <a:endParaRPr lang="en-US" altLang="en-US"/>
          </a:p>
          <a:p>
            <a:r>
              <a:rPr lang="en-US" altLang="en-US"/>
              <a:t>Advanced Sensor Integration: Projects like gesture-controlled robots or environmental monitors could adopt more sophisticated sensors, such as MEMS-based accelerometers or high-precision environmental sensors, to improve accuracy and functionality. For example, upgrading a temperature sensor project with a more precise DHT22 or adding air quality sensors could enhance real-world applicability.</a:t>
            </a:r>
            <a:endParaRPr lang="en-US" altLang="en-US"/>
          </a:p>
          <a:p>
            <a:endParaRPr lang="en-US" altLang="en-US"/>
          </a:p>
        </p:txBody>
      </p:sp>
    </p:spTree>
    <p:custDataLst>
      <p:tags r:id="rId1"/>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idx="1"/>
          </p:nvPr>
        </p:nvSpPr>
        <p:spPr/>
        <p:txBody>
          <a:bodyPr>
            <a:normAutofit lnSpcReduction="20000"/>
          </a:bodyPr>
          <a:p>
            <a:r>
              <a:rPr lang="en-US" altLang="en-US"/>
              <a:t>AI and Machine Learning Enhancements: Future iterations could incorporate AI for smarter decision-making. For instance, a project like the Arduino-based lie detector could integrate machine learning algorithms to analyze patterns in sensor data (e.g., pulse or skin resistance) for more accurate results, possibly using edge AI with Arduino Nano 33 BLE Sense.</a:t>
            </a:r>
            <a:endParaRPr lang="en-US" altLang="en-US"/>
          </a:p>
          <a:p>
            <a:r>
              <a:rPr lang="en-US" altLang="en-US"/>
              <a:t>Improved User Interfaces: Projects such as the LED matrix clock or LCD-based displays could be upgraded with touchscreens or OLED displays for better user interaction. Adding smartphone app interfaces via Bluetooth or Wi-Fi would make projects like the Arduino-based MP3 player or smart camera more user-friendly.</a:t>
            </a:r>
            <a:endParaRPr lang="en-US" altLang="en-US"/>
          </a:p>
          <a:p>
            <a:r>
              <a:rPr lang="en-US" altLang="en-US"/>
              <a:t>Energy Efficiency and Sustainability: Future improvements could focus on optimizing power consumption, especially for battery-powered projects like the Arduino firefly jar or electronic drum kit. Using low-power modes or integrating solar panels could make these projects more sustainable.</a:t>
            </a:r>
            <a:endParaRPr lang="en-US" altLang="en-US"/>
          </a:p>
          <a:p>
            <a:r>
              <a:rPr lang="en-US" altLang="en-US"/>
              <a:t>Modular and Scalable Designs: Projects like the gesture-controlled robot or obstacle-avoidance robot could be made modular, allowing users to easily swap components (e.g., sensors or actuators) or scale up functionality (e.g., adding more appliances to a home automation system).</a:t>
            </a:r>
            <a:endParaRPr lang="en-US" altLang="en-US"/>
          </a:p>
        </p:txBody>
      </p:sp>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r>
              <a:rPr lang="en-US" altLang="en-US"/>
              <a:t>Enhanced Educational Resources: As seen in Arduino Education initiatives, future improvements could include better documentation, such as detailed wiring diagrams and code examples for all projects, addressing gaps noted in some Arduino project guides. The playlist could also add interactive tutorials or simulations to aid beginners.</a:t>
            </a:r>
            <a:endParaRPr lang="en-US" altLang="en-US"/>
          </a:p>
          <a:p>
            <a:r>
              <a:rPr lang="en-US" altLang="en-US"/>
              <a:t>Robotics and Automation Advancements: Robotics projects, such as the spider robot quadruped, could incorporate advanced algorithms for path planning or obstacle avoidance, leveraging newer Arduino boards like the Nano ESP32 for better processing power.</a:t>
            </a:r>
            <a:endParaRPr lang="en-US" altLang="en-US"/>
          </a:p>
          <a:p>
            <a:r>
              <a:rPr lang="en-US" altLang="en-US"/>
              <a:t>These improvements align with trends in Arduino project development, such as IoT integration, AI adoption, and user-friendly designs.</a:t>
            </a:r>
            <a:endParaRPr lang="en-US"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r>
              <a:rPr lang="en-US" altLang="en-US">
                <a:sym typeface="+mn-ea"/>
              </a:rPr>
              <a:t>When you build projects with Arduino, you encounter challenges that require critical thinking and troubleshooting, which sharpens your engineering mindset.</a:t>
            </a:r>
            <a:endParaRPr lang="en-US" altLang="en-US"/>
          </a:p>
          <a:p>
            <a:endParaRPr lang="en-US" altLang="en-US"/>
          </a:p>
          <a:p>
            <a:r>
              <a:rPr lang="en-US" altLang="en-US">
                <a:sym typeface="+mn-ea"/>
              </a:rPr>
              <a:t>Prepares for Professional Embedded Systems</a:t>
            </a:r>
            <a:endParaRPr lang="en-US" altLang="en-US"/>
          </a:p>
          <a:p>
            <a:r>
              <a:rPr lang="en-US" altLang="en-US">
                <a:sym typeface="+mn-ea"/>
              </a:rPr>
              <a:t>Learning Arduino gives you a foundational grasp of microcontrollers, preparing you to work with more advanced embedded systems and platforms.</a:t>
            </a:r>
            <a:endParaRPr lang="en-US" altLang="en-US"/>
          </a:p>
          <a:p>
            <a:endParaRPr lang="en-US" altLang="en-US"/>
          </a:p>
          <a:p>
            <a:r>
              <a:rPr lang="en-US" altLang="en-US">
                <a:sym typeface="+mn-ea"/>
              </a:rPr>
              <a:t>Encourages Collaboration</a:t>
            </a:r>
            <a:endParaRPr lang="en-US" altLang="en-US"/>
          </a:p>
          <a:p>
            <a:r>
              <a:rPr lang="en-US" altLang="en-US">
                <a:sym typeface="+mn-ea"/>
              </a:rPr>
              <a:t>Arduino projects often involve multiple disciplines like coding, electronics, mechanics, and design, fostering teamwork and cross-field learning.</a:t>
            </a:r>
            <a:endParaRPr lang="en-US" altLang="en-US"/>
          </a:p>
          <a:p>
            <a:endParaRPr lang="en-US" altLang="en-US"/>
          </a:p>
          <a:p>
            <a:pPr marL="0" indent="0">
              <a:buNone/>
            </a:pPr>
            <a:r>
              <a:rPr lang="en-US" altLang="en-US">
                <a:sym typeface="+mn-ea"/>
              </a:rPr>
              <a:t>Thus arduino is motivating and interesting</a:t>
            </a:r>
            <a:endParaRPr lang="en-US" altLang="en-US"/>
          </a:p>
          <a:p>
            <a:pPr marL="0" indent="0">
              <a:buNone/>
            </a:pPr>
            <a:endParaRPr lang="en-US" altLang="en-US"/>
          </a:p>
          <a:p>
            <a:endParaRPr 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fontScale="90000"/>
          </a:bodyPr>
          <a:p>
            <a:r>
              <a:rPr lang="en-US">
                <a:solidFill>
                  <a:srgbClr val="FF0000"/>
                </a:solidFill>
              </a:rPr>
              <a:t>project overview</a:t>
            </a:r>
            <a:br>
              <a:rPr lang="en-US">
                <a:solidFill>
                  <a:srgbClr val="FF0000"/>
                </a:solidFill>
              </a:rPr>
            </a:br>
            <a:endParaRPr lang="en-US">
              <a:solidFill>
                <a:srgbClr val="FF0000"/>
              </a:solidFill>
            </a:endParaRPr>
          </a:p>
        </p:txBody>
      </p:sp>
      <p:sp>
        <p:nvSpPr>
          <p:cNvPr id="5" name="Content Placeholder 4"/>
          <p:cNvSpPr>
            <a:spLocks noGrp="1"/>
          </p:cNvSpPr>
          <p:nvPr>
            <p:ph idx="1"/>
          </p:nvPr>
        </p:nvSpPr>
        <p:spPr/>
        <p:txBody>
          <a:bodyPr>
            <a:normAutofit lnSpcReduction="20000"/>
          </a:bodyPr>
          <a:p>
            <a:r>
              <a:rPr lang="en-US" altLang="en-US"/>
              <a:t>Basic Projects (1–10)</a:t>
            </a:r>
            <a:endParaRPr lang="en-US" altLang="en-US"/>
          </a:p>
          <a:p>
            <a:r>
              <a:rPr lang="en-US" altLang="en-US"/>
              <a:t>LED Blinking – Learn digitalWrite() and timing.</a:t>
            </a:r>
            <a:endParaRPr lang="en-US" altLang="en-US"/>
          </a:p>
          <a:p>
            <a:endParaRPr lang="en-US" altLang="en-US"/>
          </a:p>
          <a:p>
            <a:r>
              <a:rPr lang="en-US" altLang="en-US"/>
              <a:t>Button-Controlled LED – Read input with digitalRead() and debounce logic.</a:t>
            </a:r>
            <a:endParaRPr lang="en-US" altLang="en-US"/>
          </a:p>
          <a:p>
            <a:endParaRPr lang="en-US" altLang="en-US"/>
          </a:p>
          <a:p>
            <a:r>
              <a:rPr lang="en-US" altLang="en-US"/>
              <a:t>Traffic Light Simulation – Handling multiple LEDs in sequence.</a:t>
            </a:r>
            <a:endParaRPr lang="en-US" altLang="en-US"/>
          </a:p>
          <a:p>
            <a:endParaRPr lang="en-US" altLang="en-US"/>
          </a:p>
          <a:p>
            <a:r>
              <a:rPr lang="en-US" altLang="en-US"/>
              <a:t>Potentiometer Dimming – Use analogRead() and analogWrite() PWM.</a:t>
            </a:r>
            <a:endParaRPr lang="en-US" altLang="en-US"/>
          </a:p>
          <a:p>
            <a:endParaRPr lang="en-US" altLang="en-US"/>
          </a:p>
          <a:p>
            <a:r>
              <a:rPr lang="en-US" altLang="en-US"/>
              <a:t>LED Fading Effect – Smooth brightness changes using PWM loops.</a:t>
            </a:r>
            <a:endParaRPr lang="en-US" altLang="en-US"/>
          </a:p>
          <a:p>
            <a:r>
              <a:rPr lang="en-US" altLang="en-US"/>
              <a:t>16×2 LCD Interface – Display messages with LiquidCrystal library.</a:t>
            </a:r>
            <a:endParaRPr lang="en-US" altLang="en-US"/>
          </a:p>
          <a:p>
            <a:endParaRPr lang="en-US"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
  <p:tag name="KSO_WM_UNIT_LAYERLEVEL" val="1"/>
  <p:tag name="KSO_WM_TAG_VERSION" val="3.0"/>
  <p:tag name="KSO_WM_BEAUTIFY_FLAG" val="#wm#"/>
  <p:tag name="KSO_WM_UNIT_TYPE" val="i"/>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
  <p:tag name="KSO_WM_UNIT_LAYERLEVEL" val="1"/>
  <p:tag name="KSO_WM_TAG_VERSION" val="3.0"/>
  <p:tag name="KSO_WM_BEAUTIFY_FLAG" val="#wm#"/>
  <p:tag name="KSO_WM_UNIT_TYPE" val="i"/>
  <p:tag name="KSO_WM_UNIT_INDEX" val="1"/>
</p:tagLst>
</file>

<file path=ppt/tags/tag100.xml><?xml version="1.0" encoding="utf-8"?>
<p:tagLst xmlns:p="http://schemas.openxmlformats.org/presentationml/2006/main">
  <p:tag name="KSO_WM_BEAUTIFY_FLAG" val="#wm#"/>
  <p:tag name="KSO_WM_TEMPLATE_CATEGORY" val="custom"/>
  <p:tag name="KSO_WM_TEMPLATE_INDEX" val="20233459"/>
</p:tagLst>
</file>

<file path=ppt/tags/tag101.xml><?xml version="1.0" encoding="utf-8"?>
<p:tagLst xmlns:p="http://schemas.openxmlformats.org/presentationml/2006/main">
  <p:tag name="KSO_WM_BEAUTIFY_FLAG" val="#wm#"/>
  <p:tag name="KSO_WM_TEMPLATE_CATEGORY" val="custom"/>
  <p:tag name="KSO_WM_TEMPLATE_INDEX" val="20233459"/>
</p:tagLst>
</file>

<file path=ppt/tags/tag102.xml><?xml version="1.0" encoding="utf-8"?>
<p:tagLst xmlns:p="http://schemas.openxmlformats.org/presentationml/2006/main">
  <p:tag name="KSO_WM_BEAUTIFY_FLAG" val="#wm#"/>
  <p:tag name="KSO_WM_TEMPLATE_CATEGORY" val="custom"/>
  <p:tag name="KSO_WM_TEMPLATE_INDEX" val="20233459"/>
</p:tagLst>
</file>

<file path=ppt/tags/tag103.xml><?xml version="1.0" encoding="utf-8"?>
<p:tagLst xmlns:p="http://schemas.openxmlformats.org/presentationml/2006/main">
  <p:tag name="KSO_WM_BEAUTIFY_FLAG" val="#wm#"/>
  <p:tag name="KSO_WM_TEMPLATE_CATEGORY" val="custom"/>
  <p:tag name="KSO_WM_TEMPLATE_INDEX" val="20233459"/>
</p:tagLst>
</file>

<file path=ppt/tags/tag104.xml><?xml version="1.0" encoding="utf-8"?>
<p:tagLst xmlns:p="http://schemas.openxmlformats.org/presentationml/2006/main">
  <p:tag name="KSO_WM_BEAUTIFY_FLAG" val="#wm#"/>
  <p:tag name="KSO_WM_TEMPLATE_CATEGORY" val="custom"/>
  <p:tag name="KSO_WM_TEMPLATE_INDEX" val="20233459"/>
</p:tagLst>
</file>

<file path=ppt/tags/tag105.xml><?xml version="1.0" encoding="utf-8"?>
<p:tagLst xmlns:p="http://schemas.openxmlformats.org/presentationml/2006/main">
  <p:tag name="KSO_WM_BEAUTIFY_FLAG" val="#wm#"/>
  <p:tag name="KSO_WM_TEMPLATE_CATEGORY" val="custom"/>
  <p:tag name="KSO_WM_TEMPLATE_INDEX" val="20233459"/>
</p:tagLst>
</file>

<file path=ppt/tags/tag106.xml><?xml version="1.0" encoding="utf-8"?>
<p:tagLst xmlns:p="http://schemas.openxmlformats.org/presentationml/2006/main">
  <p:tag name="KSO_WM_BEAUTIFY_FLAG" val="#wm#"/>
  <p:tag name="KSO_WM_TEMPLATE_CATEGORY" val="custom"/>
  <p:tag name="KSO_WM_TEMPLATE_INDEX" val="20233459"/>
</p:tagLst>
</file>

<file path=ppt/tags/tag107.xml><?xml version="1.0" encoding="utf-8"?>
<p:tagLst xmlns:p="http://schemas.openxmlformats.org/presentationml/2006/main">
  <p:tag name="KSO_WM_BEAUTIFY_FLAG" val="#wm#"/>
  <p:tag name="KSO_WM_TEMPLATE_CATEGORY" val="custom"/>
  <p:tag name="KSO_WM_TEMPLATE_INDEX" val="20233459"/>
</p:tagLst>
</file>

<file path=ppt/tags/tag108.xml><?xml version="1.0" encoding="utf-8"?>
<p:tagLst xmlns:p="http://schemas.openxmlformats.org/presentationml/2006/main">
  <p:tag name="KSO_WM_BEAUTIFY_FLAG" val="#wm#"/>
  <p:tag name="KSO_WM_TEMPLATE_CATEGORY" val="custom"/>
  <p:tag name="KSO_WM_TEMPLATE_INDEX" val="20233459"/>
</p:tagLst>
</file>

<file path=ppt/tags/tag109.xml><?xml version="1.0" encoding="utf-8"?>
<p:tagLst xmlns:p="http://schemas.openxmlformats.org/presentationml/2006/main">
  <p:tag name="KSO_WM_BEAUTIFY_FLAG" val="#wm#"/>
  <p:tag name="KSO_WM_TEMPLATE_CATEGORY" val="custom"/>
  <p:tag name="KSO_WM_TEMPLATE_INDEX" val="20233459"/>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110.xml><?xml version="1.0" encoding="utf-8"?>
<p:tagLst xmlns:p="http://schemas.openxmlformats.org/presentationml/2006/main">
  <p:tag name="KSO_WM_BEAUTIFY_FLAG" val="#wm#"/>
  <p:tag name="KSO_WM_TEMPLATE_CATEGORY" val="custom"/>
  <p:tag name="KSO_WM_TEMPLATE_INDEX" val="20233459"/>
</p:tagLst>
</file>

<file path=ppt/tags/tag111.xml><?xml version="1.0" encoding="utf-8"?>
<p:tagLst xmlns:p="http://schemas.openxmlformats.org/presentationml/2006/main">
  <p:tag name="KSO_WM_BEAUTIFY_FLAG" val="#wm#"/>
  <p:tag name="KSO_WM_TEMPLATE_CATEGORY" val="custom"/>
  <p:tag name="KSO_WM_TEMPLATE_INDEX" val="20233459"/>
</p:tagLst>
</file>

<file path=ppt/tags/tag112.xml><?xml version="1.0" encoding="utf-8"?>
<p:tagLst xmlns:p="http://schemas.openxmlformats.org/presentationml/2006/main">
  <p:tag name="KSO_WM_BEAUTIFY_FLAG" val="#wm#"/>
  <p:tag name="KSO_WM_TEMPLATE_CATEGORY" val="custom"/>
  <p:tag name="KSO_WM_TEMPLATE_INDEX" val="20233459"/>
</p:tagLst>
</file>

<file path=ppt/tags/tag113.xml><?xml version="1.0" encoding="utf-8"?>
<p:tagLst xmlns:p="http://schemas.openxmlformats.org/presentationml/2006/main">
  <p:tag name="KSO_WM_BEAUTIFY_FLAG" val="#wm#"/>
  <p:tag name="KSO_WM_TEMPLATE_CATEGORY" val="custom"/>
  <p:tag name="KSO_WM_TEMPLATE_INDEX" val="20233459"/>
</p:tagLst>
</file>

<file path=ppt/tags/tag114.xml><?xml version="1.0" encoding="utf-8"?>
<p:tagLst xmlns:p="http://schemas.openxmlformats.org/presentationml/2006/main">
  <p:tag name="KSO_WM_BEAUTIFY_FLAG" val="#wm#"/>
  <p:tag name="KSO_WM_TEMPLATE_CATEGORY" val="custom"/>
  <p:tag name="KSO_WM_TEMPLATE_INDEX" val="20233459"/>
</p:tagLst>
</file>

<file path=ppt/tags/tag115.xml><?xml version="1.0" encoding="utf-8"?>
<p:tagLst xmlns:p="http://schemas.openxmlformats.org/presentationml/2006/main">
  <p:tag name="KSO_WM_BEAUTIFY_FLAG" val="#wm#"/>
  <p:tag name="KSO_WM_TEMPLATE_CATEGORY" val="custom"/>
  <p:tag name="KSO_WM_TEMPLATE_INDEX" val="20233459"/>
</p:tagLst>
</file>

<file path=ppt/tags/tag116.xml><?xml version="1.0" encoding="utf-8"?>
<p:tagLst xmlns:p="http://schemas.openxmlformats.org/presentationml/2006/main">
  <p:tag name="KSO_WM_BEAUTIFY_FLAG" val="#wm#"/>
  <p:tag name="KSO_WM_TEMPLATE_CATEGORY" val="custom"/>
  <p:tag name="KSO_WM_TEMPLATE_INDEX" val="20233459"/>
</p:tagLst>
</file>

<file path=ppt/tags/tag117.xml><?xml version="1.0" encoding="utf-8"?>
<p:tagLst xmlns:p="http://schemas.openxmlformats.org/presentationml/2006/main">
  <p:tag name="KSO_WM_BEAUTIFY_FLAG" val="#wm#"/>
  <p:tag name="KSO_WM_TEMPLATE_CATEGORY" val="custom"/>
  <p:tag name="KSO_WM_TEMPLATE_INDEX" val="20233459"/>
</p:tagLst>
</file>

<file path=ppt/tags/tag118.xml><?xml version="1.0" encoding="utf-8"?>
<p:tagLst xmlns:p="http://schemas.openxmlformats.org/presentationml/2006/main">
  <p:tag name="KSO_WM_BEAUTIFY_FLAG" val="#wm#"/>
  <p:tag name="KSO_WM_TEMPLATE_CATEGORY" val="custom"/>
  <p:tag name="KSO_WM_TEMPLATE_INDEX" val="20233459"/>
</p:tagLst>
</file>

<file path=ppt/tags/tag119.xml><?xml version="1.0" encoding="utf-8"?>
<p:tagLst xmlns:p="http://schemas.openxmlformats.org/presentationml/2006/main">
  <p:tag name="KSO_WM_BEAUTIFY_FLAG" val="#wm#"/>
  <p:tag name="KSO_WM_TEMPLATE_CATEGORY" val="custom"/>
  <p:tag name="KSO_WM_TEMPLATE_INDEX" val="20233459"/>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BEAUTIFY_FLAG" val="#wm#"/>
  <p:tag name="KSO_WM_UNIT_TYPE" val="i"/>
  <p:tag name="KSO_WM_UNIT_INDEX" val="1"/>
</p:tagLst>
</file>

<file path=ppt/tags/tag120.xml><?xml version="1.0" encoding="utf-8"?>
<p:tagLst xmlns:p="http://schemas.openxmlformats.org/presentationml/2006/main">
  <p:tag name="KSO_WM_BEAUTIFY_FLAG" val="#wm#"/>
  <p:tag name="KSO_WM_TEMPLATE_CATEGORY" val="custom"/>
  <p:tag name="KSO_WM_TEMPLATE_INDEX" val="20233459"/>
</p:tagLst>
</file>

<file path=ppt/tags/tag121.xml><?xml version="1.0" encoding="utf-8"?>
<p:tagLst xmlns:p="http://schemas.openxmlformats.org/presentationml/2006/main">
  <p:tag name="KSO_WM_BEAUTIFY_FLAG" val="#wm#"/>
  <p:tag name="KSO_WM_TEMPLATE_CATEGORY" val="custom"/>
  <p:tag name="KSO_WM_TEMPLATE_INDEX" val="20233459"/>
</p:tagLst>
</file>

<file path=ppt/tags/tag122.xml><?xml version="1.0" encoding="utf-8"?>
<p:tagLst xmlns:p="http://schemas.openxmlformats.org/presentationml/2006/main">
  <p:tag name="KSO_WM_BEAUTIFY_FLAG" val="#wm#"/>
  <p:tag name="KSO_WM_TEMPLATE_CATEGORY" val="custom"/>
  <p:tag name="KSO_WM_TEMPLATE_INDEX" val="20233459"/>
</p:tagLst>
</file>

<file path=ppt/tags/tag123.xml><?xml version="1.0" encoding="utf-8"?>
<p:tagLst xmlns:p="http://schemas.openxmlformats.org/presentationml/2006/main">
  <p:tag name="KSO_WM_BEAUTIFY_FLAG" val="#wm#"/>
  <p:tag name="KSO_WM_TEMPLATE_CATEGORY" val="custom"/>
  <p:tag name="KSO_WM_TEMPLATE_INDEX" val="20233459"/>
</p:tagLst>
</file>

<file path=ppt/tags/tag124.xml><?xml version="1.0" encoding="utf-8"?>
<p:tagLst xmlns:p="http://schemas.openxmlformats.org/presentationml/2006/main">
  <p:tag name="KSO_WM_BEAUTIFY_FLAG" val="#wm#"/>
  <p:tag name="KSO_WM_TEMPLATE_CATEGORY" val="custom"/>
  <p:tag name="KSO_WM_TEMPLATE_INDEX" val="20233459"/>
</p:tagLst>
</file>

<file path=ppt/tags/tag125.xml><?xml version="1.0" encoding="utf-8"?>
<p:tagLst xmlns:p="http://schemas.openxmlformats.org/presentationml/2006/main">
  <p:tag name="KSO_WM_BEAUTIFY_FLAG" val="#wm#"/>
  <p:tag name="KSO_WM_TEMPLATE_CATEGORY" val="custom"/>
  <p:tag name="KSO_WM_TEMPLATE_INDEX" val="20233459"/>
</p:tagLst>
</file>

<file path=ppt/tags/tag126.xml><?xml version="1.0" encoding="utf-8"?>
<p:tagLst xmlns:p="http://schemas.openxmlformats.org/presentationml/2006/main">
  <p:tag name="KSO_WM_BEAUTIFY_FLAG" val="#wm#"/>
  <p:tag name="KSO_WM_TEMPLATE_CATEGORY" val="custom"/>
  <p:tag name="KSO_WM_TEMPLATE_INDEX" val="20233459"/>
</p:tagLst>
</file>

<file path=ppt/tags/tag127.xml><?xml version="1.0" encoding="utf-8"?>
<p:tagLst xmlns:p="http://schemas.openxmlformats.org/presentationml/2006/main">
  <p:tag name="KSO_WM_BEAUTIFY_FLAG" val="#wm#"/>
  <p:tag name="KSO_WM_TEMPLATE_CATEGORY" val="custom"/>
  <p:tag name="KSO_WM_TEMPLATE_INDEX" val="20233459"/>
</p:tagLst>
</file>

<file path=ppt/tags/tag128.xml><?xml version="1.0" encoding="utf-8"?>
<p:tagLst xmlns:p="http://schemas.openxmlformats.org/presentationml/2006/main">
  <p:tag name="KSO_WM_BEAUTIFY_FLAG" val="#wm#"/>
  <p:tag name="KSO_WM_TEMPLATE_CATEGORY" val="custom"/>
  <p:tag name="KSO_WM_TEMPLATE_INDEX" val="20233459"/>
</p:tagLst>
</file>

<file path=ppt/tags/tag129.xml><?xml version="1.0" encoding="utf-8"?>
<p:tagLst xmlns:p="http://schemas.openxmlformats.org/presentationml/2006/main">
  <p:tag name="KSO_WM_BEAUTIFY_FLAG" val="#wm#"/>
  <p:tag name="KSO_WM_TEMPLATE_CATEGORY" val="custom"/>
  <p:tag name="KSO_WM_TEMPLATE_INDEX" val="20233459"/>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130.xml><?xml version="1.0" encoding="utf-8"?>
<p:tagLst xmlns:p="http://schemas.openxmlformats.org/presentationml/2006/main">
  <p:tag name="KSO_WM_BEAUTIFY_FLAG" val="#wm#"/>
  <p:tag name="KSO_WM_TEMPLATE_CATEGORY" val="custom"/>
  <p:tag name="KSO_WM_TEMPLATE_INDEX" val="20233459"/>
</p:tagLst>
</file>

<file path=ppt/tags/tag131.xml><?xml version="1.0" encoding="utf-8"?>
<p:tagLst xmlns:p="http://schemas.openxmlformats.org/presentationml/2006/main">
  <p:tag name="KSO_WM_BEAUTIFY_FLAG" val="#wm#"/>
  <p:tag name="KSO_WM_TEMPLATE_CATEGORY" val="custom"/>
  <p:tag name="KSO_WM_TEMPLATE_INDEX" val="20233459"/>
</p:tagLst>
</file>

<file path=ppt/tags/tag132.xml><?xml version="1.0" encoding="utf-8"?>
<p:tagLst xmlns:p="http://schemas.openxmlformats.org/presentationml/2006/main">
  <p:tag name="KSO_WM_BEAUTIFY_FLAG" val="#wm#"/>
  <p:tag name="KSO_WM_TEMPLATE_CATEGORY" val="custom"/>
  <p:tag name="KSO_WM_TEMPLATE_INDEX" val="20233459"/>
</p:tagLst>
</file>

<file path=ppt/tags/tag133.xml><?xml version="1.0" encoding="utf-8"?>
<p:tagLst xmlns:p="http://schemas.openxmlformats.org/presentationml/2006/main">
  <p:tag name="KSO_WM_BEAUTIFY_FLAG" val="#wm#"/>
  <p:tag name="KSO_WM_TEMPLATE_CATEGORY" val="custom"/>
  <p:tag name="KSO_WM_TEMPLATE_INDEX" val="20233459"/>
</p:tagLst>
</file>

<file path=ppt/tags/tag134.xml><?xml version="1.0" encoding="utf-8"?>
<p:tagLst xmlns:p="http://schemas.openxmlformats.org/presentationml/2006/main">
  <p:tag name="KSO_WM_BEAUTIFY_FLAG" val="#wm#"/>
  <p:tag name="KSO_WM_TEMPLATE_CATEGORY" val="custom"/>
  <p:tag name="KSO_WM_TEMPLATE_INDEX" val="20233459"/>
</p:tagLst>
</file>

<file path=ppt/tags/tag135.xml><?xml version="1.0" encoding="utf-8"?>
<p:tagLst xmlns:p="http://schemas.openxmlformats.org/presentationml/2006/main">
  <p:tag name="KSO_WM_BEAUTIFY_FLAG" val="#wm#"/>
  <p:tag name="KSO_WM_TEMPLATE_CATEGORY" val="custom"/>
  <p:tag name="KSO_WM_TEMPLATE_INDEX" val="20233459"/>
</p:tagLst>
</file>

<file path=ppt/tags/tag136.xml><?xml version="1.0" encoding="utf-8"?>
<p:tagLst xmlns:p="http://schemas.openxmlformats.org/presentationml/2006/main">
  <p:tag name="KSO_WM_BEAUTIFY_FLAG" val="#wm#"/>
  <p:tag name="KSO_WM_TEMPLATE_CATEGORY" val="custom"/>
  <p:tag name="KSO_WM_TEMPLATE_INDEX" val="20233459"/>
</p:tagLst>
</file>

<file path=ppt/tags/tag14.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13"/>
  <p:tag name="KSO_WM_UNIT_TYPE" val="e"/>
  <p:tag name="KSO_WM_UNIT_INDEX"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 name="KSO_WM_UNIT_VALUE" val="476"/>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80"/>
  <p:tag name="KSO_WM_UNIT_TYPE" val="b"/>
  <p:tag name="KSO_WM_UNIT_INDEX"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4"/>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4"/>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BEAUTIFY_FLAG" val="#wm#"/>
  <p:tag name="KSO_WM_UNIT_TYPE" val="i"/>
  <p:tag name="KSO_WM_UNIT_INDEX"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5"/>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5"/>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8007"/>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TYPE" val="f"/>
  <p:tag name="KSO_WM_UNIT_INDEX" val="1"/>
  <p:tag name="KSO_WM_TEMPLATE_CATEGORY" val="custom"/>
  <p:tag name="KSO_WM_TEMPLATE_INDEX" val="20238007"/>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57.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8007"/>
  <p:tag name="KSO_WM_TEMPLATE_THUMBS_INDEX" val="1、9"/>
  <p:tag name="KSO_WM_SPECIAL_SOURCE" val="bdnull"/>
</p:tagLst>
</file>

<file path=ppt/tags/tag58.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8007_1*a*1"/>
  <p:tag name="KSO_WM_TEMPLATE_CATEGORY" val="custom"/>
  <p:tag name="KSO_WM_TEMPLATE_INDEX" val="20238007"/>
  <p:tag name="KSO_WM_UNIT_LAYERLEVEL" val="1"/>
  <p:tag name="KSO_WM_TAG_VERSION" val="3.0"/>
  <p:tag name="KSO_WM_BEAUTIFY_FLAG" val="#wm#"/>
  <p:tag name="KSO_WM_UNIT_PRESET_TEXT" val="Your title here"/>
</p:tagLst>
</file>

<file path=ppt/tags/tag59.xml><?xml version="1.0" encoding="utf-8"?>
<p:tagLst xmlns:p="http://schemas.openxmlformats.org/presentationml/2006/main">
  <p:tag name="KSO_WM_UNIT_ISCONTENTSTITLE" val="0"/>
  <p:tag name="KSO_WM_UNIT_ISNUMDGMTITLE" val="0"/>
  <p:tag name="KSO_WM_UNIT_NOCLEAR" val="0"/>
  <p:tag name="KSO_WM_UNIT_VALUE" val="80"/>
  <p:tag name="KSO_WM_UNIT_HIGHLIGHT" val="0"/>
  <p:tag name="KSO_WM_UNIT_COMPATIBLE" val="0"/>
  <p:tag name="KSO_WM_UNIT_DIAGRAM_ISNUMVISUAL" val="0"/>
  <p:tag name="KSO_WM_UNIT_DIAGRAM_ISREFERUNIT" val="0"/>
  <p:tag name="KSO_WM_UNIT_TYPE" val="b"/>
  <p:tag name="KSO_WM_UNIT_INDEX" val="1"/>
  <p:tag name="KSO_WM_UNIT_ID" val="custom20238007_1*b*1"/>
  <p:tag name="KSO_WM_TEMPLATE_CATEGORY" val="custom"/>
  <p:tag name="KSO_WM_TEMPLATE_INDEX" val="20238007"/>
  <p:tag name="KSO_WM_UNIT_LAYERLEVEL" val="1"/>
  <p:tag name="KSO_WM_TAG_VERSION" val="3.0"/>
  <p:tag name="KSO_WM_BEAUTIFY_FLAG" val="#wm#"/>
  <p:tag name="KSO_WM_UNIT_PRESET_TEXT" val="Add description"/>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60.xml><?xml version="1.0" encoding="utf-8"?>
<p:tagLst xmlns:p="http://schemas.openxmlformats.org/presentationml/2006/main">
  <p:tag name="KSO_WM_UNIT_SUBTYPE" val="b"/>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custom20238007_1*f*4"/>
  <p:tag name="KSO_WM_TEMPLATE_CATEGORY" val="custom"/>
  <p:tag name="KSO_WM_TEMPLATE_INDEX" val="20238007"/>
  <p:tag name="KSO_WM_UNIT_LAYERLEVEL" val="1"/>
  <p:tag name="KSO_WM_TAG_VERSION" val="3.0"/>
  <p:tag name="KSO_WM_BEAUTIFY_FLAG" val="#wm#"/>
  <p:tag name="KSO_WM_UNIT_PRESET_TEXT" val="Name"/>
</p:tagLst>
</file>

<file path=ppt/tags/tag61.xml><?xml version="1.0" encoding="utf-8"?>
<p:tagLst xmlns:p="http://schemas.openxmlformats.org/presentationml/2006/main">
  <p:tag name="KSO_WM_SLIDE_ID" val="custom20238007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8007"/>
  <p:tag name="KSO_WM_SLIDE_LAYOUT" val="a_b_f"/>
  <p:tag name="KSO_WM_SLIDE_LAYOUT_CNT" val="1_1_1"/>
  <p:tag name="KSO_WM_SLIDE_TYPE" val="title"/>
  <p:tag name="KSO_WM_SLIDE_SUBTYPE" val="pureTxt"/>
  <p:tag name="KSO_WM_TEMPLATE_THUMBS_INDEX" val="1、9"/>
  <p:tag name="KSO_WM_SPECIAL_SOURCE" val="bdnull"/>
  <p:tag name="KSO_WM_SLIDE_THEME_ID" val="3323825"/>
  <p:tag name="KSO_WM_SLIDE_THEME_NAME" val="Z_20238007_Black Tech"/>
</p:tagLst>
</file>

<file path=ppt/tags/tag62.xml><?xml version="1.0" encoding="utf-8"?>
<p:tagLst xmlns:p="http://schemas.openxmlformats.org/presentationml/2006/main">
  <p:tag name="KSO_WM_BEAUTIFY_FLAG" val="#wm#"/>
  <p:tag name="KSO_WM_TEMPLATE_CATEGORY" val="custom"/>
  <p:tag name="KSO_WM_TEMPLATE_INDEX" val="20233459"/>
</p:tagLst>
</file>

<file path=ppt/tags/tag63.xml><?xml version="1.0" encoding="utf-8"?>
<p:tagLst xmlns:p="http://schemas.openxmlformats.org/presentationml/2006/main">
  <p:tag name="KSO_WM_BEAUTIFY_FLAG" val="#wm#"/>
  <p:tag name="KSO_WM_TEMPLATE_CATEGORY" val="custom"/>
  <p:tag name="KSO_WM_TEMPLATE_INDEX" val="20233459"/>
</p:tagLst>
</file>

<file path=ppt/tags/tag64.xml><?xml version="1.0" encoding="utf-8"?>
<p:tagLst xmlns:p="http://schemas.openxmlformats.org/presentationml/2006/main">
  <p:tag name="KSO_WM_BEAUTIFY_FLAG" val="#wm#"/>
  <p:tag name="KSO_WM_TEMPLATE_CATEGORY" val="custom"/>
  <p:tag name="KSO_WM_TEMPLATE_INDEX" val="20233459"/>
</p:tagLst>
</file>

<file path=ppt/tags/tag65.xml><?xml version="1.0" encoding="utf-8"?>
<p:tagLst xmlns:p="http://schemas.openxmlformats.org/presentationml/2006/main">
  <p:tag name="KSO_WM_BEAUTIFY_FLAG" val="#wm#"/>
  <p:tag name="KSO_WM_TEMPLATE_CATEGORY" val="custom"/>
  <p:tag name="KSO_WM_TEMPLATE_INDEX" val="20233459"/>
</p:tagLst>
</file>

<file path=ppt/tags/tag66.xml><?xml version="1.0" encoding="utf-8"?>
<p:tagLst xmlns:p="http://schemas.openxmlformats.org/presentationml/2006/main">
  <p:tag name="KSO_WM_BEAUTIFY_FLAG" val="#wm#"/>
  <p:tag name="KSO_WM_TEMPLATE_CATEGORY" val="custom"/>
  <p:tag name="KSO_WM_TEMPLATE_INDEX" val="20233459"/>
</p:tagLst>
</file>

<file path=ppt/tags/tag67.xml><?xml version="1.0" encoding="utf-8"?>
<p:tagLst xmlns:p="http://schemas.openxmlformats.org/presentationml/2006/main">
  <p:tag name="KSO_WM_BEAUTIFY_FLAG" val="#wm#"/>
  <p:tag name="KSO_WM_TEMPLATE_CATEGORY" val="custom"/>
  <p:tag name="KSO_WM_TEMPLATE_INDEX" val="20233459"/>
</p:tagLst>
</file>

<file path=ppt/tags/tag68.xml><?xml version="1.0" encoding="utf-8"?>
<p:tagLst xmlns:p="http://schemas.openxmlformats.org/presentationml/2006/main">
  <p:tag name="KSO_WM_BEAUTIFY_FLAG" val="#wm#"/>
  <p:tag name="KSO_WM_TEMPLATE_CATEGORY" val="custom"/>
  <p:tag name="KSO_WM_TEMPLATE_INDEX" val="20233459"/>
</p:tagLst>
</file>

<file path=ppt/tags/tag69.xml><?xml version="1.0" encoding="utf-8"?>
<p:tagLst xmlns:p="http://schemas.openxmlformats.org/presentationml/2006/main">
  <p:tag name="KSO_WM_BEAUTIFY_FLAG" val="#wm#"/>
  <p:tag name="KSO_WM_TEMPLATE_CATEGORY" val="custom"/>
  <p:tag name="KSO_WM_TEMPLATE_INDEX" val="20233459"/>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33459"/>
</p:tagLst>
</file>

<file path=ppt/tags/tag71.xml><?xml version="1.0" encoding="utf-8"?>
<p:tagLst xmlns:p="http://schemas.openxmlformats.org/presentationml/2006/main">
  <p:tag name="KSO_WM_BEAUTIFY_FLAG" val="#wm#"/>
  <p:tag name="KSO_WM_TEMPLATE_CATEGORY" val="custom"/>
  <p:tag name="KSO_WM_TEMPLATE_INDEX" val="20233459"/>
</p:tagLst>
</file>

<file path=ppt/tags/tag72.xml><?xml version="1.0" encoding="utf-8"?>
<p:tagLst xmlns:p="http://schemas.openxmlformats.org/presentationml/2006/main">
  <p:tag name="KSO_WM_BEAUTIFY_FLAG" val="#wm#"/>
  <p:tag name="KSO_WM_TEMPLATE_CATEGORY" val="custom"/>
  <p:tag name="KSO_WM_TEMPLATE_INDEX" val="20233459"/>
</p:tagLst>
</file>

<file path=ppt/tags/tag73.xml><?xml version="1.0" encoding="utf-8"?>
<p:tagLst xmlns:p="http://schemas.openxmlformats.org/presentationml/2006/main">
  <p:tag name="KSO_WM_BEAUTIFY_FLAG" val="#wm#"/>
  <p:tag name="KSO_WM_TEMPLATE_CATEGORY" val="custom"/>
  <p:tag name="KSO_WM_TEMPLATE_INDEX" val="20233459"/>
</p:tagLst>
</file>

<file path=ppt/tags/tag74.xml><?xml version="1.0" encoding="utf-8"?>
<p:tagLst xmlns:p="http://schemas.openxmlformats.org/presentationml/2006/main">
  <p:tag name="KSO_WM_BEAUTIFY_FLAG" val="#wm#"/>
  <p:tag name="KSO_WM_TEMPLATE_CATEGORY" val="custom"/>
  <p:tag name="KSO_WM_TEMPLATE_INDEX" val="20233459"/>
</p:tagLst>
</file>

<file path=ppt/tags/tag75.xml><?xml version="1.0" encoding="utf-8"?>
<p:tagLst xmlns:p="http://schemas.openxmlformats.org/presentationml/2006/main">
  <p:tag name="KSO_WM_BEAUTIFY_FLAG" val="#wm#"/>
  <p:tag name="KSO_WM_TEMPLATE_CATEGORY" val="custom"/>
  <p:tag name="KSO_WM_TEMPLATE_INDEX" val="20233459"/>
</p:tagLst>
</file>

<file path=ppt/tags/tag76.xml><?xml version="1.0" encoding="utf-8"?>
<p:tagLst xmlns:p="http://schemas.openxmlformats.org/presentationml/2006/main">
  <p:tag name="KSO_WM_BEAUTIFY_FLAG" val="#wm#"/>
  <p:tag name="KSO_WM_TEMPLATE_CATEGORY" val="custom"/>
  <p:tag name="KSO_WM_TEMPLATE_INDEX" val="20233459"/>
</p:tagLst>
</file>

<file path=ppt/tags/tag77.xml><?xml version="1.0" encoding="utf-8"?>
<p:tagLst xmlns:p="http://schemas.openxmlformats.org/presentationml/2006/main">
  <p:tag name="KSO_WM_BEAUTIFY_FLAG" val="#wm#"/>
  <p:tag name="KSO_WM_TEMPLATE_CATEGORY" val="custom"/>
  <p:tag name="KSO_WM_TEMPLATE_INDEX" val="20233459"/>
</p:tagLst>
</file>

<file path=ppt/tags/tag78.xml><?xml version="1.0" encoding="utf-8"?>
<p:tagLst xmlns:p="http://schemas.openxmlformats.org/presentationml/2006/main">
  <p:tag name="KSO_WM_BEAUTIFY_FLAG" val="#wm#"/>
  <p:tag name="KSO_WM_TEMPLATE_CATEGORY" val="custom"/>
  <p:tag name="KSO_WM_TEMPLATE_INDEX" val="20233459"/>
</p:tagLst>
</file>

<file path=ppt/tags/tag79.xml><?xml version="1.0" encoding="utf-8"?>
<p:tagLst xmlns:p="http://schemas.openxmlformats.org/presentationml/2006/main">
  <p:tag name="KSO_WM_BEAUTIFY_FLAG" val="#wm#"/>
  <p:tag name="KSO_WM_TEMPLATE_CATEGORY" val="custom"/>
  <p:tag name="KSO_WM_TEMPLATE_INDEX" val="20233459"/>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33459"/>
</p:tagLst>
</file>

<file path=ppt/tags/tag81.xml><?xml version="1.0" encoding="utf-8"?>
<p:tagLst xmlns:p="http://schemas.openxmlformats.org/presentationml/2006/main">
  <p:tag name="KSO_WM_BEAUTIFY_FLAG" val="#wm#"/>
  <p:tag name="KSO_WM_TEMPLATE_CATEGORY" val="custom"/>
  <p:tag name="KSO_WM_TEMPLATE_INDEX" val="20233459"/>
</p:tagLst>
</file>

<file path=ppt/tags/tag82.xml><?xml version="1.0" encoding="utf-8"?>
<p:tagLst xmlns:p="http://schemas.openxmlformats.org/presentationml/2006/main">
  <p:tag name="KSO_WM_BEAUTIFY_FLAG" val="#wm#"/>
  <p:tag name="KSO_WM_TEMPLATE_CATEGORY" val="custom"/>
  <p:tag name="KSO_WM_TEMPLATE_INDEX" val="20233459"/>
</p:tagLst>
</file>

<file path=ppt/tags/tag83.xml><?xml version="1.0" encoding="utf-8"?>
<p:tagLst xmlns:p="http://schemas.openxmlformats.org/presentationml/2006/main">
  <p:tag name="KSO_WM_BEAUTIFY_FLAG" val="#wm#"/>
  <p:tag name="KSO_WM_TEMPLATE_CATEGORY" val="custom"/>
  <p:tag name="KSO_WM_TEMPLATE_INDEX" val="20233459"/>
</p:tagLst>
</file>

<file path=ppt/tags/tag84.xml><?xml version="1.0" encoding="utf-8"?>
<p:tagLst xmlns:p="http://schemas.openxmlformats.org/presentationml/2006/main">
  <p:tag name="KSO_WM_BEAUTIFY_FLAG" val="#wm#"/>
  <p:tag name="KSO_WM_TEMPLATE_CATEGORY" val="custom"/>
  <p:tag name="KSO_WM_TEMPLATE_INDEX" val="20233459"/>
</p:tagLst>
</file>

<file path=ppt/tags/tag85.xml><?xml version="1.0" encoding="utf-8"?>
<p:tagLst xmlns:p="http://schemas.openxmlformats.org/presentationml/2006/main">
  <p:tag name="KSO_WM_BEAUTIFY_FLAG" val="#wm#"/>
  <p:tag name="KSO_WM_TEMPLATE_CATEGORY" val="custom"/>
  <p:tag name="KSO_WM_TEMPLATE_INDEX" val="20233459"/>
</p:tagLst>
</file>

<file path=ppt/tags/tag86.xml><?xml version="1.0" encoding="utf-8"?>
<p:tagLst xmlns:p="http://schemas.openxmlformats.org/presentationml/2006/main">
  <p:tag name="KSO_WM_BEAUTIFY_FLAG" val="#wm#"/>
  <p:tag name="KSO_WM_TEMPLATE_CATEGORY" val="custom"/>
  <p:tag name="KSO_WM_TEMPLATE_INDEX" val="20233459"/>
</p:tagLst>
</file>

<file path=ppt/tags/tag87.xml><?xml version="1.0" encoding="utf-8"?>
<p:tagLst xmlns:p="http://schemas.openxmlformats.org/presentationml/2006/main">
  <p:tag name="KSO_WM_BEAUTIFY_FLAG" val="#wm#"/>
  <p:tag name="KSO_WM_TEMPLATE_CATEGORY" val="custom"/>
  <p:tag name="KSO_WM_TEMPLATE_INDEX" val="20233459"/>
</p:tagLst>
</file>

<file path=ppt/tags/tag88.xml><?xml version="1.0" encoding="utf-8"?>
<p:tagLst xmlns:p="http://schemas.openxmlformats.org/presentationml/2006/main">
  <p:tag name="KSO_WM_BEAUTIFY_FLAG" val="#wm#"/>
  <p:tag name="KSO_WM_TEMPLATE_CATEGORY" val="custom"/>
  <p:tag name="KSO_WM_TEMPLATE_INDEX" val="20233459"/>
</p:tagLst>
</file>

<file path=ppt/tags/tag89.xml><?xml version="1.0" encoding="utf-8"?>
<p:tagLst xmlns:p="http://schemas.openxmlformats.org/presentationml/2006/main">
  <p:tag name="KSO_WM_BEAUTIFY_FLAG" val="#wm#"/>
  <p:tag name="KSO_WM_TEMPLATE_CATEGORY" val="custom"/>
  <p:tag name="KSO_WM_TEMPLATE_INDEX" val="20233459"/>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33459"/>
</p:tagLst>
</file>

<file path=ppt/tags/tag91.xml><?xml version="1.0" encoding="utf-8"?>
<p:tagLst xmlns:p="http://schemas.openxmlformats.org/presentationml/2006/main">
  <p:tag name="KSO_WM_BEAUTIFY_FLAG" val="#wm#"/>
  <p:tag name="KSO_WM_TEMPLATE_CATEGORY" val="custom"/>
  <p:tag name="KSO_WM_TEMPLATE_INDEX" val="20233459"/>
</p:tagLst>
</file>

<file path=ppt/tags/tag92.xml><?xml version="1.0" encoding="utf-8"?>
<p:tagLst xmlns:p="http://schemas.openxmlformats.org/presentationml/2006/main">
  <p:tag name="KSO_WM_BEAUTIFY_FLAG" val="#wm#"/>
  <p:tag name="KSO_WM_TEMPLATE_CATEGORY" val="custom"/>
  <p:tag name="KSO_WM_TEMPLATE_INDEX" val="20233459"/>
</p:tagLst>
</file>

<file path=ppt/tags/tag93.xml><?xml version="1.0" encoding="utf-8"?>
<p:tagLst xmlns:p="http://schemas.openxmlformats.org/presentationml/2006/main">
  <p:tag name="KSO_WM_BEAUTIFY_FLAG" val="#wm#"/>
  <p:tag name="KSO_WM_TEMPLATE_CATEGORY" val="custom"/>
  <p:tag name="KSO_WM_TEMPLATE_INDEX" val="20233459"/>
</p:tagLst>
</file>

<file path=ppt/tags/tag94.xml><?xml version="1.0" encoding="utf-8"?>
<p:tagLst xmlns:p="http://schemas.openxmlformats.org/presentationml/2006/main">
  <p:tag name="KSO_WM_BEAUTIFY_FLAG" val="#wm#"/>
  <p:tag name="KSO_WM_TEMPLATE_CATEGORY" val="custom"/>
  <p:tag name="KSO_WM_TEMPLATE_INDEX" val="20233459"/>
</p:tagLst>
</file>

<file path=ppt/tags/tag95.xml><?xml version="1.0" encoding="utf-8"?>
<p:tagLst xmlns:p="http://schemas.openxmlformats.org/presentationml/2006/main">
  <p:tag name="KSO_WM_BEAUTIFY_FLAG" val="#wm#"/>
  <p:tag name="KSO_WM_TEMPLATE_CATEGORY" val="custom"/>
  <p:tag name="KSO_WM_TEMPLATE_INDEX" val="20233459"/>
</p:tagLst>
</file>

<file path=ppt/tags/tag96.xml><?xml version="1.0" encoding="utf-8"?>
<p:tagLst xmlns:p="http://schemas.openxmlformats.org/presentationml/2006/main">
  <p:tag name="KSO_WM_BEAUTIFY_FLAG" val="#wm#"/>
  <p:tag name="KSO_WM_TEMPLATE_CATEGORY" val="custom"/>
  <p:tag name="KSO_WM_TEMPLATE_INDEX" val="20233459"/>
</p:tagLst>
</file>

<file path=ppt/tags/tag97.xml><?xml version="1.0" encoding="utf-8"?>
<p:tagLst xmlns:p="http://schemas.openxmlformats.org/presentationml/2006/main">
  <p:tag name="KSO_WM_BEAUTIFY_FLAG" val="#wm#"/>
  <p:tag name="KSO_WM_TEMPLATE_CATEGORY" val="custom"/>
  <p:tag name="KSO_WM_TEMPLATE_INDEX" val="20233459"/>
</p:tagLst>
</file>

<file path=ppt/tags/tag98.xml><?xml version="1.0" encoding="utf-8"?>
<p:tagLst xmlns:p="http://schemas.openxmlformats.org/presentationml/2006/main">
  <p:tag name="KSO_WM_BEAUTIFY_FLAG" val="#wm#"/>
  <p:tag name="KSO_WM_TEMPLATE_CATEGORY" val="custom"/>
  <p:tag name="KSO_WM_TEMPLATE_INDEX" val="20233459"/>
</p:tagLst>
</file>

<file path=ppt/tags/tag99.xml><?xml version="1.0" encoding="utf-8"?>
<p:tagLst xmlns:p="http://schemas.openxmlformats.org/presentationml/2006/main">
  <p:tag name="KSO_WM_BEAUTIFY_FLAG" val="#wm#"/>
  <p:tag name="KSO_WM_TEMPLATE_CATEGORY" val="custom"/>
  <p:tag name="KSO_WM_TEMPLATE_INDEX" val="2023345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自定义 160">
      <a:dk1>
        <a:srgbClr val="000000"/>
      </a:dk1>
      <a:lt1>
        <a:srgbClr val="FFFFFF"/>
      </a:lt1>
      <a:dk2>
        <a:srgbClr val="001548"/>
      </a:dk2>
      <a:lt2>
        <a:srgbClr val="F5F7FF"/>
      </a:lt2>
      <a:accent1>
        <a:srgbClr val="00A7FF"/>
      </a:accent1>
      <a:accent2>
        <a:srgbClr val="3386ED"/>
      </a:accent2>
      <a:accent3>
        <a:srgbClr val="33F0FF"/>
      </a:accent3>
      <a:accent4>
        <a:srgbClr val="FA406C"/>
      </a:accent4>
      <a:accent5>
        <a:srgbClr val="C933FE"/>
      </a:accent5>
      <a:accent6>
        <a:srgbClr val="FF00A7"/>
      </a:accent6>
      <a:hlink>
        <a:srgbClr val="304FFE"/>
      </a:hlink>
      <a:folHlink>
        <a:srgbClr val="492067"/>
      </a:folHlink>
    </a:clrScheme>
    <a:fontScheme name="字体-商务">
      <a:majorFont>
        <a:latin typeface="Inter Bold"/>
        <a:ea typeface="Inter Bold"/>
        <a:cs typeface=""/>
      </a:majorFont>
      <a:minorFont>
        <a:latin typeface="Inter"/>
        <a:ea typeface="Inte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noFill/>
        <a:ln w="12700">
          <a:solidFill>
            <a:schemeClr val="tx1">
              <a:alpha val="70000"/>
            </a:schemeClr>
          </a:solidFill>
          <a:prstDash val="solid"/>
        </a:ln>
      </a:spPr>
      <a:bodyPr/>
      <a:lst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25092</Words>
  <Application>WPS Presentation</Application>
  <PresentationFormat>Widescreen</PresentationFormat>
  <Paragraphs>1043</Paragraphs>
  <Slides>76</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76</vt:i4>
      </vt:variant>
    </vt:vector>
  </HeadingPairs>
  <TitlesOfParts>
    <vt:vector size="89" baseType="lpstr">
      <vt:lpstr>Arial</vt:lpstr>
      <vt:lpstr>SimSun</vt:lpstr>
      <vt:lpstr>Wingdings</vt:lpstr>
      <vt:lpstr>Arial</vt:lpstr>
      <vt:lpstr>Inter Bold</vt:lpstr>
      <vt:lpstr>Segoe Print</vt:lpstr>
      <vt:lpstr>Inter</vt:lpstr>
      <vt:lpstr>Microsoft YaHei</vt:lpstr>
      <vt:lpstr>Arial Unicode MS</vt:lpstr>
      <vt:lpstr>Calibri</vt:lpstr>
      <vt:lpstr>Calibri Light</vt:lpstr>
      <vt:lpstr>Office Theme</vt:lpstr>
      <vt:lpstr>1_Office Theme</vt:lpstr>
      <vt:lpstr>Presentation about the project</vt:lpstr>
      <vt:lpstr>project inspiration </vt:lpstr>
      <vt:lpstr>PowerPoint 演示文稿</vt:lpstr>
      <vt:lpstr>PowerPoint 演示文稿</vt:lpstr>
      <vt:lpstr>PowerPoint 演示文稿</vt:lpstr>
      <vt:lpstr>PowerPoint 演示文稿</vt:lpstr>
      <vt:lpstr>PowerPoint 演示文稿</vt:lpstr>
      <vt:lpstr>PowerPoint 演示文稿</vt:lpstr>
      <vt:lpstr>project overview </vt:lpstr>
      <vt:lpstr>PowerPoint 演示文稿</vt:lpstr>
      <vt:lpstr>PowerPoint 演示文稿</vt:lpstr>
      <vt:lpstr>PowerPoint 演示文稿</vt:lpstr>
      <vt:lpstr>PowerPoint 演示文稿</vt:lpstr>
      <vt:lpstr>PowerPoint 演示文稿</vt:lpstr>
      <vt:lpstr>PowerPoint 演示文稿</vt:lpstr>
      <vt:lpstr>Components used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about the project</dc:title>
  <dc:creator>MAHIR LABIB KHAN</dc:creator>
  <cp:lastModifiedBy>Mahir Labib Khan</cp:lastModifiedBy>
  <cp:revision>5</cp:revision>
  <dcterms:created xsi:type="dcterms:W3CDTF">2025-06-29T09:49:00Z</dcterms:created>
  <dcterms:modified xsi:type="dcterms:W3CDTF">2025-06-30T17:54:34Z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3E91E154393F404DA8D1F13D865A0A68_11</vt:lpwstr>
  </property>
  <property fmtid="{D5CDD505-2E9C-101B-9397-08002B2CF9AE}" pid="3" name="KSOProductBuildVer">
    <vt:lpwstr>1033-12.2.0.21546</vt:lpwstr>
  </property>
</Properties>
</file>