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027e3546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027e3546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027e3546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027e3546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79329"/>
            <a:ext cx="4255500" cy="240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040"/>
              <a:t>Monitoring COVID-19 Patients Using Cardio-Pulmonary Stethoscope RF Technology:</a:t>
            </a:r>
            <a:endParaRPr sz="2040"/>
          </a:p>
          <a:p>
            <a:pPr indent="0" lvl="0" marL="0" rtl="0" algn="l">
              <a:spcBef>
                <a:spcPts val="0"/>
              </a:spcBef>
              <a:spcAft>
                <a:spcPts val="0"/>
              </a:spcAft>
              <a:buSzPts val="990"/>
              <a:buNone/>
            </a:pPr>
            <a:r>
              <a:rPr lang="en" sz="2040"/>
              <a:t>Computer Simulation Study Using CT Scans of Patients</a:t>
            </a:r>
            <a:endParaRPr sz="2040"/>
          </a:p>
          <a:p>
            <a:pPr indent="0" lvl="0" marL="0" rtl="0" algn="l">
              <a:spcBef>
                <a:spcPts val="0"/>
              </a:spcBef>
              <a:spcAft>
                <a:spcPts val="0"/>
              </a:spcAft>
              <a:buSzPts val="990"/>
              <a:buNone/>
            </a:pPr>
            <a:r>
              <a:t/>
            </a:r>
            <a:endParaRPr sz="2040"/>
          </a:p>
        </p:txBody>
      </p:sp>
      <p:sp>
        <p:nvSpPr>
          <p:cNvPr id="278" name="Google Shape;278;p13"/>
          <p:cNvSpPr txBox="1"/>
          <p:nvPr>
            <p:ph idx="1" type="subTitle"/>
          </p:nvPr>
        </p:nvSpPr>
        <p:spPr>
          <a:xfrm>
            <a:off x="781400" y="3257500"/>
            <a:ext cx="4255500" cy="69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25"/>
              <a:t>MAGDY F. ISKANDER, CHRISTOPHER LEONG, PRATIKSHA SHUKLA, SCOTT CLEMENS, AND ZHENGQING YUN</a:t>
            </a:r>
            <a:endParaRPr sz="4925"/>
          </a:p>
          <a:p>
            <a:pPr indent="0" lvl="0" marL="0" rtl="0" algn="l">
              <a:spcBef>
                <a:spcPts val="0"/>
              </a:spcBef>
              <a:spcAft>
                <a:spcPts val="0"/>
              </a:spcAft>
              <a:buNone/>
            </a:pPr>
            <a:r>
              <a:t/>
            </a:r>
            <a:endParaRPr sz="2021"/>
          </a:p>
        </p:txBody>
      </p:sp>
      <p:sp>
        <p:nvSpPr>
          <p:cNvPr id="279" name="Google Shape;279;p13"/>
          <p:cNvSpPr txBox="1"/>
          <p:nvPr/>
        </p:nvSpPr>
        <p:spPr>
          <a:xfrm>
            <a:off x="5832675" y="3952900"/>
            <a:ext cx="38511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Nunito"/>
                <a:ea typeface="Nunito"/>
                <a:cs typeface="Nunito"/>
                <a:sym typeface="Nunito"/>
              </a:rPr>
              <a:t>Labiba Tasfiya Jeba</a:t>
            </a:r>
            <a:endParaRPr b="1" sz="2300">
              <a:latin typeface="Nunito"/>
              <a:ea typeface="Nunito"/>
              <a:cs typeface="Nunito"/>
              <a:sym typeface="Nunito"/>
            </a:endParaRPr>
          </a:p>
          <a:p>
            <a:pPr indent="0" lvl="0" marL="0" rtl="0" algn="l">
              <a:spcBef>
                <a:spcPts val="0"/>
              </a:spcBef>
              <a:spcAft>
                <a:spcPts val="0"/>
              </a:spcAft>
              <a:buNone/>
            </a:pPr>
            <a:r>
              <a:rPr b="1" lang="en" sz="2300">
                <a:latin typeface="Nunito"/>
                <a:ea typeface="Nunito"/>
                <a:cs typeface="Nunito"/>
                <a:sym typeface="Nunito"/>
              </a:rPr>
              <a:t>ID: 22266028</a:t>
            </a:r>
            <a:endParaRPr b="1" sz="2300">
              <a:latin typeface="Nunito"/>
              <a:ea typeface="Nunito"/>
              <a:cs typeface="Nunito"/>
              <a:sym typeface="Nunito"/>
            </a:endParaRPr>
          </a:p>
        </p:txBody>
      </p:sp>
      <p:sp>
        <p:nvSpPr>
          <p:cNvPr id="280" name="Google Shape;280;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2"/>
          <p:cNvSpPr txBox="1"/>
          <p:nvPr>
            <p:ph type="title"/>
          </p:nvPr>
        </p:nvSpPr>
        <p:spPr>
          <a:xfrm>
            <a:off x="1280125" y="171317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356" name="Google Shape;356;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2" type="body"/>
          </p:nvPr>
        </p:nvSpPr>
        <p:spPr>
          <a:xfrm>
            <a:off x="4795200" y="1215650"/>
            <a:ext cx="3430500" cy="2979900"/>
          </a:xfrm>
          <a:prstGeom prst="rect">
            <a:avLst/>
          </a:prstGeom>
        </p:spPr>
        <p:txBody>
          <a:bodyPr anchorCtr="0" anchor="t" bIns="91425" lIns="91425" spcFirstLastPara="1" rIns="91425" wrap="square" tIns="91425">
            <a:noAutofit/>
          </a:bodyPr>
          <a:lstStyle/>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1 Summary </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1.1 Purpose</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1.2 Contribution</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1.3 Methodology </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1.4 Conclusion </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2 Limitations</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2.1 First Limitation</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   2.2 Second Limitation</a:t>
            </a:r>
            <a:endParaRPr sz="1400">
              <a:solidFill>
                <a:srgbClr val="000000"/>
              </a:solidFill>
              <a:latin typeface="Arial"/>
              <a:ea typeface="Arial"/>
              <a:cs typeface="Arial"/>
              <a:sym typeface="Arial"/>
            </a:endParaRPr>
          </a:p>
          <a:p>
            <a:pPr indent="0" lvl="0" marL="457200" rtl="0" algn="l">
              <a:lnSpc>
                <a:spcPct val="138000"/>
              </a:lnSpc>
              <a:spcBef>
                <a:spcPts val="0"/>
              </a:spcBef>
              <a:spcAft>
                <a:spcPts val="0"/>
              </a:spcAft>
              <a:buNone/>
            </a:pPr>
            <a:r>
              <a:rPr lang="en" sz="1400">
                <a:solidFill>
                  <a:srgbClr val="000000"/>
                </a:solidFill>
                <a:latin typeface="Arial"/>
                <a:ea typeface="Arial"/>
                <a:cs typeface="Arial"/>
                <a:sym typeface="Arial"/>
              </a:rPr>
              <a:t>3 Synthesis </a:t>
            </a:r>
            <a:endParaRPr sz="1400"/>
          </a:p>
        </p:txBody>
      </p:sp>
      <p:sp>
        <p:nvSpPr>
          <p:cNvPr id="286" name="Google Shape;286;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87" name="Google Shape;287;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1000"/>
              </a:spcBef>
              <a:spcAft>
                <a:spcPts val="1200"/>
              </a:spcAft>
              <a:buNone/>
            </a:pPr>
            <a:r>
              <a:rPr lang="en" sz="2500">
                <a:latin typeface="Nunito"/>
                <a:ea typeface="Nunito"/>
                <a:cs typeface="Nunito"/>
                <a:sym typeface="Nunito"/>
              </a:rPr>
              <a:t>1.1 Purpose</a:t>
            </a:r>
            <a:endParaRPr/>
          </a:p>
        </p:txBody>
      </p:sp>
      <p:sp>
        <p:nvSpPr>
          <p:cNvPr id="293" name="Google Shape;293;p15"/>
          <p:cNvSpPr txBox="1"/>
          <p:nvPr>
            <p:ph idx="1" type="body"/>
          </p:nvPr>
        </p:nvSpPr>
        <p:spPr>
          <a:xfrm>
            <a:off x="1056750" y="1963400"/>
            <a:ext cx="7030500" cy="25416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SzPts val="1400"/>
              <a:buChar char="●"/>
            </a:pPr>
            <a:r>
              <a:rPr lang="en" sz="1400">
                <a:solidFill>
                  <a:srgbClr val="374151"/>
                </a:solidFill>
              </a:rPr>
              <a:t>Imaging methods such as CT scans and X-rays are used to monitor </a:t>
            </a:r>
            <a:r>
              <a:rPr lang="en" sz="1400">
                <a:solidFill>
                  <a:srgbClr val="1F1F1F"/>
                </a:solidFill>
              </a:rPr>
              <a:t>COVID-19</a:t>
            </a:r>
            <a:r>
              <a:rPr lang="en" sz="1400">
                <a:solidFill>
                  <a:srgbClr val="374151"/>
                </a:solidFill>
              </a:rPr>
              <a:t> disease progression but have limitations.</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Cardio-pulmonary stethoscope (CPS) use to continuously monitor COVID-19 patients.</a:t>
            </a:r>
            <a:endParaRPr sz="1400">
              <a:solidFill>
                <a:srgbClr val="1F1F1F"/>
              </a:solidFill>
            </a:endParaRPr>
          </a:p>
          <a:p>
            <a:pPr indent="-317500" lvl="0" marL="457200" rtl="0" algn="l">
              <a:spcBef>
                <a:spcPts val="0"/>
              </a:spcBef>
              <a:spcAft>
                <a:spcPts val="0"/>
              </a:spcAft>
              <a:buClr>
                <a:srgbClr val="374151"/>
              </a:buClr>
              <a:buSzPts val="1400"/>
              <a:buChar char="●"/>
            </a:pPr>
            <a:r>
              <a:rPr lang="en" sz="1400">
                <a:solidFill>
                  <a:srgbClr val="374151"/>
                </a:solidFill>
              </a:rPr>
              <a:t>CPS uses RF signals to measure S-parameters between sensors placed on the patient's chest</a:t>
            </a:r>
            <a:endParaRPr sz="1400">
              <a:solidFill>
                <a:srgbClr val="374151"/>
              </a:solidFill>
            </a:endParaRPr>
          </a:p>
          <a:p>
            <a:pPr indent="-317500" lvl="0" marL="457200" rtl="0" algn="l">
              <a:spcBef>
                <a:spcPts val="0"/>
              </a:spcBef>
              <a:spcAft>
                <a:spcPts val="0"/>
              </a:spcAft>
              <a:buClr>
                <a:srgbClr val="374151"/>
              </a:buClr>
              <a:buSzPts val="1400"/>
              <a:buChar char="●"/>
            </a:pPr>
            <a:r>
              <a:rPr lang="en" sz="1400">
                <a:solidFill>
                  <a:srgbClr val="374151"/>
                </a:solidFill>
              </a:rPr>
              <a:t>Monitor COVID-19 patients by detecting changes in lung tissue dielectric properties associated with inflammation.</a:t>
            </a:r>
            <a:endParaRPr sz="1400">
              <a:solidFill>
                <a:srgbClr val="374151"/>
              </a:solidFill>
            </a:endParaRPr>
          </a:p>
        </p:txBody>
      </p:sp>
      <p:sp>
        <p:nvSpPr>
          <p:cNvPr id="294" name="Google Shape;294;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2500">
                <a:solidFill>
                  <a:schemeClr val="accent5"/>
                </a:solidFill>
              </a:rPr>
              <a:t>Problem Definition</a:t>
            </a:r>
            <a:endParaRPr b="1" sz="2500">
              <a:solidFill>
                <a:schemeClr val="accent5"/>
              </a:solidFill>
            </a:endParaRPr>
          </a:p>
          <a:p>
            <a:pPr indent="0" lvl="0" marL="0" rtl="0" algn="l">
              <a:spcBef>
                <a:spcPts val="1200"/>
              </a:spcBef>
              <a:spcAft>
                <a:spcPts val="0"/>
              </a:spcAft>
              <a:buNone/>
            </a:pPr>
            <a:r>
              <a:t/>
            </a:r>
            <a:endParaRPr b="1" sz="2500">
              <a:solidFill>
                <a:schemeClr val="accent5"/>
              </a:solidFill>
            </a:endParaRPr>
          </a:p>
          <a:p>
            <a:pPr indent="0" lvl="0" marL="0" rtl="0" algn="l">
              <a:spcBef>
                <a:spcPts val="1200"/>
              </a:spcBef>
              <a:spcAft>
                <a:spcPts val="1200"/>
              </a:spcAft>
              <a:buNone/>
            </a:pPr>
            <a:r>
              <a:t/>
            </a:r>
            <a:endParaRPr b="1" sz="2500">
              <a:solidFill>
                <a:schemeClr val="accent5"/>
              </a:solidFill>
            </a:endParaRPr>
          </a:p>
        </p:txBody>
      </p:sp>
      <p:cxnSp>
        <p:nvCxnSpPr>
          <p:cNvPr id="300" name="Google Shape;300;p16"/>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301" name="Google Shape;301;p16"/>
          <p:cNvSpPr txBox="1"/>
          <p:nvPr>
            <p:ph idx="4294967295" type="body"/>
          </p:nvPr>
        </p:nvSpPr>
        <p:spPr>
          <a:xfrm>
            <a:off x="311700" y="1904155"/>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1F1F"/>
                </a:solidFill>
                <a:highlight>
                  <a:srgbClr val="FFFFFF"/>
                </a:highlight>
              </a:rPr>
              <a:t>Current methods for detecting and monitoring COVID-19 infections are expensive, time-consuming, and expose patients to radiation. </a:t>
            </a:r>
            <a:endParaRPr sz="1400"/>
          </a:p>
          <a:p>
            <a:pPr indent="0" lvl="0" marL="0" rtl="0" algn="l">
              <a:spcBef>
                <a:spcPts val="1200"/>
              </a:spcBef>
              <a:spcAft>
                <a:spcPts val="0"/>
              </a:spcAft>
              <a:buNone/>
            </a:pPr>
            <a:r>
              <a:t/>
            </a:r>
            <a:endParaRPr sz="1400">
              <a:solidFill>
                <a:srgbClr val="1F1F1F"/>
              </a:solidFill>
              <a:highlight>
                <a:srgbClr val="FFFFFF"/>
              </a:highlight>
            </a:endParaRPr>
          </a:p>
          <a:p>
            <a:pPr indent="0" lvl="0" marL="0" rtl="0" algn="l">
              <a:spcBef>
                <a:spcPts val="1200"/>
              </a:spcBef>
              <a:spcAft>
                <a:spcPts val="0"/>
              </a:spcAft>
              <a:buNone/>
            </a:pPr>
            <a:r>
              <a:rPr lang="en" sz="1400">
                <a:solidFill>
                  <a:srgbClr val="1F1F1F"/>
                </a:solidFill>
                <a:highlight>
                  <a:srgbClr val="FFFFFF"/>
                </a:highlight>
              </a:rPr>
              <a:t>D</a:t>
            </a:r>
            <a:r>
              <a:rPr lang="en" sz="1400">
                <a:solidFill>
                  <a:srgbClr val="1F1F1F"/>
                </a:solidFill>
                <a:highlight>
                  <a:srgbClr val="FFFFFF"/>
                </a:highlight>
              </a:rPr>
              <a:t>evelop new method for detecting and monitoring COVID-19 infections using capacitively coupled sensors (CPS).</a:t>
            </a:r>
            <a:endParaRPr sz="1400">
              <a:solidFill>
                <a:srgbClr val="1F1F1F"/>
              </a:solidFill>
              <a:highlight>
                <a:srgbClr val="FFFFFF"/>
              </a:highlight>
            </a:endParaRPr>
          </a:p>
          <a:p>
            <a:pPr indent="0" lvl="0" marL="0" rtl="0" algn="l">
              <a:spcBef>
                <a:spcPts val="1200"/>
              </a:spcBef>
              <a:spcAft>
                <a:spcPts val="0"/>
              </a:spcAft>
              <a:buNone/>
            </a:pPr>
            <a:r>
              <a:t/>
            </a:r>
            <a:endParaRPr sz="1400">
              <a:solidFill>
                <a:srgbClr val="1F1F1F"/>
              </a:solidFill>
              <a:highlight>
                <a:srgbClr val="FFFFFF"/>
              </a:highlight>
            </a:endParaRPr>
          </a:p>
          <a:p>
            <a:pPr indent="0" lvl="0" marL="0" rtl="0" algn="l">
              <a:spcBef>
                <a:spcPts val="1200"/>
              </a:spcBef>
              <a:spcAft>
                <a:spcPts val="0"/>
              </a:spcAft>
              <a:buNone/>
            </a:pPr>
            <a:r>
              <a:t/>
            </a:r>
            <a:endParaRPr sz="1400">
              <a:solidFill>
                <a:srgbClr val="1F1F1F"/>
              </a:solidFill>
              <a:highlight>
                <a:srgbClr val="FFFFFF"/>
              </a:highlight>
            </a:endParaRPr>
          </a:p>
          <a:p>
            <a:pPr indent="0" lvl="0" marL="0" rtl="0" algn="l">
              <a:spcBef>
                <a:spcPts val="1200"/>
              </a:spcBef>
              <a:spcAft>
                <a:spcPts val="1200"/>
              </a:spcAft>
              <a:buNone/>
            </a:pPr>
            <a:r>
              <a:t/>
            </a:r>
            <a:endParaRPr sz="1400"/>
          </a:p>
        </p:txBody>
      </p:sp>
      <p:cxnSp>
        <p:nvCxnSpPr>
          <p:cNvPr id="302" name="Google Shape;302;p16"/>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303" name="Google Shape;303;p16"/>
          <p:cNvSpPr txBox="1"/>
          <p:nvPr/>
        </p:nvSpPr>
        <p:spPr>
          <a:xfrm>
            <a:off x="976625" y="349650"/>
            <a:ext cx="6390300" cy="7662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2500">
                <a:latin typeface="Nunito"/>
                <a:ea typeface="Nunito"/>
                <a:cs typeface="Nunito"/>
                <a:sym typeface="Nunito"/>
              </a:rPr>
              <a:t>                   </a:t>
            </a:r>
            <a:r>
              <a:rPr b="1" lang="en" sz="2500">
                <a:latin typeface="Nunito"/>
                <a:ea typeface="Nunito"/>
                <a:cs typeface="Nunito"/>
                <a:sym typeface="Nunito"/>
              </a:rPr>
              <a:t>1.2 Contribution</a:t>
            </a:r>
            <a:endParaRPr b="1" sz="2500">
              <a:latin typeface="Nunito"/>
              <a:ea typeface="Nunito"/>
              <a:cs typeface="Nunito"/>
              <a:sym typeface="Nunito"/>
            </a:endParaRPr>
          </a:p>
        </p:txBody>
      </p:sp>
      <p:sp>
        <p:nvSpPr>
          <p:cNvPr id="304" name="Google Shape;304;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824000" y="763600"/>
            <a:ext cx="5857800" cy="313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10" name="Google Shape;310;p17"/>
          <p:cNvPicPr preferRelativeResize="0"/>
          <p:nvPr/>
        </p:nvPicPr>
        <p:blipFill>
          <a:blip r:embed="rId3">
            <a:alphaModFix/>
          </a:blip>
          <a:stretch>
            <a:fillRect/>
          </a:stretch>
        </p:blipFill>
        <p:spPr>
          <a:xfrm>
            <a:off x="824000" y="329550"/>
            <a:ext cx="5857800" cy="3573300"/>
          </a:xfrm>
          <a:prstGeom prst="rect">
            <a:avLst/>
          </a:prstGeom>
          <a:noFill/>
          <a:ln>
            <a:noFill/>
          </a:ln>
        </p:spPr>
      </p:pic>
      <p:sp>
        <p:nvSpPr>
          <p:cNvPr id="311" name="Google Shape;311;p17"/>
          <p:cNvSpPr txBox="1"/>
          <p:nvPr/>
        </p:nvSpPr>
        <p:spPr>
          <a:xfrm>
            <a:off x="940450" y="4099375"/>
            <a:ext cx="62334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Figure: CPS system with chest patch, microcontroller unit, and mobile</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application.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12" name="Google Shape;312;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0" rtl="0" algn="l">
              <a:spcBef>
                <a:spcPts val="1000"/>
              </a:spcBef>
              <a:spcAft>
                <a:spcPts val="400"/>
              </a:spcAft>
              <a:buNone/>
            </a:pPr>
            <a:r>
              <a:rPr lang="en" sz="2500">
                <a:solidFill>
                  <a:srgbClr val="1F1F1F"/>
                </a:solidFill>
                <a:latin typeface="Nunito"/>
                <a:ea typeface="Nunito"/>
                <a:cs typeface="Nunito"/>
                <a:sym typeface="Nunito"/>
              </a:rPr>
              <a:t>  1.3 Methodology</a:t>
            </a:r>
            <a:r>
              <a:rPr lang="en" sz="2500">
                <a:solidFill>
                  <a:srgbClr val="1F1F1F"/>
                </a:solidFill>
                <a:latin typeface="Nunito"/>
                <a:ea typeface="Nunito"/>
                <a:cs typeface="Nunito"/>
                <a:sym typeface="Nunito"/>
              </a:rPr>
              <a:t> </a:t>
            </a:r>
            <a:endParaRPr sz="2500">
              <a:latin typeface="Nunito"/>
              <a:ea typeface="Nunito"/>
              <a:cs typeface="Nunito"/>
              <a:sym typeface="Nunito"/>
            </a:endParaRPr>
          </a:p>
        </p:txBody>
      </p:sp>
      <p:sp>
        <p:nvSpPr>
          <p:cNvPr id="318" name="Google Shape;318;p18"/>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317500" lvl="0" marL="457200" marR="228600" rtl="0" algn="l">
              <a:lnSpc>
                <a:spcPct val="150000"/>
              </a:lnSpc>
              <a:spcBef>
                <a:spcPts val="0"/>
              </a:spcBef>
              <a:spcAft>
                <a:spcPts val="0"/>
              </a:spcAft>
              <a:buClr>
                <a:srgbClr val="1F1F1F"/>
              </a:buClr>
              <a:buSzPts val="1400"/>
              <a:buChar char="●"/>
            </a:pPr>
            <a:r>
              <a:rPr lang="en" sz="1400">
                <a:solidFill>
                  <a:srgbClr val="1F1F1F"/>
                </a:solidFill>
              </a:rPr>
              <a:t>Modeled COVID-19 infection in the lungs of a digital human model in HFSS.</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Char char="●"/>
            </a:pPr>
            <a:r>
              <a:rPr lang="en" sz="1400">
                <a:solidFill>
                  <a:srgbClr val="1F1F1F"/>
                </a:solidFill>
              </a:rPr>
              <a:t> HFSS is an ellipsoid with a radius of 11.45 mm. </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Char char="●"/>
            </a:pPr>
            <a:r>
              <a:rPr lang="en" sz="1400">
                <a:solidFill>
                  <a:srgbClr val="1F1F1F"/>
                </a:solidFill>
              </a:rPr>
              <a:t>Placed the infection in the lower peripheral area of the lung</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Char char="●"/>
            </a:pPr>
            <a:r>
              <a:rPr lang="en" sz="1400">
                <a:solidFill>
                  <a:srgbClr val="1F1F1F"/>
                </a:solidFill>
              </a:rPr>
              <a:t>Simulate CPS measuring the S-parameters of the infected lungs for varying states of lung water content</a:t>
            </a:r>
            <a:endParaRPr sz="1400">
              <a:solidFill>
                <a:srgbClr val="1F1F1F"/>
              </a:solidFill>
              <a:highlight>
                <a:srgbClr val="FFFFFF"/>
              </a:highlight>
            </a:endParaRPr>
          </a:p>
        </p:txBody>
      </p:sp>
      <p:sp>
        <p:nvSpPr>
          <p:cNvPr id="319" name="Google Shape;31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idx="2" type="body"/>
          </p:nvPr>
        </p:nvSpPr>
        <p:spPr>
          <a:xfrm>
            <a:off x="4903700" y="661000"/>
            <a:ext cx="3430500" cy="3870600"/>
          </a:xfrm>
          <a:prstGeom prst="rect">
            <a:avLst/>
          </a:prstGeom>
        </p:spPr>
        <p:txBody>
          <a:bodyPr anchorCtr="0" anchor="t" bIns="91425" lIns="91425" spcFirstLastPara="1" rIns="91425" wrap="square" tIns="91425">
            <a:noAutofit/>
          </a:bodyPr>
          <a:lstStyle/>
          <a:p>
            <a:pPr indent="-317500" lvl="0" marL="457200" marR="228600" rtl="0" algn="l">
              <a:lnSpc>
                <a:spcPct val="150000"/>
              </a:lnSpc>
              <a:spcBef>
                <a:spcPts val="300"/>
              </a:spcBef>
              <a:spcAft>
                <a:spcPts val="0"/>
              </a:spcAft>
              <a:buClr>
                <a:srgbClr val="1F1F1F"/>
              </a:buClr>
              <a:buSzPts val="1400"/>
              <a:buFont typeface="Nunito"/>
              <a:buChar char="●"/>
            </a:pPr>
            <a:r>
              <a:rPr lang="en" sz="1400">
                <a:solidFill>
                  <a:srgbClr val="1F1F1F"/>
                </a:solidFill>
              </a:rPr>
              <a:t>CPS detect infections as small as 5.45 mm in diameter, even in lungs with severe edema (60% LWC).</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Font typeface="Nunito"/>
              <a:buChar char="●"/>
            </a:pPr>
            <a:r>
              <a:rPr lang="en" sz="1400">
                <a:solidFill>
                  <a:srgbClr val="1F1F1F"/>
                </a:solidFill>
              </a:rPr>
              <a:t>CPS able to detect infections that were located away from the sensor,</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Font typeface="Nunito"/>
              <a:buChar char="●"/>
            </a:pPr>
            <a:r>
              <a:rPr lang="en" sz="1400">
                <a:solidFill>
                  <a:srgbClr val="1F1F1F"/>
                </a:solidFill>
              </a:rPr>
              <a:t>CPS was more sensitive to infections in lungs with lower LWC (20% and 40%).</a:t>
            </a:r>
            <a:endParaRPr sz="1400">
              <a:solidFill>
                <a:srgbClr val="1F1F1F"/>
              </a:solidFill>
            </a:endParaRPr>
          </a:p>
          <a:p>
            <a:pPr indent="-317500" lvl="0" marL="457200" marR="228600" rtl="0" algn="l">
              <a:lnSpc>
                <a:spcPct val="150000"/>
              </a:lnSpc>
              <a:spcBef>
                <a:spcPts val="0"/>
              </a:spcBef>
              <a:spcAft>
                <a:spcPts val="0"/>
              </a:spcAft>
              <a:buClr>
                <a:srgbClr val="1F1F1F"/>
              </a:buClr>
              <a:buSzPts val="1400"/>
              <a:buFont typeface="Nunito"/>
              <a:buChar char="●"/>
            </a:pPr>
            <a:r>
              <a:rPr lang="en" sz="1400">
                <a:solidFill>
                  <a:srgbClr val="1F1F1F"/>
                </a:solidFill>
              </a:rPr>
              <a:t>CPS can detect small infections that were hidden from the direct line of sight of the sensor.</a:t>
            </a:r>
            <a:endParaRPr sz="1400">
              <a:solidFill>
                <a:srgbClr val="1F1F1F"/>
              </a:solidFill>
            </a:endParaRPr>
          </a:p>
          <a:p>
            <a:pPr indent="0" lvl="0" marL="0" rtl="0" algn="l">
              <a:spcBef>
                <a:spcPts val="1100"/>
              </a:spcBef>
              <a:spcAft>
                <a:spcPts val="1200"/>
              </a:spcAft>
              <a:buNone/>
            </a:pPr>
            <a:r>
              <a:t/>
            </a:r>
            <a:endParaRPr sz="1400"/>
          </a:p>
        </p:txBody>
      </p:sp>
      <p:sp>
        <p:nvSpPr>
          <p:cNvPr id="325" name="Google Shape;325;p19"/>
          <p:cNvSpPr txBox="1"/>
          <p:nvPr>
            <p:ph type="title"/>
          </p:nvPr>
        </p:nvSpPr>
        <p:spPr>
          <a:xfrm>
            <a:off x="265500" y="1818600"/>
            <a:ext cx="4045200" cy="1506300"/>
          </a:xfrm>
          <a:prstGeom prst="rect">
            <a:avLst/>
          </a:prstGeom>
        </p:spPr>
        <p:txBody>
          <a:bodyPr anchorCtr="0" anchor="ctr" bIns="91425" lIns="91425" spcFirstLastPara="1" rIns="91425" wrap="square" tIns="91425">
            <a:normAutofit/>
          </a:bodyPr>
          <a:lstStyle/>
          <a:p>
            <a:pPr indent="0" lvl="0" marL="0" rtl="0" algn="l">
              <a:spcBef>
                <a:spcPts val="1000"/>
              </a:spcBef>
              <a:spcAft>
                <a:spcPts val="0"/>
              </a:spcAft>
              <a:buNone/>
            </a:pPr>
            <a:r>
              <a:rPr lang="en" sz="2500">
                <a:solidFill>
                  <a:srgbClr val="343541"/>
                </a:solidFill>
                <a:latin typeface="Nunito"/>
                <a:ea typeface="Nunito"/>
                <a:cs typeface="Nunito"/>
                <a:sym typeface="Nunito"/>
              </a:rPr>
              <a:t>1.4 Conclusion</a:t>
            </a:r>
            <a:endParaRPr sz="2500">
              <a:solidFill>
                <a:srgbClr val="343541"/>
              </a:solidFill>
              <a:latin typeface="Nunito"/>
              <a:ea typeface="Nunito"/>
              <a:cs typeface="Nunito"/>
              <a:sym typeface="Nunito"/>
            </a:endParaRPr>
          </a:p>
          <a:p>
            <a:pPr indent="0" lvl="0" marL="0" rtl="0" algn="l">
              <a:spcBef>
                <a:spcPts val="0"/>
              </a:spcBef>
              <a:spcAft>
                <a:spcPts val="0"/>
              </a:spcAft>
              <a:buNone/>
            </a:pPr>
            <a:r>
              <a:t/>
            </a:r>
            <a:endParaRPr sz="2500">
              <a:latin typeface="Nunito"/>
              <a:ea typeface="Nunito"/>
              <a:cs typeface="Nunito"/>
              <a:sym typeface="Nunito"/>
            </a:endParaRPr>
          </a:p>
        </p:txBody>
      </p:sp>
      <p:sp>
        <p:nvSpPr>
          <p:cNvPr id="326" name="Google Shape;32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p:nvPr/>
        </p:nvSpPr>
        <p:spPr>
          <a:xfrm>
            <a:off x="60275"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txBox="1"/>
          <p:nvPr>
            <p:ph idx="4294967295" type="title"/>
          </p:nvPr>
        </p:nvSpPr>
        <p:spPr>
          <a:xfrm>
            <a:off x="32025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Limitation </a:t>
            </a:r>
            <a:endParaRPr>
              <a:solidFill>
                <a:schemeClr val="accent1"/>
              </a:solidFill>
            </a:endParaRPr>
          </a:p>
        </p:txBody>
      </p:sp>
      <p:sp>
        <p:nvSpPr>
          <p:cNvPr id="333" name="Google Shape;333;p20"/>
          <p:cNvSpPr txBox="1"/>
          <p:nvPr>
            <p:ph idx="4294967295" type="body"/>
          </p:nvPr>
        </p:nvSpPr>
        <p:spPr>
          <a:xfrm>
            <a:off x="164950" y="3108900"/>
            <a:ext cx="2177400" cy="8457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1200"/>
              </a:spcAft>
              <a:buNone/>
            </a:pPr>
            <a:r>
              <a:rPr lang="en" sz="2000">
                <a:solidFill>
                  <a:schemeClr val="accent5"/>
                </a:solidFill>
              </a:rPr>
              <a:t>Diversity of Human Models</a:t>
            </a:r>
            <a:endParaRPr sz="2000">
              <a:solidFill>
                <a:schemeClr val="accent5"/>
              </a:solidFill>
            </a:endParaRPr>
          </a:p>
        </p:txBody>
      </p:sp>
      <p:cxnSp>
        <p:nvCxnSpPr>
          <p:cNvPr id="334" name="Google Shape;334;p20"/>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335" name="Google Shape;335;p20"/>
          <p:cNvSpPr/>
          <p:nvPr/>
        </p:nvSpPr>
        <p:spPr>
          <a:xfrm>
            <a:off x="431500" y="1366425"/>
            <a:ext cx="1644300" cy="164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20"/>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337" name="Google Shape;337;p20"/>
          <p:cNvSpPr/>
          <p:nvPr/>
        </p:nvSpPr>
        <p:spPr>
          <a:xfrm>
            <a:off x="4783025" y="1285300"/>
            <a:ext cx="1644300" cy="1644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txBox="1"/>
          <p:nvPr>
            <p:ph idx="4294967295" type="body"/>
          </p:nvPr>
        </p:nvSpPr>
        <p:spPr>
          <a:xfrm>
            <a:off x="4584175" y="3108900"/>
            <a:ext cx="2177400" cy="8457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None/>
            </a:pPr>
            <a:r>
              <a:rPr lang="en" sz="2000">
                <a:solidFill>
                  <a:schemeClr val="accent5"/>
                </a:solidFill>
              </a:rPr>
              <a:t>Assumption of Initial Imaging</a:t>
            </a:r>
            <a:endParaRPr sz="2000">
              <a:solidFill>
                <a:schemeClr val="accent5"/>
              </a:solidFill>
            </a:endParaRPr>
          </a:p>
          <a:p>
            <a:pPr indent="0" lvl="0" marL="0" rtl="0" algn="ctr">
              <a:spcBef>
                <a:spcPts val="1200"/>
              </a:spcBef>
              <a:spcAft>
                <a:spcPts val="1200"/>
              </a:spcAft>
              <a:buNone/>
            </a:pPr>
            <a:r>
              <a:t/>
            </a:r>
            <a:endParaRPr sz="2000">
              <a:solidFill>
                <a:schemeClr val="accent5"/>
              </a:solidFill>
            </a:endParaRPr>
          </a:p>
        </p:txBody>
      </p:sp>
      <p:cxnSp>
        <p:nvCxnSpPr>
          <p:cNvPr id="339" name="Google Shape;339;p20"/>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cxnSp>
        <p:nvCxnSpPr>
          <p:cNvPr id="340" name="Google Shape;340;p20"/>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341" name="Google Shape;34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2" name="Google Shape;342;p20"/>
          <p:cNvSpPr txBox="1"/>
          <p:nvPr/>
        </p:nvSpPr>
        <p:spPr>
          <a:xfrm>
            <a:off x="988675" y="1892525"/>
            <a:ext cx="6630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Nunito"/>
                <a:ea typeface="Nunito"/>
                <a:cs typeface="Nunito"/>
                <a:sym typeface="Nunito"/>
              </a:rPr>
              <a:t>  1</a:t>
            </a:r>
            <a:endParaRPr b="1" sz="2000">
              <a:latin typeface="Nunito"/>
              <a:ea typeface="Nunito"/>
              <a:cs typeface="Nunito"/>
              <a:sym typeface="Nunito"/>
            </a:endParaRPr>
          </a:p>
        </p:txBody>
      </p:sp>
      <p:sp>
        <p:nvSpPr>
          <p:cNvPr id="343" name="Google Shape;343;p20"/>
          <p:cNvSpPr txBox="1"/>
          <p:nvPr/>
        </p:nvSpPr>
        <p:spPr>
          <a:xfrm>
            <a:off x="5303813" y="1781500"/>
            <a:ext cx="6630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a:t>
            </a:r>
            <a:r>
              <a:rPr b="1" lang="en" sz="2000"/>
              <a:t>2</a:t>
            </a:r>
            <a:endParaRPr b="1" sz="20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nvSpPr>
        <p:spPr>
          <a:xfrm>
            <a:off x="843975" y="277300"/>
            <a:ext cx="5751300" cy="8319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2500">
                <a:latin typeface="Nunito"/>
                <a:ea typeface="Nunito"/>
                <a:cs typeface="Nunito"/>
                <a:sym typeface="Nunito"/>
              </a:rPr>
              <a:t>3 Synthesis </a:t>
            </a:r>
            <a:endParaRPr b="1" sz="2500">
              <a:latin typeface="Nunito"/>
              <a:ea typeface="Nunito"/>
              <a:cs typeface="Nunito"/>
              <a:sym typeface="Nunito"/>
            </a:endParaRPr>
          </a:p>
        </p:txBody>
      </p:sp>
      <p:sp>
        <p:nvSpPr>
          <p:cNvPr id="349" name="Google Shape;349;p21"/>
          <p:cNvSpPr txBox="1"/>
          <p:nvPr/>
        </p:nvSpPr>
        <p:spPr>
          <a:xfrm>
            <a:off x="880150" y="1386550"/>
            <a:ext cx="5751300" cy="3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A good example of how these tools can be used to develop and evaluate new medical technologies.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authors' use of simulation and modeling for several reasons-</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It allowed them to evaluate the performance of the CPS device without having to conduct clinical trials.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Allowed them to test the CPS device in a variety of conditions.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The simulation results provided valuable insights into how the CPS device works and how it is affected by different factors. This information can be used to improve the design of the CPS device and to develop protocols for using the device in clinical settings.</a:t>
            </a:r>
            <a:endParaRPr>
              <a:latin typeface="Nunito"/>
              <a:ea typeface="Nunito"/>
              <a:cs typeface="Nunito"/>
              <a:sym typeface="Nunito"/>
            </a:endParaRPr>
          </a:p>
        </p:txBody>
      </p:sp>
      <p:sp>
        <p:nvSpPr>
          <p:cNvPr id="350" name="Google Shape;350;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