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
      <p:font typeface="Montserrat"/>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regular.fntdata"/><Relationship Id="rId25" Type="http://schemas.openxmlformats.org/officeDocument/2006/relationships/font" Target="fonts/Roboto-boldItalic.fntdata"/><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919934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9199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a5733fa4fa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a5733fa4f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63655c88c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63655c88c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63655c88c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63655c88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a5733fa4fa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a5733fa4fa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63655c88c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63655c88c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63655c88c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63655c88c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63655c88c8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63655c88c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635cf4481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635cf4481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c6f919934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c6f91993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c6f919934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c6f91993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6f919934_0_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6f91993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635cf44818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635cf44818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a58f83cac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a58f83ca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a58f83cac8_0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a58f83cac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a58f83cac8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a58f83cac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nvSpPr>
        <p:spPr>
          <a:xfrm>
            <a:off x="212700" y="180375"/>
            <a:ext cx="8931300" cy="276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600">
              <a:solidFill>
                <a:schemeClr val="lt1"/>
              </a:solidFill>
              <a:latin typeface="Montserrat"/>
              <a:ea typeface="Montserrat"/>
              <a:cs typeface="Montserrat"/>
              <a:sym typeface="Montserrat"/>
            </a:endParaRPr>
          </a:p>
          <a:p>
            <a:pPr indent="0" lvl="0" marL="0" rtl="0" algn="l">
              <a:spcBef>
                <a:spcPts val="0"/>
              </a:spcBef>
              <a:spcAft>
                <a:spcPts val="0"/>
              </a:spcAft>
              <a:buNone/>
            </a:pPr>
            <a:r>
              <a:rPr b="1" i="1" lang="en" sz="3600">
                <a:solidFill>
                  <a:schemeClr val="lt1"/>
                </a:solidFill>
                <a:latin typeface="Montserrat"/>
                <a:ea typeface="Montserrat"/>
                <a:cs typeface="Montserrat"/>
                <a:sym typeface="Montserrat"/>
              </a:rPr>
              <a:t>                   </a:t>
            </a:r>
            <a:r>
              <a:rPr b="1" i="1" lang="en" sz="3100">
                <a:solidFill>
                  <a:schemeClr val="lt1"/>
                </a:solidFill>
                <a:latin typeface="Montserrat"/>
                <a:ea typeface="Montserrat"/>
                <a:cs typeface="Montserrat"/>
                <a:sym typeface="Montserrat"/>
              </a:rPr>
              <a:t>      Team-22</a:t>
            </a:r>
            <a:endParaRPr b="1" i="1" sz="31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3600">
              <a:solidFill>
                <a:schemeClr val="lt1"/>
              </a:solidFill>
              <a:latin typeface="Montserrat"/>
              <a:ea typeface="Montserrat"/>
              <a:cs typeface="Montserrat"/>
              <a:sym typeface="Montserrat"/>
            </a:endParaRPr>
          </a:p>
          <a:p>
            <a:pPr indent="0" lvl="0" marL="0" rtl="0" algn="l">
              <a:spcBef>
                <a:spcPts val="0"/>
              </a:spcBef>
              <a:spcAft>
                <a:spcPts val="0"/>
              </a:spcAft>
              <a:buNone/>
            </a:pPr>
            <a:r>
              <a:rPr lang="en" sz="2966">
                <a:solidFill>
                  <a:schemeClr val="lt1"/>
                </a:solidFill>
                <a:latin typeface="Montserrat"/>
                <a:ea typeface="Montserrat"/>
                <a:cs typeface="Montserrat"/>
                <a:sym typeface="Montserrat"/>
              </a:rPr>
              <a:t>Simulating Drip Irrigation (DI) System For Optimizing Water Use Efficiency</a:t>
            </a:r>
            <a:endParaRPr sz="2966">
              <a:solidFill>
                <a:schemeClr val="lt1"/>
              </a:solidFill>
              <a:latin typeface="Montserrat"/>
              <a:ea typeface="Montserrat"/>
              <a:cs typeface="Montserrat"/>
              <a:sym typeface="Montserrat"/>
            </a:endParaRPr>
          </a:p>
        </p:txBody>
      </p:sp>
      <p:sp>
        <p:nvSpPr>
          <p:cNvPr id="68" name="Google Shape;68;p13"/>
          <p:cNvSpPr txBox="1"/>
          <p:nvPr/>
        </p:nvSpPr>
        <p:spPr>
          <a:xfrm>
            <a:off x="3895850" y="3725425"/>
            <a:ext cx="4356900" cy="1363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Roboto"/>
              <a:buAutoNum type="arabicPeriod"/>
            </a:pPr>
            <a:r>
              <a:rPr lang="en" sz="1800">
                <a:solidFill>
                  <a:srgbClr val="FFFFFF"/>
                </a:solidFill>
                <a:latin typeface="Roboto"/>
                <a:ea typeface="Roboto"/>
                <a:cs typeface="Roboto"/>
                <a:sym typeface="Roboto"/>
              </a:rPr>
              <a:t>Labiba Tasfiya Jeba ; ID: 22266028</a:t>
            </a:r>
            <a:endParaRPr sz="1800">
              <a:solidFill>
                <a:srgbClr val="FFFFFF"/>
              </a:solidFill>
              <a:latin typeface="Roboto"/>
              <a:ea typeface="Roboto"/>
              <a:cs typeface="Roboto"/>
              <a:sym typeface="Roboto"/>
            </a:endParaRPr>
          </a:p>
          <a:p>
            <a:pPr indent="-342900" lvl="0" marL="457200" rtl="0" algn="l">
              <a:spcBef>
                <a:spcPts val="0"/>
              </a:spcBef>
              <a:spcAft>
                <a:spcPts val="0"/>
              </a:spcAft>
              <a:buClr>
                <a:srgbClr val="FFFFFF"/>
              </a:buClr>
              <a:buSzPts val="1800"/>
              <a:buFont typeface="Roboto"/>
              <a:buAutoNum type="arabicPeriod"/>
            </a:pPr>
            <a:r>
              <a:rPr lang="en" sz="1800">
                <a:solidFill>
                  <a:srgbClr val="FFFFFF"/>
                </a:solidFill>
                <a:latin typeface="Roboto"/>
                <a:ea typeface="Roboto"/>
                <a:cs typeface="Roboto"/>
                <a:sym typeface="Roboto"/>
              </a:rPr>
              <a:t>Abrar Al Sayem ; ID: 18201194</a:t>
            </a:r>
            <a:endParaRPr sz="1800">
              <a:solidFill>
                <a:srgbClr val="FFFFFF"/>
              </a:solidFill>
              <a:latin typeface="Roboto"/>
              <a:ea typeface="Roboto"/>
              <a:cs typeface="Roboto"/>
              <a:sym typeface="Roboto"/>
            </a:endParaRPr>
          </a:p>
          <a:p>
            <a:pPr indent="-342900" lvl="0" marL="457200" rtl="0" algn="l">
              <a:spcBef>
                <a:spcPts val="0"/>
              </a:spcBef>
              <a:spcAft>
                <a:spcPts val="0"/>
              </a:spcAft>
              <a:buClr>
                <a:srgbClr val="FFFFFF"/>
              </a:buClr>
              <a:buSzPts val="1800"/>
              <a:buFont typeface="Roboto"/>
              <a:buAutoNum type="arabicPeriod"/>
            </a:pPr>
            <a:r>
              <a:rPr lang="en" sz="1800">
                <a:solidFill>
                  <a:srgbClr val="FFFFFF"/>
                </a:solidFill>
                <a:latin typeface="Roboto"/>
                <a:ea typeface="Roboto"/>
                <a:cs typeface="Roboto"/>
                <a:sym typeface="Roboto"/>
              </a:rPr>
              <a:t>Tasfia Anika Bushra ; ID: 23166013</a:t>
            </a:r>
            <a:endParaRPr sz="1800">
              <a:solidFill>
                <a:srgbClr val="FFFFFF"/>
              </a:solidFill>
              <a:latin typeface="Roboto"/>
              <a:ea typeface="Roboto"/>
              <a:cs typeface="Roboto"/>
              <a:sym typeface="Roboto"/>
            </a:endParaRPr>
          </a:p>
        </p:txBody>
      </p:sp>
      <p:sp>
        <p:nvSpPr>
          <p:cNvPr id="69" name="Google Shape;69;p13"/>
          <p:cNvSpPr txBox="1"/>
          <p:nvPr/>
        </p:nvSpPr>
        <p:spPr>
          <a:xfrm>
            <a:off x="430550" y="3901175"/>
            <a:ext cx="3138600" cy="79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Roboto"/>
                <a:ea typeface="Roboto"/>
                <a:cs typeface="Roboto"/>
                <a:sym typeface="Roboto"/>
              </a:rPr>
              <a:t>ST: Farah Binta Haque</a:t>
            </a:r>
            <a:endParaRPr sz="1800">
              <a:solidFill>
                <a:srgbClr val="FFFFFF"/>
              </a:solidFill>
              <a:latin typeface="Roboto"/>
              <a:ea typeface="Roboto"/>
              <a:cs typeface="Roboto"/>
              <a:sym typeface="Roboto"/>
            </a:endParaRPr>
          </a:p>
          <a:p>
            <a:pPr indent="0" lvl="0" marL="0" rtl="0" algn="l">
              <a:spcBef>
                <a:spcPts val="0"/>
              </a:spcBef>
              <a:spcAft>
                <a:spcPts val="0"/>
              </a:spcAft>
              <a:buNone/>
            </a:pPr>
            <a:r>
              <a:rPr lang="en" sz="1800">
                <a:solidFill>
                  <a:srgbClr val="FFFFFF"/>
                </a:solidFill>
                <a:latin typeface="Roboto"/>
                <a:ea typeface="Roboto"/>
                <a:cs typeface="Roboto"/>
                <a:sym typeface="Roboto"/>
              </a:rPr>
              <a:t>RA: Md Sabbir Hossain</a:t>
            </a:r>
            <a:endParaRPr sz="1800">
              <a:solidFill>
                <a:srgbClr val="FFFFFF"/>
              </a:solidFill>
              <a:latin typeface="Roboto"/>
              <a:ea typeface="Roboto"/>
              <a:cs typeface="Roboto"/>
              <a:sym typeface="Roboto"/>
            </a:endParaRPr>
          </a:p>
        </p:txBody>
      </p:sp>
      <p:sp>
        <p:nvSpPr>
          <p:cNvPr id="70" name="Google Shape;70;p1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Discussion - </a:t>
            </a:r>
            <a:r>
              <a:rPr lang="en"/>
              <a:t>Preliminaries</a:t>
            </a:r>
            <a:endParaRPr/>
          </a:p>
        </p:txBody>
      </p:sp>
      <p:sp>
        <p:nvSpPr>
          <p:cNvPr id="139" name="Google Shape;139;p22"/>
          <p:cNvSpPr txBox="1"/>
          <p:nvPr>
            <p:ph idx="1" type="body"/>
          </p:nvPr>
        </p:nvSpPr>
        <p:spPr>
          <a:xfrm>
            <a:off x="460950" y="1649100"/>
            <a:ext cx="8222100" cy="27102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Clr>
                <a:srgbClr val="374151"/>
              </a:buClr>
              <a:buSzPts val="1200"/>
              <a:buChar char="●"/>
            </a:pPr>
            <a:r>
              <a:rPr lang="en" sz="1200">
                <a:solidFill>
                  <a:srgbClr val="374151"/>
                </a:solidFill>
              </a:rPr>
              <a:t>Purpose: Develop a Python-based computational model to assess water consumption efficiency in a drip irrigation system.</a:t>
            </a:r>
            <a:endParaRPr sz="1200">
              <a:solidFill>
                <a:srgbClr val="374151"/>
              </a:solidFill>
            </a:endParaRPr>
          </a:p>
          <a:p>
            <a:pPr indent="-304800" lvl="0" marL="457200" rtl="0" algn="just">
              <a:spcBef>
                <a:spcPts val="0"/>
              </a:spcBef>
              <a:spcAft>
                <a:spcPts val="0"/>
              </a:spcAft>
              <a:buClr>
                <a:srgbClr val="374151"/>
              </a:buClr>
              <a:buSzPts val="1200"/>
              <a:buChar char="●"/>
            </a:pPr>
            <a:r>
              <a:rPr lang="en" sz="1200">
                <a:solidFill>
                  <a:srgbClr val="374151"/>
                </a:solidFill>
              </a:rPr>
              <a:t>Libraries Used: Utilizes Matplotlib for visualization, Pandas for data handling, and NumPy for calculations.</a:t>
            </a:r>
            <a:endParaRPr sz="1200">
              <a:solidFill>
                <a:srgbClr val="374151"/>
              </a:solidFill>
            </a:endParaRPr>
          </a:p>
          <a:p>
            <a:pPr indent="-304800" lvl="0" marL="457200" rtl="0" algn="just">
              <a:spcBef>
                <a:spcPts val="0"/>
              </a:spcBef>
              <a:spcAft>
                <a:spcPts val="0"/>
              </a:spcAft>
              <a:buClr>
                <a:srgbClr val="374151"/>
              </a:buClr>
              <a:buSzPts val="1200"/>
              <a:buChar char="●"/>
            </a:pPr>
            <a:r>
              <a:rPr lang="en" sz="1200">
                <a:solidFill>
                  <a:srgbClr val="374151"/>
                </a:solidFill>
              </a:rPr>
              <a:t>Input Parameters: Includes discrete variables like emitter flow rates, system dimensions, and initial soil moisture.</a:t>
            </a:r>
            <a:endParaRPr sz="1200">
              <a:solidFill>
                <a:srgbClr val="374151"/>
              </a:solidFill>
            </a:endParaRPr>
          </a:p>
          <a:p>
            <a:pPr indent="-304800" lvl="0" marL="457200" rtl="0" algn="just">
              <a:spcBef>
                <a:spcPts val="0"/>
              </a:spcBef>
              <a:spcAft>
                <a:spcPts val="0"/>
              </a:spcAft>
              <a:buClr>
                <a:srgbClr val="374151"/>
              </a:buClr>
              <a:buSzPts val="1200"/>
              <a:buChar char="●"/>
            </a:pPr>
            <a:r>
              <a:rPr lang="en" sz="1200">
                <a:solidFill>
                  <a:srgbClr val="374151"/>
                </a:solidFill>
              </a:rPr>
              <a:t>Calculation Factors: Considers fixed parameters (e.g., pipe dimensions) and environmental aspects (e.g., crop water requirements).</a:t>
            </a:r>
            <a:endParaRPr sz="1200">
              <a:solidFill>
                <a:srgbClr val="374151"/>
              </a:solidFill>
            </a:endParaRPr>
          </a:p>
          <a:p>
            <a:pPr indent="-304800" lvl="0" marL="457200" rtl="0" algn="just">
              <a:spcBef>
                <a:spcPts val="0"/>
              </a:spcBef>
              <a:spcAft>
                <a:spcPts val="0"/>
              </a:spcAft>
              <a:buClr>
                <a:srgbClr val="374151"/>
              </a:buClr>
              <a:buSzPts val="1200"/>
              <a:buChar char="●"/>
            </a:pPr>
            <a:r>
              <a:rPr lang="en" sz="1200">
                <a:solidFill>
                  <a:srgbClr val="374151"/>
                </a:solidFill>
              </a:rPr>
              <a:t>System Configuration: Simulates a drip irrigation system with multiple emitters (0.5-1.0 GPH flow rates) on a 200-foot 0.75-inch diameter line.</a:t>
            </a:r>
            <a:endParaRPr sz="1200">
              <a:solidFill>
                <a:srgbClr val="374151"/>
              </a:solidFill>
            </a:endParaRPr>
          </a:p>
          <a:p>
            <a:pPr indent="-304800" lvl="0" marL="457200" rtl="0" algn="just">
              <a:spcBef>
                <a:spcPts val="0"/>
              </a:spcBef>
              <a:spcAft>
                <a:spcPts val="0"/>
              </a:spcAft>
              <a:buClr>
                <a:srgbClr val="374151"/>
              </a:buClr>
              <a:buSzPts val="1200"/>
              <a:buChar char="●"/>
            </a:pPr>
            <a:r>
              <a:rPr lang="en" sz="1200">
                <a:solidFill>
                  <a:srgbClr val="374151"/>
                </a:solidFill>
              </a:rPr>
              <a:t>Design Factors: Assumes a Hazen-Williams coefficient of 140 and 1-foot spacing between emitters and rows.</a:t>
            </a:r>
            <a:endParaRPr sz="1200">
              <a:solidFill>
                <a:srgbClr val="374151"/>
              </a:solidFill>
            </a:endParaRPr>
          </a:p>
          <a:p>
            <a:pPr indent="-304800" lvl="0" marL="457200" rtl="0" algn="just">
              <a:spcBef>
                <a:spcPts val="0"/>
              </a:spcBef>
              <a:spcAft>
                <a:spcPts val="0"/>
              </a:spcAft>
              <a:buClr>
                <a:srgbClr val="374151"/>
              </a:buClr>
              <a:buSzPts val="1200"/>
              <a:buChar char="●"/>
            </a:pPr>
            <a:r>
              <a:rPr lang="en" sz="1200">
                <a:solidFill>
                  <a:srgbClr val="374151"/>
                </a:solidFill>
              </a:rPr>
              <a:t>Soil Moisture Calculation: Computes soil moisture changes based on net moisture (rainfall minus evapotranspiration) and irrigation, assuming uniform soil properties.</a:t>
            </a:r>
            <a:endParaRPr sz="1200">
              <a:solidFill>
                <a:srgbClr val="374151"/>
              </a:solidFill>
            </a:endParaRPr>
          </a:p>
          <a:p>
            <a:pPr indent="-304800" lvl="0" marL="457200" rtl="0" algn="just">
              <a:spcBef>
                <a:spcPts val="0"/>
              </a:spcBef>
              <a:spcAft>
                <a:spcPts val="0"/>
              </a:spcAft>
              <a:buClr>
                <a:srgbClr val="374151"/>
              </a:buClr>
              <a:buSzPts val="1200"/>
              <a:buChar char="●"/>
            </a:pPr>
            <a:r>
              <a:rPr lang="en" sz="1200">
                <a:solidFill>
                  <a:srgbClr val="374151"/>
                </a:solidFill>
              </a:rPr>
              <a:t>Weather Simulation: Generates daily weather conditions with simulated rainfall (0 to 0.5 inches per day) and evapotranspiration rates (0.1 to 0.3 inches).</a:t>
            </a:r>
            <a:endParaRPr sz="1200">
              <a:solidFill>
                <a:srgbClr val="374151"/>
              </a:solidFill>
            </a:endParaRPr>
          </a:p>
          <a:p>
            <a:pPr indent="-304800" lvl="0" marL="457200" rtl="0" algn="just">
              <a:spcBef>
                <a:spcPts val="0"/>
              </a:spcBef>
              <a:spcAft>
                <a:spcPts val="0"/>
              </a:spcAft>
              <a:buClr>
                <a:srgbClr val="374151"/>
              </a:buClr>
              <a:buSzPts val="1200"/>
              <a:buChar char="●"/>
            </a:pPr>
            <a:r>
              <a:rPr lang="en" sz="1200">
                <a:solidFill>
                  <a:srgbClr val="374151"/>
                </a:solidFill>
              </a:rPr>
              <a:t>Crop Water Requirement: Adopts a standard crop water requirement of 1.0 inch per week for the simulation.</a:t>
            </a:r>
            <a:endParaRPr sz="1200">
              <a:solidFill>
                <a:srgbClr val="374151"/>
              </a:solidFill>
            </a:endParaRPr>
          </a:p>
          <a:p>
            <a:pPr indent="0" lvl="0" marL="0" rtl="0" algn="just">
              <a:spcBef>
                <a:spcPts val="0"/>
              </a:spcBef>
              <a:spcAft>
                <a:spcPts val="1600"/>
              </a:spcAft>
              <a:buNone/>
            </a:pPr>
            <a:r>
              <a:t/>
            </a:r>
            <a:endParaRPr/>
          </a:p>
        </p:txBody>
      </p:sp>
      <p:sp>
        <p:nvSpPr>
          <p:cNvPr id="140" name="Google Shape;140;p2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Discussion</a:t>
            </a:r>
            <a:endParaRPr/>
          </a:p>
        </p:txBody>
      </p:sp>
      <p:sp>
        <p:nvSpPr>
          <p:cNvPr id="146" name="Google Shape;146;p23"/>
          <p:cNvSpPr txBox="1"/>
          <p:nvPr>
            <p:ph idx="1" type="body"/>
          </p:nvPr>
        </p:nvSpPr>
        <p:spPr>
          <a:xfrm>
            <a:off x="460950" y="1919050"/>
            <a:ext cx="7914000" cy="30465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Clr>
                <a:srgbClr val="374151"/>
              </a:buClr>
              <a:buSzPts val="1400"/>
              <a:buChar char="●"/>
            </a:pPr>
            <a:r>
              <a:rPr lang="en" sz="1400">
                <a:solidFill>
                  <a:srgbClr val="374151"/>
                </a:solidFill>
              </a:rPr>
              <a:t>Simulation Duration: Runs for 10 days, calculating parameters such as rainfall, ET0, soil moisture, daily water usage, and irrigation needs for each day.</a:t>
            </a:r>
            <a:endParaRPr sz="1400">
              <a:solidFill>
                <a:srgbClr val="374151"/>
              </a:solidFill>
            </a:endParaRPr>
          </a:p>
          <a:p>
            <a:pPr indent="0" lvl="0" marL="457200" rtl="0" algn="just">
              <a:spcBef>
                <a:spcPts val="0"/>
              </a:spcBef>
              <a:spcAft>
                <a:spcPts val="0"/>
              </a:spcAft>
              <a:buNone/>
            </a:pPr>
            <a:r>
              <a:t/>
            </a:r>
            <a:endParaRPr sz="1400">
              <a:solidFill>
                <a:srgbClr val="374151"/>
              </a:solidFill>
            </a:endParaRPr>
          </a:p>
          <a:p>
            <a:pPr indent="-317500" lvl="0" marL="457200" rtl="0" algn="just">
              <a:spcBef>
                <a:spcPts val="0"/>
              </a:spcBef>
              <a:spcAft>
                <a:spcPts val="0"/>
              </a:spcAft>
              <a:buClr>
                <a:srgbClr val="374151"/>
              </a:buClr>
              <a:buSzPts val="1400"/>
              <a:buChar char="●"/>
            </a:pPr>
            <a:r>
              <a:rPr lang="en" sz="1400">
                <a:solidFill>
                  <a:srgbClr val="374151"/>
                </a:solidFill>
              </a:rPr>
              <a:t>Factors Affecting Irrigation: Water needed for irrigation is determined by a function involving rainfall, soil moisture, and ET0, among other critical factors.</a:t>
            </a:r>
            <a:endParaRPr sz="1400">
              <a:solidFill>
                <a:srgbClr val="374151"/>
              </a:solidFill>
            </a:endParaRPr>
          </a:p>
          <a:p>
            <a:pPr indent="0" lvl="0" marL="457200" rtl="0" algn="just">
              <a:spcBef>
                <a:spcPts val="0"/>
              </a:spcBef>
              <a:spcAft>
                <a:spcPts val="0"/>
              </a:spcAft>
              <a:buNone/>
            </a:pPr>
            <a:r>
              <a:t/>
            </a:r>
            <a:endParaRPr sz="1400">
              <a:solidFill>
                <a:srgbClr val="374151"/>
              </a:solidFill>
            </a:endParaRPr>
          </a:p>
          <a:p>
            <a:pPr indent="-317500" lvl="0" marL="457200" rtl="0" algn="just">
              <a:spcBef>
                <a:spcPts val="0"/>
              </a:spcBef>
              <a:spcAft>
                <a:spcPts val="0"/>
              </a:spcAft>
              <a:buClr>
                <a:srgbClr val="374151"/>
              </a:buClr>
              <a:buSzPts val="1400"/>
              <a:buChar char="●"/>
            </a:pPr>
            <a:r>
              <a:rPr lang="en" sz="1400">
                <a:solidFill>
                  <a:srgbClr val="374151"/>
                </a:solidFill>
              </a:rPr>
              <a:t>Day 0 Initialization: Represents the initial day where sensor data is observed, with the subsequent day theoretically utilizing water based on this observation.</a:t>
            </a:r>
            <a:endParaRPr sz="1400">
              <a:solidFill>
                <a:srgbClr val="374151"/>
              </a:solidFill>
            </a:endParaRPr>
          </a:p>
          <a:p>
            <a:pPr indent="0" lvl="0" marL="457200" rtl="0" algn="just">
              <a:spcBef>
                <a:spcPts val="0"/>
              </a:spcBef>
              <a:spcAft>
                <a:spcPts val="0"/>
              </a:spcAft>
              <a:buNone/>
            </a:pPr>
            <a:r>
              <a:t/>
            </a:r>
            <a:endParaRPr sz="1400">
              <a:solidFill>
                <a:srgbClr val="374151"/>
              </a:solidFill>
            </a:endParaRPr>
          </a:p>
          <a:p>
            <a:pPr indent="-317500" lvl="0" marL="457200" rtl="0" algn="just">
              <a:spcBef>
                <a:spcPts val="0"/>
              </a:spcBef>
              <a:spcAft>
                <a:spcPts val="0"/>
              </a:spcAft>
              <a:buClr>
                <a:srgbClr val="374151"/>
              </a:buClr>
              <a:buSzPts val="1400"/>
              <a:buChar char="●"/>
            </a:pPr>
            <a:r>
              <a:rPr lang="en" sz="1400">
                <a:solidFill>
                  <a:srgbClr val="374151"/>
                </a:solidFill>
              </a:rPr>
              <a:t>Calculation Clarification: Daily water usage isn't solely irrigation_needed; it encompasses the summation of irrigation, soil moisture, ET0, and other factors.</a:t>
            </a:r>
            <a:endParaRPr sz="1400">
              <a:solidFill>
                <a:srgbClr val="374151"/>
              </a:solidFill>
            </a:endParaRPr>
          </a:p>
          <a:p>
            <a:pPr indent="0" lvl="0" marL="0" rtl="0" algn="just">
              <a:spcBef>
                <a:spcPts val="0"/>
              </a:spcBef>
              <a:spcAft>
                <a:spcPts val="1600"/>
              </a:spcAft>
              <a:buNone/>
            </a:pPr>
            <a:r>
              <a:t/>
            </a:r>
            <a:endParaRPr sz="1400">
              <a:solidFill>
                <a:srgbClr val="374151"/>
              </a:solidFill>
            </a:endParaRPr>
          </a:p>
        </p:txBody>
      </p:sp>
      <p:sp>
        <p:nvSpPr>
          <p:cNvPr id="147" name="Google Shape;147;p2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Discussion - Simulation Setup</a:t>
            </a:r>
            <a:endParaRPr/>
          </a:p>
        </p:txBody>
      </p:sp>
      <p:sp>
        <p:nvSpPr>
          <p:cNvPr id="153" name="Google Shape;153;p24"/>
          <p:cNvSpPr txBox="1"/>
          <p:nvPr>
            <p:ph idx="1" type="body"/>
          </p:nvPr>
        </p:nvSpPr>
        <p:spPr>
          <a:xfrm>
            <a:off x="460950" y="1649100"/>
            <a:ext cx="8222100" cy="2710200"/>
          </a:xfrm>
          <a:prstGeom prst="rect">
            <a:avLst/>
          </a:prstGeom>
        </p:spPr>
        <p:txBody>
          <a:bodyPr anchorCtr="0" anchor="t" bIns="91425" lIns="91425" spcFirstLastPara="1" rIns="91425" wrap="square" tIns="91425">
            <a:noAutofit/>
          </a:bodyPr>
          <a:lstStyle/>
          <a:p>
            <a:pPr indent="-339725" lvl="0" marL="457200" rtl="0" algn="just">
              <a:spcBef>
                <a:spcPts val="0"/>
              </a:spcBef>
              <a:spcAft>
                <a:spcPts val="0"/>
              </a:spcAft>
              <a:buClr>
                <a:schemeClr val="dk2"/>
              </a:buClr>
              <a:buSzPts val="1750"/>
              <a:buFont typeface="Lato"/>
              <a:buChar char="●"/>
            </a:pPr>
            <a:r>
              <a:rPr lang="en" sz="1750">
                <a:solidFill>
                  <a:schemeClr val="dk2"/>
                </a:solidFill>
                <a:latin typeface="Lato"/>
                <a:ea typeface="Lato"/>
                <a:cs typeface="Lato"/>
                <a:sym typeface="Lato"/>
              </a:rPr>
              <a:t> Crop Water Requirements</a:t>
            </a:r>
            <a:endParaRPr sz="1750">
              <a:solidFill>
                <a:schemeClr val="dk2"/>
              </a:solidFill>
            </a:endParaRPr>
          </a:p>
          <a:p>
            <a:pPr indent="-304800" lvl="1" marL="914400" rtl="0" algn="just">
              <a:spcBef>
                <a:spcPts val="0"/>
              </a:spcBef>
              <a:spcAft>
                <a:spcPts val="0"/>
              </a:spcAft>
              <a:buClr>
                <a:schemeClr val="dk2"/>
              </a:buClr>
              <a:buSzPts val="1200"/>
              <a:buFont typeface="Roboto"/>
              <a:buChar char="○"/>
            </a:pPr>
            <a:r>
              <a:rPr lang="en" sz="1200">
                <a:solidFill>
                  <a:schemeClr val="dk2"/>
                </a:solidFill>
              </a:rPr>
              <a:t>Crop water requirement: Standardized at 1.0 inch per week for various agricultural crops.</a:t>
            </a:r>
            <a:endParaRPr sz="1200">
              <a:solidFill>
                <a:schemeClr val="dk2"/>
              </a:solidFill>
            </a:endParaRPr>
          </a:p>
          <a:p>
            <a:pPr indent="-304800" lvl="1" marL="914400" rtl="0" algn="just">
              <a:spcBef>
                <a:spcPts val="0"/>
              </a:spcBef>
              <a:spcAft>
                <a:spcPts val="0"/>
              </a:spcAft>
              <a:buClr>
                <a:schemeClr val="dk2"/>
              </a:buClr>
              <a:buSzPts val="1200"/>
              <a:buFont typeface="Roboto"/>
              <a:buChar char="○"/>
            </a:pPr>
            <a:r>
              <a:rPr lang="en" sz="1200">
                <a:solidFill>
                  <a:schemeClr val="dk2"/>
                </a:solidFill>
              </a:rPr>
              <a:t>Daily irrigation requirements: Determined by combining this standard need with simulated environmental conditions.</a:t>
            </a:r>
            <a:endParaRPr sz="1200">
              <a:solidFill>
                <a:schemeClr val="dk2"/>
              </a:solidFill>
            </a:endParaRPr>
          </a:p>
          <a:p>
            <a:pPr indent="-304800" lvl="1" marL="914400" rtl="0" algn="just">
              <a:spcBef>
                <a:spcPts val="0"/>
              </a:spcBef>
              <a:spcAft>
                <a:spcPts val="0"/>
              </a:spcAft>
              <a:buClr>
                <a:schemeClr val="dk2"/>
              </a:buClr>
              <a:buSzPts val="1200"/>
              <a:buFont typeface="Roboto"/>
              <a:buChar char="○"/>
            </a:pPr>
            <a:r>
              <a:rPr lang="en" sz="1200">
                <a:solidFill>
                  <a:schemeClr val="dk2"/>
                </a:solidFill>
              </a:rPr>
              <a:t>Cultivation area: Fixed at 1000 square feet, serving as the basis for calculating total water volume necessary for effective irrigation.</a:t>
            </a:r>
            <a:endParaRPr sz="1200">
              <a:solidFill>
                <a:schemeClr val="dk2"/>
              </a:solidFill>
            </a:endParaRPr>
          </a:p>
          <a:p>
            <a:pPr indent="0" lvl="0" marL="914400" rtl="0" algn="just">
              <a:spcBef>
                <a:spcPts val="0"/>
              </a:spcBef>
              <a:spcAft>
                <a:spcPts val="0"/>
              </a:spcAft>
              <a:buNone/>
            </a:pPr>
            <a:r>
              <a:t/>
            </a:r>
            <a:endParaRPr sz="100">
              <a:solidFill>
                <a:schemeClr val="dk2"/>
              </a:solidFill>
            </a:endParaRPr>
          </a:p>
          <a:p>
            <a:pPr indent="0" lvl="0" marL="914400" rtl="0" algn="just">
              <a:spcBef>
                <a:spcPts val="0"/>
              </a:spcBef>
              <a:spcAft>
                <a:spcPts val="0"/>
              </a:spcAft>
              <a:buNone/>
            </a:pPr>
            <a:r>
              <a:t/>
            </a:r>
            <a:endParaRPr sz="100">
              <a:solidFill>
                <a:schemeClr val="dk2"/>
              </a:solidFill>
            </a:endParaRPr>
          </a:p>
          <a:p>
            <a:pPr indent="-339725" lvl="0" marL="457200" rtl="0" algn="just">
              <a:spcBef>
                <a:spcPts val="0"/>
              </a:spcBef>
              <a:spcAft>
                <a:spcPts val="0"/>
              </a:spcAft>
              <a:buClr>
                <a:schemeClr val="dk2"/>
              </a:buClr>
              <a:buSzPts val="1750"/>
              <a:buFont typeface="Lato"/>
              <a:buChar char="●"/>
            </a:pPr>
            <a:r>
              <a:rPr lang="en" sz="1750">
                <a:solidFill>
                  <a:schemeClr val="dk2"/>
                </a:solidFill>
                <a:latin typeface="Lato"/>
                <a:ea typeface="Lato"/>
                <a:cs typeface="Lato"/>
                <a:sym typeface="Lato"/>
              </a:rPr>
              <a:t>Implementation of the Simulation</a:t>
            </a:r>
            <a:endParaRPr sz="1750">
              <a:solidFill>
                <a:schemeClr val="dk2"/>
              </a:solidFill>
            </a:endParaRPr>
          </a:p>
          <a:p>
            <a:pPr indent="-304800" lvl="1" marL="914400" rtl="0" algn="just">
              <a:spcBef>
                <a:spcPts val="0"/>
              </a:spcBef>
              <a:spcAft>
                <a:spcPts val="0"/>
              </a:spcAft>
              <a:buClr>
                <a:schemeClr val="dk2"/>
              </a:buClr>
              <a:buSzPts val="1200"/>
              <a:buFont typeface="Roboto"/>
              <a:buChar char="○"/>
            </a:pPr>
            <a:r>
              <a:rPr lang="en" sz="1200">
                <a:solidFill>
                  <a:schemeClr val="dk2"/>
                </a:solidFill>
              </a:rPr>
              <a:t>Simulation duration: Spans 10 days with daily executions.</a:t>
            </a:r>
            <a:endParaRPr sz="1200">
              <a:solidFill>
                <a:schemeClr val="dk2"/>
              </a:solidFill>
            </a:endParaRPr>
          </a:p>
          <a:p>
            <a:pPr indent="-304800" lvl="1" marL="914400" rtl="0" algn="just">
              <a:spcBef>
                <a:spcPts val="0"/>
              </a:spcBef>
              <a:spcAft>
                <a:spcPts val="0"/>
              </a:spcAft>
              <a:buClr>
                <a:schemeClr val="dk2"/>
              </a:buClr>
              <a:buSzPts val="1200"/>
              <a:buFont typeface="Roboto"/>
              <a:buChar char="○"/>
            </a:pPr>
            <a:r>
              <a:rPr lang="en" sz="1200">
                <a:solidFill>
                  <a:schemeClr val="dk2"/>
                </a:solidFill>
              </a:rPr>
              <a:t>Daily calculations: Include total system flow rate, pressure loss due to pipe friction, and water application rate.</a:t>
            </a:r>
            <a:endParaRPr sz="1200">
              <a:solidFill>
                <a:schemeClr val="dk2"/>
              </a:solidFill>
            </a:endParaRPr>
          </a:p>
          <a:p>
            <a:pPr indent="-304800" lvl="1" marL="914400" rtl="0" algn="just">
              <a:spcBef>
                <a:spcPts val="0"/>
              </a:spcBef>
              <a:spcAft>
                <a:spcPts val="0"/>
              </a:spcAft>
              <a:buClr>
                <a:schemeClr val="dk2"/>
              </a:buClr>
              <a:buSzPts val="1200"/>
              <a:buFont typeface="Roboto"/>
              <a:buChar char="○"/>
            </a:pPr>
            <a:r>
              <a:rPr lang="en" sz="1200">
                <a:solidFill>
                  <a:schemeClr val="dk2"/>
                </a:solidFill>
              </a:rPr>
              <a:t>Soil moisture update: Occurs daily based on net soil moisture change considering rainfall, ET0, and applied irrigation.</a:t>
            </a:r>
            <a:endParaRPr sz="1200">
              <a:solidFill>
                <a:schemeClr val="dk2"/>
              </a:solidFill>
            </a:endParaRPr>
          </a:p>
          <a:p>
            <a:pPr indent="-304800" lvl="1" marL="914400" rtl="0" algn="just">
              <a:spcBef>
                <a:spcPts val="0"/>
              </a:spcBef>
              <a:spcAft>
                <a:spcPts val="0"/>
              </a:spcAft>
              <a:buClr>
                <a:schemeClr val="dk2"/>
              </a:buClr>
              <a:buSzPts val="1200"/>
              <a:buFont typeface="Roboto"/>
              <a:buChar char="○"/>
            </a:pPr>
            <a:r>
              <a:rPr lang="en" sz="1200">
                <a:solidFill>
                  <a:schemeClr val="dk2"/>
                </a:solidFill>
              </a:rPr>
              <a:t>Compensation mechanism: If soil moisture drops below crop water needs, the system increases irrigation while considering a 70% efficiency rate.</a:t>
            </a:r>
            <a:endParaRPr sz="1200">
              <a:solidFill>
                <a:schemeClr val="dk2"/>
              </a:solidFill>
            </a:endParaRPr>
          </a:p>
          <a:p>
            <a:pPr indent="0" lvl="0" marL="914400" rtl="0" algn="just">
              <a:spcBef>
                <a:spcPts val="0"/>
              </a:spcBef>
              <a:spcAft>
                <a:spcPts val="0"/>
              </a:spcAft>
              <a:buNone/>
            </a:pPr>
            <a:r>
              <a:t/>
            </a:r>
            <a:endParaRPr sz="100">
              <a:solidFill>
                <a:schemeClr val="dk2"/>
              </a:solidFill>
            </a:endParaRPr>
          </a:p>
          <a:p>
            <a:pPr indent="0" lvl="0" marL="0" rtl="0" algn="just">
              <a:spcBef>
                <a:spcPts val="0"/>
              </a:spcBef>
              <a:spcAft>
                <a:spcPts val="1600"/>
              </a:spcAft>
              <a:buNone/>
            </a:pPr>
            <a:r>
              <a:t/>
            </a:r>
            <a:endParaRPr sz="100">
              <a:solidFill>
                <a:schemeClr val="dk2"/>
              </a:solidFill>
            </a:endParaRPr>
          </a:p>
        </p:txBody>
      </p:sp>
      <p:sp>
        <p:nvSpPr>
          <p:cNvPr id="154" name="Google Shape;154;p2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Discussion - Simulation Setup</a:t>
            </a:r>
            <a:endParaRPr/>
          </a:p>
        </p:txBody>
      </p:sp>
      <p:sp>
        <p:nvSpPr>
          <p:cNvPr id="160" name="Google Shape;160;p25"/>
          <p:cNvSpPr txBox="1"/>
          <p:nvPr>
            <p:ph idx="1" type="body"/>
          </p:nvPr>
        </p:nvSpPr>
        <p:spPr>
          <a:xfrm>
            <a:off x="460950" y="1649100"/>
            <a:ext cx="8222100" cy="2710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950">
                <a:solidFill>
                  <a:schemeClr val="dk2"/>
                </a:solidFill>
                <a:latin typeface="Lato"/>
                <a:ea typeface="Lato"/>
                <a:cs typeface="Lato"/>
                <a:sym typeface="Lato"/>
              </a:rPr>
              <a:t>Along with accounting for both additional irrigation and natural rainfall, the model also tracks daily water usage. This information is essential for assessing how well the drip irrigation system uses and conserves water. </a:t>
            </a:r>
            <a:endParaRPr sz="1950">
              <a:solidFill>
                <a:schemeClr val="dk2"/>
              </a:solidFill>
              <a:latin typeface="Lato"/>
              <a:ea typeface="Lato"/>
              <a:cs typeface="Lato"/>
              <a:sym typeface="Lato"/>
            </a:endParaRPr>
          </a:p>
          <a:p>
            <a:pPr indent="0" lvl="0" marL="0" rtl="0" algn="just">
              <a:spcBef>
                <a:spcPts val="0"/>
              </a:spcBef>
              <a:spcAft>
                <a:spcPts val="0"/>
              </a:spcAft>
              <a:buNone/>
            </a:pPr>
            <a:r>
              <a:t/>
            </a:r>
            <a:endParaRPr sz="1950">
              <a:solidFill>
                <a:schemeClr val="dk2"/>
              </a:solidFill>
              <a:latin typeface="Lato"/>
              <a:ea typeface="Lato"/>
              <a:cs typeface="Lato"/>
              <a:sym typeface="Lato"/>
            </a:endParaRPr>
          </a:p>
          <a:p>
            <a:pPr indent="0" lvl="0" marL="0" rtl="0" algn="just">
              <a:spcBef>
                <a:spcPts val="0"/>
              </a:spcBef>
              <a:spcAft>
                <a:spcPts val="0"/>
              </a:spcAft>
              <a:buNone/>
            </a:pPr>
            <a:r>
              <a:t/>
            </a:r>
            <a:endParaRPr sz="1950">
              <a:solidFill>
                <a:schemeClr val="dk2"/>
              </a:solidFill>
              <a:latin typeface="Lato"/>
              <a:ea typeface="Lato"/>
              <a:cs typeface="Lato"/>
              <a:sym typeface="Lato"/>
            </a:endParaRPr>
          </a:p>
          <a:p>
            <a:pPr indent="0" lvl="0" marL="0" rtl="0" algn="just">
              <a:spcBef>
                <a:spcPts val="0"/>
              </a:spcBef>
              <a:spcAft>
                <a:spcPts val="1600"/>
              </a:spcAft>
              <a:buNone/>
            </a:pPr>
            <a:r>
              <a:t/>
            </a:r>
            <a:endParaRPr sz="1750">
              <a:solidFill>
                <a:schemeClr val="dk2"/>
              </a:solidFill>
              <a:latin typeface="Lato"/>
              <a:ea typeface="Lato"/>
              <a:cs typeface="Lato"/>
              <a:sym typeface="Lato"/>
            </a:endParaRPr>
          </a:p>
        </p:txBody>
      </p:sp>
      <p:sp>
        <p:nvSpPr>
          <p:cNvPr id="161" name="Google Shape;161;p2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Discussion - Results</a:t>
            </a:r>
            <a:endParaRPr/>
          </a:p>
        </p:txBody>
      </p:sp>
      <p:sp>
        <p:nvSpPr>
          <p:cNvPr id="167" name="Google Shape;167;p26"/>
          <p:cNvSpPr txBox="1"/>
          <p:nvPr>
            <p:ph idx="1" type="body"/>
          </p:nvPr>
        </p:nvSpPr>
        <p:spPr>
          <a:xfrm>
            <a:off x="460950" y="1919050"/>
            <a:ext cx="8222100" cy="30465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Clr>
                <a:srgbClr val="374151"/>
              </a:buClr>
              <a:buSzPts val="1400"/>
              <a:buChar char="●"/>
            </a:pPr>
            <a:r>
              <a:rPr lang="en" sz="1400">
                <a:solidFill>
                  <a:srgbClr val="374151"/>
                </a:solidFill>
              </a:rPr>
              <a:t>On Day 1, water usage stands at .46 inches. On Day 1, irrigation amount is calculated to be 0, and hence on Day 2, the daily water usage is found to be 0 too. </a:t>
            </a:r>
            <a:endParaRPr sz="1400">
              <a:solidFill>
                <a:srgbClr val="374151"/>
              </a:solidFill>
            </a:endParaRPr>
          </a:p>
          <a:p>
            <a:pPr indent="-317500" lvl="0" marL="457200" rtl="0" algn="just">
              <a:spcBef>
                <a:spcPts val="0"/>
              </a:spcBef>
              <a:spcAft>
                <a:spcPts val="0"/>
              </a:spcAft>
              <a:buClr>
                <a:srgbClr val="374151"/>
              </a:buClr>
              <a:buSzPts val="1400"/>
              <a:buChar char="●"/>
            </a:pPr>
            <a:r>
              <a:rPr lang="en" sz="1400">
                <a:solidFill>
                  <a:srgbClr val="374151"/>
                </a:solidFill>
              </a:rPr>
              <a:t>On Day 3, irrigation amount is calculated to be 0.12. As a result, the next day (Day 4), water usage stands at .25. </a:t>
            </a:r>
            <a:endParaRPr sz="1400">
              <a:solidFill>
                <a:srgbClr val="374151"/>
              </a:solidFill>
            </a:endParaRPr>
          </a:p>
          <a:p>
            <a:pPr indent="-317500" lvl="0" marL="457200" rtl="0" algn="just">
              <a:spcBef>
                <a:spcPts val="0"/>
              </a:spcBef>
              <a:spcAft>
                <a:spcPts val="0"/>
              </a:spcAft>
              <a:buClr>
                <a:srgbClr val="374151"/>
              </a:buClr>
              <a:buSzPts val="1400"/>
              <a:buChar char="●"/>
            </a:pPr>
            <a:r>
              <a:rPr lang="en" sz="1400">
                <a:solidFill>
                  <a:srgbClr val="374151"/>
                </a:solidFill>
              </a:rPr>
              <a:t>For Day 5,6,and 7, the irrigation amount is predicted to be 0. Hence, for Day 6,7,and 8, the water usage is also calculated to be 0.  This is how the simulation continues for all 10 days. </a:t>
            </a:r>
            <a:endParaRPr sz="1400">
              <a:solidFill>
                <a:srgbClr val="374151"/>
              </a:solidFill>
            </a:endParaRPr>
          </a:p>
        </p:txBody>
      </p:sp>
      <p:sp>
        <p:nvSpPr>
          <p:cNvPr id="168" name="Google Shape;168;p2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Future Work</a:t>
            </a:r>
            <a:endParaRPr/>
          </a:p>
          <a:p>
            <a:pPr indent="0" lvl="0" marL="0" rtl="0" algn="l">
              <a:spcBef>
                <a:spcPts val="0"/>
              </a:spcBef>
              <a:spcAft>
                <a:spcPts val="0"/>
              </a:spcAft>
              <a:buNone/>
            </a:pPr>
            <a:r>
              <a:t/>
            </a:r>
            <a:endParaRPr/>
          </a:p>
        </p:txBody>
      </p:sp>
      <p:sp>
        <p:nvSpPr>
          <p:cNvPr id="174" name="Google Shape;174;p27"/>
          <p:cNvSpPr txBox="1"/>
          <p:nvPr>
            <p:ph idx="1" type="body"/>
          </p:nvPr>
        </p:nvSpPr>
        <p:spPr>
          <a:xfrm>
            <a:off x="460950" y="1919050"/>
            <a:ext cx="8222100" cy="30465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Clr>
                <a:srgbClr val="374151"/>
              </a:buClr>
              <a:buSzPts val="1400"/>
              <a:buChar char="●"/>
            </a:pPr>
            <a:r>
              <a:rPr lang="en" sz="1400">
                <a:solidFill>
                  <a:srgbClr val="374151"/>
                </a:solidFill>
              </a:rPr>
              <a:t>AI &amp; IoT Integration: Use AI and IoT to enable real-time data analysis and decision-making in the simulation for precise farming.</a:t>
            </a:r>
            <a:endParaRPr sz="1400">
              <a:solidFill>
                <a:srgbClr val="374151"/>
              </a:solidFill>
            </a:endParaRPr>
          </a:p>
          <a:p>
            <a:pPr indent="-317500" lvl="0" marL="457200" rtl="0" algn="just">
              <a:spcBef>
                <a:spcPts val="0"/>
              </a:spcBef>
              <a:spcAft>
                <a:spcPts val="0"/>
              </a:spcAft>
              <a:buClr>
                <a:srgbClr val="374151"/>
              </a:buClr>
              <a:buSzPts val="1400"/>
              <a:buChar char="●"/>
            </a:pPr>
            <a:r>
              <a:rPr lang="en" sz="1400">
                <a:solidFill>
                  <a:srgbClr val="374151"/>
                </a:solidFill>
              </a:rPr>
              <a:t>Customization: To guarantee the simulation's broad applicability, adapt it to different crops and geographical areas.</a:t>
            </a:r>
            <a:endParaRPr sz="1400">
              <a:solidFill>
                <a:srgbClr val="374151"/>
              </a:solidFill>
            </a:endParaRPr>
          </a:p>
          <a:p>
            <a:pPr indent="-317500" lvl="0" marL="457200" rtl="0" algn="just">
              <a:spcBef>
                <a:spcPts val="0"/>
              </a:spcBef>
              <a:spcAft>
                <a:spcPts val="0"/>
              </a:spcAft>
              <a:buClr>
                <a:srgbClr val="374151"/>
              </a:buClr>
              <a:buSzPts val="1400"/>
              <a:buChar char="●"/>
            </a:pPr>
            <a:r>
              <a:rPr lang="en" sz="1400">
                <a:solidFill>
                  <a:srgbClr val="374151"/>
                </a:solidFill>
              </a:rPr>
              <a:t>Mobile Access: Provide intuitive mobile user interfaces so that simulation tools can be easily accessed while traveling.</a:t>
            </a:r>
            <a:endParaRPr sz="1400">
              <a:solidFill>
                <a:srgbClr val="374151"/>
              </a:solidFill>
            </a:endParaRPr>
          </a:p>
          <a:p>
            <a:pPr indent="-317500" lvl="0" marL="457200" rtl="0" algn="just">
              <a:spcBef>
                <a:spcPts val="0"/>
              </a:spcBef>
              <a:spcAft>
                <a:spcPts val="0"/>
              </a:spcAft>
              <a:buClr>
                <a:srgbClr val="374151"/>
              </a:buClr>
              <a:buSzPts val="1400"/>
              <a:buChar char="●"/>
            </a:pPr>
            <a:r>
              <a:rPr lang="en" sz="1400">
                <a:solidFill>
                  <a:srgbClr val="374151"/>
                </a:solidFill>
              </a:rPr>
              <a:t>Resource Management Integration: To maximize the use of agricultural and water resources, integrate resource management techniques.</a:t>
            </a:r>
            <a:endParaRPr sz="1400">
              <a:solidFill>
                <a:srgbClr val="374151"/>
              </a:solidFill>
            </a:endParaRPr>
          </a:p>
          <a:p>
            <a:pPr indent="0" lvl="0" marL="457200" rtl="0" algn="just">
              <a:spcBef>
                <a:spcPts val="1600"/>
              </a:spcBef>
              <a:spcAft>
                <a:spcPts val="1600"/>
              </a:spcAft>
              <a:buNone/>
            </a:pPr>
            <a:r>
              <a:t/>
            </a:r>
            <a:endParaRPr sz="1400">
              <a:solidFill>
                <a:srgbClr val="374151"/>
              </a:solidFill>
            </a:endParaRPr>
          </a:p>
        </p:txBody>
      </p:sp>
      <p:sp>
        <p:nvSpPr>
          <p:cNvPr id="175" name="Google Shape;175;p2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a:p>
            <a:pPr indent="0" lvl="0" marL="0" rtl="0" algn="l">
              <a:spcBef>
                <a:spcPts val="0"/>
              </a:spcBef>
              <a:spcAft>
                <a:spcPts val="0"/>
              </a:spcAft>
              <a:buNone/>
            </a:pPr>
            <a:r>
              <a:t/>
            </a:r>
            <a:endParaRPr/>
          </a:p>
        </p:txBody>
      </p:sp>
      <p:sp>
        <p:nvSpPr>
          <p:cNvPr id="181" name="Google Shape;181;p28"/>
          <p:cNvSpPr txBox="1"/>
          <p:nvPr>
            <p:ph idx="1" type="body"/>
          </p:nvPr>
        </p:nvSpPr>
        <p:spPr>
          <a:xfrm>
            <a:off x="460950" y="1919050"/>
            <a:ext cx="8222100" cy="30465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a:solidFill>
                  <a:srgbClr val="374151"/>
                </a:solidFill>
              </a:rPr>
              <a:t>The Drip Irrigation System Simulation is a pivotal tool for agricultural transformation in water-scarce regions. It models weather conditions and soil moisture, aiding in understanding irrigation needs, system performance, and water usage. This simulation empowers users to optimize irrigation strategies, visualize crucial metrics, and supports sustainable agricultural practices, benefiting farmers, engineers, and researchers tackling water scarcity in farming.</a:t>
            </a:r>
            <a:endParaRPr sz="2000">
              <a:solidFill>
                <a:srgbClr val="374151"/>
              </a:solidFill>
            </a:endParaRPr>
          </a:p>
        </p:txBody>
      </p:sp>
      <p:sp>
        <p:nvSpPr>
          <p:cNvPr id="182" name="Google Shape;182;p2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6" name="Google Shape;76;p14"/>
          <p:cNvPicPr preferRelativeResize="0"/>
          <p:nvPr/>
        </p:nvPicPr>
        <p:blipFill>
          <a:blip r:embed="rId3">
            <a:alphaModFix/>
          </a:blip>
          <a:stretch>
            <a:fillRect/>
          </a:stretch>
        </p:blipFill>
        <p:spPr>
          <a:xfrm>
            <a:off x="877750" y="105300"/>
            <a:ext cx="7580208" cy="48386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ph idx="2" type="body"/>
          </p:nvPr>
        </p:nvSpPr>
        <p:spPr>
          <a:xfrm>
            <a:off x="4939500" y="197425"/>
            <a:ext cx="3837000" cy="42219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sz="1400"/>
              <a:t>High water use efficiency</a:t>
            </a:r>
            <a:endParaRPr sz="1400"/>
          </a:p>
          <a:p>
            <a:pPr indent="-317500" lvl="0" marL="457200" rtl="0" algn="l">
              <a:spcBef>
                <a:spcPts val="1600"/>
              </a:spcBef>
              <a:spcAft>
                <a:spcPts val="0"/>
              </a:spcAft>
              <a:buSzPts val="1400"/>
              <a:buChar char="●"/>
            </a:pPr>
            <a:r>
              <a:rPr lang="en" sz="1400"/>
              <a:t>Reduced soil erosion</a:t>
            </a:r>
            <a:endParaRPr sz="1400"/>
          </a:p>
          <a:p>
            <a:pPr indent="-317500" lvl="0" marL="457200" rtl="0" algn="l">
              <a:spcBef>
                <a:spcPts val="1600"/>
              </a:spcBef>
              <a:spcAft>
                <a:spcPts val="0"/>
              </a:spcAft>
              <a:buSzPts val="1400"/>
              <a:buChar char="●"/>
            </a:pPr>
            <a:r>
              <a:rPr lang="en" sz="1400"/>
              <a:t>Improved Crop Yields and Quality</a:t>
            </a:r>
            <a:endParaRPr sz="1400"/>
          </a:p>
          <a:p>
            <a:pPr indent="-317500" lvl="0" marL="457200" rtl="0" algn="l">
              <a:spcBef>
                <a:spcPts val="1600"/>
              </a:spcBef>
              <a:spcAft>
                <a:spcPts val="1600"/>
              </a:spcAft>
              <a:buSzPts val="1400"/>
              <a:buChar char="●"/>
            </a:pPr>
            <a:r>
              <a:rPr lang="en" sz="1400"/>
              <a:t>Reduced Fertilizer Use</a:t>
            </a:r>
            <a:endParaRPr sz="1400"/>
          </a:p>
        </p:txBody>
      </p:sp>
      <p:pic>
        <p:nvPicPr>
          <p:cNvPr id="82" name="Google Shape;82;p15"/>
          <p:cNvPicPr preferRelativeResize="0"/>
          <p:nvPr/>
        </p:nvPicPr>
        <p:blipFill>
          <a:blip r:embed="rId3">
            <a:alphaModFix/>
          </a:blip>
          <a:stretch>
            <a:fillRect/>
          </a:stretch>
        </p:blipFill>
        <p:spPr>
          <a:xfrm>
            <a:off x="678875" y="1509875"/>
            <a:ext cx="2857500" cy="2909450"/>
          </a:xfrm>
          <a:prstGeom prst="rect">
            <a:avLst/>
          </a:prstGeom>
          <a:noFill/>
          <a:ln>
            <a:noFill/>
          </a:ln>
        </p:spPr>
      </p:pic>
      <p:sp>
        <p:nvSpPr>
          <p:cNvPr id="83" name="Google Shape;83;p15"/>
          <p:cNvSpPr txBox="1"/>
          <p:nvPr/>
        </p:nvSpPr>
        <p:spPr>
          <a:xfrm>
            <a:off x="557650" y="301325"/>
            <a:ext cx="2996100" cy="9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Roboto"/>
                <a:ea typeface="Roboto"/>
                <a:cs typeface="Roboto"/>
                <a:sym typeface="Roboto"/>
              </a:rPr>
              <a:t>Advantages of Drip    Irrigation</a:t>
            </a:r>
            <a:endParaRPr sz="1800">
              <a:solidFill>
                <a:schemeClr val="lt2"/>
              </a:solidFill>
              <a:latin typeface="Roboto"/>
              <a:ea typeface="Roboto"/>
              <a:cs typeface="Roboto"/>
              <a:sym typeface="Roboto"/>
            </a:endParaRPr>
          </a:p>
        </p:txBody>
      </p:sp>
      <p:sp>
        <p:nvSpPr>
          <p:cNvPr id="84" name="Google Shape;84;p1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METHODOLOGY</a:t>
            </a:r>
            <a:endParaRPr/>
          </a:p>
        </p:txBody>
      </p:sp>
      <p:pic>
        <p:nvPicPr>
          <p:cNvPr id="90" name="Google Shape;90;p16"/>
          <p:cNvPicPr preferRelativeResize="0"/>
          <p:nvPr/>
        </p:nvPicPr>
        <p:blipFill>
          <a:blip r:embed="rId3">
            <a:alphaModFix/>
          </a:blip>
          <a:stretch>
            <a:fillRect/>
          </a:stretch>
        </p:blipFill>
        <p:spPr>
          <a:xfrm>
            <a:off x="1244588" y="1679375"/>
            <a:ext cx="6506224" cy="3109175"/>
          </a:xfrm>
          <a:prstGeom prst="rect">
            <a:avLst/>
          </a:prstGeom>
          <a:noFill/>
          <a:ln>
            <a:noFill/>
          </a:ln>
        </p:spPr>
      </p:pic>
      <p:sp>
        <p:nvSpPr>
          <p:cNvPr id="91" name="Google Shape;91;p16"/>
          <p:cNvSpPr txBox="1"/>
          <p:nvPr/>
        </p:nvSpPr>
        <p:spPr>
          <a:xfrm>
            <a:off x="1334350" y="4706375"/>
            <a:ext cx="6326700" cy="35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Roboto"/>
                <a:ea typeface="Roboto"/>
                <a:cs typeface="Roboto"/>
                <a:sym typeface="Roboto"/>
              </a:rPr>
              <a:t>                                Fig 1: Simulation Model</a:t>
            </a:r>
            <a:endParaRPr sz="1800">
              <a:solidFill>
                <a:schemeClr val="lt2"/>
              </a:solidFill>
              <a:latin typeface="Roboto"/>
              <a:ea typeface="Roboto"/>
              <a:cs typeface="Roboto"/>
              <a:sym typeface="Roboto"/>
            </a:endParaRPr>
          </a:p>
        </p:txBody>
      </p:sp>
      <p:sp>
        <p:nvSpPr>
          <p:cNvPr id="92" name="Google Shape;92;p1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Collection and Calculation</a:t>
            </a:r>
            <a:endParaRPr/>
          </a:p>
        </p:txBody>
      </p:sp>
      <p:sp>
        <p:nvSpPr>
          <p:cNvPr id="98" name="Google Shape;98;p17"/>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b="1" lang="en"/>
              <a:t>System Flow Rate:</a:t>
            </a:r>
            <a:r>
              <a:rPr lang="en"/>
              <a:t> F</a:t>
            </a:r>
            <a:r>
              <a:rPr lang="en"/>
              <a:t>low Rates (FR) for each emitter using a uniform distribution between 0.5 and 1.0 gallons per hour (GPH)</a:t>
            </a:r>
            <a:endParaRPr/>
          </a:p>
          <a:p>
            <a:pPr indent="-317500" lvl="0" marL="457200" rtl="0" algn="l">
              <a:spcBef>
                <a:spcPts val="0"/>
              </a:spcBef>
              <a:spcAft>
                <a:spcPts val="0"/>
              </a:spcAft>
              <a:buSzPts val="1400"/>
              <a:buAutoNum type="arabicPeriod"/>
            </a:pPr>
            <a:r>
              <a:rPr b="1" lang="en"/>
              <a:t>Pressure loss and Specifications:</a:t>
            </a:r>
            <a:r>
              <a:rPr lang="en"/>
              <a:t> Length of the irrigation line (200 feet), diameter of the line (0.75 inches), </a:t>
            </a:r>
            <a:r>
              <a:rPr lang="en"/>
              <a:t>Hazen-Williams coefficient</a:t>
            </a:r>
            <a:r>
              <a:rPr lang="en"/>
              <a:t> (C, set at 140)</a:t>
            </a:r>
            <a:endParaRPr/>
          </a:p>
          <a:p>
            <a:pPr indent="-317500" lvl="0" marL="457200" rtl="0" algn="l">
              <a:spcBef>
                <a:spcPts val="0"/>
              </a:spcBef>
              <a:spcAft>
                <a:spcPts val="0"/>
              </a:spcAft>
              <a:buSzPts val="1400"/>
              <a:buAutoNum type="arabicPeriod"/>
            </a:pPr>
            <a:r>
              <a:rPr b="1" lang="en"/>
              <a:t>Crop Water Need and Area Coverage: </a:t>
            </a:r>
            <a:r>
              <a:rPr lang="en"/>
              <a:t>The model considers a crop water need of 1.0 inch per week and an area of 1000 square feet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99" name="Google Shape;99;p1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Weather and Soil Data</a:t>
            </a:r>
            <a:endParaRPr/>
          </a:p>
        </p:txBody>
      </p:sp>
      <p:sp>
        <p:nvSpPr>
          <p:cNvPr id="105" name="Google Shape;105;p18"/>
          <p:cNvSpPr txBox="1"/>
          <p:nvPr/>
        </p:nvSpPr>
        <p:spPr>
          <a:xfrm>
            <a:off x="1312925" y="4718325"/>
            <a:ext cx="6326700" cy="35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Roboto"/>
                <a:ea typeface="Roboto"/>
                <a:cs typeface="Roboto"/>
                <a:sym typeface="Roboto"/>
              </a:rPr>
              <a:t>                           </a:t>
            </a:r>
            <a:r>
              <a:rPr lang="en" sz="1800">
                <a:solidFill>
                  <a:schemeClr val="lt2"/>
                </a:solidFill>
                <a:latin typeface="Roboto"/>
                <a:ea typeface="Roboto"/>
                <a:cs typeface="Roboto"/>
                <a:sym typeface="Roboto"/>
              </a:rPr>
              <a:t>Fig 2: Weather and Soil Condition</a:t>
            </a:r>
            <a:endParaRPr sz="1800">
              <a:solidFill>
                <a:schemeClr val="lt2"/>
              </a:solidFill>
              <a:latin typeface="Roboto"/>
              <a:ea typeface="Roboto"/>
              <a:cs typeface="Roboto"/>
              <a:sym typeface="Roboto"/>
            </a:endParaRPr>
          </a:p>
        </p:txBody>
      </p:sp>
      <p:pic>
        <p:nvPicPr>
          <p:cNvPr id="106" name="Google Shape;106;p18"/>
          <p:cNvPicPr preferRelativeResize="0"/>
          <p:nvPr/>
        </p:nvPicPr>
        <p:blipFill>
          <a:blip r:embed="rId3">
            <a:alphaModFix/>
          </a:blip>
          <a:stretch>
            <a:fillRect/>
          </a:stretch>
        </p:blipFill>
        <p:spPr>
          <a:xfrm>
            <a:off x="1312913" y="1741000"/>
            <a:ext cx="6540079" cy="2977325"/>
          </a:xfrm>
          <a:prstGeom prst="rect">
            <a:avLst/>
          </a:prstGeom>
          <a:noFill/>
          <a:ln>
            <a:noFill/>
          </a:ln>
        </p:spPr>
      </p:pic>
      <p:sp>
        <p:nvSpPr>
          <p:cNvPr id="107" name="Google Shape;107;p1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SIMULATION SETUP</a:t>
            </a:r>
            <a:endParaRPr/>
          </a:p>
        </p:txBody>
      </p:sp>
      <p:sp>
        <p:nvSpPr>
          <p:cNvPr id="113" name="Google Shape;113;p19"/>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2"/>
              </a:buClr>
              <a:buSzPts val="1800"/>
              <a:buChar char="●"/>
            </a:pPr>
            <a:r>
              <a:rPr b="1" lang="en" sz="1800">
                <a:solidFill>
                  <a:schemeClr val="dk2"/>
                </a:solidFill>
              </a:rPr>
              <a:t>System Configuration</a:t>
            </a:r>
            <a:endParaRPr b="1" sz="1800">
              <a:solidFill>
                <a:schemeClr val="dk2"/>
              </a:solidFill>
            </a:endParaRPr>
          </a:p>
          <a:p>
            <a:pPr indent="-342900" lvl="0" marL="457200" rtl="0" algn="l">
              <a:lnSpc>
                <a:spcPct val="150000"/>
              </a:lnSpc>
              <a:spcBef>
                <a:spcPts val="0"/>
              </a:spcBef>
              <a:spcAft>
                <a:spcPts val="0"/>
              </a:spcAft>
              <a:buClr>
                <a:schemeClr val="dk2"/>
              </a:buClr>
              <a:buSzPts val="1800"/>
              <a:buChar char="●"/>
            </a:pPr>
            <a:r>
              <a:rPr b="1" lang="en" sz="1800">
                <a:solidFill>
                  <a:schemeClr val="dk2"/>
                </a:solidFill>
              </a:rPr>
              <a:t>Environmental Conditions</a:t>
            </a:r>
            <a:endParaRPr sz="1800">
              <a:solidFill>
                <a:schemeClr val="dk2"/>
              </a:solidFill>
            </a:endParaRPr>
          </a:p>
          <a:p>
            <a:pPr indent="-342900" lvl="0" marL="457200" rtl="0" algn="l">
              <a:lnSpc>
                <a:spcPct val="150000"/>
              </a:lnSpc>
              <a:spcBef>
                <a:spcPts val="0"/>
              </a:spcBef>
              <a:spcAft>
                <a:spcPts val="0"/>
              </a:spcAft>
              <a:buClr>
                <a:schemeClr val="dk2"/>
              </a:buClr>
              <a:buSzPts val="1800"/>
              <a:buChar char="●"/>
            </a:pPr>
            <a:r>
              <a:rPr b="1" lang="en" sz="1800">
                <a:solidFill>
                  <a:schemeClr val="dk2"/>
                </a:solidFill>
              </a:rPr>
              <a:t>Crop Water Requirements</a:t>
            </a:r>
            <a:endParaRPr sz="1800">
              <a:solidFill>
                <a:schemeClr val="dk2"/>
              </a:solidFill>
            </a:endParaRPr>
          </a:p>
        </p:txBody>
      </p:sp>
      <p:sp>
        <p:nvSpPr>
          <p:cNvPr id="114" name="Google Shape;114;p1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5" name="Google Shape;115;p19"/>
          <p:cNvPicPr preferRelativeResize="0"/>
          <p:nvPr/>
        </p:nvPicPr>
        <p:blipFill>
          <a:blip r:embed="rId3">
            <a:alphaModFix/>
          </a:blip>
          <a:stretch>
            <a:fillRect/>
          </a:stretch>
        </p:blipFill>
        <p:spPr>
          <a:xfrm>
            <a:off x="4624200" y="1658825"/>
            <a:ext cx="3746944" cy="316541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121" name="Google Shape;121;p20"/>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2"/>
              </a:buClr>
              <a:buSzPts val="1800"/>
              <a:buChar char="●"/>
            </a:pPr>
            <a:r>
              <a:rPr b="1" lang="en" sz="1800">
                <a:solidFill>
                  <a:schemeClr val="dk2"/>
                </a:solidFill>
              </a:rPr>
              <a:t>Water Use Efficiency Analysis</a:t>
            </a:r>
            <a:endParaRPr sz="1800">
              <a:solidFill>
                <a:schemeClr val="dk2"/>
              </a:solidFill>
            </a:endParaRPr>
          </a:p>
          <a:p>
            <a:pPr indent="-342900" lvl="0" marL="457200" rtl="0" algn="l">
              <a:lnSpc>
                <a:spcPct val="150000"/>
              </a:lnSpc>
              <a:spcBef>
                <a:spcPts val="0"/>
              </a:spcBef>
              <a:spcAft>
                <a:spcPts val="0"/>
              </a:spcAft>
              <a:buClr>
                <a:schemeClr val="dk2"/>
              </a:buClr>
              <a:buSzPts val="1800"/>
              <a:buChar char="●"/>
            </a:pPr>
            <a:r>
              <a:rPr b="1" lang="en" sz="1800">
                <a:solidFill>
                  <a:schemeClr val="dk2"/>
                </a:solidFill>
              </a:rPr>
              <a:t>Comparative Analysis</a:t>
            </a:r>
            <a:endParaRPr sz="1800">
              <a:solidFill>
                <a:schemeClr val="dk2"/>
              </a:solidFill>
            </a:endParaRPr>
          </a:p>
        </p:txBody>
      </p:sp>
      <p:sp>
        <p:nvSpPr>
          <p:cNvPr id="122" name="Google Shape;122;p2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3" name="Google Shape;123;p20"/>
          <p:cNvPicPr preferRelativeResize="0"/>
          <p:nvPr/>
        </p:nvPicPr>
        <p:blipFill>
          <a:blip r:embed="rId3">
            <a:alphaModFix/>
          </a:blip>
          <a:stretch>
            <a:fillRect/>
          </a:stretch>
        </p:blipFill>
        <p:spPr>
          <a:xfrm>
            <a:off x="4656275" y="1787150"/>
            <a:ext cx="3406050" cy="31039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129" name="Google Shape;129;p21"/>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2"/>
              </a:buClr>
              <a:buSzPts val="1800"/>
              <a:buChar char="●"/>
            </a:pPr>
            <a:r>
              <a:rPr b="1" lang="en" sz="1800">
                <a:solidFill>
                  <a:schemeClr val="dk2"/>
                </a:solidFill>
              </a:rPr>
              <a:t>Visualization Techniques</a:t>
            </a:r>
            <a:endParaRPr sz="1800">
              <a:solidFill>
                <a:schemeClr val="dk2"/>
              </a:solidFill>
            </a:endParaRPr>
          </a:p>
        </p:txBody>
      </p:sp>
      <p:sp>
        <p:nvSpPr>
          <p:cNvPr id="130" name="Google Shape;130;p2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1" name="Google Shape;131;p21"/>
          <p:cNvPicPr preferRelativeResize="0"/>
          <p:nvPr/>
        </p:nvPicPr>
        <p:blipFill>
          <a:blip r:embed="rId3">
            <a:alphaModFix/>
          </a:blip>
          <a:stretch>
            <a:fillRect/>
          </a:stretch>
        </p:blipFill>
        <p:spPr>
          <a:xfrm>
            <a:off x="3230025" y="2692326"/>
            <a:ext cx="2907281" cy="1823700"/>
          </a:xfrm>
          <a:prstGeom prst="rect">
            <a:avLst/>
          </a:prstGeom>
          <a:noFill/>
          <a:ln>
            <a:noFill/>
          </a:ln>
        </p:spPr>
      </p:pic>
      <p:pic>
        <p:nvPicPr>
          <p:cNvPr id="132" name="Google Shape;132;p21"/>
          <p:cNvPicPr preferRelativeResize="0"/>
          <p:nvPr/>
        </p:nvPicPr>
        <p:blipFill>
          <a:blip r:embed="rId4">
            <a:alphaModFix/>
          </a:blip>
          <a:stretch>
            <a:fillRect/>
          </a:stretch>
        </p:blipFill>
        <p:spPr>
          <a:xfrm>
            <a:off x="154900" y="2692323"/>
            <a:ext cx="2975900" cy="1823700"/>
          </a:xfrm>
          <a:prstGeom prst="rect">
            <a:avLst/>
          </a:prstGeom>
          <a:noFill/>
          <a:ln>
            <a:noFill/>
          </a:ln>
        </p:spPr>
      </p:pic>
      <p:pic>
        <p:nvPicPr>
          <p:cNvPr id="133" name="Google Shape;133;p21"/>
          <p:cNvPicPr preferRelativeResize="0"/>
          <p:nvPr/>
        </p:nvPicPr>
        <p:blipFill>
          <a:blip r:embed="rId5">
            <a:alphaModFix/>
          </a:blip>
          <a:stretch>
            <a:fillRect/>
          </a:stretch>
        </p:blipFill>
        <p:spPr>
          <a:xfrm>
            <a:off x="6137300" y="2742018"/>
            <a:ext cx="2556700" cy="156680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