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1c9db82b2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1c9db82b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1a183b03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1a183b03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d223428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d22342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1beadcd4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1beadcd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1a183b032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1a183b0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1993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1c9db82b2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1c9db82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70325" y="760625"/>
            <a:ext cx="8053200" cy="199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3600"/>
              <a:t>                   </a:t>
            </a:r>
            <a:r>
              <a:rPr lang="en" sz="3100"/>
              <a:t>   Team-22</a:t>
            </a:r>
            <a:endParaRPr sz="3100"/>
          </a:p>
          <a:p>
            <a:pPr indent="0" lvl="0" marL="0" rtl="0" algn="l">
              <a:spcBef>
                <a:spcPts val="0"/>
              </a:spcBef>
              <a:spcAft>
                <a:spcPts val="0"/>
              </a:spcAft>
              <a:buNone/>
            </a:pPr>
            <a:r>
              <a:t/>
            </a:r>
            <a:endParaRPr sz="3600"/>
          </a:p>
          <a:p>
            <a:pPr indent="0" lvl="0" marL="0" rtl="0" algn="l">
              <a:spcBef>
                <a:spcPts val="0"/>
              </a:spcBef>
              <a:spcAft>
                <a:spcPts val="0"/>
              </a:spcAft>
              <a:buNone/>
            </a:pPr>
            <a:r>
              <a:rPr lang="en" sz="3300"/>
              <a:t>Simulating Drip Irrigation (DI) System For Optimizing Water Use Efficiency</a:t>
            </a:r>
            <a:endParaRPr sz="3300"/>
          </a:p>
        </p:txBody>
      </p:sp>
      <p:sp>
        <p:nvSpPr>
          <p:cNvPr id="68" name="Google Shape;68;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 name="Google Shape;69;p13"/>
          <p:cNvSpPr txBox="1"/>
          <p:nvPr/>
        </p:nvSpPr>
        <p:spPr>
          <a:xfrm>
            <a:off x="3895850" y="3725425"/>
            <a:ext cx="4356900" cy="136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Labiba Tasfiya Jeba ; ID: 22266028</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Abrar Al Sayem ; ID: 18201194</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Tasfia Anika Bushra ; ID: 23166013</a:t>
            </a:r>
            <a:endParaRPr sz="1800">
              <a:solidFill>
                <a:schemeClr val="lt1"/>
              </a:solidFill>
              <a:latin typeface="Roboto"/>
              <a:ea typeface="Roboto"/>
              <a:cs typeface="Roboto"/>
              <a:sym typeface="Roboto"/>
            </a:endParaRPr>
          </a:p>
        </p:txBody>
      </p:sp>
      <p:sp>
        <p:nvSpPr>
          <p:cNvPr id="70" name="Google Shape;70;p13"/>
          <p:cNvSpPr txBox="1"/>
          <p:nvPr/>
        </p:nvSpPr>
        <p:spPr>
          <a:xfrm>
            <a:off x="430550" y="3901175"/>
            <a:ext cx="31386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ST: Farah Binta Haque</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RA: Md Sabbir Hossain</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89" name="Google Shape;189;p22"/>
          <p:cNvGrpSpPr/>
          <p:nvPr/>
        </p:nvGrpSpPr>
        <p:grpSpPr>
          <a:xfrm>
            <a:off x="912820" y="1610215"/>
            <a:ext cx="198900" cy="593656"/>
            <a:chOff x="777447" y="1610215"/>
            <a:chExt cx="198900" cy="593656"/>
          </a:xfrm>
        </p:grpSpPr>
        <p:cxnSp>
          <p:nvCxnSpPr>
            <p:cNvPr id="190" name="Google Shape;190;p2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1" name="Google Shape;191;p22"/>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2"/>
          <p:cNvSpPr txBox="1"/>
          <p:nvPr>
            <p:ph idx="4294967295" type="body"/>
          </p:nvPr>
        </p:nvSpPr>
        <p:spPr>
          <a:xfrm>
            <a:off x="155675" y="741725"/>
            <a:ext cx="2242800" cy="470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Soil Moisture</a:t>
            </a:r>
            <a:endParaRPr sz="1600">
              <a:solidFill>
                <a:srgbClr val="434343"/>
              </a:solidFill>
            </a:endParaRPr>
          </a:p>
        </p:txBody>
      </p:sp>
      <p:sp>
        <p:nvSpPr>
          <p:cNvPr id="193" name="Google Shape;193;p22"/>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94" name="Google Shape;194;p22"/>
          <p:cNvGrpSpPr/>
          <p:nvPr/>
        </p:nvGrpSpPr>
        <p:grpSpPr>
          <a:xfrm>
            <a:off x="2266282" y="2938958"/>
            <a:ext cx="198900" cy="593656"/>
            <a:chOff x="2223534" y="2938958"/>
            <a:chExt cx="198900" cy="593656"/>
          </a:xfrm>
        </p:grpSpPr>
        <p:cxnSp>
          <p:nvCxnSpPr>
            <p:cNvPr id="195" name="Google Shape;195;p22"/>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6" name="Google Shape;196;p22"/>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2"/>
          <p:cNvSpPr txBox="1"/>
          <p:nvPr>
            <p:ph idx="4294967295" type="body"/>
          </p:nvPr>
        </p:nvSpPr>
        <p:spPr>
          <a:xfrm>
            <a:off x="1244325" y="3605325"/>
            <a:ext cx="24009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Water Usage for Irrigation</a:t>
            </a:r>
            <a:endParaRPr sz="1600">
              <a:solidFill>
                <a:srgbClr val="434343"/>
              </a:solidFill>
            </a:endParaRPr>
          </a:p>
        </p:txBody>
      </p:sp>
      <p:sp>
        <p:nvSpPr>
          <p:cNvPr id="198" name="Google Shape;198;p22"/>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9" name="Google Shape;199;p22"/>
          <p:cNvSpPr txBox="1"/>
          <p:nvPr>
            <p:ph idx="4294967295" type="body"/>
          </p:nvPr>
        </p:nvSpPr>
        <p:spPr>
          <a:xfrm>
            <a:off x="3563325" y="2336550"/>
            <a:ext cx="20511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Observations</a:t>
            </a:r>
            <a:endParaRPr>
              <a:solidFill>
                <a:schemeClr val="lt1"/>
              </a:solidFill>
            </a:endParaRPr>
          </a:p>
        </p:txBody>
      </p:sp>
      <p:grpSp>
        <p:nvGrpSpPr>
          <p:cNvPr id="200" name="Google Shape;200;p22"/>
          <p:cNvGrpSpPr/>
          <p:nvPr/>
        </p:nvGrpSpPr>
        <p:grpSpPr>
          <a:xfrm>
            <a:off x="4058732" y="1610215"/>
            <a:ext cx="198900" cy="593656"/>
            <a:chOff x="3918084" y="1610215"/>
            <a:chExt cx="198900" cy="593656"/>
          </a:xfrm>
        </p:grpSpPr>
        <p:cxnSp>
          <p:nvCxnSpPr>
            <p:cNvPr id="201" name="Google Shape;201;p2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2" name="Google Shape;202;p2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2"/>
          <p:cNvSpPr txBox="1"/>
          <p:nvPr>
            <p:ph idx="4294967295" type="body"/>
          </p:nvPr>
        </p:nvSpPr>
        <p:spPr>
          <a:xfrm>
            <a:off x="2986825" y="780125"/>
            <a:ext cx="22428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Water Usage Over Time</a:t>
            </a:r>
            <a:endParaRPr sz="1600">
              <a:solidFill>
                <a:srgbClr val="434343"/>
              </a:solidFill>
            </a:endParaRPr>
          </a:p>
        </p:txBody>
      </p:sp>
      <p:sp>
        <p:nvSpPr>
          <p:cNvPr id="204" name="Google Shape;204;p2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05" name="Google Shape;205;p22"/>
          <p:cNvGrpSpPr/>
          <p:nvPr/>
        </p:nvGrpSpPr>
        <p:grpSpPr>
          <a:xfrm>
            <a:off x="5973070" y="2938958"/>
            <a:ext cx="198900" cy="593656"/>
            <a:chOff x="5958946" y="2938958"/>
            <a:chExt cx="198900" cy="593656"/>
          </a:xfrm>
        </p:grpSpPr>
        <p:cxnSp>
          <p:nvCxnSpPr>
            <p:cNvPr id="206" name="Google Shape;206;p22"/>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07" name="Google Shape;207;p22"/>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2"/>
          <p:cNvSpPr txBox="1"/>
          <p:nvPr>
            <p:ph idx="4294967295" type="body"/>
          </p:nvPr>
        </p:nvSpPr>
        <p:spPr>
          <a:xfrm>
            <a:off x="5126900" y="3605325"/>
            <a:ext cx="2333400" cy="536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 </a:t>
            </a:r>
            <a:r>
              <a:rPr lang="en" sz="1600">
                <a:solidFill>
                  <a:srgbClr val="434343"/>
                </a:solidFill>
              </a:rPr>
              <a:t>Evapotranspiration (ET) Rates </a:t>
            </a:r>
            <a:endParaRPr sz="1600">
              <a:solidFill>
                <a:srgbClr val="434343"/>
              </a:solidFill>
            </a:endParaRPr>
          </a:p>
        </p:txBody>
      </p:sp>
      <p:sp>
        <p:nvSpPr>
          <p:cNvPr id="209" name="Google Shape;209;p22"/>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10" name="Google Shape;210;p22"/>
          <p:cNvGrpSpPr/>
          <p:nvPr/>
        </p:nvGrpSpPr>
        <p:grpSpPr>
          <a:xfrm>
            <a:off x="7669807" y="1610215"/>
            <a:ext cx="198900" cy="593656"/>
            <a:chOff x="3918084" y="1610215"/>
            <a:chExt cx="198900" cy="593656"/>
          </a:xfrm>
        </p:grpSpPr>
        <p:cxnSp>
          <p:nvCxnSpPr>
            <p:cNvPr id="211" name="Google Shape;211;p2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2" name="Google Shape;212;p2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2"/>
          <p:cNvSpPr txBox="1"/>
          <p:nvPr>
            <p:ph idx="4294967295" type="body"/>
          </p:nvPr>
        </p:nvSpPr>
        <p:spPr>
          <a:xfrm>
            <a:off x="6685975" y="856325"/>
            <a:ext cx="22428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Rainfall vs. Irrigation</a:t>
            </a:r>
            <a:endParaRPr sz="1600">
              <a:solidFill>
                <a:srgbClr val="434343"/>
              </a:solidFill>
            </a:endParaRPr>
          </a:p>
        </p:txBody>
      </p:sp>
      <p:sp>
        <p:nvSpPr>
          <p:cNvPr id="214" name="Google Shape;214;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a:t>
            </a:r>
            <a:r>
              <a:rPr lang="en" sz="4000"/>
              <a:t>otential challenges</a:t>
            </a:r>
            <a:endParaRPr sz="4000"/>
          </a:p>
        </p:txBody>
      </p:sp>
      <p:sp>
        <p:nvSpPr>
          <p:cNvPr id="220" name="Google Shape;220;p2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Data Acquisition and Modeling</a:t>
            </a:r>
            <a:endParaRPr b="1" sz="1800">
              <a:solidFill>
                <a:schemeClr val="dk2"/>
              </a:solidFill>
            </a:endParaRPr>
          </a:p>
          <a:p>
            <a:pPr indent="-317500" lvl="0" marL="457200" rtl="0" algn="l">
              <a:spcBef>
                <a:spcPts val="1600"/>
              </a:spcBef>
              <a:spcAft>
                <a:spcPts val="0"/>
              </a:spcAft>
              <a:buSzPts val="1400"/>
              <a:buChar char="●"/>
            </a:pPr>
            <a:r>
              <a:rPr lang="en"/>
              <a:t>Accurate Weather and Soil Data</a:t>
            </a:r>
            <a:endParaRPr/>
          </a:p>
          <a:p>
            <a:pPr indent="-317500" lvl="0" marL="457200" rtl="0" algn="l">
              <a:spcBef>
                <a:spcPts val="0"/>
              </a:spcBef>
              <a:spcAft>
                <a:spcPts val="0"/>
              </a:spcAft>
              <a:buSzPts val="1400"/>
              <a:buChar char="●"/>
            </a:pPr>
            <a:r>
              <a:rPr lang="en"/>
              <a:t>Soil Characterization</a:t>
            </a:r>
            <a:endParaRPr/>
          </a:p>
          <a:p>
            <a:pPr indent="-317500" lvl="0" marL="457200" rtl="0" algn="l">
              <a:spcBef>
                <a:spcPts val="0"/>
              </a:spcBef>
              <a:spcAft>
                <a:spcPts val="0"/>
              </a:spcAft>
              <a:buSzPts val="1400"/>
              <a:buChar char="●"/>
            </a:pPr>
            <a:r>
              <a:rPr lang="en"/>
              <a:t>Crop Water Requirement Estimation</a:t>
            </a:r>
            <a:endParaRPr/>
          </a:p>
        </p:txBody>
      </p:sp>
      <p:sp>
        <p:nvSpPr>
          <p:cNvPr id="221" name="Google Shape;221;p23"/>
          <p:cNvSpPr txBox="1"/>
          <p:nvPr>
            <p:ph idx="2" type="body"/>
          </p:nvPr>
        </p:nvSpPr>
        <p:spPr>
          <a:xfrm>
            <a:off x="4701500" y="1919075"/>
            <a:ext cx="4233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Simulation Validation and Refinement</a:t>
            </a:r>
            <a:endParaRPr b="1" sz="1800">
              <a:solidFill>
                <a:schemeClr val="dk2"/>
              </a:solidFill>
            </a:endParaRPr>
          </a:p>
          <a:p>
            <a:pPr indent="-317500" lvl="0" marL="457200" rtl="0" algn="l">
              <a:spcBef>
                <a:spcPts val="1600"/>
              </a:spcBef>
              <a:spcAft>
                <a:spcPts val="0"/>
              </a:spcAft>
              <a:buSzPts val="1400"/>
              <a:buChar char="●"/>
            </a:pPr>
            <a:r>
              <a:rPr lang="en"/>
              <a:t>Model Validation with Field Data</a:t>
            </a:r>
            <a:endParaRPr/>
          </a:p>
          <a:p>
            <a:pPr indent="-317500" lvl="0" marL="457200" rtl="0" algn="l">
              <a:spcBef>
                <a:spcPts val="0"/>
              </a:spcBef>
              <a:spcAft>
                <a:spcPts val="0"/>
              </a:spcAft>
              <a:buSzPts val="1400"/>
              <a:buChar char="●"/>
            </a:pPr>
            <a:r>
              <a:rPr lang="en"/>
              <a:t>Model Refinement and Sensitivity Analysis</a:t>
            </a:r>
            <a:endParaRPr/>
          </a:p>
          <a:p>
            <a:pPr indent="-317500" lvl="0" marL="457200" rtl="0" algn="l">
              <a:spcBef>
                <a:spcPts val="0"/>
              </a:spcBef>
              <a:spcAft>
                <a:spcPts val="0"/>
              </a:spcAft>
              <a:buSzPts val="1400"/>
              <a:buChar char="●"/>
            </a:pPr>
            <a:r>
              <a:rPr lang="en"/>
              <a:t>User-Friendly Interface and Decision Support Tools</a:t>
            </a:r>
            <a:endParaRPr/>
          </a:p>
        </p:txBody>
      </p:sp>
      <p:sp>
        <p:nvSpPr>
          <p:cNvPr id="222" name="Google Shape;222;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475500" y="319825"/>
            <a:ext cx="82221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sp>
        <p:nvSpPr>
          <p:cNvPr id="228" name="Google Shape;228;p24"/>
          <p:cNvSpPr txBox="1"/>
          <p:nvPr>
            <p:ph idx="1" type="body"/>
          </p:nvPr>
        </p:nvSpPr>
        <p:spPr>
          <a:xfrm>
            <a:off x="475500" y="1193550"/>
            <a:ext cx="8222100" cy="359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Drip irrigation system simulation has emerged as a powerful tool for optimizing water use efficiency in agriculture.</a:t>
            </a:r>
            <a:endParaRPr/>
          </a:p>
          <a:p>
            <a:pPr indent="-342900" lvl="0" marL="457200" rtl="0" algn="l">
              <a:spcBef>
                <a:spcPts val="0"/>
              </a:spcBef>
              <a:spcAft>
                <a:spcPts val="0"/>
              </a:spcAft>
              <a:buSzPts val="1800"/>
              <a:buChar char="●"/>
            </a:pPr>
            <a:r>
              <a:rPr lang="en"/>
              <a:t>Informed decisions made with the aid of simulation models can conserve water and enhance crop yields.</a:t>
            </a:r>
            <a:endParaRPr/>
          </a:p>
          <a:p>
            <a:pPr indent="-342900" lvl="0" marL="457200" rtl="0" algn="l">
              <a:spcBef>
                <a:spcPts val="0"/>
              </a:spcBef>
              <a:spcAft>
                <a:spcPts val="0"/>
              </a:spcAft>
              <a:buSzPts val="1800"/>
              <a:buChar char="●"/>
            </a:pPr>
            <a:r>
              <a:rPr lang="en"/>
              <a:t>Addressing challenges related to data acquisition, system design, and model validation is crucial for effective simulation.</a:t>
            </a:r>
            <a:endParaRPr/>
          </a:p>
          <a:p>
            <a:pPr indent="-342900" lvl="0" marL="457200" rtl="0" algn="l">
              <a:spcBef>
                <a:spcPts val="0"/>
              </a:spcBef>
              <a:spcAft>
                <a:spcPts val="0"/>
              </a:spcAft>
              <a:buSzPts val="1800"/>
              <a:buChar char="●"/>
            </a:pPr>
            <a:r>
              <a:rPr lang="en"/>
              <a:t>Integrating advanced features, such as real-time monitoring and adaptive irrigation scheduling, can further improve efficiency and sustainability.</a:t>
            </a:r>
            <a:endParaRPr/>
          </a:p>
          <a:p>
            <a:pPr indent="-342900" lvl="0" marL="457200" rtl="0" algn="l">
              <a:spcBef>
                <a:spcPts val="0"/>
              </a:spcBef>
              <a:spcAft>
                <a:spcPts val="0"/>
              </a:spcAft>
              <a:buSzPts val="1800"/>
              <a:buChar char="●"/>
            </a:pPr>
            <a:r>
              <a:rPr lang="en"/>
              <a:t>Drip irrigation system simulation is an invaluable tool for promoting sustainable agricultural practices and ensuring food security.</a:t>
            </a:r>
            <a:endParaRPr/>
          </a:p>
        </p:txBody>
      </p:sp>
      <p:sp>
        <p:nvSpPr>
          <p:cNvPr id="229" name="Google Shape;229;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25"/>
          <p:cNvSpPr txBox="1"/>
          <p:nvPr/>
        </p:nvSpPr>
        <p:spPr>
          <a:xfrm>
            <a:off x="2328900" y="433825"/>
            <a:ext cx="44862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2"/>
                </a:solidFill>
                <a:latin typeface="Roboto"/>
                <a:ea typeface="Roboto"/>
                <a:cs typeface="Roboto"/>
                <a:sym typeface="Roboto"/>
              </a:rPr>
              <a:t>Reference</a:t>
            </a:r>
            <a:endParaRPr sz="4000">
              <a:solidFill>
                <a:schemeClr val="lt2"/>
              </a:solidFill>
              <a:latin typeface="Roboto"/>
              <a:ea typeface="Roboto"/>
              <a:cs typeface="Roboto"/>
              <a:sym typeface="Roboto"/>
            </a:endParaRPr>
          </a:p>
        </p:txBody>
      </p:sp>
      <p:sp>
        <p:nvSpPr>
          <p:cNvPr id="236" name="Google Shape;236;p25"/>
          <p:cNvSpPr txBox="1"/>
          <p:nvPr/>
        </p:nvSpPr>
        <p:spPr>
          <a:xfrm>
            <a:off x="595200" y="1441825"/>
            <a:ext cx="8364000" cy="3253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Roboto"/>
              <a:buAutoNum type="arabicPeriod"/>
            </a:pPr>
            <a:r>
              <a:rPr lang="en" sz="1500">
                <a:solidFill>
                  <a:schemeClr val="lt2"/>
                </a:solidFill>
                <a:latin typeface="Roboto"/>
                <a:ea typeface="Roboto"/>
                <a:cs typeface="Roboto"/>
                <a:sym typeface="Roboto"/>
              </a:rPr>
              <a:t>M. J. O'Grady, D. Langton, and G. M. P. O'Hare, "Edge computing: A tractable model for smart agriculture?," Artificial Intelligence in Agriculture, vol. 3, pp. 42-51, 2019.</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AutoNum type="arabicPeriod"/>
            </a:pPr>
            <a:r>
              <a:rPr lang="en" sz="1500">
                <a:solidFill>
                  <a:schemeClr val="lt2"/>
                </a:solidFill>
                <a:latin typeface="Roboto"/>
                <a:ea typeface="Roboto"/>
                <a:cs typeface="Roboto"/>
                <a:sym typeface="Roboto"/>
              </a:rPr>
              <a:t>"Agriculture Monitoring System: A Study," 2023. [Online]. Available: https://www.researchgate.net/publication/283331223_Agriculture_monitoring_system_A_study</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AutoNum type="arabicPeriod"/>
            </a:pPr>
            <a:r>
              <a:rPr lang="en" sz="1500">
                <a:solidFill>
                  <a:schemeClr val="lt2"/>
                </a:solidFill>
                <a:latin typeface="Roboto"/>
                <a:ea typeface="Roboto"/>
                <a:cs typeface="Roboto"/>
                <a:sym typeface="Roboto"/>
              </a:rPr>
              <a:t>M. Wakchaure, B. K. Patle, and A. K. Mahindrakar, "Application of AI Techniques and Robotics in Agriculture: A Review," Artificial Intelligence in the Life Sciences, vol. 3, no. 1, pp. 100057, 2023.</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AutoNum type="arabicPeriod"/>
            </a:pPr>
            <a:r>
              <a:rPr lang="en" sz="1500">
                <a:solidFill>
                  <a:schemeClr val="lt2"/>
                </a:solidFill>
                <a:latin typeface="Roboto"/>
                <a:ea typeface="Roboto"/>
                <a:cs typeface="Roboto"/>
                <a:sym typeface="Roboto"/>
              </a:rPr>
              <a:t>. S. Abou Emira, K. Y. Youssef, and M. Abouelatta-Ebrahim, "Simulated IoT Based Sustainable Power System for Smart Agriculture Environments," in Proceedings of the 2021 International Conference on Artificial Intelligence, Image Processing, and Eco-Friendly Energy (AIIEEE) 2021, pp. 1-5.</a:t>
            </a:r>
            <a:endParaRPr sz="15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TOC</a:t>
            </a:r>
            <a:endParaRPr/>
          </a:p>
        </p:txBody>
      </p:sp>
      <p:sp>
        <p:nvSpPr>
          <p:cNvPr id="76" name="Google Shape;76;p14"/>
          <p:cNvSpPr txBox="1"/>
          <p:nvPr>
            <p:ph idx="2" type="body"/>
          </p:nvPr>
        </p:nvSpPr>
        <p:spPr>
          <a:xfrm>
            <a:off x="4988800" y="642025"/>
            <a:ext cx="3850800" cy="3695100"/>
          </a:xfrm>
          <a:prstGeom prst="rect">
            <a:avLst/>
          </a:prstGeom>
        </p:spPr>
        <p:txBody>
          <a:bodyPr anchorCtr="0" anchor="ctr"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Introduction</a:t>
            </a:r>
            <a:endParaRPr sz="2000"/>
          </a:p>
          <a:p>
            <a:pPr indent="-355600" lvl="0" marL="457200" rtl="0" algn="l">
              <a:lnSpc>
                <a:spcPct val="100000"/>
              </a:lnSpc>
              <a:spcBef>
                <a:spcPts val="0"/>
              </a:spcBef>
              <a:spcAft>
                <a:spcPts val="0"/>
              </a:spcAft>
              <a:buSzPts val="2000"/>
              <a:buChar char="●"/>
            </a:pPr>
            <a:r>
              <a:rPr lang="en" sz="2000"/>
              <a:t>Why use drip irrigation system</a:t>
            </a:r>
            <a:endParaRPr sz="2000"/>
          </a:p>
          <a:p>
            <a:pPr indent="-355600" lvl="0" marL="457200" rtl="0" algn="l">
              <a:lnSpc>
                <a:spcPct val="100000"/>
              </a:lnSpc>
              <a:spcBef>
                <a:spcPts val="0"/>
              </a:spcBef>
              <a:spcAft>
                <a:spcPts val="0"/>
              </a:spcAft>
              <a:buSzPts val="2000"/>
              <a:buChar char="●"/>
            </a:pPr>
            <a:r>
              <a:rPr lang="en" sz="2000"/>
              <a:t>Background</a:t>
            </a:r>
            <a:endParaRPr sz="2000"/>
          </a:p>
          <a:p>
            <a:pPr indent="-355600" lvl="0" marL="457200" rtl="0" algn="l">
              <a:lnSpc>
                <a:spcPct val="100000"/>
              </a:lnSpc>
              <a:spcBef>
                <a:spcPts val="0"/>
              </a:spcBef>
              <a:spcAft>
                <a:spcPts val="0"/>
              </a:spcAft>
              <a:buSzPts val="2000"/>
              <a:buChar char="●"/>
            </a:pPr>
            <a:r>
              <a:rPr lang="en" sz="2000"/>
              <a:t>Project Idea</a:t>
            </a:r>
            <a:endParaRPr sz="2000"/>
          </a:p>
          <a:p>
            <a:pPr indent="-355600" lvl="0" marL="457200" rtl="0" algn="l">
              <a:lnSpc>
                <a:spcPct val="100000"/>
              </a:lnSpc>
              <a:spcBef>
                <a:spcPts val="0"/>
              </a:spcBef>
              <a:spcAft>
                <a:spcPts val="0"/>
              </a:spcAft>
              <a:buSzPts val="2000"/>
              <a:buChar char="●"/>
            </a:pPr>
            <a:r>
              <a:rPr lang="en" sz="2000"/>
              <a:t>Features</a:t>
            </a:r>
            <a:endParaRPr sz="2000"/>
          </a:p>
          <a:p>
            <a:pPr indent="-355600" lvl="0" marL="457200" rtl="0" algn="l">
              <a:lnSpc>
                <a:spcPct val="100000"/>
              </a:lnSpc>
              <a:spcBef>
                <a:spcPts val="0"/>
              </a:spcBef>
              <a:spcAft>
                <a:spcPts val="0"/>
              </a:spcAft>
              <a:buSzPts val="2000"/>
              <a:buChar char="●"/>
            </a:pPr>
            <a:r>
              <a:rPr lang="en" sz="2000"/>
              <a:t>System Architecture</a:t>
            </a:r>
            <a:endParaRPr sz="2000"/>
          </a:p>
          <a:p>
            <a:pPr indent="-355600" lvl="0" marL="457200" rtl="0" algn="l">
              <a:lnSpc>
                <a:spcPct val="100000"/>
              </a:lnSpc>
              <a:spcBef>
                <a:spcPts val="0"/>
              </a:spcBef>
              <a:spcAft>
                <a:spcPts val="0"/>
              </a:spcAft>
              <a:buSzPts val="2000"/>
              <a:buChar char="●"/>
            </a:pPr>
            <a:r>
              <a:rPr lang="en" sz="2000"/>
              <a:t>Observations</a:t>
            </a:r>
            <a:endParaRPr sz="2000"/>
          </a:p>
          <a:p>
            <a:pPr indent="-355600" lvl="0" marL="457200" rtl="0" algn="l">
              <a:lnSpc>
                <a:spcPct val="100000"/>
              </a:lnSpc>
              <a:spcBef>
                <a:spcPts val="0"/>
              </a:spcBef>
              <a:spcAft>
                <a:spcPts val="0"/>
              </a:spcAft>
              <a:buSzPts val="2000"/>
              <a:buChar char="●"/>
            </a:pPr>
            <a:r>
              <a:rPr lang="en" sz="2000"/>
              <a:t>Potential challenges</a:t>
            </a:r>
            <a:endParaRPr sz="2000"/>
          </a:p>
          <a:p>
            <a:pPr indent="-355600" lvl="0" marL="457200" rtl="0" algn="l">
              <a:lnSpc>
                <a:spcPct val="100000"/>
              </a:lnSpc>
              <a:spcBef>
                <a:spcPts val="0"/>
              </a:spcBef>
              <a:spcAft>
                <a:spcPts val="0"/>
              </a:spcAft>
              <a:buSzPts val="2000"/>
              <a:buChar char="●"/>
            </a:pPr>
            <a:r>
              <a:rPr lang="en" sz="2000"/>
              <a:t>Conclusion</a:t>
            </a:r>
            <a:endParaRPr sz="2000"/>
          </a:p>
        </p:txBody>
      </p:sp>
      <p:pic>
        <p:nvPicPr>
          <p:cNvPr id="77" name="Google Shape;77;p14"/>
          <p:cNvPicPr preferRelativeResize="0"/>
          <p:nvPr/>
        </p:nvPicPr>
        <p:blipFill>
          <a:blip r:embed="rId3">
            <a:alphaModFix/>
          </a:blip>
          <a:stretch>
            <a:fillRect/>
          </a:stretch>
        </p:blipFill>
        <p:spPr>
          <a:xfrm>
            <a:off x="565350" y="1622175"/>
            <a:ext cx="3445500" cy="3154600"/>
          </a:xfrm>
          <a:prstGeom prst="rect">
            <a:avLst/>
          </a:prstGeom>
          <a:noFill/>
          <a:ln>
            <a:noFill/>
          </a:ln>
        </p:spPr>
      </p:pic>
      <p:sp>
        <p:nvSpPr>
          <p:cNvPr id="78" name="Google Shape;78;p14"/>
          <p:cNvSpPr txBox="1"/>
          <p:nvPr/>
        </p:nvSpPr>
        <p:spPr>
          <a:xfrm>
            <a:off x="431925" y="319825"/>
            <a:ext cx="3445500" cy="9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2"/>
                </a:solidFill>
                <a:latin typeface="Roboto"/>
                <a:ea typeface="Roboto"/>
                <a:cs typeface="Roboto"/>
                <a:sym typeface="Roboto"/>
              </a:rPr>
              <a:t>       TOC</a:t>
            </a:r>
            <a:endParaRPr sz="4000">
              <a:solidFill>
                <a:schemeClr val="lt2"/>
              </a:solidFill>
              <a:latin typeface="Roboto"/>
              <a:ea typeface="Roboto"/>
              <a:cs typeface="Roboto"/>
              <a:sym typeface="Roboto"/>
            </a:endParaRPr>
          </a:p>
        </p:txBody>
      </p:sp>
      <p:sp>
        <p:nvSpPr>
          <p:cNvPr id="79" name="Google Shape;7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Introduction</a:t>
            </a:r>
            <a:endParaRPr sz="4000"/>
          </a:p>
        </p:txBody>
      </p:sp>
      <p:sp>
        <p:nvSpPr>
          <p:cNvPr id="85" name="Google Shape;85;p15"/>
          <p:cNvSpPr txBox="1"/>
          <p:nvPr>
            <p:ph idx="1" type="body"/>
          </p:nvPr>
        </p:nvSpPr>
        <p:spPr>
          <a:xfrm>
            <a:off x="460950" y="1787175"/>
            <a:ext cx="8222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a:t>
            </a:r>
            <a:r>
              <a:rPr lang="en"/>
              <a:t>method of applying water to plants at a low flow rate, directly to the root zone.</a:t>
            </a:r>
            <a:endParaRPr/>
          </a:p>
          <a:p>
            <a:pPr indent="-342900" lvl="0" marL="457200" rtl="0" algn="l">
              <a:spcBef>
                <a:spcPts val="0"/>
              </a:spcBef>
              <a:spcAft>
                <a:spcPts val="0"/>
              </a:spcAft>
              <a:buSzPts val="1800"/>
              <a:buChar char="➔"/>
            </a:pPr>
            <a:r>
              <a:rPr lang="en"/>
              <a:t>Consists of a network of pipes that delivers water to emitters, which are small devices that release water at a slow rate. </a:t>
            </a:r>
            <a:endParaRPr/>
          </a:p>
          <a:p>
            <a:pPr indent="-342900" lvl="0" marL="457200" rtl="0" algn="l">
              <a:spcBef>
                <a:spcPts val="0"/>
              </a:spcBef>
              <a:spcAft>
                <a:spcPts val="0"/>
              </a:spcAft>
              <a:buSzPts val="1800"/>
              <a:buChar char="➔"/>
            </a:pPr>
            <a:r>
              <a:rPr lang="en"/>
              <a:t>Drip irrigation system simulation is a</a:t>
            </a:r>
            <a:r>
              <a:rPr lang="en"/>
              <a:t> </a:t>
            </a:r>
            <a:r>
              <a:rPr lang="en"/>
              <a:t>computer program that models the performance of a drip irrigation system under varying conditions. </a:t>
            </a:r>
            <a:endParaRPr/>
          </a:p>
          <a:p>
            <a:pPr indent="-342900" lvl="0" marL="457200" rtl="0" algn="l">
              <a:spcBef>
                <a:spcPts val="0"/>
              </a:spcBef>
              <a:spcAft>
                <a:spcPts val="0"/>
              </a:spcAft>
              <a:buSzPts val="1800"/>
              <a:buChar char="➔"/>
            </a:pPr>
            <a:r>
              <a:rPr lang="en"/>
              <a:t>Used to understand the irrigation requirements, system efficiency, and water usage over a specified period.</a:t>
            </a:r>
            <a:endParaRPr/>
          </a:p>
        </p:txBody>
      </p:sp>
      <p:sp>
        <p:nvSpPr>
          <p:cNvPr id="86" name="Google Shape;86;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80025" y="332450"/>
            <a:ext cx="4045200" cy="193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Why use drip irrigation system</a:t>
            </a:r>
            <a:endParaRPr sz="4000"/>
          </a:p>
        </p:txBody>
      </p:sp>
      <p:sp>
        <p:nvSpPr>
          <p:cNvPr id="92" name="Google Shape;92;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The irrigation requirements for a specific crop and location</a:t>
            </a:r>
            <a:endParaRPr/>
          </a:p>
          <a:p>
            <a:pPr indent="-342900" lvl="0" marL="457200" rtl="0" algn="l">
              <a:spcBef>
                <a:spcPts val="1600"/>
              </a:spcBef>
              <a:spcAft>
                <a:spcPts val="0"/>
              </a:spcAft>
              <a:buSzPts val="1800"/>
              <a:buChar char="●"/>
            </a:pPr>
            <a:r>
              <a:rPr lang="en"/>
              <a:t>The size and type of emitters required for a specific system</a:t>
            </a:r>
            <a:endParaRPr/>
          </a:p>
          <a:p>
            <a:pPr indent="-342900" lvl="0" marL="457200" rtl="0" algn="l">
              <a:spcBef>
                <a:spcPts val="1600"/>
              </a:spcBef>
              <a:spcAft>
                <a:spcPts val="0"/>
              </a:spcAft>
              <a:buSzPts val="1800"/>
              <a:buChar char="●"/>
            </a:pPr>
            <a:r>
              <a:rPr lang="en"/>
              <a:t>The flow rate and pressure required to deliver the desired amount of water</a:t>
            </a:r>
            <a:endParaRPr/>
          </a:p>
          <a:p>
            <a:pPr indent="-342900" lvl="0" marL="457200" rtl="0" algn="l">
              <a:spcBef>
                <a:spcPts val="1600"/>
              </a:spcBef>
              <a:spcAft>
                <a:spcPts val="1600"/>
              </a:spcAft>
              <a:buSzPts val="1800"/>
              <a:buChar char="●"/>
            </a:pPr>
            <a:r>
              <a:rPr lang="en"/>
              <a:t>The water usage and efficiency of the system</a:t>
            </a:r>
            <a:endParaRPr/>
          </a:p>
        </p:txBody>
      </p:sp>
      <p:sp>
        <p:nvSpPr>
          <p:cNvPr id="93" name="Google Shape;93;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 name="Google Shape;94;p16"/>
          <p:cNvPicPr preferRelativeResize="0"/>
          <p:nvPr/>
        </p:nvPicPr>
        <p:blipFill>
          <a:blip r:embed="rId3">
            <a:alphaModFix/>
          </a:blip>
          <a:stretch>
            <a:fillRect/>
          </a:stretch>
        </p:blipFill>
        <p:spPr>
          <a:xfrm>
            <a:off x="99450" y="2267450"/>
            <a:ext cx="4181949" cy="2357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254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t>
            </a:r>
            <a:r>
              <a:rPr lang="en" sz="4000"/>
              <a:t>ackground</a:t>
            </a:r>
            <a:endParaRPr sz="4000"/>
          </a:p>
        </p:txBody>
      </p:sp>
      <p:sp>
        <p:nvSpPr>
          <p:cNvPr id="100" name="Google Shape;100;p17"/>
          <p:cNvSpPr txBox="1"/>
          <p:nvPr>
            <p:ph idx="1" type="body"/>
          </p:nvPr>
        </p:nvSpPr>
        <p:spPr>
          <a:xfrm>
            <a:off x="385800" y="1903250"/>
            <a:ext cx="83724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a:t>
            </a:r>
            <a:r>
              <a:rPr lang="en"/>
              <a:t>Edge computing: A tractable model for smart agriculture? “: Discusses potential of edge computing as a model for smart agriculture. The authors argue that edge computing can help to overcome the challenges of internet connectivity in rural areas and provide real-time data processing and analysis for farmers.</a:t>
            </a:r>
            <a:endParaRPr/>
          </a:p>
          <a:p>
            <a:pPr indent="-317500" lvl="0" marL="457200" rtl="0" algn="l">
              <a:spcBef>
                <a:spcPts val="0"/>
              </a:spcBef>
              <a:spcAft>
                <a:spcPts val="0"/>
              </a:spcAft>
              <a:buSzPts val="1400"/>
              <a:buAutoNum type="arabicPeriod"/>
            </a:pPr>
            <a:r>
              <a:rPr lang="en"/>
              <a:t>“Agriculture monitoring system: A study”: The proposed agriculture monitoring system (AMS) consists of three main components: data acquisition unit, Android-based smartphone application, and web server. The AMS can provide real-time monitoring of soil moisture and temperature conditions, allowing farmers to make informed decisions about irrigation, fertilization, and pest control.</a:t>
            </a:r>
            <a:endParaRPr/>
          </a:p>
        </p:txBody>
      </p:sp>
      <p:sp>
        <p:nvSpPr>
          <p:cNvPr id="101" name="Google Shape;101;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254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Background</a:t>
            </a:r>
            <a:endParaRPr sz="4000"/>
          </a:p>
        </p:txBody>
      </p:sp>
      <p:sp>
        <p:nvSpPr>
          <p:cNvPr id="107" name="Google Shape;107;p18"/>
          <p:cNvSpPr txBox="1"/>
          <p:nvPr>
            <p:ph idx="1" type="body"/>
          </p:nvPr>
        </p:nvSpPr>
        <p:spPr>
          <a:xfrm>
            <a:off x="385800" y="1903250"/>
            <a:ext cx="83724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3. </a:t>
            </a:r>
            <a:r>
              <a:rPr lang="en"/>
              <a:t>“Application of AI techniques and robotics in agriculture: A review”: The paper reviews the application of artificial intelligence (AI) and robotics in agriculture, highlighting their potential to enhance crop production, optimize resource utilization, and improve agricultural practices. It emphasizes the use of AI techniques for precision agriculture, while discussing the challenges and future directions in the field.</a:t>
            </a:r>
            <a:endParaRPr/>
          </a:p>
          <a:p>
            <a:pPr indent="0" lvl="0" marL="457200" rtl="0" algn="l">
              <a:spcBef>
                <a:spcPts val="1600"/>
              </a:spcBef>
              <a:spcAft>
                <a:spcPts val="1600"/>
              </a:spcAft>
              <a:buNone/>
            </a:pPr>
            <a:r>
              <a:rPr lang="en"/>
              <a:t>4. “Simulated IoT Based Sustainable Power System for Smart Agriculture Environments”: The paper proposes a simulated IoT-based sustainable power system for smart agriculture environments, utilizing renewable energy sources and load scheduling techniques to ensure continuous operation of agricultural systems. The proposed system effectively manages power consumption and optimizes energy usage, promoting sustainability in agricultural practices.</a:t>
            </a:r>
            <a:endParaRPr/>
          </a:p>
        </p:txBody>
      </p:sp>
      <p:sp>
        <p:nvSpPr>
          <p:cNvPr id="108" name="Google Shape;108;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Project Idea</a:t>
            </a:r>
            <a:endParaRPr sz="4000"/>
          </a:p>
        </p:txBody>
      </p:sp>
      <p:sp>
        <p:nvSpPr>
          <p:cNvPr id="114" name="Google Shape;114;p19"/>
          <p:cNvSpPr txBox="1"/>
          <p:nvPr>
            <p:ph idx="1" type="body"/>
          </p:nvPr>
        </p:nvSpPr>
        <p:spPr>
          <a:xfrm>
            <a:off x="611300" y="2571750"/>
            <a:ext cx="7756200" cy="119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This project aims to develop a simulation model that optimizes water use in drip irrigation (DI) systems by integrating soil moisture data, weather forecasts, and crop water requirements. The model will provide farmers and agricultural professionals with a valuable tool for making informed irrigation decisions, conserving water, and enhancing crop yields.</a:t>
            </a:r>
            <a:endParaRPr sz="1800"/>
          </a:p>
        </p:txBody>
      </p:sp>
      <p:sp>
        <p:nvSpPr>
          <p:cNvPr id="115" name="Google Shape;115;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21" name="Google Shape;121;p20"/>
          <p:cNvGrpSpPr/>
          <p:nvPr/>
        </p:nvGrpSpPr>
        <p:grpSpPr>
          <a:xfrm>
            <a:off x="912820" y="1610215"/>
            <a:ext cx="198900" cy="593656"/>
            <a:chOff x="777447" y="1610215"/>
            <a:chExt cx="198900" cy="593656"/>
          </a:xfrm>
        </p:grpSpPr>
        <p:cxnSp>
          <p:nvCxnSpPr>
            <p:cNvPr id="122" name="Google Shape;122;p20"/>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3" name="Google Shape;123;p20"/>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0"/>
          <p:cNvSpPr txBox="1"/>
          <p:nvPr>
            <p:ph idx="4294967295" type="body"/>
          </p:nvPr>
        </p:nvSpPr>
        <p:spPr>
          <a:xfrm>
            <a:off x="318375" y="780125"/>
            <a:ext cx="22428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Weather and Soil Moisture Simulation</a:t>
            </a:r>
            <a:endParaRPr sz="1600">
              <a:solidFill>
                <a:srgbClr val="434343"/>
              </a:solidFill>
            </a:endParaRPr>
          </a:p>
        </p:txBody>
      </p:sp>
      <p:sp>
        <p:nvSpPr>
          <p:cNvPr id="125" name="Google Shape;125;p20"/>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26" name="Google Shape;126;p20"/>
          <p:cNvGrpSpPr/>
          <p:nvPr/>
        </p:nvGrpSpPr>
        <p:grpSpPr>
          <a:xfrm>
            <a:off x="2266282" y="2938958"/>
            <a:ext cx="198900" cy="593656"/>
            <a:chOff x="2223534" y="2938958"/>
            <a:chExt cx="198900" cy="593656"/>
          </a:xfrm>
        </p:grpSpPr>
        <p:cxnSp>
          <p:nvCxnSpPr>
            <p:cNvPr id="127" name="Google Shape;127;p2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8" name="Google Shape;128;p20"/>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txBox="1"/>
          <p:nvPr>
            <p:ph idx="4294967295" type="body"/>
          </p:nvPr>
        </p:nvSpPr>
        <p:spPr>
          <a:xfrm>
            <a:off x="1244325" y="3605325"/>
            <a:ext cx="2242800" cy="470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Pressure Loss </a:t>
            </a:r>
            <a:endParaRPr sz="1600">
              <a:solidFill>
                <a:srgbClr val="434343"/>
              </a:solidFill>
            </a:endParaRPr>
          </a:p>
        </p:txBody>
      </p:sp>
      <p:sp>
        <p:nvSpPr>
          <p:cNvPr id="130" name="Google Shape;130;p20"/>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20"/>
          <p:cNvSpPr txBox="1"/>
          <p:nvPr>
            <p:ph idx="4294967295" type="body"/>
          </p:nvPr>
        </p:nvSpPr>
        <p:spPr>
          <a:xfrm>
            <a:off x="3487125" y="2336550"/>
            <a:ext cx="20511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Features</a:t>
            </a:r>
            <a:endParaRPr>
              <a:solidFill>
                <a:schemeClr val="lt1"/>
              </a:solidFill>
            </a:endParaRPr>
          </a:p>
        </p:txBody>
      </p:sp>
      <p:grpSp>
        <p:nvGrpSpPr>
          <p:cNvPr id="132" name="Google Shape;132;p20"/>
          <p:cNvGrpSpPr/>
          <p:nvPr/>
        </p:nvGrpSpPr>
        <p:grpSpPr>
          <a:xfrm>
            <a:off x="4058732" y="1610215"/>
            <a:ext cx="198900" cy="593656"/>
            <a:chOff x="3918084" y="1610215"/>
            <a:chExt cx="198900" cy="593656"/>
          </a:xfrm>
        </p:grpSpPr>
        <p:cxnSp>
          <p:nvCxnSpPr>
            <p:cNvPr id="133" name="Google Shape;133;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4" name="Google Shape;134;p20"/>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20"/>
          <p:cNvSpPr txBox="1"/>
          <p:nvPr>
            <p:ph idx="4294967295" type="body"/>
          </p:nvPr>
        </p:nvSpPr>
        <p:spPr>
          <a:xfrm>
            <a:off x="3304100" y="932525"/>
            <a:ext cx="22428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Irrigation Requirement </a:t>
            </a:r>
            <a:endParaRPr sz="1600">
              <a:solidFill>
                <a:srgbClr val="434343"/>
              </a:solidFill>
            </a:endParaRPr>
          </a:p>
        </p:txBody>
      </p:sp>
      <p:sp>
        <p:nvSpPr>
          <p:cNvPr id="136" name="Google Shape;136;p20"/>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37" name="Google Shape;137;p20"/>
          <p:cNvGrpSpPr/>
          <p:nvPr/>
        </p:nvGrpSpPr>
        <p:grpSpPr>
          <a:xfrm>
            <a:off x="5973070" y="2938958"/>
            <a:ext cx="198900" cy="593656"/>
            <a:chOff x="5958946" y="2938958"/>
            <a:chExt cx="198900" cy="593656"/>
          </a:xfrm>
        </p:grpSpPr>
        <p:cxnSp>
          <p:nvCxnSpPr>
            <p:cNvPr id="138" name="Google Shape;138;p2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9" name="Google Shape;139;p20"/>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0"/>
          <p:cNvSpPr txBox="1"/>
          <p:nvPr>
            <p:ph idx="4294967295" type="body"/>
          </p:nvPr>
        </p:nvSpPr>
        <p:spPr>
          <a:xfrm>
            <a:off x="5126900" y="3605325"/>
            <a:ext cx="2242800" cy="536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Application Rate</a:t>
            </a:r>
            <a:endParaRPr sz="1600">
              <a:solidFill>
                <a:srgbClr val="434343"/>
              </a:solidFill>
            </a:endParaRPr>
          </a:p>
        </p:txBody>
      </p:sp>
      <p:sp>
        <p:nvSpPr>
          <p:cNvPr id="141" name="Google Shape;141;p20"/>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42" name="Google Shape;142;p20"/>
          <p:cNvGrpSpPr/>
          <p:nvPr/>
        </p:nvGrpSpPr>
        <p:grpSpPr>
          <a:xfrm>
            <a:off x="7669807" y="1610215"/>
            <a:ext cx="198900" cy="593656"/>
            <a:chOff x="3918084" y="1610215"/>
            <a:chExt cx="198900" cy="593656"/>
          </a:xfrm>
        </p:grpSpPr>
        <p:cxnSp>
          <p:nvCxnSpPr>
            <p:cNvPr id="143" name="Google Shape;143;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4" name="Google Shape;144;p20"/>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0"/>
          <p:cNvSpPr txBox="1"/>
          <p:nvPr>
            <p:ph idx="4294967295" type="body"/>
          </p:nvPr>
        </p:nvSpPr>
        <p:spPr>
          <a:xfrm>
            <a:off x="6685975" y="856325"/>
            <a:ext cx="22428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434343"/>
                </a:solidFill>
              </a:rPr>
              <a:t>System Flow Rate </a:t>
            </a:r>
            <a:endParaRPr sz="1600">
              <a:solidFill>
                <a:srgbClr val="434343"/>
              </a:solidFill>
            </a:endParaRPr>
          </a:p>
        </p:txBody>
      </p:sp>
      <p:sp>
        <p:nvSpPr>
          <p:cNvPr id="146" name="Google Shape;146;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1"/>
          <p:cNvSpPr/>
          <p:nvPr/>
        </p:nvSpPr>
        <p:spPr>
          <a:xfrm>
            <a:off x="1126911" y="1528535"/>
            <a:ext cx="1713600" cy="1244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3" name="Google Shape;153;p21"/>
          <p:cNvSpPr/>
          <p:nvPr/>
        </p:nvSpPr>
        <p:spPr>
          <a:xfrm>
            <a:off x="1126911" y="1146575"/>
            <a:ext cx="1713600" cy="381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4" name="Google Shape;154;p21"/>
          <p:cNvSpPr txBox="1"/>
          <p:nvPr/>
        </p:nvSpPr>
        <p:spPr>
          <a:xfrm>
            <a:off x="1126911" y="1146575"/>
            <a:ext cx="1713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Calculations</a:t>
            </a:r>
            <a:endParaRPr sz="1200">
              <a:latin typeface="Roboto"/>
              <a:ea typeface="Roboto"/>
              <a:cs typeface="Roboto"/>
              <a:sym typeface="Roboto"/>
            </a:endParaRPr>
          </a:p>
        </p:txBody>
      </p:sp>
      <p:sp>
        <p:nvSpPr>
          <p:cNvPr id="155" name="Google Shape;155;p21"/>
          <p:cNvSpPr txBox="1"/>
          <p:nvPr/>
        </p:nvSpPr>
        <p:spPr>
          <a:xfrm>
            <a:off x="1182770" y="1583680"/>
            <a:ext cx="1600800" cy="1087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34343"/>
                </a:solidFill>
                <a:latin typeface="Roboto"/>
                <a:ea typeface="Roboto"/>
                <a:cs typeface="Roboto"/>
                <a:sym typeface="Roboto"/>
              </a:rPr>
              <a:t>- </a:t>
            </a:r>
            <a:r>
              <a:rPr lang="en" sz="1100">
                <a:solidFill>
                  <a:srgbClr val="434343"/>
                </a:solidFill>
                <a:latin typeface="Roboto"/>
                <a:ea typeface="Roboto"/>
                <a:cs typeface="Roboto"/>
                <a:sym typeface="Roboto"/>
              </a:rPr>
              <a:t>System flow rate</a:t>
            </a:r>
            <a:endParaRPr sz="11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1100">
                <a:solidFill>
                  <a:srgbClr val="434343"/>
                </a:solidFill>
                <a:latin typeface="Roboto"/>
                <a:ea typeface="Roboto"/>
                <a:cs typeface="Roboto"/>
                <a:sym typeface="Roboto"/>
              </a:rPr>
              <a:t>- Pressure loss</a:t>
            </a:r>
            <a:endParaRPr sz="11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1100">
                <a:solidFill>
                  <a:srgbClr val="434343"/>
                </a:solidFill>
                <a:latin typeface="Roboto"/>
                <a:ea typeface="Roboto"/>
                <a:cs typeface="Roboto"/>
                <a:sym typeface="Roboto"/>
              </a:rPr>
              <a:t>- Application Rate</a:t>
            </a:r>
            <a:endParaRPr sz="11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1100">
                <a:solidFill>
                  <a:srgbClr val="434343"/>
                </a:solidFill>
                <a:latin typeface="Roboto"/>
                <a:ea typeface="Roboto"/>
                <a:cs typeface="Roboto"/>
                <a:sym typeface="Roboto"/>
              </a:rPr>
              <a:t>- Irrigation time</a:t>
            </a:r>
            <a:endParaRPr sz="1100">
              <a:solidFill>
                <a:srgbClr val="434343"/>
              </a:solidFill>
              <a:latin typeface="Roboto"/>
              <a:ea typeface="Roboto"/>
              <a:cs typeface="Roboto"/>
              <a:sym typeface="Roboto"/>
            </a:endParaRPr>
          </a:p>
        </p:txBody>
      </p:sp>
      <p:sp>
        <p:nvSpPr>
          <p:cNvPr id="156" name="Google Shape;156;p21"/>
          <p:cNvSpPr/>
          <p:nvPr/>
        </p:nvSpPr>
        <p:spPr>
          <a:xfrm>
            <a:off x="1126325" y="3374264"/>
            <a:ext cx="1713600" cy="6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7" name="Google Shape;157;p21"/>
          <p:cNvSpPr/>
          <p:nvPr/>
        </p:nvSpPr>
        <p:spPr>
          <a:xfrm>
            <a:off x="1126325" y="2992304"/>
            <a:ext cx="1713600" cy="381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8" name="Google Shape;158;p21"/>
          <p:cNvSpPr txBox="1"/>
          <p:nvPr/>
        </p:nvSpPr>
        <p:spPr>
          <a:xfrm>
            <a:off x="1126325" y="2992304"/>
            <a:ext cx="171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Weather and Soil Condition</a:t>
            </a:r>
            <a:endParaRPr sz="1000">
              <a:latin typeface="Roboto"/>
              <a:ea typeface="Roboto"/>
              <a:cs typeface="Roboto"/>
              <a:sym typeface="Roboto"/>
            </a:endParaRPr>
          </a:p>
        </p:txBody>
      </p:sp>
      <p:sp>
        <p:nvSpPr>
          <p:cNvPr id="159" name="Google Shape;159;p21"/>
          <p:cNvSpPr txBox="1"/>
          <p:nvPr/>
        </p:nvSpPr>
        <p:spPr>
          <a:xfrm>
            <a:off x="1182184" y="3429409"/>
            <a:ext cx="1600800" cy="61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34343"/>
                </a:solidFill>
                <a:latin typeface="Roboto"/>
                <a:ea typeface="Roboto"/>
                <a:cs typeface="Roboto"/>
                <a:sym typeface="Roboto"/>
              </a:rPr>
              <a:t>- [Day], [Rainfall], [ET]</a:t>
            </a:r>
            <a:endParaRPr sz="11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1100">
                <a:solidFill>
                  <a:srgbClr val="434343"/>
                </a:solidFill>
                <a:latin typeface="Roboto"/>
                <a:ea typeface="Roboto"/>
                <a:cs typeface="Roboto"/>
                <a:sym typeface="Roboto"/>
              </a:rPr>
              <a:t>- Soil Moisture</a:t>
            </a:r>
            <a:endParaRPr sz="1100">
              <a:solidFill>
                <a:srgbClr val="434343"/>
              </a:solidFill>
              <a:latin typeface="Roboto"/>
              <a:ea typeface="Roboto"/>
              <a:cs typeface="Roboto"/>
              <a:sym typeface="Roboto"/>
            </a:endParaRPr>
          </a:p>
        </p:txBody>
      </p:sp>
      <p:sp>
        <p:nvSpPr>
          <p:cNvPr id="160" name="Google Shape;160;p21"/>
          <p:cNvSpPr/>
          <p:nvPr/>
        </p:nvSpPr>
        <p:spPr>
          <a:xfrm>
            <a:off x="3688450" y="1528524"/>
            <a:ext cx="1713600" cy="2777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1" name="Google Shape;161;p21"/>
          <p:cNvSpPr/>
          <p:nvPr/>
        </p:nvSpPr>
        <p:spPr>
          <a:xfrm>
            <a:off x="3688462" y="1146575"/>
            <a:ext cx="1713600" cy="381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2" name="Google Shape;162;p21"/>
          <p:cNvSpPr txBox="1"/>
          <p:nvPr/>
        </p:nvSpPr>
        <p:spPr>
          <a:xfrm>
            <a:off x="3688462" y="1146575"/>
            <a:ext cx="171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Simulating Drip Irrigation</a:t>
            </a:r>
            <a:endParaRPr sz="1000">
              <a:latin typeface="Roboto"/>
              <a:ea typeface="Roboto"/>
              <a:cs typeface="Roboto"/>
              <a:sym typeface="Roboto"/>
            </a:endParaRPr>
          </a:p>
        </p:txBody>
      </p:sp>
      <p:sp>
        <p:nvSpPr>
          <p:cNvPr id="163" name="Google Shape;163;p21"/>
          <p:cNvSpPr txBox="1"/>
          <p:nvPr/>
        </p:nvSpPr>
        <p:spPr>
          <a:xfrm>
            <a:off x="3744325" y="1639950"/>
            <a:ext cx="1600800" cy="262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34343"/>
                </a:solidFill>
                <a:latin typeface="Roboto"/>
                <a:ea typeface="Roboto"/>
                <a:cs typeface="Roboto"/>
                <a:sym typeface="Roboto"/>
              </a:rPr>
              <a:t>-    </a:t>
            </a:r>
            <a:endParaRPr sz="11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1100">
                <a:solidFill>
                  <a:srgbClr val="434343"/>
                </a:solidFill>
                <a:latin typeface="Roboto"/>
                <a:ea typeface="Roboto"/>
                <a:cs typeface="Roboto"/>
                <a:sym typeface="Roboto"/>
              </a:rPr>
              <a:t>- </a:t>
            </a:r>
            <a:endParaRPr sz="11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t/>
            </a:r>
            <a:endParaRPr sz="11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t/>
            </a:r>
            <a:endParaRPr sz="11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t/>
            </a:r>
            <a:endParaRPr sz="11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rPr lang="en" sz="1100">
                <a:solidFill>
                  <a:srgbClr val="434343"/>
                </a:solidFill>
                <a:latin typeface="Roboto"/>
                <a:ea typeface="Roboto"/>
                <a:cs typeface="Roboto"/>
                <a:sym typeface="Roboto"/>
              </a:rPr>
              <a:t>- </a:t>
            </a:r>
            <a:endParaRPr sz="11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t/>
            </a:r>
            <a:endParaRPr sz="11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t/>
            </a:r>
            <a:endParaRPr sz="11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rPr lang="en" sz="1100">
                <a:solidFill>
                  <a:srgbClr val="434343"/>
                </a:solidFill>
                <a:latin typeface="Roboto"/>
                <a:ea typeface="Roboto"/>
                <a:cs typeface="Roboto"/>
                <a:sym typeface="Roboto"/>
              </a:rPr>
              <a:t>-</a:t>
            </a:r>
            <a:endParaRPr sz="1100">
              <a:solidFill>
                <a:srgbClr val="434343"/>
              </a:solidFill>
              <a:latin typeface="Roboto"/>
              <a:ea typeface="Roboto"/>
              <a:cs typeface="Roboto"/>
              <a:sym typeface="Roboto"/>
            </a:endParaRPr>
          </a:p>
        </p:txBody>
      </p:sp>
      <p:sp>
        <p:nvSpPr>
          <p:cNvPr id="164" name="Google Shape;164;p21"/>
          <p:cNvSpPr/>
          <p:nvPr/>
        </p:nvSpPr>
        <p:spPr>
          <a:xfrm>
            <a:off x="3995024" y="2255167"/>
            <a:ext cx="1031100" cy="737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5" name="Google Shape;165;p21"/>
          <p:cNvSpPr/>
          <p:nvPr/>
        </p:nvSpPr>
        <p:spPr>
          <a:xfrm>
            <a:off x="3995024" y="2028864"/>
            <a:ext cx="1031100" cy="226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6" name="Google Shape;166;p21"/>
          <p:cNvSpPr txBox="1"/>
          <p:nvPr/>
        </p:nvSpPr>
        <p:spPr>
          <a:xfrm>
            <a:off x="3995024" y="2028864"/>
            <a:ext cx="1031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Roboto"/>
                <a:ea typeface="Roboto"/>
                <a:cs typeface="Roboto"/>
                <a:sym typeface="Roboto"/>
              </a:rPr>
              <a:t>Calculations</a:t>
            </a:r>
            <a:endParaRPr sz="800">
              <a:latin typeface="Roboto"/>
              <a:ea typeface="Roboto"/>
              <a:cs typeface="Roboto"/>
              <a:sym typeface="Roboto"/>
            </a:endParaRPr>
          </a:p>
        </p:txBody>
      </p:sp>
      <p:sp>
        <p:nvSpPr>
          <p:cNvPr id="167" name="Google Shape;167;p21"/>
          <p:cNvSpPr txBox="1"/>
          <p:nvPr/>
        </p:nvSpPr>
        <p:spPr>
          <a:xfrm>
            <a:off x="4028628" y="2287839"/>
            <a:ext cx="963000" cy="644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700">
                <a:solidFill>
                  <a:srgbClr val="434343"/>
                </a:solidFill>
                <a:latin typeface="Roboto"/>
                <a:ea typeface="Roboto"/>
                <a:cs typeface="Roboto"/>
                <a:sym typeface="Roboto"/>
              </a:rPr>
              <a:t>- System flow rate</a:t>
            </a:r>
            <a:endParaRPr sz="7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700">
                <a:solidFill>
                  <a:srgbClr val="434343"/>
                </a:solidFill>
                <a:latin typeface="Roboto"/>
                <a:ea typeface="Roboto"/>
                <a:cs typeface="Roboto"/>
                <a:sym typeface="Roboto"/>
              </a:rPr>
              <a:t>- Pressure loss</a:t>
            </a:r>
            <a:endParaRPr sz="7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700">
                <a:solidFill>
                  <a:srgbClr val="434343"/>
                </a:solidFill>
                <a:latin typeface="Roboto"/>
                <a:ea typeface="Roboto"/>
                <a:cs typeface="Roboto"/>
                <a:sym typeface="Roboto"/>
              </a:rPr>
              <a:t>- Application Rate</a:t>
            </a:r>
            <a:endParaRPr sz="7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700">
                <a:solidFill>
                  <a:srgbClr val="434343"/>
                </a:solidFill>
                <a:latin typeface="Roboto"/>
                <a:ea typeface="Roboto"/>
                <a:cs typeface="Roboto"/>
                <a:sym typeface="Roboto"/>
              </a:rPr>
              <a:t>- Irrigation time</a:t>
            </a:r>
            <a:endParaRPr sz="700">
              <a:solidFill>
                <a:srgbClr val="434343"/>
              </a:solidFill>
              <a:latin typeface="Roboto"/>
              <a:ea typeface="Roboto"/>
              <a:cs typeface="Roboto"/>
              <a:sym typeface="Roboto"/>
            </a:endParaRPr>
          </a:p>
        </p:txBody>
      </p:sp>
      <p:sp>
        <p:nvSpPr>
          <p:cNvPr id="168" name="Google Shape;168;p21"/>
          <p:cNvSpPr/>
          <p:nvPr/>
        </p:nvSpPr>
        <p:spPr>
          <a:xfrm>
            <a:off x="3995024" y="3342555"/>
            <a:ext cx="1137000" cy="503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9" name="Google Shape;169;p21"/>
          <p:cNvSpPr/>
          <p:nvPr/>
        </p:nvSpPr>
        <p:spPr>
          <a:xfrm>
            <a:off x="3995024" y="3099561"/>
            <a:ext cx="1137000" cy="243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0" name="Google Shape;170;p21"/>
          <p:cNvSpPr txBox="1"/>
          <p:nvPr/>
        </p:nvSpPr>
        <p:spPr>
          <a:xfrm>
            <a:off x="3995024" y="3099561"/>
            <a:ext cx="11370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Roboto"/>
                <a:ea typeface="Roboto"/>
                <a:cs typeface="Roboto"/>
                <a:sym typeface="Roboto"/>
              </a:rPr>
              <a:t>Weather and Soil Condition</a:t>
            </a:r>
            <a:endParaRPr sz="500">
              <a:latin typeface="Roboto"/>
              <a:ea typeface="Roboto"/>
              <a:cs typeface="Roboto"/>
              <a:sym typeface="Roboto"/>
            </a:endParaRPr>
          </a:p>
        </p:txBody>
      </p:sp>
      <p:sp>
        <p:nvSpPr>
          <p:cNvPr id="171" name="Google Shape;171;p21"/>
          <p:cNvSpPr txBox="1"/>
          <p:nvPr/>
        </p:nvSpPr>
        <p:spPr>
          <a:xfrm>
            <a:off x="4025617" y="3377637"/>
            <a:ext cx="1078200" cy="503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700">
                <a:solidFill>
                  <a:srgbClr val="434343"/>
                </a:solidFill>
                <a:latin typeface="Roboto"/>
                <a:ea typeface="Roboto"/>
                <a:cs typeface="Roboto"/>
                <a:sym typeface="Roboto"/>
              </a:rPr>
              <a:t>- [Day], [Rainfall], [ET]</a:t>
            </a:r>
            <a:endParaRPr sz="7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700">
                <a:solidFill>
                  <a:srgbClr val="434343"/>
                </a:solidFill>
                <a:latin typeface="Roboto"/>
                <a:ea typeface="Roboto"/>
                <a:cs typeface="Roboto"/>
                <a:sym typeface="Roboto"/>
              </a:rPr>
              <a:t>- Soil Moisture</a:t>
            </a:r>
            <a:endParaRPr sz="700">
              <a:solidFill>
                <a:srgbClr val="434343"/>
              </a:solidFill>
              <a:latin typeface="Roboto"/>
              <a:ea typeface="Roboto"/>
              <a:cs typeface="Roboto"/>
              <a:sym typeface="Roboto"/>
            </a:endParaRPr>
          </a:p>
        </p:txBody>
      </p:sp>
      <p:sp>
        <p:nvSpPr>
          <p:cNvPr id="172" name="Google Shape;172;p21"/>
          <p:cNvSpPr/>
          <p:nvPr/>
        </p:nvSpPr>
        <p:spPr>
          <a:xfrm>
            <a:off x="4889640" y="1768959"/>
            <a:ext cx="1271700" cy="73500"/>
          </a:xfrm>
          <a:prstGeom prst="rightArrow">
            <a:avLst>
              <a:gd fmla="val 50000" name="adj1"/>
              <a:gd fmla="val 50000" name="adj2"/>
            </a:avLst>
          </a:prstGeom>
          <a:solidFill>
            <a:schemeClr val="lt1"/>
          </a:solidFill>
          <a:ln cap="flat" cmpd="sng" w="9525">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3" name="Google Shape;173;p21"/>
          <p:cNvSpPr/>
          <p:nvPr/>
        </p:nvSpPr>
        <p:spPr>
          <a:xfrm>
            <a:off x="6180519" y="1886914"/>
            <a:ext cx="1713600" cy="2155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4" name="Google Shape;174;p21"/>
          <p:cNvSpPr/>
          <p:nvPr/>
        </p:nvSpPr>
        <p:spPr>
          <a:xfrm>
            <a:off x="6180519" y="1504954"/>
            <a:ext cx="1713600" cy="381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5" name="Google Shape;175;p21"/>
          <p:cNvSpPr txBox="1"/>
          <p:nvPr/>
        </p:nvSpPr>
        <p:spPr>
          <a:xfrm>
            <a:off x="6180519" y="1504954"/>
            <a:ext cx="1713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Inputs</a:t>
            </a:r>
            <a:endParaRPr sz="1200">
              <a:latin typeface="Roboto"/>
              <a:ea typeface="Roboto"/>
              <a:cs typeface="Roboto"/>
              <a:sym typeface="Roboto"/>
            </a:endParaRPr>
          </a:p>
        </p:txBody>
      </p:sp>
      <p:sp>
        <p:nvSpPr>
          <p:cNvPr id="176" name="Google Shape;176;p21"/>
          <p:cNvSpPr txBox="1"/>
          <p:nvPr/>
        </p:nvSpPr>
        <p:spPr>
          <a:xfrm>
            <a:off x="6236378" y="1942059"/>
            <a:ext cx="1600800" cy="205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initial soil moisture</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irrigation system efficiency</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Flow Rate</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a:t>
            </a:r>
            <a:r>
              <a:rPr lang="en" sz="800">
                <a:solidFill>
                  <a:srgbClr val="434343"/>
                </a:solidFill>
                <a:latin typeface="Roboto"/>
                <a:ea typeface="Roboto"/>
                <a:cs typeface="Roboto"/>
                <a:sym typeface="Roboto"/>
              </a:rPr>
              <a:t>length </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D</a:t>
            </a:r>
            <a:r>
              <a:rPr lang="en" sz="800">
                <a:solidFill>
                  <a:srgbClr val="434343"/>
                </a:solidFill>
                <a:latin typeface="Roboto"/>
                <a:ea typeface="Roboto"/>
                <a:cs typeface="Roboto"/>
                <a:sym typeface="Roboto"/>
              </a:rPr>
              <a:t>iameter </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Hazen-Williams coefficient</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crop water need</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area </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a:t>
            </a:r>
            <a:r>
              <a:rPr lang="en" sz="800">
                <a:solidFill>
                  <a:srgbClr val="434343"/>
                </a:solidFill>
                <a:latin typeface="Roboto"/>
                <a:ea typeface="Roboto"/>
                <a:cs typeface="Roboto"/>
                <a:sym typeface="Roboto"/>
              </a:rPr>
              <a:t>emitter spacing </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row spacing</a:t>
            </a:r>
            <a:endParaRPr sz="8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434343"/>
                </a:solidFill>
                <a:latin typeface="Roboto"/>
                <a:ea typeface="Roboto"/>
                <a:cs typeface="Roboto"/>
                <a:sym typeface="Roboto"/>
              </a:rPr>
              <a:t>- days </a:t>
            </a:r>
            <a:endParaRPr sz="800">
              <a:solidFill>
                <a:srgbClr val="434343"/>
              </a:solidFill>
              <a:latin typeface="Roboto"/>
              <a:ea typeface="Roboto"/>
              <a:cs typeface="Roboto"/>
              <a:sym typeface="Roboto"/>
            </a:endParaRPr>
          </a:p>
        </p:txBody>
      </p:sp>
      <p:sp>
        <p:nvSpPr>
          <p:cNvPr id="177" name="Google Shape;177;p21"/>
          <p:cNvSpPr/>
          <p:nvPr/>
        </p:nvSpPr>
        <p:spPr>
          <a:xfrm rot="1536528">
            <a:off x="2711896" y="1684447"/>
            <a:ext cx="1270174" cy="73524"/>
          </a:xfrm>
          <a:prstGeom prst="rightArrow">
            <a:avLst>
              <a:gd fmla="val 50000" name="adj1"/>
              <a:gd fmla="val 50000" name="adj2"/>
            </a:avLst>
          </a:prstGeom>
          <a:solidFill>
            <a:schemeClr val="lt1"/>
          </a:solidFill>
          <a:ln cap="flat" cmpd="sng" w="9525">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8" name="Google Shape;178;p21"/>
          <p:cNvSpPr/>
          <p:nvPr/>
        </p:nvSpPr>
        <p:spPr>
          <a:xfrm rot="228844">
            <a:off x="2759237" y="3261762"/>
            <a:ext cx="1271817" cy="73677"/>
          </a:xfrm>
          <a:prstGeom prst="rightArrow">
            <a:avLst>
              <a:gd fmla="val 50000" name="adj1"/>
              <a:gd fmla="val 50000" name="adj2"/>
            </a:avLst>
          </a:prstGeom>
          <a:solidFill>
            <a:schemeClr val="lt1"/>
          </a:solidFill>
          <a:ln cap="flat" cmpd="sng" w="9525">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9" name="Google Shape;179;p21"/>
          <p:cNvSpPr txBox="1"/>
          <p:nvPr/>
        </p:nvSpPr>
        <p:spPr>
          <a:xfrm>
            <a:off x="0" y="4075"/>
            <a:ext cx="9144000" cy="644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System Architecture</a:t>
            </a:r>
            <a:endParaRPr sz="1800">
              <a:solidFill>
                <a:srgbClr val="FFFFFF"/>
              </a:solidFill>
              <a:latin typeface="Roboto"/>
              <a:ea typeface="Roboto"/>
              <a:cs typeface="Roboto"/>
              <a:sym typeface="Roboto"/>
            </a:endParaRPr>
          </a:p>
        </p:txBody>
      </p:sp>
      <p:sp>
        <p:nvSpPr>
          <p:cNvPr id="180" name="Google Shape;180;p21"/>
          <p:cNvSpPr/>
          <p:nvPr/>
        </p:nvSpPr>
        <p:spPr>
          <a:xfrm>
            <a:off x="4003498" y="1670227"/>
            <a:ext cx="1137000" cy="226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1" name="Google Shape;181;p21"/>
          <p:cNvSpPr txBox="1"/>
          <p:nvPr/>
        </p:nvSpPr>
        <p:spPr>
          <a:xfrm>
            <a:off x="4003500" y="1620121"/>
            <a:ext cx="1137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Roboto"/>
                <a:ea typeface="Roboto"/>
                <a:cs typeface="Roboto"/>
                <a:sym typeface="Roboto"/>
              </a:rPr>
              <a:t>Inputs</a:t>
            </a:r>
            <a:endParaRPr sz="900">
              <a:latin typeface="Roboto"/>
              <a:ea typeface="Roboto"/>
              <a:cs typeface="Roboto"/>
              <a:sym typeface="Roboto"/>
            </a:endParaRPr>
          </a:p>
        </p:txBody>
      </p:sp>
      <p:sp>
        <p:nvSpPr>
          <p:cNvPr id="182" name="Google Shape;182;p21"/>
          <p:cNvSpPr/>
          <p:nvPr/>
        </p:nvSpPr>
        <p:spPr>
          <a:xfrm>
            <a:off x="4032197" y="4068571"/>
            <a:ext cx="786900" cy="1581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3" name="Google Shape;183;p21"/>
          <p:cNvSpPr txBox="1"/>
          <p:nvPr/>
        </p:nvSpPr>
        <p:spPr>
          <a:xfrm>
            <a:off x="4032197" y="3963904"/>
            <a:ext cx="78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Simulate</a:t>
            </a:r>
            <a:endParaRPr sz="1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