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35f8b81d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a35f8b81d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35f8b81d6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a35f8b81d6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30610513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3061051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306105137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3061051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306105137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30610513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306105137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3061051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1d223428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1d22342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2cc228c6a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2cc228c6a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2cc228c6a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2cc228c6a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2cc228c6a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2cc228c6a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1a183b032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1a183b0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2cc228c6a_0_7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2cc228c6a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2cc228c6a_0_7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2cc228c6a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2cc228c6a_0_8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2cc228c6a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2cc228c6a_0_8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2cc228c6a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470325" y="760625"/>
            <a:ext cx="8053200" cy="199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600"/>
          </a:p>
          <a:p>
            <a:pPr indent="0" lvl="0" marL="0" rtl="0" algn="l">
              <a:spcBef>
                <a:spcPts val="0"/>
              </a:spcBef>
              <a:spcAft>
                <a:spcPts val="0"/>
              </a:spcAft>
              <a:buNone/>
            </a:pPr>
            <a:r>
              <a:rPr lang="en" sz="3600"/>
              <a:t>                   </a:t>
            </a:r>
            <a:r>
              <a:rPr lang="en" sz="3100"/>
              <a:t>      Team-22</a:t>
            </a:r>
            <a:endParaRPr sz="3100"/>
          </a:p>
          <a:p>
            <a:pPr indent="0" lvl="0" marL="0" rtl="0" algn="l">
              <a:spcBef>
                <a:spcPts val="0"/>
              </a:spcBef>
              <a:spcAft>
                <a:spcPts val="0"/>
              </a:spcAft>
              <a:buNone/>
            </a:pPr>
            <a:r>
              <a:t/>
            </a:r>
            <a:endParaRPr sz="3600"/>
          </a:p>
          <a:p>
            <a:pPr indent="0" lvl="0" marL="0" rtl="0" algn="l">
              <a:spcBef>
                <a:spcPts val="0"/>
              </a:spcBef>
              <a:spcAft>
                <a:spcPts val="0"/>
              </a:spcAft>
              <a:buNone/>
            </a:pPr>
            <a:r>
              <a:rPr lang="en" sz="2966"/>
              <a:t>Simulating Drip Irrigation (DI) System For Optimizing Water Use Efficiency</a:t>
            </a:r>
            <a:endParaRPr sz="2966"/>
          </a:p>
        </p:txBody>
      </p:sp>
      <p:sp>
        <p:nvSpPr>
          <p:cNvPr id="135" name="Google Shape;13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Lato"/>
                <a:ea typeface="Lato"/>
                <a:cs typeface="Lato"/>
                <a:sym typeface="Lato"/>
              </a:rPr>
              <a:t>‹#›</a:t>
            </a:fld>
            <a:endParaRPr>
              <a:latin typeface="Lato"/>
              <a:ea typeface="Lato"/>
              <a:cs typeface="Lato"/>
              <a:sym typeface="Lato"/>
            </a:endParaRPr>
          </a:p>
        </p:txBody>
      </p:sp>
      <p:sp>
        <p:nvSpPr>
          <p:cNvPr id="136" name="Google Shape;136;p13"/>
          <p:cNvSpPr txBox="1"/>
          <p:nvPr/>
        </p:nvSpPr>
        <p:spPr>
          <a:xfrm>
            <a:off x="3895850" y="3725425"/>
            <a:ext cx="4356900" cy="136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Labiba Tasfiya Jeba ; ID: 22266028</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Abrar Al Sayem ; ID: 18201194</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Tasfia Anika Bushra ; ID: 23166013</a:t>
            </a:r>
            <a:endParaRPr sz="1800">
              <a:solidFill>
                <a:schemeClr val="lt1"/>
              </a:solidFill>
              <a:latin typeface="Roboto"/>
              <a:ea typeface="Roboto"/>
              <a:cs typeface="Roboto"/>
              <a:sym typeface="Roboto"/>
            </a:endParaRPr>
          </a:p>
        </p:txBody>
      </p:sp>
      <p:sp>
        <p:nvSpPr>
          <p:cNvPr id="137" name="Google Shape;137;p13"/>
          <p:cNvSpPr txBox="1"/>
          <p:nvPr/>
        </p:nvSpPr>
        <p:spPr>
          <a:xfrm>
            <a:off x="430550" y="3901175"/>
            <a:ext cx="31386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ST: Farah Binta Haque</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RA: Md Sabbir Hossain</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110275" y="703450"/>
            <a:ext cx="7470000" cy="74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sz="2000"/>
              <a:t>Methodology</a:t>
            </a:r>
            <a:endParaRPr b="1" sz="2000"/>
          </a:p>
        </p:txBody>
      </p:sp>
      <p:sp>
        <p:nvSpPr>
          <p:cNvPr id="202" name="Google Shape;20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22"/>
          <p:cNvSpPr txBox="1"/>
          <p:nvPr>
            <p:ph type="title"/>
          </p:nvPr>
        </p:nvSpPr>
        <p:spPr>
          <a:xfrm>
            <a:off x="2989594" y="811427"/>
            <a:ext cx="2425500" cy="74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1200"/>
              <a:t>Simulation Model</a:t>
            </a:r>
            <a:endParaRPr sz="1200"/>
          </a:p>
        </p:txBody>
      </p:sp>
      <p:pic>
        <p:nvPicPr>
          <p:cNvPr id="204" name="Google Shape;204;p22"/>
          <p:cNvPicPr preferRelativeResize="0"/>
          <p:nvPr/>
        </p:nvPicPr>
        <p:blipFill>
          <a:blip r:embed="rId3">
            <a:alphaModFix/>
          </a:blip>
          <a:stretch>
            <a:fillRect/>
          </a:stretch>
        </p:blipFill>
        <p:spPr>
          <a:xfrm>
            <a:off x="1110275" y="1559024"/>
            <a:ext cx="6342725" cy="303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110275" y="703450"/>
            <a:ext cx="7470000" cy="74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sz="2000"/>
              <a:t>Methodology</a:t>
            </a:r>
            <a:endParaRPr b="1" sz="2000"/>
          </a:p>
        </p:txBody>
      </p:sp>
      <p:sp>
        <p:nvSpPr>
          <p:cNvPr id="210" name="Google Shape;21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23"/>
          <p:cNvSpPr txBox="1"/>
          <p:nvPr>
            <p:ph type="title"/>
          </p:nvPr>
        </p:nvSpPr>
        <p:spPr>
          <a:xfrm>
            <a:off x="1124578" y="1527250"/>
            <a:ext cx="3022500" cy="74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sz="1200"/>
              <a:t>Data Collection and Parameters</a:t>
            </a:r>
            <a:endParaRPr b="1" sz="1200"/>
          </a:p>
        </p:txBody>
      </p:sp>
      <p:sp>
        <p:nvSpPr>
          <p:cNvPr id="212" name="Google Shape;212;p23"/>
          <p:cNvSpPr txBox="1"/>
          <p:nvPr>
            <p:ph type="title"/>
          </p:nvPr>
        </p:nvSpPr>
        <p:spPr>
          <a:xfrm>
            <a:off x="5029456" y="1527250"/>
            <a:ext cx="3550800" cy="74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sz="1200"/>
              <a:t>Assumption And Limitations</a:t>
            </a:r>
            <a:endParaRPr b="1" sz="1200"/>
          </a:p>
        </p:txBody>
      </p:sp>
      <p:sp>
        <p:nvSpPr>
          <p:cNvPr id="213" name="Google Shape;213;p23"/>
          <p:cNvSpPr txBox="1"/>
          <p:nvPr/>
        </p:nvSpPr>
        <p:spPr>
          <a:xfrm>
            <a:off x="1124575" y="1955534"/>
            <a:ext cx="3352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Flow rate per emmiter</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System specification</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Crop water and area coverage</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Emitter and row spacing</a:t>
            </a:r>
            <a:endParaRPr>
              <a:solidFill>
                <a:srgbClr val="FFFFFF"/>
              </a:solidFill>
              <a:latin typeface="Lato"/>
              <a:ea typeface="Lato"/>
              <a:cs typeface="Lato"/>
              <a:sym typeface="Lato"/>
            </a:endParaRPr>
          </a:p>
        </p:txBody>
      </p:sp>
      <p:sp>
        <p:nvSpPr>
          <p:cNvPr id="214" name="Google Shape;214;p23"/>
          <p:cNvSpPr txBox="1"/>
          <p:nvPr/>
        </p:nvSpPr>
        <p:spPr>
          <a:xfrm>
            <a:off x="5068587" y="2056059"/>
            <a:ext cx="3352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Weather data</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Soil Moisture</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Irrigation System efficiency</a:t>
            </a:r>
            <a:endParaRPr>
              <a:solidFill>
                <a:srgbClr val="FFFFFF"/>
              </a:solidFill>
              <a:latin typeface="Lato"/>
              <a:ea typeface="Lato"/>
              <a:cs typeface="Lato"/>
              <a:sym typeface="Lato"/>
            </a:endParaRPr>
          </a:p>
        </p:txBody>
      </p:sp>
      <p:sp>
        <p:nvSpPr>
          <p:cNvPr id="215" name="Google Shape;215;p23"/>
          <p:cNvSpPr txBox="1"/>
          <p:nvPr>
            <p:ph type="title"/>
          </p:nvPr>
        </p:nvSpPr>
        <p:spPr>
          <a:xfrm>
            <a:off x="1147071" y="3203550"/>
            <a:ext cx="3022500" cy="74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sz="1200"/>
              <a:t>Analytical Techniques</a:t>
            </a:r>
            <a:endParaRPr b="1" sz="1200"/>
          </a:p>
        </p:txBody>
      </p:sp>
      <p:sp>
        <p:nvSpPr>
          <p:cNvPr id="216" name="Google Shape;216;p23"/>
          <p:cNvSpPr txBox="1"/>
          <p:nvPr/>
        </p:nvSpPr>
        <p:spPr>
          <a:xfrm>
            <a:off x="1147068" y="3631834"/>
            <a:ext cx="3352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Simulation Execution</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Data Analysis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Visualization Techniques</a:t>
            </a:r>
            <a:endParaRPr>
              <a:solidFill>
                <a:srgbClr val="FFFFFF"/>
              </a:solidFill>
              <a:latin typeface="Lato"/>
              <a:ea typeface="Lato"/>
              <a:cs typeface="Lato"/>
              <a:sym typeface="Lato"/>
            </a:endParaRPr>
          </a:p>
        </p:txBody>
      </p:sp>
      <p:pic>
        <p:nvPicPr>
          <p:cNvPr id="217" name="Google Shape;217;p23"/>
          <p:cNvPicPr preferRelativeResize="0"/>
          <p:nvPr/>
        </p:nvPicPr>
        <p:blipFill>
          <a:blip r:embed="rId3">
            <a:alphaModFix/>
          </a:blip>
          <a:stretch>
            <a:fillRect/>
          </a:stretch>
        </p:blipFill>
        <p:spPr>
          <a:xfrm>
            <a:off x="4701357" y="3093625"/>
            <a:ext cx="3022500" cy="18960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225400" y="738725"/>
            <a:ext cx="8222100" cy="76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Simulation Setup</a:t>
            </a:r>
            <a:endParaRPr sz="2300"/>
          </a:p>
        </p:txBody>
      </p:sp>
      <p:sp>
        <p:nvSpPr>
          <p:cNvPr id="223" name="Google Shape;223;p24"/>
          <p:cNvSpPr txBox="1"/>
          <p:nvPr>
            <p:ph idx="1" type="body"/>
          </p:nvPr>
        </p:nvSpPr>
        <p:spPr>
          <a:xfrm>
            <a:off x="385800" y="1661700"/>
            <a:ext cx="8372400" cy="27102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Char char="●"/>
            </a:pPr>
            <a:r>
              <a:rPr lang="en" sz="1800"/>
              <a:t> System Configuration</a:t>
            </a:r>
            <a:endParaRPr sz="1800"/>
          </a:p>
          <a:p>
            <a:pPr indent="-323850" lvl="1" marL="914400" rtl="0" algn="just">
              <a:spcBef>
                <a:spcPts val="0"/>
              </a:spcBef>
              <a:spcAft>
                <a:spcPts val="0"/>
              </a:spcAft>
              <a:buSzPts val="1500"/>
              <a:buFont typeface="Roboto"/>
              <a:buChar char="○"/>
            </a:pPr>
            <a:r>
              <a:rPr lang="en" sz="1500">
                <a:latin typeface="Roboto"/>
                <a:ea typeface="Roboto"/>
                <a:cs typeface="Roboto"/>
                <a:sym typeface="Roboto"/>
              </a:rPr>
              <a:t>System components: Multiple emitters with flow rates between 0.5 and 1.0 GPH.</a:t>
            </a:r>
            <a:endParaRPr sz="1500">
              <a:latin typeface="Roboto"/>
              <a:ea typeface="Roboto"/>
              <a:cs typeface="Roboto"/>
              <a:sym typeface="Roboto"/>
            </a:endParaRPr>
          </a:p>
          <a:p>
            <a:pPr indent="-323850" lvl="1" marL="914400" rtl="0" algn="just">
              <a:spcBef>
                <a:spcPts val="0"/>
              </a:spcBef>
              <a:spcAft>
                <a:spcPts val="0"/>
              </a:spcAft>
              <a:buSzPts val="1500"/>
              <a:buFont typeface="Roboto"/>
              <a:buChar char="○"/>
            </a:pPr>
            <a:r>
              <a:rPr lang="en" sz="1500">
                <a:latin typeface="Roboto"/>
                <a:ea typeface="Roboto"/>
                <a:cs typeface="Roboto"/>
                <a:sym typeface="Roboto"/>
              </a:rPr>
              <a:t>Irrigation line specifics: Length of 200 feet, diameter of 0.75 inches.</a:t>
            </a:r>
            <a:endParaRPr sz="1500">
              <a:latin typeface="Roboto"/>
              <a:ea typeface="Roboto"/>
              <a:cs typeface="Roboto"/>
              <a:sym typeface="Roboto"/>
            </a:endParaRPr>
          </a:p>
          <a:p>
            <a:pPr indent="-323850" lvl="1" marL="914400" rtl="0" algn="just">
              <a:spcBef>
                <a:spcPts val="0"/>
              </a:spcBef>
              <a:spcAft>
                <a:spcPts val="0"/>
              </a:spcAft>
              <a:buSzPts val="1500"/>
              <a:buFont typeface="Roboto"/>
              <a:buChar char="○"/>
            </a:pPr>
            <a:r>
              <a:rPr lang="en" sz="1500">
                <a:latin typeface="Roboto"/>
                <a:ea typeface="Roboto"/>
                <a:cs typeface="Roboto"/>
                <a:sym typeface="Roboto"/>
              </a:rPr>
              <a:t>Hazen-Williams coefficient: Set at 140, affecting pipe roughness and flow.</a:t>
            </a:r>
            <a:endParaRPr sz="1500">
              <a:latin typeface="Roboto"/>
              <a:ea typeface="Roboto"/>
              <a:cs typeface="Roboto"/>
              <a:sym typeface="Roboto"/>
            </a:endParaRPr>
          </a:p>
          <a:p>
            <a:pPr indent="-323850" lvl="1" marL="914400" rtl="0" algn="just">
              <a:spcBef>
                <a:spcPts val="0"/>
              </a:spcBef>
              <a:spcAft>
                <a:spcPts val="0"/>
              </a:spcAft>
              <a:buSzPts val="1500"/>
              <a:buFont typeface="Roboto"/>
              <a:buChar char="○"/>
            </a:pPr>
            <a:r>
              <a:rPr lang="en" sz="1500">
                <a:latin typeface="Roboto"/>
                <a:ea typeface="Roboto"/>
                <a:cs typeface="Roboto"/>
                <a:sym typeface="Roboto"/>
              </a:rPr>
              <a:t>Emitter and row spacings: Uniformly maintained at 1 foot, resembling typical grid layouts.</a:t>
            </a:r>
            <a:endParaRPr sz="1500">
              <a:latin typeface="Roboto"/>
              <a:ea typeface="Roboto"/>
              <a:cs typeface="Roboto"/>
              <a:sym typeface="Roboto"/>
            </a:endParaRPr>
          </a:p>
          <a:p>
            <a:pPr indent="0" lvl="0" marL="914400" rtl="0" algn="just">
              <a:spcBef>
                <a:spcPts val="0"/>
              </a:spcBef>
              <a:spcAft>
                <a:spcPts val="0"/>
              </a:spcAft>
              <a:buNone/>
            </a:pPr>
            <a:r>
              <a:t/>
            </a:r>
            <a:endParaRPr sz="1500">
              <a:latin typeface="Roboto"/>
              <a:ea typeface="Roboto"/>
              <a:cs typeface="Roboto"/>
              <a:sym typeface="Roboto"/>
            </a:endParaRPr>
          </a:p>
          <a:p>
            <a:pPr indent="-342900" lvl="0" marL="457200" rtl="0" algn="just">
              <a:spcBef>
                <a:spcPts val="0"/>
              </a:spcBef>
              <a:spcAft>
                <a:spcPts val="0"/>
              </a:spcAft>
              <a:buSzPts val="1800"/>
              <a:buChar char="●"/>
            </a:pPr>
            <a:r>
              <a:rPr lang="en" sz="1800"/>
              <a:t> Environmental Condition</a:t>
            </a:r>
            <a:endParaRPr sz="1800"/>
          </a:p>
          <a:p>
            <a:pPr indent="-323850" lvl="1" marL="914400" rtl="0" algn="just">
              <a:spcBef>
                <a:spcPts val="0"/>
              </a:spcBef>
              <a:spcAft>
                <a:spcPts val="0"/>
              </a:spcAft>
              <a:buSzPts val="1500"/>
              <a:buFont typeface="Roboto"/>
              <a:buChar char="○"/>
            </a:pPr>
            <a:r>
              <a:rPr lang="en" sz="1500">
                <a:latin typeface="Roboto"/>
                <a:ea typeface="Roboto"/>
                <a:cs typeface="Roboto"/>
                <a:sym typeface="Roboto"/>
              </a:rPr>
              <a:t>Daily weather generation: Includes random rainfall values (0 to 0.5 inches/day).</a:t>
            </a:r>
            <a:endParaRPr sz="1500">
              <a:latin typeface="Roboto"/>
              <a:ea typeface="Roboto"/>
              <a:cs typeface="Roboto"/>
              <a:sym typeface="Roboto"/>
            </a:endParaRPr>
          </a:p>
          <a:p>
            <a:pPr indent="-323850" lvl="1" marL="914400" rtl="0" algn="just">
              <a:spcBef>
                <a:spcPts val="0"/>
              </a:spcBef>
              <a:spcAft>
                <a:spcPts val="0"/>
              </a:spcAft>
              <a:buSzPts val="1500"/>
              <a:buFont typeface="Roboto"/>
              <a:buChar char="○"/>
            </a:pPr>
            <a:r>
              <a:rPr lang="en" sz="1500">
                <a:latin typeface="Roboto"/>
                <a:ea typeface="Roboto"/>
                <a:cs typeface="Roboto"/>
                <a:sym typeface="Roboto"/>
              </a:rPr>
              <a:t>Evapotranspiration (ET0) rates: Varied between 0.1 and 0.3 inches/day.</a:t>
            </a:r>
            <a:endParaRPr sz="1500">
              <a:latin typeface="Roboto"/>
              <a:ea typeface="Roboto"/>
              <a:cs typeface="Roboto"/>
              <a:sym typeface="Roboto"/>
            </a:endParaRPr>
          </a:p>
          <a:p>
            <a:pPr indent="0" lvl="0" marL="0" rtl="0" algn="just">
              <a:spcBef>
                <a:spcPts val="0"/>
              </a:spcBef>
              <a:spcAft>
                <a:spcPts val="0"/>
              </a:spcAft>
              <a:buNone/>
            </a:pPr>
            <a:r>
              <a:t/>
            </a:r>
            <a:endParaRPr sz="1500">
              <a:latin typeface="Roboto"/>
              <a:ea typeface="Roboto"/>
              <a:cs typeface="Roboto"/>
              <a:sym typeface="Roboto"/>
            </a:endParaRPr>
          </a:p>
        </p:txBody>
      </p:sp>
      <p:sp>
        <p:nvSpPr>
          <p:cNvPr id="224" name="Google Shape;22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225400" y="738725"/>
            <a:ext cx="8222100" cy="76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Simulation Setup</a:t>
            </a:r>
            <a:endParaRPr sz="2300"/>
          </a:p>
        </p:txBody>
      </p:sp>
      <p:sp>
        <p:nvSpPr>
          <p:cNvPr id="230" name="Google Shape;230;p25"/>
          <p:cNvSpPr txBox="1"/>
          <p:nvPr>
            <p:ph idx="1" type="body"/>
          </p:nvPr>
        </p:nvSpPr>
        <p:spPr>
          <a:xfrm>
            <a:off x="385800" y="1339800"/>
            <a:ext cx="8372400" cy="3803700"/>
          </a:xfrm>
          <a:prstGeom prst="rect">
            <a:avLst/>
          </a:prstGeom>
        </p:spPr>
        <p:txBody>
          <a:bodyPr anchorCtr="0" anchor="t" bIns="91425" lIns="91425" spcFirstLastPara="1" rIns="91425" wrap="square" tIns="91425">
            <a:normAutofit fontScale="47500"/>
          </a:bodyPr>
          <a:lstStyle/>
          <a:p>
            <a:pPr indent="-326628" lvl="0" marL="457200" rtl="0" algn="just">
              <a:spcBef>
                <a:spcPts val="0"/>
              </a:spcBef>
              <a:spcAft>
                <a:spcPts val="0"/>
              </a:spcAft>
              <a:buSzPct val="100000"/>
              <a:buChar char="●"/>
            </a:pPr>
            <a:r>
              <a:rPr lang="en" sz="3250"/>
              <a:t> </a:t>
            </a:r>
            <a:r>
              <a:rPr lang="en" sz="3250"/>
              <a:t>Crop Water Requirements</a:t>
            </a:r>
            <a:endParaRPr sz="3250">
              <a:latin typeface="Roboto"/>
              <a:ea typeface="Roboto"/>
              <a:cs typeface="Roboto"/>
              <a:sym typeface="Roboto"/>
            </a:endParaRPr>
          </a:p>
          <a:p>
            <a:pPr indent="-310038" lvl="1" marL="914400" rtl="0" algn="just">
              <a:spcBef>
                <a:spcPts val="0"/>
              </a:spcBef>
              <a:spcAft>
                <a:spcPts val="0"/>
              </a:spcAft>
              <a:buSzPct val="100000"/>
              <a:buFont typeface="Roboto"/>
              <a:buChar char="○"/>
            </a:pPr>
            <a:r>
              <a:rPr lang="en" sz="2700">
                <a:latin typeface="Roboto"/>
                <a:ea typeface="Roboto"/>
                <a:cs typeface="Roboto"/>
                <a:sym typeface="Roboto"/>
              </a:rPr>
              <a:t>Crop water requirement: Standardized at 1.0 inch per week for various agricultural crops.</a:t>
            </a:r>
            <a:endParaRPr sz="2700">
              <a:latin typeface="Roboto"/>
              <a:ea typeface="Roboto"/>
              <a:cs typeface="Roboto"/>
              <a:sym typeface="Roboto"/>
            </a:endParaRPr>
          </a:p>
          <a:p>
            <a:pPr indent="-310038" lvl="1" marL="914400" rtl="0" algn="just">
              <a:spcBef>
                <a:spcPts val="0"/>
              </a:spcBef>
              <a:spcAft>
                <a:spcPts val="0"/>
              </a:spcAft>
              <a:buSzPct val="100000"/>
              <a:buFont typeface="Roboto"/>
              <a:buChar char="○"/>
            </a:pPr>
            <a:r>
              <a:rPr lang="en" sz="2700">
                <a:latin typeface="Roboto"/>
                <a:ea typeface="Roboto"/>
                <a:cs typeface="Roboto"/>
                <a:sym typeface="Roboto"/>
              </a:rPr>
              <a:t>Daily irrigation requirements: Determined by combining this standard need with simulated environmental conditions.</a:t>
            </a:r>
            <a:endParaRPr sz="2700">
              <a:latin typeface="Roboto"/>
              <a:ea typeface="Roboto"/>
              <a:cs typeface="Roboto"/>
              <a:sym typeface="Roboto"/>
            </a:endParaRPr>
          </a:p>
          <a:p>
            <a:pPr indent="-310038" lvl="1" marL="914400" rtl="0" algn="just">
              <a:spcBef>
                <a:spcPts val="0"/>
              </a:spcBef>
              <a:spcAft>
                <a:spcPts val="0"/>
              </a:spcAft>
              <a:buSzPct val="100000"/>
              <a:buFont typeface="Roboto"/>
              <a:buChar char="○"/>
            </a:pPr>
            <a:r>
              <a:rPr lang="en" sz="2700">
                <a:latin typeface="Roboto"/>
                <a:ea typeface="Roboto"/>
                <a:cs typeface="Roboto"/>
                <a:sym typeface="Roboto"/>
              </a:rPr>
              <a:t>Cultivation area: Fixed at 1000 square feet, serving as the basis for calculating total water volume necessary for effective irrigation.</a:t>
            </a:r>
            <a:endParaRPr sz="2700">
              <a:latin typeface="Roboto"/>
              <a:ea typeface="Roboto"/>
              <a:cs typeface="Roboto"/>
              <a:sym typeface="Roboto"/>
            </a:endParaRPr>
          </a:p>
          <a:p>
            <a:pPr indent="0" lvl="0" marL="914400" rtl="0" algn="just">
              <a:spcBef>
                <a:spcPts val="0"/>
              </a:spcBef>
              <a:spcAft>
                <a:spcPts val="0"/>
              </a:spcAft>
              <a:buNone/>
            </a:pPr>
            <a:r>
              <a:t/>
            </a:r>
            <a:endParaRPr sz="1500">
              <a:latin typeface="Roboto"/>
              <a:ea typeface="Roboto"/>
              <a:cs typeface="Roboto"/>
              <a:sym typeface="Roboto"/>
            </a:endParaRPr>
          </a:p>
          <a:p>
            <a:pPr indent="0" lvl="0" marL="914400" rtl="0" algn="just">
              <a:spcBef>
                <a:spcPts val="0"/>
              </a:spcBef>
              <a:spcAft>
                <a:spcPts val="0"/>
              </a:spcAft>
              <a:buNone/>
            </a:pPr>
            <a:r>
              <a:t/>
            </a:r>
            <a:endParaRPr sz="1500">
              <a:latin typeface="Roboto"/>
              <a:ea typeface="Roboto"/>
              <a:cs typeface="Roboto"/>
              <a:sym typeface="Roboto"/>
            </a:endParaRPr>
          </a:p>
          <a:p>
            <a:pPr indent="-326628" lvl="0" marL="457200" rtl="0" algn="just">
              <a:spcBef>
                <a:spcPts val="0"/>
              </a:spcBef>
              <a:spcAft>
                <a:spcPts val="0"/>
              </a:spcAft>
              <a:buSzPct val="100000"/>
              <a:buChar char="●"/>
            </a:pPr>
            <a:r>
              <a:rPr lang="en" sz="3250"/>
              <a:t>Implementation of the Simulation</a:t>
            </a:r>
            <a:endParaRPr sz="3250">
              <a:latin typeface="Roboto"/>
              <a:ea typeface="Roboto"/>
              <a:cs typeface="Roboto"/>
              <a:sym typeface="Roboto"/>
            </a:endParaRPr>
          </a:p>
          <a:p>
            <a:pPr indent="-310038" lvl="1" marL="914400" rtl="0" algn="just">
              <a:spcBef>
                <a:spcPts val="0"/>
              </a:spcBef>
              <a:spcAft>
                <a:spcPts val="0"/>
              </a:spcAft>
              <a:buSzPct val="100000"/>
              <a:buFont typeface="Roboto"/>
              <a:buChar char="○"/>
            </a:pPr>
            <a:r>
              <a:rPr lang="en" sz="2700">
                <a:latin typeface="Roboto"/>
                <a:ea typeface="Roboto"/>
                <a:cs typeface="Roboto"/>
                <a:sym typeface="Roboto"/>
              </a:rPr>
              <a:t>Simulation duration: Spans 10 days with daily executions.</a:t>
            </a:r>
            <a:endParaRPr sz="2700">
              <a:latin typeface="Roboto"/>
              <a:ea typeface="Roboto"/>
              <a:cs typeface="Roboto"/>
              <a:sym typeface="Roboto"/>
            </a:endParaRPr>
          </a:p>
          <a:p>
            <a:pPr indent="-310038" lvl="1" marL="914400" rtl="0" algn="just">
              <a:spcBef>
                <a:spcPts val="0"/>
              </a:spcBef>
              <a:spcAft>
                <a:spcPts val="0"/>
              </a:spcAft>
              <a:buSzPct val="100000"/>
              <a:buFont typeface="Roboto"/>
              <a:buChar char="○"/>
            </a:pPr>
            <a:r>
              <a:rPr lang="en" sz="2700">
                <a:latin typeface="Roboto"/>
                <a:ea typeface="Roboto"/>
                <a:cs typeface="Roboto"/>
                <a:sym typeface="Roboto"/>
              </a:rPr>
              <a:t>Daily calculations: Include total system flow rate, pressure loss due to pipe friction, and water application rate.</a:t>
            </a:r>
            <a:endParaRPr sz="2700">
              <a:latin typeface="Roboto"/>
              <a:ea typeface="Roboto"/>
              <a:cs typeface="Roboto"/>
              <a:sym typeface="Roboto"/>
            </a:endParaRPr>
          </a:p>
          <a:p>
            <a:pPr indent="-310038" lvl="1" marL="914400" rtl="0" algn="just">
              <a:spcBef>
                <a:spcPts val="0"/>
              </a:spcBef>
              <a:spcAft>
                <a:spcPts val="0"/>
              </a:spcAft>
              <a:buSzPct val="100000"/>
              <a:buFont typeface="Roboto"/>
              <a:buChar char="○"/>
            </a:pPr>
            <a:r>
              <a:rPr lang="en" sz="2700">
                <a:latin typeface="Roboto"/>
                <a:ea typeface="Roboto"/>
                <a:cs typeface="Roboto"/>
                <a:sym typeface="Roboto"/>
              </a:rPr>
              <a:t>Soil moisture update: Occurs daily based on net soil moisture change considering rainfall, ET0, and applied irrigation.</a:t>
            </a:r>
            <a:endParaRPr sz="2700">
              <a:latin typeface="Roboto"/>
              <a:ea typeface="Roboto"/>
              <a:cs typeface="Roboto"/>
              <a:sym typeface="Roboto"/>
            </a:endParaRPr>
          </a:p>
          <a:p>
            <a:pPr indent="-310038" lvl="1" marL="914400" rtl="0" algn="just">
              <a:spcBef>
                <a:spcPts val="0"/>
              </a:spcBef>
              <a:spcAft>
                <a:spcPts val="0"/>
              </a:spcAft>
              <a:buSzPct val="100000"/>
              <a:buFont typeface="Roboto"/>
              <a:buChar char="○"/>
            </a:pPr>
            <a:r>
              <a:rPr lang="en" sz="2700">
                <a:latin typeface="Roboto"/>
                <a:ea typeface="Roboto"/>
                <a:cs typeface="Roboto"/>
                <a:sym typeface="Roboto"/>
              </a:rPr>
              <a:t>Compensation mechanism: If soil moisture drops below crop water needs, the system increases irrigation while considering a 70% efficiency rate.</a:t>
            </a:r>
            <a:endParaRPr sz="2700">
              <a:latin typeface="Roboto"/>
              <a:ea typeface="Roboto"/>
              <a:cs typeface="Roboto"/>
              <a:sym typeface="Roboto"/>
            </a:endParaRPr>
          </a:p>
          <a:p>
            <a:pPr indent="0" lvl="0" marL="914400" rtl="0" algn="just">
              <a:spcBef>
                <a:spcPts val="0"/>
              </a:spcBef>
              <a:spcAft>
                <a:spcPts val="0"/>
              </a:spcAft>
              <a:buNone/>
            </a:pPr>
            <a:r>
              <a:t/>
            </a:r>
            <a:endParaRPr sz="1500">
              <a:latin typeface="Roboto"/>
              <a:ea typeface="Roboto"/>
              <a:cs typeface="Roboto"/>
              <a:sym typeface="Roboto"/>
            </a:endParaRPr>
          </a:p>
        </p:txBody>
      </p:sp>
      <p:sp>
        <p:nvSpPr>
          <p:cNvPr id="231" name="Google Shape;23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225400" y="738725"/>
            <a:ext cx="8222100" cy="76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Simulation Setup</a:t>
            </a:r>
            <a:endParaRPr sz="2300"/>
          </a:p>
        </p:txBody>
      </p:sp>
      <p:sp>
        <p:nvSpPr>
          <p:cNvPr id="237" name="Google Shape;237;p26"/>
          <p:cNvSpPr txBox="1"/>
          <p:nvPr>
            <p:ph idx="1" type="body"/>
          </p:nvPr>
        </p:nvSpPr>
        <p:spPr>
          <a:xfrm>
            <a:off x="385800" y="1506425"/>
            <a:ext cx="8372400" cy="380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50"/>
              <a:t>Along with accounting for both additional irrigation and natural rainfall, the model also tracks daily water usage. This information is essential for assessing how well the drip irrigation system uses and conserves water. </a:t>
            </a:r>
            <a:endParaRPr sz="1950"/>
          </a:p>
          <a:p>
            <a:pPr indent="0" lvl="0" marL="0" rtl="0" algn="just">
              <a:spcBef>
                <a:spcPts val="0"/>
              </a:spcBef>
              <a:spcAft>
                <a:spcPts val="0"/>
              </a:spcAft>
              <a:buNone/>
            </a:pPr>
            <a:r>
              <a:t/>
            </a:r>
            <a:endParaRPr sz="1950"/>
          </a:p>
          <a:p>
            <a:pPr indent="0" lvl="0" marL="0" rtl="0" algn="just">
              <a:spcBef>
                <a:spcPts val="0"/>
              </a:spcBef>
              <a:spcAft>
                <a:spcPts val="0"/>
              </a:spcAft>
              <a:buNone/>
            </a:pPr>
            <a:r>
              <a:t/>
            </a:r>
            <a:endParaRPr sz="1950"/>
          </a:p>
        </p:txBody>
      </p:sp>
      <p:sp>
        <p:nvSpPr>
          <p:cNvPr id="238" name="Google Shape;23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225400" y="738725"/>
            <a:ext cx="8222100" cy="76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Next Step &amp; Conclusion</a:t>
            </a:r>
            <a:endParaRPr sz="4300"/>
          </a:p>
        </p:txBody>
      </p:sp>
      <p:sp>
        <p:nvSpPr>
          <p:cNvPr id="244" name="Google Shape;244;p27"/>
          <p:cNvSpPr txBox="1"/>
          <p:nvPr>
            <p:ph idx="1" type="body"/>
          </p:nvPr>
        </p:nvSpPr>
        <p:spPr>
          <a:xfrm>
            <a:off x="385800" y="1339800"/>
            <a:ext cx="8372400" cy="3803700"/>
          </a:xfrm>
          <a:prstGeom prst="rect">
            <a:avLst/>
          </a:prstGeom>
        </p:spPr>
        <p:txBody>
          <a:bodyPr anchorCtr="0" anchor="t" bIns="91425" lIns="91425" spcFirstLastPara="1" rIns="91425" wrap="square" tIns="91425">
            <a:normAutofit/>
          </a:bodyPr>
          <a:lstStyle/>
          <a:p>
            <a:pPr indent="-346868" lvl="0" marL="457200" rtl="0" algn="just">
              <a:lnSpc>
                <a:spcPct val="105000"/>
              </a:lnSpc>
              <a:spcBef>
                <a:spcPts val="0"/>
              </a:spcBef>
              <a:spcAft>
                <a:spcPts val="0"/>
              </a:spcAft>
              <a:buSzPts val="1863"/>
              <a:buChar char="●"/>
            </a:pPr>
            <a:r>
              <a:rPr lang="en" sz="1862"/>
              <a:t>We plan to show key system performance metrics in case of results.</a:t>
            </a:r>
            <a:endParaRPr sz="1862"/>
          </a:p>
          <a:p>
            <a:pPr indent="-346868" lvl="0" marL="457200" rtl="0" algn="just">
              <a:lnSpc>
                <a:spcPct val="105000"/>
              </a:lnSpc>
              <a:spcBef>
                <a:spcPts val="0"/>
              </a:spcBef>
              <a:spcAft>
                <a:spcPts val="0"/>
              </a:spcAft>
              <a:buSzPts val="1863"/>
              <a:buChar char="●"/>
            </a:pPr>
            <a:r>
              <a:rPr lang="en" sz="1862"/>
              <a:t>The efficacy of water usage will be demonstrated</a:t>
            </a:r>
            <a:endParaRPr sz="1862"/>
          </a:p>
          <a:p>
            <a:pPr indent="-346868" lvl="0" marL="457200" rtl="0" algn="just">
              <a:lnSpc>
                <a:spcPct val="105000"/>
              </a:lnSpc>
              <a:spcBef>
                <a:spcPts val="0"/>
              </a:spcBef>
              <a:spcAft>
                <a:spcPts val="0"/>
              </a:spcAft>
              <a:buSzPts val="1863"/>
              <a:buChar char="●"/>
            </a:pPr>
            <a:r>
              <a:rPr lang="en" sz="1862"/>
              <a:t>A sensitivity analysis will also be incorporated into the simulation to comprehend the effect of changing input parameters on the system's operation. </a:t>
            </a:r>
            <a:endParaRPr sz="1862"/>
          </a:p>
          <a:p>
            <a:pPr indent="-346868" lvl="0" marL="457200" rtl="0" algn="just">
              <a:lnSpc>
                <a:spcPct val="105000"/>
              </a:lnSpc>
              <a:spcBef>
                <a:spcPts val="0"/>
              </a:spcBef>
              <a:spcAft>
                <a:spcPts val="0"/>
              </a:spcAft>
              <a:buSzPts val="1863"/>
              <a:buChar char="●"/>
            </a:pPr>
            <a:r>
              <a:rPr lang="en" sz="1862"/>
              <a:t>Comparative analysis with other similar systems will be shown</a:t>
            </a:r>
            <a:endParaRPr sz="1862"/>
          </a:p>
          <a:p>
            <a:pPr indent="-346868" lvl="0" marL="457200" rtl="0" algn="just">
              <a:lnSpc>
                <a:spcPct val="105000"/>
              </a:lnSpc>
              <a:spcBef>
                <a:spcPts val="0"/>
              </a:spcBef>
              <a:spcAft>
                <a:spcPts val="0"/>
              </a:spcAft>
              <a:buSzPts val="1863"/>
              <a:buChar char="●"/>
            </a:pPr>
            <a:r>
              <a:rPr lang="en" sz="1862"/>
              <a:t>Overall, the simulation will be used to assess the need for irrigation, improve system performance, and understand water use patterns.</a:t>
            </a:r>
            <a:endParaRPr sz="1862"/>
          </a:p>
        </p:txBody>
      </p:sp>
      <p:sp>
        <p:nvSpPr>
          <p:cNvPr id="245" name="Google Shape;24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251" name="Google Shape;251;p28"/>
          <p:cNvSpPr txBox="1"/>
          <p:nvPr/>
        </p:nvSpPr>
        <p:spPr>
          <a:xfrm>
            <a:off x="2328900" y="433825"/>
            <a:ext cx="44862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2"/>
                </a:solidFill>
                <a:latin typeface="Roboto"/>
                <a:ea typeface="Roboto"/>
                <a:cs typeface="Roboto"/>
                <a:sym typeface="Roboto"/>
              </a:rPr>
              <a:t>Reference</a:t>
            </a:r>
            <a:endParaRPr sz="4000">
              <a:solidFill>
                <a:schemeClr val="lt2"/>
              </a:solidFill>
              <a:latin typeface="Roboto"/>
              <a:ea typeface="Roboto"/>
              <a:cs typeface="Roboto"/>
              <a:sym typeface="Roboto"/>
            </a:endParaRPr>
          </a:p>
        </p:txBody>
      </p:sp>
      <p:sp>
        <p:nvSpPr>
          <p:cNvPr id="252" name="Google Shape;252;p28"/>
          <p:cNvSpPr txBox="1"/>
          <p:nvPr/>
        </p:nvSpPr>
        <p:spPr>
          <a:xfrm>
            <a:off x="595200" y="1441825"/>
            <a:ext cx="8364000" cy="3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Roboto"/>
                <a:ea typeface="Roboto"/>
                <a:cs typeface="Roboto"/>
                <a:sym typeface="Roboto"/>
              </a:rPr>
              <a:t>[1] F. Chen, N. Cui, S. Jiang, Z. Wang, H. Li, M. Lv, Y. Wang, D. Gong, and</a:t>
            </a:r>
            <a:endParaRPr sz="1500">
              <a:solidFill>
                <a:schemeClr val="lt2"/>
              </a:solidFill>
              <a:latin typeface="Roboto"/>
              <a:ea typeface="Roboto"/>
              <a:cs typeface="Roboto"/>
              <a:sym typeface="Roboto"/>
            </a:endParaRPr>
          </a:p>
          <a:p>
            <a:pPr indent="0" lvl="0" marL="0" rtl="0" algn="l">
              <a:spcBef>
                <a:spcPts val="0"/>
              </a:spcBef>
              <a:spcAft>
                <a:spcPts val="0"/>
              </a:spcAft>
              <a:buNone/>
            </a:pPr>
            <a:r>
              <a:rPr lang="en" sz="1500">
                <a:solidFill>
                  <a:schemeClr val="lt2"/>
                </a:solidFill>
                <a:latin typeface="Roboto"/>
                <a:ea typeface="Roboto"/>
                <a:cs typeface="Roboto"/>
                <a:sym typeface="Roboto"/>
              </a:rPr>
              <a:t>          L. Zhao, “Multi-objective deficit drip irrigation optimization of citrus</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yield, fruit quality and water use efficiency using nsga-ii in seasonal arid</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area of southwest china,” Agricultural Water Management, vol. 287, p.</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108440, 2023.</a:t>
            </a:r>
            <a:endParaRPr sz="1500">
              <a:solidFill>
                <a:schemeClr val="lt2"/>
              </a:solidFill>
              <a:latin typeface="Roboto"/>
              <a:ea typeface="Roboto"/>
              <a:cs typeface="Roboto"/>
              <a:sym typeface="Roboto"/>
            </a:endParaRPr>
          </a:p>
          <a:p>
            <a:pPr indent="0" lvl="0" marL="0" rtl="0" algn="l">
              <a:spcBef>
                <a:spcPts val="0"/>
              </a:spcBef>
              <a:spcAft>
                <a:spcPts val="0"/>
              </a:spcAft>
              <a:buNone/>
            </a:pPr>
            <a:r>
              <a:rPr lang="en" sz="1500">
                <a:solidFill>
                  <a:schemeClr val="lt2"/>
                </a:solidFill>
                <a:latin typeface="Roboto"/>
                <a:ea typeface="Roboto"/>
                <a:cs typeface="Roboto"/>
                <a:sym typeface="Roboto"/>
              </a:rPr>
              <a:t>[2] E. A. Abioye, M. S. Z. Abidin, M. S. A. Mahmud, S. Buyamin, M. K. I.</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AbdRahman, A. O. Otuoze, M. S. A. Ramli, and O. D. Ijike, “Iot-</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based monitoring and data-driven modelling of drip irrigation system</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for mustard leaf cultivation experiment,” Information Processing in</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Agriculture, vol. 8, no. 2, pp. 270–283, 2021.</a:t>
            </a:r>
            <a:endParaRPr sz="1500">
              <a:solidFill>
                <a:schemeClr val="lt2"/>
              </a:solidFill>
              <a:latin typeface="Roboto"/>
              <a:ea typeface="Roboto"/>
              <a:cs typeface="Roboto"/>
              <a:sym typeface="Roboto"/>
            </a:endParaRPr>
          </a:p>
          <a:p>
            <a:pPr indent="0" lvl="0" marL="0" rtl="0" algn="l">
              <a:spcBef>
                <a:spcPts val="0"/>
              </a:spcBef>
              <a:spcAft>
                <a:spcPts val="0"/>
              </a:spcAft>
              <a:buNone/>
            </a:pPr>
            <a:r>
              <a:rPr lang="en" sz="1500">
                <a:solidFill>
                  <a:schemeClr val="lt2"/>
                </a:solidFill>
                <a:latin typeface="Roboto"/>
                <a:ea typeface="Roboto"/>
                <a:cs typeface="Roboto"/>
                <a:sym typeface="Roboto"/>
              </a:rPr>
              <a:t>[3] M. Cutini, C. Bisaglia, M. Brambilla, A. Bragaglio, F. Pallottino,</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 Assirelli, E. Romano, A. Montaghi, E. Leo, M. Pezzola et al., “A</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co-simulation virtual reality machinery simulator for advanced precision</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agriculture applications,” Agriculture, vol. 13, no. 8, p. 1603, 2023.</a:t>
            </a:r>
            <a:endParaRPr sz="1500">
              <a:solidFill>
                <a:schemeClr val="lt2"/>
              </a:solidFill>
              <a:latin typeface="Roboto"/>
              <a:ea typeface="Roboto"/>
              <a:cs typeface="Roboto"/>
              <a:sym typeface="Roboto"/>
            </a:endParaRPr>
          </a:p>
          <a:p>
            <a:pPr indent="0" lvl="0" marL="457200" rtl="0" algn="l">
              <a:spcBef>
                <a:spcPts val="0"/>
              </a:spcBef>
              <a:spcAft>
                <a:spcPts val="0"/>
              </a:spcAft>
              <a:buNone/>
            </a:pPr>
            <a:r>
              <a:t/>
            </a:r>
            <a:endParaRPr sz="1500">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258" name="Google Shape;258;p29"/>
          <p:cNvSpPr txBox="1"/>
          <p:nvPr/>
        </p:nvSpPr>
        <p:spPr>
          <a:xfrm>
            <a:off x="2328900" y="433825"/>
            <a:ext cx="44862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2"/>
                </a:solidFill>
                <a:latin typeface="Roboto"/>
                <a:ea typeface="Roboto"/>
                <a:cs typeface="Roboto"/>
                <a:sym typeface="Roboto"/>
              </a:rPr>
              <a:t>Reference</a:t>
            </a:r>
            <a:endParaRPr sz="4000">
              <a:solidFill>
                <a:schemeClr val="lt2"/>
              </a:solidFill>
              <a:latin typeface="Roboto"/>
              <a:ea typeface="Roboto"/>
              <a:cs typeface="Roboto"/>
              <a:sym typeface="Roboto"/>
            </a:endParaRPr>
          </a:p>
        </p:txBody>
      </p:sp>
      <p:sp>
        <p:nvSpPr>
          <p:cNvPr id="259" name="Google Shape;259;p29"/>
          <p:cNvSpPr txBox="1"/>
          <p:nvPr/>
        </p:nvSpPr>
        <p:spPr>
          <a:xfrm>
            <a:off x="595200" y="1441825"/>
            <a:ext cx="8364000" cy="32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chemeClr val="lt2"/>
                </a:solidFill>
                <a:latin typeface="Roboto"/>
                <a:ea typeface="Roboto"/>
                <a:cs typeface="Roboto"/>
                <a:sym typeface="Roboto"/>
              </a:rPr>
              <a:t>[4] N. Hashim, S. Mazlan, M. Aziz, A. Salleh, A. Jaafar, and N. Mohamad,</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“Agriculture monitoring system: a study,” Jurnal Teknologi, vol. 77,</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no. 1, pp. 53–59, 2015.</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[5] Y. Wang, S. Li, H. Liang, K. Hu, S. Qin, and H. Guo, “Comparison</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of water-and nitrogen-use efficiency over drip irrigation with border</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irrigation based on a model approach,” Agronomy, vol. 10, no. 12, p.</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1890, 2020.</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[6] S. Munteanu, V. Sudacevschi, V. Ababii, R. Branishte, A. Turcan, and</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V. Leashcenco, “Cognitive distributed computing system for intelligent</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agriculture,” 2021.</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[7] O. Debauche, S. Mahmoudi, P. Manneback, and F. Lebeau, “Cloud</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and distributed architectures for data management in agriculture 4.0:</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Review and future trends,” Journal of King Saud University-Computer</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and Information Sciences, vol. 34, no. 9, pp. 7494–7514, 2022.</a:t>
            </a:r>
            <a:endParaRPr sz="1500">
              <a:solidFill>
                <a:schemeClr val="lt2"/>
              </a:solidFill>
              <a:latin typeface="Roboto"/>
              <a:ea typeface="Roboto"/>
              <a:cs typeface="Roboto"/>
              <a:sym typeface="Roboto"/>
            </a:endParaRPr>
          </a:p>
          <a:p>
            <a:pPr indent="0" lvl="0" marL="457200" rtl="0" algn="l">
              <a:spcBef>
                <a:spcPts val="0"/>
              </a:spcBef>
              <a:spcAft>
                <a:spcPts val="0"/>
              </a:spcAft>
              <a:buNone/>
            </a:pPr>
            <a:r>
              <a:t/>
            </a:r>
            <a:endParaRPr sz="1500">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265" name="Google Shape;265;p30"/>
          <p:cNvSpPr txBox="1"/>
          <p:nvPr/>
        </p:nvSpPr>
        <p:spPr>
          <a:xfrm>
            <a:off x="2328900" y="433825"/>
            <a:ext cx="44862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2"/>
                </a:solidFill>
                <a:latin typeface="Roboto"/>
                <a:ea typeface="Roboto"/>
                <a:cs typeface="Roboto"/>
                <a:sym typeface="Roboto"/>
              </a:rPr>
              <a:t>Reference</a:t>
            </a:r>
            <a:endParaRPr sz="4000">
              <a:solidFill>
                <a:schemeClr val="lt2"/>
              </a:solidFill>
              <a:latin typeface="Roboto"/>
              <a:ea typeface="Roboto"/>
              <a:cs typeface="Roboto"/>
              <a:sym typeface="Roboto"/>
            </a:endParaRPr>
          </a:p>
        </p:txBody>
      </p:sp>
      <p:sp>
        <p:nvSpPr>
          <p:cNvPr id="266" name="Google Shape;266;p30"/>
          <p:cNvSpPr txBox="1"/>
          <p:nvPr/>
        </p:nvSpPr>
        <p:spPr>
          <a:xfrm>
            <a:off x="595200" y="1441825"/>
            <a:ext cx="8364000" cy="32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chemeClr val="lt2"/>
                </a:solidFill>
                <a:latin typeface="Roboto"/>
                <a:ea typeface="Roboto"/>
                <a:cs typeface="Roboto"/>
                <a:sym typeface="Roboto"/>
              </a:rPr>
              <a:t>[8] X. Wang, H. Wang, Z. Si, Y. Gao, and A. Duan, “Modelling responses of</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cotton growth and yield to pre-planting soil moisture with the cropgro-</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cotton model for a mulched drip irrigation system in the tarim basin,”</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Agricultural Water Management, vol. 241, p. 106378, 2020.</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[9] F. J. Ferr ́andez-Pastor, J. M. Garc ́ıa-Chamizo, M. Nieto-Hidalgo, and</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J. Mora-Mart ́ınez, “Precision agriculture design method using a dis-</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tributed computing architecture on internet of things context,” Sensors,</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vol. 18, no. 6, p. 1731, 2018.</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[10] S. Miran, M. Tamoor, T. Kiren, F. Raza, M. I. Hussain, and J.-T.</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Kim, “Optimization of standalone photovoltaic drip irrigation system:</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 simulation study,” Sustainability, vol. 14, no. 14, p. 8515, 2022.</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[11] Y. Wang, S. Li, Y. Cui, S. Qin, H. Guo, D. Yang, and C. Wang, “Effect</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of drip irrigation on soil water balance and water use efficiency of maize</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in northwest china,” Water, vol. 13, no. 2, p. 217, 2021.</a:t>
            </a:r>
            <a:endParaRPr sz="1500">
              <a:solidFill>
                <a:schemeClr val="lt2"/>
              </a:solidFill>
              <a:latin typeface="Roboto"/>
              <a:ea typeface="Roboto"/>
              <a:cs typeface="Roboto"/>
              <a:sym typeface="Roboto"/>
            </a:endParaRPr>
          </a:p>
          <a:p>
            <a:pPr indent="0" lvl="0" marL="457200" rtl="0" algn="l">
              <a:spcBef>
                <a:spcPts val="0"/>
              </a:spcBef>
              <a:spcAft>
                <a:spcPts val="0"/>
              </a:spcAft>
              <a:buNone/>
            </a:pPr>
            <a:r>
              <a:t/>
            </a:r>
            <a:endParaRPr sz="1500">
              <a:solidFill>
                <a:schemeClr val="lt2"/>
              </a:solidFill>
              <a:latin typeface="Roboto"/>
              <a:ea typeface="Roboto"/>
              <a:cs typeface="Roboto"/>
              <a:sym typeface="Roboto"/>
            </a:endParaRPr>
          </a:p>
          <a:p>
            <a:pPr indent="0" lvl="0" marL="457200" rtl="0" algn="l">
              <a:spcBef>
                <a:spcPts val="0"/>
              </a:spcBef>
              <a:spcAft>
                <a:spcPts val="0"/>
              </a:spcAft>
              <a:buNone/>
            </a:pPr>
            <a:r>
              <a:t/>
            </a:r>
            <a:endParaRPr sz="1500">
              <a:solidFill>
                <a:schemeClr val="lt2"/>
              </a:solidFill>
              <a:latin typeface="Roboto"/>
              <a:ea typeface="Roboto"/>
              <a:cs typeface="Roboto"/>
              <a:sym typeface="Roboto"/>
            </a:endParaRPr>
          </a:p>
          <a:p>
            <a:pPr indent="0" lvl="0" marL="457200" rtl="0" algn="l">
              <a:spcBef>
                <a:spcPts val="0"/>
              </a:spcBef>
              <a:spcAft>
                <a:spcPts val="0"/>
              </a:spcAft>
              <a:buNone/>
            </a:pPr>
            <a:r>
              <a:t/>
            </a:r>
            <a:endParaRPr sz="1500">
              <a:solidFill>
                <a:schemeClr val="lt2"/>
              </a:solidFill>
              <a:latin typeface="Roboto"/>
              <a:ea typeface="Roboto"/>
              <a:cs typeface="Roboto"/>
              <a:sym typeface="Roboto"/>
            </a:endParaRPr>
          </a:p>
          <a:p>
            <a:pPr indent="0" lvl="0" marL="457200" rtl="0" algn="l">
              <a:spcBef>
                <a:spcPts val="0"/>
              </a:spcBef>
              <a:spcAft>
                <a:spcPts val="0"/>
              </a:spcAft>
              <a:buNone/>
            </a:pPr>
            <a:r>
              <a:t/>
            </a:r>
            <a:endParaRPr sz="1500">
              <a:solidFill>
                <a:schemeClr val="l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272" name="Google Shape;272;p31"/>
          <p:cNvSpPr txBox="1"/>
          <p:nvPr/>
        </p:nvSpPr>
        <p:spPr>
          <a:xfrm>
            <a:off x="2328900" y="433825"/>
            <a:ext cx="44862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2"/>
                </a:solidFill>
                <a:latin typeface="Roboto"/>
                <a:ea typeface="Roboto"/>
                <a:cs typeface="Roboto"/>
                <a:sym typeface="Roboto"/>
              </a:rPr>
              <a:t>Reference</a:t>
            </a:r>
            <a:endParaRPr sz="4000">
              <a:solidFill>
                <a:schemeClr val="lt2"/>
              </a:solidFill>
              <a:latin typeface="Roboto"/>
              <a:ea typeface="Roboto"/>
              <a:cs typeface="Roboto"/>
              <a:sym typeface="Roboto"/>
            </a:endParaRPr>
          </a:p>
        </p:txBody>
      </p:sp>
      <p:sp>
        <p:nvSpPr>
          <p:cNvPr id="273" name="Google Shape;273;p31"/>
          <p:cNvSpPr txBox="1"/>
          <p:nvPr/>
        </p:nvSpPr>
        <p:spPr>
          <a:xfrm>
            <a:off x="595200" y="1441825"/>
            <a:ext cx="8364000" cy="32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chemeClr val="lt2"/>
                </a:solidFill>
                <a:latin typeface="Roboto"/>
                <a:ea typeface="Roboto"/>
                <a:cs typeface="Roboto"/>
                <a:sym typeface="Roboto"/>
              </a:rPr>
              <a:t>[12] F. Cassel Sharmasarkar, S. Sharmasarkar, S. Miller, G. Vance,</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and R. Zhang, “Assessment of drip and flood irrigation on water</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and fertilizer use efficiencies for sugarbeets,” Agricultural Water</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Management, vol. 46, no. 3, pp. 241–251, 2001. [Online]. Available:</a:t>
            </a:r>
            <a:endParaRPr sz="1500">
              <a:solidFill>
                <a:schemeClr val="lt2"/>
              </a:solidFill>
              <a:latin typeface="Roboto"/>
              <a:ea typeface="Roboto"/>
              <a:cs typeface="Roboto"/>
              <a:sym typeface="Roboto"/>
            </a:endParaRPr>
          </a:p>
          <a:p>
            <a:pPr indent="0" lvl="0" marL="457200" rtl="0" algn="l">
              <a:spcBef>
                <a:spcPts val="0"/>
              </a:spcBef>
              <a:spcAft>
                <a:spcPts val="0"/>
              </a:spcAft>
              <a:buNone/>
            </a:pPr>
            <a:r>
              <a:rPr lang="en" sz="1500">
                <a:solidFill>
                  <a:schemeClr val="lt2"/>
                </a:solidFill>
                <a:latin typeface="Roboto"/>
                <a:ea typeface="Roboto"/>
                <a:cs typeface="Roboto"/>
                <a:sym typeface="Roboto"/>
              </a:rPr>
              <a:t>https://www.sciencedirect.com/science/article/pii/S037837740000090</a:t>
            </a:r>
            <a:endParaRPr sz="1500">
              <a:solidFill>
                <a:schemeClr val="lt2"/>
              </a:solidFill>
              <a:latin typeface="Roboto"/>
              <a:ea typeface="Roboto"/>
              <a:cs typeface="Roboto"/>
              <a:sym typeface="Roboto"/>
            </a:endParaRPr>
          </a:p>
          <a:p>
            <a:pPr indent="0" lvl="0" marL="457200" rtl="0" algn="l">
              <a:spcBef>
                <a:spcPts val="0"/>
              </a:spcBef>
              <a:spcAft>
                <a:spcPts val="0"/>
              </a:spcAft>
              <a:buNone/>
            </a:pPr>
            <a:r>
              <a:t/>
            </a:r>
            <a:endParaRPr sz="1500">
              <a:solidFill>
                <a:schemeClr val="lt2"/>
              </a:solidFill>
              <a:latin typeface="Roboto"/>
              <a:ea typeface="Roboto"/>
              <a:cs typeface="Roboto"/>
              <a:sym typeface="Roboto"/>
            </a:endParaRPr>
          </a:p>
          <a:p>
            <a:pPr indent="0" lvl="0" marL="457200" rtl="0" algn="l">
              <a:spcBef>
                <a:spcPts val="0"/>
              </a:spcBef>
              <a:spcAft>
                <a:spcPts val="0"/>
              </a:spcAft>
              <a:buNone/>
            </a:pPr>
            <a:r>
              <a:t/>
            </a:r>
            <a:endParaRPr sz="1500">
              <a:solidFill>
                <a:schemeClr val="lt2"/>
              </a:solidFill>
              <a:latin typeface="Roboto"/>
              <a:ea typeface="Roboto"/>
              <a:cs typeface="Roboto"/>
              <a:sym typeface="Roboto"/>
            </a:endParaRPr>
          </a:p>
          <a:p>
            <a:pPr indent="0" lvl="0" marL="457200" rtl="0" algn="l">
              <a:spcBef>
                <a:spcPts val="0"/>
              </a:spcBef>
              <a:spcAft>
                <a:spcPts val="0"/>
              </a:spcAft>
              <a:buNone/>
            </a:pPr>
            <a:r>
              <a:t/>
            </a:r>
            <a:endParaRPr sz="1500">
              <a:solidFill>
                <a:schemeClr val="lt2"/>
              </a:solidFill>
              <a:latin typeface="Roboto"/>
              <a:ea typeface="Roboto"/>
              <a:cs typeface="Roboto"/>
              <a:sym typeface="Roboto"/>
            </a:endParaRPr>
          </a:p>
          <a:p>
            <a:pPr indent="0" lvl="0" marL="457200" rtl="0" algn="l">
              <a:spcBef>
                <a:spcPts val="0"/>
              </a:spcBef>
              <a:spcAft>
                <a:spcPts val="0"/>
              </a:spcAft>
              <a:buNone/>
            </a:pPr>
            <a:r>
              <a:t/>
            </a:r>
            <a:endParaRPr sz="15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265500" y="1718250"/>
            <a:ext cx="4045200" cy="1707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TOC</a:t>
            </a:r>
            <a:endParaRPr/>
          </a:p>
        </p:txBody>
      </p:sp>
      <p:sp>
        <p:nvSpPr>
          <p:cNvPr id="143" name="Google Shape;143;p14"/>
          <p:cNvSpPr txBox="1"/>
          <p:nvPr>
            <p:ph idx="2" type="body"/>
          </p:nvPr>
        </p:nvSpPr>
        <p:spPr>
          <a:xfrm>
            <a:off x="5384450" y="1718250"/>
            <a:ext cx="2643600" cy="2263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SzPts val="2000"/>
              <a:buChar char="●"/>
            </a:pPr>
            <a:r>
              <a:rPr lang="en" sz="2000"/>
              <a:t>Project overview</a:t>
            </a:r>
            <a:endParaRPr sz="2000"/>
          </a:p>
          <a:p>
            <a:pPr indent="-355600" lvl="0" marL="457200" rtl="0" algn="l">
              <a:lnSpc>
                <a:spcPct val="100000"/>
              </a:lnSpc>
              <a:spcBef>
                <a:spcPts val="0"/>
              </a:spcBef>
              <a:spcAft>
                <a:spcPts val="0"/>
              </a:spcAft>
              <a:buSzPts val="2000"/>
              <a:buChar char="●"/>
            </a:pPr>
            <a:r>
              <a:rPr lang="en" sz="2000"/>
              <a:t>Introduction</a:t>
            </a:r>
            <a:endParaRPr sz="2000"/>
          </a:p>
          <a:p>
            <a:pPr indent="-355600" lvl="0" marL="457200" rtl="0" algn="l">
              <a:lnSpc>
                <a:spcPct val="100000"/>
              </a:lnSpc>
              <a:spcBef>
                <a:spcPts val="0"/>
              </a:spcBef>
              <a:spcAft>
                <a:spcPts val="0"/>
              </a:spcAft>
              <a:buSzPts val="2000"/>
              <a:buChar char="●"/>
            </a:pPr>
            <a:r>
              <a:rPr lang="en" sz="2000"/>
              <a:t>Related Work</a:t>
            </a:r>
            <a:endParaRPr sz="2000"/>
          </a:p>
          <a:p>
            <a:pPr indent="-355600" lvl="0" marL="457200" rtl="0" algn="l">
              <a:lnSpc>
                <a:spcPct val="100000"/>
              </a:lnSpc>
              <a:spcBef>
                <a:spcPts val="0"/>
              </a:spcBef>
              <a:spcAft>
                <a:spcPts val="0"/>
              </a:spcAft>
              <a:buSzPts val="2000"/>
              <a:buChar char="●"/>
            </a:pPr>
            <a:r>
              <a:rPr lang="en" sz="2000"/>
              <a:t>Methodology</a:t>
            </a:r>
            <a:endParaRPr sz="2000"/>
          </a:p>
          <a:p>
            <a:pPr indent="-355600" lvl="0" marL="457200" rtl="0" algn="l">
              <a:lnSpc>
                <a:spcPct val="100000"/>
              </a:lnSpc>
              <a:spcBef>
                <a:spcPts val="0"/>
              </a:spcBef>
              <a:spcAft>
                <a:spcPts val="0"/>
              </a:spcAft>
              <a:buSzPts val="2000"/>
              <a:buChar char="●"/>
            </a:pPr>
            <a:r>
              <a:rPr lang="en" sz="2000"/>
              <a:t>Simulation Setup</a:t>
            </a:r>
            <a:endParaRPr sz="2000"/>
          </a:p>
          <a:p>
            <a:pPr indent="-355600" lvl="0" marL="457200" rtl="0" algn="l">
              <a:lnSpc>
                <a:spcPct val="100000"/>
              </a:lnSpc>
              <a:spcBef>
                <a:spcPts val="0"/>
              </a:spcBef>
              <a:spcAft>
                <a:spcPts val="0"/>
              </a:spcAft>
              <a:buSzPts val="2000"/>
              <a:buChar char="●"/>
            </a:pPr>
            <a:r>
              <a:rPr lang="en" sz="2000"/>
              <a:t>Next step &amp; Conclusion</a:t>
            </a:r>
            <a:endParaRPr sz="2000"/>
          </a:p>
        </p:txBody>
      </p:sp>
      <p:pic>
        <p:nvPicPr>
          <p:cNvPr id="144" name="Google Shape;144;p14"/>
          <p:cNvPicPr preferRelativeResize="0"/>
          <p:nvPr/>
        </p:nvPicPr>
        <p:blipFill>
          <a:blip r:embed="rId3">
            <a:alphaModFix/>
          </a:blip>
          <a:stretch>
            <a:fillRect/>
          </a:stretch>
        </p:blipFill>
        <p:spPr>
          <a:xfrm>
            <a:off x="376950" y="1584500"/>
            <a:ext cx="3445500" cy="3154600"/>
          </a:xfrm>
          <a:prstGeom prst="rect">
            <a:avLst/>
          </a:prstGeom>
          <a:noFill/>
          <a:ln>
            <a:noFill/>
          </a:ln>
        </p:spPr>
      </p:pic>
      <p:sp>
        <p:nvSpPr>
          <p:cNvPr id="145" name="Google Shape;145;p14"/>
          <p:cNvSpPr txBox="1"/>
          <p:nvPr/>
        </p:nvSpPr>
        <p:spPr>
          <a:xfrm>
            <a:off x="431925" y="319825"/>
            <a:ext cx="3445500" cy="9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2"/>
                </a:solidFill>
                <a:latin typeface="Roboto"/>
                <a:ea typeface="Roboto"/>
                <a:cs typeface="Roboto"/>
                <a:sym typeface="Roboto"/>
              </a:rPr>
              <a:t>       TOC</a:t>
            </a:r>
            <a:endParaRPr sz="4000">
              <a:solidFill>
                <a:schemeClr val="lt2"/>
              </a:solidFill>
              <a:latin typeface="Roboto"/>
              <a:ea typeface="Roboto"/>
              <a:cs typeface="Roboto"/>
              <a:sym typeface="Roboto"/>
            </a:endParaRPr>
          </a:p>
        </p:txBody>
      </p:sp>
      <p:sp>
        <p:nvSpPr>
          <p:cNvPr id="146" name="Google Shape;14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Project Overview</a:t>
            </a:r>
            <a:endParaRPr sz="4000"/>
          </a:p>
        </p:txBody>
      </p:sp>
      <p:sp>
        <p:nvSpPr>
          <p:cNvPr id="152" name="Google Shape;152;p15"/>
          <p:cNvSpPr txBox="1"/>
          <p:nvPr>
            <p:ph idx="1" type="body"/>
          </p:nvPr>
        </p:nvSpPr>
        <p:spPr>
          <a:xfrm>
            <a:off x="611300" y="2571750"/>
            <a:ext cx="7756200" cy="1193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sz="1800"/>
              <a:t>This project aims to develop a simulation model named Drip Irrigation System Simulation (DISS) that optimizes water use in drip irrigation (DI) systems by integrating soil moisture data, weather forecasts, and crop water requirements. The model will provide farmers and agricultural professionals with a valuable tool for making informed irrigation decisions, conserving water, and enhancing crop yields.</a:t>
            </a:r>
            <a:endParaRPr sz="1800"/>
          </a:p>
        </p:txBody>
      </p:sp>
      <p:sp>
        <p:nvSpPr>
          <p:cNvPr id="153" name="Google Shape;15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Introduction</a:t>
            </a:r>
            <a:endParaRPr sz="4000"/>
          </a:p>
        </p:txBody>
      </p:sp>
      <p:sp>
        <p:nvSpPr>
          <p:cNvPr id="159" name="Google Shape;159;p16"/>
          <p:cNvSpPr txBox="1"/>
          <p:nvPr>
            <p:ph idx="1" type="body"/>
          </p:nvPr>
        </p:nvSpPr>
        <p:spPr>
          <a:xfrm>
            <a:off x="460950" y="1787175"/>
            <a:ext cx="8222100" cy="322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Drip irrigation saves water compared to traditional methods like furrow irrigation.</a:t>
            </a:r>
            <a:endParaRPr/>
          </a:p>
          <a:p>
            <a:pPr indent="-311150" lvl="0" marL="457200" rtl="0" algn="l">
              <a:spcBef>
                <a:spcPts val="0"/>
              </a:spcBef>
              <a:spcAft>
                <a:spcPts val="0"/>
              </a:spcAft>
              <a:buSzPts val="1300"/>
              <a:buChar char="➔"/>
            </a:pPr>
            <a:r>
              <a:rPr lang="en"/>
              <a:t>Drip Irrigation System Simulation (DISS) helps users understand, optimize, and manage drip irrigation systems.</a:t>
            </a:r>
            <a:endParaRPr/>
          </a:p>
          <a:p>
            <a:pPr indent="-311150" lvl="0" marL="457200" rtl="0" algn="l">
              <a:spcBef>
                <a:spcPts val="0"/>
              </a:spcBef>
              <a:spcAft>
                <a:spcPts val="0"/>
              </a:spcAft>
              <a:buSzPts val="1300"/>
              <a:buChar char="➔"/>
            </a:pPr>
            <a:r>
              <a:rPr lang="en"/>
              <a:t>DISS models drip irrigation performance under various weather and soil conditions.</a:t>
            </a:r>
            <a:endParaRPr/>
          </a:p>
          <a:p>
            <a:pPr indent="-311150" lvl="0" marL="457200" rtl="0" algn="l">
              <a:spcBef>
                <a:spcPts val="0"/>
              </a:spcBef>
              <a:spcAft>
                <a:spcPts val="0"/>
              </a:spcAft>
              <a:buSzPts val="1300"/>
              <a:buChar char="➔"/>
            </a:pPr>
            <a:r>
              <a:rPr lang="en"/>
              <a:t>Provides insights into irrigation needs, system efficiency, and water usage patterns.</a:t>
            </a:r>
            <a:endParaRPr/>
          </a:p>
          <a:p>
            <a:pPr indent="-311150" lvl="0" marL="457200" rtl="0" algn="l">
              <a:spcBef>
                <a:spcPts val="0"/>
              </a:spcBef>
              <a:spcAft>
                <a:spcPts val="0"/>
              </a:spcAft>
              <a:buSzPts val="1300"/>
              <a:buChar char="➔"/>
            </a:pPr>
            <a:r>
              <a:rPr lang="en"/>
              <a:t>Helps farmers, engineers, and researchers optimize irrigation schedules, enhance system efficiency, and conserve water.</a:t>
            </a:r>
            <a:endParaRPr/>
          </a:p>
          <a:p>
            <a:pPr indent="-311150" lvl="0" marL="457200" rtl="0" algn="l">
              <a:spcBef>
                <a:spcPts val="0"/>
              </a:spcBef>
              <a:spcAft>
                <a:spcPts val="0"/>
              </a:spcAft>
              <a:buSzPts val="1300"/>
              <a:buChar char="➔"/>
            </a:pPr>
            <a:r>
              <a:rPr lang="en"/>
              <a:t>DISS evaluates different irrigation designs and practices to maximize crop yields while minimizing water use.</a:t>
            </a:r>
            <a:endParaRPr/>
          </a:p>
        </p:txBody>
      </p:sp>
      <p:sp>
        <p:nvSpPr>
          <p:cNvPr id="160" name="Google Shape;16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Introduction</a:t>
            </a:r>
            <a:endParaRPr sz="4000"/>
          </a:p>
        </p:txBody>
      </p:sp>
      <p:sp>
        <p:nvSpPr>
          <p:cNvPr id="166" name="Google Shape;166;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       </a:t>
            </a:r>
            <a:r>
              <a:rPr lang="en" sz="1900"/>
              <a:t>S</a:t>
            </a:r>
            <a:r>
              <a:rPr lang="en" sz="1900"/>
              <a:t>ignificance of DISS</a:t>
            </a:r>
            <a:endParaRPr sz="1900"/>
          </a:p>
          <a:p>
            <a:pPr indent="-311150" lvl="0" marL="457200" rtl="0" algn="l">
              <a:spcBef>
                <a:spcPts val="1200"/>
              </a:spcBef>
              <a:spcAft>
                <a:spcPts val="0"/>
              </a:spcAft>
              <a:buSzPts val="1300"/>
              <a:buChar char="➔"/>
            </a:pPr>
            <a:r>
              <a:rPr lang="en"/>
              <a:t>Combating Water Scarcity</a:t>
            </a:r>
            <a:endParaRPr/>
          </a:p>
          <a:p>
            <a:pPr indent="-311150" lvl="0" marL="457200" rtl="0" algn="l">
              <a:spcBef>
                <a:spcPts val="0"/>
              </a:spcBef>
              <a:spcAft>
                <a:spcPts val="0"/>
              </a:spcAft>
              <a:buSzPts val="1300"/>
              <a:buChar char="➔"/>
            </a:pPr>
            <a:r>
              <a:rPr lang="en"/>
              <a:t>Promoting Sustainability</a:t>
            </a:r>
            <a:endParaRPr/>
          </a:p>
          <a:p>
            <a:pPr indent="-311150" lvl="0" marL="457200" rtl="0" algn="l">
              <a:spcBef>
                <a:spcPts val="0"/>
              </a:spcBef>
              <a:spcAft>
                <a:spcPts val="0"/>
              </a:spcAft>
              <a:buSzPts val="1300"/>
              <a:buChar char="➔"/>
            </a:pPr>
            <a:r>
              <a:rPr lang="en"/>
              <a:t>Enhancing Crop Productivity</a:t>
            </a:r>
            <a:endParaRPr/>
          </a:p>
          <a:p>
            <a:pPr indent="-311150" lvl="0" marL="457200" rtl="0" algn="l">
              <a:spcBef>
                <a:spcPts val="0"/>
              </a:spcBef>
              <a:spcAft>
                <a:spcPts val="0"/>
              </a:spcAft>
              <a:buSzPts val="1300"/>
              <a:buChar char="➔"/>
            </a:pPr>
            <a:r>
              <a:rPr lang="en"/>
              <a:t>Achieving Economic Efficiency</a:t>
            </a:r>
            <a:endParaRPr/>
          </a:p>
        </p:txBody>
      </p:sp>
      <p:sp>
        <p:nvSpPr>
          <p:cNvPr id="167" name="Google Shape;16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900"/>
              <a:t>Applications of DISS</a:t>
            </a:r>
            <a:endParaRPr sz="1900"/>
          </a:p>
          <a:p>
            <a:pPr indent="-311150" lvl="0" marL="457200" rtl="0" algn="l">
              <a:spcBef>
                <a:spcPts val="1200"/>
              </a:spcBef>
              <a:spcAft>
                <a:spcPts val="0"/>
              </a:spcAft>
              <a:buSzPts val="1300"/>
              <a:buChar char="➔"/>
            </a:pPr>
            <a:r>
              <a:rPr lang="en"/>
              <a:t>Irrigation System Design</a:t>
            </a:r>
            <a:endParaRPr/>
          </a:p>
          <a:p>
            <a:pPr indent="-311150" lvl="0" marL="457200" rtl="0" algn="l">
              <a:spcBef>
                <a:spcPts val="0"/>
              </a:spcBef>
              <a:spcAft>
                <a:spcPts val="0"/>
              </a:spcAft>
              <a:buSzPts val="1300"/>
              <a:buChar char="➔"/>
            </a:pPr>
            <a:r>
              <a:rPr lang="en"/>
              <a:t>Irrigation Scheduling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225400" y="738725"/>
            <a:ext cx="8222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            Related Work</a:t>
            </a:r>
            <a:endParaRPr sz="4000"/>
          </a:p>
        </p:txBody>
      </p:sp>
      <p:sp>
        <p:nvSpPr>
          <p:cNvPr id="174" name="Google Shape;174;p18"/>
          <p:cNvSpPr txBox="1"/>
          <p:nvPr>
            <p:ph idx="1" type="body"/>
          </p:nvPr>
        </p:nvSpPr>
        <p:spPr>
          <a:xfrm>
            <a:off x="385800" y="1903250"/>
            <a:ext cx="8372400" cy="2710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In paper 1, researchers built irrigation models for citrus orchards in dry areas. They tested different water amounts and found the best ways to water the trees for both fruit quality and water savings. This helps farmers in dry regions plan their watering to get the best results.</a:t>
            </a:r>
            <a:endParaRPr/>
          </a:p>
          <a:p>
            <a:pPr indent="-311150" lvl="0" marL="457200" rtl="0" algn="l">
              <a:spcBef>
                <a:spcPts val="0"/>
              </a:spcBef>
              <a:spcAft>
                <a:spcPts val="0"/>
              </a:spcAft>
              <a:buSzPts val="1300"/>
              <a:buAutoNum type="arabicPeriod"/>
            </a:pPr>
            <a:r>
              <a:rPr lang="en"/>
              <a:t>Abioye et al. (2021) developed an IoT-based drip irrigation system to precisely monitor and control water usage during mustard leaf cultivation in paper 2. The system used sensors to collect data on soil moisture, climate, and irrigation volume, and this data was then used to create a predictive model that could estimate future water needs. The system also allowed for real-time monitoring of soil moisture and irrigation, which helped to optimize water management.</a:t>
            </a:r>
            <a:endParaRPr/>
          </a:p>
          <a:p>
            <a:pPr indent="-311150" lvl="0" marL="457200" rtl="0" algn="l">
              <a:spcBef>
                <a:spcPts val="0"/>
              </a:spcBef>
              <a:spcAft>
                <a:spcPts val="0"/>
              </a:spcAft>
              <a:buSzPts val="1300"/>
              <a:buAutoNum type="arabicPeriod"/>
            </a:pPr>
            <a:r>
              <a:rPr lang="en"/>
              <a:t>Researchers have developed a VR machinery simulator in paper 3 that uses a real tractor cab and open-source software to create realistic driving scenarios. This allows farmers and researchers to test different equipment and precision agriculture techniques without risking harm or damage to real equipment. This could revolutionize agricultural training and research by enabling the development of more efficient and sustainable farming practices.</a:t>
            </a:r>
            <a:endParaRPr/>
          </a:p>
        </p:txBody>
      </p:sp>
      <p:sp>
        <p:nvSpPr>
          <p:cNvPr id="175" name="Google Shape;17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225400" y="738725"/>
            <a:ext cx="8222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Related Work</a:t>
            </a:r>
            <a:endParaRPr sz="4000"/>
          </a:p>
        </p:txBody>
      </p:sp>
      <p:sp>
        <p:nvSpPr>
          <p:cNvPr id="181" name="Google Shape;181;p19"/>
          <p:cNvSpPr txBox="1"/>
          <p:nvPr>
            <p:ph idx="1" type="body"/>
          </p:nvPr>
        </p:nvSpPr>
        <p:spPr>
          <a:xfrm>
            <a:off x="385800" y="1903250"/>
            <a:ext cx="83724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4. </a:t>
            </a:r>
            <a:r>
              <a:rPr lang="en"/>
              <a:t>This paper 4 introduces an agriculture monitoring system built using Arduino and an Android smartphone. It helps farmers track soil moisture, temperature, and humidity in real-time, allowing them to make informed irrigation decisions and optimize crop yields. The Arduino board collects data, while the Android app displays it and enables remote monitoring, promoting sustainable water management.</a:t>
            </a:r>
            <a:endParaRPr/>
          </a:p>
          <a:p>
            <a:pPr indent="0" lvl="0" marL="0" rtl="0" algn="l">
              <a:spcBef>
                <a:spcPts val="1200"/>
              </a:spcBef>
              <a:spcAft>
                <a:spcPts val="0"/>
              </a:spcAft>
              <a:buNone/>
            </a:pPr>
            <a:r>
              <a:rPr lang="en"/>
              <a:t>5. Drip irrigation is much more efficient than border irrigation for corn. A study paper 5  found that drip irrigation used 28% less water and 39% less nitrogen fertilizer than border irrigation, while still producing the same amount of corn. This is because drip irrigation delivers water and nutrients directly to the roots of the plants, where they are needed most. This reduces waste and runoff, making it a more sustainable and environmentally friendly way to grow corn.</a:t>
            </a:r>
            <a:endParaRPr/>
          </a:p>
          <a:p>
            <a:pPr indent="0" lvl="0" marL="0" rtl="0" algn="l">
              <a:spcBef>
                <a:spcPts val="1200"/>
              </a:spcBef>
              <a:spcAft>
                <a:spcPts val="1200"/>
              </a:spcAft>
              <a:buNone/>
            </a:pPr>
            <a:r>
              <a:rPr lang="en"/>
              <a:t>6. Paper 5  introduces a smart agriculture power system using IoT to optimize energy use and promote sustainability. It balances power demands and manages renewables with an algorithm, ensuring the system's continuous operation. Simulations validate its effectiveness in boosting reliability, stability, and efficiency, making it promising for sustainable smart agriculture.</a:t>
            </a:r>
            <a:endParaRPr/>
          </a:p>
        </p:txBody>
      </p:sp>
      <p:sp>
        <p:nvSpPr>
          <p:cNvPr id="182" name="Google Shape;18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225400" y="738725"/>
            <a:ext cx="8222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Related Work</a:t>
            </a:r>
            <a:endParaRPr sz="4000"/>
          </a:p>
        </p:txBody>
      </p:sp>
      <p:sp>
        <p:nvSpPr>
          <p:cNvPr id="188" name="Google Shape;188;p20"/>
          <p:cNvSpPr txBox="1"/>
          <p:nvPr>
            <p:ph idx="1" type="body"/>
          </p:nvPr>
        </p:nvSpPr>
        <p:spPr>
          <a:xfrm>
            <a:off x="385800" y="1903250"/>
            <a:ext cx="8372400" cy="271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7. The CDCS is a novel approach to precision agriculture that uses distributed computing, cognitive computing, artificial intelligence, and the internet of things (IoT) to address the challenges faced by traditional agriculture in paper 7. It aims to improve water and fertilizer usage, pest and disease control, and real-time crop health monitoring and analysis.</a:t>
            </a:r>
            <a:endParaRPr/>
          </a:p>
          <a:p>
            <a:pPr indent="0" lvl="0" marL="0" rtl="0" algn="l">
              <a:spcBef>
                <a:spcPts val="1200"/>
              </a:spcBef>
              <a:spcAft>
                <a:spcPts val="0"/>
              </a:spcAft>
              <a:buNone/>
            </a:pPr>
            <a:r>
              <a:rPr lang="en"/>
              <a:t>8. This paper 8 investigates how cloud and distributed systems handle the huge data deluge from Agriculture 4.0. It compares different architectures like centralized cloud, distributed cloud, and collaborative models, finding their strengths and weaknesses for various agricultural data management needs. Additionally, it explores trendy technologies like edge computing, fog computing, and blockchain, suggesting how they might shape future data management in this domain.</a:t>
            </a:r>
            <a:endParaRPr/>
          </a:p>
          <a:p>
            <a:pPr indent="0" lvl="0" marL="0" rtl="0" algn="l">
              <a:spcBef>
                <a:spcPts val="1200"/>
              </a:spcBef>
              <a:spcAft>
                <a:spcPts val="1200"/>
              </a:spcAft>
              <a:buNone/>
            </a:pPr>
            <a:r>
              <a:rPr lang="en"/>
              <a:t>9.  </a:t>
            </a:r>
            <a:r>
              <a:rPr lang="en"/>
              <a:t>A study [9] </a:t>
            </a:r>
            <a:r>
              <a:rPr lang="en"/>
              <a:t>using the CROPGRO-Cotton model found that starting cotton crops with slightly moist soil (between 0.8 and full capacity) and maintaining moderate irrigation (30-36 mm) during the season led to the best yields and plant growth in the Tarim Basin. This information is valuable for optimizing irrigation and cotton production in the region.</a:t>
            </a:r>
            <a:endParaRPr/>
          </a:p>
        </p:txBody>
      </p:sp>
      <p:sp>
        <p:nvSpPr>
          <p:cNvPr id="189" name="Google Shape;1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225400" y="738725"/>
            <a:ext cx="8222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Related Work</a:t>
            </a:r>
            <a:endParaRPr sz="4000"/>
          </a:p>
        </p:txBody>
      </p:sp>
      <p:sp>
        <p:nvSpPr>
          <p:cNvPr id="195" name="Google Shape;195;p21"/>
          <p:cNvSpPr txBox="1"/>
          <p:nvPr>
            <p:ph idx="1" type="body"/>
          </p:nvPr>
        </p:nvSpPr>
        <p:spPr>
          <a:xfrm>
            <a:off x="385800" y="1903250"/>
            <a:ext cx="8372400" cy="271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10</a:t>
            </a:r>
            <a:r>
              <a:rPr lang="en"/>
              <a:t>. </a:t>
            </a:r>
            <a:r>
              <a:rPr lang="en"/>
              <a:t>This paper proposes a new precision agriculture design method that uses a distributed computing architecture and the Internet of Things (IoT) to collect, analyze, and store large amounts of data from farms. This data can then be used to optimize irrigation, fertilization, and pest control, which can lead to increased crop yields and reduced environmental impact</a:t>
            </a:r>
            <a:endParaRPr/>
          </a:p>
          <a:p>
            <a:pPr indent="0" lvl="0" marL="0" rtl="0" algn="l">
              <a:spcBef>
                <a:spcPts val="1200"/>
              </a:spcBef>
              <a:spcAft>
                <a:spcPts val="0"/>
              </a:spcAft>
              <a:buNone/>
            </a:pPr>
            <a:r>
              <a:rPr lang="en"/>
              <a:t>11. </a:t>
            </a:r>
            <a:r>
              <a:rPr lang="en"/>
              <a:t>The authors propose a standalone photovoltaic (PV) drip irrigation system to address water scarcity and reliance on grid electricity. This system uses solar panels to power an irrigation pump, delivering water directly to plant roots through a network of pipes and emitters, minimizing water waste. Simulations show the system effectively meets crop water needs while using solar energy, making it a sustainable and cost-effective solution for precision irrigation.</a:t>
            </a:r>
            <a:endParaRPr/>
          </a:p>
          <a:p>
            <a:pPr indent="0" lvl="0" marL="0" rtl="0" algn="l">
              <a:spcBef>
                <a:spcPts val="1200"/>
              </a:spcBef>
              <a:spcAft>
                <a:spcPts val="1200"/>
              </a:spcAft>
              <a:buNone/>
            </a:pPr>
            <a:r>
              <a:rPr lang="en"/>
              <a:t>12.  </a:t>
            </a:r>
            <a:r>
              <a:rPr lang="en"/>
              <a:t>A study in Northwest China found that drip irrigation increased maize yields by up to 26.9% compared to traditional furrow irrigation. The researchers believe that this is due to the more precise water application and uniform soil moisture distribution that drip irrigation provides.</a:t>
            </a:r>
            <a:endParaRPr/>
          </a:p>
        </p:txBody>
      </p:sp>
      <p:sp>
        <p:nvSpPr>
          <p:cNvPr id="196" name="Google Shape;1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