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6858000" cy="9144000"/>
  <p:embeddedFontLst>
    <p:embeddedFont>
      <p:font typeface="Aileron" panose="020B0604020202020204" charset="0"/>
      <p:regular r:id="rId20"/>
    </p:embeddedFont>
    <p:embeddedFont>
      <p:font typeface="Buffalo" panose="020B0604020202020204" charset="0"/>
      <p:regular r:id="rId21"/>
    </p:embeddedFont>
    <p:embeddedFont>
      <p:font typeface="Cheque Bold" panose="020B0604020202020204" charset="0"/>
      <p:regular r:id="rId22"/>
    </p:embeddedFont>
    <p:embeddedFont>
      <p:font typeface="Cocomat Pro" panose="020B0604020202020204" charset="0"/>
      <p:regular r:id="rId23"/>
    </p:embeddedFont>
    <p:embeddedFont>
      <p:font typeface="Cocomat Pro Bold" panose="020B0604020202020204" charset="0"/>
      <p:regular r:id="rId24"/>
    </p:embeddedFont>
    <p:embeddedFont>
      <p:font typeface="Economica" panose="020B0604020202020204" charset="0"/>
      <p:regular r:id="rId25"/>
    </p:embeddedFont>
    <p:embeddedFont>
      <p:font typeface="Economica Bold" panose="020B0604020202020204" charset="0"/>
      <p:regular r:id="rId26"/>
    </p:embeddedFont>
    <p:embeddedFont>
      <p:font typeface="Garet" panose="020B0604020202020204" charset="0"/>
      <p:regular r:id="rId27"/>
    </p:embeddedFont>
    <p:embeddedFont>
      <p:font typeface="Garet Bold" panose="020B0604020202020204" charset="0"/>
      <p:regular r:id="rId28"/>
    </p:embeddedFont>
    <p:embeddedFont>
      <p:font typeface="Garet Light" panose="020B0604020202020204" charset="0"/>
      <p:regular r:id="rId29"/>
    </p:embeddedFont>
    <p:embeddedFont>
      <p:font typeface="Glacial Indifference" panose="020B0604020202020204" charset="0"/>
      <p:regular r:id="rId30"/>
    </p:embeddedFont>
    <p:embeddedFont>
      <p:font typeface="Glacial Indifference Bold" panose="020B0604020202020204" charset="0"/>
      <p:regular r:id="rId31"/>
    </p:embeddedFont>
    <p:embeddedFont>
      <p:font typeface="Inter" panose="020B0604020202020204" charset="0"/>
      <p:regular r:id="rId32"/>
    </p:embeddedFont>
    <p:embeddedFont>
      <p:font typeface="Inter Bold" panose="020B0604020202020204" charset="0"/>
      <p:regular r:id="rId33"/>
    </p:embeddedFont>
    <p:embeddedFont>
      <p:font typeface="Lato" panose="020F0502020204030203" pitchFamily="34" charset="0"/>
      <p:regular r:id="rId34"/>
    </p:embeddedFont>
    <p:embeddedFont>
      <p:font typeface="Lato Bold" panose="020F0502020204030203" charset="0"/>
      <p:regular r:id="rId35"/>
    </p:embeddedFont>
    <p:embeddedFont>
      <p:font typeface="Nefelibata Script" panose="020B0604020202020204" charset="0"/>
      <p:regular r:id="rId36"/>
    </p:embeddedFont>
    <p:embeddedFont>
      <p:font typeface="White Star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1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CDF94FC1-676E-47EB-A349-9E3B1D8550EA}"/>
    <pc:docChg chg="undo custSel addSld delSld modSld">
      <pc:chgData name="Susana Vásquez" userId="dffc548e-2323-4ffc-a8aa-757e426c1faa" providerId="ADAL" clId="{CDF94FC1-676E-47EB-A349-9E3B1D8550EA}" dt="2024-11-30T08:40:54.657" v="19" actId="1076"/>
      <pc:docMkLst>
        <pc:docMk/>
      </pc:docMkLst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8"/>
        </pc:sldMkLst>
      </pc:sldChg>
      <pc:sldChg chg="add del">
        <pc:chgData name="Susana Vásquez" userId="dffc548e-2323-4ffc-a8aa-757e426c1faa" providerId="ADAL" clId="{CDF94FC1-676E-47EB-A349-9E3B1D8550EA}" dt="2024-11-30T08:39:56.481" v="5"/>
        <pc:sldMkLst>
          <pc:docMk/>
          <pc:sldMk cId="0" sldId="269"/>
        </pc:sldMkLst>
      </pc:sldChg>
      <pc:sldChg chg="addSp delSp modSp mod">
        <pc:chgData name="Susana Vásquez" userId="dffc548e-2323-4ffc-a8aa-757e426c1faa" providerId="ADAL" clId="{CDF94FC1-676E-47EB-A349-9E3B1D8550EA}" dt="2024-11-30T08:39:06.488" v="1"/>
        <pc:sldMkLst>
          <pc:docMk/>
          <pc:sldMk cId="0" sldId="270"/>
        </pc:sldMkLst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6" creationId="{1F5E5A6E-D3B6-5E52-8A60-C4486B9652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7" creationId="{DC448951-D4AF-E936-C440-6975DD87D52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29" creationId="{C6125DC2-3B86-7624-F27D-569060B765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0" creationId="{422EC894-BC97-D2E9-DC7B-7D381AB8236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1" creationId="{B35CE2A2-93E6-DAD5-5265-4760C5BBC7C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3" creationId="{44C5094B-694A-2D7C-A0D0-F2F92EAFBCF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4" creationId="{54F93E5A-6186-18D7-66E7-419EDEA66C6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5" creationId="{6E07B9ED-B43F-F0D4-24A5-02EA4C80F9B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8" creationId="{AE7A2E66-8575-4B39-70E9-D14246EF71A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39" creationId="{7C6DC033-5DE7-7A35-4510-689ACC9028C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1" creationId="{2C27E001-7C23-BD1D-E917-F9039F9A360F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2" creationId="{BF2D13DF-A22C-7533-95C1-BBAB5A150BB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4" creationId="{210710D5-D095-29E7-F8CE-A5EC1C8DFD4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5" creationId="{26110AA7-572C-08AE-461F-270CF3C293B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6" creationId="{44936B27-DAA3-2695-4CF4-261A3336569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8" creationId="{EF5986EC-C91D-B7BE-5726-5FBC0255C1F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49" creationId="{8B369669-0B54-65A1-73C4-A06C80C5B6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2" creationId="{D528A0FC-EC13-62EA-C989-DE58891E26C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3" creationId="{E6C29F77-ACF4-8DFE-E1FF-4B97773DE76C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6" creationId="{215BD9D1-CAF9-9CAE-6BFA-C94A9F18C17D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57" creationId="{7A4D04F0-B4F9-43DE-02DA-153745FFFA3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0" creationId="{0D9D348E-ECE8-2153-FA79-8DB1E756E870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1" creationId="{157D7913-090E-8384-CCE0-D0014F7A170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3" creationId="{D58C3CB6-5A06-F326-953F-ED0293D61477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5" creationId="{F5A6671D-707C-CC65-68B5-D2013F1EB0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7" creationId="{159B5C7C-007B-FF93-A582-E36B560E4EA4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69" creationId="{1F9562F9-C8FC-9578-6C60-DB0283CEF258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2" creationId="{902B908A-755C-A89D-FD49-020B9C63977B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3" creationId="{69E098C6-7027-6994-57A9-4195D81A600A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7" creationId="{EC4A35FB-08B5-7E68-C414-DBAAE1E241E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78" creationId="{DB13CD61-6CEE-2559-23BB-C062F1AE11A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0" creationId="{71D15120-9E20-694A-C859-BAC049C43C73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1" creationId="{D86AB75E-7F2F-1144-E4AF-04E3D524E052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4" creationId="{C9E768AA-FB3A-C727-4142-6971F87A383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5" creationId="{95567718-91C1-F48F-DE13-89F8999F9C29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8" creationId="{A20555BB-EC3A-68C3-5F6C-2EA01EAB9F6E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89" creationId="{03BE7FB8-A832-1C88-7BD4-AF7180A95505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0" creationId="{B95A90E1-2FD6-0D1A-5A09-0E9D0D40157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1" creationId="{585E7159-5015-C86B-2DEC-A019749DF4E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2" creationId="{630B4BAC-77F0-9104-B29D-C407D266A7B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3" creationId="{1C54DEFF-74DB-1CB3-D827-FA4CD1419B6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4" creationId="{FC6E7A72-4FF2-3271-0E83-944505E5DDE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5" creationId="{C4788C40-F7CC-303B-2EFA-F449B38AAE1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6" creationId="{E8F135E8-7EE4-B8EB-05EE-FE3441D4AB6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7" creationId="{78EC2C65-71AA-8DB8-462F-AC8C07BDD6D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8" creationId="{C5C8A244-DFE1-8DE0-36FD-B1A9025B548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199" creationId="{4501F22C-3BD4-3A12-03BA-5E7ADC10E1A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0" creationId="{18A3D8BA-E70F-77D9-FFC8-E34182196ED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1" creationId="{AC512AB7-1C08-66D4-61E6-3C7DB36EE77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2" creationId="{013477BC-606C-8B22-1A00-CF757818EFD1}"/>
          </ac:spMkLst>
        </pc:spChg>
        <pc:spChg chg="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4" creationId="{79C12934-1953-8073-CAC5-83EC07D2EB8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5" creationId="{7F6C5105-791B-B6F5-734E-653A520815B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6" creationId="{844EB139-6086-F053-4541-DBD90C7CC6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7" creationId="{852CEEE9-802B-8867-53D2-095E98B3A39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8" creationId="{17FFE33E-A547-B486-8CF3-86E56FAEB4B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09" creationId="{DDA2B504-4E3B-FE9D-552E-EB322021C9E4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0" creationId="{0623AC41-3F03-B601-7A2E-E4FECE3B5D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1" creationId="{75922A35-3E69-5C37-D589-D34757C0610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2" creationId="{D0240DA4-0A0C-3F7C-FC97-BF2F855B121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3" creationId="{8F41651A-3158-5B22-951C-284C35C8631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4" creationId="{6DBEFEC7-2D4B-A348-3B09-EC59F85B3F6C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5" creationId="{587509FC-6267-BBB9-9C0D-E6E9F762665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6" creationId="{6AF51C8C-94E8-860E-E1EE-21F278E1DB4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7" creationId="{CC0FF208-3ECB-7B67-EC20-316ABFE66B92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8" creationId="{9B2F9F91-3259-8EA1-14B1-7C9944CD7F3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19" creationId="{CE4F1FEE-BD25-E021-C2F0-929FD274146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0" creationId="{890FD1C3-7D89-39EE-CD5D-A401BB7B8CF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1" creationId="{02C4F94A-3583-B9F9-F9BA-E34EB2DB73A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2" creationId="{EB0BB578-EFE7-4B4A-E89C-7CCA298A77A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3" creationId="{E8F77ED6-03FF-1D39-BDFE-B38B5E71C843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4" creationId="{1DBEF905-1766-4AAD-B368-F9840E49F348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5" creationId="{B647C3CD-B95B-38E9-4B44-99C9FB2CBE4E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6" creationId="{151CE01A-BA60-652D-796C-5514E1847215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7" creationId="{E96C879C-587E-2C4A-77FE-24A0E641A040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8" creationId="{65232AB3-64CC-95ED-2536-FF7D5EF7FD7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29" creationId="{C9B0702A-2B28-2289-47AF-A9C7AA610A57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0" creationId="{019A9C3E-A76B-780A-F017-D8C7E4488739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1" creationId="{CDC70BB6-E80C-92EC-098A-9762A0E1DB6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2" creationId="{DBCE89D2-FE62-650D-FCEB-D87283B2E63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3" creationId="{2D674BB8-A6BD-3409-AD76-70523146791D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4" creationId="{0A3123EF-A60C-A9F9-213E-F85887D83881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5" creationId="{13AF1DE4-4E1D-585E-F855-B2420BC58E3B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6" creationId="{229D1FFC-BC16-ABFE-2EE1-EA797A7B5AFA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7" creationId="{73F2DCB2-2789-43A2-FFF9-CEDD326A0C16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8" creationId="{D450CA47-9309-EB07-7097-9ACA6D6F24DF}"/>
          </ac:spMkLst>
        </pc:spChg>
        <pc:spChg chg="add mod">
          <ac:chgData name="Susana Vásquez" userId="dffc548e-2323-4ffc-a8aa-757e426c1faa" providerId="ADAL" clId="{CDF94FC1-676E-47EB-A349-9E3B1D8550EA}" dt="2024-11-30T08:39:06.488" v="1"/>
          <ac:spMkLst>
            <pc:docMk/>
            <pc:sldMk cId="0" sldId="270"/>
            <ac:spMk id="239" creationId="{AE827021-911D-598C-563E-A85A5A65AC11}"/>
          </ac:spMkLst>
        </pc:s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28" creationId="{20C80062-6D9A-613C-E171-0AADEADA56E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2" creationId="{ED9C6BC7-5664-E6FF-335C-E32977574EB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6" creationId="{115AC081-C85E-EFC3-3230-702BA857962F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37" creationId="{1FE02E33-4062-A6E9-D868-7E74F7B84B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0" creationId="{F2C87F28-FBCE-622D-AD2A-9F5FAE019D2A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3" creationId="{F8202431-3514-B8C9-4ACC-CDDB1B7313E5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47" creationId="{F2120BAC-D317-F2EB-960A-AB8E6A8933F2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0" creationId="{2274D261-ADE0-6440-CD8A-1C5581EC9182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1" creationId="{F1B5D381-BDE0-AC62-805B-06328B8F6A3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4" creationId="{7211DA91-7D20-1FC9-EDDE-DA86AAD108C9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5" creationId="{9047A70F-C7BC-BFDE-6E33-827173D1EA4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8" creationId="{EFF39262-616C-912E-F348-D32428AD5E4A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59" creationId="{E8FED371-11FD-AB60-BAE1-0C887B79863B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2" creationId="{741CA812-17D3-D6FC-51B2-908093B9C939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4" creationId="{DBEF0206-5C2A-6342-DDDA-6115FD9E83B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6" creationId="{10194FC6-6D21-6F8D-5478-3FF74CCAB92D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68" creationId="{411B0F8B-927A-C3DB-06EB-123434831230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0" creationId="{E649DDA7-0EF6-D819-727B-E8D8221D6795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1" creationId="{EC427154-D3C2-F632-6778-D5B481D9A18F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4" creationId="{23F86936-4368-D2D7-30AC-A19ACF2536E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5" creationId="{7E471FC0-DBC5-C205-4153-8D792AC1A5C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79" creationId="{39563ACF-F410-E510-2B4A-CE745D8042AE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2" creationId="{A571F07B-1199-4558-D994-10CB01DCF50B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3" creationId="{9638FFF3-9736-F84D-0BC8-6DD28C1D40B7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6" creationId="{E4601CE9-1F3C-8E3A-0426-29D6A7F601F8}"/>
          </ac:grpSpMkLst>
        </pc:grpChg>
        <pc:grpChg chg="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187" creationId="{73EACD9E-542E-C18E-69AD-D818EDE47813}"/>
          </ac:grpSpMkLst>
        </pc:grpChg>
        <pc:grpChg chg="add mod">
          <ac:chgData name="Susana Vásquez" userId="dffc548e-2323-4ffc-a8aa-757e426c1faa" providerId="ADAL" clId="{CDF94FC1-676E-47EB-A349-9E3B1D8550EA}" dt="2024-11-30T08:39:06.488" v="1"/>
          <ac:grpSpMkLst>
            <pc:docMk/>
            <pc:sldMk cId="0" sldId="270"/>
            <ac:grpSpMk id="203" creationId="{CF2018F7-E808-F495-D3AC-52B21389E862}"/>
          </ac:grpSpMkLst>
        </pc:grpChg>
      </pc:sldChg>
      <pc:sldChg chg="addSp delSp modSp add del mod">
        <pc:chgData name="Susana Vásquez" userId="dffc548e-2323-4ffc-a8aa-757e426c1faa" providerId="ADAL" clId="{CDF94FC1-676E-47EB-A349-9E3B1D8550EA}" dt="2024-11-30T08:40:54.657" v="19" actId="1076"/>
        <pc:sldMkLst>
          <pc:docMk/>
          <pc:sldMk cId="0" sldId="272"/>
        </pc:sldMkLst>
        <pc:graphicFrameChg chg="add del modGraphic">
          <ac:chgData name="Susana Vásquez" userId="dffc548e-2323-4ffc-a8aa-757e426c1faa" providerId="ADAL" clId="{CDF94FC1-676E-47EB-A349-9E3B1D8550EA}" dt="2024-11-30T08:40:48.259" v="15" actId="20577"/>
          <ac:graphicFrameMkLst>
            <pc:docMk/>
            <pc:sldMk cId="0" sldId="272"/>
            <ac:graphicFrameMk id="13" creationId="{00000000-0000-0000-0000-000000000000}"/>
          </ac:graphicFrameMkLst>
        </pc:graphicFrameChg>
        <pc:picChg chg="add mod">
          <ac:chgData name="Susana Vásquez" userId="dffc548e-2323-4ffc-a8aa-757e426c1faa" providerId="ADAL" clId="{CDF94FC1-676E-47EB-A349-9E3B1D8550EA}" dt="2024-11-30T08:40:54.657" v="19" actId="1076"/>
          <ac:picMkLst>
            <pc:docMk/>
            <pc:sldMk cId="0" sldId="272"/>
            <ac:picMk id="25" creationId="{9E6688C7-9987-54F9-C776-17C9F5769E57}"/>
          </ac:picMkLst>
        </pc:picChg>
      </pc:sldChg>
      <pc:sldChg chg="add del">
        <pc:chgData name="Susana Vásquez" userId="dffc548e-2323-4ffc-a8aa-757e426c1faa" providerId="ADAL" clId="{CDF94FC1-676E-47EB-A349-9E3B1D8550EA}" dt="2024-11-30T08:39:26.245" v="3"/>
        <pc:sldMkLst>
          <pc:docMk/>
          <pc:sldMk cId="0" sldId="273"/>
        </pc:sldMkLst>
      </pc:sldChg>
    </pc:docChg>
  </pc:docChgLst>
  <pc:docChgLst>
    <pc:chgData name="Susana Vásquez" userId="dffc548e-2323-4ffc-a8aa-757e426c1faa" providerId="ADAL" clId="{B21D8137-F5C8-47F9-8878-7F2B89D016BF}"/>
    <pc:docChg chg="modSld sldOrd">
      <pc:chgData name="Susana Vásquez" userId="dffc548e-2323-4ffc-a8aa-757e426c1faa" providerId="ADAL" clId="{B21D8137-F5C8-47F9-8878-7F2B89D016BF}" dt="2025-02-17T21:38:08.956" v="8" actId="14734"/>
      <pc:docMkLst>
        <pc:docMk/>
      </pc:docMkLst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56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57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7"/>
            <ac:spMk id="19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58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2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32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4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8"/>
            <ac:spMk id="45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59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1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59"/>
            <ac:spMk id="20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0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1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2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2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0"/>
            <ac:spMk id="31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1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1"/>
            <ac:spMk id="19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2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2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2"/>
            <ac:spMk id="38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3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1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2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2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2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3"/>
            <ac:spMk id="29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4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4"/>
            <ac:spMk id="20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5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1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3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3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3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3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5"/>
            <ac:spMk id="41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6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1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19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2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2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6"/>
            <ac:spMk id="28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7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22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2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3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3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32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7"/>
            <ac:spMk id="33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8:08.956" v="8" actId="14734"/>
        <pc:sldMkLst>
          <pc:docMk/>
          <pc:sldMk cId="0" sldId="268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8"/>
            <ac:spMk id="19" creationId="{00000000-0000-0000-0000-000000000000}"/>
          </ac:spMkLst>
        </pc:spChg>
        <pc:graphicFrameChg chg="modGraphic">
          <ac:chgData name="Susana Vásquez" userId="dffc548e-2323-4ffc-a8aa-757e426c1faa" providerId="ADAL" clId="{B21D8137-F5C8-47F9-8878-7F2B89D016BF}" dt="2025-02-17T21:38:08.956" v="8" actId="14734"/>
          <ac:graphicFrameMkLst>
            <pc:docMk/>
            <pc:sldMk cId="0" sldId="268"/>
            <ac:graphicFrameMk id="14" creationId="{00000000-0000-0000-0000-000000000000}"/>
          </ac:graphicFrameMkLst>
        </pc:graphicFrame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69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69"/>
            <ac:spMk id="18" creationId="{00000000-0000-0000-0000-000000000000}"/>
          </ac:spMkLst>
        </pc:spChg>
        <pc:graphicFrameChg chg="modGraphic">
          <ac:chgData name="Susana Vásquez" userId="dffc548e-2323-4ffc-a8aa-757e426c1faa" providerId="ADAL" clId="{B21D8137-F5C8-47F9-8878-7F2B89D016BF}" dt="2025-02-17T21:37:51.643" v="6" actId="20577"/>
          <ac:graphicFrameMkLst>
            <pc:docMk/>
            <pc:sldMk cId="0" sldId="269"/>
            <ac:graphicFrameMk id="9" creationId="{00000000-0000-0000-0000-000000000000}"/>
          </ac:graphicFrameMkLst>
        </pc:graphicFrameChg>
      </pc:sldChg>
      <pc:sldChg chg="modSp mod or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70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26" creationId="{1F5E5A6E-D3B6-5E52-8A60-C4486B9652A5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33" creationId="{44C5094B-694A-2D7C-A0D0-F2F92EAFBCFE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48" creationId="{EF5986EC-C91D-B7BE-5726-5FBC0255C1F8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52" creationId="{D528A0FC-EC13-62EA-C989-DE58891E26CE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199" creationId="{4501F22C-3BD4-3A12-03BA-5E7ADC10E1A9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219" creationId="{CE4F1FEE-BD25-E021-C2F0-929FD274146F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221" creationId="{02C4F94A-3583-B9F9-F9BA-E34EB2DB73A7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228" creationId="{65232AB3-64CC-95ED-2536-FF7D5EF7FD79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0"/>
            <ac:spMk id="232" creationId="{DBCE89D2-FE62-650D-FCEB-D87283B2E631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72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1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1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2"/>
            <ac:spMk id="18" creationId="{00000000-0000-0000-0000-000000000000}"/>
          </ac:spMkLst>
        </pc:spChg>
      </pc:sldChg>
      <pc:sldChg chg="modSp mod">
        <pc:chgData name="Susana Vásquez" userId="dffc548e-2323-4ffc-a8aa-757e426c1faa" providerId="ADAL" clId="{B21D8137-F5C8-47F9-8878-7F2B89D016BF}" dt="2025-02-17T21:37:59.813" v="7" actId="790"/>
        <pc:sldMkLst>
          <pc:docMk/>
          <pc:sldMk cId="0" sldId="273"/>
        </pc:sldMkLst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3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4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5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6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7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8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10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11" creationId="{00000000-0000-0000-0000-000000000000}"/>
          </ac:spMkLst>
        </pc:spChg>
        <pc:spChg chg="mod">
          <ac:chgData name="Susana Vásquez" userId="dffc548e-2323-4ffc-a8aa-757e426c1faa" providerId="ADAL" clId="{B21D8137-F5C8-47F9-8878-7F2B89D016BF}" dt="2025-02-17T21:37:59.813" v="7" actId="790"/>
          <ac:spMkLst>
            <pc:docMk/>
            <pc:sldMk cId="0" sldId="273"/>
            <ac:spMk id="12" creationId="{00000000-0000-0000-0000-000000000000}"/>
          </ac:spMkLst>
        </pc:spChg>
        <pc:graphicFrameChg chg="modGraphic">
          <ac:chgData name="Susana Vásquez" userId="dffc548e-2323-4ffc-a8aa-757e426c1faa" providerId="ADAL" clId="{B21D8137-F5C8-47F9-8878-7F2B89D016BF}" dt="2025-02-17T21:37:59.813" v="7" actId="790"/>
          <ac:graphicFrameMkLst>
            <pc:docMk/>
            <pc:sldMk cId="0" sldId="273"/>
            <ac:graphicFrameMk id="1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svg"/><Relationship Id="rId18" Type="http://schemas.openxmlformats.org/officeDocument/2006/relationships/image" Target="../media/image44.jpeg"/><Relationship Id="rId26" Type="http://schemas.openxmlformats.org/officeDocument/2006/relationships/image" Target="../media/image52.png"/><Relationship Id="rId3" Type="http://schemas.openxmlformats.org/officeDocument/2006/relationships/image" Target="../media/image29.sv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jpe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5" Type="http://schemas.openxmlformats.org/officeDocument/2006/relationships/image" Target="../media/image31.svg"/><Relationship Id="rId15" Type="http://schemas.openxmlformats.org/officeDocument/2006/relationships/image" Target="../media/image41.jpe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svg"/><Relationship Id="rId19" Type="http://schemas.openxmlformats.org/officeDocument/2006/relationships/image" Target="../media/image45.png"/><Relationship Id="rId31" Type="http://schemas.openxmlformats.org/officeDocument/2006/relationships/image" Target="../media/image5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sv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5.png"/><Relationship Id="rId8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4647696" y="9496183"/>
            <a:ext cx="1443679" cy="278454"/>
          </a:xfrm>
          <a:custGeom>
            <a:avLst/>
            <a:gdLst/>
            <a:ahLst/>
            <a:cxnLst/>
            <a:rect l="l" t="t" r="r" b="b"/>
            <a:pathLst>
              <a:path w="1443679" h="278454">
                <a:moveTo>
                  <a:pt x="0" y="0"/>
                </a:moveTo>
                <a:lnTo>
                  <a:pt x="1443678" y="0"/>
                </a:lnTo>
                <a:lnTo>
                  <a:pt x="1443678" y="278454"/>
                </a:lnTo>
                <a:lnTo>
                  <a:pt x="0" y="278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289634" y="3764850"/>
            <a:ext cx="6883423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9"/>
              </a:lnSpc>
            </a:pPr>
            <a:r>
              <a:rPr lang="ca-ES" sz="10399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Quin cadenat és més segur?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000" y="675827"/>
            <a:ext cx="4860464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ca-ES" sz="30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Membres de l’equip: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ca-ES" sz="15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ca-ES" sz="15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ca-ES" sz="15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  <a:p>
            <a:pPr marL="192976" lvl="1" indent="-96488" algn="l">
              <a:lnSpc>
                <a:spcPts val="2700"/>
              </a:lnSpc>
              <a:buFont typeface="Arial"/>
              <a:buChar char="•"/>
            </a:pPr>
            <a:r>
              <a:rPr lang="ca-ES" sz="15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 _________ _ _ _ _ _ _ _ _ _ _ _ _ _ _ _ _ _ _ _ _ _ _ _ _ _ _ _ _ _ _ _ _ _ _ _ _ _ _ _ _ _ _ _____ _ __ _ _ _ _ </a:t>
            </a:r>
          </a:p>
          <a:p>
            <a:pPr marL="193040" lvl="1" indent="-96520" algn="l">
              <a:lnSpc>
                <a:spcPts val="2700"/>
              </a:lnSpc>
              <a:buFont typeface="Arial"/>
              <a:buChar char="•"/>
            </a:pPr>
            <a:r>
              <a:rPr lang="ca-ES" sz="1500" noProof="0" dirty="0">
                <a:solidFill>
                  <a:srgbClr val="F87354"/>
                </a:solidFill>
                <a:latin typeface="White Star"/>
                <a:ea typeface="White Star"/>
                <a:cs typeface="White Star"/>
                <a:sym typeface="White Star"/>
              </a:rPr>
              <a:t>_________ _ _ _ _ _ _ _ _ _ _ _ _ _ _ _ _ _ _ _ _ _ _ _ _ _ _ _ _ _ _ _ _ _ _ _ _ _ _ _ _ _ _ _____ _ __ _ _ _ _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53479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Quin cadenat és més segur?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46912" y="4419982"/>
            <a:ext cx="6782434" cy="5667747"/>
            <a:chOff x="0" y="0"/>
            <a:chExt cx="2430671" cy="20311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30671" cy="2031193"/>
            </a:xfrm>
            <a:custGeom>
              <a:avLst/>
              <a:gdLst/>
              <a:ahLst/>
              <a:cxnLst/>
              <a:rect l="l" t="t" r="r" b="b"/>
              <a:pathLst>
                <a:path w="2430671" h="203119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2008363"/>
                  </a:lnTo>
                  <a:cubicBezTo>
                    <a:pt x="2430671" y="2020972"/>
                    <a:pt x="2420450" y="2031193"/>
                    <a:pt x="2407842" y="2031193"/>
                  </a:cubicBezTo>
                  <a:lnTo>
                    <a:pt x="22829" y="2031193"/>
                  </a:lnTo>
                  <a:cubicBezTo>
                    <a:pt x="10221" y="2031193"/>
                    <a:pt x="0" y="2020972"/>
                    <a:pt x="0" y="200836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2430671" cy="2031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88221"/>
              </p:ext>
            </p:extLst>
          </p:nvPr>
        </p:nvGraphicFramePr>
        <p:xfrm>
          <a:off x="427154" y="4509757"/>
          <a:ext cx="6551495" cy="5485131"/>
        </p:xfrm>
        <a:graphic>
          <a:graphicData uri="http://schemas.openxmlformats.org/drawingml/2006/table">
            <a:tbl>
              <a:tblPr/>
              <a:tblGrid>
                <a:gridCol w="655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17" name="Freeform 17"/>
          <p:cNvSpPr/>
          <p:nvPr/>
        </p:nvSpPr>
        <p:spPr>
          <a:xfrm>
            <a:off x="1515730" y="2388912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6" y="0"/>
                </a:lnTo>
                <a:lnTo>
                  <a:pt x="908236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8" name="Freeform 18"/>
          <p:cNvSpPr/>
          <p:nvPr/>
        </p:nvSpPr>
        <p:spPr>
          <a:xfrm>
            <a:off x="2736239" y="241062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90" y="0"/>
                </a:lnTo>
                <a:lnTo>
                  <a:pt x="805590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" name="Freeform 19"/>
          <p:cNvSpPr/>
          <p:nvPr/>
        </p:nvSpPr>
        <p:spPr>
          <a:xfrm>
            <a:off x="3841782" y="2362536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7" y="0"/>
                </a:lnTo>
                <a:lnTo>
                  <a:pt x="932877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" name="Freeform 20"/>
          <p:cNvSpPr/>
          <p:nvPr/>
        </p:nvSpPr>
        <p:spPr>
          <a:xfrm>
            <a:off x="396384" y="2376694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" name="Freeform 21"/>
          <p:cNvSpPr/>
          <p:nvPr/>
        </p:nvSpPr>
        <p:spPr>
          <a:xfrm>
            <a:off x="4821677" y="2346021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" name="Freeform 22"/>
          <p:cNvSpPr/>
          <p:nvPr/>
        </p:nvSpPr>
        <p:spPr>
          <a:xfrm>
            <a:off x="6166377" y="24184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3" name="TextBox 23"/>
          <p:cNvSpPr txBox="1"/>
          <p:nvPr/>
        </p:nvSpPr>
        <p:spPr>
          <a:xfrm>
            <a:off x="346912" y="3612391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</a:pPr>
            <a:r>
              <a:rPr lang="ca-ES" sz="2000" spc="260" noProof="0" dirty="0">
                <a:solidFill>
                  <a:srgbClr val="2C2C2C"/>
                </a:solidFill>
                <a:latin typeface="Cheque Bold"/>
                <a:ea typeface="Cheque Bold"/>
                <a:cs typeface="Cheque Bold"/>
                <a:sym typeface="Cheque Bold"/>
              </a:rPr>
              <a:t>resposta final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Elaboreu una resposta final, completa, a la pregunta objectiu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523901" y="1556519"/>
            <a:ext cx="891893" cy="624338"/>
            <a:chOff x="0" y="0"/>
            <a:chExt cx="1197082" cy="83797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7111" cy="837982"/>
            </a:xfrm>
            <a:custGeom>
              <a:avLst/>
              <a:gdLst/>
              <a:ahLst/>
              <a:cxnLst/>
              <a:rect l="l" t="t" r="r" b="b"/>
              <a:pathLst>
                <a:path w="1197111" h="837982">
                  <a:moveTo>
                    <a:pt x="0" y="0"/>
                  </a:moveTo>
                  <a:lnTo>
                    <a:pt x="1197111" y="0"/>
                  </a:lnTo>
                  <a:lnTo>
                    <a:pt x="1197111" y="837982"/>
                  </a:lnTo>
                  <a:lnTo>
                    <a:pt x="0" y="837982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197082" cy="837974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2: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polsador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4715" y="1475557"/>
            <a:ext cx="891893" cy="786263"/>
            <a:chOff x="0" y="0"/>
            <a:chExt cx="1197082" cy="105530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97111" cy="1055314"/>
            </a:xfrm>
            <a:custGeom>
              <a:avLst/>
              <a:gdLst/>
              <a:ahLst/>
              <a:cxnLst/>
              <a:rect l="l" t="t" r="r" b="b"/>
              <a:pathLst>
                <a:path w="1197111" h="1055314">
                  <a:moveTo>
                    <a:pt x="0" y="0"/>
                  </a:moveTo>
                  <a:lnTo>
                    <a:pt x="1197111" y="0"/>
                  </a:lnTo>
                  <a:lnTo>
                    <a:pt x="1197111" y="1055314"/>
                  </a:lnTo>
                  <a:lnTo>
                    <a:pt x="0" y="1055314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97082" cy="1055307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1: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numeració de ruleta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693088" y="1564204"/>
            <a:ext cx="891893" cy="608969"/>
            <a:chOff x="0" y="0"/>
            <a:chExt cx="1502042" cy="102556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3: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amb dates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62274" y="1564204"/>
            <a:ext cx="891893" cy="608969"/>
            <a:chOff x="0" y="0"/>
            <a:chExt cx="1502042" cy="10255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4: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paraules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031460" y="1564204"/>
            <a:ext cx="891893" cy="608969"/>
            <a:chOff x="0" y="0"/>
            <a:chExt cx="1502042" cy="102556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5: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direccional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6200646" y="1564204"/>
            <a:ext cx="891893" cy="608969"/>
            <a:chOff x="0" y="0"/>
            <a:chExt cx="1502042" cy="102556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02079" cy="1025575"/>
            </a:xfrm>
            <a:custGeom>
              <a:avLst/>
              <a:gdLst/>
              <a:ahLst/>
              <a:cxnLst/>
              <a:rect l="l" t="t" r="r" b="b"/>
              <a:pathLst>
                <a:path w="1502079" h="1025575">
                  <a:moveTo>
                    <a:pt x="0" y="0"/>
                  </a:moveTo>
                  <a:lnTo>
                    <a:pt x="1502079" y="0"/>
                  </a:lnTo>
                  <a:lnTo>
                    <a:pt x="1502079" y="1025575"/>
                  </a:lnTo>
                  <a:lnTo>
                    <a:pt x="0" y="1025575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0"/>
              <a:ext cx="1502042" cy="1025568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080"/>
                </a:lnSpc>
              </a:pPr>
              <a:r>
                <a:rPr lang="ca-ES" sz="9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6: </a:t>
              </a:r>
              <a:r>
                <a:rPr lang="ca-ES" sz="9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caixa forta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23130"/>
              </p:ext>
            </p:extLst>
          </p:nvPr>
        </p:nvGraphicFramePr>
        <p:xfrm>
          <a:off x="348773" y="2777650"/>
          <a:ext cx="6309865" cy="121350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20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Cadenat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Nova informació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Resultat 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nombre de codis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317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7: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1 de   numeració de ruleta, del que sabem que la contrasenya</a:t>
                      </a:r>
                      <a:r>
                        <a:rPr lang="ca-ES" sz="831" noProof="0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no conté xifres repetides.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487101" y="3165038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487101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0" y="0"/>
                </a:lnTo>
                <a:lnTo>
                  <a:pt x="811160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5" name="TextBox 15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Cadenats amb nova informació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1298969"/>
            <a:ext cx="6766828" cy="120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ca-ES" sz="2299" spc="11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Ens han donat més informació sobre la contrasenya...</a:t>
            </a:r>
          </a:p>
          <a:p>
            <a:pPr algn="ctr">
              <a:lnSpc>
                <a:spcPts val="3218"/>
              </a:lnSpc>
            </a:pPr>
            <a:r>
              <a:rPr lang="ca-ES" sz="3699" spc="184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Podem trobar el nombre de codis amb la nova informació?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73177" y="4590881"/>
            <a:ext cx="6782434" cy="1775496"/>
            <a:chOff x="0" y="0"/>
            <a:chExt cx="2430671" cy="6362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0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7919"/>
              </p:ext>
            </p:extLst>
          </p:nvPr>
        </p:nvGraphicFramePr>
        <p:xfrm>
          <a:off x="487101" y="4680655"/>
          <a:ext cx="6644105" cy="1630816"/>
        </p:xfrm>
        <a:graphic>
          <a:graphicData uri="http://schemas.openxmlformats.org/drawingml/2006/table">
            <a:tbl>
              <a:tblPr/>
              <a:tblGrid>
                <a:gridCol w="664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52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1"/>
          <p:cNvSpPr txBox="1"/>
          <p:nvPr/>
        </p:nvSpPr>
        <p:spPr>
          <a:xfrm>
            <a:off x="388783" y="4214212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3457"/>
              </p:ext>
            </p:extLst>
          </p:nvPr>
        </p:nvGraphicFramePr>
        <p:xfrm>
          <a:off x="324368" y="6894608"/>
          <a:ext cx="6309865" cy="6412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8: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2 polsador, del que sabem amb seguretat que la contrasenya té </a:t>
                      </a:r>
                      <a:r>
                        <a:rPr lang="ca-ES" sz="831" noProof="0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7 xifres</a:t>
                      </a: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48773" y="8206823"/>
            <a:ext cx="6782434" cy="1775496"/>
            <a:chOff x="0" y="0"/>
            <a:chExt cx="2430671" cy="6362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10540"/>
              </p:ext>
            </p:extLst>
          </p:nvPr>
        </p:nvGraphicFramePr>
        <p:xfrm>
          <a:off x="487101" y="8296596"/>
          <a:ext cx="6567749" cy="1599208"/>
        </p:xfrm>
        <a:graphic>
          <a:graphicData uri="http://schemas.openxmlformats.org/drawingml/2006/table">
            <a:tbl>
              <a:tblPr/>
              <a:tblGrid>
                <a:gridCol w="656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0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Box 27"/>
          <p:cNvSpPr txBox="1"/>
          <p:nvPr/>
        </p:nvSpPr>
        <p:spPr>
          <a:xfrm>
            <a:off x="364379" y="7830154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sp>
        <p:nvSpPr>
          <p:cNvPr id="28" name="Freeform 28"/>
          <p:cNvSpPr/>
          <p:nvPr/>
        </p:nvSpPr>
        <p:spPr>
          <a:xfrm>
            <a:off x="460435" y="681014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6"/>
                </a:lnTo>
                <a:lnTo>
                  <a:pt x="0" y="9057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2348"/>
              </p:ext>
            </p:extLst>
          </p:nvPr>
        </p:nvGraphicFramePr>
        <p:xfrm>
          <a:off x="316565" y="1245257"/>
          <a:ext cx="6309865" cy="7936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9: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3 amb dates, del que sabem que </a:t>
                      </a:r>
                      <a:r>
                        <a:rPr lang="ca-ES" sz="831" noProof="0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ni els dies ni els anys contenen xifres repetides</a:t>
                      </a: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789065" y="2165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Cadenats amb nova informació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56576" y="2351228"/>
            <a:ext cx="6782434" cy="1775496"/>
            <a:chOff x="0" y="0"/>
            <a:chExt cx="2430671" cy="6362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17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039"/>
              </p:ext>
            </p:extLst>
          </p:nvPr>
        </p:nvGraphicFramePr>
        <p:xfrm>
          <a:off x="471546" y="2441002"/>
          <a:ext cx="6507104" cy="161966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458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8"/>
          <p:cNvSpPr txBox="1"/>
          <p:nvPr/>
        </p:nvSpPr>
        <p:spPr>
          <a:xfrm>
            <a:off x="332171" y="2045357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19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14510"/>
              </p:ext>
            </p:extLst>
          </p:nvPr>
        </p:nvGraphicFramePr>
        <p:xfrm>
          <a:off x="340969" y="7527442"/>
          <a:ext cx="6309865" cy="5650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203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11: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6 de caixa forta, del que sabem que la contrasenya</a:t>
                      </a:r>
                      <a:r>
                        <a:rPr lang="ca-ES" sz="831" noProof="0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té 2 xifres repetides.</a:t>
                      </a: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</a:t>
                      </a:r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57150" marR="57150" marT="57150" marB="571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20"/>
          <p:cNvGrpSpPr/>
          <p:nvPr/>
        </p:nvGrpSpPr>
        <p:grpSpPr>
          <a:xfrm>
            <a:off x="365374" y="8576833"/>
            <a:ext cx="6782434" cy="1775496"/>
            <a:chOff x="0" y="0"/>
            <a:chExt cx="2430671" cy="6362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77759"/>
              </p:ext>
            </p:extLst>
          </p:nvPr>
        </p:nvGraphicFramePr>
        <p:xfrm>
          <a:off x="471545" y="8666606"/>
          <a:ext cx="6507105" cy="1605880"/>
        </p:xfrm>
        <a:graphic>
          <a:graphicData uri="http://schemas.openxmlformats.org/drawingml/2006/table">
            <a:tbl>
              <a:tblPr/>
              <a:tblGrid>
                <a:gridCol w="650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35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4"/>
          <p:cNvSpPr txBox="1"/>
          <p:nvPr/>
        </p:nvSpPr>
        <p:spPr>
          <a:xfrm>
            <a:off x="379985" y="8237193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graphicFrame>
        <p:nvGraphicFramePr>
          <p:cNvPr id="25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62375"/>
              </p:ext>
            </p:extLst>
          </p:nvPr>
        </p:nvGraphicFramePr>
        <p:xfrm>
          <a:off x="364379" y="4293550"/>
          <a:ext cx="6309865" cy="641287"/>
        </p:xfrm>
        <a:graphic>
          <a:graphicData uri="http://schemas.openxmlformats.org/drawingml/2006/table">
            <a:tbl>
              <a:tblPr/>
              <a:tblGrid>
                <a:gridCol w="10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458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 10: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Cadenat 5 direccional, del que sabem que la contrasenya</a:t>
                      </a:r>
                      <a:r>
                        <a:rPr lang="ca-ES" sz="831" noProof="0" dirty="0">
                          <a:solidFill>
                            <a:srgbClr val="733EF6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no conté direccions repetides</a:t>
                      </a: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.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F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26"/>
          <p:cNvGrpSpPr/>
          <p:nvPr/>
        </p:nvGrpSpPr>
        <p:grpSpPr>
          <a:xfrm>
            <a:off x="364379" y="5466196"/>
            <a:ext cx="6782434" cy="1775496"/>
            <a:chOff x="0" y="0"/>
            <a:chExt cx="2430671" cy="63629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9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0501"/>
              </p:ext>
            </p:extLst>
          </p:nvPr>
        </p:nvGraphicFramePr>
        <p:xfrm>
          <a:off x="471546" y="5555970"/>
          <a:ext cx="6507104" cy="1558824"/>
        </p:xfrm>
        <a:graphic>
          <a:graphicData uri="http://schemas.openxmlformats.org/drawingml/2006/table">
            <a:tbl>
              <a:tblPr/>
              <a:tblGrid>
                <a:gridCol w="6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Box 30"/>
          <p:cNvSpPr txBox="1"/>
          <p:nvPr/>
        </p:nvSpPr>
        <p:spPr>
          <a:xfrm>
            <a:off x="396586" y="509365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4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Justificació i càlculs</a:t>
            </a:r>
          </a:p>
        </p:txBody>
      </p:sp>
      <p:sp>
        <p:nvSpPr>
          <p:cNvPr id="31" name="Freeform 31"/>
          <p:cNvSpPr/>
          <p:nvPr/>
        </p:nvSpPr>
        <p:spPr>
          <a:xfrm>
            <a:off x="471545" y="1227038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32" name="Freeform 32"/>
          <p:cNvSpPr/>
          <p:nvPr/>
        </p:nvSpPr>
        <p:spPr>
          <a:xfrm>
            <a:off x="297301" y="412672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33" name="Freeform 33"/>
          <p:cNvSpPr/>
          <p:nvPr/>
        </p:nvSpPr>
        <p:spPr>
          <a:xfrm>
            <a:off x="411196" y="7289317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20014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3" name="TextBox 13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Modelització de cadenats</a:t>
            </a:r>
          </a:p>
        </p:txBody>
      </p:sp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96221"/>
              </p:ext>
            </p:extLst>
          </p:nvPr>
        </p:nvGraphicFramePr>
        <p:xfrm>
          <a:off x="365385" y="2659342"/>
          <a:ext cx="6403285" cy="6940868"/>
        </p:xfrm>
        <a:graphic>
          <a:graphicData uri="http://schemas.openxmlformats.org/drawingml/2006/table">
            <a:tbl>
              <a:tblPr/>
              <a:tblGrid>
                <a:gridCol w="8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 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Càlcul 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(explicació)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</a:t>
                      </a:r>
                      <a:r>
                        <a:rPr lang="ca-ES" sz="1100" noProof="0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r,n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)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Comparem les tècniques utilitzades a cada cas...</a:t>
            </a:r>
          </a:p>
          <a:p>
            <a:pPr algn="ctr">
              <a:lnSpc>
                <a:spcPts val="3044"/>
              </a:lnSpc>
            </a:pPr>
            <a:r>
              <a:rPr lang="ca-ES" sz="3499" spc="174" noProof="0" dirty="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Què caracteritza un model de cadenat?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sp>
        <p:nvSpPr>
          <p:cNvPr id="17" name="Freeform 17"/>
          <p:cNvSpPr/>
          <p:nvPr/>
        </p:nvSpPr>
        <p:spPr>
          <a:xfrm>
            <a:off x="386615" y="6296198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8" name="Freeform 18"/>
          <p:cNvSpPr/>
          <p:nvPr/>
        </p:nvSpPr>
        <p:spPr>
          <a:xfrm>
            <a:off x="386615" y="859865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" name="Freeform 19"/>
          <p:cNvSpPr/>
          <p:nvPr/>
        </p:nvSpPr>
        <p:spPr>
          <a:xfrm>
            <a:off x="446848" y="3926609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50"/>
                </a:lnTo>
                <a:lnTo>
                  <a:pt x="0" y="887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24553"/>
              </p:ext>
            </p:extLst>
          </p:nvPr>
        </p:nvGraphicFramePr>
        <p:xfrm>
          <a:off x="365385" y="2659342"/>
          <a:ext cx="6403285" cy="6940868"/>
        </p:xfrm>
        <a:graphic>
          <a:graphicData uri="http://schemas.openxmlformats.org/drawingml/2006/table">
            <a:tbl>
              <a:tblPr/>
              <a:tblGrid>
                <a:gridCol w="85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966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Cadenat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Variables 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Càlcul 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particular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escrita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(explicació)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Fórmula algebraica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(</a:t>
                      </a:r>
                      <a:r>
                        <a:rPr lang="ca-ES" sz="1100" noProof="0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r,n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)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634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r = 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680"/>
                        </a:lnSpc>
                      </a:pPr>
                      <a:r>
                        <a:rPr lang="ca-ES" sz="12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n = </a:t>
                      </a:r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00BF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396586" y="1241819"/>
            <a:ext cx="6766828" cy="90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Comparem les tècniques utilitzades a cada cas...</a:t>
            </a:r>
          </a:p>
          <a:p>
            <a:pPr algn="ctr">
              <a:lnSpc>
                <a:spcPts val="3044"/>
              </a:lnSpc>
            </a:pPr>
            <a:r>
              <a:rPr lang="ca-ES" sz="3499" spc="174" noProof="0" dirty="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Què caracteritza un model de cadenat?</a:t>
            </a:r>
          </a:p>
        </p:txBody>
      </p:sp>
      <p:sp>
        <p:nvSpPr>
          <p:cNvPr id="11" name="Freeform 11"/>
          <p:cNvSpPr/>
          <p:nvPr/>
        </p:nvSpPr>
        <p:spPr>
          <a:xfrm>
            <a:off x="365385" y="3901980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9"/>
                </a:lnTo>
                <a:lnTo>
                  <a:pt x="0" y="958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2" name="Freeform 12"/>
          <p:cNvSpPr/>
          <p:nvPr/>
        </p:nvSpPr>
        <p:spPr>
          <a:xfrm>
            <a:off x="176094" y="6089164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8" y="0"/>
                </a:lnTo>
                <a:lnTo>
                  <a:pt x="1311458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3" name="Freeform 13"/>
          <p:cNvSpPr/>
          <p:nvPr/>
        </p:nvSpPr>
        <p:spPr>
          <a:xfrm>
            <a:off x="320681" y="8463883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70" y="0"/>
                </a:lnTo>
                <a:lnTo>
                  <a:pt x="962970" y="948596"/>
                </a:lnTo>
                <a:lnTo>
                  <a:pt x="0" y="948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4" name="TextBox 14"/>
          <p:cNvSpPr txBox="1"/>
          <p:nvPr/>
        </p:nvSpPr>
        <p:spPr>
          <a:xfrm>
            <a:off x="396586" y="2170392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00BF6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53479" y="25465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00BF63"/>
                </a:solidFill>
                <a:latin typeface="Buffalo"/>
                <a:ea typeface="Buffalo"/>
                <a:cs typeface="Buffalo"/>
                <a:sym typeface="Buffalo"/>
              </a:rPr>
              <a:t>Modelització de cadenats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/>
          <p:nvPr/>
        </p:nvSpPr>
        <p:spPr>
          <a:xfrm>
            <a:off x="-269503" y="435143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2" name="AutoShape 12"/>
          <p:cNvSpPr/>
          <p:nvPr/>
        </p:nvSpPr>
        <p:spPr>
          <a:xfrm>
            <a:off x="-98761" y="2762115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3" name="AutoShape 13"/>
          <p:cNvSpPr/>
          <p:nvPr/>
        </p:nvSpPr>
        <p:spPr>
          <a:xfrm>
            <a:off x="-327293" y="5879423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4" name="AutoShape 14"/>
          <p:cNvSpPr/>
          <p:nvPr/>
        </p:nvSpPr>
        <p:spPr>
          <a:xfrm>
            <a:off x="-269503" y="7514757"/>
            <a:ext cx="7925900" cy="0"/>
          </a:xfrm>
          <a:prstGeom prst="line">
            <a:avLst/>
          </a:prstGeom>
          <a:ln w="19050" cap="flat">
            <a:solidFill>
              <a:srgbClr val="ECE5FD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20" name="Freeform 20"/>
          <p:cNvSpPr/>
          <p:nvPr/>
        </p:nvSpPr>
        <p:spPr>
          <a:xfrm rot="-5400000">
            <a:off x="-5354641" y="5219920"/>
            <a:ext cx="10692000" cy="252160"/>
          </a:xfrm>
          <a:custGeom>
            <a:avLst/>
            <a:gdLst/>
            <a:ahLst/>
            <a:cxnLst/>
            <a:rect l="l" t="t" r="r" b="b"/>
            <a:pathLst>
              <a:path w="10692000" h="252160">
                <a:moveTo>
                  <a:pt x="0" y="0"/>
                </a:moveTo>
                <a:lnTo>
                  <a:pt x="10692000" y="0"/>
                </a:lnTo>
                <a:lnTo>
                  <a:pt x="10692000" y="252160"/>
                </a:lnTo>
                <a:lnTo>
                  <a:pt x="0" y="25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070085" b="-2070085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" name="Freeform 21"/>
          <p:cNvSpPr/>
          <p:nvPr/>
        </p:nvSpPr>
        <p:spPr>
          <a:xfrm rot="-5400000">
            <a:off x="1754403" y="4949104"/>
            <a:ext cx="11750185" cy="334097"/>
          </a:xfrm>
          <a:custGeom>
            <a:avLst/>
            <a:gdLst/>
            <a:ahLst/>
            <a:cxnLst/>
            <a:rect l="l" t="t" r="r" b="b"/>
            <a:pathLst>
              <a:path w="11750185" h="334097">
                <a:moveTo>
                  <a:pt x="0" y="0"/>
                </a:moveTo>
                <a:lnTo>
                  <a:pt x="11750185" y="0"/>
                </a:lnTo>
                <a:lnTo>
                  <a:pt x="11750185" y="334097"/>
                </a:lnTo>
                <a:lnTo>
                  <a:pt x="0" y="33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708499" b="-1708499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26" name="AutoShape 2">
            <a:extLst>
              <a:ext uri="{FF2B5EF4-FFF2-40B4-BE49-F238E27FC236}">
                <a16:creationId xmlns:a16="http://schemas.microsoft.com/office/drawing/2014/main" id="{1F5E5A6E-D3B6-5E52-8A60-C4486B9652A5}"/>
              </a:ext>
            </a:extLst>
          </p:cNvPr>
          <p:cNvSpPr/>
          <p:nvPr/>
        </p:nvSpPr>
        <p:spPr>
          <a:xfrm>
            <a:off x="2970598" y="9444669"/>
            <a:ext cx="3154328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27" name="AutoShape 3">
            <a:extLst>
              <a:ext uri="{FF2B5EF4-FFF2-40B4-BE49-F238E27FC236}">
                <a16:creationId xmlns:a16="http://schemas.microsoft.com/office/drawing/2014/main" id="{DC448951-D4AF-E936-C440-6975DD87D52E}"/>
              </a:ext>
            </a:extLst>
          </p:cNvPr>
          <p:cNvSpPr/>
          <p:nvPr/>
        </p:nvSpPr>
        <p:spPr>
          <a:xfrm flipV="1">
            <a:off x="4418750" y="9431330"/>
            <a:ext cx="0" cy="699949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128" name="Group 4">
            <a:extLst>
              <a:ext uri="{FF2B5EF4-FFF2-40B4-BE49-F238E27FC236}">
                <a16:creationId xmlns:a16="http://schemas.microsoft.com/office/drawing/2014/main" id="{20C80062-6D9A-613C-E171-0AADEADA56EE}"/>
              </a:ext>
            </a:extLst>
          </p:cNvPr>
          <p:cNvGrpSpPr/>
          <p:nvPr/>
        </p:nvGrpSpPr>
        <p:grpSpPr>
          <a:xfrm rot="-10800000">
            <a:off x="3433585" y="9883222"/>
            <a:ext cx="1943651" cy="496112"/>
            <a:chOff x="0" y="0"/>
            <a:chExt cx="2591535" cy="661483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C6125DC2-3B86-7624-F27D-569060B76570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30" name="TextBox 6">
              <a:extLst>
                <a:ext uri="{FF2B5EF4-FFF2-40B4-BE49-F238E27FC236}">
                  <a16:creationId xmlns:a16="http://schemas.microsoft.com/office/drawing/2014/main" id="{422EC894-BC97-D2E9-DC7B-7D381AB82362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ca-ES" sz="1347" b="1" noProof="0" dirty="0">
                  <a:solidFill>
                    <a:srgbClr val="737373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INFLUEIX L'ORDRE?</a:t>
              </a:r>
            </a:p>
          </p:txBody>
        </p:sp>
      </p:grpSp>
      <p:sp>
        <p:nvSpPr>
          <p:cNvPr id="131" name="AutoShape 7">
            <a:extLst>
              <a:ext uri="{FF2B5EF4-FFF2-40B4-BE49-F238E27FC236}">
                <a16:creationId xmlns:a16="http://schemas.microsoft.com/office/drawing/2014/main" id="{B35CE2A2-93E6-DAD5-5265-4760C5BBC7C2}"/>
              </a:ext>
            </a:extLst>
          </p:cNvPr>
          <p:cNvSpPr/>
          <p:nvPr/>
        </p:nvSpPr>
        <p:spPr>
          <a:xfrm flipV="1">
            <a:off x="2887601" y="8385650"/>
            <a:ext cx="0" cy="1028286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132" name="Group 8">
            <a:extLst>
              <a:ext uri="{FF2B5EF4-FFF2-40B4-BE49-F238E27FC236}">
                <a16:creationId xmlns:a16="http://schemas.microsoft.com/office/drawing/2014/main" id="{ED9C6BC7-5664-E6FF-335C-E32977574EB3}"/>
              </a:ext>
            </a:extLst>
          </p:cNvPr>
          <p:cNvGrpSpPr/>
          <p:nvPr/>
        </p:nvGrpSpPr>
        <p:grpSpPr>
          <a:xfrm rot="-5400000">
            <a:off x="2599907" y="9327822"/>
            <a:ext cx="575388" cy="260373"/>
            <a:chOff x="0" y="0"/>
            <a:chExt cx="767184" cy="347164"/>
          </a:xfrm>
        </p:grpSpPr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44C5094B-694A-2D7C-A0D0-F2F92EAFBCFE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34" name="TextBox 10">
              <a:extLst>
                <a:ext uri="{FF2B5EF4-FFF2-40B4-BE49-F238E27FC236}">
                  <a16:creationId xmlns:a16="http://schemas.microsoft.com/office/drawing/2014/main" id="{54F93E5A-6186-18D7-66E7-419EDEA66C68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ca-ES" sz="1030" b="1" noProof="0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35" name="AutoShape 15">
            <a:extLst>
              <a:ext uri="{FF2B5EF4-FFF2-40B4-BE49-F238E27FC236}">
                <a16:creationId xmlns:a16="http://schemas.microsoft.com/office/drawing/2014/main" id="{6E07B9ED-B43F-F0D4-24A5-02EA4C80F9B2}"/>
              </a:ext>
            </a:extLst>
          </p:cNvPr>
          <p:cNvSpPr/>
          <p:nvPr/>
        </p:nvSpPr>
        <p:spPr>
          <a:xfrm flipV="1">
            <a:off x="1864291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136" name="Group 16">
            <a:extLst>
              <a:ext uri="{FF2B5EF4-FFF2-40B4-BE49-F238E27FC236}">
                <a16:creationId xmlns:a16="http://schemas.microsoft.com/office/drawing/2014/main" id="{115AC081-C85E-EFC3-3230-702BA857962F}"/>
              </a:ext>
            </a:extLst>
          </p:cNvPr>
          <p:cNvGrpSpPr/>
          <p:nvPr/>
        </p:nvGrpSpPr>
        <p:grpSpPr>
          <a:xfrm rot="-5400000">
            <a:off x="1157417" y="6336377"/>
            <a:ext cx="1380638" cy="623900"/>
            <a:chOff x="0" y="0"/>
            <a:chExt cx="1840850" cy="831866"/>
          </a:xfrm>
        </p:grpSpPr>
        <p:grpSp>
          <p:nvGrpSpPr>
            <p:cNvPr id="137" name="Group 17">
              <a:extLst>
                <a:ext uri="{FF2B5EF4-FFF2-40B4-BE49-F238E27FC236}">
                  <a16:creationId xmlns:a16="http://schemas.microsoft.com/office/drawing/2014/main" id="{1FE02E33-4062-A6E9-D868-7E74F7B84BF2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39" name="Freeform 18">
                <a:extLst>
                  <a:ext uri="{FF2B5EF4-FFF2-40B4-BE49-F238E27FC236}">
                    <a16:creationId xmlns:a16="http://schemas.microsoft.com/office/drawing/2014/main" id="{7C6DC033-5DE7-7A35-4510-689ACC9028C7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38" name="TextBox 19">
              <a:extLst>
                <a:ext uri="{FF2B5EF4-FFF2-40B4-BE49-F238E27FC236}">
                  <a16:creationId xmlns:a16="http://schemas.microsoft.com/office/drawing/2014/main" id="{AE7A2E66-8575-4B39-70E9-D14246EF71AB}"/>
                </a:ext>
              </a:extLst>
            </p:cNvPr>
            <p:cNvSpPr txBox="1"/>
            <p:nvPr/>
          </p:nvSpPr>
          <p:spPr>
            <a:xfrm>
              <a:off x="193753" y="130573"/>
              <a:ext cx="1483359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amb repetició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 considerats de r en r.</a:t>
              </a:r>
            </a:p>
          </p:txBody>
        </p:sp>
      </p:grpSp>
      <p:grpSp>
        <p:nvGrpSpPr>
          <p:cNvPr id="140" name="Group 22">
            <a:extLst>
              <a:ext uri="{FF2B5EF4-FFF2-40B4-BE49-F238E27FC236}">
                <a16:creationId xmlns:a16="http://schemas.microsoft.com/office/drawing/2014/main" id="{F2C87F28-FBCE-622D-AD2A-9F5FAE019D2A}"/>
              </a:ext>
            </a:extLst>
          </p:cNvPr>
          <p:cNvGrpSpPr/>
          <p:nvPr/>
        </p:nvGrpSpPr>
        <p:grpSpPr>
          <a:xfrm rot="-10800000">
            <a:off x="1915775" y="8492609"/>
            <a:ext cx="1943651" cy="496112"/>
            <a:chOff x="0" y="0"/>
            <a:chExt cx="2591535" cy="661483"/>
          </a:xfrm>
        </p:grpSpPr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2C27E001-7C23-BD1D-E917-F9039F9A360F}"/>
                </a:ext>
              </a:extLst>
            </p:cNvPr>
            <p:cNvSpPr/>
            <p:nvPr/>
          </p:nvSpPr>
          <p:spPr>
            <a:xfrm>
              <a:off x="0" y="0"/>
              <a:ext cx="2591535" cy="661483"/>
            </a:xfrm>
            <a:custGeom>
              <a:avLst/>
              <a:gdLst/>
              <a:ahLst/>
              <a:cxnLst/>
              <a:rect l="l" t="t" r="r" b="b"/>
              <a:pathLst>
                <a:path w="2591535" h="661483">
                  <a:moveTo>
                    <a:pt x="0" y="0"/>
                  </a:moveTo>
                  <a:lnTo>
                    <a:pt x="2591535" y="0"/>
                  </a:lnTo>
                  <a:lnTo>
                    <a:pt x="2591535" y="661483"/>
                  </a:lnTo>
                  <a:lnTo>
                    <a:pt x="0" y="66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45888" b="-145888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2" name="TextBox 24">
              <a:extLst>
                <a:ext uri="{FF2B5EF4-FFF2-40B4-BE49-F238E27FC236}">
                  <a16:creationId xmlns:a16="http://schemas.microsoft.com/office/drawing/2014/main" id="{BF2D13DF-A22C-7533-95C1-BBAB5A150BBE}"/>
                </a:ext>
              </a:extLst>
            </p:cNvPr>
            <p:cNvSpPr txBox="1"/>
            <p:nvPr/>
          </p:nvSpPr>
          <p:spPr>
            <a:xfrm>
              <a:off x="172777" y="160923"/>
              <a:ext cx="2221026" cy="29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86"/>
                </a:lnSpc>
              </a:pPr>
              <a:r>
                <a:rPr lang="ca-ES" sz="134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 PODEN REPETIR?</a:t>
              </a:r>
            </a:p>
          </p:txBody>
        </p:sp>
      </p:grpSp>
      <p:grpSp>
        <p:nvGrpSpPr>
          <p:cNvPr id="143" name="Group 25">
            <a:extLst>
              <a:ext uri="{FF2B5EF4-FFF2-40B4-BE49-F238E27FC236}">
                <a16:creationId xmlns:a16="http://schemas.microsoft.com/office/drawing/2014/main" id="{F8202431-3514-B8C9-4ACC-CDDB1B7313E5}"/>
              </a:ext>
            </a:extLst>
          </p:cNvPr>
          <p:cNvGrpSpPr/>
          <p:nvPr/>
        </p:nvGrpSpPr>
        <p:grpSpPr>
          <a:xfrm rot="-5400000">
            <a:off x="1576597" y="7911168"/>
            <a:ext cx="575388" cy="260373"/>
            <a:chOff x="0" y="0"/>
            <a:chExt cx="767184" cy="347164"/>
          </a:xfrm>
        </p:grpSpPr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210710D5-D095-29E7-F8CE-A5EC1C8DFD4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5" name="TextBox 27">
              <a:extLst>
                <a:ext uri="{FF2B5EF4-FFF2-40B4-BE49-F238E27FC236}">
                  <a16:creationId xmlns:a16="http://schemas.microsoft.com/office/drawing/2014/main" id="{26110AA7-572C-08AE-461F-270CF3C293B6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ca-ES" sz="1030" b="1" noProof="0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</a:t>
              </a:r>
            </a:p>
          </p:txBody>
        </p:sp>
      </p:grpSp>
      <p:sp>
        <p:nvSpPr>
          <p:cNvPr id="146" name="AutoShape 28">
            <a:extLst>
              <a:ext uri="{FF2B5EF4-FFF2-40B4-BE49-F238E27FC236}">
                <a16:creationId xmlns:a16="http://schemas.microsoft.com/office/drawing/2014/main" id="{44936B27-DAA3-2695-4CF4-261A33365698}"/>
              </a:ext>
            </a:extLst>
          </p:cNvPr>
          <p:cNvSpPr/>
          <p:nvPr/>
        </p:nvSpPr>
        <p:spPr>
          <a:xfrm flipV="1">
            <a:off x="3346007" y="7334358"/>
            <a:ext cx="0" cy="107797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F2120BAC-D317-F2EB-960A-AB8E6A8933F2}"/>
              </a:ext>
            </a:extLst>
          </p:cNvPr>
          <p:cNvGrpSpPr/>
          <p:nvPr/>
        </p:nvGrpSpPr>
        <p:grpSpPr>
          <a:xfrm rot="-5400000">
            <a:off x="3050810" y="7911168"/>
            <a:ext cx="575388" cy="260373"/>
            <a:chOff x="0" y="0"/>
            <a:chExt cx="767184" cy="347164"/>
          </a:xfrm>
        </p:grpSpPr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EF5986EC-C91D-B7BE-5726-5FBC0255C1F8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9" name="TextBox 31">
              <a:extLst>
                <a:ext uri="{FF2B5EF4-FFF2-40B4-BE49-F238E27FC236}">
                  <a16:creationId xmlns:a16="http://schemas.microsoft.com/office/drawing/2014/main" id="{8B369669-0B54-65A1-73C4-A06C80C5B673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ca-ES" sz="1030" b="1" noProof="0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50" name="Group 32">
            <a:extLst>
              <a:ext uri="{FF2B5EF4-FFF2-40B4-BE49-F238E27FC236}">
                <a16:creationId xmlns:a16="http://schemas.microsoft.com/office/drawing/2014/main" id="{2274D261-ADE0-6440-CD8A-1C5581EC9182}"/>
              </a:ext>
            </a:extLst>
          </p:cNvPr>
          <p:cNvGrpSpPr/>
          <p:nvPr/>
        </p:nvGrpSpPr>
        <p:grpSpPr>
          <a:xfrm rot="-5400000">
            <a:off x="1246877" y="3169993"/>
            <a:ext cx="1380638" cy="802820"/>
            <a:chOff x="0" y="0"/>
            <a:chExt cx="1840850" cy="1070427"/>
          </a:xfrm>
        </p:grpSpPr>
        <p:grpSp>
          <p:nvGrpSpPr>
            <p:cNvPr id="151" name="Group 33">
              <a:extLst>
                <a:ext uri="{FF2B5EF4-FFF2-40B4-BE49-F238E27FC236}">
                  <a16:creationId xmlns:a16="http://schemas.microsoft.com/office/drawing/2014/main" id="{F1B5D381-BDE0-AC62-805B-06328B8F6A3F}"/>
                </a:ext>
              </a:extLst>
            </p:cNvPr>
            <p:cNvGrpSpPr/>
            <p:nvPr/>
          </p:nvGrpSpPr>
          <p:grpSpPr>
            <a:xfrm>
              <a:off x="0" y="0"/>
              <a:ext cx="1840850" cy="1070427"/>
              <a:chOff x="0" y="0"/>
              <a:chExt cx="5072791" cy="2949752"/>
            </a:xfrm>
          </p:grpSpPr>
          <p:sp>
            <p:nvSpPr>
              <p:cNvPr id="153" name="Freeform 34">
                <a:extLst>
                  <a:ext uri="{FF2B5EF4-FFF2-40B4-BE49-F238E27FC236}">
                    <a16:creationId xmlns:a16="http://schemas.microsoft.com/office/drawing/2014/main" id="{E6C29F77-ACF4-8DFE-E1FF-4B97773DE76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949752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949752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949752"/>
                    </a:lnTo>
                    <a:lnTo>
                      <a:pt x="5072791" y="2949752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871012"/>
                    </a:lnTo>
                    <a:lnTo>
                      <a:pt x="78740" y="2871012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52" name="TextBox 35">
              <a:extLst>
                <a:ext uri="{FF2B5EF4-FFF2-40B4-BE49-F238E27FC236}">
                  <a16:creationId xmlns:a16="http://schemas.microsoft.com/office/drawing/2014/main" id="{D528A0FC-EC13-62EA-C989-DE58891E26CE}"/>
                </a:ext>
              </a:extLst>
            </p:cNvPr>
            <p:cNvSpPr txBox="1"/>
            <p:nvPr/>
          </p:nvSpPr>
          <p:spPr>
            <a:xfrm>
              <a:off x="83024" y="72978"/>
              <a:ext cx="1701380" cy="891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</a:t>
              </a: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amb r caselles i n elements a cada casella i si </a:t>
              </a: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podem repetir elements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54" name="Group 36">
            <a:extLst>
              <a:ext uri="{FF2B5EF4-FFF2-40B4-BE49-F238E27FC236}">
                <a16:creationId xmlns:a16="http://schemas.microsoft.com/office/drawing/2014/main" id="{7211DA91-7D20-1FC9-EDDE-DA86AAD108C9}"/>
              </a:ext>
            </a:extLst>
          </p:cNvPr>
          <p:cNvGrpSpPr/>
          <p:nvPr/>
        </p:nvGrpSpPr>
        <p:grpSpPr>
          <a:xfrm rot="-5400000">
            <a:off x="2587942" y="6340664"/>
            <a:ext cx="1389213" cy="623900"/>
            <a:chOff x="0" y="0"/>
            <a:chExt cx="1852284" cy="831866"/>
          </a:xfrm>
        </p:grpSpPr>
        <p:grpSp>
          <p:nvGrpSpPr>
            <p:cNvPr id="155" name="Group 37">
              <a:extLst>
                <a:ext uri="{FF2B5EF4-FFF2-40B4-BE49-F238E27FC236}">
                  <a16:creationId xmlns:a16="http://schemas.microsoft.com/office/drawing/2014/main" id="{9047A70F-C7BC-BFDE-6E33-827173D1EA47}"/>
                </a:ext>
              </a:extLst>
            </p:cNvPr>
            <p:cNvGrpSpPr/>
            <p:nvPr/>
          </p:nvGrpSpPr>
          <p:grpSpPr>
            <a:xfrm>
              <a:off x="0" y="0"/>
              <a:ext cx="1852284" cy="831866"/>
              <a:chOff x="0" y="0"/>
              <a:chExt cx="5104299" cy="2292355"/>
            </a:xfrm>
          </p:grpSpPr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7A4D04F0-B4F9-43DE-02DA-153745FFFA3B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292355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104299" y="2292355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56" name="TextBox 39">
              <a:extLst>
                <a:ext uri="{FF2B5EF4-FFF2-40B4-BE49-F238E27FC236}">
                  <a16:creationId xmlns:a16="http://schemas.microsoft.com/office/drawing/2014/main" id="{215BD9D1-CAF9-9CAE-6BFA-C94A9F18C17D}"/>
                </a:ext>
              </a:extLst>
            </p:cNvPr>
            <p:cNvSpPr txBox="1"/>
            <p:nvPr/>
          </p:nvSpPr>
          <p:spPr>
            <a:xfrm>
              <a:off x="203032" y="137993"/>
              <a:ext cx="1536310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Variació sense repetició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 considerats de r en r.</a:t>
              </a:r>
            </a:p>
          </p:txBody>
        </p:sp>
      </p:grpSp>
      <p:grpSp>
        <p:nvGrpSpPr>
          <p:cNvPr id="158" name="Group 40">
            <a:extLst>
              <a:ext uri="{FF2B5EF4-FFF2-40B4-BE49-F238E27FC236}">
                <a16:creationId xmlns:a16="http://schemas.microsoft.com/office/drawing/2014/main" id="{EFF39262-616C-912E-F348-D32428AD5E4A}"/>
              </a:ext>
            </a:extLst>
          </p:cNvPr>
          <p:cNvGrpSpPr/>
          <p:nvPr/>
        </p:nvGrpSpPr>
        <p:grpSpPr>
          <a:xfrm rot="-5400000">
            <a:off x="2589229" y="3099365"/>
            <a:ext cx="1363487" cy="961227"/>
            <a:chOff x="0" y="0"/>
            <a:chExt cx="1817983" cy="1281636"/>
          </a:xfrm>
        </p:grpSpPr>
        <p:grpSp>
          <p:nvGrpSpPr>
            <p:cNvPr id="159" name="Group 41">
              <a:extLst>
                <a:ext uri="{FF2B5EF4-FFF2-40B4-BE49-F238E27FC236}">
                  <a16:creationId xmlns:a16="http://schemas.microsoft.com/office/drawing/2014/main" id="{E8FED371-11FD-AB60-BAE1-0C887B79863B}"/>
                </a:ext>
              </a:extLst>
            </p:cNvPr>
            <p:cNvGrpSpPr/>
            <p:nvPr/>
          </p:nvGrpSpPr>
          <p:grpSpPr>
            <a:xfrm>
              <a:off x="0" y="0"/>
              <a:ext cx="1817983" cy="1281636"/>
              <a:chOff x="0" y="0"/>
              <a:chExt cx="5009775" cy="3531775"/>
            </a:xfrm>
          </p:grpSpPr>
          <p:sp>
            <p:nvSpPr>
              <p:cNvPr id="161" name="Freeform 42">
                <a:extLst>
                  <a:ext uri="{FF2B5EF4-FFF2-40B4-BE49-F238E27FC236}">
                    <a16:creationId xmlns:a16="http://schemas.microsoft.com/office/drawing/2014/main" id="{157D7913-090E-8384-CCE0-D0014F7A1708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3531775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3531775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3531775"/>
                    </a:lnTo>
                    <a:lnTo>
                      <a:pt x="5009775" y="3531775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3453035"/>
                    </a:lnTo>
                    <a:lnTo>
                      <a:pt x="78740" y="3453035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60" name="TextBox 43">
              <a:extLst>
                <a:ext uri="{FF2B5EF4-FFF2-40B4-BE49-F238E27FC236}">
                  <a16:creationId xmlns:a16="http://schemas.microsoft.com/office/drawing/2014/main" id="{0D9D348E-ECE8-2153-FA79-8DB1E756E870}"/>
                </a:ext>
              </a:extLst>
            </p:cNvPr>
            <p:cNvSpPr txBox="1"/>
            <p:nvPr/>
          </p:nvSpPr>
          <p:spPr>
            <a:xfrm>
              <a:off x="158875" y="80398"/>
              <a:ext cx="1564174" cy="1082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codis amb r caselles i n elements a cada casella, si </a:t>
              </a: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 podem repetir elements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741CA812-17D3-D6FC-51B2-908093B9C939}"/>
              </a:ext>
            </a:extLst>
          </p:cNvPr>
          <p:cNvGrpSpPr/>
          <p:nvPr/>
        </p:nvGrpSpPr>
        <p:grpSpPr>
          <a:xfrm rot="-5400000">
            <a:off x="1160633" y="4800987"/>
            <a:ext cx="1380638" cy="630331"/>
            <a:chOff x="0" y="0"/>
            <a:chExt cx="5072791" cy="2315987"/>
          </a:xfrm>
        </p:grpSpPr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D58C3CB6-5A06-F326-953F-ED0293D61477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733EF6"/>
            </a:solid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164" name="Group 46">
            <a:extLst>
              <a:ext uri="{FF2B5EF4-FFF2-40B4-BE49-F238E27FC236}">
                <a16:creationId xmlns:a16="http://schemas.microsoft.com/office/drawing/2014/main" id="{DBEF0206-5C2A-6342-DDDA-6115FD9E83BE}"/>
              </a:ext>
            </a:extLst>
          </p:cNvPr>
          <p:cNvGrpSpPr/>
          <p:nvPr/>
        </p:nvGrpSpPr>
        <p:grpSpPr>
          <a:xfrm rot="-5400000">
            <a:off x="2595445" y="4800987"/>
            <a:ext cx="1380638" cy="630331"/>
            <a:chOff x="0" y="0"/>
            <a:chExt cx="5072791" cy="2315987"/>
          </a:xfrm>
        </p:grpSpPr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F5A6671D-707C-CC65-68B5-D2013F1EB0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166" name="Group 48">
            <a:extLst>
              <a:ext uri="{FF2B5EF4-FFF2-40B4-BE49-F238E27FC236}">
                <a16:creationId xmlns:a16="http://schemas.microsoft.com/office/drawing/2014/main" id="{10194FC6-6D21-6F8D-5478-3FF74CCAB92D}"/>
              </a:ext>
            </a:extLst>
          </p:cNvPr>
          <p:cNvGrpSpPr/>
          <p:nvPr/>
        </p:nvGrpSpPr>
        <p:grpSpPr>
          <a:xfrm rot="-5400000">
            <a:off x="5465070" y="4800987"/>
            <a:ext cx="1380638" cy="630331"/>
            <a:chOff x="0" y="0"/>
            <a:chExt cx="5072791" cy="2315987"/>
          </a:xfrm>
        </p:grpSpPr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159B5C7C-007B-FF93-A582-E36B560E4EA4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168" name="Group 50">
            <a:extLst>
              <a:ext uri="{FF2B5EF4-FFF2-40B4-BE49-F238E27FC236}">
                <a16:creationId xmlns:a16="http://schemas.microsoft.com/office/drawing/2014/main" id="{411B0F8B-927A-C3DB-06EB-123434831230}"/>
              </a:ext>
            </a:extLst>
          </p:cNvPr>
          <p:cNvGrpSpPr/>
          <p:nvPr/>
        </p:nvGrpSpPr>
        <p:grpSpPr>
          <a:xfrm rot="-5400000">
            <a:off x="4030258" y="4800987"/>
            <a:ext cx="1380638" cy="630331"/>
            <a:chOff x="0" y="0"/>
            <a:chExt cx="5072791" cy="2315987"/>
          </a:xfrm>
        </p:grpSpPr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1F9562F9-C8FC-9578-6C60-DB0283CEF258}"/>
                </a:ext>
              </a:extLst>
            </p:cNvPr>
            <p:cNvSpPr/>
            <p:nvPr/>
          </p:nvSpPr>
          <p:spPr>
            <a:xfrm>
              <a:off x="0" y="0"/>
              <a:ext cx="5072791" cy="2315987"/>
            </a:xfrm>
            <a:custGeom>
              <a:avLst/>
              <a:gdLst/>
              <a:ahLst/>
              <a:cxnLst/>
              <a:rect l="l" t="t" r="r" b="b"/>
              <a:pathLst>
                <a:path w="5072791" h="2315987">
                  <a:moveTo>
                    <a:pt x="5072791" y="279400"/>
                  </a:moveTo>
                  <a:lnTo>
                    <a:pt x="5072791" y="0"/>
                  </a:lnTo>
                  <a:lnTo>
                    <a:pt x="0" y="0"/>
                  </a:lnTo>
                  <a:lnTo>
                    <a:pt x="0" y="2315987"/>
                  </a:lnTo>
                  <a:lnTo>
                    <a:pt x="5072791" y="2315987"/>
                  </a:lnTo>
                  <a:lnTo>
                    <a:pt x="5072791" y="279400"/>
                  </a:lnTo>
                  <a:close/>
                  <a:moveTo>
                    <a:pt x="4994051" y="279400"/>
                  </a:moveTo>
                  <a:lnTo>
                    <a:pt x="4994051" y="2237246"/>
                  </a:lnTo>
                  <a:lnTo>
                    <a:pt x="78740" y="2237246"/>
                  </a:lnTo>
                  <a:lnTo>
                    <a:pt x="78740" y="78740"/>
                  </a:lnTo>
                  <a:lnTo>
                    <a:pt x="4994051" y="78740"/>
                  </a:lnTo>
                  <a:lnTo>
                    <a:pt x="4994051" y="27940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170" name="Group 52">
            <a:extLst>
              <a:ext uri="{FF2B5EF4-FFF2-40B4-BE49-F238E27FC236}">
                <a16:creationId xmlns:a16="http://schemas.microsoft.com/office/drawing/2014/main" id="{E649DDA7-0EF6-D819-727B-E8D8221D6795}"/>
              </a:ext>
            </a:extLst>
          </p:cNvPr>
          <p:cNvGrpSpPr/>
          <p:nvPr/>
        </p:nvGrpSpPr>
        <p:grpSpPr>
          <a:xfrm rot="-5400000">
            <a:off x="5461854" y="6332089"/>
            <a:ext cx="1380638" cy="623900"/>
            <a:chOff x="0" y="0"/>
            <a:chExt cx="1840850" cy="831866"/>
          </a:xfrm>
        </p:grpSpPr>
        <p:grpSp>
          <p:nvGrpSpPr>
            <p:cNvPr id="171" name="Group 53">
              <a:extLst>
                <a:ext uri="{FF2B5EF4-FFF2-40B4-BE49-F238E27FC236}">
                  <a16:creationId xmlns:a16="http://schemas.microsoft.com/office/drawing/2014/main" id="{EC427154-D3C2-F632-6778-D5B481D9A18F}"/>
                </a:ext>
              </a:extLst>
            </p:cNvPr>
            <p:cNvGrpSpPr/>
            <p:nvPr/>
          </p:nvGrpSpPr>
          <p:grpSpPr>
            <a:xfrm>
              <a:off x="0" y="0"/>
              <a:ext cx="1840850" cy="831866"/>
              <a:chOff x="0" y="0"/>
              <a:chExt cx="5072791" cy="2292355"/>
            </a:xfrm>
          </p:grpSpPr>
          <p:sp>
            <p:nvSpPr>
              <p:cNvPr id="173" name="Freeform 54">
                <a:extLst>
                  <a:ext uri="{FF2B5EF4-FFF2-40B4-BE49-F238E27FC236}">
                    <a16:creationId xmlns:a16="http://schemas.microsoft.com/office/drawing/2014/main" id="{69E098C6-7027-6994-57A9-4195D81A600A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292355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292355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292355"/>
                    </a:lnTo>
                    <a:lnTo>
                      <a:pt x="5072791" y="2292355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13615"/>
                    </a:lnTo>
                    <a:lnTo>
                      <a:pt x="78740" y="2213615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72" name="TextBox 55">
              <a:extLst>
                <a:ext uri="{FF2B5EF4-FFF2-40B4-BE49-F238E27FC236}">
                  <a16:creationId xmlns:a16="http://schemas.microsoft.com/office/drawing/2014/main" id="{902B908A-755C-A89D-FD49-020B9C63977B}"/>
                </a:ext>
              </a:extLst>
            </p:cNvPr>
            <p:cNvSpPr txBox="1"/>
            <p:nvPr/>
          </p:nvSpPr>
          <p:spPr>
            <a:xfrm>
              <a:off x="193753" y="130573"/>
              <a:ext cx="1483359" cy="54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Combinació 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 elements considerats de</a:t>
              </a:r>
            </a:p>
            <a:p>
              <a:pPr algn="ctr">
                <a:lnSpc>
                  <a:spcPts val="1102"/>
                </a:lnSpc>
              </a:pP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 en r.</a:t>
              </a:r>
            </a:p>
          </p:txBody>
        </p:sp>
      </p:grpSp>
      <p:grpSp>
        <p:nvGrpSpPr>
          <p:cNvPr id="174" name="Group 56">
            <a:extLst>
              <a:ext uri="{FF2B5EF4-FFF2-40B4-BE49-F238E27FC236}">
                <a16:creationId xmlns:a16="http://schemas.microsoft.com/office/drawing/2014/main" id="{23F86936-4368-D2D7-30AC-A19ACF2536E8}"/>
              </a:ext>
            </a:extLst>
          </p:cNvPr>
          <p:cNvGrpSpPr/>
          <p:nvPr/>
        </p:nvGrpSpPr>
        <p:grpSpPr>
          <a:xfrm rot="-5400000">
            <a:off x="5248346" y="3038266"/>
            <a:ext cx="1380638" cy="1066275"/>
            <a:chOff x="0" y="0"/>
            <a:chExt cx="1840850" cy="1421700"/>
          </a:xfrm>
        </p:grpSpPr>
        <p:grpSp>
          <p:nvGrpSpPr>
            <p:cNvPr id="175" name="Group 57">
              <a:extLst>
                <a:ext uri="{FF2B5EF4-FFF2-40B4-BE49-F238E27FC236}">
                  <a16:creationId xmlns:a16="http://schemas.microsoft.com/office/drawing/2014/main" id="{7E471FC0-DBC5-C205-4153-8D792AC1A5C3}"/>
                </a:ext>
              </a:extLst>
            </p:cNvPr>
            <p:cNvGrpSpPr/>
            <p:nvPr/>
          </p:nvGrpSpPr>
          <p:grpSpPr>
            <a:xfrm>
              <a:off x="0" y="0"/>
              <a:ext cx="1840850" cy="1421700"/>
              <a:chOff x="0" y="0"/>
              <a:chExt cx="5072791" cy="3917748"/>
            </a:xfrm>
          </p:grpSpPr>
          <p:sp>
            <p:nvSpPr>
              <p:cNvPr id="177" name="Freeform 58">
                <a:extLst>
                  <a:ext uri="{FF2B5EF4-FFF2-40B4-BE49-F238E27FC236}">
                    <a16:creationId xmlns:a16="http://schemas.microsoft.com/office/drawing/2014/main" id="{EC4A35FB-08B5-7E68-C414-DBAAE1E241EC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3917748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3917748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3917748"/>
                    </a:lnTo>
                    <a:lnTo>
                      <a:pt x="5072791" y="3917748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3839008"/>
                    </a:lnTo>
                    <a:lnTo>
                      <a:pt x="78740" y="3839008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76" name="TextBox 59">
              <a:extLst>
                <a:ext uri="{FF2B5EF4-FFF2-40B4-BE49-F238E27FC236}">
                  <a16:creationId xmlns:a16="http://schemas.microsoft.com/office/drawing/2014/main" id="{9DF556C8-DF1F-C604-DB74-364B201560D6}"/>
                </a:ext>
              </a:extLst>
            </p:cNvPr>
            <p:cNvSpPr txBox="1"/>
            <p:nvPr/>
          </p:nvSpPr>
          <p:spPr>
            <a:xfrm>
              <a:off x="90272" y="145580"/>
              <a:ext cx="1701380" cy="1115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2"/>
                </a:lnSpc>
                <a:spcBef>
                  <a:spcPct val="0"/>
                </a:spcBef>
              </a:pPr>
              <a:r>
                <a:rPr lang="ca-ES" sz="708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elegir </a:t>
              </a:r>
              <a:r>
                <a:rPr lang="ca-ES" sz="708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combinacions</a:t>
              </a:r>
              <a:r>
                <a:rPr lang="ca-ES" sz="708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amb r caselles i n elements a cada casella, si les combinacions</a:t>
              </a:r>
              <a:r>
                <a:rPr lang="ca-ES" sz="708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 no poden repetir elements i és indiferent l’ordre dels elements</a:t>
              </a:r>
              <a:r>
                <a:rPr lang="ca-ES" sz="708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?</a:t>
              </a:r>
            </a:p>
          </p:txBody>
        </p:sp>
      </p:grpSp>
      <p:sp>
        <p:nvSpPr>
          <p:cNvPr id="178" name="AutoShape 60">
            <a:extLst>
              <a:ext uri="{FF2B5EF4-FFF2-40B4-BE49-F238E27FC236}">
                <a16:creationId xmlns:a16="http://schemas.microsoft.com/office/drawing/2014/main" id="{DB13CD61-6CEE-2559-23BB-C062F1AE11A9}"/>
              </a:ext>
            </a:extLst>
          </p:cNvPr>
          <p:cNvSpPr/>
          <p:nvPr/>
        </p:nvSpPr>
        <p:spPr>
          <a:xfrm flipV="1">
            <a:off x="6155389" y="7334358"/>
            <a:ext cx="0" cy="1978711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179" name="Group 61">
            <a:extLst>
              <a:ext uri="{FF2B5EF4-FFF2-40B4-BE49-F238E27FC236}">
                <a16:creationId xmlns:a16="http://schemas.microsoft.com/office/drawing/2014/main" id="{39563ACF-F410-E510-2B4A-CE745D8042AE}"/>
              </a:ext>
            </a:extLst>
          </p:cNvPr>
          <p:cNvGrpSpPr/>
          <p:nvPr/>
        </p:nvGrpSpPr>
        <p:grpSpPr>
          <a:xfrm rot="-5400000">
            <a:off x="5867695" y="9327822"/>
            <a:ext cx="575388" cy="260373"/>
            <a:chOff x="0" y="0"/>
            <a:chExt cx="767184" cy="347164"/>
          </a:xfrm>
        </p:grpSpPr>
        <p:sp>
          <p:nvSpPr>
            <p:cNvPr id="180" name="Freeform 62">
              <a:extLst>
                <a:ext uri="{FF2B5EF4-FFF2-40B4-BE49-F238E27FC236}">
                  <a16:creationId xmlns:a16="http://schemas.microsoft.com/office/drawing/2014/main" id="{71D15120-9E20-694A-C859-BAC049C43C73}"/>
                </a:ext>
              </a:extLst>
            </p:cNvPr>
            <p:cNvSpPr/>
            <p:nvPr/>
          </p:nvSpPr>
          <p:spPr>
            <a:xfrm>
              <a:off x="0" y="0"/>
              <a:ext cx="767184" cy="347164"/>
            </a:xfrm>
            <a:custGeom>
              <a:avLst/>
              <a:gdLst/>
              <a:ahLst/>
              <a:cxnLst/>
              <a:rect l="l" t="t" r="r" b="b"/>
              <a:pathLst>
                <a:path w="767184" h="347164">
                  <a:moveTo>
                    <a:pt x="0" y="0"/>
                  </a:moveTo>
                  <a:lnTo>
                    <a:pt x="767184" y="0"/>
                  </a:lnTo>
                  <a:lnTo>
                    <a:pt x="767184" y="347164"/>
                  </a:lnTo>
                  <a:lnTo>
                    <a:pt x="0" y="347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t="-60493" b="-6049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81" name="TextBox 63">
              <a:extLst>
                <a:ext uri="{FF2B5EF4-FFF2-40B4-BE49-F238E27FC236}">
                  <a16:creationId xmlns:a16="http://schemas.microsoft.com/office/drawing/2014/main" id="{D86AB75E-7F2F-1144-E4AF-04E3D524E052}"/>
                </a:ext>
              </a:extLst>
            </p:cNvPr>
            <p:cNvSpPr txBox="1"/>
            <p:nvPr/>
          </p:nvSpPr>
          <p:spPr>
            <a:xfrm>
              <a:off x="244171" y="42401"/>
              <a:ext cx="278842" cy="233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2"/>
                </a:lnSpc>
              </a:pPr>
              <a:r>
                <a:rPr lang="ca-ES" sz="1030" b="1" noProof="0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No</a:t>
              </a:r>
            </a:p>
          </p:txBody>
        </p:sp>
      </p:grpSp>
      <p:grpSp>
        <p:nvGrpSpPr>
          <p:cNvPr id="182" name="Group 64">
            <a:extLst>
              <a:ext uri="{FF2B5EF4-FFF2-40B4-BE49-F238E27FC236}">
                <a16:creationId xmlns:a16="http://schemas.microsoft.com/office/drawing/2014/main" id="{A571F07B-1199-4558-D994-10CB01DCF50B}"/>
              </a:ext>
            </a:extLst>
          </p:cNvPr>
          <p:cNvGrpSpPr/>
          <p:nvPr/>
        </p:nvGrpSpPr>
        <p:grpSpPr>
          <a:xfrm rot="-5400000">
            <a:off x="3928112" y="3201538"/>
            <a:ext cx="1363487" cy="756881"/>
            <a:chOff x="0" y="0"/>
            <a:chExt cx="1817983" cy="1009175"/>
          </a:xfrm>
        </p:grpSpPr>
        <p:grpSp>
          <p:nvGrpSpPr>
            <p:cNvPr id="183" name="Group 65">
              <a:extLst>
                <a:ext uri="{FF2B5EF4-FFF2-40B4-BE49-F238E27FC236}">
                  <a16:creationId xmlns:a16="http://schemas.microsoft.com/office/drawing/2014/main" id="{9638FFF3-9736-F84D-0BC8-6DD28C1D40B7}"/>
                </a:ext>
              </a:extLst>
            </p:cNvPr>
            <p:cNvGrpSpPr/>
            <p:nvPr/>
          </p:nvGrpSpPr>
          <p:grpSpPr>
            <a:xfrm>
              <a:off x="0" y="0"/>
              <a:ext cx="1817983" cy="1009175"/>
              <a:chOff x="0" y="0"/>
              <a:chExt cx="5009775" cy="2780961"/>
            </a:xfrm>
          </p:grpSpPr>
          <p:sp>
            <p:nvSpPr>
              <p:cNvPr id="185" name="Freeform 66">
                <a:extLst>
                  <a:ext uri="{FF2B5EF4-FFF2-40B4-BE49-F238E27FC236}">
                    <a16:creationId xmlns:a16="http://schemas.microsoft.com/office/drawing/2014/main" id="{95567718-91C1-F48F-DE13-89F8999F9C29}"/>
                  </a:ext>
                </a:extLst>
              </p:cNvPr>
              <p:cNvSpPr/>
              <p:nvPr/>
            </p:nvSpPr>
            <p:spPr>
              <a:xfrm>
                <a:off x="0" y="0"/>
                <a:ext cx="5009775" cy="2780961"/>
              </a:xfrm>
              <a:custGeom>
                <a:avLst/>
                <a:gdLst/>
                <a:ahLst/>
                <a:cxnLst/>
                <a:rect l="l" t="t" r="r" b="b"/>
                <a:pathLst>
                  <a:path w="5009775" h="2780961">
                    <a:moveTo>
                      <a:pt x="5009775" y="279400"/>
                    </a:moveTo>
                    <a:lnTo>
                      <a:pt x="5009775" y="0"/>
                    </a:lnTo>
                    <a:lnTo>
                      <a:pt x="0" y="0"/>
                    </a:lnTo>
                    <a:lnTo>
                      <a:pt x="0" y="2780961"/>
                    </a:lnTo>
                    <a:lnTo>
                      <a:pt x="5009775" y="2780961"/>
                    </a:lnTo>
                    <a:lnTo>
                      <a:pt x="5009775" y="279400"/>
                    </a:lnTo>
                    <a:close/>
                    <a:moveTo>
                      <a:pt x="4931035" y="279400"/>
                    </a:moveTo>
                    <a:lnTo>
                      <a:pt x="4931035" y="2702221"/>
                    </a:lnTo>
                    <a:lnTo>
                      <a:pt x="78740" y="2702221"/>
                    </a:lnTo>
                    <a:lnTo>
                      <a:pt x="78740" y="78740"/>
                    </a:lnTo>
                    <a:lnTo>
                      <a:pt x="4931035" y="78740"/>
                    </a:lnTo>
                    <a:lnTo>
                      <a:pt x="4931035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84" name="TextBox 67">
              <a:extLst>
                <a:ext uri="{FF2B5EF4-FFF2-40B4-BE49-F238E27FC236}">
                  <a16:creationId xmlns:a16="http://schemas.microsoft.com/office/drawing/2014/main" id="{C9E768AA-FB3A-C727-4142-6971F87A3831}"/>
                </a:ext>
              </a:extLst>
            </p:cNvPr>
            <p:cNvSpPr txBox="1"/>
            <p:nvPr/>
          </p:nvSpPr>
          <p:spPr>
            <a:xfrm>
              <a:off x="151628" y="107294"/>
              <a:ext cx="1564174" cy="72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  <a:spcBef>
                  <a:spcPct val="0"/>
                </a:spcBef>
              </a:pP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quantes maneres diferents podem </a:t>
              </a: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ordenar una determinat codi</a:t>
              </a: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n elements?</a:t>
              </a:r>
            </a:p>
          </p:txBody>
        </p:sp>
      </p:grpSp>
      <p:grpSp>
        <p:nvGrpSpPr>
          <p:cNvPr id="186" name="Group 68">
            <a:extLst>
              <a:ext uri="{FF2B5EF4-FFF2-40B4-BE49-F238E27FC236}">
                <a16:creationId xmlns:a16="http://schemas.microsoft.com/office/drawing/2014/main" id="{E4601CE9-1F3C-8E3A-0426-29D6A7F601F8}"/>
              </a:ext>
            </a:extLst>
          </p:cNvPr>
          <p:cNvGrpSpPr/>
          <p:nvPr/>
        </p:nvGrpSpPr>
        <p:grpSpPr>
          <a:xfrm rot="-5400000">
            <a:off x="4027042" y="6327801"/>
            <a:ext cx="1389213" cy="632475"/>
            <a:chOff x="0" y="0"/>
            <a:chExt cx="1852284" cy="843300"/>
          </a:xfrm>
        </p:grpSpPr>
        <p:grpSp>
          <p:nvGrpSpPr>
            <p:cNvPr id="187" name="Group 69">
              <a:extLst>
                <a:ext uri="{FF2B5EF4-FFF2-40B4-BE49-F238E27FC236}">
                  <a16:creationId xmlns:a16="http://schemas.microsoft.com/office/drawing/2014/main" id="{73EACD9E-542E-C18E-69AD-D818EDE47813}"/>
                </a:ext>
              </a:extLst>
            </p:cNvPr>
            <p:cNvGrpSpPr/>
            <p:nvPr/>
          </p:nvGrpSpPr>
          <p:grpSpPr>
            <a:xfrm>
              <a:off x="0" y="0"/>
              <a:ext cx="1852284" cy="843300"/>
              <a:chOff x="0" y="0"/>
              <a:chExt cx="5104299" cy="2323864"/>
            </a:xfrm>
          </p:grpSpPr>
          <p:sp>
            <p:nvSpPr>
              <p:cNvPr id="190" name="Freeform 70">
                <a:extLst>
                  <a:ext uri="{FF2B5EF4-FFF2-40B4-BE49-F238E27FC236}">
                    <a16:creationId xmlns:a16="http://schemas.microsoft.com/office/drawing/2014/main" id="{B95A90E1-2FD6-0D1A-5A09-0E9D0D401578}"/>
                  </a:ext>
                </a:extLst>
              </p:cNvPr>
              <p:cNvSpPr/>
              <p:nvPr/>
            </p:nvSpPr>
            <p:spPr>
              <a:xfrm>
                <a:off x="0" y="0"/>
                <a:ext cx="5104299" cy="2323864"/>
              </a:xfrm>
              <a:custGeom>
                <a:avLst/>
                <a:gdLst/>
                <a:ahLst/>
                <a:cxnLst/>
                <a:rect l="l" t="t" r="r" b="b"/>
                <a:pathLst>
                  <a:path w="5104299" h="2323864">
                    <a:moveTo>
                      <a:pt x="5104299" y="279400"/>
                    </a:moveTo>
                    <a:lnTo>
                      <a:pt x="5104299" y="0"/>
                    </a:lnTo>
                    <a:lnTo>
                      <a:pt x="0" y="0"/>
                    </a:lnTo>
                    <a:lnTo>
                      <a:pt x="0" y="2323864"/>
                    </a:lnTo>
                    <a:lnTo>
                      <a:pt x="5104299" y="2323864"/>
                    </a:lnTo>
                    <a:lnTo>
                      <a:pt x="5104299" y="279400"/>
                    </a:lnTo>
                    <a:close/>
                    <a:moveTo>
                      <a:pt x="5025559" y="279400"/>
                    </a:moveTo>
                    <a:lnTo>
                      <a:pt x="5025559" y="2245123"/>
                    </a:lnTo>
                    <a:lnTo>
                      <a:pt x="78740" y="2245123"/>
                    </a:lnTo>
                    <a:lnTo>
                      <a:pt x="78740" y="78740"/>
                    </a:lnTo>
                    <a:lnTo>
                      <a:pt x="5025559" y="78740"/>
                    </a:lnTo>
                    <a:lnTo>
                      <a:pt x="5025559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188" name="TextBox 71">
              <a:extLst>
                <a:ext uri="{FF2B5EF4-FFF2-40B4-BE49-F238E27FC236}">
                  <a16:creationId xmlns:a16="http://schemas.microsoft.com/office/drawing/2014/main" id="{A20555BB-EC3A-68C3-5F6C-2EA01EAB9F6E}"/>
                </a:ext>
              </a:extLst>
            </p:cNvPr>
            <p:cNvSpPr txBox="1"/>
            <p:nvPr/>
          </p:nvSpPr>
          <p:spPr>
            <a:xfrm>
              <a:off x="110537" y="586021"/>
              <a:ext cx="1643432" cy="18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ca-ES" sz="787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Permutació de n elements</a:t>
              </a:r>
            </a:p>
          </p:txBody>
        </p:sp>
        <p:sp>
          <p:nvSpPr>
            <p:cNvPr id="189" name="TextBox 72">
              <a:extLst>
                <a:ext uri="{FF2B5EF4-FFF2-40B4-BE49-F238E27FC236}">
                  <a16:creationId xmlns:a16="http://schemas.microsoft.com/office/drawing/2014/main" id="{03BE7FB8-A832-1C88-7BD4-AF7180A95505}"/>
                </a:ext>
              </a:extLst>
            </p:cNvPr>
            <p:cNvSpPr txBox="1"/>
            <p:nvPr/>
          </p:nvSpPr>
          <p:spPr>
            <a:xfrm>
              <a:off x="93417" y="81551"/>
              <a:ext cx="1643432" cy="184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2"/>
                </a:lnSpc>
              </a:pPr>
              <a:r>
                <a:rPr lang="ca-ES" sz="787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(Cas particular)</a:t>
              </a:r>
            </a:p>
          </p:txBody>
        </p:sp>
      </p:grpSp>
      <p:sp>
        <p:nvSpPr>
          <p:cNvPr id="191" name="AutoShape 73">
            <a:extLst>
              <a:ext uri="{FF2B5EF4-FFF2-40B4-BE49-F238E27FC236}">
                <a16:creationId xmlns:a16="http://schemas.microsoft.com/office/drawing/2014/main" id="{585E7159-5015-C86B-2DEC-A019749DF4EB}"/>
              </a:ext>
            </a:extLst>
          </p:cNvPr>
          <p:cNvSpPr/>
          <p:nvPr/>
        </p:nvSpPr>
        <p:spPr>
          <a:xfrm>
            <a:off x="1850952" y="8398989"/>
            <a:ext cx="1498959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92" name="AutoShape 74">
            <a:extLst>
              <a:ext uri="{FF2B5EF4-FFF2-40B4-BE49-F238E27FC236}">
                <a16:creationId xmlns:a16="http://schemas.microsoft.com/office/drawing/2014/main" id="{630B4BAC-77F0-9104-B29D-C407D266A7BF}"/>
              </a:ext>
            </a:extLst>
          </p:cNvPr>
          <p:cNvSpPr/>
          <p:nvPr/>
        </p:nvSpPr>
        <p:spPr>
          <a:xfrm>
            <a:off x="3600930" y="6657378"/>
            <a:ext cx="804481" cy="0"/>
          </a:xfrm>
          <a:prstGeom prst="line">
            <a:avLst/>
          </a:prstGeom>
          <a:ln w="28575" cap="rnd">
            <a:solidFill>
              <a:srgbClr val="70797E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93" name="Freeform 75">
            <a:extLst>
              <a:ext uri="{FF2B5EF4-FFF2-40B4-BE49-F238E27FC236}">
                <a16:creationId xmlns:a16="http://schemas.microsoft.com/office/drawing/2014/main" id="{1C54DEFF-74DB-1CB3-D827-FA4CD1419B6B}"/>
              </a:ext>
            </a:extLst>
          </p:cNvPr>
          <p:cNvSpPr/>
          <p:nvPr/>
        </p:nvSpPr>
        <p:spPr>
          <a:xfrm rot="16200000">
            <a:off x="1099323" y="2226408"/>
            <a:ext cx="394025" cy="431731"/>
          </a:xfrm>
          <a:custGeom>
            <a:avLst/>
            <a:gdLst/>
            <a:ahLst/>
            <a:cxnLst/>
            <a:rect l="l" t="t" r="r" b="b"/>
            <a:pathLst>
              <a:path w="394025" h="431731">
                <a:moveTo>
                  <a:pt x="0" y="0"/>
                </a:moveTo>
                <a:lnTo>
                  <a:pt x="394026" y="0"/>
                </a:lnTo>
                <a:lnTo>
                  <a:pt x="394026" y="431732"/>
                </a:lnTo>
                <a:lnTo>
                  <a:pt x="0" y="431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619" t="-15239" r="-78252" b="-3442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4" name="Freeform 76">
            <a:extLst>
              <a:ext uri="{FF2B5EF4-FFF2-40B4-BE49-F238E27FC236}">
                <a16:creationId xmlns:a16="http://schemas.microsoft.com/office/drawing/2014/main" id="{FC6E7A72-4FF2-3271-0E83-944505E5DDE9}"/>
              </a:ext>
            </a:extLst>
          </p:cNvPr>
          <p:cNvSpPr/>
          <p:nvPr/>
        </p:nvSpPr>
        <p:spPr>
          <a:xfrm rot="16200000">
            <a:off x="1710092" y="1825188"/>
            <a:ext cx="320794" cy="328752"/>
          </a:xfrm>
          <a:custGeom>
            <a:avLst/>
            <a:gdLst/>
            <a:ahLst/>
            <a:cxnLst/>
            <a:rect l="l" t="t" r="r" b="b"/>
            <a:pathLst>
              <a:path w="320794" h="328752">
                <a:moveTo>
                  <a:pt x="0" y="0"/>
                </a:moveTo>
                <a:lnTo>
                  <a:pt x="320794" y="0"/>
                </a:lnTo>
                <a:lnTo>
                  <a:pt x="320794" y="328752"/>
                </a:lnTo>
                <a:lnTo>
                  <a:pt x="0" y="3287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319647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5" name="Freeform 77">
            <a:extLst>
              <a:ext uri="{FF2B5EF4-FFF2-40B4-BE49-F238E27FC236}">
                <a16:creationId xmlns:a16="http://schemas.microsoft.com/office/drawing/2014/main" id="{C4788C40-F7CC-303B-2EFA-F449B38AAE1B}"/>
              </a:ext>
            </a:extLst>
          </p:cNvPr>
          <p:cNvSpPr/>
          <p:nvPr/>
        </p:nvSpPr>
        <p:spPr>
          <a:xfrm rot="16200000">
            <a:off x="3076210" y="1360807"/>
            <a:ext cx="1482996" cy="211613"/>
          </a:xfrm>
          <a:custGeom>
            <a:avLst/>
            <a:gdLst/>
            <a:ahLst/>
            <a:cxnLst/>
            <a:rect l="l" t="t" r="r" b="b"/>
            <a:pathLst>
              <a:path w="1482996" h="211613">
                <a:moveTo>
                  <a:pt x="0" y="0"/>
                </a:moveTo>
                <a:lnTo>
                  <a:pt x="1482996" y="0"/>
                </a:lnTo>
                <a:lnTo>
                  <a:pt x="1482996" y="211613"/>
                </a:lnTo>
                <a:lnTo>
                  <a:pt x="0" y="21161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6" name="AutoShape 78">
            <a:extLst>
              <a:ext uri="{FF2B5EF4-FFF2-40B4-BE49-F238E27FC236}">
                <a16:creationId xmlns:a16="http://schemas.microsoft.com/office/drawing/2014/main" id="{E8F135E8-7EE4-B8EB-05EE-FE3441D4AB67}"/>
              </a:ext>
            </a:extLst>
          </p:cNvPr>
          <p:cNvSpPr/>
          <p:nvPr/>
        </p:nvSpPr>
        <p:spPr>
          <a:xfrm flipV="1">
            <a:off x="3775238" y="1193767"/>
            <a:ext cx="4762" cy="580603"/>
          </a:xfrm>
          <a:prstGeom prst="line">
            <a:avLst/>
          </a:prstGeom>
          <a:ln w="9525" cap="rnd">
            <a:solidFill>
              <a:srgbClr val="FF3131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97" name="AutoShape 79">
            <a:extLst>
              <a:ext uri="{FF2B5EF4-FFF2-40B4-BE49-F238E27FC236}">
                <a16:creationId xmlns:a16="http://schemas.microsoft.com/office/drawing/2014/main" id="{78EC2C65-71AA-8DB8-462F-AC8C07BDD6DD}"/>
              </a:ext>
            </a:extLst>
          </p:cNvPr>
          <p:cNvSpPr/>
          <p:nvPr/>
        </p:nvSpPr>
        <p:spPr>
          <a:xfrm flipV="1">
            <a:off x="3864189" y="1341567"/>
            <a:ext cx="0" cy="695943"/>
          </a:xfrm>
          <a:prstGeom prst="line">
            <a:avLst/>
          </a:prstGeom>
          <a:ln w="9525" cap="rnd">
            <a:solidFill>
              <a:srgbClr val="FF3131">
                <a:alpha val="3764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198" name="Freeform 80">
            <a:extLst>
              <a:ext uri="{FF2B5EF4-FFF2-40B4-BE49-F238E27FC236}">
                <a16:creationId xmlns:a16="http://schemas.microsoft.com/office/drawing/2014/main" id="{C5C8A244-DFE1-8DE0-36FD-B1A9025B548C}"/>
              </a:ext>
            </a:extLst>
          </p:cNvPr>
          <p:cNvSpPr/>
          <p:nvPr/>
        </p:nvSpPr>
        <p:spPr>
          <a:xfrm rot="16200000">
            <a:off x="4364386" y="2166705"/>
            <a:ext cx="378694" cy="644637"/>
          </a:xfrm>
          <a:custGeom>
            <a:avLst/>
            <a:gdLst/>
            <a:ahLst/>
            <a:cxnLst/>
            <a:rect l="l" t="t" r="r" b="b"/>
            <a:pathLst>
              <a:path w="378694" h="644637">
                <a:moveTo>
                  <a:pt x="0" y="0"/>
                </a:moveTo>
                <a:lnTo>
                  <a:pt x="378694" y="0"/>
                </a:lnTo>
                <a:lnTo>
                  <a:pt x="378694" y="644637"/>
                </a:lnTo>
                <a:lnTo>
                  <a:pt x="0" y="6446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t="-8770" r="-99966" b="-8699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9" name="Freeform 81">
            <a:extLst>
              <a:ext uri="{FF2B5EF4-FFF2-40B4-BE49-F238E27FC236}">
                <a16:creationId xmlns:a16="http://schemas.microsoft.com/office/drawing/2014/main" id="{4501F22C-3BD4-3A12-03BA-5E7ADC10E1A9}"/>
              </a:ext>
            </a:extLst>
          </p:cNvPr>
          <p:cNvSpPr/>
          <p:nvPr/>
        </p:nvSpPr>
        <p:spPr>
          <a:xfrm rot="16200000">
            <a:off x="4293636" y="1369849"/>
            <a:ext cx="1390862" cy="193529"/>
          </a:xfrm>
          <a:custGeom>
            <a:avLst/>
            <a:gdLst/>
            <a:ahLst/>
            <a:cxnLst/>
            <a:rect l="l" t="t" r="r" b="b"/>
            <a:pathLst>
              <a:path w="1390862" h="193529">
                <a:moveTo>
                  <a:pt x="0" y="0"/>
                </a:moveTo>
                <a:lnTo>
                  <a:pt x="1390862" y="0"/>
                </a:lnTo>
                <a:lnTo>
                  <a:pt x="1390862" y="193529"/>
                </a:lnTo>
                <a:lnTo>
                  <a:pt x="0" y="19352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35907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0" name="Freeform 82">
            <a:extLst>
              <a:ext uri="{FF2B5EF4-FFF2-40B4-BE49-F238E27FC236}">
                <a16:creationId xmlns:a16="http://schemas.microsoft.com/office/drawing/2014/main" id="{18A3D8BA-E70F-77D9-FFC8-E34182196ED6}"/>
              </a:ext>
            </a:extLst>
          </p:cNvPr>
          <p:cNvSpPr/>
          <p:nvPr/>
        </p:nvSpPr>
        <p:spPr>
          <a:xfrm rot="16200000">
            <a:off x="5554893" y="2210630"/>
            <a:ext cx="465760" cy="465760"/>
          </a:xfrm>
          <a:custGeom>
            <a:avLst/>
            <a:gdLst/>
            <a:ahLst/>
            <a:cxnLst/>
            <a:rect l="l" t="t" r="r" b="b"/>
            <a:pathLst>
              <a:path w="465760" h="465760">
                <a:moveTo>
                  <a:pt x="0" y="0"/>
                </a:moveTo>
                <a:lnTo>
                  <a:pt x="465760" y="0"/>
                </a:lnTo>
                <a:lnTo>
                  <a:pt x="465760" y="465760"/>
                </a:lnTo>
                <a:lnTo>
                  <a:pt x="0" y="46576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1" name="Freeform 83">
            <a:extLst>
              <a:ext uri="{FF2B5EF4-FFF2-40B4-BE49-F238E27FC236}">
                <a16:creationId xmlns:a16="http://schemas.microsoft.com/office/drawing/2014/main" id="{AC512AB7-1C08-66D4-61E6-3C7DB36EE772}"/>
              </a:ext>
            </a:extLst>
          </p:cNvPr>
          <p:cNvSpPr/>
          <p:nvPr/>
        </p:nvSpPr>
        <p:spPr>
          <a:xfrm rot="16200000">
            <a:off x="5930114" y="1165427"/>
            <a:ext cx="1185291" cy="832762"/>
          </a:xfrm>
          <a:custGeom>
            <a:avLst/>
            <a:gdLst/>
            <a:ahLst/>
            <a:cxnLst/>
            <a:rect l="l" t="t" r="r" b="b"/>
            <a:pathLst>
              <a:path w="1185291" h="832762">
                <a:moveTo>
                  <a:pt x="0" y="0"/>
                </a:moveTo>
                <a:lnTo>
                  <a:pt x="1185291" y="0"/>
                </a:lnTo>
                <a:lnTo>
                  <a:pt x="1185291" y="832763"/>
                </a:lnTo>
                <a:lnTo>
                  <a:pt x="0" y="83276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9507" b="-456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2" name="AutoShape 84">
            <a:extLst>
              <a:ext uri="{FF2B5EF4-FFF2-40B4-BE49-F238E27FC236}">
                <a16:creationId xmlns:a16="http://schemas.microsoft.com/office/drawing/2014/main" id="{013477BC-606C-8B22-1A00-CF757818EFD1}"/>
              </a:ext>
            </a:extLst>
          </p:cNvPr>
          <p:cNvSpPr/>
          <p:nvPr/>
        </p:nvSpPr>
        <p:spPr>
          <a:xfrm flipH="1" flipV="1">
            <a:off x="6451188" y="1132088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grpSp>
        <p:nvGrpSpPr>
          <p:cNvPr id="203" name="Group 85">
            <a:extLst>
              <a:ext uri="{FF2B5EF4-FFF2-40B4-BE49-F238E27FC236}">
                <a16:creationId xmlns:a16="http://schemas.microsoft.com/office/drawing/2014/main" id="{CF2018F7-E808-F495-D3AC-52B21389E862}"/>
              </a:ext>
            </a:extLst>
          </p:cNvPr>
          <p:cNvGrpSpPr/>
          <p:nvPr/>
        </p:nvGrpSpPr>
        <p:grpSpPr>
          <a:xfrm rot="-5400000">
            <a:off x="3521826" y="1426399"/>
            <a:ext cx="158207" cy="158207"/>
            <a:chOff x="0" y="0"/>
            <a:chExt cx="1913890" cy="1913890"/>
          </a:xfrm>
        </p:grpSpPr>
        <p:sp>
          <p:nvSpPr>
            <p:cNvPr id="204" name="Freeform 86">
              <a:extLst>
                <a:ext uri="{FF2B5EF4-FFF2-40B4-BE49-F238E27FC236}">
                  <a16:creationId xmlns:a16="http://schemas.microsoft.com/office/drawing/2014/main" id="{79C12934-1953-8073-CAC5-83EC07D2EB8A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a-ES" noProof="0" dirty="0"/>
            </a:p>
          </p:txBody>
        </p:sp>
      </p:grpSp>
      <p:sp>
        <p:nvSpPr>
          <p:cNvPr id="205" name="Freeform 87">
            <a:extLst>
              <a:ext uri="{FF2B5EF4-FFF2-40B4-BE49-F238E27FC236}">
                <a16:creationId xmlns:a16="http://schemas.microsoft.com/office/drawing/2014/main" id="{7F6C5105-791B-B6F5-734E-653A520815B8}"/>
              </a:ext>
            </a:extLst>
          </p:cNvPr>
          <p:cNvSpPr/>
          <p:nvPr/>
        </p:nvSpPr>
        <p:spPr>
          <a:xfrm rot="16200000">
            <a:off x="6565087" y="238118"/>
            <a:ext cx="491910" cy="388587"/>
          </a:xfrm>
          <a:custGeom>
            <a:avLst/>
            <a:gdLst/>
            <a:ahLst/>
            <a:cxnLst/>
            <a:rect l="l" t="t" r="r" b="b"/>
            <a:pathLst>
              <a:path w="491910" h="388587">
                <a:moveTo>
                  <a:pt x="0" y="0"/>
                </a:moveTo>
                <a:lnTo>
                  <a:pt x="491910" y="0"/>
                </a:lnTo>
                <a:lnTo>
                  <a:pt x="491910" y="388587"/>
                </a:lnTo>
                <a:lnTo>
                  <a:pt x="0" y="38858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b="-11519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6" name="Freeform 88">
            <a:extLst>
              <a:ext uri="{FF2B5EF4-FFF2-40B4-BE49-F238E27FC236}">
                <a16:creationId xmlns:a16="http://schemas.microsoft.com/office/drawing/2014/main" id="{844EB139-6086-F053-4541-DBD90C7CC66C}"/>
              </a:ext>
            </a:extLst>
          </p:cNvPr>
          <p:cNvSpPr/>
          <p:nvPr/>
        </p:nvSpPr>
        <p:spPr>
          <a:xfrm rot="16200000">
            <a:off x="6059514" y="367179"/>
            <a:ext cx="699857" cy="338412"/>
          </a:xfrm>
          <a:custGeom>
            <a:avLst/>
            <a:gdLst/>
            <a:ahLst/>
            <a:cxnLst/>
            <a:rect l="l" t="t" r="r" b="b"/>
            <a:pathLst>
              <a:path w="699857" h="338412">
                <a:moveTo>
                  <a:pt x="0" y="0"/>
                </a:moveTo>
                <a:lnTo>
                  <a:pt x="699857" y="0"/>
                </a:lnTo>
                <a:lnTo>
                  <a:pt x="699857" y="338412"/>
                </a:lnTo>
                <a:lnTo>
                  <a:pt x="0" y="338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7" name="Freeform 89">
            <a:extLst>
              <a:ext uri="{FF2B5EF4-FFF2-40B4-BE49-F238E27FC236}">
                <a16:creationId xmlns:a16="http://schemas.microsoft.com/office/drawing/2014/main" id="{852CEEE9-802B-8867-53D2-095E98B3A39D}"/>
              </a:ext>
            </a:extLst>
          </p:cNvPr>
          <p:cNvSpPr/>
          <p:nvPr/>
        </p:nvSpPr>
        <p:spPr>
          <a:xfrm rot="16200000">
            <a:off x="2120505" y="9589464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8" name="Freeform 90">
            <a:extLst>
              <a:ext uri="{FF2B5EF4-FFF2-40B4-BE49-F238E27FC236}">
                <a16:creationId xmlns:a16="http://schemas.microsoft.com/office/drawing/2014/main" id="{17FFE33E-A547-B486-8CF3-86E56FAEB4B5}"/>
              </a:ext>
            </a:extLst>
          </p:cNvPr>
          <p:cNvSpPr/>
          <p:nvPr/>
        </p:nvSpPr>
        <p:spPr>
          <a:xfrm rot="16200000">
            <a:off x="2251913" y="9375719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1"/>
                </a:lnTo>
                <a:lnTo>
                  <a:pt x="0" y="249061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9" name="Freeform 91">
            <a:extLst>
              <a:ext uri="{FF2B5EF4-FFF2-40B4-BE49-F238E27FC236}">
                <a16:creationId xmlns:a16="http://schemas.microsoft.com/office/drawing/2014/main" id="{DDA2B504-4E3B-FE9D-552E-EB322021C9E4}"/>
              </a:ext>
            </a:extLst>
          </p:cNvPr>
          <p:cNvSpPr/>
          <p:nvPr/>
        </p:nvSpPr>
        <p:spPr>
          <a:xfrm rot="16200000">
            <a:off x="2109311" y="9140327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0" name="Freeform 92">
            <a:extLst>
              <a:ext uri="{FF2B5EF4-FFF2-40B4-BE49-F238E27FC236}">
                <a16:creationId xmlns:a16="http://schemas.microsoft.com/office/drawing/2014/main" id="{0623AC41-3F03-B601-7A2E-E4FECE3B5DA5}"/>
              </a:ext>
            </a:extLst>
          </p:cNvPr>
          <p:cNvSpPr/>
          <p:nvPr/>
        </p:nvSpPr>
        <p:spPr>
          <a:xfrm>
            <a:off x="2401675" y="9081408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4"/>
                </a:lnTo>
                <a:lnTo>
                  <a:pt x="0" y="338334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1" name="Freeform 93">
            <a:extLst>
              <a:ext uri="{FF2B5EF4-FFF2-40B4-BE49-F238E27FC236}">
                <a16:creationId xmlns:a16="http://schemas.microsoft.com/office/drawing/2014/main" id="{75922A35-3E69-5C37-D589-D34757C06106}"/>
              </a:ext>
            </a:extLst>
          </p:cNvPr>
          <p:cNvSpPr/>
          <p:nvPr/>
        </p:nvSpPr>
        <p:spPr>
          <a:xfrm rot="16200000">
            <a:off x="6251305" y="9236479"/>
            <a:ext cx="454559" cy="454559"/>
          </a:xfrm>
          <a:custGeom>
            <a:avLst/>
            <a:gdLst/>
            <a:ahLst/>
            <a:cxnLst/>
            <a:rect l="l" t="t" r="r" b="b"/>
            <a:pathLst>
              <a:path w="454559" h="454559">
                <a:moveTo>
                  <a:pt x="0" y="0"/>
                </a:moveTo>
                <a:lnTo>
                  <a:pt x="454559" y="0"/>
                </a:lnTo>
                <a:lnTo>
                  <a:pt x="454559" y="454559"/>
                </a:lnTo>
                <a:lnTo>
                  <a:pt x="0" y="45455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2" name="Freeform 94">
            <a:extLst>
              <a:ext uri="{FF2B5EF4-FFF2-40B4-BE49-F238E27FC236}">
                <a16:creationId xmlns:a16="http://schemas.microsoft.com/office/drawing/2014/main" id="{D0240DA4-0A0C-3F7C-FC97-BF2F855B1211}"/>
              </a:ext>
            </a:extLst>
          </p:cNvPr>
          <p:cNvSpPr/>
          <p:nvPr/>
        </p:nvSpPr>
        <p:spPr>
          <a:xfrm rot="16117134">
            <a:off x="1896515" y="9363964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1"/>
                </a:lnTo>
                <a:lnTo>
                  <a:pt x="0" y="27257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3" name="Freeform 95">
            <a:extLst>
              <a:ext uri="{FF2B5EF4-FFF2-40B4-BE49-F238E27FC236}">
                <a16:creationId xmlns:a16="http://schemas.microsoft.com/office/drawing/2014/main" id="{8F41651A-3158-5B22-951C-284C35C8631C}"/>
              </a:ext>
            </a:extLst>
          </p:cNvPr>
          <p:cNvSpPr/>
          <p:nvPr/>
        </p:nvSpPr>
        <p:spPr>
          <a:xfrm rot="16117134">
            <a:off x="2602804" y="2226173"/>
            <a:ext cx="533666" cy="525701"/>
          </a:xfrm>
          <a:custGeom>
            <a:avLst/>
            <a:gdLst/>
            <a:ahLst/>
            <a:cxnLst/>
            <a:rect l="l" t="t" r="r" b="b"/>
            <a:pathLst>
              <a:path w="533666" h="525701">
                <a:moveTo>
                  <a:pt x="0" y="0"/>
                </a:moveTo>
                <a:lnTo>
                  <a:pt x="533666" y="0"/>
                </a:lnTo>
                <a:lnTo>
                  <a:pt x="533666" y="525701"/>
                </a:lnTo>
                <a:lnTo>
                  <a:pt x="0" y="52570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4" name="Freeform 96">
            <a:extLst>
              <a:ext uri="{FF2B5EF4-FFF2-40B4-BE49-F238E27FC236}">
                <a16:creationId xmlns:a16="http://schemas.microsoft.com/office/drawing/2014/main" id="{6DBEFEC7-2D4B-A348-3B09-EC59F85B3F6C}"/>
              </a:ext>
            </a:extLst>
          </p:cNvPr>
          <p:cNvSpPr/>
          <p:nvPr/>
        </p:nvSpPr>
        <p:spPr>
          <a:xfrm rot="16200000">
            <a:off x="3141740" y="1645004"/>
            <a:ext cx="797808" cy="305604"/>
          </a:xfrm>
          <a:custGeom>
            <a:avLst/>
            <a:gdLst/>
            <a:ahLst/>
            <a:cxnLst/>
            <a:rect l="l" t="t" r="r" b="b"/>
            <a:pathLst>
              <a:path w="797808" h="305604">
                <a:moveTo>
                  <a:pt x="0" y="0"/>
                </a:moveTo>
                <a:lnTo>
                  <a:pt x="797809" y="0"/>
                </a:lnTo>
                <a:lnTo>
                  <a:pt x="797809" y="305604"/>
                </a:lnTo>
                <a:lnTo>
                  <a:pt x="0" y="30560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44403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5" name="Freeform 97">
            <a:extLst>
              <a:ext uri="{FF2B5EF4-FFF2-40B4-BE49-F238E27FC236}">
                <a16:creationId xmlns:a16="http://schemas.microsoft.com/office/drawing/2014/main" id="{587509FC-6267-BBB9-9C0D-E6E9F7626656}"/>
              </a:ext>
            </a:extLst>
          </p:cNvPr>
          <p:cNvSpPr/>
          <p:nvPr/>
        </p:nvSpPr>
        <p:spPr>
          <a:xfrm rot="16200000">
            <a:off x="3165871" y="385948"/>
            <a:ext cx="699857" cy="300873"/>
          </a:xfrm>
          <a:custGeom>
            <a:avLst/>
            <a:gdLst/>
            <a:ahLst/>
            <a:cxnLst/>
            <a:rect l="l" t="t" r="r" b="b"/>
            <a:pathLst>
              <a:path w="699857" h="300873">
                <a:moveTo>
                  <a:pt x="0" y="0"/>
                </a:moveTo>
                <a:lnTo>
                  <a:pt x="699857" y="0"/>
                </a:lnTo>
                <a:lnTo>
                  <a:pt x="699857" y="300874"/>
                </a:lnTo>
                <a:lnTo>
                  <a:pt x="0" y="30087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6" name="Freeform 98">
            <a:extLst>
              <a:ext uri="{FF2B5EF4-FFF2-40B4-BE49-F238E27FC236}">
                <a16:creationId xmlns:a16="http://schemas.microsoft.com/office/drawing/2014/main" id="{6AF51C8C-94E8-860E-E1EE-21F278E1DB46}"/>
              </a:ext>
            </a:extLst>
          </p:cNvPr>
          <p:cNvSpPr/>
          <p:nvPr/>
        </p:nvSpPr>
        <p:spPr>
          <a:xfrm rot="16200000">
            <a:off x="3682515" y="197388"/>
            <a:ext cx="491910" cy="470047"/>
          </a:xfrm>
          <a:custGeom>
            <a:avLst/>
            <a:gdLst/>
            <a:ahLst/>
            <a:cxnLst/>
            <a:rect l="l" t="t" r="r" b="b"/>
            <a:pathLst>
              <a:path w="491910" h="470047">
                <a:moveTo>
                  <a:pt x="0" y="0"/>
                </a:moveTo>
                <a:lnTo>
                  <a:pt x="491910" y="0"/>
                </a:lnTo>
                <a:lnTo>
                  <a:pt x="491910" y="470047"/>
                </a:lnTo>
                <a:lnTo>
                  <a:pt x="0" y="47004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7" name="Freeform 99">
            <a:extLst>
              <a:ext uri="{FF2B5EF4-FFF2-40B4-BE49-F238E27FC236}">
                <a16:creationId xmlns:a16="http://schemas.microsoft.com/office/drawing/2014/main" id="{CC0FF208-3ECB-7B67-EC20-316ABFE66B92}"/>
              </a:ext>
            </a:extLst>
          </p:cNvPr>
          <p:cNvSpPr/>
          <p:nvPr/>
        </p:nvSpPr>
        <p:spPr>
          <a:xfrm rot="16117134">
            <a:off x="3497307" y="7904347"/>
            <a:ext cx="276701" cy="272571"/>
          </a:xfrm>
          <a:custGeom>
            <a:avLst/>
            <a:gdLst/>
            <a:ahLst/>
            <a:cxnLst/>
            <a:rect l="l" t="t" r="r" b="b"/>
            <a:pathLst>
              <a:path w="276701" h="272571">
                <a:moveTo>
                  <a:pt x="0" y="0"/>
                </a:moveTo>
                <a:lnTo>
                  <a:pt x="276700" y="0"/>
                </a:lnTo>
                <a:lnTo>
                  <a:pt x="276700" y="272570"/>
                </a:lnTo>
                <a:lnTo>
                  <a:pt x="0" y="27257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8" name="Freeform 100">
            <a:extLst>
              <a:ext uri="{FF2B5EF4-FFF2-40B4-BE49-F238E27FC236}">
                <a16:creationId xmlns:a16="http://schemas.microsoft.com/office/drawing/2014/main" id="{9B2F9F91-3259-8EA1-14B1-7C9944CD7F3F}"/>
              </a:ext>
            </a:extLst>
          </p:cNvPr>
          <p:cNvSpPr/>
          <p:nvPr/>
        </p:nvSpPr>
        <p:spPr>
          <a:xfrm rot="16200000">
            <a:off x="1225604" y="8211010"/>
            <a:ext cx="233952" cy="256340"/>
          </a:xfrm>
          <a:custGeom>
            <a:avLst/>
            <a:gdLst/>
            <a:ahLst/>
            <a:cxnLst/>
            <a:rect l="l" t="t" r="r" b="b"/>
            <a:pathLst>
              <a:path w="233952" h="256340">
                <a:moveTo>
                  <a:pt x="0" y="0"/>
                </a:moveTo>
                <a:lnTo>
                  <a:pt x="233952" y="0"/>
                </a:lnTo>
                <a:lnTo>
                  <a:pt x="233952" y="256340"/>
                </a:lnTo>
                <a:lnTo>
                  <a:pt x="0" y="2563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3619" t="-15239" r="-78252" b="-3442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19" name="Freeform 101">
            <a:extLst>
              <a:ext uri="{FF2B5EF4-FFF2-40B4-BE49-F238E27FC236}">
                <a16:creationId xmlns:a16="http://schemas.microsoft.com/office/drawing/2014/main" id="{CE4F1FEE-BD25-E021-C2F0-929FD274146F}"/>
              </a:ext>
            </a:extLst>
          </p:cNvPr>
          <p:cNvSpPr/>
          <p:nvPr/>
        </p:nvSpPr>
        <p:spPr>
          <a:xfrm rot="16200000">
            <a:off x="1357012" y="7997266"/>
            <a:ext cx="227475" cy="249060"/>
          </a:xfrm>
          <a:custGeom>
            <a:avLst/>
            <a:gdLst/>
            <a:ahLst/>
            <a:cxnLst/>
            <a:rect l="l" t="t" r="r" b="b"/>
            <a:pathLst>
              <a:path w="227475" h="249060">
                <a:moveTo>
                  <a:pt x="0" y="0"/>
                </a:moveTo>
                <a:lnTo>
                  <a:pt x="227475" y="0"/>
                </a:lnTo>
                <a:lnTo>
                  <a:pt x="227475" y="249060"/>
                </a:lnTo>
                <a:lnTo>
                  <a:pt x="0" y="24906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0" name="Freeform 102">
            <a:extLst>
              <a:ext uri="{FF2B5EF4-FFF2-40B4-BE49-F238E27FC236}">
                <a16:creationId xmlns:a16="http://schemas.microsoft.com/office/drawing/2014/main" id="{890FD1C3-7D89-39EE-CD5D-A401BB7B8CF7}"/>
              </a:ext>
            </a:extLst>
          </p:cNvPr>
          <p:cNvSpPr/>
          <p:nvPr/>
        </p:nvSpPr>
        <p:spPr>
          <a:xfrm rot="16200000">
            <a:off x="1214410" y="7761873"/>
            <a:ext cx="270451" cy="270451"/>
          </a:xfrm>
          <a:custGeom>
            <a:avLst/>
            <a:gdLst/>
            <a:ahLst/>
            <a:cxnLst/>
            <a:rect l="l" t="t" r="r" b="b"/>
            <a:pathLst>
              <a:path w="270451" h="270451">
                <a:moveTo>
                  <a:pt x="0" y="0"/>
                </a:moveTo>
                <a:lnTo>
                  <a:pt x="270451" y="0"/>
                </a:lnTo>
                <a:lnTo>
                  <a:pt x="270451" y="270451"/>
                </a:lnTo>
                <a:lnTo>
                  <a:pt x="0" y="270451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1" name="Freeform 103">
            <a:extLst>
              <a:ext uri="{FF2B5EF4-FFF2-40B4-BE49-F238E27FC236}">
                <a16:creationId xmlns:a16="http://schemas.microsoft.com/office/drawing/2014/main" id="{02C4F94A-3583-B9F9-F9BA-E34EB2DB73A7}"/>
              </a:ext>
            </a:extLst>
          </p:cNvPr>
          <p:cNvSpPr/>
          <p:nvPr/>
        </p:nvSpPr>
        <p:spPr>
          <a:xfrm>
            <a:off x="1506774" y="7702954"/>
            <a:ext cx="198756" cy="338335"/>
          </a:xfrm>
          <a:custGeom>
            <a:avLst/>
            <a:gdLst/>
            <a:ahLst/>
            <a:cxnLst/>
            <a:rect l="l" t="t" r="r" b="b"/>
            <a:pathLst>
              <a:path w="198756" h="338335">
                <a:moveTo>
                  <a:pt x="0" y="0"/>
                </a:moveTo>
                <a:lnTo>
                  <a:pt x="198756" y="0"/>
                </a:lnTo>
                <a:lnTo>
                  <a:pt x="198756" y="338335"/>
                </a:lnTo>
                <a:lnTo>
                  <a:pt x="0" y="338335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8770" r="-99966" b="-8699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2" name="AutoShape 104">
            <a:extLst>
              <a:ext uri="{FF2B5EF4-FFF2-40B4-BE49-F238E27FC236}">
                <a16:creationId xmlns:a16="http://schemas.microsoft.com/office/drawing/2014/main" id="{EB0BB578-EFE7-4B4A-E89C-7CCA298A77A5}"/>
              </a:ext>
            </a:extLst>
          </p:cNvPr>
          <p:cNvSpPr/>
          <p:nvPr/>
        </p:nvSpPr>
        <p:spPr>
          <a:xfrm flipH="1" flipV="1">
            <a:off x="6581283" y="1240574"/>
            <a:ext cx="83942" cy="55730"/>
          </a:xfrm>
          <a:prstGeom prst="line">
            <a:avLst/>
          </a:prstGeom>
          <a:ln w="9525" cap="rnd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" noProof="0" dirty="0"/>
          </a:p>
        </p:txBody>
      </p:sp>
      <p:sp>
        <p:nvSpPr>
          <p:cNvPr id="223" name="Freeform 105">
            <a:extLst>
              <a:ext uri="{FF2B5EF4-FFF2-40B4-BE49-F238E27FC236}">
                <a16:creationId xmlns:a16="http://schemas.microsoft.com/office/drawing/2014/main" id="{E8F77ED6-03FF-1D39-BDFE-B38B5E71C843}"/>
              </a:ext>
            </a:extLst>
          </p:cNvPr>
          <p:cNvSpPr/>
          <p:nvPr/>
        </p:nvSpPr>
        <p:spPr>
          <a:xfrm rot="16200000">
            <a:off x="5486646" y="4960442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t="-257825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4" name="Freeform 106">
            <a:extLst>
              <a:ext uri="{FF2B5EF4-FFF2-40B4-BE49-F238E27FC236}">
                <a16:creationId xmlns:a16="http://schemas.microsoft.com/office/drawing/2014/main" id="{1DBEF905-1766-4AAD-B368-F9840E49F348}"/>
              </a:ext>
            </a:extLst>
          </p:cNvPr>
          <p:cNvSpPr/>
          <p:nvPr/>
        </p:nvSpPr>
        <p:spPr>
          <a:xfrm rot="16200000">
            <a:off x="4049521" y="4942115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7816" t="-265284" r="-22557" b="-172791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5" name="Freeform 107">
            <a:extLst>
              <a:ext uri="{FF2B5EF4-FFF2-40B4-BE49-F238E27FC236}">
                <a16:creationId xmlns:a16="http://schemas.microsoft.com/office/drawing/2014/main" id="{B647C3CD-B95B-38E9-4B44-99C9FB2CBE4E}"/>
              </a:ext>
            </a:extLst>
          </p:cNvPr>
          <p:cNvSpPr/>
          <p:nvPr/>
        </p:nvSpPr>
        <p:spPr>
          <a:xfrm rot="16200000">
            <a:off x="2663985" y="4910242"/>
            <a:ext cx="1306881" cy="440981"/>
          </a:xfrm>
          <a:custGeom>
            <a:avLst/>
            <a:gdLst/>
            <a:ahLst/>
            <a:cxnLst/>
            <a:rect l="l" t="t" r="r" b="b"/>
            <a:pathLst>
              <a:path w="1306881" h="440981">
                <a:moveTo>
                  <a:pt x="0" y="0"/>
                </a:moveTo>
                <a:lnTo>
                  <a:pt x="1306880" y="0"/>
                </a:lnTo>
                <a:lnTo>
                  <a:pt x="1306880" y="440981"/>
                </a:lnTo>
                <a:lnTo>
                  <a:pt x="0" y="440981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23762" t="-85301" r="-22231" b="-217608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6" name="Freeform 108">
            <a:extLst>
              <a:ext uri="{FF2B5EF4-FFF2-40B4-BE49-F238E27FC236}">
                <a16:creationId xmlns:a16="http://schemas.microsoft.com/office/drawing/2014/main" id="{151CE01A-BA60-652D-796C-5514E1847215}"/>
              </a:ext>
            </a:extLst>
          </p:cNvPr>
          <p:cNvSpPr/>
          <p:nvPr/>
        </p:nvSpPr>
        <p:spPr>
          <a:xfrm rot="16200000">
            <a:off x="1178993" y="4950917"/>
            <a:ext cx="1337486" cy="348076"/>
          </a:xfrm>
          <a:custGeom>
            <a:avLst/>
            <a:gdLst/>
            <a:ahLst/>
            <a:cxnLst/>
            <a:rect l="l" t="t" r="r" b="b"/>
            <a:pathLst>
              <a:path w="1337486" h="348076">
                <a:moveTo>
                  <a:pt x="0" y="0"/>
                </a:moveTo>
                <a:lnTo>
                  <a:pt x="1337486" y="0"/>
                </a:lnTo>
                <a:lnTo>
                  <a:pt x="1337486" y="348076"/>
                </a:lnTo>
                <a:lnTo>
                  <a:pt x="0" y="3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-39458" r="-35574" b="-526311"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7" name="Freeform 109">
            <a:extLst>
              <a:ext uri="{FF2B5EF4-FFF2-40B4-BE49-F238E27FC236}">
                <a16:creationId xmlns:a16="http://schemas.microsoft.com/office/drawing/2014/main" id="{E96C879C-587E-2C4A-77FE-24A0E641A040}"/>
              </a:ext>
            </a:extLst>
          </p:cNvPr>
          <p:cNvSpPr/>
          <p:nvPr/>
        </p:nvSpPr>
        <p:spPr>
          <a:xfrm rot="16200000">
            <a:off x="4421124" y="6550255"/>
            <a:ext cx="695607" cy="214247"/>
          </a:xfrm>
          <a:custGeom>
            <a:avLst/>
            <a:gdLst/>
            <a:ahLst/>
            <a:cxnLst/>
            <a:rect l="l" t="t" r="r" b="b"/>
            <a:pathLst>
              <a:path w="695607" h="214247">
                <a:moveTo>
                  <a:pt x="0" y="0"/>
                </a:moveTo>
                <a:lnTo>
                  <a:pt x="695608" y="0"/>
                </a:lnTo>
                <a:lnTo>
                  <a:pt x="695608" y="214247"/>
                </a:lnTo>
                <a:lnTo>
                  <a:pt x="0" y="214247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28" name="TextBox 110">
            <a:extLst>
              <a:ext uri="{FF2B5EF4-FFF2-40B4-BE49-F238E27FC236}">
                <a16:creationId xmlns:a16="http://schemas.microsoft.com/office/drawing/2014/main" id="{65232AB3-64CC-95ED-2536-FF7D5EF7FD79}"/>
              </a:ext>
            </a:extLst>
          </p:cNvPr>
          <p:cNvSpPr txBox="1"/>
          <p:nvPr/>
        </p:nvSpPr>
        <p:spPr>
          <a:xfrm rot="16200000">
            <a:off x="878809" y="5012330"/>
            <a:ext cx="821697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ca-ES" sz="1200" noProof="0" dirty="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Fórmula</a:t>
            </a:r>
          </a:p>
        </p:txBody>
      </p:sp>
      <p:sp>
        <p:nvSpPr>
          <p:cNvPr id="229" name="TextBox 111">
            <a:extLst>
              <a:ext uri="{FF2B5EF4-FFF2-40B4-BE49-F238E27FC236}">
                <a16:creationId xmlns:a16="http://schemas.microsoft.com/office/drawing/2014/main" id="{C9B0702A-2B28-2289-47AF-A9C7AA610A57}"/>
              </a:ext>
            </a:extLst>
          </p:cNvPr>
          <p:cNvSpPr txBox="1"/>
          <p:nvPr/>
        </p:nvSpPr>
        <p:spPr>
          <a:xfrm rot="16200000">
            <a:off x="593954" y="3484732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ca-ES" sz="1200" noProof="0" dirty="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Respon a la pregunta...</a:t>
            </a:r>
          </a:p>
        </p:txBody>
      </p:sp>
      <p:sp>
        <p:nvSpPr>
          <p:cNvPr id="230" name="TextBox 112">
            <a:extLst>
              <a:ext uri="{FF2B5EF4-FFF2-40B4-BE49-F238E27FC236}">
                <a16:creationId xmlns:a16="http://schemas.microsoft.com/office/drawing/2014/main" id="{019A9C3E-A76B-780A-F017-D8C7E4488739}"/>
              </a:ext>
            </a:extLst>
          </p:cNvPr>
          <p:cNvSpPr txBox="1"/>
          <p:nvPr/>
        </p:nvSpPr>
        <p:spPr>
          <a:xfrm rot="16200000">
            <a:off x="285540" y="9300674"/>
            <a:ext cx="1714930" cy="39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ca-ES" sz="1160" b="1" noProof="0" dirty="0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 </a:t>
            </a:r>
            <a:r>
              <a:rPr lang="ca-ES" sz="1160" noProof="0" dirty="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caselles</a:t>
            </a:r>
          </a:p>
          <a:p>
            <a:pPr algn="l">
              <a:lnSpc>
                <a:spcPts val="1624"/>
              </a:lnSpc>
              <a:spcBef>
                <a:spcPct val="0"/>
              </a:spcBef>
            </a:pPr>
            <a:r>
              <a:rPr lang="ca-ES" sz="1160" b="1" noProof="0" dirty="0">
                <a:solidFill>
                  <a:srgbClr val="70797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 </a:t>
            </a:r>
            <a:r>
              <a:rPr lang="ca-ES" sz="1160" noProof="0" dirty="0">
                <a:solidFill>
                  <a:srgbClr val="70797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elements a cada casella</a:t>
            </a:r>
          </a:p>
        </p:txBody>
      </p:sp>
      <p:sp>
        <p:nvSpPr>
          <p:cNvPr id="231" name="TextBox 113">
            <a:extLst>
              <a:ext uri="{FF2B5EF4-FFF2-40B4-BE49-F238E27FC236}">
                <a16:creationId xmlns:a16="http://schemas.microsoft.com/office/drawing/2014/main" id="{CDC70BB6-E80C-92EC-098A-9762A0E1DB6A}"/>
              </a:ext>
            </a:extLst>
          </p:cNvPr>
          <p:cNvSpPr txBox="1"/>
          <p:nvPr/>
        </p:nvSpPr>
        <p:spPr>
          <a:xfrm rot="16200000">
            <a:off x="260299" y="1162167"/>
            <a:ext cx="1788915" cy="18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5"/>
              </a:lnSpc>
            </a:pPr>
            <a:r>
              <a:rPr lang="ca-ES" sz="1100" b="1" noProof="0" dirty="0">
                <a:solidFill>
                  <a:srgbClr val="733EF6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de numeració de ruleta</a:t>
            </a:r>
          </a:p>
        </p:txBody>
      </p:sp>
      <p:sp>
        <p:nvSpPr>
          <p:cNvPr id="232" name="TextBox 114">
            <a:extLst>
              <a:ext uri="{FF2B5EF4-FFF2-40B4-BE49-F238E27FC236}">
                <a16:creationId xmlns:a16="http://schemas.microsoft.com/office/drawing/2014/main" id="{DBCE89D2-FE62-650D-FCEB-D87283B2E631}"/>
              </a:ext>
            </a:extLst>
          </p:cNvPr>
          <p:cNvSpPr txBox="1"/>
          <p:nvPr/>
        </p:nvSpPr>
        <p:spPr>
          <a:xfrm rot="16200000">
            <a:off x="687242" y="1277936"/>
            <a:ext cx="1471595" cy="27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4 números.</a:t>
            </a:r>
          </a:p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casella té 10 elements.</a:t>
            </a:r>
          </a:p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combinació pot tenir elements repetits.</a:t>
            </a:r>
          </a:p>
        </p:txBody>
      </p:sp>
      <p:sp>
        <p:nvSpPr>
          <p:cNvPr id="233" name="TextBox 115">
            <a:extLst>
              <a:ext uri="{FF2B5EF4-FFF2-40B4-BE49-F238E27FC236}">
                <a16:creationId xmlns:a16="http://schemas.microsoft.com/office/drawing/2014/main" id="{2D674BB8-A6BD-3409-AD76-70523146791D}"/>
              </a:ext>
            </a:extLst>
          </p:cNvPr>
          <p:cNvSpPr txBox="1"/>
          <p:nvPr/>
        </p:nvSpPr>
        <p:spPr>
          <a:xfrm rot="16200000">
            <a:off x="2141550" y="1401843"/>
            <a:ext cx="1393088" cy="17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ca-ES" sz="1023" b="1" noProof="0" dirty="0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de caixa forta</a:t>
            </a:r>
          </a:p>
        </p:txBody>
      </p:sp>
      <p:sp>
        <p:nvSpPr>
          <p:cNvPr id="234" name="TextBox 116">
            <a:extLst>
              <a:ext uri="{FF2B5EF4-FFF2-40B4-BE49-F238E27FC236}">
                <a16:creationId xmlns:a16="http://schemas.microsoft.com/office/drawing/2014/main" id="{0A3123EF-A60C-A9F9-213E-F85887D83881}"/>
              </a:ext>
            </a:extLst>
          </p:cNvPr>
          <p:cNvSpPr txBox="1"/>
          <p:nvPr/>
        </p:nvSpPr>
        <p:spPr>
          <a:xfrm rot="16200000">
            <a:off x="2453144" y="1311190"/>
            <a:ext cx="1471595" cy="276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3 números.</a:t>
            </a:r>
          </a:p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casella té 40 elements.</a:t>
            </a:r>
          </a:p>
          <a:p>
            <a:pPr algn="l">
              <a:lnSpc>
                <a:spcPts val="743"/>
              </a:lnSpc>
            </a:pPr>
            <a:r>
              <a:rPr lang="ca-ES" sz="512" b="1" noProof="0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 no pot tenir elements repetits.</a:t>
            </a:r>
          </a:p>
        </p:txBody>
      </p:sp>
      <p:sp>
        <p:nvSpPr>
          <p:cNvPr id="235" name="TextBox 117">
            <a:extLst>
              <a:ext uri="{FF2B5EF4-FFF2-40B4-BE49-F238E27FC236}">
                <a16:creationId xmlns:a16="http://schemas.microsoft.com/office/drawing/2014/main" id="{13AF1DE4-4E1D-585E-F855-B2420BC58E3B}"/>
              </a:ext>
            </a:extLst>
          </p:cNvPr>
          <p:cNvSpPr txBox="1"/>
          <p:nvPr/>
        </p:nvSpPr>
        <p:spPr>
          <a:xfrm rot="16200000">
            <a:off x="3726021" y="1324966"/>
            <a:ext cx="1393088" cy="350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1"/>
              </a:lnSpc>
            </a:pPr>
            <a:r>
              <a:rPr lang="ca-ES" sz="1023" b="1" noProof="0" dirty="0">
                <a:solidFill>
                  <a:srgbClr val="00BF63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direccional (restriccions)</a:t>
            </a:r>
          </a:p>
        </p:txBody>
      </p:sp>
      <p:sp>
        <p:nvSpPr>
          <p:cNvPr id="236" name="TextBox 118">
            <a:extLst>
              <a:ext uri="{FF2B5EF4-FFF2-40B4-BE49-F238E27FC236}">
                <a16:creationId xmlns:a16="http://schemas.microsoft.com/office/drawing/2014/main" id="{229D1FFC-BC16-ABFE-2EE1-EA797A7B5AFA}"/>
              </a:ext>
            </a:extLst>
          </p:cNvPr>
          <p:cNvSpPr txBox="1"/>
          <p:nvPr/>
        </p:nvSpPr>
        <p:spPr>
          <a:xfrm rot="16200000">
            <a:off x="3913502" y="1292234"/>
            <a:ext cx="1606768" cy="1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"/>
              </a:lnSpc>
            </a:pPr>
            <a:r>
              <a:rPr lang="ca-ES" sz="512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 poden triar combinacions de 4 elements ⬆️⬇️➡️⬅️</a:t>
            </a:r>
          </a:p>
          <a:p>
            <a:pPr algn="l">
              <a:lnSpc>
                <a:spcPts val="743"/>
              </a:lnSpc>
            </a:pPr>
            <a:r>
              <a:rPr lang="ca-ES" sz="512" b="1" noProof="0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Una combinació no pot tenir elements repetits.</a:t>
            </a:r>
          </a:p>
        </p:txBody>
      </p:sp>
      <p:sp>
        <p:nvSpPr>
          <p:cNvPr id="237" name="TextBox 119">
            <a:extLst>
              <a:ext uri="{FF2B5EF4-FFF2-40B4-BE49-F238E27FC236}">
                <a16:creationId xmlns:a16="http://schemas.microsoft.com/office/drawing/2014/main" id="{73F2DCB2-2789-43A2-FFF9-CEDD326A0C16}"/>
              </a:ext>
            </a:extLst>
          </p:cNvPr>
          <p:cNvSpPr txBox="1"/>
          <p:nvPr/>
        </p:nvSpPr>
        <p:spPr>
          <a:xfrm rot="16200000">
            <a:off x="4746047" y="1201229"/>
            <a:ext cx="1763021" cy="18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3"/>
              </a:lnSpc>
            </a:pPr>
            <a:r>
              <a:rPr lang="ca-ES" sz="1084" b="1" noProof="0" dirty="0">
                <a:solidFill>
                  <a:srgbClr val="FF66C4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Cadenat </a:t>
            </a:r>
            <a:r>
              <a:rPr lang="ca-ES" sz="1084" b="1" noProof="0" dirty="0" err="1">
                <a:solidFill>
                  <a:srgbClr val="FF66C4"/>
                </a:solidFill>
                <a:latin typeface="Economica Bold"/>
                <a:ea typeface="Economica Bold"/>
                <a:cs typeface="Economica Bold"/>
                <a:sym typeface="Economica Bold"/>
              </a:rPr>
              <a:t>pulsador</a:t>
            </a:r>
            <a:endParaRPr lang="ca-ES" sz="1084" b="1" noProof="0" dirty="0">
              <a:solidFill>
                <a:srgbClr val="FF66C4"/>
              </a:solidFill>
              <a:latin typeface="Economica Bold"/>
              <a:ea typeface="Economica Bold"/>
              <a:cs typeface="Economica Bold"/>
              <a:sym typeface="Economica Bold"/>
            </a:endParaRPr>
          </a:p>
        </p:txBody>
      </p:sp>
      <p:sp>
        <p:nvSpPr>
          <p:cNvPr id="238" name="TextBox 120">
            <a:extLst>
              <a:ext uri="{FF2B5EF4-FFF2-40B4-BE49-F238E27FC236}">
                <a16:creationId xmlns:a16="http://schemas.microsoft.com/office/drawing/2014/main" id="{D450CA47-9309-EB07-7097-9ACA6D6F24DF}"/>
              </a:ext>
            </a:extLst>
          </p:cNvPr>
          <p:cNvSpPr txBox="1"/>
          <p:nvPr/>
        </p:nvSpPr>
        <p:spPr>
          <a:xfrm rot="16200000">
            <a:off x="5005674" y="1161185"/>
            <a:ext cx="1751785" cy="2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"/>
              </a:lnSpc>
            </a:pPr>
            <a:r>
              <a:rPr lang="ca-ES" sz="505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 ha 10 tecles per elegir, de les quals s'han de triar només 3</a:t>
            </a:r>
          </a:p>
          <a:p>
            <a:pPr algn="l">
              <a:lnSpc>
                <a:spcPts val="733"/>
              </a:lnSpc>
            </a:pPr>
            <a:r>
              <a:rPr lang="ca-ES" sz="505" noProof="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Combinacions amb les mateixes xifres, però desordenades compten com la mateixa combinació.</a:t>
            </a:r>
          </a:p>
        </p:txBody>
      </p:sp>
      <p:sp>
        <p:nvSpPr>
          <p:cNvPr id="239" name="TextBox 121">
            <a:extLst>
              <a:ext uri="{FF2B5EF4-FFF2-40B4-BE49-F238E27FC236}">
                <a16:creationId xmlns:a16="http://schemas.microsoft.com/office/drawing/2014/main" id="{AE827021-911D-598C-563E-A85A5A65AC11}"/>
              </a:ext>
            </a:extLst>
          </p:cNvPr>
          <p:cNvSpPr txBox="1"/>
          <p:nvPr/>
        </p:nvSpPr>
        <p:spPr>
          <a:xfrm rot="16200000">
            <a:off x="599338" y="6543204"/>
            <a:ext cx="138063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ca-ES" sz="1200" noProof="0" dirty="0">
                <a:solidFill>
                  <a:srgbClr val="70797E"/>
                </a:solidFill>
                <a:latin typeface="Economica"/>
                <a:ea typeface="Economica"/>
                <a:cs typeface="Economica"/>
                <a:sym typeface="Economica"/>
              </a:rPr>
              <a:t>Nom del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627465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396586" y="15323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9"/>
                </a:lnTo>
                <a:lnTo>
                  <a:pt x="0" y="968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55773"/>
              </p:ext>
            </p:extLst>
          </p:nvPr>
        </p:nvGraphicFramePr>
        <p:xfrm>
          <a:off x="347931" y="2844798"/>
          <a:ext cx="6069241" cy="6805599"/>
        </p:xfrm>
        <a:graphic>
          <a:graphicData uri="http://schemas.openxmlformats.org/drawingml/2006/table">
            <a:tbl>
              <a:tblPr/>
              <a:tblGrid>
                <a:gridCol w="171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610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Quantes maneres diferents hi ha de… ?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Exemples de codis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Influeix l’ordre?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 poden repetir?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Procediment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Resposta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654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president, secretari i portaveu d’un  grup de 12 persones si una persona no pot tenir més d’un càrrec.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231" noProof="0" dirty="0">
                        <a:solidFill>
                          <a:srgbClr val="000000"/>
                        </a:solidFill>
                        <a:latin typeface="Aileron"/>
                        <a:ea typeface="Aileron"/>
                        <a:cs typeface="Aileron"/>
                        <a:sym typeface="Aileron"/>
                      </a:endParaRP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Influeix l’ordre? Sí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123 (President 1)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321 (</a:t>
                      </a:r>
                      <a:r>
                        <a:rPr lang="ca-ES" sz="831" noProof="0" dirty="0" err="1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Presiden</a:t>
                      </a: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3)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Es poden repetir? No</a:t>
                      </a:r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strike="sngStrike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111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 = 3 (caselles)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63"/>
                        </a:lnSpc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 = 12 (elements)</a:t>
                      </a:r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97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president, secretari i portaveu d’un grup de 12 persones si una persona pot tenir més d’un càrrec.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paraules de tres lletres diferents amb les lletres de la paraula PERMUTACIÓ.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5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Pintar una bandera amb 3 colors disponibles  en disposició </a:t>
                      </a:r>
                      <a:r>
                        <a:rPr lang="ca-ES" sz="800" noProof="0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horitzonal</a:t>
                      </a: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i hem de utilitzar un mínim de 2 i un màxim de 3 </a:t>
                      </a:r>
                      <a:r>
                        <a:rPr lang="ca-ES" sz="800" noProof="0" dirty="0" err="1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ino</a:t>
                      </a: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 es poden repetir els colors.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un gelat si hi ha 6 sabors diferents  i ens permeten elegir-ne 2 sabors diferents.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395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Amb 4 pots de pintura de colors diferents, quantes mescles de 2 colors diferents en podem fer.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Contestar-ne 4 preguntes d’un llistat de 5.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5002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Assignar 2 germans bessons de manera que no coincideixin a la mateixa classe si l’escola té 4 classes de 3r d’ESO.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306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Muntar una polsera de boles si tenim disponibles 10 boles, totes de colors diferents.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278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Organitzar els deures de 3 assignatures durant una tarda.</a:t>
                      </a: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38100" marR="38100" marT="38100" marB="3810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1261718" y="108833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Problemes de combinatòria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31" y="1710471"/>
            <a:ext cx="676682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Funcionen aquests models per resoldre més problemes amb contextos diferents de cadenats?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3008" y="976816"/>
            <a:ext cx="59070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ca-ES" sz="2499" noProof="0" dirty="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Nom i cognoms: ___________________________________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6586" y="2422523"/>
            <a:ext cx="67668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ca-ES" sz="2499" spc="12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r = nombre de caselles         n = nombre d‘elements de caselles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6688C7-9987-54F9-C776-17C9F5769E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1234" y="3545825"/>
            <a:ext cx="726187" cy="5410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66C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04824" y="188341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FF66C4"/>
                </a:solidFill>
                <a:latin typeface="Buffalo"/>
                <a:ea typeface="Buffalo"/>
                <a:cs typeface="Buffalo"/>
                <a:sym typeface="Buffalo"/>
              </a:rPr>
              <a:t>Problemes de combinatòria</a:t>
            </a:r>
          </a:p>
        </p:txBody>
      </p: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84058"/>
              </p:ext>
            </p:extLst>
          </p:nvPr>
        </p:nvGraphicFramePr>
        <p:xfrm>
          <a:off x="396586" y="1395958"/>
          <a:ext cx="6014939" cy="7800599"/>
        </p:xfrm>
        <a:graphic>
          <a:graphicData uri="http://schemas.openxmlformats.org/drawingml/2006/table">
            <a:tbl>
              <a:tblPr/>
              <a:tblGrid>
                <a:gridCol w="171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0708"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Quantes maneres diferents hi ha de… ?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Exemples de codis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Influeix l’ordre?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 poden repetir?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 = ?</a:t>
                      </a:r>
                      <a:endParaRPr lang="ca-ES" sz="1100" noProof="0" dirty="0"/>
                    </a:p>
                    <a:p>
                      <a:pPr algn="l">
                        <a:lnSpc>
                          <a:spcPts val="1119"/>
                        </a:lnSpc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 = ?</a:t>
                      </a:r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Procediment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r>
                        <a:rPr lang="ca-ES" sz="799" noProof="0" dirty="0">
                          <a:solidFill>
                            <a:srgbClr val="FF66C4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Resposta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10 samarretes durant una setmana  per tal de no repetir samarreta cap dia de la setmana.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Combinar les samarretes del cas anterior amb 3 pantalons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matrícules de vehicles que consten de 4  nombres i 3 lletres de l’alfabet, excloent-ne les vocals.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Seleccionar 6 nombres diferents d’un total  de 50.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43">
                <a:tc>
                  <a:txBody>
                    <a:bodyPr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r>
                        <a:rPr lang="ca-ES" sz="800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Situar-se 5 integrants d’un equip de bàsquet  si s’han de col·locar en fila per fer un tir a la cistella.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grups diferents de 5 persones en una  classe de 25 alumnes.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Formar nombres de 4 xifres diferents amb els  dígits 0,2,3,4,5,8 i 9.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grups diferents de treballadors si en  total hi treballen 20 persones i s’han de fer grups de 4.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el nombre PIN d’un telèfon mòbil  format per 4 dígits.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0446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Fer creuaments de partits de futbol si n’hi  ha 20 equips i tots han de jugar contra tots a l’anada i a la tornada. 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695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Es poden seure 5 amics en un cotxe si n’hi ha 2 amb carnet.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r>
                        <a:rPr lang="ca-ES" sz="831" noProof="0" dirty="0">
                          <a:solidFill>
                            <a:srgbClr val="000000"/>
                          </a:solidFill>
                          <a:latin typeface="Garet Light"/>
                          <a:ea typeface="Garet Light"/>
                          <a:cs typeface="Garet Light"/>
                          <a:sym typeface="Garet Light"/>
                        </a:rPr>
                        <a:t>Elegir 3 entrepans diferents d’un total de 6 tipus d’entrepans.</a:t>
                      </a: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95250" marR="95250" marT="95250" marB="95250" anchor="ctr">
                    <a:lnL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FFC9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59225" y="3621745"/>
            <a:ext cx="4041549" cy="2622078"/>
          </a:xfrm>
          <a:custGeom>
            <a:avLst/>
            <a:gdLst/>
            <a:ahLst/>
            <a:cxnLst/>
            <a:rect l="l" t="t" r="r" b="b"/>
            <a:pathLst>
              <a:path w="4041549" h="2622078">
                <a:moveTo>
                  <a:pt x="0" y="0"/>
                </a:moveTo>
                <a:lnTo>
                  <a:pt x="4041550" y="0"/>
                </a:lnTo>
                <a:lnTo>
                  <a:pt x="4041550" y="2622078"/>
                </a:lnTo>
                <a:lnTo>
                  <a:pt x="0" y="26220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3" name="TextBox 13"/>
          <p:cNvSpPr txBox="1"/>
          <p:nvPr/>
        </p:nvSpPr>
        <p:spPr>
          <a:xfrm>
            <a:off x="338289" y="221392"/>
            <a:ext cx="688342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ca-ES" sz="3999" noProof="0" dirty="0">
                <a:solidFill>
                  <a:srgbClr val="F87354"/>
                </a:solidFill>
                <a:latin typeface="Nefelibata Script"/>
                <a:ea typeface="Nefelibata Script"/>
                <a:cs typeface="Nefelibata Script"/>
                <a:sym typeface="Nefelibata Script"/>
              </a:rPr>
              <a:t>Objectiu del problema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000" y="1602445"/>
            <a:ext cx="6226600" cy="201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ca-ES" sz="3000" noProof="0" dirty="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De la següent col·lecció de cadenats, quin cadenat és més</a:t>
            </a:r>
            <a:r>
              <a:rPr lang="ca-ES" sz="3000" noProof="0" dirty="0">
                <a:solidFill>
                  <a:srgbClr val="F87354"/>
                </a:solidFill>
                <a:latin typeface="Cocomat Pro"/>
                <a:ea typeface="Cocomat Pro"/>
                <a:cs typeface="Cocomat Pro"/>
                <a:sym typeface="Cocomat Pro"/>
              </a:rPr>
              <a:t> </a:t>
            </a:r>
            <a:r>
              <a:rPr lang="ca-ES" sz="3000" b="1" noProof="0" dirty="0">
                <a:solidFill>
                  <a:srgbClr val="F87354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segur</a:t>
            </a:r>
            <a:r>
              <a:rPr lang="ca-ES" sz="3000" noProof="0" dirty="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873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8083" y="7151874"/>
            <a:ext cx="6782434" cy="3013953"/>
            <a:chOff x="0" y="0"/>
            <a:chExt cx="2430671" cy="10801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1080133"/>
            </a:xfrm>
            <a:custGeom>
              <a:avLst/>
              <a:gdLst/>
              <a:ahLst/>
              <a:cxnLst/>
              <a:rect l="l" t="t" r="r" b="b"/>
              <a:pathLst>
                <a:path w="2430671" h="10801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1057303"/>
                  </a:lnTo>
                  <a:cubicBezTo>
                    <a:pt x="2430671" y="1069912"/>
                    <a:pt x="2420450" y="1080133"/>
                    <a:pt x="2407842" y="1080133"/>
                  </a:cubicBezTo>
                  <a:lnTo>
                    <a:pt x="22829" y="1080133"/>
                  </a:lnTo>
                  <a:cubicBezTo>
                    <a:pt x="10221" y="1080133"/>
                    <a:pt x="0" y="1069912"/>
                    <a:pt x="0" y="1057303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1080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92395"/>
              </p:ext>
            </p:extLst>
          </p:nvPr>
        </p:nvGraphicFramePr>
        <p:xfrm>
          <a:off x="806981" y="7365843"/>
          <a:ext cx="6182858" cy="2687880"/>
        </p:xfrm>
        <a:graphic>
          <a:graphicData uri="http://schemas.openxmlformats.org/drawingml/2006/table">
            <a:tbl>
              <a:tblPr/>
              <a:tblGrid>
                <a:gridCol w="618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6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TextBox 22"/>
          <p:cNvSpPr txBox="1"/>
          <p:nvPr/>
        </p:nvSpPr>
        <p:spPr>
          <a:xfrm>
            <a:off x="570160" y="6462898"/>
            <a:ext cx="6419679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ca-ES" sz="2499" noProof="0" dirty="0">
                <a:solidFill>
                  <a:srgbClr val="000000"/>
                </a:solidFill>
                <a:latin typeface="Buffalo"/>
                <a:ea typeface="Buffalo"/>
                <a:cs typeface="Buffalo"/>
                <a:sym typeface="Buffalo"/>
              </a:rPr>
              <a:t>Quines preguntes o qüestions proposeu abordar a partir de la presentada?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8289" y="2973981"/>
            <a:ext cx="6883423" cy="300488"/>
            <a:chOff x="0" y="0"/>
            <a:chExt cx="9238800" cy="40330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2: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polsador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5187879" y="2648143"/>
            <a:ext cx="2033833" cy="2028167"/>
          </a:xfrm>
          <a:custGeom>
            <a:avLst/>
            <a:gdLst/>
            <a:ahLst/>
            <a:cxnLst/>
            <a:rect l="l" t="t" r="r" b="b"/>
            <a:pathLst>
              <a:path w="2033833" h="2028167">
                <a:moveTo>
                  <a:pt x="0" y="0"/>
                </a:moveTo>
                <a:lnTo>
                  <a:pt x="2033832" y="0"/>
                </a:lnTo>
                <a:lnTo>
                  <a:pt x="2033832" y="2028167"/>
                </a:lnTo>
                <a:lnTo>
                  <a:pt x="0" y="2028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grpSp>
        <p:nvGrpSpPr>
          <p:cNvPr id="19" name="Group 19"/>
          <p:cNvGrpSpPr/>
          <p:nvPr/>
        </p:nvGrpSpPr>
        <p:grpSpPr>
          <a:xfrm>
            <a:off x="338289" y="1411394"/>
            <a:ext cx="6883423" cy="300488"/>
            <a:chOff x="0" y="0"/>
            <a:chExt cx="9238800" cy="4033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38829" cy="403316"/>
            </a:xfrm>
            <a:custGeom>
              <a:avLst/>
              <a:gdLst/>
              <a:ahLst/>
              <a:cxnLst/>
              <a:rect l="l" t="t" r="r" b="b"/>
              <a:pathLst>
                <a:path w="9238829" h="403316">
                  <a:moveTo>
                    <a:pt x="0" y="0"/>
                  </a:moveTo>
                  <a:lnTo>
                    <a:pt x="9238829" y="0"/>
                  </a:lnTo>
                  <a:lnTo>
                    <a:pt x="9238829" y="403316"/>
                  </a:lnTo>
                  <a:lnTo>
                    <a:pt x="0" y="403316"/>
                  </a:lnTo>
                  <a:close/>
                </a:path>
              </a:pathLst>
            </a:custGeom>
            <a:solidFill>
              <a:srgbClr val="ECE5FD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9238800" cy="403309"/>
            </a:xfrm>
            <a:prstGeom prst="rect">
              <a:avLst/>
            </a:prstGeom>
          </p:spPr>
          <p:txBody>
            <a:bodyPr lIns="50465" tIns="50465" rIns="50465" bIns="50465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1: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numeració de ruleta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04528" y="4536568"/>
            <a:ext cx="6883423" cy="285119"/>
            <a:chOff x="0" y="0"/>
            <a:chExt cx="11592412" cy="4801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3: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amb dates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04528" y="4599375"/>
            <a:ext cx="1340581" cy="1363546"/>
          </a:xfrm>
          <a:custGeom>
            <a:avLst/>
            <a:gdLst/>
            <a:ahLst/>
            <a:cxnLst/>
            <a:rect l="l" t="t" r="r" b="b"/>
            <a:pathLst>
              <a:path w="1340581" h="1363546">
                <a:moveTo>
                  <a:pt x="0" y="0"/>
                </a:moveTo>
                <a:lnTo>
                  <a:pt x="1340582" y="0"/>
                </a:lnTo>
                <a:lnTo>
                  <a:pt x="1340582" y="1363546"/>
                </a:lnTo>
                <a:lnTo>
                  <a:pt x="0" y="13635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6" name="Freeform 26"/>
          <p:cNvSpPr/>
          <p:nvPr/>
        </p:nvSpPr>
        <p:spPr>
          <a:xfrm>
            <a:off x="5355957" y="5859548"/>
            <a:ext cx="1865754" cy="1916917"/>
          </a:xfrm>
          <a:custGeom>
            <a:avLst/>
            <a:gdLst/>
            <a:ahLst/>
            <a:cxnLst/>
            <a:rect l="l" t="t" r="r" b="b"/>
            <a:pathLst>
              <a:path w="1865754" h="1916917">
                <a:moveTo>
                  <a:pt x="0" y="0"/>
                </a:moveTo>
                <a:lnTo>
                  <a:pt x="1865754" y="0"/>
                </a:lnTo>
                <a:lnTo>
                  <a:pt x="1865754" y="1916917"/>
                </a:lnTo>
                <a:lnTo>
                  <a:pt x="0" y="19169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7" name="TextBox 27"/>
          <p:cNvSpPr txBox="1"/>
          <p:nvPr/>
        </p:nvSpPr>
        <p:spPr>
          <a:xfrm>
            <a:off x="428544" y="6468277"/>
            <a:ext cx="509762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ca-ES" sz="10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amb paraules de 5 lletres.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ca-ES" sz="10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Només hi ha disponibles 10 lletres a cada disc.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ca-ES" sz="10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cadenat no té manera de comprovar si la paraula introduïda té sentit o no. Per tant, la contrasenya pot ser una paraula sense sentit.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ca-ES" sz="10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Hi ha lletres repetides als diferents discos.</a:t>
            </a:r>
          </a:p>
          <a:p>
            <a:pPr marL="180976" lvl="1" indent="-90488" algn="l">
              <a:lnSpc>
                <a:spcPts val="1200"/>
              </a:lnSpc>
              <a:buFont typeface="Arial"/>
              <a:buChar char="•"/>
            </a:pPr>
            <a:r>
              <a:rPr lang="ca-ES" sz="10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cal que es moguin els discos de manera que la contrasenya aparegui en la posició contigua a la pestanya.</a:t>
            </a:r>
          </a:p>
          <a:p>
            <a:pPr algn="l">
              <a:lnSpc>
                <a:spcPts val="1200"/>
              </a:lnSpc>
            </a:pPr>
            <a:endParaRPr lang="ca-ES" sz="1000" noProof="0" dirty="0">
              <a:solidFill>
                <a:srgbClr val="000000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338289" y="6085014"/>
            <a:ext cx="6883423" cy="285119"/>
            <a:chOff x="0" y="0"/>
            <a:chExt cx="11592412" cy="4801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4: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paraules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38289" y="7633460"/>
            <a:ext cx="6883423" cy="285119"/>
            <a:chOff x="0" y="0"/>
            <a:chExt cx="11592412" cy="48017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5: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direccional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727578" y="1862277"/>
            <a:ext cx="549413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de 4 nombres.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Les caselles són discos que giren, amb 10 nombres compresos del 0 al 9.</a:t>
            </a:r>
          </a:p>
          <a:p>
            <a:pPr marL="237491" lvl="1" indent="-118745" algn="l">
              <a:lnSpc>
                <a:spcPts val="1320"/>
              </a:lnSpc>
              <a:spcBef>
                <a:spcPct val="0"/>
              </a:spcBef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poder obrir el cadenat, cal que es moguin els discos de manera que la contrasenya aparegui correctament situada en cadascuna de les 4 caselles. </a:t>
            </a:r>
          </a:p>
        </p:txBody>
      </p:sp>
      <p:sp>
        <p:nvSpPr>
          <p:cNvPr id="35" name="Freeform 35"/>
          <p:cNvSpPr/>
          <p:nvPr/>
        </p:nvSpPr>
        <p:spPr>
          <a:xfrm>
            <a:off x="428544" y="1349044"/>
            <a:ext cx="1299034" cy="1463076"/>
          </a:xfrm>
          <a:custGeom>
            <a:avLst/>
            <a:gdLst/>
            <a:ahLst/>
            <a:cxnLst/>
            <a:rect l="l" t="t" r="r" b="b"/>
            <a:pathLst>
              <a:path w="1299034" h="1463076">
                <a:moveTo>
                  <a:pt x="0" y="0"/>
                </a:moveTo>
                <a:lnTo>
                  <a:pt x="1299034" y="0"/>
                </a:lnTo>
                <a:lnTo>
                  <a:pt x="1299034" y="1463076"/>
                </a:lnTo>
                <a:lnTo>
                  <a:pt x="0" y="14630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grpSp>
        <p:nvGrpSpPr>
          <p:cNvPr id="36" name="Group 36"/>
          <p:cNvGrpSpPr/>
          <p:nvPr/>
        </p:nvGrpSpPr>
        <p:grpSpPr>
          <a:xfrm>
            <a:off x="338289" y="9181906"/>
            <a:ext cx="6883423" cy="285119"/>
            <a:chOff x="0" y="0"/>
            <a:chExt cx="11592412" cy="48017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592449" cy="480177"/>
            </a:xfrm>
            <a:custGeom>
              <a:avLst/>
              <a:gdLst/>
              <a:ahLst/>
              <a:cxnLst/>
              <a:rect l="l" t="t" r="r" b="b"/>
              <a:pathLst>
                <a:path w="11592449" h="480177">
                  <a:moveTo>
                    <a:pt x="0" y="0"/>
                  </a:moveTo>
                  <a:lnTo>
                    <a:pt x="11592449" y="0"/>
                  </a:lnTo>
                  <a:lnTo>
                    <a:pt x="11592449" y="480177"/>
                  </a:lnTo>
                  <a:lnTo>
                    <a:pt x="0" y="480177"/>
                  </a:lnTo>
                  <a:close/>
                </a:path>
              </a:pathLst>
            </a:custGeom>
            <a:solidFill>
              <a:srgbClr val="733EF6">
                <a:alpha val="14902"/>
              </a:srgbClr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0"/>
              <a:ext cx="11592412" cy="480170"/>
            </a:xfrm>
            <a:prstGeom prst="rect">
              <a:avLst/>
            </a:prstGeom>
          </p:spPr>
          <p:txBody>
            <a:bodyPr lIns="40219" tIns="40219" rIns="40219" bIns="40219" rtlCol="0" anchor="t"/>
            <a:lstStyle/>
            <a:p>
              <a:pPr algn="ctr">
                <a:lnSpc>
                  <a:spcPts val="1320"/>
                </a:lnSpc>
              </a:pPr>
              <a:r>
                <a:rPr lang="ca-ES" sz="1100" b="1" noProof="0" dirty="0">
                  <a:solidFill>
                    <a:srgbClr val="733EF6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Cadenat 6: </a:t>
              </a:r>
              <a:r>
                <a:rPr lang="ca-ES" sz="1100" noProof="0" dirty="0">
                  <a:solidFill>
                    <a:srgbClr val="733EF6"/>
                  </a:solidFill>
                  <a:latin typeface="Garet"/>
                  <a:ea typeface="Garet"/>
                  <a:cs typeface="Garet"/>
                  <a:sym typeface="Garet"/>
                </a:rPr>
                <a:t>Cadenat de caixa forta</a:t>
              </a:r>
            </a:p>
          </p:txBody>
        </p:sp>
      </p:grpSp>
      <p:sp>
        <p:nvSpPr>
          <p:cNvPr id="39" name="Freeform 39"/>
          <p:cNvSpPr/>
          <p:nvPr/>
        </p:nvSpPr>
        <p:spPr>
          <a:xfrm>
            <a:off x="120334" y="7402724"/>
            <a:ext cx="2384860" cy="2083966"/>
          </a:xfrm>
          <a:custGeom>
            <a:avLst/>
            <a:gdLst/>
            <a:ahLst/>
            <a:cxnLst/>
            <a:rect l="l" t="t" r="r" b="b"/>
            <a:pathLst>
              <a:path w="2384860" h="2083966">
                <a:moveTo>
                  <a:pt x="0" y="0"/>
                </a:moveTo>
                <a:lnTo>
                  <a:pt x="2384860" y="0"/>
                </a:lnTo>
                <a:lnTo>
                  <a:pt x="2384860" y="2083966"/>
                </a:lnTo>
                <a:lnTo>
                  <a:pt x="0" y="2083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40" name="Freeform 40"/>
          <p:cNvSpPr/>
          <p:nvPr/>
        </p:nvSpPr>
        <p:spPr>
          <a:xfrm>
            <a:off x="5631325" y="8960694"/>
            <a:ext cx="1571190" cy="1547739"/>
          </a:xfrm>
          <a:custGeom>
            <a:avLst/>
            <a:gdLst/>
            <a:ahLst/>
            <a:cxnLst/>
            <a:rect l="l" t="t" r="r" b="b"/>
            <a:pathLst>
              <a:path w="1571190" h="1547739">
                <a:moveTo>
                  <a:pt x="0" y="0"/>
                </a:moveTo>
                <a:lnTo>
                  <a:pt x="1571190" y="0"/>
                </a:lnTo>
                <a:lnTo>
                  <a:pt x="1571190" y="1547739"/>
                </a:lnTo>
                <a:lnTo>
                  <a:pt x="0" y="15477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41" name="TextBox 41"/>
          <p:cNvSpPr txBox="1"/>
          <p:nvPr/>
        </p:nvSpPr>
        <p:spPr>
          <a:xfrm>
            <a:off x="1626229" y="159407"/>
            <a:ext cx="5474937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" sz="5499" noProof="0" dirty="0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Informació sobre els cadenats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28544" y="3541169"/>
            <a:ext cx="4675025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una contrasenya de com a màxim 3 xifres: 1, 2 o 3 xifres.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El cadenat no detecta l’ordre amb el que polsem les xifres.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u="none" strike="noStrike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s’ha de desplaçar la pestanya inferior.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727578" y="4977978"/>
            <a:ext cx="549413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contrasenya pot ser qualsevol data que tingui el format DD – M – AA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Són permeses també dates irreals: 35 – GENER – 24</a:t>
            </a:r>
          </a:p>
          <a:p>
            <a:pPr marL="237491" lvl="1" indent="-118745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obrir-lo cal moure els discos per a que la data quedi visible, en les posicions que corresponen a DD, M o AA.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94298" y="8027244"/>
            <a:ext cx="492741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de 4 direccions (dalt, baix, dreta, esquerra)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Una contrasenya pot tenir elements repetits.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Per introduir una nova contrasenya s’ha de pressionar 2 vegades contra el cadenat.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Quan el codi sigui correcte, el cadenat es podrà obrir.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04528" y="9648615"/>
            <a:ext cx="512163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Es pot escollir qualsevol contrasenya amb 3 nombres, entre 0 i 39.</a:t>
            </a:r>
          </a:p>
          <a:p>
            <a:pPr marL="199073" lvl="1" indent="-99536" algn="l">
              <a:lnSpc>
                <a:spcPts val="1320"/>
              </a:lnSpc>
              <a:buFont typeface="Arial"/>
              <a:buChar char="•"/>
            </a:pPr>
            <a:r>
              <a:rPr lang="ca-ES" sz="1100" noProof="0" dirty="0">
                <a:solidFill>
                  <a:srgbClr val="000000"/>
                </a:solidFill>
                <a:latin typeface="Garet Light"/>
                <a:ea typeface="Garet Light"/>
                <a:cs typeface="Garet Light"/>
                <a:sym typeface="Garet Light"/>
              </a:rPr>
              <a:t>La contrasenya no admet xifres repetides</a:t>
            </a:r>
          </a:p>
        </p:txBody>
      </p:sp>
      <p:sp>
        <p:nvSpPr>
          <p:cNvPr id="46" name="Freeform 46"/>
          <p:cNvSpPr/>
          <p:nvPr/>
        </p:nvSpPr>
        <p:spPr>
          <a:xfrm>
            <a:off x="338289" y="0"/>
            <a:ext cx="810353" cy="969032"/>
          </a:xfrm>
          <a:custGeom>
            <a:avLst/>
            <a:gdLst/>
            <a:ahLst/>
            <a:cxnLst/>
            <a:rect l="l" t="t" r="r" b="b"/>
            <a:pathLst>
              <a:path w="810353" h="969032">
                <a:moveTo>
                  <a:pt x="0" y="0"/>
                </a:moveTo>
                <a:lnTo>
                  <a:pt x="810353" y="0"/>
                </a:lnTo>
                <a:lnTo>
                  <a:pt x="810353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582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76871" y="159407"/>
            <a:ext cx="5908948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" sz="5499" noProof="0" dirty="0">
                <a:solidFill>
                  <a:srgbClr val="F5821F"/>
                </a:solidFill>
                <a:latin typeface="Buffalo"/>
                <a:ea typeface="Buffalo"/>
                <a:cs typeface="Buffalo"/>
                <a:sym typeface="Buffalo"/>
              </a:rPr>
              <a:t>Vocabulari sobre els cadenats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6000" y="3709992"/>
            <a:ext cx="3095533" cy="564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4"/>
              </a:lnSpc>
            </a:pPr>
            <a:r>
              <a:rPr lang="ca-ES" sz="161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1934"/>
              </a:lnSpc>
            </a:pP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Possible contrasenya que es pot introduir al cadenat. </a:t>
            </a:r>
          </a:p>
          <a:p>
            <a:pPr algn="l">
              <a:lnSpc>
                <a:spcPts val="1934"/>
              </a:lnSpc>
            </a:pPr>
            <a:endParaRPr lang="ca-ES" sz="161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endParaRPr lang="ca-ES" sz="161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ca-ES" sz="161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 </a:t>
            </a:r>
          </a:p>
          <a:p>
            <a:pPr algn="l">
              <a:lnSpc>
                <a:spcPts val="1934"/>
              </a:lnSpc>
            </a:pP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composen un codi.</a:t>
            </a:r>
          </a:p>
          <a:p>
            <a:pPr algn="l">
              <a:lnSpc>
                <a:spcPts val="1934"/>
              </a:lnSpc>
            </a:pPr>
            <a:endParaRPr lang="ca-ES" sz="161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ca-ES" sz="161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1934"/>
              </a:lnSpc>
            </a:pP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Espai (físic o no)  del cadenat on s’introdueixen els elements del codi.</a:t>
            </a:r>
          </a:p>
          <a:p>
            <a:pPr algn="l">
              <a:lnSpc>
                <a:spcPts val="1934"/>
              </a:lnSpc>
            </a:pPr>
            <a:endParaRPr lang="ca-ES" sz="161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ca-ES" sz="161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1934"/>
              </a:lnSpc>
            </a:pP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Nombres, lletres, símbols,... que es poden inserir en una casella.</a:t>
            </a:r>
          </a:p>
          <a:p>
            <a:pPr algn="l">
              <a:lnSpc>
                <a:spcPts val="1934"/>
              </a:lnSpc>
            </a:pPr>
            <a:endParaRPr lang="ca-ES" sz="161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1934"/>
              </a:lnSpc>
            </a:pPr>
            <a:r>
              <a:rPr lang="ca-ES" sz="161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1934"/>
              </a:lnSpc>
            </a:pPr>
            <a:r>
              <a:rPr lang="ca-ES" sz="161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Codi correcte. Quan l’introduïm, el cadenat s’obre.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105224" y="1540498"/>
            <a:ext cx="2361068" cy="2169494"/>
            <a:chOff x="0" y="0"/>
            <a:chExt cx="3691378" cy="33918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691382" cy="3391916"/>
            </a:xfrm>
            <a:custGeom>
              <a:avLst/>
              <a:gdLst/>
              <a:ahLst/>
              <a:cxnLst/>
              <a:rect l="l" t="t" r="r" b="b"/>
              <a:pathLst>
                <a:path w="3691382" h="3391916">
                  <a:moveTo>
                    <a:pt x="0" y="0"/>
                  </a:moveTo>
                  <a:lnTo>
                    <a:pt x="3691382" y="0"/>
                  </a:lnTo>
                  <a:lnTo>
                    <a:pt x="3691382" y="3391916"/>
                  </a:lnTo>
                  <a:lnTo>
                    <a:pt x="0" y="3391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415" b="-441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241809" y="3700467"/>
            <a:ext cx="2528733" cy="542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"/>
              </a:lnSpc>
            </a:pPr>
            <a:r>
              <a:rPr lang="ca-ES" sz="1671" b="1" noProof="0" dirty="0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Codi: </a:t>
            </a:r>
          </a:p>
          <a:p>
            <a:pPr algn="l">
              <a:lnSpc>
                <a:spcPts val="2005"/>
              </a:lnSpc>
            </a:pPr>
            <a:r>
              <a:rPr lang="ca-ES" sz="167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1234, 2930, 1240, ... entre d’altres possibilitats.</a:t>
            </a:r>
          </a:p>
          <a:p>
            <a:pPr marL="302475" lvl="1" indent="-151237" algn="l">
              <a:lnSpc>
                <a:spcPts val="2005"/>
              </a:lnSpc>
            </a:pPr>
            <a:endParaRPr lang="ca-ES" sz="167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ca-ES" sz="1671" b="1" noProof="0" dirty="0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del codi:</a:t>
            </a:r>
            <a:r>
              <a:rPr lang="ca-ES" sz="1671" b="1" noProof="0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l">
              <a:lnSpc>
                <a:spcPts val="2005"/>
              </a:lnSpc>
            </a:pPr>
            <a:r>
              <a:rPr lang="ca-ES" sz="167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codi 1234 té 4 elements: 1, 2, 3 i 4.</a:t>
            </a:r>
          </a:p>
          <a:p>
            <a:pPr marL="302475" lvl="1" indent="-151237" algn="l">
              <a:lnSpc>
                <a:spcPts val="2005"/>
              </a:lnSpc>
            </a:pPr>
            <a:endParaRPr lang="ca-ES" sz="167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ca-ES" sz="1671" b="1" noProof="0" dirty="0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Casella: </a:t>
            </a:r>
          </a:p>
          <a:p>
            <a:pPr algn="l">
              <a:lnSpc>
                <a:spcPts val="2005"/>
              </a:lnSpc>
            </a:pPr>
            <a:r>
              <a:rPr lang="ca-ES" sz="167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Té 4 caselles. Cada espai on inserim una xifra</a:t>
            </a:r>
          </a:p>
          <a:p>
            <a:pPr marL="302475" lvl="1" indent="-151237" algn="l">
              <a:lnSpc>
                <a:spcPts val="2005"/>
              </a:lnSpc>
            </a:pPr>
            <a:endParaRPr lang="ca-ES" sz="167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ca-ES" sz="1671" b="1" noProof="0" dirty="0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Elements de la casella: </a:t>
            </a:r>
          </a:p>
          <a:p>
            <a:pPr algn="l">
              <a:lnSpc>
                <a:spcPts val="2005"/>
              </a:lnSpc>
            </a:pPr>
            <a:r>
              <a:rPr lang="ca-ES" sz="167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 entre 0 i 9. Opcions que tenim a cada casella.</a:t>
            </a:r>
          </a:p>
          <a:p>
            <a:pPr algn="l">
              <a:lnSpc>
                <a:spcPts val="2005"/>
              </a:lnSpc>
            </a:pPr>
            <a:endParaRPr lang="ca-ES" sz="1671" noProof="0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005"/>
              </a:lnSpc>
            </a:pPr>
            <a:r>
              <a:rPr lang="ca-ES" sz="1671" b="1" noProof="0" dirty="0">
                <a:solidFill>
                  <a:srgbClr val="733EF6"/>
                </a:solidFill>
                <a:latin typeface="Garet Bold"/>
                <a:ea typeface="Garet Bold"/>
                <a:cs typeface="Garet Bold"/>
                <a:sym typeface="Garet Bold"/>
              </a:rPr>
              <a:t>Clau o contrasenya</a:t>
            </a:r>
            <a:r>
              <a:rPr lang="ca-ES" sz="1671" noProof="0" dirty="0">
                <a:solidFill>
                  <a:srgbClr val="733EF6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</a:p>
          <a:p>
            <a:pPr algn="l">
              <a:lnSpc>
                <a:spcPts val="2005"/>
              </a:lnSpc>
            </a:pPr>
            <a:r>
              <a:rPr lang="ca-ES" sz="1671" noProof="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4921 (Perquè quan l’inserim, s’obre)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53994" y="2989090"/>
            <a:ext cx="3026006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ca-ES" sz="3000" noProof="0" dirty="0">
                <a:solidFill>
                  <a:srgbClr val="000000"/>
                </a:solidFill>
                <a:latin typeface="Cheque Bold"/>
                <a:ea typeface="Cheque Bold"/>
                <a:cs typeface="Cheque Bold"/>
                <a:sym typeface="Cheque Bold"/>
              </a:rPr>
              <a:t>vocabulari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47931" y="2911206"/>
            <a:ext cx="6782434" cy="1775496"/>
            <a:chOff x="0" y="0"/>
            <a:chExt cx="2430671" cy="6362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30671" cy="636298"/>
            </a:xfrm>
            <a:custGeom>
              <a:avLst/>
              <a:gdLst/>
              <a:ahLst/>
              <a:cxnLst/>
              <a:rect l="l" t="t" r="r" b="b"/>
              <a:pathLst>
                <a:path w="2430671" h="63629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13468"/>
                  </a:lnTo>
                  <a:cubicBezTo>
                    <a:pt x="2430671" y="626077"/>
                    <a:pt x="2420450" y="636298"/>
                    <a:pt x="2407842" y="636298"/>
                  </a:cubicBezTo>
                  <a:lnTo>
                    <a:pt x="22829" y="636298"/>
                  </a:lnTo>
                  <a:cubicBezTo>
                    <a:pt x="10221" y="636298"/>
                    <a:pt x="0" y="626077"/>
                    <a:pt x="0" y="61346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2430671" cy="6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40128" y="2237850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ca-ES" sz="2000" spc="260" noProof="0" dirty="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informació del cadenat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7931" y="2548365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Quines són les característiques del cadenats que esteu estudiant?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2325" y="5058177"/>
            <a:ext cx="6766828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ca-ES" sz="2000" spc="260" noProof="0" dirty="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Simulació de possibles codis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0128" y="5368692"/>
            <a:ext cx="6766828" cy="107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 generar la llista (encara que sigui parcial) de possibles codis que admet el cadenat?</a:t>
            </a:r>
          </a:p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 és el total de codis que admet el vostre cadenat?</a:t>
            </a:r>
          </a:p>
          <a:p>
            <a:pPr marL="410208" lvl="1" indent="-205104" algn="l">
              <a:lnSpc>
                <a:spcPts val="2165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cal, afegiu el vostre treball en fulls extra</a:t>
            </a:r>
          </a:p>
        </p:txBody>
      </p: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42982"/>
              </p:ext>
            </p:extLst>
          </p:nvPr>
        </p:nvGraphicFramePr>
        <p:xfrm>
          <a:off x="501650" y="3000980"/>
          <a:ext cx="6477000" cy="1558904"/>
        </p:xfrm>
        <a:graphic>
          <a:graphicData uri="http://schemas.openxmlformats.org/drawingml/2006/table">
            <a:tbl>
              <a:tblPr/>
              <a:tblGrid>
                <a:gridCol w="64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86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" name="Group 24"/>
          <p:cNvGrpSpPr/>
          <p:nvPr/>
        </p:nvGrpSpPr>
        <p:grpSpPr>
          <a:xfrm>
            <a:off x="367463" y="6696950"/>
            <a:ext cx="6766828" cy="3635994"/>
            <a:chOff x="0" y="0"/>
            <a:chExt cx="2425078" cy="13030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5079" cy="1303058"/>
            </a:xfrm>
            <a:custGeom>
              <a:avLst/>
              <a:gdLst/>
              <a:ahLst/>
              <a:cxnLst/>
              <a:rect l="l" t="t" r="r" b="b"/>
              <a:pathLst>
                <a:path w="2425079" h="1303058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1280176"/>
                  </a:lnTo>
                  <a:cubicBezTo>
                    <a:pt x="2425079" y="1292813"/>
                    <a:pt x="2414834" y="1303058"/>
                    <a:pt x="2402197" y="1303058"/>
                  </a:cubicBezTo>
                  <a:lnTo>
                    <a:pt x="22882" y="1303058"/>
                  </a:lnTo>
                  <a:cubicBezTo>
                    <a:pt x="10245" y="1303058"/>
                    <a:pt x="0" y="1292813"/>
                    <a:pt x="0" y="1280176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2425078" cy="1303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951246" y="1245462"/>
            <a:ext cx="3657508" cy="897138"/>
            <a:chOff x="0" y="0"/>
            <a:chExt cx="1310768" cy="3215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10768" cy="321514"/>
            </a:xfrm>
            <a:custGeom>
              <a:avLst/>
              <a:gdLst/>
              <a:ahLst/>
              <a:cxnLst/>
              <a:rect l="l" t="t" r="r" b="b"/>
              <a:pathLst>
                <a:path w="1310768" h="321514">
                  <a:moveTo>
                    <a:pt x="42334" y="0"/>
                  </a:moveTo>
                  <a:lnTo>
                    <a:pt x="1268434" y="0"/>
                  </a:lnTo>
                  <a:cubicBezTo>
                    <a:pt x="1279662" y="0"/>
                    <a:pt x="1290429" y="4460"/>
                    <a:pt x="1298369" y="12399"/>
                  </a:cubicBezTo>
                  <a:cubicBezTo>
                    <a:pt x="1306308" y="20339"/>
                    <a:pt x="1310768" y="31107"/>
                    <a:pt x="1310768" y="42334"/>
                  </a:cubicBezTo>
                  <a:lnTo>
                    <a:pt x="1310768" y="279180"/>
                  </a:lnTo>
                  <a:cubicBezTo>
                    <a:pt x="1310768" y="302560"/>
                    <a:pt x="1291814" y="321514"/>
                    <a:pt x="1268434" y="321514"/>
                  </a:cubicBezTo>
                  <a:lnTo>
                    <a:pt x="42334" y="321514"/>
                  </a:lnTo>
                  <a:cubicBezTo>
                    <a:pt x="18954" y="321514"/>
                    <a:pt x="0" y="302560"/>
                    <a:pt x="0" y="279180"/>
                  </a:cubicBezTo>
                  <a:lnTo>
                    <a:pt x="0" y="42334"/>
                  </a:lnTo>
                  <a:cubicBezTo>
                    <a:pt x="0" y="18954"/>
                    <a:pt x="18954" y="0"/>
                    <a:pt x="423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1310768" cy="321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219937" y="1318235"/>
            <a:ext cx="2711223" cy="751592"/>
            <a:chOff x="0" y="0"/>
            <a:chExt cx="3638953" cy="10087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638981" cy="1008779"/>
            </a:xfrm>
            <a:custGeom>
              <a:avLst/>
              <a:gdLst/>
              <a:ahLst/>
              <a:cxnLst/>
              <a:rect l="l" t="t" r="r" b="b"/>
              <a:pathLst>
                <a:path w="3638981" h="1008779">
                  <a:moveTo>
                    <a:pt x="0" y="0"/>
                  </a:moveTo>
                  <a:lnTo>
                    <a:pt x="3638981" y="0"/>
                  </a:lnTo>
                  <a:lnTo>
                    <a:pt x="3638981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3638953" cy="101829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3600"/>
                </a:lnSpc>
              </a:pPr>
              <a:r>
                <a:rPr lang="ca-ES" sz="3000" noProof="0" dirty="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Cadenat número:        </a:t>
              </a:r>
            </a:p>
          </p:txBody>
        </p:sp>
      </p:grpSp>
      <p:sp>
        <p:nvSpPr>
          <p:cNvPr id="33" name="Freeform 33"/>
          <p:cNvSpPr/>
          <p:nvPr/>
        </p:nvSpPr>
        <p:spPr>
          <a:xfrm>
            <a:off x="350420" y="0"/>
            <a:ext cx="811161" cy="969032"/>
          </a:xfrm>
          <a:custGeom>
            <a:avLst/>
            <a:gdLst/>
            <a:ahLst/>
            <a:cxnLst/>
            <a:rect l="l" t="t" r="r" b="b"/>
            <a:pathLst>
              <a:path w="811161" h="969032">
                <a:moveTo>
                  <a:pt x="0" y="0"/>
                </a:moveTo>
                <a:lnTo>
                  <a:pt x="811160" y="0"/>
                </a:lnTo>
                <a:lnTo>
                  <a:pt x="811160" y="969032"/>
                </a:lnTo>
                <a:lnTo>
                  <a:pt x="0" y="969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34" name="TextBox 34"/>
          <p:cNvSpPr txBox="1"/>
          <p:nvPr/>
        </p:nvSpPr>
        <p:spPr>
          <a:xfrm>
            <a:off x="669026" y="6850140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ca-ES" sz="1899" spc="94" noProof="0" dirty="0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Espai per càlculs/diagrames/idees...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6586" y="1411394"/>
            <a:ext cx="6766828" cy="8785606"/>
            <a:chOff x="0" y="0"/>
            <a:chExt cx="2425078" cy="31485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25079" cy="3148563"/>
            </a:xfrm>
            <a:custGeom>
              <a:avLst/>
              <a:gdLst/>
              <a:ahLst/>
              <a:cxnLst/>
              <a:rect l="l" t="t" r="r" b="b"/>
              <a:pathLst>
                <a:path w="2425079" h="3148563">
                  <a:moveTo>
                    <a:pt x="22882" y="0"/>
                  </a:moveTo>
                  <a:lnTo>
                    <a:pt x="2402197" y="0"/>
                  </a:lnTo>
                  <a:cubicBezTo>
                    <a:pt x="2414834" y="0"/>
                    <a:pt x="2425079" y="10245"/>
                    <a:pt x="2425079" y="22882"/>
                  </a:cubicBezTo>
                  <a:lnTo>
                    <a:pt x="2425079" y="3125681"/>
                  </a:lnTo>
                  <a:cubicBezTo>
                    <a:pt x="2425079" y="3138318"/>
                    <a:pt x="2414834" y="3148563"/>
                    <a:pt x="2402197" y="3148563"/>
                  </a:cubicBezTo>
                  <a:lnTo>
                    <a:pt x="22882" y="3148563"/>
                  </a:lnTo>
                  <a:cubicBezTo>
                    <a:pt x="10245" y="3148563"/>
                    <a:pt x="0" y="3138318"/>
                    <a:pt x="0" y="3125681"/>
                  </a:cubicBezTo>
                  <a:lnTo>
                    <a:pt x="0" y="22882"/>
                  </a:lnTo>
                  <a:cubicBezTo>
                    <a:pt x="0" y="10245"/>
                    <a:pt x="10245" y="0"/>
                    <a:pt x="22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25078" cy="314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38289" y="221392"/>
            <a:ext cx="688342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" sz="5499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7958" y="1655067"/>
            <a:ext cx="6766828" cy="27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ca-ES" sz="1899" spc="94" noProof="0" dirty="0">
                <a:solidFill>
                  <a:srgbClr val="A6A6A6"/>
                </a:solidFill>
                <a:latin typeface="Buffalo"/>
                <a:ea typeface="Buffalo"/>
                <a:cs typeface="Buffalo"/>
                <a:sym typeface="Buffalo"/>
              </a:rPr>
              <a:t>Espai per càlculs/diagrames/idees...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46912" y="4419982"/>
            <a:ext cx="6782434" cy="2340123"/>
            <a:chOff x="0" y="0"/>
            <a:chExt cx="2430671" cy="8386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25621"/>
              </p:ext>
            </p:extLst>
          </p:nvPr>
        </p:nvGraphicFramePr>
        <p:xfrm>
          <a:off x="485367" y="4509757"/>
          <a:ext cx="6493283" cy="215403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03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" name="Group 19"/>
          <p:cNvGrpSpPr/>
          <p:nvPr/>
        </p:nvGrpSpPr>
        <p:grpSpPr>
          <a:xfrm>
            <a:off x="333344" y="7832099"/>
            <a:ext cx="6782434" cy="2340123"/>
            <a:chOff x="0" y="0"/>
            <a:chExt cx="2430671" cy="8386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30671" cy="838647"/>
            </a:xfrm>
            <a:custGeom>
              <a:avLst/>
              <a:gdLst/>
              <a:ahLst/>
              <a:cxnLst/>
              <a:rect l="l" t="t" r="r" b="b"/>
              <a:pathLst>
                <a:path w="2430671" h="838647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815818"/>
                  </a:lnTo>
                  <a:cubicBezTo>
                    <a:pt x="2430671" y="828426"/>
                    <a:pt x="2420450" y="838647"/>
                    <a:pt x="2407842" y="838647"/>
                  </a:cubicBezTo>
                  <a:lnTo>
                    <a:pt x="22829" y="838647"/>
                  </a:lnTo>
                  <a:cubicBezTo>
                    <a:pt x="10221" y="838647"/>
                    <a:pt x="0" y="828426"/>
                    <a:pt x="0" y="815818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2430671" cy="83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83881"/>
              </p:ext>
            </p:extLst>
          </p:nvPr>
        </p:nvGraphicFramePr>
        <p:xfrm>
          <a:off x="485367" y="7921873"/>
          <a:ext cx="6493283" cy="2111690"/>
        </p:xfrm>
        <a:graphic>
          <a:graphicData uri="http://schemas.openxmlformats.org/drawingml/2006/table">
            <a:tbl>
              <a:tblPr/>
              <a:tblGrid>
                <a:gridCol w="6493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69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3" name="Group 23"/>
          <p:cNvGrpSpPr/>
          <p:nvPr/>
        </p:nvGrpSpPr>
        <p:grpSpPr>
          <a:xfrm>
            <a:off x="317737" y="1613663"/>
            <a:ext cx="6782434" cy="1119010"/>
            <a:chOff x="0" y="0"/>
            <a:chExt cx="2430671" cy="40102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401028"/>
            </a:xfrm>
            <a:custGeom>
              <a:avLst/>
              <a:gdLst/>
              <a:ahLst/>
              <a:cxnLst/>
              <a:rect l="l" t="t" r="r" b="b"/>
              <a:pathLst>
                <a:path w="2430671" h="401028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378199"/>
                  </a:lnTo>
                  <a:cubicBezTo>
                    <a:pt x="2430671" y="390807"/>
                    <a:pt x="2420450" y="401028"/>
                    <a:pt x="2407842" y="401028"/>
                  </a:cubicBezTo>
                  <a:lnTo>
                    <a:pt x="22829" y="401028"/>
                  </a:lnTo>
                  <a:cubicBezTo>
                    <a:pt x="10221" y="401028"/>
                    <a:pt x="0" y="390807"/>
                    <a:pt x="0" y="378199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40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5367" y="1839113"/>
            <a:ext cx="2880138" cy="751592"/>
            <a:chOff x="0" y="0"/>
            <a:chExt cx="3865667" cy="10087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865696" cy="1008779"/>
            </a:xfrm>
            <a:custGeom>
              <a:avLst/>
              <a:gdLst/>
              <a:ahLst/>
              <a:cxnLst/>
              <a:rect l="l" t="t" r="r" b="b"/>
              <a:pathLst>
                <a:path w="3865696" h="1008779">
                  <a:moveTo>
                    <a:pt x="0" y="0"/>
                  </a:moveTo>
                  <a:lnTo>
                    <a:pt x="3865696" y="0"/>
                  </a:lnTo>
                  <a:lnTo>
                    <a:pt x="386569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386566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ctr">
                <a:lnSpc>
                  <a:spcPts val="2760"/>
                </a:lnSpc>
              </a:pPr>
              <a:r>
                <a:rPr lang="ca-ES" sz="2300" noProof="0" dirty="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Cadenat número:        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564734" y="1839113"/>
            <a:ext cx="3062319" cy="751592"/>
            <a:chOff x="0" y="0"/>
            <a:chExt cx="4110187" cy="10087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110216" cy="1008779"/>
            </a:xfrm>
            <a:custGeom>
              <a:avLst/>
              <a:gdLst/>
              <a:ahLst/>
              <a:cxnLst/>
              <a:rect l="l" t="t" r="r" b="b"/>
              <a:pathLst>
                <a:path w="4110216" h="1008779">
                  <a:moveTo>
                    <a:pt x="0" y="0"/>
                  </a:moveTo>
                  <a:lnTo>
                    <a:pt x="4110216" y="0"/>
                  </a:lnTo>
                  <a:lnTo>
                    <a:pt x="4110216" y="1008779"/>
                  </a:lnTo>
                  <a:lnTo>
                    <a:pt x="0" y="1008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525"/>
              <a:ext cx="4110187" cy="999247"/>
            </a:xfrm>
            <a:prstGeom prst="rect">
              <a:avLst/>
            </a:prstGeom>
          </p:spPr>
          <p:txBody>
            <a:bodyPr lIns="50465" tIns="50465" rIns="50465" bIns="50465" rtlCol="0" anchor="ctr"/>
            <a:lstStyle/>
            <a:p>
              <a:pPr algn="l">
                <a:lnSpc>
                  <a:spcPts val="2760"/>
                </a:lnSpc>
              </a:pPr>
              <a:r>
                <a:rPr lang="ca-ES" sz="2300" noProof="0" dirty="0">
                  <a:solidFill>
                    <a:srgbClr val="733EF6"/>
                  </a:solidFill>
                  <a:latin typeface="Nefelibata Script"/>
                  <a:ea typeface="Nefelibata Script"/>
                  <a:cs typeface="Nefelibata Script"/>
                  <a:sym typeface="Nefelibata Script"/>
                </a:rPr>
                <a:t>Nombre de codis: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33" name="TextBox 33"/>
          <p:cNvSpPr txBox="1"/>
          <p:nvPr/>
        </p:nvSpPr>
        <p:spPr>
          <a:xfrm>
            <a:off x="333344" y="3285123"/>
            <a:ext cx="6766828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0"/>
              </a:lnSpc>
            </a:pPr>
            <a:r>
              <a:rPr lang="ca-ES" sz="2000" spc="260" noProof="0" dirty="0">
                <a:solidFill>
                  <a:srgbClr val="733EF6"/>
                </a:solidFill>
                <a:latin typeface="Cheque Bold"/>
                <a:ea typeface="Cheque Bold"/>
                <a:cs typeface="Cheque Bold"/>
                <a:sym typeface="Cheque Bold"/>
              </a:rPr>
              <a:t>Justificació de com s’ha trobat el nombre de codis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54715" y="4014738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Quines estratègies o tècniques de recompte s’han utilitzat?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54715" y="7074430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Com ens hem assegurat que no n’hem comptat codis de més o de menys?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52400" y="152400"/>
            <a:ext cx="7560000" cy="1144694"/>
            <a:chOff x="0" y="0"/>
            <a:chExt cx="2709333" cy="41023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560000" cy="1144694"/>
            <a:chOff x="0" y="0"/>
            <a:chExt cx="2709333" cy="4102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410232"/>
            </a:xfrm>
            <a:custGeom>
              <a:avLst/>
              <a:gdLst/>
              <a:ahLst/>
              <a:cxnLst/>
              <a:rect l="l" t="t" r="r" b="b"/>
              <a:pathLst>
                <a:path w="2709333" h="410232">
                  <a:moveTo>
                    <a:pt x="0" y="0"/>
                  </a:moveTo>
                  <a:lnTo>
                    <a:pt x="2709333" y="0"/>
                  </a:lnTo>
                  <a:lnTo>
                    <a:pt x="2709333" y="410232"/>
                  </a:lnTo>
                  <a:lnTo>
                    <a:pt x="0" y="410232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45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96586" y="4557446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 Si tenim el mateix cadenat amb una casella més, quants codis totals té?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4883" y="7495749"/>
            <a:ext cx="6766828" cy="271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I si tenim un elements més per casella? Què passaria llavors?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6586" y="1450029"/>
            <a:ext cx="6766828" cy="538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164"/>
              </a:lnSpc>
              <a:buFont typeface="Arial"/>
              <a:buChar char="•"/>
            </a:pPr>
            <a:r>
              <a:rPr lang="ca-ES" sz="1899" spc="9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Si hem d’obrir el cadenat provant tots els codis, quant temps estimeu que tardaríeu per obrir el cadenat?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88783" y="2283899"/>
            <a:ext cx="6782434" cy="1883023"/>
            <a:chOff x="0" y="0"/>
            <a:chExt cx="2430671" cy="6748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70299"/>
              </p:ext>
            </p:extLst>
          </p:nvPr>
        </p:nvGraphicFramePr>
        <p:xfrm>
          <a:off x="454883" y="2373673"/>
          <a:ext cx="6599967" cy="1731996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44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Box 22"/>
          <p:cNvSpPr txBox="1"/>
          <p:nvPr/>
        </p:nvSpPr>
        <p:spPr>
          <a:xfrm>
            <a:off x="338289" y="221392"/>
            <a:ext cx="688342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" sz="5499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96586" y="5222201"/>
            <a:ext cx="6782434" cy="1883023"/>
            <a:chOff x="0" y="0"/>
            <a:chExt cx="2430671" cy="6748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26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9766"/>
              </p:ext>
            </p:extLst>
          </p:nvPr>
        </p:nvGraphicFramePr>
        <p:xfrm>
          <a:off x="454883" y="5311976"/>
          <a:ext cx="6599967" cy="1697319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1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7" name="Group 27"/>
          <p:cNvGrpSpPr/>
          <p:nvPr/>
        </p:nvGrpSpPr>
        <p:grpSpPr>
          <a:xfrm>
            <a:off x="396586" y="7986718"/>
            <a:ext cx="6782434" cy="1883023"/>
            <a:chOff x="0" y="0"/>
            <a:chExt cx="2430671" cy="67483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30671" cy="674833"/>
            </a:xfrm>
            <a:custGeom>
              <a:avLst/>
              <a:gdLst/>
              <a:ahLst/>
              <a:cxnLst/>
              <a:rect l="l" t="t" r="r" b="b"/>
              <a:pathLst>
                <a:path w="2430671" h="674833">
                  <a:moveTo>
                    <a:pt x="22829" y="0"/>
                  </a:moveTo>
                  <a:lnTo>
                    <a:pt x="2407842" y="0"/>
                  </a:lnTo>
                  <a:cubicBezTo>
                    <a:pt x="2420450" y="0"/>
                    <a:pt x="2430671" y="10221"/>
                    <a:pt x="2430671" y="22829"/>
                  </a:cubicBezTo>
                  <a:lnTo>
                    <a:pt x="2430671" y="652004"/>
                  </a:lnTo>
                  <a:cubicBezTo>
                    <a:pt x="2430671" y="664612"/>
                    <a:pt x="2420450" y="674833"/>
                    <a:pt x="2407842" y="674833"/>
                  </a:cubicBezTo>
                  <a:lnTo>
                    <a:pt x="22829" y="674833"/>
                  </a:lnTo>
                  <a:cubicBezTo>
                    <a:pt x="10221" y="674833"/>
                    <a:pt x="0" y="664612"/>
                    <a:pt x="0" y="652004"/>
                  </a:cubicBezTo>
                  <a:lnTo>
                    <a:pt x="0" y="22829"/>
                  </a:lnTo>
                  <a:cubicBezTo>
                    <a:pt x="0" y="10221"/>
                    <a:pt x="10221" y="0"/>
                    <a:pt x="2282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733EF6"/>
              </a:solidFill>
              <a:prstDash val="dash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2430671" cy="674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25"/>
                </a:lnSpc>
              </a:pPr>
              <a:endParaRPr lang="ca-ES" noProof="0" dirty="0"/>
            </a:p>
          </p:txBody>
        </p:sp>
      </p:grpSp>
      <p:graphicFrame>
        <p:nvGraphicFramePr>
          <p:cNvPr id="30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2772"/>
              </p:ext>
            </p:extLst>
          </p:nvPr>
        </p:nvGraphicFramePr>
        <p:xfrm>
          <a:off x="454883" y="8076493"/>
          <a:ext cx="6599967" cy="1733670"/>
        </p:xfrm>
        <a:graphic>
          <a:graphicData uri="http://schemas.openxmlformats.org/drawingml/2006/table">
            <a:tbl>
              <a:tblPr/>
              <a:tblGrid>
                <a:gridCol w="659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630">
                <a:tc>
                  <a:txBody>
                    <a:bodyPr/>
                    <a:lstStyle/>
                    <a:p>
                      <a:pPr algn="l">
                        <a:lnSpc>
                          <a:spcPts val="323"/>
                        </a:lnSpc>
                        <a:defRPr/>
                      </a:pPr>
                      <a:endParaRPr lang="ca-ES" sz="1100" noProof="0" dirty="0"/>
                    </a:p>
                  </a:txBody>
                  <a:tcPr marL="0" marR="0" marT="0" marB="0" anchor="ctr">
                    <a:lnL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4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8" cap="flat" cmpd="sng" algn="ctr">
                      <a:solidFill>
                        <a:srgbClr val="2A7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0319" y="0"/>
            <a:ext cx="9683327" cy="11177178"/>
            <a:chOff x="0" y="0"/>
            <a:chExt cx="12911103" cy="14902904"/>
          </a:xfrm>
        </p:grpSpPr>
        <p:sp>
          <p:nvSpPr>
            <p:cNvPr id="3" name="Freeform 3"/>
            <p:cNvSpPr/>
            <p:nvPr/>
          </p:nvSpPr>
          <p:spPr>
            <a:xfrm>
              <a:off x="1480425" y="0"/>
              <a:ext cx="5175226" cy="5182126"/>
            </a:xfrm>
            <a:custGeom>
              <a:avLst/>
              <a:gdLst/>
              <a:ahLst/>
              <a:cxnLst/>
              <a:rect l="l" t="t" r="r" b="b"/>
              <a:pathLst>
                <a:path w="5175226" h="5182126">
                  <a:moveTo>
                    <a:pt x="0" y="0"/>
                  </a:moveTo>
                  <a:lnTo>
                    <a:pt x="5175226" y="0"/>
                  </a:lnTo>
                  <a:lnTo>
                    <a:pt x="5175226" y="5182126"/>
                  </a:lnTo>
                  <a:lnTo>
                    <a:pt x="0" y="5182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4246938" y="4905421"/>
              <a:ext cx="4265747" cy="4731101"/>
            </a:xfrm>
            <a:custGeom>
              <a:avLst/>
              <a:gdLst/>
              <a:ahLst/>
              <a:cxnLst/>
              <a:rect l="l" t="t" r="r" b="b"/>
              <a:pathLst>
                <a:path w="4265747" h="4731101">
                  <a:moveTo>
                    <a:pt x="0" y="0"/>
                  </a:moveTo>
                  <a:lnTo>
                    <a:pt x="4265747" y="0"/>
                  </a:lnTo>
                  <a:lnTo>
                    <a:pt x="4265747" y="4731101"/>
                  </a:lnTo>
                  <a:lnTo>
                    <a:pt x="0" y="4731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8194373"/>
              <a:ext cx="4976850" cy="4918495"/>
            </a:xfrm>
            <a:custGeom>
              <a:avLst/>
              <a:gdLst/>
              <a:ahLst/>
              <a:cxnLst/>
              <a:rect l="l" t="t" r="r" b="b"/>
              <a:pathLst>
                <a:path w="4976850" h="4918495">
                  <a:moveTo>
                    <a:pt x="0" y="0"/>
                  </a:moveTo>
                  <a:lnTo>
                    <a:pt x="4976850" y="0"/>
                  </a:lnTo>
                  <a:lnTo>
                    <a:pt x="4976850" y="4918495"/>
                  </a:lnTo>
                  <a:lnTo>
                    <a:pt x="0" y="4918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5268750" y="10177577"/>
              <a:ext cx="6742115" cy="4725326"/>
            </a:xfrm>
            <a:custGeom>
              <a:avLst/>
              <a:gdLst/>
              <a:ahLst/>
              <a:cxnLst/>
              <a:rect l="l" t="t" r="r" b="b"/>
              <a:pathLst>
                <a:path w="6742115" h="4725326">
                  <a:moveTo>
                    <a:pt x="0" y="0"/>
                  </a:moveTo>
                  <a:lnTo>
                    <a:pt x="6742115" y="0"/>
                  </a:lnTo>
                  <a:lnTo>
                    <a:pt x="6742115" y="4725327"/>
                  </a:lnTo>
                  <a:lnTo>
                    <a:pt x="0" y="472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7731285" y="7270971"/>
              <a:ext cx="5179818" cy="5186697"/>
            </a:xfrm>
            <a:custGeom>
              <a:avLst/>
              <a:gdLst/>
              <a:ahLst/>
              <a:cxnLst/>
              <a:rect l="l" t="t" r="r" b="b"/>
              <a:pathLst>
                <a:path w="5179818" h="5186697">
                  <a:moveTo>
                    <a:pt x="0" y="0"/>
                  </a:moveTo>
                  <a:lnTo>
                    <a:pt x="5179818" y="0"/>
                  </a:lnTo>
                  <a:lnTo>
                    <a:pt x="5179818" y="5186697"/>
                  </a:lnTo>
                  <a:lnTo>
                    <a:pt x="0" y="5186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880871" y="733854"/>
              <a:ext cx="4448272" cy="4448272"/>
            </a:xfrm>
            <a:custGeom>
              <a:avLst/>
              <a:gdLst/>
              <a:ahLst/>
              <a:cxnLst/>
              <a:rect l="l" t="t" r="r" b="b"/>
              <a:pathLst>
                <a:path w="4448272" h="4448272">
                  <a:moveTo>
                    <a:pt x="0" y="0"/>
                  </a:moveTo>
                  <a:lnTo>
                    <a:pt x="4448271" y="0"/>
                  </a:lnTo>
                  <a:lnTo>
                    <a:pt x="4448271" y="4448272"/>
                  </a:lnTo>
                  <a:lnTo>
                    <a:pt x="0" y="4448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6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1092857"/>
            <a:ext cx="7560000" cy="47625"/>
            <a:chOff x="0" y="0"/>
            <a:chExt cx="2709333" cy="170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3" cy="17068"/>
            </a:xfrm>
            <a:custGeom>
              <a:avLst/>
              <a:gdLst/>
              <a:ahLst/>
              <a:cxnLst/>
              <a:rect l="l" t="t" r="r" b="b"/>
              <a:pathLst>
                <a:path w="2709333" h="17068">
                  <a:moveTo>
                    <a:pt x="0" y="0"/>
                  </a:moveTo>
                  <a:lnTo>
                    <a:pt x="2709333" y="0"/>
                  </a:lnTo>
                  <a:lnTo>
                    <a:pt x="2709333" y="17068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733E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09333" cy="6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lang="ca-ES" noProof="0" dirty="0"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61062"/>
              </p:ext>
            </p:extLst>
          </p:nvPr>
        </p:nvGraphicFramePr>
        <p:xfrm>
          <a:off x="365385" y="2103923"/>
          <a:ext cx="6855824" cy="7577566"/>
        </p:xfrm>
        <a:graphic>
          <a:graphicData uri="http://schemas.openxmlformats.org/drawingml/2006/table">
            <a:tbl>
              <a:tblPr/>
              <a:tblGrid>
                <a:gridCol w="132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392"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Cadenat</a:t>
                      </a: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Càlcul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del nombre de codis</a:t>
                      </a: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Resultat 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del nombre de codis</a:t>
                      </a: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ca-ES" sz="1100" b="1" noProof="0" dirty="0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Temps </a:t>
                      </a:r>
                      <a:r>
                        <a:rPr lang="ca-ES" sz="1100" noProof="0" dirty="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aproximat per obrir-lo</a:t>
                      </a: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6529"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63"/>
                        </a:lnSpc>
                        <a:defRPr/>
                      </a:pPr>
                      <a:endParaRPr lang="ca-ES" sz="1100" noProof="0" dirty="0"/>
                    </a:p>
                  </a:txBody>
                  <a:tcPr marL="180975" marR="180975" marT="180975" marB="180975" anchor="ctr">
                    <a:lnL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596" cap="flat" cmpd="sng" algn="ctr">
                      <a:solidFill>
                        <a:srgbClr val="733E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514741" y="4101859"/>
            <a:ext cx="908235" cy="905705"/>
          </a:xfrm>
          <a:custGeom>
            <a:avLst/>
            <a:gdLst/>
            <a:ahLst/>
            <a:cxnLst/>
            <a:rect l="l" t="t" r="r" b="b"/>
            <a:pathLst>
              <a:path w="908235" h="905705">
                <a:moveTo>
                  <a:pt x="0" y="0"/>
                </a:moveTo>
                <a:lnTo>
                  <a:pt x="908235" y="0"/>
                </a:lnTo>
                <a:lnTo>
                  <a:pt x="908235" y="905705"/>
                </a:lnTo>
                <a:lnTo>
                  <a:pt x="0" y="9057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617387" y="5312364"/>
            <a:ext cx="805589" cy="819389"/>
          </a:xfrm>
          <a:custGeom>
            <a:avLst/>
            <a:gdLst/>
            <a:ahLst/>
            <a:cxnLst/>
            <a:rect l="l" t="t" r="r" b="b"/>
            <a:pathLst>
              <a:path w="805589" h="819389">
                <a:moveTo>
                  <a:pt x="0" y="0"/>
                </a:moveTo>
                <a:lnTo>
                  <a:pt x="805589" y="0"/>
                </a:lnTo>
                <a:lnTo>
                  <a:pt x="805589" y="819390"/>
                </a:lnTo>
                <a:lnTo>
                  <a:pt x="0" y="819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5" name="Freeform 15"/>
          <p:cNvSpPr/>
          <p:nvPr/>
        </p:nvSpPr>
        <p:spPr>
          <a:xfrm>
            <a:off x="544834" y="6369441"/>
            <a:ext cx="932877" cy="958459"/>
          </a:xfrm>
          <a:custGeom>
            <a:avLst/>
            <a:gdLst/>
            <a:ahLst/>
            <a:cxnLst/>
            <a:rect l="l" t="t" r="r" b="b"/>
            <a:pathLst>
              <a:path w="932877" h="958459">
                <a:moveTo>
                  <a:pt x="0" y="0"/>
                </a:moveTo>
                <a:lnTo>
                  <a:pt x="932876" y="0"/>
                </a:lnTo>
                <a:lnTo>
                  <a:pt x="932876" y="958458"/>
                </a:lnTo>
                <a:lnTo>
                  <a:pt x="0" y="958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6" name="Freeform 16"/>
          <p:cNvSpPr/>
          <p:nvPr/>
        </p:nvSpPr>
        <p:spPr>
          <a:xfrm>
            <a:off x="617387" y="2908300"/>
            <a:ext cx="787770" cy="887250"/>
          </a:xfrm>
          <a:custGeom>
            <a:avLst/>
            <a:gdLst/>
            <a:ahLst/>
            <a:cxnLst/>
            <a:rect l="l" t="t" r="r" b="b"/>
            <a:pathLst>
              <a:path w="787770" h="887250">
                <a:moveTo>
                  <a:pt x="0" y="0"/>
                </a:moveTo>
                <a:lnTo>
                  <a:pt x="787770" y="0"/>
                </a:lnTo>
                <a:lnTo>
                  <a:pt x="787770" y="887249"/>
                </a:lnTo>
                <a:lnTo>
                  <a:pt x="0" y="8872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333192" y="7404100"/>
            <a:ext cx="1311458" cy="1145994"/>
          </a:xfrm>
          <a:custGeom>
            <a:avLst/>
            <a:gdLst/>
            <a:ahLst/>
            <a:cxnLst/>
            <a:rect l="l" t="t" r="r" b="b"/>
            <a:pathLst>
              <a:path w="1311458" h="1145994">
                <a:moveTo>
                  <a:pt x="0" y="0"/>
                </a:moveTo>
                <a:lnTo>
                  <a:pt x="1311459" y="0"/>
                </a:lnTo>
                <a:lnTo>
                  <a:pt x="1311459" y="1145994"/>
                </a:lnTo>
                <a:lnTo>
                  <a:pt x="0" y="11459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8" name="Freeform 18"/>
          <p:cNvSpPr/>
          <p:nvPr/>
        </p:nvSpPr>
        <p:spPr>
          <a:xfrm>
            <a:off x="514741" y="8623300"/>
            <a:ext cx="962970" cy="948597"/>
          </a:xfrm>
          <a:custGeom>
            <a:avLst/>
            <a:gdLst/>
            <a:ahLst/>
            <a:cxnLst/>
            <a:rect l="l" t="t" r="r" b="b"/>
            <a:pathLst>
              <a:path w="962970" h="948597">
                <a:moveTo>
                  <a:pt x="0" y="0"/>
                </a:moveTo>
                <a:lnTo>
                  <a:pt x="962969" y="0"/>
                </a:lnTo>
                <a:lnTo>
                  <a:pt x="962969" y="948597"/>
                </a:lnTo>
                <a:lnTo>
                  <a:pt x="0" y="9485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19" name="Freeform 19"/>
          <p:cNvSpPr/>
          <p:nvPr/>
        </p:nvSpPr>
        <p:spPr>
          <a:xfrm>
            <a:off x="485367" y="0"/>
            <a:ext cx="811161" cy="968068"/>
          </a:xfrm>
          <a:custGeom>
            <a:avLst/>
            <a:gdLst/>
            <a:ahLst/>
            <a:cxnLst/>
            <a:rect l="l" t="t" r="r" b="b"/>
            <a:pathLst>
              <a:path w="811161" h="968068">
                <a:moveTo>
                  <a:pt x="0" y="0"/>
                </a:moveTo>
                <a:lnTo>
                  <a:pt x="811161" y="0"/>
                </a:lnTo>
                <a:lnTo>
                  <a:pt x="811161" y="968068"/>
                </a:lnTo>
                <a:lnTo>
                  <a:pt x="0" y="968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1368670" y="211867"/>
            <a:ext cx="585304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ca-ES" sz="5000" noProof="0" dirty="0">
                <a:solidFill>
                  <a:srgbClr val="733EF6"/>
                </a:solidFill>
                <a:latin typeface="Buffalo"/>
                <a:ea typeface="Buffalo"/>
                <a:cs typeface="Buffalo"/>
                <a:sym typeface="Buffalo"/>
              </a:rPr>
              <a:t>Quants codis admet cada cadenat?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6586" y="1298969"/>
            <a:ext cx="6766828" cy="6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ca-ES" sz="2299" spc="114" noProof="0" dirty="0">
                <a:solidFill>
                  <a:srgbClr val="737373"/>
                </a:solidFill>
                <a:latin typeface="Buffalo"/>
                <a:ea typeface="Buffalo"/>
                <a:cs typeface="Buffalo"/>
                <a:sym typeface="Buffalo"/>
              </a:rPr>
              <a:t>Ompliu la taula amb els resultats de la resta de cadenats, si ho necessiteu, pregunteu a l’equip encarregat.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2083</Words>
  <Application>Microsoft Office PowerPoint</Application>
  <PresentationFormat>Custom</PresentationFormat>
  <Paragraphs>241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9" baseType="lpstr">
      <vt:lpstr>Buffalo</vt:lpstr>
      <vt:lpstr>Cocomat Pro</vt:lpstr>
      <vt:lpstr>Garet</vt:lpstr>
      <vt:lpstr>White Star</vt:lpstr>
      <vt:lpstr>Garet Light</vt:lpstr>
      <vt:lpstr>Inter</vt:lpstr>
      <vt:lpstr>Nefelibata Script</vt:lpstr>
      <vt:lpstr>Lato</vt:lpstr>
      <vt:lpstr>Economica Bold</vt:lpstr>
      <vt:lpstr>Cheque Bold</vt:lpstr>
      <vt:lpstr>Garet Bold</vt:lpstr>
      <vt:lpstr>Inter Bold</vt:lpstr>
      <vt:lpstr>Lato Bold</vt:lpstr>
      <vt:lpstr>Economica</vt:lpstr>
      <vt:lpstr>Glacial Indifference</vt:lpstr>
      <vt:lpstr>Aileron</vt:lpstr>
      <vt:lpstr>Cocomat Pro Bold</vt:lpstr>
      <vt:lpstr>Calibri</vt:lpstr>
      <vt:lpstr>Arial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treball - Santa Anna</dc:title>
  <cp:lastModifiedBy>Susana Vásquez</cp:lastModifiedBy>
  <cp:revision>2</cp:revision>
  <dcterms:created xsi:type="dcterms:W3CDTF">2006-08-16T00:00:00Z</dcterms:created>
  <dcterms:modified xsi:type="dcterms:W3CDTF">2025-02-17T21:38:15Z</dcterms:modified>
  <dc:identifier>DAGDoTuXk8E</dc:identifier>
</cp:coreProperties>
</file>