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embeddedFontLst>
    <p:embeddedFont>
      <p:font typeface="IBM Plex Sans Condensed Bold" charset="1" panose="020B0806050203000203"/>
      <p:regular r:id="rId27"/>
    </p:embeddedFont>
    <p:embeddedFont>
      <p:font typeface="Arial" charset="1" panose="020B0502020202020204"/>
      <p:regular r:id="rId28"/>
    </p:embeddedFont>
    <p:embeddedFont>
      <p:font typeface="Arimo Bold" charset="1" panose="020B0704020202020204"/>
      <p:regular r:id="rId29"/>
    </p:embeddedFont>
    <p:embeddedFont>
      <p:font typeface="Arimo" charset="1" panose="020B0604020202020204"/>
      <p:regular r:id="rId30"/>
    </p:embeddedFont>
    <p:embeddedFont>
      <p:font typeface="Calibri (MS)" charset="1" panose="020F0502020204030204"/>
      <p:regular r:id="rId31"/>
    </p:embeddedFont>
    <p:embeddedFont>
      <p:font typeface="Garet Bold" charset="1" panose="00000000000000000000"/>
      <p:regular r:id="rId32"/>
    </p:embeddedFont>
    <p:embeddedFont>
      <p:font typeface="Garet" charset="1" panose="00000000000000000000"/>
      <p:regular r:id="rId33"/>
    </p:embeddedFont>
    <p:embeddedFont>
      <p:font typeface="IBM Plex Sans Condensed" charset="1" panose="020B0506050203000203"/>
      <p:regular r:id="rId34"/>
    </p:embeddedFont>
    <p:embeddedFont>
      <p:font typeface="League Spartan" charset="1" panose="00000800000000000000"/>
      <p:regular r:id="rId35"/>
    </p:embeddedFont>
    <p:embeddedFont>
      <p:font typeface="Roboto" charset="1" panose="02000000000000000000"/>
      <p:regular r:id="rId36"/>
    </p:embeddedFont>
    <p:embeddedFont>
      <p:font typeface="Roboto Bold" charset="1" panose="02000000000000000000"/>
      <p:regular r:id="rId37"/>
    </p:embeddedFont>
    <p:embeddedFont>
      <p:font typeface="Glacial Indifference Bold" charset="1" panose="00000800000000000000"/>
      <p:regular r:id="rId38"/>
    </p:embeddedFont>
    <p:embeddedFont>
      <p:font typeface="Glacial Indifference" charset="1" panose="00000000000000000000"/>
      <p:regular r:id="rId39"/>
    </p:embeddedFont>
    <p:embeddedFont>
      <p:font typeface="Economica Bold" charset="1" panose="02000506030000020004"/>
      <p:regular r:id="rId40"/>
    </p:embeddedFont>
    <p:embeddedFont>
      <p:font typeface="Lato" charset="1" panose="020F0502020204030203"/>
      <p:regular r:id="rId41"/>
    </p:embeddedFont>
    <p:embeddedFont>
      <p:font typeface="Economica" charset="1" panose="02000506040000020004"/>
      <p:regular r:id="rId42"/>
    </p:embeddedFont>
    <p:embeddedFont>
      <p:font typeface="Lato Bold" charset="1" panose="020F0802020204030203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8.png" Type="http://schemas.openxmlformats.org/officeDocument/2006/relationships/image"/><Relationship Id="rId4" Target="../media/image27.jpeg" Type="http://schemas.openxmlformats.org/officeDocument/2006/relationships/image"/><Relationship Id="rId5" Target="../media/image12.png" Type="http://schemas.openxmlformats.org/officeDocument/2006/relationships/image"/><Relationship Id="rId6" Target="../media/image17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https://youtu.be/9IAfqFGM56w?t=153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13.png" Type="http://schemas.openxmlformats.org/officeDocument/2006/relationships/image"/><Relationship Id="rId4" Target="../media/image30.jpeg" Type="http://schemas.openxmlformats.org/officeDocument/2006/relationships/image"/><Relationship Id="rId5" Target="../media/image17.pn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https://youtu.be/ednwKwSu7dw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16" Target="../media/image46.png" Type="http://schemas.openxmlformats.org/officeDocument/2006/relationships/image"/><Relationship Id="rId17" Target="../media/image47.png" Type="http://schemas.openxmlformats.org/officeDocument/2006/relationships/image"/><Relationship Id="rId18" Target="../media/image48.png" Type="http://schemas.openxmlformats.org/officeDocument/2006/relationships/image"/><Relationship Id="rId19" Target="../media/image49.jpeg" Type="http://schemas.openxmlformats.org/officeDocument/2006/relationships/image"/><Relationship Id="rId2" Target="../media/image17.png" Type="http://schemas.openxmlformats.org/officeDocument/2006/relationships/image"/><Relationship Id="rId20" Target="../media/image50.png" Type="http://schemas.openxmlformats.org/officeDocument/2006/relationships/image"/><Relationship Id="rId21" Target="../media/image51.png" Type="http://schemas.openxmlformats.org/officeDocument/2006/relationships/image"/><Relationship Id="rId22" Target="../media/image52.png" Type="http://schemas.openxmlformats.org/officeDocument/2006/relationships/image"/><Relationship Id="rId23" Target="../media/image53.png" Type="http://schemas.openxmlformats.org/officeDocument/2006/relationships/image"/><Relationship Id="rId24" Target="../media/image54.png" Type="http://schemas.openxmlformats.org/officeDocument/2006/relationships/image"/><Relationship Id="rId25" Target="../media/image55.jpeg" Type="http://schemas.openxmlformats.org/officeDocument/2006/relationships/image"/><Relationship Id="rId26" Target="../media/image56.png" Type="http://schemas.openxmlformats.org/officeDocument/2006/relationships/image"/><Relationship Id="rId27" Target="../media/image57.png" Type="http://schemas.openxmlformats.org/officeDocument/2006/relationships/image"/><Relationship Id="rId28" Target="../media/image58.png" Type="http://schemas.openxmlformats.org/officeDocument/2006/relationships/image"/><Relationship Id="rId29" Target="../media/image59.png" Type="http://schemas.openxmlformats.org/officeDocument/2006/relationships/image"/><Relationship Id="rId3" Target="../media/image33.png" Type="http://schemas.openxmlformats.org/officeDocument/2006/relationships/image"/><Relationship Id="rId30" Target="../media/image60.png" Type="http://schemas.openxmlformats.org/officeDocument/2006/relationships/image"/><Relationship Id="rId31" Target="../media/image61.jpeg" Type="http://schemas.openxmlformats.org/officeDocument/2006/relationships/image"/><Relationship Id="rId32" Target="../media/image62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8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9.png" Type="http://schemas.openxmlformats.org/officeDocument/2006/relationships/image"/><Relationship Id="rId4" Target="../media/image22.jpeg" Type="http://schemas.openxmlformats.org/officeDocument/2006/relationships/image"/><Relationship Id="rId5" Target="../media/image1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https://youtu.be/zSUG5iQniSc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5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11.pn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31086" y="4646905"/>
            <a:ext cx="2045799" cy="2045799"/>
            <a:chOff x="0" y="0"/>
            <a:chExt cx="2045792" cy="2045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1176" y="0"/>
              <a:ext cx="2060575" cy="2045716"/>
            </a:xfrm>
            <a:custGeom>
              <a:avLst/>
              <a:gdLst/>
              <a:ahLst/>
              <a:cxnLst/>
              <a:rect r="r" b="b" t="t" l="l"/>
              <a:pathLst>
                <a:path h="2045716" w="2060575">
                  <a:moveTo>
                    <a:pt x="1032891" y="0"/>
                  </a:moveTo>
                  <a:cubicBezTo>
                    <a:pt x="1005586" y="0"/>
                    <a:pt x="978408" y="10287"/>
                    <a:pt x="956437" y="30988"/>
                  </a:cubicBezTo>
                  <a:lnTo>
                    <a:pt x="956437" y="30988"/>
                  </a:lnTo>
                  <a:lnTo>
                    <a:pt x="44450" y="942975"/>
                  </a:lnTo>
                  <a:cubicBezTo>
                    <a:pt x="3429" y="985139"/>
                    <a:pt x="0" y="1049909"/>
                    <a:pt x="36068" y="1094613"/>
                  </a:cubicBezTo>
                  <a:lnTo>
                    <a:pt x="36068" y="1094613"/>
                  </a:lnTo>
                  <a:lnTo>
                    <a:pt x="962279" y="2020824"/>
                  </a:lnTo>
                  <a:cubicBezTo>
                    <a:pt x="982980" y="2037461"/>
                    <a:pt x="1007872" y="2045716"/>
                    <a:pt x="1032891" y="2045716"/>
                  </a:cubicBezTo>
                  <a:cubicBezTo>
                    <a:pt x="1049020" y="2045716"/>
                    <a:pt x="1065149" y="2042287"/>
                    <a:pt x="1080262" y="2035429"/>
                  </a:cubicBezTo>
                  <a:lnTo>
                    <a:pt x="2047621" y="1068070"/>
                  </a:lnTo>
                  <a:lnTo>
                    <a:pt x="2047621" y="1068070"/>
                  </a:lnTo>
                  <a:cubicBezTo>
                    <a:pt x="2060575" y="1038733"/>
                    <a:pt x="2059940" y="1005586"/>
                    <a:pt x="2046224" y="976376"/>
                  </a:cubicBezTo>
                  <a:lnTo>
                    <a:pt x="2046224" y="976376"/>
                  </a:lnTo>
                  <a:lnTo>
                    <a:pt x="1080516" y="10795"/>
                  </a:lnTo>
                  <a:lnTo>
                    <a:pt x="1080516" y="10795"/>
                  </a:lnTo>
                  <a:cubicBezTo>
                    <a:pt x="1065403" y="3556"/>
                    <a:pt x="1049147" y="0"/>
                    <a:pt x="1032891" y="0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79981" y="-787384"/>
            <a:ext cx="11626882" cy="7589025"/>
            <a:chOff x="0" y="0"/>
            <a:chExt cx="11626888" cy="75890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872988" y="2410079"/>
              <a:ext cx="3556127" cy="3505581"/>
            </a:xfrm>
            <a:custGeom>
              <a:avLst/>
              <a:gdLst/>
              <a:ahLst/>
              <a:cxnLst/>
              <a:rect r="r" b="b" t="t" l="l"/>
              <a:pathLst>
                <a:path h="3505581" w="3556127">
                  <a:moveTo>
                    <a:pt x="2420112" y="0"/>
                  </a:moveTo>
                  <a:cubicBezTo>
                    <a:pt x="2402078" y="0"/>
                    <a:pt x="2383917" y="3937"/>
                    <a:pt x="2366899" y="11684"/>
                  </a:cubicBezTo>
                  <a:lnTo>
                    <a:pt x="2366899" y="11684"/>
                  </a:lnTo>
                  <a:lnTo>
                    <a:pt x="22225" y="2292477"/>
                  </a:lnTo>
                  <a:lnTo>
                    <a:pt x="22225" y="2292477"/>
                  </a:lnTo>
                  <a:cubicBezTo>
                    <a:pt x="0" y="2338070"/>
                    <a:pt x="6985" y="2392934"/>
                    <a:pt x="44323" y="2432558"/>
                  </a:cubicBezTo>
                  <a:lnTo>
                    <a:pt x="44323" y="2432558"/>
                  </a:lnTo>
                  <a:lnTo>
                    <a:pt x="1052322" y="3468751"/>
                  </a:lnTo>
                  <a:lnTo>
                    <a:pt x="1052322" y="3468751"/>
                  </a:lnTo>
                  <a:cubicBezTo>
                    <a:pt x="1077595" y="3493135"/>
                    <a:pt x="1110234" y="3505581"/>
                    <a:pt x="1142746" y="3505581"/>
                  </a:cubicBezTo>
                  <a:cubicBezTo>
                    <a:pt x="1170051" y="3505581"/>
                    <a:pt x="1197483" y="3496818"/>
                    <a:pt x="1220343" y="3478784"/>
                  </a:cubicBezTo>
                  <a:lnTo>
                    <a:pt x="1220343" y="3478784"/>
                  </a:lnTo>
                  <a:lnTo>
                    <a:pt x="3519551" y="1242314"/>
                  </a:lnTo>
                  <a:lnTo>
                    <a:pt x="3519551" y="1242314"/>
                  </a:lnTo>
                  <a:cubicBezTo>
                    <a:pt x="3548126" y="1207770"/>
                    <a:pt x="3556127" y="1161669"/>
                    <a:pt x="3543046" y="1120521"/>
                  </a:cubicBezTo>
                  <a:lnTo>
                    <a:pt x="3543046" y="1120521"/>
                  </a:lnTo>
                  <a:lnTo>
                    <a:pt x="2459355" y="6477"/>
                  </a:lnTo>
                  <a:lnTo>
                    <a:pt x="2459355" y="6477"/>
                  </a:lnTo>
                  <a:cubicBezTo>
                    <a:pt x="2446655" y="2159"/>
                    <a:pt x="2433447" y="127"/>
                    <a:pt x="2420111" y="127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787400"/>
              <a:ext cx="4575048" cy="4247388"/>
            </a:xfrm>
            <a:custGeom>
              <a:avLst/>
              <a:gdLst/>
              <a:ahLst/>
              <a:cxnLst/>
              <a:rect r="r" b="b" t="t" l="l"/>
              <a:pathLst>
                <a:path h="4247388" w="4575048">
                  <a:moveTo>
                    <a:pt x="1098677" y="0"/>
                  </a:moveTo>
                  <a:cubicBezTo>
                    <a:pt x="439166" y="400939"/>
                    <a:pt x="0" y="1125220"/>
                    <a:pt x="0" y="1953006"/>
                  </a:cubicBezTo>
                  <a:cubicBezTo>
                    <a:pt x="0" y="3220593"/>
                    <a:pt x="1022223" y="4247388"/>
                    <a:pt x="2289810" y="4247388"/>
                  </a:cubicBezTo>
                  <a:cubicBezTo>
                    <a:pt x="3504057" y="4247388"/>
                    <a:pt x="4499991" y="3298317"/>
                    <a:pt x="4575048" y="2098675"/>
                  </a:cubicBezTo>
                  <a:lnTo>
                    <a:pt x="4575048" y="2098675"/>
                  </a:lnTo>
                  <a:lnTo>
                    <a:pt x="4575048" y="1807972"/>
                  </a:lnTo>
                  <a:lnTo>
                    <a:pt x="4575048" y="1807972"/>
                  </a:lnTo>
                  <a:cubicBezTo>
                    <a:pt x="4526915" y="1041146"/>
                    <a:pt x="4099687" y="377317"/>
                    <a:pt x="3478911" y="0"/>
                  </a:cubicBezTo>
                  <a:close/>
                </a:path>
              </a:pathLst>
            </a:custGeom>
            <a:solidFill>
              <a:srgbClr val="F9735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152003" y="4051935"/>
              <a:ext cx="3382645" cy="3346323"/>
            </a:xfrm>
            <a:custGeom>
              <a:avLst/>
              <a:gdLst/>
              <a:ahLst/>
              <a:cxnLst/>
              <a:rect r="r" b="b" t="t" l="l"/>
              <a:pathLst>
                <a:path h="3346323" w="3382645">
                  <a:moveTo>
                    <a:pt x="2344674" y="0"/>
                  </a:moveTo>
                  <a:cubicBezTo>
                    <a:pt x="2291080" y="0"/>
                    <a:pt x="2237105" y="19812"/>
                    <a:pt x="2194433" y="63119"/>
                  </a:cubicBezTo>
                  <a:lnTo>
                    <a:pt x="78359" y="2207514"/>
                  </a:lnTo>
                  <a:cubicBezTo>
                    <a:pt x="2159" y="2284730"/>
                    <a:pt x="0" y="2398014"/>
                    <a:pt x="52070" y="2479421"/>
                  </a:cubicBezTo>
                  <a:lnTo>
                    <a:pt x="52070" y="2479421"/>
                  </a:lnTo>
                  <a:lnTo>
                    <a:pt x="120777" y="2547239"/>
                  </a:lnTo>
                  <a:lnTo>
                    <a:pt x="120777" y="2547239"/>
                  </a:lnTo>
                  <a:cubicBezTo>
                    <a:pt x="138175" y="2557907"/>
                    <a:pt x="157480" y="2566416"/>
                    <a:pt x="178434" y="2572131"/>
                  </a:cubicBezTo>
                  <a:lnTo>
                    <a:pt x="3100705" y="3339465"/>
                  </a:lnTo>
                  <a:cubicBezTo>
                    <a:pt x="3119120" y="3344164"/>
                    <a:pt x="3137408" y="3346323"/>
                    <a:pt x="3155187" y="3346323"/>
                  </a:cubicBezTo>
                  <a:cubicBezTo>
                    <a:pt x="3196335" y="3346323"/>
                    <a:pt x="3235070" y="3334639"/>
                    <a:pt x="3268091" y="3314318"/>
                  </a:cubicBezTo>
                  <a:lnTo>
                    <a:pt x="3268091" y="3314318"/>
                  </a:lnTo>
                  <a:lnTo>
                    <a:pt x="3343529" y="3237864"/>
                  </a:lnTo>
                  <a:lnTo>
                    <a:pt x="3343529" y="3237864"/>
                  </a:lnTo>
                  <a:cubicBezTo>
                    <a:pt x="3371849" y="3190112"/>
                    <a:pt x="3382645" y="3131058"/>
                    <a:pt x="3366389" y="3070097"/>
                  </a:cubicBezTo>
                  <a:lnTo>
                    <a:pt x="2558034" y="160782"/>
                  </a:lnTo>
                  <a:cubicBezTo>
                    <a:pt x="2529332" y="59817"/>
                    <a:pt x="2437765" y="0"/>
                    <a:pt x="2344801" y="0"/>
                  </a:cubicBezTo>
                  <a:close/>
                </a:path>
              </a:pathLst>
            </a:custGeom>
            <a:solidFill>
              <a:srgbClr val="4BDCA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882888" y="787400"/>
              <a:ext cx="2680463" cy="2244344"/>
            </a:xfrm>
            <a:custGeom>
              <a:avLst/>
              <a:gdLst/>
              <a:ahLst/>
              <a:cxnLst/>
              <a:rect r="r" b="b" t="t" l="l"/>
              <a:pathLst>
                <a:path h="2244344" w="2680463">
                  <a:moveTo>
                    <a:pt x="47752" y="0"/>
                  </a:moveTo>
                  <a:cubicBezTo>
                    <a:pt x="17018" y="53848"/>
                    <a:pt x="127" y="115824"/>
                    <a:pt x="0" y="180594"/>
                  </a:cubicBezTo>
                  <a:lnTo>
                    <a:pt x="0" y="180594"/>
                  </a:lnTo>
                  <a:lnTo>
                    <a:pt x="0" y="1317752"/>
                  </a:lnTo>
                  <a:lnTo>
                    <a:pt x="0" y="1317752"/>
                  </a:lnTo>
                  <a:cubicBezTo>
                    <a:pt x="127" y="1446911"/>
                    <a:pt x="67437" y="1565148"/>
                    <a:pt x="177673" y="1629664"/>
                  </a:cubicBezTo>
                  <a:lnTo>
                    <a:pt x="1162685" y="2197862"/>
                  </a:lnTo>
                  <a:cubicBezTo>
                    <a:pt x="1217803" y="2228850"/>
                    <a:pt x="1279779" y="2244344"/>
                    <a:pt x="1341628" y="2244344"/>
                  </a:cubicBezTo>
                  <a:cubicBezTo>
                    <a:pt x="1403478" y="2244344"/>
                    <a:pt x="1465453" y="2228850"/>
                    <a:pt x="1520572" y="2197862"/>
                  </a:cubicBezTo>
                  <a:lnTo>
                    <a:pt x="2505584" y="1629664"/>
                  </a:lnTo>
                  <a:cubicBezTo>
                    <a:pt x="2602992" y="1572641"/>
                    <a:pt x="2666874" y="1473581"/>
                    <a:pt x="2680463" y="1362202"/>
                  </a:cubicBezTo>
                  <a:lnTo>
                    <a:pt x="2680463" y="1362202"/>
                  </a:lnTo>
                  <a:lnTo>
                    <a:pt x="2680463" y="136017"/>
                  </a:lnTo>
                  <a:lnTo>
                    <a:pt x="2680463" y="136017"/>
                  </a:lnTo>
                  <a:cubicBezTo>
                    <a:pt x="2674494" y="87503"/>
                    <a:pt x="2659127" y="41275"/>
                    <a:pt x="2635505" y="0"/>
                  </a:cubicBezTo>
                  <a:close/>
                </a:path>
              </a:pathLst>
            </a:custGeom>
            <a:solidFill>
              <a:srgbClr val="FCAEF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23388" y="5085207"/>
              <a:ext cx="3814191" cy="2440305"/>
            </a:xfrm>
            <a:custGeom>
              <a:avLst/>
              <a:gdLst/>
              <a:ahLst/>
              <a:cxnLst/>
              <a:rect r="r" b="b" t="t" l="l"/>
              <a:pathLst>
                <a:path h="2440305" w="3814191">
                  <a:moveTo>
                    <a:pt x="348234" y="0"/>
                  </a:moveTo>
                  <a:cubicBezTo>
                    <a:pt x="275590" y="0"/>
                    <a:pt x="207264" y="37211"/>
                    <a:pt x="165989" y="96647"/>
                  </a:cubicBezTo>
                  <a:lnTo>
                    <a:pt x="165989" y="96647"/>
                  </a:lnTo>
                  <a:lnTo>
                    <a:pt x="119507" y="247142"/>
                  </a:lnTo>
                  <a:lnTo>
                    <a:pt x="119507" y="247142"/>
                  </a:lnTo>
                  <a:cubicBezTo>
                    <a:pt x="0" y="1082421"/>
                    <a:pt x="443611" y="1898904"/>
                    <a:pt x="1211961" y="2256663"/>
                  </a:cubicBezTo>
                  <a:lnTo>
                    <a:pt x="1211961" y="2256663"/>
                  </a:lnTo>
                  <a:lnTo>
                    <a:pt x="1723390" y="2414524"/>
                  </a:lnTo>
                  <a:lnTo>
                    <a:pt x="1723390" y="2414524"/>
                  </a:lnTo>
                  <a:cubicBezTo>
                    <a:pt x="1828546" y="2431795"/>
                    <a:pt x="1933575" y="2440305"/>
                    <a:pt x="2037588" y="2440305"/>
                  </a:cubicBezTo>
                  <a:cubicBezTo>
                    <a:pt x="2775331" y="2440305"/>
                    <a:pt x="3460877" y="2015744"/>
                    <a:pt x="3778250" y="1329436"/>
                  </a:cubicBezTo>
                  <a:lnTo>
                    <a:pt x="3778250" y="1329436"/>
                  </a:lnTo>
                  <a:lnTo>
                    <a:pt x="3800094" y="1258570"/>
                  </a:lnTo>
                  <a:lnTo>
                    <a:pt x="3800094" y="1258570"/>
                  </a:lnTo>
                  <a:cubicBezTo>
                    <a:pt x="3814190" y="1161542"/>
                    <a:pt x="3768979" y="1063879"/>
                    <a:pt x="3680840" y="1021588"/>
                  </a:cubicBezTo>
                  <a:lnTo>
                    <a:pt x="3680840" y="1021588"/>
                  </a:lnTo>
                  <a:lnTo>
                    <a:pt x="379857" y="2413"/>
                  </a:lnTo>
                  <a:lnTo>
                    <a:pt x="379857" y="2413"/>
                  </a:lnTo>
                  <a:cubicBezTo>
                    <a:pt x="369316" y="762"/>
                    <a:pt x="358648" y="0"/>
                    <a:pt x="348234" y="0"/>
                  </a:cubicBezTo>
                  <a:close/>
                </a:path>
              </a:pathLst>
            </a:custGeom>
            <a:solidFill>
              <a:srgbClr val="FCAEF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578340" y="530352"/>
            <a:ext cx="2052828" cy="394716"/>
          </a:xfrm>
          <a:custGeom>
            <a:avLst/>
            <a:gdLst/>
            <a:ahLst/>
            <a:cxnLst/>
            <a:rect r="r" b="b" t="t" l="l"/>
            <a:pathLst>
              <a:path h="394716" w="2052828">
                <a:moveTo>
                  <a:pt x="0" y="0"/>
                </a:moveTo>
                <a:lnTo>
                  <a:pt x="2052828" y="0"/>
                </a:lnTo>
                <a:lnTo>
                  <a:pt x="2052828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77371" y="5357889"/>
            <a:ext cx="2441851" cy="57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b="true" sz="1667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Màster en formació del Professorat de Secundària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65584" y="4982430"/>
            <a:ext cx="2865584" cy="66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432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34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2024-25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762" y="661035"/>
            <a:ext cx="3910923" cy="141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7"/>
              </a:lnSpc>
            </a:pPr>
            <a:r>
              <a:rPr lang="en-US" b="true" sz="266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Una</a:t>
            </a:r>
            <a:r>
              <a:rPr lang="en-US" b="true" sz="266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266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possible</a:t>
            </a:r>
            <a:r>
              <a:rPr lang="en-US" b="true" sz="266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266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situació d’aprenentatge</a:t>
            </a:r>
            <a:r>
              <a:rPr lang="en-US" b="true" sz="266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266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que estudiarem</a:t>
            </a:r>
            <a:r>
              <a:rPr lang="en-US" b="true" sz="266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266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junts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8149" y="2389612"/>
            <a:ext cx="4130149" cy="117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33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Quin </a:t>
            </a:r>
            <a:r>
              <a:rPr lang="en-US" b="true" sz="333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cadenat</a:t>
            </a:r>
            <a:r>
              <a:rPr lang="en-US" b="true" sz="33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és més </a:t>
            </a:r>
            <a:r>
              <a:rPr lang="en-US" b="true" sz="333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segur</a:t>
            </a:r>
            <a:r>
              <a:rPr lang="en-US" b="true" sz="33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38064"/>
            <a:ext cx="5908548" cy="2919603"/>
          </a:xfrm>
          <a:custGeom>
            <a:avLst/>
            <a:gdLst/>
            <a:ahLst/>
            <a:cxnLst/>
            <a:rect r="r" b="b" t="t" l="l"/>
            <a:pathLst>
              <a:path h="2919603" w="5908548">
                <a:moveTo>
                  <a:pt x="0" y="0"/>
                </a:moveTo>
                <a:lnTo>
                  <a:pt x="5908548" y="0"/>
                </a:lnTo>
                <a:lnTo>
                  <a:pt x="5908548" y="2919603"/>
                </a:lnTo>
                <a:lnTo>
                  <a:pt x="0" y="291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8745780">
            <a:off x="7795089" y="2852995"/>
            <a:ext cx="5853922" cy="4530557"/>
            <a:chOff x="0" y="0"/>
            <a:chExt cx="7805230" cy="60407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05165" cy="6040755"/>
            </a:xfrm>
            <a:custGeom>
              <a:avLst/>
              <a:gdLst/>
              <a:ahLst/>
              <a:cxnLst/>
              <a:rect r="r" b="b" t="t" l="l"/>
              <a:pathLst>
                <a:path h="6040755" w="7805165">
                  <a:moveTo>
                    <a:pt x="6096" y="6040755"/>
                  </a:moveTo>
                  <a:lnTo>
                    <a:pt x="7805165" y="5978271"/>
                  </a:lnTo>
                  <a:lnTo>
                    <a:pt x="7780147" y="2853309"/>
                  </a:lnTo>
                  <a:lnTo>
                    <a:pt x="3587369" y="0"/>
                  </a:lnTo>
                  <a:lnTo>
                    <a:pt x="0" y="5271389"/>
                  </a:lnTo>
                  <a:lnTo>
                    <a:pt x="2794" y="5626862"/>
                  </a:lnTo>
                  <a:lnTo>
                    <a:pt x="6096" y="6040755"/>
                  </a:lnTo>
                  <a:close/>
                </a:path>
              </a:pathLst>
            </a:custGeom>
            <a:blipFill>
              <a:blip r:embed="rId3"/>
              <a:stretch>
                <a:fillRect l="-539" t="-553" r="0" b="-3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966204" y="1275588"/>
            <a:ext cx="4861560" cy="3131820"/>
          </a:xfrm>
          <a:custGeom>
            <a:avLst/>
            <a:gdLst/>
            <a:ahLst/>
            <a:cxnLst/>
            <a:rect r="r" b="b" t="t" l="l"/>
            <a:pathLst>
              <a:path h="3131820" w="4861560">
                <a:moveTo>
                  <a:pt x="0" y="0"/>
                </a:moveTo>
                <a:lnTo>
                  <a:pt x="4861560" y="0"/>
                </a:lnTo>
                <a:lnTo>
                  <a:pt x="4861560" y="3131820"/>
                </a:lnTo>
                <a:lnTo>
                  <a:pt x="0" y="3131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7209240">
            <a:off x="2219773" y="4228167"/>
            <a:ext cx="1317098" cy="2248300"/>
            <a:chOff x="0" y="0"/>
            <a:chExt cx="1756131" cy="2997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6156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156">
                  <a:moveTo>
                    <a:pt x="0" y="2997708"/>
                  </a:moveTo>
                  <a:lnTo>
                    <a:pt x="1756156" y="2997581"/>
                  </a:lnTo>
                  <a:lnTo>
                    <a:pt x="1756156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5"/>
              <a:stretch>
                <a:fillRect l="0" t="-8772" r="-99965" b="-8695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45531" y="4827908"/>
            <a:ext cx="3528060" cy="10668"/>
          </a:xfrm>
          <a:custGeom>
            <a:avLst/>
            <a:gdLst/>
            <a:ahLst/>
            <a:cxnLst/>
            <a:rect r="r" b="b" t="t" l="l"/>
            <a:pathLst>
              <a:path h="10668" w="3528060">
                <a:moveTo>
                  <a:pt x="0" y="0"/>
                </a:moveTo>
                <a:lnTo>
                  <a:pt x="3528060" y="0"/>
                </a:lnTo>
                <a:lnTo>
                  <a:pt x="3528060" y="10668"/>
                </a:lnTo>
                <a:lnTo>
                  <a:pt x="0" y="106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79323" y="174755"/>
            <a:ext cx="78810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46293" y="4559370"/>
            <a:ext cx="3598307" cy="30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30">
                <a:solidFill>
                  <a:srgbClr val="0563C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9" tooltip="https://youtu.be/9IAfqFGM56w?t=153"/>
              </a:rPr>
              <a:t>https://youtu.be/9IAfqFGM56w?t=153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00" y="1694656"/>
            <a:ext cx="5796760" cy="290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 pot escollir qualsevol contrasenya de 4 direccions (dalt, baix, dreta, esquerra)</a:t>
            </a:r>
          </a:p>
          <a:p>
            <a:pPr algn="l" marL="343607" indent="-171803" lvl="1">
              <a:lnSpc>
                <a:spcPts val="2278"/>
              </a:lnSpc>
            </a:pPr>
          </a:p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Una contrasenya pot tenir elements repetits.</a:t>
            </a:r>
          </a:p>
          <a:p>
            <a:pPr algn="l" marL="343607" indent="-171803" lvl="1">
              <a:lnSpc>
                <a:spcPts val="2278"/>
              </a:lnSpc>
            </a:pPr>
          </a:p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 introduir una nova contrasenya s’ha de pressionar 2 vegades contra el cadenat.</a:t>
            </a:r>
          </a:p>
          <a:p>
            <a:pPr algn="l" marL="343607" indent="-171803" lvl="1">
              <a:lnSpc>
                <a:spcPts val="2278"/>
              </a:lnSpc>
            </a:pPr>
          </a:p>
          <a:p>
            <a:pPr algn="l" marL="343607" indent="-171803" lvl="1">
              <a:lnSpc>
                <a:spcPts val="2278"/>
              </a:lnSpc>
              <a:buFont typeface="Arial"/>
              <a:buChar char="•"/>
            </a:pPr>
            <a:r>
              <a:rPr lang="en-US" sz="18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 el codi sigui correcte, el cadenat es podrà obrir. 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direccional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359420">
            <a:off x="-490452" y="4584059"/>
            <a:ext cx="5520338" cy="3090386"/>
            <a:chOff x="0" y="0"/>
            <a:chExt cx="7360450" cy="4120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60412" cy="4120515"/>
            </a:xfrm>
            <a:custGeom>
              <a:avLst/>
              <a:gdLst/>
              <a:ahLst/>
              <a:cxnLst/>
              <a:rect r="r" b="b" t="t" l="l"/>
              <a:pathLst>
                <a:path h="4120515" w="7360412">
                  <a:moveTo>
                    <a:pt x="6858" y="0"/>
                  </a:moveTo>
                  <a:lnTo>
                    <a:pt x="0" y="1101090"/>
                  </a:lnTo>
                  <a:lnTo>
                    <a:pt x="1260348" y="4120515"/>
                  </a:lnTo>
                  <a:lnTo>
                    <a:pt x="1266698" y="4120515"/>
                  </a:lnTo>
                  <a:lnTo>
                    <a:pt x="7350887" y="1580896"/>
                  </a:lnTo>
                  <a:lnTo>
                    <a:pt x="7360412" y="45974"/>
                  </a:lnTo>
                  <a:lnTo>
                    <a:pt x="5446395" y="34036"/>
                  </a:lnTo>
                  <a:lnTo>
                    <a:pt x="6858" y="0"/>
                  </a:lnTo>
                  <a:close/>
                </a:path>
              </a:pathLst>
            </a:custGeom>
            <a:blipFill>
              <a:blip r:embed="rId2"/>
              <a:stretch>
                <a:fillRect l="-255" t="-1" r="0" b="-92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9052" y="4201668"/>
            <a:ext cx="2452116" cy="2414016"/>
          </a:xfrm>
          <a:custGeom>
            <a:avLst/>
            <a:gdLst/>
            <a:ahLst/>
            <a:cxnLst/>
            <a:rect r="r" b="b" t="t" l="l"/>
            <a:pathLst>
              <a:path h="2414016" w="2452116">
                <a:moveTo>
                  <a:pt x="0" y="0"/>
                </a:moveTo>
                <a:lnTo>
                  <a:pt x="2452116" y="0"/>
                </a:lnTo>
                <a:lnTo>
                  <a:pt x="2452116" y="2414016"/>
                </a:lnTo>
                <a:lnTo>
                  <a:pt x="0" y="2414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75020" y="1642872"/>
            <a:ext cx="5844540" cy="3299460"/>
          </a:xfrm>
          <a:custGeom>
            <a:avLst/>
            <a:gdLst/>
            <a:ahLst/>
            <a:cxnLst/>
            <a:rect r="r" b="b" t="t" l="l"/>
            <a:pathLst>
              <a:path h="3299460" w="5844540">
                <a:moveTo>
                  <a:pt x="0" y="0"/>
                </a:moveTo>
                <a:lnTo>
                  <a:pt x="5844540" y="0"/>
                </a:lnTo>
                <a:lnTo>
                  <a:pt x="5844540" y="3299460"/>
                </a:lnTo>
                <a:lnTo>
                  <a:pt x="0" y="3299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08114" y="5529834"/>
            <a:ext cx="2884932" cy="10668"/>
          </a:xfrm>
          <a:custGeom>
            <a:avLst/>
            <a:gdLst/>
            <a:ahLst/>
            <a:cxnLst/>
            <a:rect r="r" b="b" t="t" l="l"/>
            <a:pathLst>
              <a:path h="10668" w="2884932">
                <a:moveTo>
                  <a:pt x="0" y="0"/>
                </a:moveTo>
                <a:lnTo>
                  <a:pt x="2884932" y="0"/>
                </a:lnTo>
                <a:lnTo>
                  <a:pt x="2884932" y="10668"/>
                </a:lnTo>
                <a:lnTo>
                  <a:pt x="0" y="10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79323" y="174755"/>
            <a:ext cx="158086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04850" y="6483725"/>
            <a:ext cx="209131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08876" y="5261686"/>
            <a:ext cx="2943511" cy="30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30">
                <a:solidFill>
                  <a:srgbClr val="0563C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8" tooltip="https://youtu.be/ednwKwSu7dw"/>
              </a:rPr>
              <a:t>https://youtu.be/ednwKwSu7dw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440" y="1790599"/>
            <a:ext cx="4939666" cy="252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2706" indent="-186353" lvl="1">
              <a:lnSpc>
                <a:spcPts val="2471"/>
              </a:lnSpc>
              <a:buFont typeface="Arial"/>
              <a:buChar char="•"/>
            </a:pPr>
            <a:r>
              <a:rPr lang="en-US" sz="20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 pot escollir qualsevol contrasenya amb 3 nombres, entre 0 i 39.</a:t>
            </a:r>
          </a:p>
          <a:p>
            <a:pPr algn="l" marL="372706" indent="-186353" lvl="1">
              <a:lnSpc>
                <a:spcPts val="2471"/>
              </a:lnSpc>
            </a:pPr>
          </a:p>
          <a:p>
            <a:pPr algn="l" marL="372706" indent="-186353" lvl="1">
              <a:lnSpc>
                <a:spcPts val="2471"/>
              </a:lnSpc>
              <a:buFont typeface="Arial"/>
              <a:buChar char="•"/>
            </a:pPr>
            <a:r>
              <a:rPr lang="en-US" sz="20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 contrasenya no admet xifres repetides</a:t>
            </a:r>
          </a:p>
          <a:p>
            <a:pPr algn="l" marL="372706" indent="-186353" lvl="1">
              <a:lnSpc>
                <a:spcPts val="2471"/>
              </a:lnSpc>
            </a:pPr>
          </a:p>
          <a:p>
            <a:pPr algn="l" marL="372706" indent="-186353" lvl="1">
              <a:lnSpc>
                <a:spcPts val="2471"/>
              </a:lnSpc>
              <a:buFont typeface="Arial"/>
              <a:buChar char="•"/>
            </a:pPr>
            <a:r>
              <a:rPr lang="en-US" sz="205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 introduir la contrasenya: veure el vídeo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de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caixa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forta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04850" y="6483725"/>
            <a:ext cx="209131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638175"/>
            <a:ext cx="5613970" cy="78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1509675"/>
            <a:ext cx="10220497" cy="58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Q₁: Quants codis diferents admet cada cadenat?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1073" y="2386682"/>
            <a:ext cx="10469853" cy="317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Quines són les característiques del cadenats que esteu estudiant?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generar la llista (encara que sigui parcial) de possibles codis que admet el cadenat?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 és el total de codis que admet el vostre cadenat?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Quines estratègies o tècniques de recompte s’han utilitzat?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ens hem assegurat que no n’hem comptat codis de més o de menys?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hem d’obrir el cadenat provant tots els codis, quant temps estimeu que tardaríeu per obrir el cadenat?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tenim el mateix cadenat amb una casella més, quants codis totals té?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si tenim un element més per casella? Què passaria llavors?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800" y="5813425"/>
            <a:ext cx="1022049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Prepareu una presentació per compartir els resultats amb els altres equips.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45867" y="1556929"/>
            <a:ext cx="8042646" cy="66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2"/>
              </a:lnSpc>
            </a:pPr>
            <a:r>
              <a:rPr lang="en-US" sz="428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Posada en comú!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0428" y="2703623"/>
            <a:ext cx="803114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1"/>
              </a:lnSpc>
            </a:pPr>
            <a:r>
              <a:rPr lang="en-US" sz="53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següent col·lecció de </a:t>
            </a:r>
            <a:r>
              <a:rPr lang="en-US" sz="53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cadenats</a:t>
            </a:r>
            <a:r>
              <a:rPr lang="en-US" sz="53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quin és més </a:t>
            </a:r>
            <a:r>
              <a:rPr lang="en-US" sz="53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segur</a:t>
            </a:r>
            <a:r>
              <a:rPr lang="en-US" sz="53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85800" y="859113"/>
            <a:ext cx="10820400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Ens han donat més informació sobre la contrasenya...</a:t>
            </a:r>
          </a:p>
          <a:p>
            <a:pPr algn="ctr">
              <a:lnSpc>
                <a:spcPts val="7560"/>
              </a:lnSpc>
            </a:pPr>
            <a:r>
              <a:rPr lang="en-US" sz="6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Q₂: Podem trobar el nombre de codis amb la </a:t>
            </a:r>
            <a:r>
              <a:rPr lang="en-US" b="true" sz="6300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nova informació</a:t>
            </a:r>
            <a:r>
              <a:rPr lang="en-US" sz="6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913335" y="869587"/>
            <a:ext cx="1461280" cy="1379456"/>
            <a:chOff x="0" y="0"/>
            <a:chExt cx="2837066" cy="26782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70087" y="1920975"/>
            <a:ext cx="349773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 que la contrasenya no conté xifres repetides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551519" y="828675"/>
            <a:ext cx="3516299" cy="1111237"/>
            <a:chOff x="0" y="0"/>
            <a:chExt cx="6043284" cy="19098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43310" cy="1909743"/>
            </a:xfrm>
            <a:custGeom>
              <a:avLst/>
              <a:gdLst/>
              <a:ahLst/>
              <a:cxnLst/>
              <a:rect r="r" b="b" t="t" l="l"/>
              <a:pathLst>
                <a:path h="1909743" w="6043310">
                  <a:moveTo>
                    <a:pt x="0" y="0"/>
                  </a:moveTo>
                  <a:lnTo>
                    <a:pt x="6043310" y="0"/>
                  </a:lnTo>
                  <a:lnTo>
                    <a:pt x="6043310" y="1909743"/>
                  </a:lnTo>
                  <a:lnTo>
                    <a:pt x="0" y="1909743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6043284" cy="191935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 7: 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 de numeració de ruleta (sense repeticions)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1773" y="967492"/>
            <a:ext cx="1149556" cy="1259660"/>
            <a:chOff x="0" y="0"/>
            <a:chExt cx="2231856" cy="24456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1898" cy="2445639"/>
            </a:xfrm>
            <a:custGeom>
              <a:avLst/>
              <a:gdLst/>
              <a:ahLst/>
              <a:cxnLst/>
              <a:rect r="r" b="b" t="t" l="l"/>
              <a:pathLst>
                <a:path h="2445639" w="2231898">
                  <a:moveTo>
                    <a:pt x="0" y="0"/>
                  </a:moveTo>
                  <a:lnTo>
                    <a:pt x="2231898" y="0"/>
                  </a:lnTo>
                  <a:lnTo>
                    <a:pt x="2231898" y="2445639"/>
                  </a:lnTo>
                  <a:lnTo>
                    <a:pt x="0" y="2445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77" t="-15244" r="-75289" b="-3439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605556" y="3766778"/>
            <a:ext cx="373583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 amb seguretat que la contrasenya té 7 xifres.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605556" y="2841236"/>
            <a:ext cx="3490444" cy="797025"/>
            <a:chOff x="0" y="0"/>
            <a:chExt cx="5998848" cy="13698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998872" cy="1369747"/>
            </a:xfrm>
            <a:custGeom>
              <a:avLst/>
              <a:gdLst/>
              <a:ahLst/>
              <a:cxnLst/>
              <a:rect r="r" b="b" t="t" l="l"/>
              <a:pathLst>
                <a:path h="1369747" w="5998872">
                  <a:moveTo>
                    <a:pt x="0" y="0"/>
                  </a:moveTo>
                  <a:lnTo>
                    <a:pt x="5998872" y="0"/>
                  </a:lnTo>
                  <a:lnTo>
                    <a:pt x="5998872" y="1369747"/>
                  </a:lnTo>
                  <a:lnTo>
                    <a:pt x="0" y="1369747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5998848" cy="137933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 8: 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 polsador (ampliat)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51519" y="5788376"/>
            <a:ext cx="351629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 que ni els dies ni els anys contenen xifres repetides.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551519" y="4853795"/>
            <a:ext cx="3516299" cy="797025"/>
            <a:chOff x="0" y="0"/>
            <a:chExt cx="6043284" cy="13698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43295" cy="1369747"/>
            </a:xfrm>
            <a:custGeom>
              <a:avLst/>
              <a:gdLst/>
              <a:ahLst/>
              <a:cxnLst/>
              <a:rect r="r" b="b" t="t" l="l"/>
              <a:pathLst>
                <a:path h="1369747" w="6043295">
                  <a:moveTo>
                    <a:pt x="0" y="0"/>
                  </a:moveTo>
                  <a:lnTo>
                    <a:pt x="6043295" y="0"/>
                  </a:lnTo>
                  <a:lnTo>
                    <a:pt x="6043295" y="1369747"/>
                  </a:lnTo>
                  <a:lnTo>
                    <a:pt x="0" y="1369747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6043284" cy="137933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 9: 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 de dates (sense repeticions)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50104" y="2952460"/>
            <a:ext cx="350371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 ara que la contrasenya no conté direccions repetides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950104" y="1860160"/>
            <a:ext cx="3503713" cy="1111350"/>
            <a:chOff x="0" y="0"/>
            <a:chExt cx="6021654" cy="19100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21705" cy="1909938"/>
            </a:xfrm>
            <a:custGeom>
              <a:avLst/>
              <a:gdLst/>
              <a:ahLst/>
              <a:cxnLst/>
              <a:rect r="r" b="b" t="t" l="l"/>
              <a:pathLst>
                <a:path h="1909938" w="6021705">
                  <a:moveTo>
                    <a:pt x="0" y="0"/>
                  </a:moveTo>
                  <a:lnTo>
                    <a:pt x="6021705" y="0"/>
                  </a:lnTo>
                  <a:lnTo>
                    <a:pt x="6021705" y="1909938"/>
                  </a:lnTo>
                  <a:lnTo>
                    <a:pt x="0" y="1909938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6021654" cy="1919546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 10: 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 direccional (sense repeticions)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948230" y="2882147"/>
            <a:ext cx="1461280" cy="1379456"/>
            <a:chOff x="0" y="0"/>
            <a:chExt cx="2837066" cy="2678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944968" y="4894707"/>
            <a:ext cx="1461280" cy="1379456"/>
            <a:chOff x="0" y="0"/>
            <a:chExt cx="2837066" cy="267820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6252336" y="1903849"/>
            <a:ext cx="1560483" cy="1473104"/>
            <a:chOff x="0" y="0"/>
            <a:chExt cx="2837066" cy="267820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7950104" y="4995133"/>
            <a:ext cx="351184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Sabem que la contrasenya no conté direccions repetides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950104" y="4026188"/>
            <a:ext cx="3503713" cy="797025"/>
            <a:chOff x="0" y="0"/>
            <a:chExt cx="6021654" cy="136980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021705" cy="1369747"/>
            </a:xfrm>
            <a:custGeom>
              <a:avLst/>
              <a:gdLst/>
              <a:ahLst/>
              <a:cxnLst/>
              <a:rect r="r" b="b" t="t" l="l"/>
              <a:pathLst>
                <a:path h="1369747" w="6021705">
                  <a:moveTo>
                    <a:pt x="0" y="0"/>
                  </a:moveTo>
                  <a:lnTo>
                    <a:pt x="6021705" y="0"/>
                  </a:lnTo>
                  <a:lnTo>
                    <a:pt x="6021705" y="1369747"/>
                  </a:lnTo>
                  <a:lnTo>
                    <a:pt x="0" y="1369747"/>
                  </a:lnTo>
                  <a:close/>
                </a:path>
              </a:pathLst>
            </a:custGeom>
            <a:solidFill>
              <a:srgbClr val="7030A0">
                <a:alpha val="1961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6021654" cy="1379331"/>
            </a:xfrm>
            <a:prstGeom prst="rect">
              <a:avLst/>
            </a:prstGeom>
          </p:spPr>
          <p:txBody>
            <a:bodyPr anchor="t" rtlCol="false" tIns="39411" lIns="39411" bIns="39411" rIns="39411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 11: </a:t>
              </a:r>
              <a:r>
                <a:rPr lang="en-US" sz="21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 de caixa forta (amb repeticions)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5400000">
            <a:off x="6276218" y="4036359"/>
            <a:ext cx="1560483" cy="1473104"/>
            <a:chOff x="0" y="0"/>
            <a:chExt cx="2837066" cy="267820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837053" cy="2678176"/>
            </a:xfrm>
            <a:custGeom>
              <a:avLst/>
              <a:gdLst/>
              <a:ahLst/>
              <a:cxnLst/>
              <a:rect r="r" b="b" t="t" l="l"/>
              <a:pathLst>
                <a:path h="2678176" w="2837053">
                  <a:moveTo>
                    <a:pt x="0" y="144780"/>
                  </a:moveTo>
                  <a:cubicBezTo>
                    <a:pt x="0" y="64897"/>
                    <a:pt x="64897" y="0"/>
                    <a:pt x="144780" y="0"/>
                  </a:cubicBezTo>
                  <a:lnTo>
                    <a:pt x="2692273" y="0"/>
                  </a:lnTo>
                  <a:cubicBezTo>
                    <a:pt x="2772283" y="0"/>
                    <a:pt x="2837053" y="64897"/>
                    <a:pt x="2837053" y="144780"/>
                  </a:cubicBezTo>
                  <a:lnTo>
                    <a:pt x="2837053" y="2533396"/>
                  </a:lnTo>
                  <a:cubicBezTo>
                    <a:pt x="2837053" y="2613406"/>
                    <a:pt x="2772156" y="2678176"/>
                    <a:pt x="2692273" y="2678176"/>
                  </a:cubicBezTo>
                  <a:lnTo>
                    <a:pt x="144780" y="2678176"/>
                  </a:lnTo>
                  <a:cubicBezTo>
                    <a:pt x="64770" y="2678176"/>
                    <a:pt x="0" y="2613279"/>
                    <a:pt x="0" y="2533396"/>
                  </a:cubicBezTo>
                  <a:close/>
                </a:path>
              </a:pathLst>
            </a:custGeom>
            <a:solidFill>
              <a:srgbClr val="733EF6"/>
            </a:solid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1001957" y="2890458"/>
            <a:ext cx="1366641" cy="1362834"/>
          </a:xfrm>
          <a:custGeom>
            <a:avLst/>
            <a:gdLst/>
            <a:ahLst/>
            <a:cxnLst/>
            <a:rect r="r" b="b" t="t" l="l"/>
            <a:pathLst>
              <a:path h="1362834" w="1366641">
                <a:moveTo>
                  <a:pt x="0" y="0"/>
                </a:moveTo>
                <a:lnTo>
                  <a:pt x="1366641" y="0"/>
                </a:lnTo>
                <a:lnTo>
                  <a:pt x="1366641" y="1362835"/>
                </a:lnTo>
                <a:lnTo>
                  <a:pt x="0" y="1362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38084" y="4931165"/>
            <a:ext cx="1237616" cy="1352511"/>
          </a:xfrm>
          <a:custGeom>
            <a:avLst/>
            <a:gdLst/>
            <a:ahLst/>
            <a:cxnLst/>
            <a:rect r="r" b="b" t="t" l="l"/>
            <a:pathLst>
              <a:path h="1352511" w="1237616">
                <a:moveTo>
                  <a:pt x="0" y="0"/>
                </a:moveTo>
                <a:lnTo>
                  <a:pt x="1237617" y="0"/>
                </a:lnTo>
                <a:lnTo>
                  <a:pt x="1237617" y="1352511"/>
                </a:lnTo>
                <a:lnTo>
                  <a:pt x="0" y="1352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6575516" y="1860160"/>
            <a:ext cx="914123" cy="1560483"/>
            <a:chOff x="0" y="0"/>
            <a:chExt cx="1756042" cy="29977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56029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029">
                  <a:moveTo>
                    <a:pt x="0" y="2997708"/>
                  </a:moveTo>
                  <a:lnTo>
                    <a:pt x="1756029" y="2997581"/>
                  </a:lnTo>
                  <a:lnTo>
                    <a:pt x="1756029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6"/>
              <a:stretch>
                <a:fillRect l="0" t="-8768" r="-99979" b="-8698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6343575" y="4093274"/>
            <a:ext cx="1464974" cy="1459878"/>
          </a:xfrm>
          <a:custGeom>
            <a:avLst/>
            <a:gdLst/>
            <a:ahLst/>
            <a:cxnLst/>
            <a:rect r="r" b="b" t="t" l="l"/>
            <a:pathLst>
              <a:path h="1459878" w="1464974">
                <a:moveTo>
                  <a:pt x="0" y="0"/>
                </a:moveTo>
                <a:lnTo>
                  <a:pt x="1464974" y="0"/>
                </a:lnTo>
                <a:lnTo>
                  <a:pt x="1464974" y="1459878"/>
                </a:lnTo>
                <a:lnTo>
                  <a:pt x="0" y="14598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475057" y="199987"/>
            <a:ext cx="8031143" cy="3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Q₂: Podem trobar el nombre de codis amb la nova informació?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1073" y="2386682"/>
            <a:ext cx="10469853" cy="317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Quines són les característiques del cadenats que esteu estudiant?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generar la llista (encara que sigui parcial) de possibles codis que admet el cadenat?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 és el total de codis que admet el vostre cadenat?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Quines estratègies o tècniques de recompte s’han utilitzat?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ens hem assegurat que no n’hem comptat codis de més o de menys?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hem d’obrir el cadenat provant tots els codis, quant temps estimeu que tardaríeu per obrir el cadenat?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tenim el mateix cadenat amb una casella més, quants codis totals té?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si tenim un element més per casella? Què passaria llavors?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638175"/>
            <a:ext cx="5613970" cy="78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1550353"/>
            <a:ext cx="11808502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Q₂: Podem trobar el nombre de codis amb la nova informació?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75057" y="199987"/>
            <a:ext cx="8031143" cy="3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Q₂: Podem trobar el nombre de codis amb la nova informació?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85800" y="1011056"/>
            <a:ext cx="10820400" cy="4788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07"/>
              </a:lnSpc>
            </a:pPr>
            <a:r>
              <a:rPr lang="en-US" sz="78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Q₃: Què caracteritza un </a:t>
            </a:r>
            <a:r>
              <a:rPr lang="en-US" sz="783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</a:t>
            </a:r>
            <a:r>
              <a:rPr lang="en-US" sz="78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cadenat?</a:t>
            </a:r>
          </a:p>
          <a:p>
            <a:pPr algn="ctr">
              <a:lnSpc>
                <a:spcPts val="9407"/>
              </a:lnSpc>
            </a:pPr>
            <a:r>
              <a:rPr lang="en-US" sz="783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Quins models</a:t>
            </a:r>
            <a:r>
              <a:rPr lang="en-US" sz="78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hi ha?</a:t>
            </a:r>
          </a:p>
          <a:p>
            <a:pPr algn="ctr">
              <a:lnSpc>
                <a:spcPts val="9407"/>
              </a:lnSpc>
            </a:pPr>
            <a:r>
              <a:rPr lang="en-US" sz="78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 els </a:t>
            </a:r>
            <a:r>
              <a:rPr lang="en-US" sz="783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denominem?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5800" y="638138"/>
            <a:ext cx="5613970" cy="7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Q₃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8211" y="1608670"/>
            <a:ext cx="11427303" cy="39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Q₃: Què caracteritza un model de cadenat? Quins models hi ha? Com els denominem?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2192058"/>
            <a:ext cx="10820400" cy="2798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 ha estratègies compartides per cadenats diferents?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Quina classificació s’origina a partir de les diferents estratègies?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Quines fòrmules numèriques/algebràiques es poden deduïr de les estratègies?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Quines variables apareixen?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Quins models hi ha?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Què caracteritza cada model?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els denominem?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800" y="88392"/>
            <a:ext cx="10820400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80"/>
              </a:lnSpc>
            </a:pP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Q₃: Què caracteritza un </a:t>
            </a:r>
            <a:r>
              <a:rPr lang="en-US" sz="19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</a:t>
            </a: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cadenat? </a:t>
            </a:r>
            <a:r>
              <a:rPr lang="en-US" sz="19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Quins models</a:t>
            </a: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hi ha? Com els </a:t>
            </a:r>
            <a:r>
              <a:rPr lang="en-US" sz="19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denominem?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59451" y="2749171"/>
            <a:ext cx="0" cy="2990238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08559" y="4121989"/>
            <a:ext cx="663537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187288" y="3874192"/>
            <a:ext cx="1842541" cy="470304"/>
            <a:chOff x="0" y="0"/>
            <a:chExt cx="2456721" cy="627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6721" cy="627072"/>
            </a:xfrm>
            <a:custGeom>
              <a:avLst/>
              <a:gdLst/>
              <a:ahLst/>
              <a:cxnLst/>
              <a:rect r="r" b="b" t="t" l="l"/>
              <a:pathLst>
                <a:path h="627072" w="2456721">
                  <a:moveTo>
                    <a:pt x="0" y="0"/>
                  </a:moveTo>
                  <a:lnTo>
                    <a:pt x="2456721" y="0"/>
                  </a:lnTo>
                  <a:lnTo>
                    <a:pt x="2456721" y="627072"/>
                  </a:lnTo>
                  <a:lnTo>
                    <a:pt x="0" y="627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45888" r="0" b="-145888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789" y="160591"/>
              <a:ext cx="2105487" cy="27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88"/>
                </a:lnSpc>
              </a:pPr>
              <a:r>
                <a:rPr lang="en-US" b="true" sz="1277">
                  <a:solidFill>
                    <a:srgbClr val="73737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b="true" sz="1277">
                  <a:solidFill>
                    <a:srgbClr val="73737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NFLUEIX L'ORDRE?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788586" y="2670491"/>
            <a:ext cx="974794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74077" y="2547077"/>
            <a:ext cx="545456" cy="246828"/>
            <a:chOff x="0" y="0"/>
            <a:chExt cx="727275" cy="3291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7275" cy="329104"/>
            </a:xfrm>
            <a:custGeom>
              <a:avLst/>
              <a:gdLst/>
              <a:ahLst/>
              <a:cxnLst/>
              <a:rect r="r" b="b" t="t" l="l"/>
              <a:pathLst>
                <a:path h="329104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104"/>
                  </a:lnTo>
                  <a:lnTo>
                    <a:pt x="0" y="329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60493" r="0" b="-60493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231469" y="48234"/>
              <a:ext cx="264336" cy="213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7"/>
                </a:lnSpc>
              </a:pPr>
              <a:r>
                <a:rPr lang="en-US" sz="976" b="true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</a:t>
              </a: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598166" y="715306"/>
            <a:ext cx="0" cy="5968677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8089612" y="686192"/>
            <a:ext cx="0" cy="6171808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5134776" y="695250"/>
            <a:ext cx="0" cy="5923928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3581101" y="715306"/>
            <a:ext cx="0" cy="5968677"/>
          </a:xfrm>
          <a:prstGeom prst="line">
            <a:avLst/>
          </a:prstGeom>
          <a:ln cap="flat" w="9525">
            <a:solidFill>
              <a:srgbClr val="ECE5F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2738088" y="1700415"/>
            <a:ext cx="1021894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3755918" y="1388999"/>
            <a:ext cx="1308816" cy="591444"/>
            <a:chOff x="0" y="0"/>
            <a:chExt cx="1745088" cy="78859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745088" cy="788592"/>
              <a:chOff x="0" y="0"/>
              <a:chExt cx="5072791" cy="229235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072791" cy="2292355"/>
              </a:xfrm>
              <a:custGeom>
                <a:avLst/>
                <a:gdLst/>
                <a:ahLst/>
                <a:cxnLst/>
                <a:rect r="r" b="b" t="t" l="l"/>
                <a:pathLst>
                  <a:path h="2292355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83674" y="131819"/>
              <a:ext cx="1406193" cy="505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</a:pPr>
              <a:r>
                <a:rPr lang="en-US" sz="746" b="true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 amb repetició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considerats de r en r.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44829" y="569608"/>
            <a:ext cx="12355689" cy="291396"/>
          </a:xfrm>
          <a:custGeom>
            <a:avLst/>
            <a:gdLst/>
            <a:ahLst/>
            <a:cxnLst/>
            <a:rect r="r" b="b" t="t" l="l"/>
            <a:pathLst>
              <a:path h="291396" w="12355689">
                <a:moveTo>
                  <a:pt x="0" y="0"/>
                </a:moveTo>
                <a:lnTo>
                  <a:pt x="12355689" y="0"/>
                </a:lnTo>
                <a:lnTo>
                  <a:pt x="12355689" y="291396"/>
                </a:lnTo>
                <a:lnTo>
                  <a:pt x="0" y="2913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070085" r="0" b="-207008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118999" y="6597843"/>
            <a:ext cx="12375399" cy="351874"/>
          </a:xfrm>
          <a:custGeom>
            <a:avLst/>
            <a:gdLst/>
            <a:ahLst/>
            <a:cxnLst/>
            <a:rect r="r" b="b" t="t" l="l"/>
            <a:pathLst>
              <a:path h="351874" w="12375399">
                <a:moveTo>
                  <a:pt x="0" y="0"/>
                </a:moveTo>
                <a:lnTo>
                  <a:pt x="12375400" y="0"/>
                </a:lnTo>
                <a:lnTo>
                  <a:pt x="12375400" y="351873"/>
                </a:lnTo>
                <a:lnTo>
                  <a:pt x="0" y="3518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708499" r="0" b="-1708499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-5400000">
            <a:off x="1505561" y="2435339"/>
            <a:ext cx="1842541" cy="470304"/>
            <a:chOff x="0" y="0"/>
            <a:chExt cx="2456721" cy="62707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56721" cy="627072"/>
            </a:xfrm>
            <a:custGeom>
              <a:avLst/>
              <a:gdLst/>
              <a:ahLst/>
              <a:cxnLst/>
              <a:rect r="r" b="b" t="t" l="l"/>
              <a:pathLst>
                <a:path h="627072" w="2456721">
                  <a:moveTo>
                    <a:pt x="0" y="0"/>
                  </a:moveTo>
                  <a:lnTo>
                    <a:pt x="2456721" y="0"/>
                  </a:lnTo>
                  <a:lnTo>
                    <a:pt x="2456721" y="627072"/>
                  </a:lnTo>
                  <a:lnTo>
                    <a:pt x="0" y="627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45888" r="0" b="-145888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63789" y="160591"/>
              <a:ext cx="2105487" cy="27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88"/>
                </a:lnSpc>
              </a:pPr>
              <a:r>
                <a:rPr lang="en-US" b="true" sz="1277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 PODEN REPETIR?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817037" y="1577001"/>
            <a:ext cx="545456" cy="246828"/>
            <a:chOff x="0" y="0"/>
            <a:chExt cx="727275" cy="32910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27275" cy="329104"/>
            </a:xfrm>
            <a:custGeom>
              <a:avLst/>
              <a:gdLst/>
              <a:ahLst/>
              <a:cxnLst/>
              <a:rect r="r" b="b" t="t" l="l"/>
              <a:pathLst>
                <a:path h="329104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104"/>
                  </a:lnTo>
                  <a:lnTo>
                    <a:pt x="0" y="329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60493" r="0" b="-60493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31469" y="48234"/>
              <a:ext cx="264336" cy="213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7"/>
                </a:lnSpc>
              </a:pPr>
              <a:r>
                <a:rPr lang="en-US" sz="976" b="true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</a:t>
              </a: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2738088" y="3105051"/>
            <a:ext cx="1021894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2817037" y="2974524"/>
            <a:ext cx="545456" cy="246828"/>
            <a:chOff x="0" y="0"/>
            <a:chExt cx="727275" cy="32910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27275" cy="329104"/>
            </a:xfrm>
            <a:custGeom>
              <a:avLst/>
              <a:gdLst/>
              <a:ahLst/>
              <a:cxnLst/>
              <a:rect r="r" b="b" t="t" l="l"/>
              <a:pathLst>
                <a:path h="329104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104"/>
                  </a:lnTo>
                  <a:lnTo>
                    <a:pt x="0" y="329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-60493" r="0" b="-60493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231469" y="48234"/>
              <a:ext cx="264336" cy="213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7"/>
                </a:lnSpc>
              </a:pPr>
              <a:r>
                <a:rPr lang="en-US" sz="976" b="true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</a:t>
              </a: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672778" y="1388999"/>
            <a:ext cx="1308816" cy="761057"/>
            <a:chOff x="0" y="0"/>
            <a:chExt cx="1745088" cy="1014743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745088" cy="1014743"/>
              <a:chOff x="0" y="0"/>
              <a:chExt cx="5072791" cy="2949752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5072791" cy="2949752"/>
              </a:xfrm>
              <a:custGeom>
                <a:avLst/>
                <a:gdLst/>
                <a:ahLst/>
                <a:cxnLst/>
                <a:rect r="r" b="b" t="t" l="l"/>
                <a:pathLst>
                  <a:path h="2949752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949752"/>
                    </a:lnTo>
                    <a:lnTo>
                      <a:pt x="5072791" y="2949752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871012"/>
                    </a:lnTo>
                    <a:lnTo>
                      <a:pt x="78740" y="2871012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78705" y="77220"/>
              <a:ext cx="1612873" cy="836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  <a:spcBef>
                  <a:spcPct val="0"/>
                </a:spcBef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codis</a:t>
              </a: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amb r caselles i n elements a cada casella i si </a:t>
              </a: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podem repetir elements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747788" y="2749171"/>
            <a:ext cx="1316945" cy="591444"/>
            <a:chOff x="0" y="0"/>
            <a:chExt cx="1755927" cy="788592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1755927" cy="788592"/>
              <a:chOff x="0" y="0"/>
              <a:chExt cx="5104299" cy="2292355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104299" cy="2292355"/>
              </a:xfrm>
              <a:custGeom>
                <a:avLst/>
                <a:gdLst/>
                <a:ahLst/>
                <a:cxnLst/>
                <a:rect r="r" b="b" t="t" l="l"/>
                <a:pathLst>
                  <a:path h="2292355" w="5104299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104299" y="2292355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192470" y="138853"/>
              <a:ext cx="1456390" cy="505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</a:pPr>
              <a:r>
                <a:rPr lang="en-US" sz="746" b="true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 sense repetició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considerats de r en r.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672778" y="2578308"/>
            <a:ext cx="1292558" cy="911054"/>
            <a:chOff x="0" y="0"/>
            <a:chExt cx="1723410" cy="1214738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723410" cy="1214738"/>
              <a:chOff x="0" y="0"/>
              <a:chExt cx="5009775" cy="3531118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5009775" cy="3531118"/>
              </a:xfrm>
              <a:custGeom>
                <a:avLst/>
                <a:gdLst/>
                <a:ahLst/>
                <a:cxnLst/>
                <a:rect r="r" b="b" t="t" l="l"/>
                <a:pathLst>
                  <a:path h="3531118" w="5009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3531118"/>
                    </a:lnTo>
                    <a:lnTo>
                      <a:pt x="5009775" y="3531118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3452378"/>
                    </a:lnTo>
                    <a:lnTo>
                      <a:pt x="78740" y="3452378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44" id="44"/>
            <p:cNvSpPr txBox="true"/>
            <p:nvPr/>
          </p:nvSpPr>
          <p:spPr>
            <a:xfrm rot="0">
              <a:off x="150611" y="84254"/>
              <a:ext cx="1482805" cy="1017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  <a:spcBef>
                  <a:spcPct val="0"/>
                </a:spcBef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codis amb r caselles i n elements a cada casella, si </a:t>
              </a: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 podem repetir elements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208387" y="1388999"/>
            <a:ext cx="1308816" cy="597541"/>
            <a:chOff x="0" y="0"/>
            <a:chExt cx="5072791" cy="231598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733EF6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5208387" y="2749171"/>
            <a:ext cx="1308816" cy="597541"/>
            <a:chOff x="0" y="0"/>
            <a:chExt cx="5072791" cy="231598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5208387" y="5469516"/>
            <a:ext cx="1308816" cy="597541"/>
            <a:chOff x="0" y="0"/>
            <a:chExt cx="5072791" cy="231598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FF66C4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5208387" y="4109344"/>
            <a:ext cx="1308816" cy="597541"/>
            <a:chOff x="0" y="0"/>
            <a:chExt cx="5072791" cy="231598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072791" cy="2315987"/>
            </a:xfrm>
            <a:custGeom>
              <a:avLst/>
              <a:gdLst/>
              <a:ahLst/>
              <a:cxnLst/>
              <a:rect r="r" b="b" t="t" l="l"/>
              <a:pathLst>
                <a:path h="2315987" w="5072791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3759982" y="5469516"/>
            <a:ext cx="1308816" cy="591444"/>
            <a:chOff x="0" y="0"/>
            <a:chExt cx="1745088" cy="788592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1745088" cy="788592"/>
              <a:chOff x="0" y="0"/>
              <a:chExt cx="5072791" cy="2292355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5072791" cy="2292355"/>
              </a:xfrm>
              <a:custGeom>
                <a:avLst/>
                <a:gdLst/>
                <a:ahLst/>
                <a:cxnLst/>
                <a:rect r="r" b="b" t="t" l="l"/>
                <a:pathLst>
                  <a:path h="2292355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</p:sp>
        </p:grpSp>
        <p:sp>
          <p:nvSpPr>
            <p:cNvPr name="TextBox 56" id="56"/>
            <p:cNvSpPr txBox="true"/>
            <p:nvPr/>
          </p:nvSpPr>
          <p:spPr>
            <a:xfrm rot="0">
              <a:off x="183674" y="131819"/>
              <a:ext cx="1406193" cy="505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</a:pPr>
              <a:r>
                <a:rPr lang="en-US" sz="746" b="true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Combinació 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elements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considerats de</a:t>
              </a:r>
            </a:p>
            <a:p>
              <a:pPr algn="ctr">
                <a:lnSpc>
                  <a:spcPts val="1045"/>
                </a:lnSpc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 en r.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672778" y="5057434"/>
            <a:ext cx="1308816" cy="1010807"/>
            <a:chOff x="0" y="0"/>
            <a:chExt cx="1745088" cy="1347742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0" y="0"/>
              <a:ext cx="1745088" cy="1347742"/>
              <a:chOff x="0" y="0"/>
              <a:chExt cx="5072791" cy="3917748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5072791" cy="3917748"/>
              </a:xfrm>
              <a:custGeom>
                <a:avLst/>
                <a:gdLst/>
                <a:ahLst/>
                <a:cxnLst/>
                <a:rect r="r" b="b" t="t" l="l"/>
                <a:pathLst>
                  <a:path h="3917748" w="5072791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3917748"/>
                    </a:lnTo>
                    <a:lnTo>
                      <a:pt x="5072791" y="3917748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3839008"/>
                    </a:lnTo>
                    <a:lnTo>
                      <a:pt x="78740" y="3839008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</p:sp>
        </p:grpSp>
        <p:sp>
          <p:nvSpPr>
            <p:cNvPr name="TextBox 60" id="60"/>
            <p:cNvSpPr txBox="true"/>
            <p:nvPr/>
          </p:nvSpPr>
          <p:spPr>
            <a:xfrm rot="0">
              <a:off x="85576" y="137016"/>
              <a:ext cx="1612873" cy="10585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0"/>
                </a:lnSpc>
                <a:spcBef>
                  <a:spcPct val="0"/>
                </a:spcBef>
              </a:pPr>
              <a:r>
                <a:rPr lang="en-US" sz="672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</a:t>
              </a:r>
              <a:r>
                <a:rPr lang="en-US" b="true" sz="672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combinacions</a:t>
              </a:r>
              <a:r>
                <a:rPr lang="en-US" sz="672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amb r caselles i n elements a cada casella, si les combinacions</a:t>
              </a:r>
              <a:r>
                <a:rPr lang="en-US" b="true" sz="672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no poden repetir elements i és indiferent l’ordre dels elements</a:t>
              </a:r>
              <a:r>
                <a:rPr lang="en-US" sz="672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>
            <a:off x="1884205" y="5768287"/>
            <a:ext cx="1875777" cy="0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2" id="62"/>
          <p:cNvGrpSpPr/>
          <p:nvPr/>
        </p:nvGrpSpPr>
        <p:grpSpPr>
          <a:xfrm rot="0">
            <a:off x="1474077" y="5644873"/>
            <a:ext cx="545456" cy="246828"/>
            <a:chOff x="0" y="0"/>
            <a:chExt cx="727275" cy="32910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727275" cy="329104"/>
            </a:xfrm>
            <a:custGeom>
              <a:avLst/>
              <a:gdLst/>
              <a:ahLst/>
              <a:cxnLst/>
              <a:rect r="r" b="b" t="t" l="l"/>
              <a:pathLst>
                <a:path h="329104" w="727275">
                  <a:moveTo>
                    <a:pt x="0" y="0"/>
                  </a:moveTo>
                  <a:lnTo>
                    <a:pt x="727275" y="0"/>
                  </a:lnTo>
                  <a:lnTo>
                    <a:pt x="727275" y="329104"/>
                  </a:lnTo>
                  <a:lnTo>
                    <a:pt x="0" y="329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-60493" r="0" b="-60493"/>
              </a:stretch>
            </a:blipFill>
          </p:spPr>
        </p:sp>
        <p:sp>
          <p:nvSpPr>
            <p:cNvPr name="TextBox 64" id="64"/>
            <p:cNvSpPr txBox="true"/>
            <p:nvPr/>
          </p:nvSpPr>
          <p:spPr>
            <a:xfrm rot="0">
              <a:off x="231469" y="48234"/>
              <a:ext cx="264336" cy="213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7"/>
                </a:lnSpc>
              </a:pPr>
              <a:r>
                <a:rPr lang="en-US" sz="976" b="true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</a:t>
              </a:r>
              <a:r>
                <a:rPr lang="en-US" b="true" sz="976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6672778" y="3944399"/>
            <a:ext cx="1292558" cy="717508"/>
            <a:chOff x="0" y="0"/>
            <a:chExt cx="1723410" cy="956677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1723410" cy="956677"/>
              <a:chOff x="0" y="0"/>
              <a:chExt cx="5009775" cy="2780961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5009775" cy="2780961"/>
              </a:xfrm>
              <a:custGeom>
                <a:avLst/>
                <a:gdLst/>
                <a:ahLst/>
                <a:cxnLst/>
                <a:rect r="r" b="b" t="t" l="l"/>
                <a:pathLst>
                  <a:path h="2780961" w="5009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2780961"/>
                    </a:lnTo>
                    <a:lnTo>
                      <a:pt x="5009775" y="2780961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2702221"/>
                    </a:lnTo>
                    <a:lnTo>
                      <a:pt x="78740" y="2702221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68" id="68"/>
            <p:cNvSpPr txBox="true"/>
            <p:nvPr/>
          </p:nvSpPr>
          <p:spPr>
            <a:xfrm rot="0">
              <a:off x="143740" y="109751"/>
              <a:ext cx="1482805" cy="676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  <a:spcBef>
                  <a:spcPct val="0"/>
                </a:spcBef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</a:t>
              </a: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ordenar una determinat codi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elements?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3755918" y="4109344"/>
            <a:ext cx="1316945" cy="599573"/>
            <a:chOff x="0" y="0"/>
            <a:chExt cx="1755927" cy="799431"/>
          </a:xfrm>
        </p:grpSpPr>
        <p:grpSp>
          <p:nvGrpSpPr>
            <p:cNvPr name="Group 70" id="70"/>
            <p:cNvGrpSpPr/>
            <p:nvPr/>
          </p:nvGrpSpPr>
          <p:grpSpPr>
            <a:xfrm rot="0">
              <a:off x="0" y="0"/>
              <a:ext cx="1755927" cy="799431"/>
              <a:chOff x="0" y="0"/>
              <a:chExt cx="5104299" cy="2323864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5104299" cy="2323864"/>
              </a:xfrm>
              <a:custGeom>
                <a:avLst/>
                <a:gdLst/>
                <a:ahLst/>
                <a:cxnLst/>
                <a:rect r="r" b="b" t="t" l="l"/>
                <a:pathLst>
                  <a:path h="2323864" w="5104299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323864"/>
                    </a:lnTo>
                    <a:lnTo>
                      <a:pt x="5104299" y="2323864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45123"/>
                    </a:lnTo>
                    <a:lnTo>
                      <a:pt x="78740" y="2245123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sp>
          <p:nvSpPr>
            <p:cNvPr name="TextBox 72" id="72"/>
            <p:cNvSpPr txBox="true"/>
            <p:nvPr/>
          </p:nvSpPr>
          <p:spPr>
            <a:xfrm rot="0">
              <a:off x="104787" y="563575"/>
              <a:ext cx="1557940" cy="167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</a:pPr>
              <a:r>
                <a:rPr lang="en-US" sz="746" b="true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</a:t>
              </a:r>
              <a:r>
                <a:rPr lang="en-US" b="true" sz="746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ermutació de n elements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88558" y="85347"/>
              <a:ext cx="1557940" cy="167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5"/>
                </a:lnSpc>
              </a:pP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(</a:t>
              </a:r>
              <a:r>
                <a:rPr lang="en-US" sz="746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Cas particular)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>
            <a:off x="2750734" y="1687769"/>
            <a:ext cx="0" cy="1420982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>
            <a:off x="4401745" y="3346712"/>
            <a:ext cx="0" cy="762632"/>
          </a:xfrm>
          <a:prstGeom prst="line">
            <a:avLst/>
          </a:prstGeom>
          <a:ln cap="rnd" w="28575">
            <a:solidFill>
              <a:srgbClr val="70797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76" id="76"/>
          <p:cNvSpPr/>
          <p:nvPr/>
        </p:nvSpPr>
        <p:spPr>
          <a:xfrm flipH="false" flipV="false" rot="0">
            <a:off x="1389795" y="1932688"/>
            <a:ext cx="221782" cy="243005"/>
          </a:xfrm>
          <a:custGeom>
            <a:avLst/>
            <a:gdLst/>
            <a:ahLst/>
            <a:cxnLst/>
            <a:rect r="r" b="b" t="t" l="l"/>
            <a:pathLst>
              <a:path h="243005" w="221782">
                <a:moveTo>
                  <a:pt x="0" y="0"/>
                </a:moveTo>
                <a:lnTo>
                  <a:pt x="221782" y="0"/>
                </a:lnTo>
                <a:lnTo>
                  <a:pt x="221782" y="243005"/>
                </a:lnTo>
                <a:lnTo>
                  <a:pt x="0" y="2430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619" t="-15239" r="-78252" b="-3442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1598941" y="2057641"/>
            <a:ext cx="215642" cy="236104"/>
          </a:xfrm>
          <a:custGeom>
            <a:avLst/>
            <a:gdLst/>
            <a:ahLst/>
            <a:cxnLst/>
            <a:rect r="r" b="b" t="t" l="l"/>
            <a:pathLst>
              <a:path h="236104" w="215642">
                <a:moveTo>
                  <a:pt x="0" y="0"/>
                </a:moveTo>
                <a:lnTo>
                  <a:pt x="215642" y="0"/>
                </a:lnTo>
                <a:lnTo>
                  <a:pt x="215642" y="236104"/>
                </a:lnTo>
                <a:lnTo>
                  <a:pt x="0" y="2361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1791579" y="1932688"/>
            <a:ext cx="256382" cy="256382"/>
          </a:xfrm>
          <a:custGeom>
            <a:avLst/>
            <a:gdLst/>
            <a:ahLst/>
            <a:cxnLst/>
            <a:rect r="r" b="b" t="t" l="l"/>
            <a:pathLst>
              <a:path h="256382" w="256382">
                <a:moveTo>
                  <a:pt x="0" y="0"/>
                </a:moveTo>
                <a:lnTo>
                  <a:pt x="256382" y="0"/>
                </a:lnTo>
                <a:lnTo>
                  <a:pt x="256382" y="256382"/>
                </a:lnTo>
                <a:lnTo>
                  <a:pt x="0" y="2563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5400000">
            <a:off x="1849240" y="2143685"/>
            <a:ext cx="188416" cy="320734"/>
          </a:xfrm>
          <a:custGeom>
            <a:avLst/>
            <a:gdLst/>
            <a:ahLst/>
            <a:cxnLst/>
            <a:rect r="r" b="b" t="t" l="l"/>
            <a:pathLst>
              <a:path h="320734" w="188416">
                <a:moveTo>
                  <a:pt x="0" y="0"/>
                </a:moveTo>
                <a:lnTo>
                  <a:pt x="188416" y="0"/>
                </a:lnTo>
                <a:lnTo>
                  <a:pt x="188416" y="320734"/>
                </a:lnTo>
                <a:lnTo>
                  <a:pt x="0" y="3207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8770" r="-99966" b="-8699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1525898" y="5859214"/>
            <a:ext cx="430912" cy="430912"/>
          </a:xfrm>
          <a:custGeom>
            <a:avLst/>
            <a:gdLst/>
            <a:ahLst/>
            <a:cxnLst/>
            <a:rect r="r" b="b" t="t" l="l"/>
            <a:pathLst>
              <a:path h="430912" w="430912">
                <a:moveTo>
                  <a:pt x="0" y="0"/>
                </a:moveTo>
                <a:lnTo>
                  <a:pt x="430912" y="0"/>
                </a:lnTo>
                <a:lnTo>
                  <a:pt x="430912" y="430912"/>
                </a:lnTo>
                <a:lnTo>
                  <a:pt x="0" y="43091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-82866">
            <a:off x="1575609" y="1732920"/>
            <a:ext cx="262306" cy="258391"/>
          </a:xfrm>
          <a:custGeom>
            <a:avLst/>
            <a:gdLst/>
            <a:ahLst/>
            <a:cxnLst/>
            <a:rect r="r" b="b" t="t" l="l"/>
            <a:pathLst>
              <a:path h="258391" w="262306">
                <a:moveTo>
                  <a:pt x="0" y="0"/>
                </a:moveTo>
                <a:lnTo>
                  <a:pt x="262306" y="0"/>
                </a:lnTo>
                <a:lnTo>
                  <a:pt x="262306" y="258391"/>
                </a:lnTo>
                <a:lnTo>
                  <a:pt x="0" y="25839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82866">
            <a:off x="2959296" y="3250437"/>
            <a:ext cx="262306" cy="258391"/>
          </a:xfrm>
          <a:custGeom>
            <a:avLst/>
            <a:gdLst/>
            <a:ahLst/>
            <a:cxnLst/>
            <a:rect r="r" b="b" t="t" l="l"/>
            <a:pathLst>
              <a:path h="258391" w="262306">
                <a:moveTo>
                  <a:pt x="0" y="0"/>
                </a:moveTo>
                <a:lnTo>
                  <a:pt x="262306" y="0"/>
                </a:lnTo>
                <a:lnTo>
                  <a:pt x="262306" y="258392"/>
                </a:lnTo>
                <a:lnTo>
                  <a:pt x="0" y="2583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2696541" y="1084341"/>
            <a:ext cx="221782" cy="243005"/>
          </a:xfrm>
          <a:custGeom>
            <a:avLst/>
            <a:gdLst/>
            <a:ahLst/>
            <a:cxnLst/>
            <a:rect r="r" b="b" t="t" l="l"/>
            <a:pathLst>
              <a:path h="243005" w="221782">
                <a:moveTo>
                  <a:pt x="0" y="0"/>
                </a:moveTo>
                <a:lnTo>
                  <a:pt x="221781" y="0"/>
                </a:lnTo>
                <a:lnTo>
                  <a:pt x="221781" y="243004"/>
                </a:lnTo>
                <a:lnTo>
                  <a:pt x="0" y="2430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619" t="-15239" r="-78252" b="-3442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2905686" y="1209293"/>
            <a:ext cx="215642" cy="236104"/>
          </a:xfrm>
          <a:custGeom>
            <a:avLst/>
            <a:gdLst/>
            <a:ahLst/>
            <a:cxnLst/>
            <a:rect r="r" b="b" t="t" l="l"/>
            <a:pathLst>
              <a:path h="236104" w="215642">
                <a:moveTo>
                  <a:pt x="0" y="0"/>
                </a:moveTo>
                <a:lnTo>
                  <a:pt x="215642" y="0"/>
                </a:lnTo>
                <a:lnTo>
                  <a:pt x="215642" y="236104"/>
                </a:lnTo>
                <a:lnTo>
                  <a:pt x="0" y="2361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3098324" y="1084341"/>
            <a:ext cx="256382" cy="256382"/>
          </a:xfrm>
          <a:custGeom>
            <a:avLst/>
            <a:gdLst/>
            <a:ahLst/>
            <a:cxnLst/>
            <a:rect r="r" b="b" t="t" l="l"/>
            <a:pathLst>
              <a:path h="256382" w="256382">
                <a:moveTo>
                  <a:pt x="0" y="0"/>
                </a:moveTo>
                <a:lnTo>
                  <a:pt x="256382" y="0"/>
                </a:lnTo>
                <a:lnTo>
                  <a:pt x="256382" y="256382"/>
                </a:lnTo>
                <a:lnTo>
                  <a:pt x="0" y="2563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5400000">
            <a:off x="3155985" y="1295337"/>
            <a:ext cx="188416" cy="320734"/>
          </a:xfrm>
          <a:custGeom>
            <a:avLst/>
            <a:gdLst/>
            <a:ahLst/>
            <a:cxnLst/>
            <a:rect r="r" b="b" t="t" l="l"/>
            <a:pathLst>
              <a:path h="320734" w="188416">
                <a:moveTo>
                  <a:pt x="0" y="0"/>
                </a:moveTo>
                <a:lnTo>
                  <a:pt x="188416" y="0"/>
                </a:lnTo>
                <a:lnTo>
                  <a:pt x="188416" y="320734"/>
                </a:lnTo>
                <a:lnTo>
                  <a:pt x="0" y="3207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8770" r="-99966" b="-8699"/>
            </a:stretch>
          </a:blipFill>
        </p:spPr>
      </p:sp>
      <p:grpSp>
        <p:nvGrpSpPr>
          <p:cNvPr name="Group 87" id="87"/>
          <p:cNvGrpSpPr/>
          <p:nvPr/>
        </p:nvGrpSpPr>
        <p:grpSpPr>
          <a:xfrm rot="0">
            <a:off x="8170575" y="4982291"/>
            <a:ext cx="3373325" cy="1565896"/>
            <a:chOff x="0" y="0"/>
            <a:chExt cx="4497766" cy="2087861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702506" cy="702506"/>
            </a:xfrm>
            <a:custGeom>
              <a:avLst/>
              <a:gdLst/>
              <a:ahLst/>
              <a:cxnLst/>
              <a:rect r="r" b="b" t="t" l="l"/>
              <a:pathLst>
                <a:path h="702506" w="702506">
                  <a:moveTo>
                    <a:pt x="0" y="0"/>
                  </a:moveTo>
                  <a:lnTo>
                    <a:pt x="702506" y="0"/>
                  </a:lnTo>
                  <a:lnTo>
                    <a:pt x="702506" y="702506"/>
                  </a:lnTo>
                  <a:lnTo>
                    <a:pt x="0" y="70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3644924" y="944160"/>
              <a:ext cx="741948" cy="586106"/>
            </a:xfrm>
            <a:custGeom>
              <a:avLst/>
              <a:gdLst/>
              <a:ahLst/>
              <a:cxnLst/>
              <a:rect r="r" b="b" t="t" l="l"/>
              <a:pathLst>
                <a:path h="586106" w="741948">
                  <a:moveTo>
                    <a:pt x="0" y="0"/>
                  </a:moveTo>
                  <a:lnTo>
                    <a:pt x="741947" y="0"/>
                  </a:lnTo>
                  <a:lnTo>
                    <a:pt x="741947" y="586105"/>
                  </a:lnTo>
                  <a:lnTo>
                    <a:pt x="0" y="586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-11519"/>
              </a:stretch>
            </a:blip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3442172" y="251874"/>
              <a:ext cx="1055595" cy="510427"/>
            </a:xfrm>
            <a:custGeom>
              <a:avLst/>
              <a:gdLst/>
              <a:ahLst/>
              <a:cxnLst/>
              <a:rect r="r" b="b" t="t" l="l"/>
              <a:pathLst>
                <a:path h="510427" w="1055595">
                  <a:moveTo>
                    <a:pt x="0" y="0"/>
                  </a:moveTo>
                  <a:lnTo>
                    <a:pt x="1055594" y="0"/>
                  </a:lnTo>
                  <a:lnTo>
                    <a:pt x="1055594" y="510426"/>
                  </a:lnTo>
                  <a:lnTo>
                    <a:pt x="0" y="5104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757070" y="831805"/>
              <a:ext cx="1787774" cy="1256056"/>
            </a:xfrm>
            <a:custGeom>
              <a:avLst/>
              <a:gdLst/>
              <a:ahLst/>
              <a:cxnLst/>
              <a:rect r="r" b="b" t="t" l="l"/>
              <a:pathLst>
                <a:path h="1256056" w="1787774">
                  <a:moveTo>
                    <a:pt x="0" y="0"/>
                  </a:moveTo>
                  <a:lnTo>
                    <a:pt x="1787774" y="0"/>
                  </a:lnTo>
                  <a:lnTo>
                    <a:pt x="1787774" y="1256056"/>
                  </a:lnTo>
                  <a:lnTo>
                    <a:pt x="0" y="1256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29507" t="0" r="0" b="-456"/>
              </a:stretch>
            </a:blipFill>
          </p:spPr>
        </p:sp>
        <p:sp>
          <p:nvSpPr>
            <p:cNvPr name="AutoShape 92" id="92"/>
            <p:cNvSpPr/>
            <p:nvPr/>
          </p:nvSpPr>
          <p:spPr>
            <a:xfrm flipV="true">
              <a:off x="2245212" y="1351881"/>
              <a:ext cx="84058" cy="126609"/>
            </a:xfrm>
            <a:prstGeom prst="line">
              <a:avLst/>
            </a:prstGeom>
            <a:ln cap="rnd" w="15155">
              <a:solidFill>
                <a:srgbClr val="FF313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3" id="93"/>
            <p:cNvSpPr/>
            <p:nvPr/>
          </p:nvSpPr>
          <p:spPr>
            <a:xfrm flipV="true">
              <a:off x="2081583" y="1548103"/>
              <a:ext cx="84058" cy="126609"/>
            </a:xfrm>
            <a:prstGeom prst="line">
              <a:avLst/>
            </a:prstGeom>
            <a:ln cap="rnd" w="15155">
              <a:solidFill>
                <a:srgbClr val="FF313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4" id="94"/>
            <p:cNvSpPr txBox="true"/>
            <p:nvPr/>
          </p:nvSpPr>
          <p:spPr>
            <a:xfrm rot="0">
              <a:off x="757070" y="-28575"/>
              <a:ext cx="2659165" cy="27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6"/>
                </a:lnSpc>
              </a:pPr>
              <a:r>
                <a:rPr lang="en-US" sz="1226" b="true">
                  <a:solidFill>
                    <a:srgbClr val="FF66C4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pulsador</a:t>
              </a:r>
            </a:p>
          </p:txBody>
        </p:sp>
        <p:sp>
          <p:nvSpPr>
            <p:cNvPr name="TextBox 95" id="95"/>
            <p:cNvSpPr txBox="true"/>
            <p:nvPr/>
          </p:nvSpPr>
          <p:spPr>
            <a:xfrm rot="0">
              <a:off x="754489" y="292618"/>
              <a:ext cx="2642218" cy="409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29"/>
                </a:lnSpc>
              </a:pPr>
              <a:r>
                <a:rPr lang="en-US" sz="571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Hi ha 10 tecles per elegir, de les quals s'han de triar només 3</a:t>
              </a:r>
            </a:p>
            <a:p>
              <a:pPr algn="l">
                <a:lnSpc>
                  <a:spcPts val="829"/>
                </a:lnSpc>
              </a:pPr>
              <a:r>
                <a:rPr lang="en-US" sz="571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Combinacions amb les mateixes xifres, però desordenades compten com la mateixa combinació.</a:t>
              </a:r>
            </a:p>
          </p:txBody>
        </p:sp>
      </p:grpSp>
      <p:sp>
        <p:nvSpPr>
          <p:cNvPr name="Freeform 96" id="96"/>
          <p:cNvSpPr/>
          <p:nvPr/>
        </p:nvSpPr>
        <p:spPr>
          <a:xfrm flipH="false" flipV="false" rot="0">
            <a:off x="5211467" y="5603303"/>
            <a:ext cx="1267909" cy="329969"/>
          </a:xfrm>
          <a:custGeom>
            <a:avLst/>
            <a:gdLst/>
            <a:ahLst/>
            <a:cxnLst/>
            <a:rect r="r" b="b" t="t" l="l"/>
            <a:pathLst>
              <a:path h="329969" w="1267909">
                <a:moveTo>
                  <a:pt x="0" y="0"/>
                </a:moveTo>
                <a:lnTo>
                  <a:pt x="1267909" y="0"/>
                </a:lnTo>
                <a:lnTo>
                  <a:pt x="1267909" y="329968"/>
                </a:lnTo>
                <a:lnTo>
                  <a:pt x="0" y="32996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-257825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5228840" y="4240938"/>
            <a:ext cx="1267909" cy="329969"/>
          </a:xfrm>
          <a:custGeom>
            <a:avLst/>
            <a:gdLst/>
            <a:ahLst/>
            <a:cxnLst/>
            <a:rect r="r" b="b" t="t" l="l"/>
            <a:pathLst>
              <a:path h="329969" w="1267909">
                <a:moveTo>
                  <a:pt x="0" y="0"/>
                </a:moveTo>
                <a:lnTo>
                  <a:pt x="1267910" y="0"/>
                </a:lnTo>
                <a:lnTo>
                  <a:pt x="1267910" y="329969"/>
                </a:lnTo>
                <a:lnTo>
                  <a:pt x="0" y="32996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27816" t="-265284" r="-22557" b="-172791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5229526" y="2868935"/>
            <a:ext cx="1238896" cy="418041"/>
          </a:xfrm>
          <a:custGeom>
            <a:avLst/>
            <a:gdLst/>
            <a:ahLst/>
            <a:cxnLst/>
            <a:rect r="r" b="b" t="t" l="l"/>
            <a:pathLst>
              <a:path h="418041" w="1238896">
                <a:moveTo>
                  <a:pt x="0" y="0"/>
                </a:moveTo>
                <a:lnTo>
                  <a:pt x="1238896" y="0"/>
                </a:lnTo>
                <a:lnTo>
                  <a:pt x="1238896" y="418041"/>
                </a:lnTo>
                <a:lnTo>
                  <a:pt x="0" y="418041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23762" t="-85301" r="-22231" b="-217608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5220496" y="1519736"/>
            <a:ext cx="1267909" cy="329969"/>
          </a:xfrm>
          <a:custGeom>
            <a:avLst/>
            <a:gdLst/>
            <a:ahLst/>
            <a:cxnLst/>
            <a:rect r="r" b="b" t="t" l="l"/>
            <a:pathLst>
              <a:path h="329969" w="1267909">
                <a:moveTo>
                  <a:pt x="0" y="0"/>
                </a:moveTo>
                <a:lnTo>
                  <a:pt x="1267909" y="0"/>
                </a:lnTo>
                <a:lnTo>
                  <a:pt x="1267909" y="329969"/>
                </a:lnTo>
                <a:lnTo>
                  <a:pt x="0" y="32996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39458" t="0" r="-35574" b="-526311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4072034" y="4352400"/>
            <a:ext cx="659421" cy="203102"/>
          </a:xfrm>
          <a:custGeom>
            <a:avLst/>
            <a:gdLst/>
            <a:ahLst/>
            <a:cxnLst/>
            <a:rect r="r" b="b" t="t" l="l"/>
            <a:pathLst>
              <a:path h="203102" w="659421">
                <a:moveTo>
                  <a:pt x="0" y="0"/>
                </a:moveTo>
                <a:lnTo>
                  <a:pt x="659422" y="0"/>
                </a:lnTo>
                <a:lnTo>
                  <a:pt x="659422" y="203101"/>
                </a:lnTo>
                <a:lnTo>
                  <a:pt x="0" y="2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01" id="101"/>
          <p:cNvSpPr txBox="true"/>
          <p:nvPr/>
        </p:nvSpPr>
        <p:spPr>
          <a:xfrm rot="0">
            <a:off x="5473319" y="1055766"/>
            <a:ext cx="778951" cy="19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  <a:spcBef>
                <a:spcPct val="0"/>
              </a:spcBef>
            </a:pPr>
            <a:r>
              <a:rPr lang="en-US" sz="1137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Fórmula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6656519" y="1050661"/>
            <a:ext cx="1308816" cy="19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  <a:spcBef>
                <a:spcPct val="0"/>
              </a:spcBef>
            </a:pPr>
            <a:r>
              <a:rPr lang="en-US" sz="1137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Respon a la pregunta...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893903" y="825970"/>
            <a:ext cx="1625718" cy="379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true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</a:t>
            </a:r>
            <a:r>
              <a:rPr lang="en-US" sz="1100" b="true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110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caselles</a:t>
            </a:r>
          </a:p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true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 </a:t>
            </a:r>
            <a:r>
              <a:rPr lang="en-US" sz="110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elements a cada casella</a:t>
            </a:r>
          </a:p>
        </p:txBody>
      </p:sp>
      <p:grpSp>
        <p:nvGrpSpPr>
          <p:cNvPr name="Group 104" id="104"/>
          <p:cNvGrpSpPr/>
          <p:nvPr/>
        </p:nvGrpSpPr>
        <p:grpSpPr>
          <a:xfrm rot="0">
            <a:off x="8189625" y="1452808"/>
            <a:ext cx="2741745" cy="541626"/>
            <a:chOff x="0" y="0"/>
            <a:chExt cx="3655660" cy="72216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594309" cy="651180"/>
            </a:xfrm>
            <a:custGeom>
              <a:avLst/>
              <a:gdLst/>
              <a:ahLst/>
              <a:cxnLst/>
              <a:rect r="r" b="b" t="t" l="l"/>
              <a:pathLst>
                <a:path h="651180" w="594309">
                  <a:moveTo>
                    <a:pt x="0" y="0"/>
                  </a:moveTo>
                  <a:lnTo>
                    <a:pt x="594309" y="0"/>
                  </a:lnTo>
                  <a:lnTo>
                    <a:pt x="594309" y="651180"/>
                  </a:lnTo>
                  <a:lnTo>
                    <a:pt x="0" y="651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-3619" t="-15239" r="-78252" b="-3442"/>
              </a:stretch>
            </a:blip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3171807" y="101322"/>
              <a:ext cx="483853" cy="495856"/>
            </a:xfrm>
            <a:custGeom>
              <a:avLst/>
              <a:gdLst/>
              <a:ahLst/>
              <a:cxnLst/>
              <a:rect r="r" b="b" t="t" l="l"/>
              <a:pathLst>
                <a:path h="495856" w="483853">
                  <a:moveTo>
                    <a:pt x="0" y="0"/>
                  </a:moveTo>
                  <a:lnTo>
                    <a:pt x="483853" y="0"/>
                  </a:lnTo>
                  <a:lnTo>
                    <a:pt x="483853" y="495856"/>
                  </a:lnTo>
                  <a:lnTo>
                    <a:pt x="0" y="495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319647" t="0" r="0" b="0"/>
              </a:stretch>
            </a:blipFill>
          </p:spPr>
        </p:sp>
        <p:sp>
          <p:nvSpPr>
            <p:cNvPr name="TextBox 107" id="107"/>
            <p:cNvSpPr txBox="true"/>
            <p:nvPr/>
          </p:nvSpPr>
          <p:spPr>
            <a:xfrm rot="0">
              <a:off x="738050" y="-28575"/>
              <a:ext cx="2698221" cy="281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44" b="true">
                  <a:solidFill>
                    <a:srgbClr val="733EF6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de numeració de ruleta</a:t>
              </a:r>
            </a:p>
          </p:txBody>
        </p:sp>
        <p:sp>
          <p:nvSpPr>
            <p:cNvPr name="TextBox 108" id="108"/>
            <p:cNvSpPr txBox="true"/>
            <p:nvPr/>
          </p:nvSpPr>
          <p:spPr>
            <a:xfrm rot="0">
              <a:off x="738050" y="306540"/>
              <a:ext cx="2219607" cy="41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 poden triar combinacions </a:t>
              </a: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de 4 números.</a:t>
              </a:r>
            </a:p>
            <a:p>
              <a:pPr algn="l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Cada casella té 10 elements.</a:t>
              </a:r>
            </a:p>
            <a:p>
              <a:pPr algn="l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Una combinació pot tenir elements repetits.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8103900" y="2150056"/>
            <a:ext cx="3108897" cy="1496705"/>
            <a:chOff x="0" y="0"/>
            <a:chExt cx="4145197" cy="1995607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835603" y="1676431"/>
              <a:ext cx="2236803" cy="319176"/>
            </a:xfrm>
            <a:custGeom>
              <a:avLst/>
              <a:gdLst/>
              <a:ahLst/>
              <a:cxnLst/>
              <a:rect r="r" b="b" t="t" l="l"/>
              <a:pathLst>
                <a:path h="319176" w="2236803">
                  <a:moveTo>
                    <a:pt x="0" y="0"/>
                  </a:moveTo>
                  <a:lnTo>
                    <a:pt x="2236803" y="0"/>
                  </a:lnTo>
                  <a:lnTo>
                    <a:pt x="2236803" y="319176"/>
                  </a:lnTo>
                  <a:lnTo>
                    <a:pt x="0" y="319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/>
              <a:stretch>
                <a:fillRect l="0" t="0" r="0" b="0"/>
              </a:stretch>
            </a:blipFill>
          </p:spPr>
        </p:sp>
        <p:sp>
          <p:nvSpPr>
            <p:cNvPr name="AutoShape 111" id="111"/>
            <p:cNvSpPr/>
            <p:nvPr/>
          </p:nvSpPr>
          <p:spPr>
            <a:xfrm>
              <a:off x="1489815" y="1771961"/>
              <a:ext cx="875724" cy="7183"/>
            </a:xfrm>
            <a:prstGeom prst="line">
              <a:avLst/>
            </a:prstGeom>
            <a:ln cap="rnd" w="14471">
              <a:solidFill>
                <a:srgbClr val="FF3131">
                  <a:alpha val="49804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2" id="112"/>
            <p:cNvSpPr/>
            <p:nvPr/>
          </p:nvSpPr>
          <p:spPr>
            <a:xfrm>
              <a:off x="1092922" y="1906126"/>
              <a:ext cx="1049690" cy="0"/>
            </a:xfrm>
            <a:prstGeom prst="line">
              <a:avLst/>
            </a:prstGeom>
            <a:ln cap="rnd" w="14471">
              <a:solidFill>
                <a:srgbClr val="FF3131">
                  <a:alpha val="37647"/>
                </a:srgbClr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3" id="113"/>
            <p:cNvGrpSpPr/>
            <p:nvPr/>
          </p:nvGrpSpPr>
          <p:grpSpPr>
            <a:xfrm rot="0">
              <a:off x="1776037" y="1389740"/>
              <a:ext cx="238624" cy="238624"/>
              <a:chOff x="0" y="0"/>
              <a:chExt cx="1913890" cy="1913890"/>
            </a:xfrm>
          </p:grpSpPr>
          <p:sp>
            <p:nvSpPr>
              <p:cNvPr name="Freeform 114" id="11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15" id="115"/>
            <p:cNvSpPr/>
            <p:nvPr/>
          </p:nvSpPr>
          <p:spPr>
            <a:xfrm flipH="false" flipV="false" rot="-82866">
              <a:off x="9439" y="9585"/>
              <a:ext cx="804929" cy="792915"/>
            </a:xfrm>
            <a:custGeom>
              <a:avLst/>
              <a:gdLst/>
              <a:ahLst/>
              <a:cxnLst/>
              <a:rect r="r" b="b" t="t" l="l"/>
              <a:pathLst>
                <a:path h="792915" w="804929">
                  <a:moveTo>
                    <a:pt x="0" y="0"/>
                  </a:moveTo>
                  <a:lnTo>
                    <a:pt x="804929" y="0"/>
                  </a:lnTo>
                  <a:lnTo>
                    <a:pt x="804929" y="792915"/>
                  </a:lnTo>
                  <a:lnTo>
                    <a:pt x="0" y="792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852799" y="1187653"/>
              <a:ext cx="1203335" cy="460942"/>
            </a:xfrm>
            <a:custGeom>
              <a:avLst/>
              <a:gdLst/>
              <a:ahLst/>
              <a:cxnLst/>
              <a:rect r="r" b="b" t="t" l="l"/>
              <a:pathLst>
                <a:path h="460942" w="1203335">
                  <a:moveTo>
                    <a:pt x="0" y="0"/>
                  </a:moveTo>
                  <a:lnTo>
                    <a:pt x="1203335" y="0"/>
                  </a:lnTo>
                  <a:lnTo>
                    <a:pt x="1203335" y="460942"/>
                  </a:lnTo>
                  <a:lnTo>
                    <a:pt x="0" y="460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44403" t="0" r="0" b="0"/>
              </a:stretch>
            </a:blip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3089602" y="693387"/>
              <a:ext cx="1055595" cy="453807"/>
            </a:xfrm>
            <a:custGeom>
              <a:avLst/>
              <a:gdLst/>
              <a:ahLst/>
              <a:cxnLst/>
              <a:rect r="r" b="b" t="t" l="l"/>
              <a:pathLst>
                <a:path h="453807" w="1055595">
                  <a:moveTo>
                    <a:pt x="0" y="0"/>
                  </a:moveTo>
                  <a:lnTo>
                    <a:pt x="1055595" y="0"/>
                  </a:lnTo>
                  <a:lnTo>
                    <a:pt x="1055595" y="453807"/>
                  </a:lnTo>
                  <a:lnTo>
                    <a:pt x="0" y="453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3250558" y="1256647"/>
              <a:ext cx="741948" cy="708972"/>
            </a:xfrm>
            <a:custGeom>
              <a:avLst/>
              <a:gdLst/>
              <a:ahLst/>
              <a:cxnLst/>
              <a:rect r="r" b="b" t="t" l="l"/>
              <a:pathLst>
                <a:path h="708972" w="741948">
                  <a:moveTo>
                    <a:pt x="0" y="0"/>
                  </a:moveTo>
                  <a:lnTo>
                    <a:pt x="741948" y="0"/>
                  </a:lnTo>
                  <a:lnTo>
                    <a:pt x="741948" y="708972"/>
                  </a:lnTo>
                  <a:lnTo>
                    <a:pt x="0" y="708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  <p:sp>
          <p:nvSpPr>
            <p:cNvPr name="TextBox 119" id="119"/>
            <p:cNvSpPr txBox="true"/>
            <p:nvPr/>
          </p:nvSpPr>
          <p:spPr>
            <a:xfrm rot="0">
              <a:off x="869996" y="227520"/>
              <a:ext cx="2101195" cy="262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3"/>
                </a:lnSpc>
              </a:pPr>
              <a:r>
                <a:rPr lang="en-US" sz="1157" b="true">
                  <a:solidFill>
                    <a:srgbClr val="00BF63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de caixa forta</a:t>
              </a:r>
            </a:p>
          </p:txBody>
        </p:sp>
        <p:sp>
          <p:nvSpPr>
            <p:cNvPr name="TextBox 120" id="120"/>
            <p:cNvSpPr txBox="true"/>
            <p:nvPr/>
          </p:nvSpPr>
          <p:spPr>
            <a:xfrm rot="0">
              <a:off x="869996" y="674337"/>
              <a:ext cx="2219607" cy="421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 poden triar combinacions </a:t>
              </a: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de 3 números.</a:t>
              </a:r>
            </a:p>
            <a:p>
              <a:pPr algn="l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Cada casella té 40 elements.</a:t>
              </a:r>
            </a:p>
            <a:p>
              <a:pPr algn="l">
                <a:lnSpc>
                  <a:spcPts val="841"/>
                </a:lnSpc>
              </a:pPr>
              <a:r>
                <a:rPr lang="en-US" sz="580" b="true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Una combinació no pot tenir elements repetits.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8189625" y="3869131"/>
            <a:ext cx="2375380" cy="966537"/>
            <a:chOff x="0" y="0"/>
            <a:chExt cx="3167173" cy="1288717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571184" cy="972306"/>
            </a:xfrm>
            <a:custGeom>
              <a:avLst/>
              <a:gdLst/>
              <a:ahLst/>
              <a:cxnLst/>
              <a:rect r="r" b="b" t="t" l="l"/>
              <a:pathLst>
                <a:path h="972306" w="571184">
                  <a:moveTo>
                    <a:pt x="0" y="0"/>
                  </a:moveTo>
                  <a:lnTo>
                    <a:pt x="571184" y="0"/>
                  </a:lnTo>
                  <a:lnTo>
                    <a:pt x="571184" y="972306"/>
                  </a:lnTo>
                  <a:lnTo>
                    <a:pt x="0" y="9723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/>
              <a:stretch>
                <a:fillRect l="0" t="-8770" r="-99966" b="-8699"/>
              </a:stretch>
            </a:blip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778774" y="996817"/>
              <a:ext cx="2097838" cy="291900"/>
            </a:xfrm>
            <a:custGeom>
              <a:avLst/>
              <a:gdLst/>
              <a:ahLst/>
              <a:cxnLst/>
              <a:rect r="r" b="b" t="t" l="l"/>
              <a:pathLst>
                <a:path h="291900" w="2097838">
                  <a:moveTo>
                    <a:pt x="0" y="0"/>
                  </a:moveTo>
                  <a:lnTo>
                    <a:pt x="2097838" y="0"/>
                  </a:lnTo>
                  <a:lnTo>
                    <a:pt x="2097838" y="291900"/>
                  </a:lnTo>
                  <a:lnTo>
                    <a:pt x="0" y="291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-35907" t="0" r="0" b="0"/>
              </a:stretch>
            </a:blipFill>
          </p:spPr>
        </p:sp>
        <p:sp>
          <p:nvSpPr>
            <p:cNvPr name="TextBox 124" id="124"/>
            <p:cNvSpPr txBox="true"/>
            <p:nvPr/>
          </p:nvSpPr>
          <p:spPr>
            <a:xfrm rot="0">
              <a:off x="726488" y="24215"/>
              <a:ext cx="2101195" cy="528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3"/>
                </a:lnSpc>
              </a:pPr>
              <a:r>
                <a:rPr lang="en-US" sz="1157" b="true">
                  <a:solidFill>
                    <a:srgbClr val="00BF63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direccional (restriccions)</a:t>
              </a:r>
            </a:p>
          </p:txBody>
        </p:sp>
        <p:sp>
          <p:nvSpPr>
            <p:cNvPr name="TextBox 125" id="125"/>
            <p:cNvSpPr txBox="true"/>
            <p:nvPr/>
          </p:nvSpPr>
          <p:spPr>
            <a:xfrm rot="0">
              <a:off x="743684" y="592271"/>
              <a:ext cx="2423489" cy="275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1"/>
                </a:lnSpc>
              </a:pPr>
              <a:r>
                <a:rPr lang="en-US" sz="58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 poden triar combinacions de 4 elements ⬆️⬇️➡️⬅️</a:t>
              </a:r>
            </a:p>
            <a:p>
              <a:pPr algn="l">
                <a:lnSpc>
                  <a:spcPts val="841"/>
                </a:lnSpc>
              </a:pPr>
              <a:r>
                <a:rPr lang="en-US" sz="580" b="true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Una combinació no pot tenir elements repetits.</a:t>
              </a:r>
            </a:p>
          </p:txBody>
        </p:sp>
      </p:grpSp>
      <p:sp>
        <p:nvSpPr>
          <p:cNvPr name="TextBox 126" id="126"/>
          <p:cNvSpPr txBox="true"/>
          <p:nvPr/>
        </p:nvSpPr>
        <p:spPr>
          <a:xfrm rot="0">
            <a:off x="3757150" y="1055766"/>
            <a:ext cx="1308816" cy="19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  <a:spcBef>
                <a:spcPct val="0"/>
              </a:spcBef>
            </a:pPr>
            <a:r>
              <a:rPr lang="en-US" sz="1137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Nom del model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685800" y="88392"/>
            <a:ext cx="10820400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80"/>
              </a:lnSpc>
            </a:pP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Q₃: Què caracteritza un </a:t>
            </a:r>
            <a:r>
              <a:rPr lang="en-US" sz="19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</a:t>
            </a: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cadenat? </a:t>
            </a:r>
            <a:r>
              <a:rPr lang="en-US" sz="19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Quins models</a:t>
            </a:r>
            <a:r>
              <a:rPr lang="en-US" sz="1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hi ha? Com els </a:t>
            </a:r>
            <a:r>
              <a:rPr lang="en-US" sz="19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denominem?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698492" y="0"/>
            <a:ext cx="4576572" cy="2990088"/>
          </a:xfrm>
          <a:custGeom>
            <a:avLst/>
            <a:gdLst/>
            <a:ahLst/>
            <a:cxnLst/>
            <a:rect r="r" b="b" t="t" l="l"/>
            <a:pathLst>
              <a:path h="2990088" w="4576572">
                <a:moveTo>
                  <a:pt x="0" y="0"/>
                </a:moveTo>
                <a:lnTo>
                  <a:pt x="4576572" y="0"/>
                </a:lnTo>
                <a:lnTo>
                  <a:pt x="4576572" y="2990088"/>
                </a:lnTo>
                <a:lnTo>
                  <a:pt x="0" y="29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318947" y="298566"/>
            <a:ext cx="1554480" cy="1699260"/>
          </a:xfrm>
          <a:custGeom>
            <a:avLst/>
            <a:gdLst/>
            <a:ahLst/>
            <a:cxnLst/>
            <a:rect r="r" b="b" t="t" l="l"/>
            <a:pathLst>
              <a:path h="1699260" w="1554480">
                <a:moveTo>
                  <a:pt x="0" y="0"/>
                </a:moveTo>
                <a:lnTo>
                  <a:pt x="1554480" y="0"/>
                </a:lnTo>
                <a:lnTo>
                  <a:pt x="1554480" y="1699260"/>
                </a:lnTo>
                <a:lnTo>
                  <a:pt x="0" y="16992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19" t="-15239" r="-78251" b="-34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73537" y="57012"/>
            <a:ext cx="2188464" cy="2182368"/>
          </a:xfrm>
          <a:custGeom>
            <a:avLst/>
            <a:gdLst/>
            <a:ahLst/>
            <a:cxnLst/>
            <a:rect r="r" b="b" t="t" l="l"/>
            <a:pathLst>
              <a:path h="2182368" w="2188464">
                <a:moveTo>
                  <a:pt x="0" y="0"/>
                </a:moveTo>
                <a:lnTo>
                  <a:pt x="2188464" y="0"/>
                </a:lnTo>
                <a:lnTo>
                  <a:pt x="2188464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89389" y="2463238"/>
            <a:ext cx="1510284" cy="1650492"/>
          </a:xfrm>
          <a:custGeom>
            <a:avLst/>
            <a:gdLst/>
            <a:ahLst/>
            <a:cxnLst/>
            <a:rect r="r" b="b" t="t" l="l"/>
            <a:pathLst>
              <a:path h="1650492" w="1510284">
                <a:moveTo>
                  <a:pt x="0" y="0"/>
                </a:moveTo>
                <a:lnTo>
                  <a:pt x="1510284" y="0"/>
                </a:lnTo>
                <a:lnTo>
                  <a:pt x="1510284" y="1650492"/>
                </a:lnTo>
                <a:lnTo>
                  <a:pt x="0" y="1650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197027" y="2328219"/>
            <a:ext cx="1798320" cy="1792224"/>
          </a:xfrm>
          <a:custGeom>
            <a:avLst/>
            <a:gdLst/>
            <a:ahLst/>
            <a:cxnLst/>
            <a:rect r="r" b="b" t="t" l="l"/>
            <a:pathLst>
              <a:path h="1792224" w="1798320">
                <a:moveTo>
                  <a:pt x="0" y="0"/>
                </a:moveTo>
                <a:lnTo>
                  <a:pt x="1798320" y="0"/>
                </a:lnTo>
                <a:lnTo>
                  <a:pt x="1798320" y="1792224"/>
                </a:lnTo>
                <a:lnTo>
                  <a:pt x="0" y="17922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7209240">
            <a:off x="7697592" y="4282645"/>
            <a:ext cx="1317031" cy="2248281"/>
            <a:chOff x="0" y="0"/>
            <a:chExt cx="1756042" cy="29977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6029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029">
                  <a:moveTo>
                    <a:pt x="0" y="2997708"/>
                  </a:moveTo>
                  <a:lnTo>
                    <a:pt x="1756029" y="2997581"/>
                  </a:lnTo>
                  <a:lnTo>
                    <a:pt x="1756029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12"/>
              <a:stretch>
                <a:fillRect l="0" t="-8768" r="-99979" b="-8698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9658917" y="4342330"/>
            <a:ext cx="1752600" cy="1746504"/>
          </a:xfrm>
          <a:custGeom>
            <a:avLst/>
            <a:gdLst/>
            <a:ahLst/>
            <a:cxnLst/>
            <a:rect r="r" b="b" t="t" l="l"/>
            <a:pathLst>
              <a:path h="1746504" w="1752600">
                <a:moveTo>
                  <a:pt x="0" y="0"/>
                </a:moveTo>
                <a:lnTo>
                  <a:pt x="1752600" y="0"/>
                </a:lnTo>
                <a:lnTo>
                  <a:pt x="1752600" y="1746504"/>
                </a:lnTo>
                <a:lnTo>
                  <a:pt x="0" y="17465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82526" y="687685"/>
            <a:ext cx="6103770" cy="517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1"/>
              </a:lnSpc>
            </a:pPr>
            <a:r>
              <a:rPr lang="en-US" sz="67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següent col·lecció de </a:t>
            </a:r>
            <a:r>
              <a:rPr lang="en-US" sz="67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cadenats</a:t>
            </a:r>
            <a:r>
              <a:rPr lang="en-US" sz="67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quin és més </a:t>
            </a:r>
            <a:r>
              <a:rPr lang="en-US" sz="67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segur</a:t>
            </a:r>
            <a:r>
              <a:rPr lang="en-US" sz="67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09960" y="657225"/>
            <a:ext cx="9972081" cy="551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9"/>
              </a:lnSpc>
            </a:pPr>
            <a:r>
              <a:rPr lang="en-US" sz="72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Q₄: Funcionen aquests </a:t>
            </a:r>
            <a:r>
              <a:rPr lang="en-US" sz="7224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models</a:t>
            </a:r>
            <a:r>
              <a:rPr lang="en-US" sz="72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per resoldre més </a:t>
            </a:r>
            <a:r>
              <a:rPr lang="en-US" sz="7224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problemes</a:t>
            </a:r>
            <a:r>
              <a:rPr lang="en-US" sz="72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amb contextos diferents de cadenats?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5800" y="2245501"/>
            <a:ext cx="10820400" cy="401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Quantes maneres diferents hi ha de...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Elegir president, secretari i portaveu d’un grup de 12 persones si una persona no pot tenir més d’un càrrec.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Elegir president, secretari i portaveu d’un grup de 12 persones si una persona pot tenir més d’un càrrec.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Formar paraules de tres lletres diferents amb les lletres de la paraula PERMUTACIÓ.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Pintar una bandera amb 3 colors disponibles en disposició horitzonal i hem de utilitzar un mínim de 2 i un màxim de 3 ino es poden repetir els colors.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Elegir un gelat si hi ha 6 sabors diferents i ens permeten elegir-ne 2 sabors diferents.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Amb 4 pots de pintura de colors diferents, quantes mescles de 2 colors diferents en podem fer.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Contestar-ne 4 preguntes d’un llistat de 5.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Assignar 2 germans bessons de manera que no coincideixin a la mateixa classe si l’escola té 4 classes de 3r d’ESO.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Muntar una polsera de boles si tenim disponibles 10 boles, totes de colors diferents.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Organitzar els deures de 3 assignatures durant una tarda.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Combinar 10 samarretes durant una setmana per tal de no repetir samarreta cap dia de la setmana.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Combinar les samarretes del cas anterior amb 3 pantalons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Fer matrícules de vehicles que consten de 4 nombres i 3 lletres de l’alfabet, excloent-ne les vocals.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638138"/>
            <a:ext cx="5613970" cy="7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7"/>
              </a:lnSpc>
            </a:pPr>
            <a:r>
              <a:rPr lang="en-US" sz="4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INFORME Q₄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8211" y="1648675"/>
            <a:ext cx="11293043" cy="35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Q₄: Funcionen aquests models per resoldre més problemes amb contextos diferents de cadenats?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0681" y="93136"/>
            <a:ext cx="10685519" cy="27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40"/>
              </a:lnSpc>
            </a:pPr>
            <a:r>
              <a:rPr lang="en-US" sz="1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Q₄: Funcionen aquests </a:t>
            </a:r>
            <a:r>
              <a:rPr lang="en-US" sz="17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models</a:t>
            </a:r>
            <a:r>
              <a:rPr lang="en-US" sz="1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per resoldre més </a:t>
            </a:r>
            <a:r>
              <a:rPr lang="en-US" sz="17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problemes</a:t>
            </a:r>
            <a:r>
              <a:rPr lang="en-US" sz="1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amb contextos diferents de cadenats?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698492" y="0"/>
            <a:ext cx="4576572" cy="2990088"/>
          </a:xfrm>
          <a:custGeom>
            <a:avLst/>
            <a:gdLst/>
            <a:ahLst/>
            <a:cxnLst/>
            <a:rect r="r" b="b" t="t" l="l"/>
            <a:pathLst>
              <a:path h="2990088" w="4576572">
                <a:moveTo>
                  <a:pt x="0" y="0"/>
                </a:moveTo>
                <a:lnTo>
                  <a:pt x="4576572" y="0"/>
                </a:lnTo>
                <a:lnTo>
                  <a:pt x="4576572" y="2990088"/>
                </a:lnTo>
                <a:lnTo>
                  <a:pt x="0" y="299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900317" y="1739817"/>
            <a:ext cx="1279584" cy="1398761"/>
          </a:xfrm>
          <a:custGeom>
            <a:avLst/>
            <a:gdLst/>
            <a:ahLst/>
            <a:cxnLst/>
            <a:rect r="r" b="b" t="t" l="l"/>
            <a:pathLst>
              <a:path h="1398761" w="1279584">
                <a:moveTo>
                  <a:pt x="0" y="0"/>
                </a:moveTo>
                <a:lnTo>
                  <a:pt x="1279583" y="0"/>
                </a:lnTo>
                <a:lnTo>
                  <a:pt x="1279583" y="1398760"/>
                </a:lnTo>
                <a:lnTo>
                  <a:pt x="0" y="13987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19" t="-15239" r="-78251" b="-34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26478" y="2996820"/>
            <a:ext cx="1801453" cy="1796435"/>
          </a:xfrm>
          <a:custGeom>
            <a:avLst/>
            <a:gdLst/>
            <a:ahLst/>
            <a:cxnLst/>
            <a:rect r="r" b="b" t="t" l="l"/>
            <a:pathLst>
              <a:path h="1796435" w="1801453">
                <a:moveTo>
                  <a:pt x="0" y="0"/>
                </a:moveTo>
                <a:lnTo>
                  <a:pt x="1801453" y="0"/>
                </a:lnTo>
                <a:lnTo>
                  <a:pt x="1801453" y="1796435"/>
                </a:lnTo>
                <a:lnTo>
                  <a:pt x="0" y="17964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16479" y="3216356"/>
            <a:ext cx="1243203" cy="1358617"/>
          </a:xfrm>
          <a:custGeom>
            <a:avLst/>
            <a:gdLst/>
            <a:ahLst/>
            <a:cxnLst/>
            <a:rect r="r" b="b" t="t" l="l"/>
            <a:pathLst>
              <a:path h="1358617" w="1243203">
                <a:moveTo>
                  <a:pt x="0" y="0"/>
                </a:moveTo>
                <a:lnTo>
                  <a:pt x="1243204" y="0"/>
                </a:lnTo>
                <a:lnTo>
                  <a:pt x="1243204" y="1358617"/>
                </a:lnTo>
                <a:lnTo>
                  <a:pt x="0" y="1358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36177" y="3560087"/>
            <a:ext cx="1480303" cy="1475285"/>
          </a:xfrm>
          <a:custGeom>
            <a:avLst/>
            <a:gdLst/>
            <a:ahLst/>
            <a:cxnLst/>
            <a:rect r="r" b="b" t="t" l="l"/>
            <a:pathLst>
              <a:path h="1475285" w="1480303">
                <a:moveTo>
                  <a:pt x="0" y="0"/>
                </a:moveTo>
                <a:lnTo>
                  <a:pt x="1480302" y="0"/>
                </a:lnTo>
                <a:lnTo>
                  <a:pt x="1480302" y="1475285"/>
                </a:lnTo>
                <a:lnTo>
                  <a:pt x="0" y="147528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7209240">
            <a:off x="7051041" y="1707192"/>
            <a:ext cx="1084126" cy="1850692"/>
            <a:chOff x="0" y="0"/>
            <a:chExt cx="1756042" cy="29977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6029" cy="2997708"/>
            </a:xfrm>
            <a:custGeom>
              <a:avLst/>
              <a:gdLst/>
              <a:ahLst/>
              <a:cxnLst/>
              <a:rect r="r" b="b" t="t" l="l"/>
              <a:pathLst>
                <a:path h="2997708" w="1756029">
                  <a:moveTo>
                    <a:pt x="0" y="2997708"/>
                  </a:moveTo>
                  <a:lnTo>
                    <a:pt x="1756029" y="2997581"/>
                  </a:lnTo>
                  <a:lnTo>
                    <a:pt x="1756029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blipFill>
              <a:blip r:embed="rId12"/>
              <a:stretch>
                <a:fillRect l="0" t="-8768" r="-99979" b="-8698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233844" y="1927991"/>
            <a:ext cx="1442668" cy="1437650"/>
          </a:xfrm>
          <a:custGeom>
            <a:avLst/>
            <a:gdLst/>
            <a:ahLst/>
            <a:cxnLst/>
            <a:rect r="r" b="b" t="t" l="l"/>
            <a:pathLst>
              <a:path h="1437650" w="1442668">
                <a:moveTo>
                  <a:pt x="0" y="0"/>
                </a:moveTo>
                <a:lnTo>
                  <a:pt x="1442668" y="0"/>
                </a:lnTo>
                <a:lnTo>
                  <a:pt x="1442668" y="1437650"/>
                </a:lnTo>
                <a:lnTo>
                  <a:pt x="0" y="14376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0358" y="1032096"/>
            <a:ext cx="11449404" cy="48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30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següent col·lecció de </a:t>
            </a:r>
            <a:r>
              <a:rPr lang="en-US" sz="30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cadenats</a:t>
            </a:r>
            <a:r>
              <a:rPr lang="en-US" sz="30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quin és més </a:t>
            </a:r>
            <a:r>
              <a:rPr lang="en-US" sz="30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segur</a:t>
            </a:r>
            <a:r>
              <a:rPr lang="en-US" sz="30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38057" y="5064595"/>
            <a:ext cx="5914006" cy="952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30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Quines qüestions proposeu abordar a partir de la presentada?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73737" y="6045632"/>
            <a:ext cx="8042646" cy="66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2"/>
              </a:lnSpc>
            </a:pPr>
            <a:r>
              <a:rPr lang="en-US" sz="428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Posada en comú!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19217" y="520151"/>
            <a:ext cx="6858000" cy="5817689"/>
          </a:xfrm>
          <a:custGeom>
            <a:avLst/>
            <a:gdLst/>
            <a:ahLst/>
            <a:cxnLst/>
            <a:rect r="r" b="b" t="t" l="l"/>
            <a:pathLst>
              <a:path h="5817689" w="6858000">
                <a:moveTo>
                  <a:pt x="0" y="0"/>
                </a:moveTo>
                <a:lnTo>
                  <a:pt x="6858000" y="0"/>
                </a:lnTo>
                <a:lnTo>
                  <a:pt x="6858000" y="5817689"/>
                </a:lnTo>
                <a:lnTo>
                  <a:pt x="0" y="581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44896" y="2360676"/>
            <a:ext cx="1845564" cy="1696212"/>
          </a:xfrm>
          <a:custGeom>
            <a:avLst/>
            <a:gdLst/>
            <a:ahLst/>
            <a:cxnLst/>
            <a:rect r="r" b="b" t="t" l="l"/>
            <a:pathLst>
              <a:path h="1696212" w="1845564">
                <a:moveTo>
                  <a:pt x="0" y="0"/>
                </a:moveTo>
                <a:lnTo>
                  <a:pt x="1845564" y="0"/>
                </a:lnTo>
                <a:lnTo>
                  <a:pt x="1845564" y="1696212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800" y="1511684"/>
            <a:ext cx="5347510" cy="44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4"/>
              </a:lnSpc>
            </a:pPr>
            <a:r>
              <a:rPr lang="en-US" sz="16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Codi: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Possible contrasenya que es pot introduir al cadenat. </a:t>
            </a:r>
          </a:p>
          <a:p>
            <a:pPr algn="l">
              <a:lnSpc>
                <a:spcPts val="1934"/>
              </a:lnSpc>
            </a:pPr>
          </a:p>
          <a:p>
            <a:pPr algn="l">
              <a:lnSpc>
                <a:spcPts val="1934"/>
              </a:lnSpc>
            </a:pPr>
            <a:r>
              <a:rPr lang="en-US" sz="16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Elements del codi: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Nombres, lletres, símbols,... que composen un codi.</a:t>
            </a:r>
          </a:p>
          <a:p>
            <a:pPr algn="l">
              <a:lnSpc>
                <a:spcPts val="1934"/>
              </a:lnSpc>
            </a:pPr>
          </a:p>
          <a:p>
            <a:pPr algn="l">
              <a:lnSpc>
                <a:spcPts val="1934"/>
              </a:lnSpc>
            </a:pPr>
            <a:r>
              <a:rPr lang="en-US" sz="16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Casella: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Espai (físic o no)  del cadenat on s’introdueixen els elements del codi.</a:t>
            </a:r>
          </a:p>
          <a:p>
            <a:pPr algn="l">
              <a:lnSpc>
                <a:spcPts val="1934"/>
              </a:lnSpc>
            </a:pPr>
          </a:p>
          <a:p>
            <a:pPr algn="l">
              <a:lnSpc>
                <a:spcPts val="1934"/>
              </a:lnSpc>
            </a:pPr>
            <a:r>
              <a:rPr lang="en-US" sz="16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Elements de la casella: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Nombres, lletres, símbols,... que es poden inserir en una casella.</a:t>
            </a:r>
          </a:p>
          <a:p>
            <a:pPr algn="l">
              <a:lnSpc>
                <a:spcPts val="1934"/>
              </a:lnSpc>
            </a:pPr>
          </a:p>
          <a:p>
            <a:pPr algn="l">
              <a:lnSpc>
                <a:spcPts val="1934"/>
              </a:lnSpc>
            </a:pPr>
            <a:r>
              <a:rPr lang="en-US" sz="16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Clau o contrasenya</a:t>
            </a: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</a:p>
          <a:p>
            <a:pPr algn="l">
              <a:lnSpc>
                <a:spcPts val="1934"/>
              </a:lnSpc>
            </a:pPr>
            <a:r>
              <a:rPr lang="en-U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Codi correcte. Quan l’introduïm, el cadenat s’obre.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4125" y="1596782"/>
            <a:ext cx="4192075" cy="419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sz="1671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Codi: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1234, 2930, 1240, ... entre d’altres possibilitats.</a:t>
            </a:r>
          </a:p>
          <a:p>
            <a:pPr algn="l" marL="302475" indent="-151237" lvl="1">
              <a:lnSpc>
                <a:spcPts val="2005"/>
              </a:lnSpc>
            </a:pPr>
          </a:p>
          <a:p>
            <a:pPr algn="l">
              <a:lnSpc>
                <a:spcPts val="2005"/>
              </a:lnSpc>
            </a:pPr>
            <a:r>
              <a:rPr lang="en-US" sz="1671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Elements del codi:</a:t>
            </a:r>
            <a:r>
              <a:rPr lang="en-US" sz="167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codi 1234 té 4 elements: 1, 2, 3 i 4.</a:t>
            </a:r>
          </a:p>
          <a:p>
            <a:pPr algn="l" marL="302475" indent="-151237" lvl="1">
              <a:lnSpc>
                <a:spcPts val="2005"/>
              </a:lnSpc>
            </a:pPr>
          </a:p>
          <a:p>
            <a:pPr algn="l">
              <a:lnSpc>
                <a:spcPts val="2005"/>
              </a:lnSpc>
            </a:pPr>
            <a:r>
              <a:rPr lang="en-US" sz="1671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Casella: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Té 4 caselles. Cada espai on inserim una xifra</a:t>
            </a:r>
          </a:p>
          <a:p>
            <a:pPr algn="l" marL="302475" indent="-151237" lvl="1">
              <a:lnSpc>
                <a:spcPts val="2005"/>
              </a:lnSpc>
            </a:pPr>
          </a:p>
          <a:p>
            <a:pPr algn="l">
              <a:lnSpc>
                <a:spcPts val="2005"/>
              </a:lnSpc>
            </a:pPr>
            <a:r>
              <a:rPr lang="en-US" sz="1671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Elements de la casella: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úmeros entre 0 i 9. Opcions que tenim a cada casella.</a:t>
            </a:r>
          </a:p>
          <a:p>
            <a:pPr algn="l">
              <a:lnSpc>
                <a:spcPts val="2005"/>
              </a:lnSpc>
            </a:pPr>
          </a:p>
          <a:p>
            <a:pPr algn="l">
              <a:lnSpc>
                <a:spcPts val="2005"/>
              </a:lnSpc>
            </a:pPr>
            <a:r>
              <a:rPr lang="en-US" sz="1671" b="true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Clau o contrasenya</a:t>
            </a:r>
            <a:r>
              <a:rPr lang="en-US" sz="1671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</a:p>
          <a:p>
            <a:pPr algn="l">
              <a:lnSpc>
                <a:spcPts val="2005"/>
              </a:lnSpc>
            </a:pPr>
            <a:r>
              <a:rPr lang="en-U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4921 (Perquè quan l’inserim, s’obre)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800" y="1035434"/>
            <a:ext cx="5984436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4"/>
              </a:lnSpc>
            </a:pPr>
            <a:r>
              <a:rPr lang="en-US" b="true" sz="1611" u="sng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Vocabulari: </a:t>
            </a:r>
            <a:r>
              <a:rPr lang="en-US" sz="1611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paraules que cal aclarir el seu significat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420" y="50283"/>
            <a:ext cx="10945780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21"/>
              </a:lnSpc>
            </a:pPr>
            <a:r>
              <a:rPr lang="en-US" sz="22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Q₀: De la següent col·lecció de </a:t>
            </a:r>
            <a:r>
              <a:rPr lang="en-US" sz="22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cadenats</a:t>
            </a:r>
            <a:r>
              <a:rPr lang="en-US" sz="22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quin és més </a:t>
            </a:r>
            <a:r>
              <a:rPr lang="en-US" sz="226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segur</a:t>
            </a:r>
            <a:r>
              <a:rPr lang="en-US" sz="22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3365640">
            <a:off x="193538" y="4137965"/>
            <a:ext cx="2985135" cy="1470612"/>
            <a:chOff x="0" y="0"/>
            <a:chExt cx="3980180" cy="19608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0180" cy="1960753"/>
            </a:xfrm>
            <a:custGeom>
              <a:avLst/>
              <a:gdLst/>
              <a:ahLst/>
              <a:cxnLst/>
              <a:rect r="r" b="b" t="t" l="l"/>
              <a:pathLst>
                <a:path h="1960753" w="3980180">
                  <a:moveTo>
                    <a:pt x="254" y="0"/>
                  </a:moveTo>
                  <a:lnTo>
                    <a:pt x="0" y="1960245"/>
                  </a:lnTo>
                  <a:lnTo>
                    <a:pt x="3979926" y="1960753"/>
                  </a:lnTo>
                  <a:lnTo>
                    <a:pt x="3980180" y="635"/>
                  </a:lnTo>
                  <a:lnTo>
                    <a:pt x="254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6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703064" y="0"/>
            <a:ext cx="4575048" cy="2953512"/>
          </a:xfrm>
          <a:custGeom>
            <a:avLst/>
            <a:gdLst/>
            <a:ahLst/>
            <a:cxnLst/>
            <a:rect r="r" b="b" t="t" l="l"/>
            <a:pathLst>
              <a:path h="2953512" w="4575048">
                <a:moveTo>
                  <a:pt x="0" y="0"/>
                </a:moveTo>
                <a:lnTo>
                  <a:pt x="4575048" y="0"/>
                </a:lnTo>
                <a:lnTo>
                  <a:pt x="4575048" y="2953512"/>
                </a:lnTo>
                <a:lnTo>
                  <a:pt x="0" y="295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8718720">
            <a:off x="9046445" y="4184247"/>
            <a:ext cx="3083509" cy="2732208"/>
            <a:chOff x="0" y="0"/>
            <a:chExt cx="4111346" cy="364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1371" cy="3642995"/>
            </a:xfrm>
            <a:custGeom>
              <a:avLst/>
              <a:gdLst/>
              <a:ahLst/>
              <a:cxnLst/>
              <a:rect r="r" b="b" t="t" l="l"/>
              <a:pathLst>
                <a:path h="3642995" w="4111371">
                  <a:moveTo>
                    <a:pt x="381" y="3642995"/>
                  </a:moveTo>
                  <a:lnTo>
                    <a:pt x="4111371" y="3642360"/>
                  </a:lnTo>
                  <a:lnTo>
                    <a:pt x="4111117" y="1123696"/>
                  </a:lnTo>
                  <a:lnTo>
                    <a:pt x="2487549" y="0"/>
                  </a:lnTo>
                  <a:lnTo>
                    <a:pt x="715518" y="254"/>
                  </a:lnTo>
                  <a:lnTo>
                    <a:pt x="0" y="1034034"/>
                  </a:lnTo>
                  <a:lnTo>
                    <a:pt x="381" y="3642995"/>
                  </a:lnTo>
                  <a:close/>
                </a:path>
              </a:pathLst>
            </a:custGeom>
            <a:blipFill>
              <a:blip r:embed="rId4"/>
              <a:stretch>
                <a:fillRect l="-3" t="-9" r="-1" b="1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2700000">
            <a:off x="9957787" y="620744"/>
            <a:ext cx="2156517" cy="2156517"/>
            <a:chOff x="0" y="0"/>
            <a:chExt cx="2875356" cy="28753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75407" cy="2875407"/>
            </a:xfrm>
            <a:custGeom>
              <a:avLst/>
              <a:gdLst/>
              <a:ahLst/>
              <a:cxnLst/>
              <a:rect r="r" b="b" t="t" l="l"/>
              <a:pathLst>
                <a:path h="2875407" w="2875407">
                  <a:moveTo>
                    <a:pt x="0" y="0"/>
                  </a:moveTo>
                  <a:lnTo>
                    <a:pt x="0" y="2875407"/>
                  </a:lnTo>
                  <a:lnTo>
                    <a:pt x="2875407" y="2875407"/>
                  </a:lnTo>
                  <a:lnTo>
                    <a:pt x="2875407" y="695706"/>
                  </a:lnTo>
                  <a:lnTo>
                    <a:pt x="2179828" y="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95572" y="2953512"/>
            <a:ext cx="2685288" cy="2970276"/>
          </a:xfrm>
          <a:custGeom>
            <a:avLst/>
            <a:gdLst/>
            <a:ahLst/>
            <a:cxnLst/>
            <a:rect r="r" b="b" t="t" l="l"/>
            <a:pathLst>
              <a:path h="2970276" w="2685288">
                <a:moveTo>
                  <a:pt x="0" y="0"/>
                </a:moveTo>
                <a:lnTo>
                  <a:pt x="2685288" y="0"/>
                </a:lnTo>
                <a:lnTo>
                  <a:pt x="2685288" y="2970276"/>
                </a:lnTo>
                <a:lnTo>
                  <a:pt x="0" y="2970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1279320">
            <a:off x="86230" y="192967"/>
            <a:ext cx="3818153" cy="1910458"/>
            <a:chOff x="0" y="0"/>
            <a:chExt cx="5090871" cy="2547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90795" cy="2547239"/>
            </a:xfrm>
            <a:custGeom>
              <a:avLst/>
              <a:gdLst/>
              <a:ahLst/>
              <a:cxnLst/>
              <a:rect r="r" b="b" t="t" l="l"/>
              <a:pathLst>
                <a:path h="2547239" w="5090795">
                  <a:moveTo>
                    <a:pt x="3492754" y="0"/>
                  </a:moveTo>
                  <a:lnTo>
                    <a:pt x="185674" y="2540"/>
                  </a:lnTo>
                  <a:lnTo>
                    <a:pt x="0" y="478282"/>
                  </a:lnTo>
                  <a:lnTo>
                    <a:pt x="1524" y="2547239"/>
                  </a:lnTo>
                  <a:lnTo>
                    <a:pt x="5090795" y="2543429"/>
                  </a:lnTo>
                  <a:lnTo>
                    <a:pt x="5089779" y="1177671"/>
                  </a:lnTo>
                  <a:lnTo>
                    <a:pt x="5089398" y="623189"/>
                  </a:lnTo>
                  <a:close/>
                </a:path>
              </a:pathLst>
            </a:custGeom>
            <a:blipFill>
              <a:blip r:embed="rId7"/>
              <a:stretch>
                <a:fillRect l="-7" t="-46" r="-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7743" y="1186573"/>
            <a:ext cx="10656514" cy="444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7"/>
              </a:lnSpc>
            </a:pPr>
            <a:r>
              <a:rPr lang="en-US" sz="9722" spc="51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9722" spc="515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9722" spc="51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9722" spc="515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9722" spc="51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9722" spc="515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9722" spc="51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admet cada cadenat?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745780">
            <a:off x="7795089" y="2852995"/>
            <a:ext cx="5853922" cy="4530557"/>
            <a:chOff x="0" y="0"/>
            <a:chExt cx="7805230" cy="6040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05165" cy="6040755"/>
            </a:xfrm>
            <a:custGeom>
              <a:avLst/>
              <a:gdLst/>
              <a:ahLst/>
              <a:cxnLst/>
              <a:rect r="r" b="b" t="t" l="l"/>
              <a:pathLst>
                <a:path h="6040755" w="7805165">
                  <a:moveTo>
                    <a:pt x="6096" y="6040755"/>
                  </a:moveTo>
                  <a:lnTo>
                    <a:pt x="7805165" y="5978271"/>
                  </a:lnTo>
                  <a:lnTo>
                    <a:pt x="7780147" y="2853309"/>
                  </a:lnTo>
                  <a:lnTo>
                    <a:pt x="3587369" y="0"/>
                  </a:lnTo>
                  <a:lnTo>
                    <a:pt x="0" y="5271389"/>
                  </a:lnTo>
                  <a:lnTo>
                    <a:pt x="2794" y="5626862"/>
                  </a:lnTo>
                  <a:lnTo>
                    <a:pt x="6096" y="6040755"/>
                  </a:lnTo>
                  <a:close/>
                </a:path>
              </a:pathLst>
            </a:custGeom>
            <a:blipFill>
              <a:blip r:embed="rId2"/>
              <a:stretch>
                <a:fillRect l="-539" t="-553" r="0" b="-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344667" y="3688080"/>
            <a:ext cx="345443" cy="350520"/>
          </a:xfrm>
          <a:custGeom>
            <a:avLst/>
            <a:gdLst/>
            <a:ahLst/>
            <a:cxnLst/>
            <a:rect r="r" b="b" t="t" l="l"/>
            <a:pathLst>
              <a:path h="350520" w="345443">
                <a:moveTo>
                  <a:pt x="0" y="0"/>
                </a:moveTo>
                <a:lnTo>
                  <a:pt x="345443" y="0"/>
                </a:lnTo>
                <a:lnTo>
                  <a:pt x="345443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3747" y="3688080"/>
            <a:ext cx="331470" cy="350520"/>
          </a:xfrm>
          <a:custGeom>
            <a:avLst/>
            <a:gdLst/>
            <a:ahLst/>
            <a:cxnLst/>
            <a:rect r="r" b="b" t="t" l="l"/>
            <a:pathLst>
              <a:path h="350520" w="331470">
                <a:moveTo>
                  <a:pt x="0" y="0"/>
                </a:moveTo>
                <a:lnTo>
                  <a:pt x="331470" y="0"/>
                </a:lnTo>
                <a:lnTo>
                  <a:pt x="33147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97496" y="1082040"/>
            <a:ext cx="1790700" cy="2008632"/>
          </a:xfrm>
          <a:custGeom>
            <a:avLst/>
            <a:gdLst/>
            <a:ahLst/>
            <a:cxnLst/>
            <a:rect r="r" b="b" t="t" l="l"/>
            <a:pathLst>
              <a:path h="2008632" w="1790700">
                <a:moveTo>
                  <a:pt x="0" y="0"/>
                </a:moveTo>
                <a:lnTo>
                  <a:pt x="1790700" y="0"/>
                </a:lnTo>
                <a:lnTo>
                  <a:pt x="1790700" y="2008632"/>
                </a:lnTo>
                <a:lnTo>
                  <a:pt x="0" y="2008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17" t="-15244" r="-78255" b="-343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684" y="2494084"/>
            <a:ext cx="5494133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pot escollir qualsevol contrasenya de 4 nombres.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caselles són discos que giren, amb 10 nombres compresos del 0 al 9.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poder obrir el cadenat, cal que es moguin els discos de manera que la contrasenya aparegui correctament situada en cadascuna de les 4 caselles.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42087" y="1672653"/>
            <a:ext cx="5252731" cy="475046"/>
            <a:chOff x="0" y="0"/>
            <a:chExt cx="7050116" cy="6375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de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numeració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de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ruleta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38064"/>
            <a:ext cx="5908548" cy="2919603"/>
          </a:xfrm>
          <a:custGeom>
            <a:avLst/>
            <a:gdLst/>
            <a:ahLst/>
            <a:cxnLst/>
            <a:rect r="r" b="b" t="t" l="l"/>
            <a:pathLst>
              <a:path h="2919603" w="5908548">
                <a:moveTo>
                  <a:pt x="0" y="0"/>
                </a:moveTo>
                <a:lnTo>
                  <a:pt x="5908548" y="0"/>
                </a:lnTo>
                <a:lnTo>
                  <a:pt x="5908548" y="2919603"/>
                </a:lnTo>
                <a:lnTo>
                  <a:pt x="0" y="2919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0624" y="4175122"/>
            <a:ext cx="2188464" cy="2182368"/>
          </a:xfrm>
          <a:custGeom>
            <a:avLst/>
            <a:gdLst/>
            <a:ahLst/>
            <a:cxnLst/>
            <a:rect r="r" b="b" t="t" l="l"/>
            <a:pathLst>
              <a:path h="2182368" w="2188464">
                <a:moveTo>
                  <a:pt x="0" y="0"/>
                </a:moveTo>
                <a:lnTo>
                  <a:pt x="2188464" y="0"/>
                </a:lnTo>
                <a:lnTo>
                  <a:pt x="2188464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8548" y="1769364"/>
            <a:ext cx="5338572" cy="3319272"/>
            <a:chOff x="0" y="0"/>
            <a:chExt cx="7118096" cy="442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18096" cy="4425696"/>
            </a:xfrm>
            <a:custGeom>
              <a:avLst/>
              <a:gdLst/>
              <a:ahLst/>
              <a:cxnLst/>
              <a:rect r="r" b="b" t="t" l="l"/>
              <a:pathLst>
                <a:path h="4425696" w="7118096">
                  <a:moveTo>
                    <a:pt x="0" y="0"/>
                  </a:moveTo>
                  <a:lnTo>
                    <a:pt x="0" y="4425696"/>
                  </a:lnTo>
                  <a:lnTo>
                    <a:pt x="7118096" y="4425696"/>
                  </a:lnTo>
                  <a:lnTo>
                    <a:pt x="7118096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98332" y="5459473"/>
            <a:ext cx="2700528" cy="10668"/>
          </a:xfrm>
          <a:custGeom>
            <a:avLst/>
            <a:gdLst/>
            <a:ahLst/>
            <a:cxnLst/>
            <a:rect r="r" b="b" t="t" l="l"/>
            <a:pathLst>
              <a:path h="10668" w="2700528">
                <a:moveTo>
                  <a:pt x="0" y="0"/>
                </a:moveTo>
                <a:lnTo>
                  <a:pt x="2700528" y="0"/>
                </a:lnTo>
                <a:lnTo>
                  <a:pt x="2700528" y="10668"/>
                </a:lnTo>
                <a:lnTo>
                  <a:pt x="0" y="10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99094" y="5191201"/>
            <a:ext cx="2752830" cy="30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30">
                <a:solidFill>
                  <a:srgbClr val="0563C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8" tooltip="https://youtu.be/zSUG5iQniSc"/>
              </a:rPr>
              <a:t>https://youtu.be/zSUG5iQniSc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6761" y="1721739"/>
            <a:ext cx="5097059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pot escollir una contrasenya de com a màxim 3 xifres: 1, 2 o 3 xifres.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cadenat no detecta l’ordre amb el que polsem les xifres.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obrir-lo s’ha de desplaçar la pestanya inferior.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85800" y="907191"/>
            <a:ext cx="5252731" cy="475046"/>
            <a:chOff x="0" y="0"/>
            <a:chExt cx="7050116" cy="6375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polsador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5606" y="1382238"/>
            <a:ext cx="2851404" cy="2895600"/>
          </a:xfrm>
          <a:custGeom>
            <a:avLst/>
            <a:gdLst/>
            <a:ahLst/>
            <a:cxnLst/>
            <a:rect r="r" b="b" t="t" l="l"/>
            <a:pathLst>
              <a:path h="2895600" w="2851404">
                <a:moveTo>
                  <a:pt x="0" y="0"/>
                </a:moveTo>
                <a:lnTo>
                  <a:pt x="2851404" y="0"/>
                </a:lnTo>
                <a:lnTo>
                  <a:pt x="2851404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1359420">
            <a:off x="-490452" y="4584059"/>
            <a:ext cx="5520338" cy="3090386"/>
            <a:chOff x="0" y="0"/>
            <a:chExt cx="7360450" cy="41205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60412" cy="4120515"/>
            </a:xfrm>
            <a:custGeom>
              <a:avLst/>
              <a:gdLst/>
              <a:ahLst/>
              <a:cxnLst/>
              <a:rect r="r" b="b" t="t" l="l"/>
              <a:pathLst>
                <a:path h="4120515" w="7360412">
                  <a:moveTo>
                    <a:pt x="6858" y="0"/>
                  </a:moveTo>
                  <a:lnTo>
                    <a:pt x="0" y="1101090"/>
                  </a:lnTo>
                  <a:lnTo>
                    <a:pt x="1260348" y="4120515"/>
                  </a:lnTo>
                  <a:lnTo>
                    <a:pt x="1266698" y="4120515"/>
                  </a:lnTo>
                  <a:lnTo>
                    <a:pt x="7350887" y="1580896"/>
                  </a:lnTo>
                  <a:lnTo>
                    <a:pt x="7360412" y="45974"/>
                  </a:lnTo>
                  <a:lnTo>
                    <a:pt x="5446395" y="34036"/>
                  </a:lnTo>
                  <a:lnTo>
                    <a:pt x="6858" y="0"/>
                  </a:lnTo>
                  <a:close/>
                </a:path>
              </a:pathLst>
            </a:custGeom>
            <a:blipFill>
              <a:blip r:embed="rId3"/>
              <a:stretch>
                <a:fillRect l="-255" t="-1" r="0" b="-92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amb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16761" y="1721739"/>
            <a:ext cx="7277569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5" indent="-237487" lvl="1">
              <a:lnSpc>
                <a:spcPts val="26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contrasenya pot ser qualsevol data que tingui el format DD – M – AA</a:t>
            </a:r>
          </a:p>
          <a:p>
            <a:pPr algn="l">
              <a:lnSpc>
                <a:spcPts val="2639"/>
              </a:lnSpc>
            </a:pPr>
          </a:p>
          <a:p>
            <a:pPr algn="l" marL="474975" indent="-237487" lvl="1">
              <a:lnSpc>
                <a:spcPts val="26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Són permeses també dates irreals: 35 – GENER – 24</a:t>
            </a:r>
          </a:p>
          <a:p>
            <a:pPr algn="l">
              <a:lnSpc>
                <a:spcPts val="2639"/>
              </a:lnSpc>
            </a:pPr>
          </a:p>
          <a:p>
            <a:pPr algn="l" marL="474975" indent="-237487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obrir-lo cal moure els discos per a que la data quedi visible, en les posicions que corresponen a DD, M o AA.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08036" y="2534412"/>
            <a:ext cx="4283964" cy="4323588"/>
          </a:xfrm>
          <a:custGeom>
            <a:avLst/>
            <a:gdLst/>
            <a:ahLst/>
            <a:cxnLst/>
            <a:rect r="r" b="b" t="t" l="l"/>
            <a:pathLst>
              <a:path h="4323588" w="4283964">
                <a:moveTo>
                  <a:pt x="0" y="0"/>
                </a:moveTo>
                <a:lnTo>
                  <a:pt x="4283964" y="0"/>
                </a:lnTo>
                <a:lnTo>
                  <a:pt x="4283964" y="4323588"/>
                </a:lnTo>
                <a:lnTo>
                  <a:pt x="0" y="4323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47332" y="1461516"/>
            <a:ext cx="3329940" cy="3429000"/>
          </a:xfrm>
          <a:custGeom>
            <a:avLst/>
            <a:gdLst/>
            <a:ahLst/>
            <a:cxnLst/>
            <a:rect r="r" b="b" t="t" l="l"/>
            <a:pathLst>
              <a:path h="3429000" w="3329940">
                <a:moveTo>
                  <a:pt x="0" y="0"/>
                </a:moveTo>
                <a:lnTo>
                  <a:pt x="3329940" y="0"/>
                </a:lnTo>
                <a:lnTo>
                  <a:pt x="332994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236" y="146304"/>
            <a:ext cx="989076" cy="188976"/>
          </a:xfrm>
          <a:custGeom>
            <a:avLst/>
            <a:gdLst/>
            <a:ahLst/>
            <a:cxnLst/>
            <a:rect r="r" b="b" t="t" l="l"/>
            <a:pathLst>
              <a:path h="188976" w="989076">
                <a:moveTo>
                  <a:pt x="0" y="0"/>
                </a:moveTo>
                <a:lnTo>
                  <a:pt x="989076" y="0"/>
                </a:lnTo>
                <a:lnTo>
                  <a:pt x="989076" y="188976"/>
                </a:lnTo>
                <a:lnTo>
                  <a:pt x="0" y="188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04850" y="6483725"/>
            <a:ext cx="104975" cy="2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0980" y="1601069"/>
            <a:ext cx="5680236" cy="51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 pot escollir qualsevol contrasenya amb paraules de 5 lletres.</a:t>
            </a:r>
          </a:p>
          <a:p>
            <a:pPr algn="l" marL="359676" indent="-179838" lvl="1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Només hi ha disponibles 10 lletres a cada disc.</a:t>
            </a:r>
          </a:p>
          <a:p>
            <a:pPr algn="l" marL="359676" indent="-179838" lvl="1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 cadenat no té manera de comprovar si la paraula introduïda té sentit o no. Per tant, la contrasenya pot ser una paraula sense sentit.</a:t>
            </a:r>
          </a:p>
          <a:p>
            <a:pPr algn="l" marL="359676" indent="-179838" lvl="1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 ha lletres repetides als diferents discos.</a:t>
            </a:r>
          </a:p>
          <a:p>
            <a:pPr algn="l" marL="359676" indent="-179838" lvl="1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  <a:buFont typeface="Arial"/>
              <a:buChar char="•"/>
            </a:pPr>
            <a:r>
              <a:rPr lang="en-US" sz="1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 obrir-lo cal que es moguin els discos de manera que la contrasenya aparegui en la posició contigua a la pestanya.</a:t>
            </a:r>
          </a:p>
          <a:p>
            <a:pPr algn="l" marL="359676" indent="-179838" lvl="1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</a:pPr>
          </a:p>
          <a:p>
            <a:pPr algn="l" marL="359676" indent="-179838" lvl="1">
              <a:lnSpc>
                <a:spcPts val="238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8774" y="158096"/>
            <a:ext cx="10656514" cy="3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9"/>
              </a:lnSpc>
            </a:pP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Q₁: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codis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diferents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admet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cada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99" spc="121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cadenat</a:t>
            </a:r>
            <a:r>
              <a:rPr lang="en-US" sz="2299" spc="1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2723" y="907191"/>
            <a:ext cx="5252731" cy="475046"/>
            <a:chOff x="0" y="0"/>
            <a:chExt cx="7050116" cy="637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50145" cy="637605"/>
            </a:xfrm>
            <a:custGeom>
              <a:avLst/>
              <a:gdLst/>
              <a:ahLst/>
              <a:cxnLst/>
              <a:rect r="r" b="b" t="t" l="l"/>
              <a:pathLst>
                <a:path h="637605" w="7050145">
                  <a:moveTo>
                    <a:pt x="0" y="0"/>
                  </a:moveTo>
                  <a:lnTo>
                    <a:pt x="7050145" y="0"/>
                  </a:lnTo>
                  <a:lnTo>
                    <a:pt x="7050145" y="637605"/>
                  </a:lnTo>
                  <a:lnTo>
                    <a:pt x="0" y="637605"/>
                  </a:lnTo>
                  <a:close/>
                </a:path>
              </a:pathLst>
            </a:custGeom>
            <a:solidFill>
              <a:srgbClr val="C7C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7050116" cy="637598"/>
            </a:xfrm>
            <a:prstGeom prst="rect">
              <a:avLst/>
            </a:prstGeom>
          </p:spPr>
          <p:txBody>
            <a:bodyPr anchor="t" rtlCol="false" tIns="50465" lIns="50465" bIns="50465" rIns="50465"/>
            <a:lstStyle/>
            <a:p>
              <a:pPr algn="ctr">
                <a:lnSpc>
                  <a:spcPts val="2399"/>
                </a:lnSpc>
              </a:pP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Cadenat</a:t>
              </a:r>
              <a:r>
                <a:rPr lang="en-US" sz="19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b="true" sz="1999" u="sng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Cadenat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amb</a:t>
              </a:r>
              <a:r>
                <a:rPr lang="en-US" sz="1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999" u="sng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paraules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DAGcwhh10Jo</dc:identifier>
  <dcterms:modified xsi:type="dcterms:W3CDTF">2011-08-01T06:04:30Z</dcterms:modified>
  <cp:revision>1</cp:revision>
  <dc:title>Presentació REI Cadenats</dc:title>
</cp:coreProperties>
</file>