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embeddedFontLst>
    <p:embeddedFont>
      <p:font typeface="IBM Plex Sans Condensed Bold" charset="1" panose="020B0806050203000203"/>
      <p:regular r:id="rId27"/>
    </p:embeddedFont>
    <p:embeddedFont>
      <p:font typeface="Arial" charset="1" panose="020B0502020202020204"/>
      <p:regular r:id="rId28"/>
    </p:embeddedFont>
    <p:embeddedFont>
      <p:font typeface="Arimo Bold" charset="1" panose="020B0704020202020204"/>
      <p:regular r:id="rId29"/>
    </p:embeddedFont>
    <p:embeddedFont>
      <p:font typeface="Arimo" charset="1" panose="020B0604020202020204"/>
      <p:regular r:id="rId30"/>
    </p:embeddedFont>
    <p:embeddedFont>
      <p:font typeface="Calibri (MS)" charset="1" panose="020F0502020204030204"/>
      <p:regular r:id="rId31"/>
    </p:embeddedFont>
    <p:embeddedFont>
      <p:font typeface="Garet Bold" charset="1" panose="00000000000000000000"/>
      <p:regular r:id="rId32"/>
    </p:embeddedFont>
    <p:embeddedFont>
      <p:font typeface="Garet" charset="1" panose="00000000000000000000"/>
      <p:regular r:id="rId33"/>
    </p:embeddedFont>
    <p:embeddedFont>
      <p:font typeface="IBM Plex Sans Condensed" charset="1" panose="020B0506050203000203"/>
      <p:regular r:id="rId34"/>
    </p:embeddedFont>
    <p:embeddedFont>
      <p:font typeface="League Spartan" charset="1" panose="00000800000000000000"/>
      <p:regular r:id="rId35"/>
    </p:embeddedFont>
    <p:embeddedFont>
      <p:font typeface="Roboto" charset="1" panose="02000000000000000000"/>
      <p:regular r:id="rId36"/>
    </p:embeddedFont>
    <p:embeddedFont>
      <p:font typeface="Roboto Bold" charset="1" panose="02000000000000000000"/>
      <p:regular r:id="rId37"/>
    </p:embeddedFont>
    <p:embeddedFont>
      <p:font typeface="Glacial Indifference Bold" charset="1" panose="00000800000000000000"/>
      <p:regular r:id="rId38"/>
    </p:embeddedFont>
    <p:embeddedFont>
      <p:font typeface="Glacial Indifference" charset="1" panose="00000000000000000000"/>
      <p:regular r:id="rId39"/>
    </p:embeddedFont>
    <p:embeddedFont>
      <p:font typeface="Economica Bold" charset="1" panose="02000506030000020004"/>
      <p:regular r:id="rId40"/>
    </p:embeddedFont>
    <p:embeddedFont>
      <p:font typeface="Lato" charset="1" panose="020F0502020204030203"/>
      <p:regular r:id="rId41"/>
    </p:embeddedFont>
    <p:embeddedFont>
      <p:font typeface="Economica" charset="1" panose="02000506040000020004"/>
      <p:regular r:id="rId42"/>
    </p:embeddedFont>
    <p:embeddedFont>
      <p:font typeface="Lato Bold" charset="1" panose="020F0802020204030203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8.png" Type="http://schemas.openxmlformats.org/officeDocument/2006/relationships/image"/><Relationship Id="rId4" Target="../media/image27.jpeg" Type="http://schemas.openxmlformats.org/officeDocument/2006/relationships/image"/><Relationship Id="rId5" Target="../media/image12.png" Type="http://schemas.openxmlformats.org/officeDocument/2006/relationships/image"/><Relationship Id="rId6" Target="../media/image17.pn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https://youtu.be/9IAfqFGM56w?t=153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13.png" Type="http://schemas.openxmlformats.org/officeDocument/2006/relationships/image"/><Relationship Id="rId4" Target="../media/image30.jpeg" Type="http://schemas.openxmlformats.org/officeDocument/2006/relationships/image"/><Relationship Id="rId5" Target="../media/image17.pn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https://youtu.be/ednwKwSu7dw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43.png" Type="http://schemas.openxmlformats.org/officeDocument/2006/relationships/image"/><Relationship Id="rId14" Target="../media/image44.png" Type="http://schemas.openxmlformats.org/officeDocument/2006/relationships/image"/><Relationship Id="rId15" Target="../media/image45.png" Type="http://schemas.openxmlformats.org/officeDocument/2006/relationships/image"/><Relationship Id="rId16" Target="../media/image46.png" Type="http://schemas.openxmlformats.org/officeDocument/2006/relationships/image"/><Relationship Id="rId17" Target="../media/image47.png" Type="http://schemas.openxmlformats.org/officeDocument/2006/relationships/image"/><Relationship Id="rId18" Target="../media/image48.png" Type="http://schemas.openxmlformats.org/officeDocument/2006/relationships/image"/><Relationship Id="rId19" Target="../media/image49.jpeg" Type="http://schemas.openxmlformats.org/officeDocument/2006/relationships/image"/><Relationship Id="rId2" Target="../media/image17.png" Type="http://schemas.openxmlformats.org/officeDocument/2006/relationships/image"/><Relationship Id="rId20" Target="../media/image50.png" Type="http://schemas.openxmlformats.org/officeDocument/2006/relationships/image"/><Relationship Id="rId21" Target="../media/image51.png" Type="http://schemas.openxmlformats.org/officeDocument/2006/relationships/image"/><Relationship Id="rId22" Target="../media/image52.png" Type="http://schemas.openxmlformats.org/officeDocument/2006/relationships/image"/><Relationship Id="rId23" Target="../media/image53.png" Type="http://schemas.openxmlformats.org/officeDocument/2006/relationships/image"/><Relationship Id="rId24" Target="../media/image54.png" Type="http://schemas.openxmlformats.org/officeDocument/2006/relationships/image"/><Relationship Id="rId25" Target="../media/image55.jpeg" Type="http://schemas.openxmlformats.org/officeDocument/2006/relationships/image"/><Relationship Id="rId26" Target="../media/image56.png" Type="http://schemas.openxmlformats.org/officeDocument/2006/relationships/image"/><Relationship Id="rId27" Target="../media/image57.png" Type="http://schemas.openxmlformats.org/officeDocument/2006/relationships/image"/><Relationship Id="rId28" Target="../media/image58.png" Type="http://schemas.openxmlformats.org/officeDocument/2006/relationships/image"/><Relationship Id="rId29" Target="../media/image59.png" Type="http://schemas.openxmlformats.org/officeDocument/2006/relationships/image"/><Relationship Id="rId3" Target="../media/image33.png" Type="http://schemas.openxmlformats.org/officeDocument/2006/relationships/image"/><Relationship Id="rId30" Target="../media/image60.png" Type="http://schemas.openxmlformats.org/officeDocument/2006/relationships/image"/><Relationship Id="rId31" Target="../media/image61.jpeg" Type="http://schemas.openxmlformats.org/officeDocument/2006/relationships/image"/><Relationship Id="rId32" Target="../media/image62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8.png" Type="http://schemas.openxmlformats.org/officeDocument/2006/relationships/image"/><Relationship Id="rId6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9.png" Type="http://schemas.openxmlformats.org/officeDocument/2006/relationships/image"/><Relationship Id="rId4" Target="../media/image22.jpeg" Type="http://schemas.openxmlformats.org/officeDocument/2006/relationships/image"/><Relationship Id="rId5" Target="../media/image1.pn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https://youtu.be/zSUG5iQniSc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5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11.png" Type="http://schemas.openxmlformats.org/officeDocument/2006/relationships/image"/><Relationship Id="rId4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31086" y="4646905"/>
            <a:ext cx="2045799" cy="2045799"/>
            <a:chOff x="0" y="0"/>
            <a:chExt cx="2045792" cy="2045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1176" y="0"/>
              <a:ext cx="2060575" cy="2045716"/>
            </a:xfrm>
            <a:custGeom>
              <a:avLst/>
              <a:gdLst/>
              <a:ahLst/>
              <a:cxnLst/>
              <a:rect r="r" b="b" t="t" l="l"/>
              <a:pathLst>
                <a:path h="2045716" w="2060575">
                  <a:moveTo>
                    <a:pt x="1032891" y="0"/>
                  </a:moveTo>
                  <a:cubicBezTo>
                    <a:pt x="1005586" y="0"/>
                    <a:pt x="978408" y="10287"/>
                    <a:pt x="956437" y="30988"/>
                  </a:cubicBezTo>
                  <a:lnTo>
                    <a:pt x="956437" y="30988"/>
                  </a:lnTo>
                  <a:lnTo>
                    <a:pt x="44450" y="942975"/>
                  </a:lnTo>
                  <a:cubicBezTo>
                    <a:pt x="3429" y="985139"/>
                    <a:pt x="0" y="1049909"/>
                    <a:pt x="36068" y="1094613"/>
                  </a:cubicBezTo>
                  <a:lnTo>
                    <a:pt x="36068" y="1094613"/>
                  </a:lnTo>
                  <a:lnTo>
                    <a:pt x="962279" y="2020824"/>
                  </a:lnTo>
                  <a:cubicBezTo>
                    <a:pt x="982980" y="2037461"/>
                    <a:pt x="1007872" y="2045716"/>
                    <a:pt x="1032891" y="2045716"/>
                  </a:cubicBezTo>
                  <a:cubicBezTo>
                    <a:pt x="1049020" y="2045716"/>
                    <a:pt x="1065149" y="2042287"/>
                    <a:pt x="1080262" y="2035429"/>
                  </a:cubicBezTo>
                  <a:lnTo>
                    <a:pt x="2047621" y="1068070"/>
                  </a:lnTo>
                  <a:lnTo>
                    <a:pt x="2047621" y="1068070"/>
                  </a:lnTo>
                  <a:cubicBezTo>
                    <a:pt x="2060575" y="1038733"/>
                    <a:pt x="2059940" y="1005586"/>
                    <a:pt x="2046224" y="976376"/>
                  </a:cubicBezTo>
                  <a:lnTo>
                    <a:pt x="2046224" y="976376"/>
                  </a:lnTo>
                  <a:lnTo>
                    <a:pt x="1080516" y="10795"/>
                  </a:lnTo>
                  <a:lnTo>
                    <a:pt x="1080516" y="10795"/>
                  </a:lnTo>
                  <a:cubicBezTo>
                    <a:pt x="1065403" y="3556"/>
                    <a:pt x="1049147" y="0"/>
                    <a:pt x="1032891" y="0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79981" y="-787384"/>
            <a:ext cx="11626882" cy="7589025"/>
            <a:chOff x="0" y="0"/>
            <a:chExt cx="11626888" cy="75890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872988" y="2410079"/>
              <a:ext cx="3556127" cy="3505581"/>
            </a:xfrm>
            <a:custGeom>
              <a:avLst/>
              <a:gdLst/>
              <a:ahLst/>
              <a:cxnLst/>
              <a:rect r="r" b="b" t="t" l="l"/>
              <a:pathLst>
                <a:path h="3505581" w="3556127">
                  <a:moveTo>
                    <a:pt x="2420112" y="0"/>
                  </a:moveTo>
                  <a:cubicBezTo>
                    <a:pt x="2402078" y="0"/>
                    <a:pt x="2383917" y="3937"/>
                    <a:pt x="2366899" y="11684"/>
                  </a:cubicBezTo>
                  <a:lnTo>
                    <a:pt x="2366899" y="11684"/>
                  </a:lnTo>
                  <a:lnTo>
                    <a:pt x="22225" y="2292477"/>
                  </a:lnTo>
                  <a:lnTo>
                    <a:pt x="22225" y="2292477"/>
                  </a:lnTo>
                  <a:cubicBezTo>
                    <a:pt x="0" y="2338070"/>
                    <a:pt x="6985" y="2392934"/>
                    <a:pt x="44323" y="2432558"/>
                  </a:cubicBezTo>
                  <a:lnTo>
                    <a:pt x="44323" y="2432558"/>
                  </a:lnTo>
                  <a:lnTo>
                    <a:pt x="1052322" y="3468751"/>
                  </a:lnTo>
                  <a:lnTo>
                    <a:pt x="1052322" y="3468751"/>
                  </a:lnTo>
                  <a:cubicBezTo>
                    <a:pt x="1077595" y="3493135"/>
                    <a:pt x="1110234" y="3505581"/>
                    <a:pt x="1142746" y="3505581"/>
                  </a:cubicBezTo>
                  <a:cubicBezTo>
                    <a:pt x="1170051" y="3505581"/>
                    <a:pt x="1197483" y="3496818"/>
                    <a:pt x="1220343" y="3478784"/>
                  </a:cubicBezTo>
                  <a:lnTo>
                    <a:pt x="1220343" y="3478784"/>
                  </a:lnTo>
                  <a:lnTo>
                    <a:pt x="3519551" y="1242314"/>
                  </a:lnTo>
                  <a:lnTo>
                    <a:pt x="3519551" y="1242314"/>
                  </a:lnTo>
                  <a:cubicBezTo>
                    <a:pt x="3548126" y="1207770"/>
                    <a:pt x="3556127" y="1161669"/>
                    <a:pt x="3543046" y="1120521"/>
                  </a:cubicBezTo>
                  <a:lnTo>
                    <a:pt x="3543046" y="1120521"/>
                  </a:lnTo>
                  <a:lnTo>
                    <a:pt x="2459355" y="6477"/>
                  </a:lnTo>
                  <a:lnTo>
                    <a:pt x="2459355" y="6477"/>
                  </a:lnTo>
                  <a:cubicBezTo>
                    <a:pt x="2446655" y="2159"/>
                    <a:pt x="2433447" y="127"/>
                    <a:pt x="2420111" y="127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787400"/>
              <a:ext cx="4575048" cy="4247388"/>
            </a:xfrm>
            <a:custGeom>
              <a:avLst/>
              <a:gdLst/>
              <a:ahLst/>
              <a:cxnLst/>
              <a:rect r="r" b="b" t="t" l="l"/>
              <a:pathLst>
                <a:path h="4247388" w="4575048">
                  <a:moveTo>
                    <a:pt x="1098677" y="0"/>
                  </a:moveTo>
                  <a:cubicBezTo>
                    <a:pt x="439166" y="400939"/>
                    <a:pt x="0" y="1125220"/>
                    <a:pt x="0" y="1953006"/>
                  </a:cubicBezTo>
                  <a:cubicBezTo>
                    <a:pt x="0" y="3220593"/>
                    <a:pt x="1022223" y="4247388"/>
                    <a:pt x="2289810" y="4247388"/>
                  </a:cubicBezTo>
                  <a:cubicBezTo>
                    <a:pt x="3504057" y="4247388"/>
                    <a:pt x="4499991" y="3298317"/>
                    <a:pt x="4575048" y="2098675"/>
                  </a:cubicBezTo>
                  <a:lnTo>
                    <a:pt x="4575048" y="2098675"/>
                  </a:lnTo>
                  <a:lnTo>
                    <a:pt x="4575048" y="1807972"/>
                  </a:lnTo>
                  <a:lnTo>
                    <a:pt x="4575048" y="1807972"/>
                  </a:lnTo>
                  <a:cubicBezTo>
                    <a:pt x="4526915" y="1041146"/>
                    <a:pt x="4099687" y="377317"/>
                    <a:pt x="3478911" y="0"/>
                  </a:cubicBezTo>
                  <a:close/>
                </a:path>
              </a:pathLst>
            </a:custGeom>
            <a:solidFill>
              <a:srgbClr val="F9735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152003" y="4051935"/>
              <a:ext cx="3382645" cy="3346323"/>
            </a:xfrm>
            <a:custGeom>
              <a:avLst/>
              <a:gdLst/>
              <a:ahLst/>
              <a:cxnLst/>
              <a:rect r="r" b="b" t="t" l="l"/>
              <a:pathLst>
                <a:path h="3346323" w="3382645">
                  <a:moveTo>
                    <a:pt x="2344674" y="0"/>
                  </a:moveTo>
                  <a:cubicBezTo>
                    <a:pt x="2291080" y="0"/>
                    <a:pt x="2237105" y="19812"/>
                    <a:pt x="2194433" y="63119"/>
                  </a:cubicBezTo>
                  <a:lnTo>
                    <a:pt x="78359" y="2207514"/>
                  </a:lnTo>
                  <a:cubicBezTo>
                    <a:pt x="2159" y="2284730"/>
                    <a:pt x="0" y="2398014"/>
                    <a:pt x="52070" y="2479421"/>
                  </a:cubicBezTo>
                  <a:lnTo>
                    <a:pt x="52070" y="2479421"/>
                  </a:lnTo>
                  <a:lnTo>
                    <a:pt x="120777" y="2547239"/>
                  </a:lnTo>
                  <a:lnTo>
                    <a:pt x="120777" y="2547239"/>
                  </a:lnTo>
                  <a:cubicBezTo>
                    <a:pt x="138175" y="2557907"/>
                    <a:pt x="157480" y="2566416"/>
                    <a:pt x="178434" y="2572131"/>
                  </a:cubicBezTo>
                  <a:lnTo>
                    <a:pt x="3100705" y="3339465"/>
                  </a:lnTo>
                  <a:cubicBezTo>
                    <a:pt x="3119120" y="3344164"/>
                    <a:pt x="3137408" y="3346323"/>
                    <a:pt x="3155187" y="3346323"/>
                  </a:cubicBezTo>
                  <a:cubicBezTo>
                    <a:pt x="3196335" y="3346323"/>
                    <a:pt x="3235070" y="3334639"/>
                    <a:pt x="3268091" y="3314318"/>
                  </a:cubicBezTo>
                  <a:lnTo>
                    <a:pt x="3268091" y="3314318"/>
                  </a:lnTo>
                  <a:lnTo>
                    <a:pt x="3343529" y="3237864"/>
                  </a:lnTo>
                  <a:lnTo>
                    <a:pt x="3343529" y="3237864"/>
                  </a:lnTo>
                  <a:cubicBezTo>
                    <a:pt x="3371849" y="3190112"/>
                    <a:pt x="3382645" y="3131058"/>
                    <a:pt x="3366389" y="3070097"/>
                  </a:cubicBezTo>
                  <a:lnTo>
                    <a:pt x="2558034" y="160782"/>
                  </a:lnTo>
                  <a:cubicBezTo>
                    <a:pt x="2529332" y="59817"/>
                    <a:pt x="2437765" y="0"/>
                    <a:pt x="2344801" y="0"/>
                  </a:cubicBezTo>
                  <a:close/>
                </a:path>
              </a:pathLst>
            </a:custGeom>
            <a:solidFill>
              <a:srgbClr val="4BDCA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882888" y="787400"/>
              <a:ext cx="2680463" cy="2244344"/>
            </a:xfrm>
            <a:custGeom>
              <a:avLst/>
              <a:gdLst/>
              <a:ahLst/>
              <a:cxnLst/>
              <a:rect r="r" b="b" t="t" l="l"/>
              <a:pathLst>
                <a:path h="2244344" w="2680463">
                  <a:moveTo>
                    <a:pt x="47752" y="0"/>
                  </a:moveTo>
                  <a:cubicBezTo>
                    <a:pt x="17018" y="53848"/>
                    <a:pt x="127" y="115824"/>
                    <a:pt x="0" y="180594"/>
                  </a:cubicBezTo>
                  <a:lnTo>
                    <a:pt x="0" y="180594"/>
                  </a:lnTo>
                  <a:lnTo>
                    <a:pt x="0" y="1317752"/>
                  </a:lnTo>
                  <a:lnTo>
                    <a:pt x="0" y="1317752"/>
                  </a:lnTo>
                  <a:cubicBezTo>
                    <a:pt x="127" y="1446911"/>
                    <a:pt x="67437" y="1565148"/>
                    <a:pt x="177673" y="1629664"/>
                  </a:cubicBezTo>
                  <a:lnTo>
                    <a:pt x="1162685" y="2197862"/>
                  </a:lnTo>
                  <a:cubicBezTo>
                    <a:pt x="1217803" y="2228850"/>
                    <a:pt x="1279779" y="2244344"/>
                    <a:pt x="1341628" y="2244344"/>
                  </a:cubicBezTo>
                  <a:cubicBezTo>
                    <a:pt x="1403478" y="2244344"/>
                    <a:pt x="1465453" y="2228850"/>
                    <a:pt x="1520572" y="2197862"/>
                  </a:cubicBezTo>
                  <a:lnTo>
                    <a:pt x="2505584" y="1629664"/>
                  </a:lnTo>
                  <a:cubicBezTo>
                    <a:pt x="2602992" y="1572641"/>
                    <a:pt x="2666874" y="1473581"/>
                    <a:pt x="2680463" y="1362202"/>
                  </a:cubicBezTo>
                  <a:lnTo>
                    <a:pt x="2680463" y="1362202"/>
                  </a:lnTo>
                  <a:lnTo>
                    <a:pt x="2680463" y="136017"/>
                  </a:lnTo>
                  <a:lnTo>
                    <a:pt x="2680463" y="136017"/>
                  </a:lnTo>
                  <a:cubicBezTo>
                    <a:pt x="2674494" y="87503"/>
                    <a:pt x="2659127" y="41275"/>
                    <a:pt x="2635505" y="0"/>
                  </a:cubicBezTo>
                  <a:close/>
                </a:path>
              </a:pathLst>
            </a:custGeom>
            <a:solidFill>
              <a:srgbClr val="FCAEF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23388" y="5085207"/>
              <a:ext cx="3814191" cy="2440305"/>
            </a:xfrm>
            <a:custGeom>
              <a:avLst/>
              <a:gdLst/>
              <a:ahLst/>
              <a:cxnLst/>
              <a:rect r="r" b="b" t="t" l="l"/>
              <a:pathLst>
                <a:path h="2440305" w="3814191">
                  <a:moveTo>
                    <a:pt x="348234" y="0"/>
                  </a:moveTo>
                  <a:cubicBezTo>
                    <a:pt x="275590" y="0"/>
                    <a:pt x="207264" y="37211"/>
                    <a:pt x="165989" y="96647"/>
                  </a:cubicBezTo>
                  <a:lnTo>
                    <a:pt x="165989" y="96647"/>
                  </a:lnTo>
                  <a:lnTo>
                    <a:pt x="119507" y="247142"/>
                  </a:lnTo>
                  <a:lnTo>
                    <a:pt x="119507" y="247142"/>
                  </a:lnTo>
                  <a:cubicBezTo>
                    <a:pt x="0" y="1082421"/>
                    <a:pt x="443611" y="1898904"/>
                    <a:pt x="1211961" y="2256663"/>
                  </a:cubicBezTo>
                  <a:lnTo>
                    <a:pt x="1211961" y="2256663"/>
                  </a:lnTo>
                  <a:lnTo>
                    <a:pt x="1723390" y="2414524"/>
                  </a:lnTo>
                  <a:lnTo>
                    <a:pt x="1723390" y="2414524"/>
                  </a:lnTo>
                  <a:cubicBezTo>
                    <a:pt x="1828546" y="2431795"/>
                    <a:pt x="1933575" y="2440305"/>
                    <a:pt x="2037588" y="2440305"/>
                  </a:cubicBezTo>
                  <a:cubicBezTo>
                    <a:pt x="2775331" y="2440305"/>
                    <a:pt x="3460877" y="2015744"/>
                    <a:pt x="3778250" y="1329436"/>
                  </a:cubicBezTo>
                  <a:lnTo>
                    <a:pt x="3778250" y="1329436"/>
                  </a:lnTo>
                  <a:lnTo>
                    <a:pt x="3800094" y="1258570"/>
                  </a:lnTo>
                  <a:lnTo>
                    <a:pt x="3800094" y="1258570"/>
                  </a:lnTo>
                  <a:cubicBezTo>
                    <a:pt x="3814190" y="1161542"/>
                    <a:pt x="3768979" y="1063879"/>
                    <a:pt x="3680840" y="1021588"/>
                  </a:cubicBezTo>
                  <a:lnTo>
                    <a:pt x="3680840" y="1021588"/>
                  </a:lnTo>
                  <a:lnTo>
                    <a:pt x="379857" y="2413"/>
                  </a:lnTo>
                  <a:lnTo>
                    <a:pt x="379857" y="2413"/>
                  </a:lnTo>
                  <a:cubicBezTo>
                    <a:pt x="369316" y="762"/>
                    <a:pt x="358648" y="0"/>
                    <a:pt x="348234" y="0"/>
                  </a:cubicBezTo>
                  <a:close/>
                </a:path>
              </a:pathLst>
            </a:custGeom>
            <a:solidFill>
              <a:srgbClr val="FCAEF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578340" y="530352"/>
            <a:ext cx="2052828" cy="394716"/>
          </a:xfrm>
          <a:custGeom>
            <a:avLst/>
            <a:gdLst/>
            <a:ahLst/>
            <a:cxnLst/>
            <a:rect r="r" b="b" t="t" l="l"/>
            <a:pathLst>
              <a:path h="394716" w="2052828">
                <a:moveTo>
                  <a:pt x="0" y="0"/>
                </a:moveTo>
                <a:lnTo>
                  <a:pt x="2052828" y="0"/>
                </a:lnTo>
                <a:lnTo>
                  <a:pt x="2052828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77371" y="5357889"/>
            <a:ext cx="2441851" cy="57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33"/>
              </a:lnSpc>
            </a:pPr>
            <a:r>
              <a:rPr lang="en-US" b="true" sz="1667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Máster en formación del Profesorado de Secundaria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65584" y="4991955"/>
            <a:ext cx="2865584" cy="64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45"/>
              </a:lnSpc>
            </a:pPr>
            <a:r>
              <a:rPr lang="en-US" sz="3389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 2024-25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7762" y="661035"/>
            <a:ext cx="3910923" cy="141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</a:pPr>
            <a:r>
              <a:rPr lang="en-US" b="true" sz="266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Una posible situación de aprendizaje que estudiaremos juntos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8149" y="2389612"/>
            <a:ext cx="4130149" cy="117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5"/>
              </a:lnSpc>
            </a:pPr>
            <a:r>
              <a:rPr lang="en-US" b="true" sz="33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¿Qué candado es más seguro?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38064"/>
            <a:ext cx="5908548" cy="2919603"/>
          </a:xfrm>
          <a:custGeom>
            <a:avLst/>
            <a:gdLst/>
            <a:ahLst/>
            <a:cxnLst/>
            <a:rect r="r" b="b" t="t" l="l"/>
            <a:pathLst>
              <a:path h="2919603" w="5908548">
                <a:moveTo>
                  <a:pt x="0" y="0"/>
                </a:moveTo>
                <a:lnTo>
                  <a:pt x="5908548" y="0"/>
                </a:lnTo>
                <a:lnTo>
                  <a:pt x="5908548" y="2919603"/>
                </a:lnTo>
                <a:lnTo>
                  <a:pt x="0" y="291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8745780">
            <a:off x="7795089" y="2852995"/>
            <a:ext cx="5853922" cy="4530557"/>
            <a:chOff x="0" y="0"/>
            <a:chExt cx="7805230" cy="60407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05165" cy="6040755"/>
            </a:xfrm>
            <a:custGeom>
              <a:avLst/>
              <a:gdLst/>
              <a:ahLst/>
              <a:cxnLst/>
              <a:rect r="r" b="b" t="t" l="l"/>
              <a:pathLst>
                <a:path h="6040755" w="7805165">
                  <a:moveTo>
                    <a:pt x="6096" y="6040755"/>
                  </a:moveTo>
                  <a:lnTo>
                    <a:pt x="7805165" y="5978271"/>
                  </a:lnTo>
                  <a:lnTo>
                    <a:pt x="7780147" y="2853309"/>
                  </a:lnTo>
                  <a:lnTo>
                    <a:pt x="3587369" y="0"/>
                  </a:lnTo>
                  <a:lnTo>
                    <a:pt x="0" y="5271389"/>
                  </a:lnTo>
                  <a:lnTo>
                    <a:pt x="2794" y="5626862"/>
                  </a:lnTo>
                  <a:lnTo>
                    <a:pt x="6096" y="6040755"/>
                  </a:lnTo>
                  <a:close/>
                </a:path>
              </a:pathLst>
            </a:custGeom>
            <a:blipFill>
              <a:blip r:embed="rId3"/>
              <a:stretch>
                <a:fillRect l="-539" t="-553" r="0" b="-3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966204" y="1275588"/>
            <a:ext cx="4861560" cy="3131820"/>
          </a:xfrm>
          <a:custGeom>
            <a:avLst/>
            <a:gdLst/>
            <a:ahLst/>
            <a:cxnLst/>
            <a:rect r="r" b="b" t="t" l="l"/>
            <a:pathLst>
              <a:path h="3131820" w="4861560">
                <a:moveTo>
                  <a:pt x="0" y="0"/>
                </a:moveTo>
                <a:lnTo>
                  <a:pt x="4861560" y="0"/>
                </a:lnTo>
                <a:lnTo>
                  <a:pt x="4861560" y="3131820"/>
                </a:lnTo>
                <a:lnTo>
                  <a:pt x="0" y="3131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7209240">
            <a:off x="2219773" y="4228167"/>
            <a:ext cx="1317098" cy="2248300"/>
            <a:chOff x="0" y="0"/>
            <a:chExt cx="1756131" cy="2997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6156" cy="2997708"/>
            </a:xfrm>
            <a:custGeom>
              <a:avLst/>
              <a:gdLst/>
              <a:ahLst/>
              <a:cxnLst/>
              <a:rect r="r" b="b" t="t" l="l"/>
              <a:pathLst>
                <a:path h="2997708" w="1756156">
                  <a:moveTo>
                    <a:pt x="0" y="2997708"/>
                  </a:moveTo>
                  <a:lnTo>
                    <a:pt x="1756156" y="2997581"/>
                  </a:lnTo>
                  <a:lnTo>
                    <a:pt x="1756156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blipFill>
              <a:blip r:embed="rId5"/>
              <a:stretch>
                <a:fillRect l="0" t="-8772" r="-99965" b="-8695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45531" y="4827908"/>
            <a:ext cx="3528060" cy="10668"/>
          </a:xfrm>
          <a:custGeom>
            <a:avLst/>
            <a:gdLst/>
            <a:ahLst/>
            <a:cxnLst/>
            <a:rect r="r" b="b" t="t" l="l"/>
            <a:pathLst>
              <a:path h="10668" w="3528060">
                <a:moveTo>
                  <a:pt x="0" y="0"/>
                </a:moveTo>
                <a:lnTo>
                  <a:pt x="3528060" y="0"/>
                </a:lnTo>
                <a:lnTo>
                  <a:pt x="3528060" y="10668"/>
                </a:lnTo>
                <a:lnTo>
                  <a:pt x="0" y="106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79323" y="174755"/>
            <a:ext cx="78810" cy="21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04850" y="6483725"/>
            <a:ext cx="104975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46293" y="4559370"/>
            <a:ext cx="3598307" cy="30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</a:pPr>
            <a:r>
              <a:rPr lang="en-US" sz="1800" spc="-30">
                <a:solidFill>
                  <a:srgbClr val="0563C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9" tooltip="https://youtu.be/9IAfqFGM56w?t=153"/>
              </a:rPr>
              <a:t>https://youtu.be/9IAfqFGM56w?t=153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800" y="1694656"/>
            <a:ext cx="5796760" cy="3192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3607" indent="-171803" lvl="1">
              <a:lnSpc>
                <a:spcPts val="2278"/>
              </a:lnSpc>
              <a:buFont typeface="Arial"/>
              <a:buChar char="•"/>
            </a:pPr>
            <a:r>
              <a:rPr lang="en-US" sz="18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 puede escoger cualquier contraseña de 4 direcciones (arriba, abajo, derecha, izquierda)</a:t>
            </a:r>
          </a:p>
          <a:p>
            <a:pPr algn="l" marL="0" indent="0" lvl="0">
              <a:lnSpc>
                <a:spcPts val="2278"/>
              </a:lnSpc>
            </a:pPr>
          </a:p>
          <a:p>
            <a:pPr algn="l" marL="343607" indent="-171803" lvl="1">
              <a:lnSpc>
                <a:spcPts val="2278"/>
              </a:lnSpc>
              <a:buFont typeface="Arial"/>
              <a:buChar char="•"/>
            </a:pPr>
            <a:r>
              <a:rPr lang="en-US" sz="18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Una contraseña puede contener elementos repetidos.</a:t>
            </a:r>
          </a:p>
          <a:p>
            <a:pPr algn="l" marL="0" indent="0" lvl="0">
              <a:lnSpc>
                <a:spcPts val="2278"/>
              </a:lnSpc>
            </a:pPr>
          </a:p>
          <a:p>
            <a:pPr algn="l" marL="343607" indent="-171803" lvl="1">
              <a:lnSpc>
                <a:spcPts val="2278"/>
              </a:lnSpc>
              <a:buFont typeface="Arial"/>
              <a:buChar char="•"/>
            </a:pPr>
            <a:r>
              <a:rPr lang="en-US" sz="18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Para introducir una nueva contraseña se debe presionar 2 veces contra el candado.</a:t>
            </a:r>
          </a:p>
          <a:p>
            <a:pPr algn="l" marL="0" indent="0" lvl="0">
              <a:lnSpc>
                <a:spcPts val="2278"/>
              </a:lnSpc>
            </a:pPr>
          </a:p>
          <a:p>
            <a:pPr algn="l" marL="343607" indent="-171803" lvl="1">
              <a:lnSpc>
                <a:spcPts val="2278"/>
              </a:lnSpc>
              <a:buFont typeface="Arial"/>
              <a:buChar char="•"/>
            </a:pPr>
            <a:r>
              <a:rPr lang="en-US" sz="18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Cuando el código sea correcto, el candado podrá abrirse. 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¿Cuántos códigos diferentes admite cada candado?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82723" y="907191"/>
            <a:ext cx="5252731" cy="475046"/>
            <a:chOff x="0" y="0"/>
            <a:chExt cx="7050116" cy="6375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 marL="0" indent="0" lvl="0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: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Candato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direccional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1359420">
            <a:off x="-490452" y="4584059"/>
            <a:ext cx="5520338" cy="3090386"/>
            <a:chOff x="0" y="0"/>
            <a:chExt cx="7360450" cy="4120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60412" cy="4120515"/>
            </a:xfrm>
            <a:custGeom>
              <a:avLst/>
              <a:gdLst/>
              <a:ahLst/>
              <a:cxnLst/>
              <a:rect r="r" b="b" t="t" l="l"/>
              <a:pathLst>
                <a:path h="4120515" w="7360412">
                  <a:moveTo>
                    <a:pt x="6858" y="0"/>
                  </a:moveTo>
                  <a:lnTo>
                    <a:pt x="0" y="1101090"/>
                  </a:lnTo>
                  <a:lnTo>
                    <a:pt x="1260348" y="4120515"/>
                  </a:lnTo>
                  <a:lnTo>
                    <a:pt x="1266698" y="4120515"/>
                  </a:lnTo>
                  <a:lnTo>
                    <a:pt x="7350887" y="1580896"/>
                  </a:lnTo>
                  <a:lnTo>
                    <a:pt x="7360412" y="45974"/>
                  </a:lnTo>
                  <a:lnTo>
                    <a:pt x="5446395" y="34036"/>
                  </a:lnTo>
                  <a:lnTo>
                    <a:pt x="6858" y="0"/>
                  </a:lnTo>
                  <a:close/>
                </a:path>
              </a:pathLst>
            </a:custGeom>
            <a:blipFill>
              <a:blip r:embed="rId2"/>
              <a:stretch>
                <a:fillRect l="-255" t="-1" r="0" b="-92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59052" y="4201668"/>
            <a:ext cx="2452116" cy="2414016"/>
          </a:xfrm>
          <a:custGeom>
            <a:avLst/>
            <a:gdLst/>
            <a:ahLst/>
            <a:cxnLst/>
            <a:rect r="r" b="b" t="t" l="l"/>
            <a:pathLst>
              <a:path h="2414016" w="2452116">
                <a:moveTo>
                  <a:pt x="0" y="0"/>
                </a:moveTo>
                <a:lnTo>
                  <a:pt x="2452116" y="0"/>
                </a:lnTo>
                <a:lnTo>
                  <a:pt x="2452116" y="2414016"/>
                </a:lnTo>
                <a:lnTo>
                  <a:pt x="0" y="2414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75020" y="1642872"/>
            <a:ext cx="5844540" cy="3299460"/>
          </a:xfrm>
          <a:custGeom>
            <a:avLst/>
            <a:gdLst/>
            <a:ahLst/>
            <a:cxnLst/>
            <a:rect r="r" b="b" t="t" l="l"/>
            <a:pathLst>
              <a:path h="3299460" w="5844540">
                <a:moveTo>
                  <a:pt x="0" y="0"/>
                </a:moveTo>
                <a:lnTo>
                  <a:pt x="5844540" y="0"/>
                </a:lnTo>
                <a:lnTo>
                  <a:pt x="5844540" y="3299460"/>
                </a:lnTo>
                <a:lnTo>
                  <a:pt x="0" y="3299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08114" y="5529834"/>
            <a:ext cx="2884932" cy="10668"/>
          </a:xfrm>
          <a:custGeom>
            <a:avLst/>
            <a:gdLst/>
            <a:ahLst/>
            <a:cxnLst/>
            <a:rect r="r" b="b" t="t" l="l"/>
            <a:pathLst>
              <a:path h="10668" w="2884932">
                <a:moveTo>
                  <a:pt x="0" y="0"/>
                </a:moveTo>
                <a:lnTo>
                  <a:pt x="2884932" y="0"/>
                </a:lnTo>
                <a:lnTo>
                  <a:pt x="2884932" y="10668"/>
                </a:lnTo>
                <a:lnTo>
                  <a:pt x="0" y="10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79323" y="174755"/>
            <a:ext cx="158086" cy="21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</a:pPr>
            <a:r>
              <a:rPr lang="en-US" sz="1200" spc="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04850" y="6483725"/>
            <a:ext cx="209131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08876" y="5261686"/>
            <a:ext cx="2943511" cy="30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</a:pPr>
            <a:r>
              <a:rPr lang="en-US" sz="1800" spc="-30">
                <a:solidFill>
                  <a:srgbClr val="0563C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8" tooltip="https://youtu.be/ednwKwSu7dw"/>
              </a:rPr>
              <a:t>https://youtu.be/ednwKwSu7dw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2440" y="1790599"/>
            <a:ext cx="4939666" cy="2520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2706" indent="-186353" lvl="1">
              <a:lnSpc>
                <a:spcPts val="2471"/>
              </a:lnSpc>
              <a:buFont typeface="Arial"/>
              <a:buChar char="•"/>
            </a:pPr>
            <a:r>
              <a:rPr lang="en-US" sz="20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 puede elegir cualquier contraseña con 3 números, entre 0 y 39.</a:t>
            </a:r>
          </a:p>
          <a:p>
            <a:pPr algn="l" marL="0" indent="0" lvl="0">
              <a:lnSpc>
                <a:spcPts val="2471"/>
              </a:lnSpc>
            </a:pPr>
          </a:p>
          <a:p>
            <a:pPr algn="l" marL="372706" indent="-186353" lvl="1">
              <a:lnSpc>
                <a:spcPts val="2471"/>
              </a:lnSpc>
              <a:buFont typeface="Arial"/>
              <a:buChar char="•"/>
            </a:pPr>
            <a:r>
              <a:rPr lang="en-US" sz="20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La contraseña no admite cifras repetidas</a:t>
            </a:r>
          </a:p>
          <a:p>
            <a:pPr algn="l" marL="0" indent="0" lvl="0">
              <a:lnSpc>
                <a:spcPts val="2471"/>
              </a:lnSpc>
            </a:pPr>
          </a:p>
          <a:p>
            <a:pPr algn="l" marL="372706" indent="-186353" lvl="1">
              <a:lnSpc>
                <a:spcPts val="2471"/>
              </a:lnSpc>
              <a:buFont typeface="Arial"/>
              <a:buChar char="•"/>
            </a:pPr>
            <a:r>
              <a:rPr lang="en-US" sz="20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Para introducir la contraseña: ver el vídeo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¿Cuántos códigos diferentes admite cada candado?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82723" y="907191"/>
            <a:ext cx="5252731" cy="475046"/>
            <a:chOff x="0" y="0"/>
            <a:chExt cx="7050116" cy="6375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 marL="0" indent="0" lvl="0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6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: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de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caja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fuerte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04850" y="6483725"/>
            <a:ext cx="209131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800" y="638194"/>
            <a:ext cx="5613970" cy="78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37"/>
              </a:lnSpc>
            </a:pPr>
            <a:r>
              <a:rPr lang="en-US" sz="4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INFORME Q₁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1525548"/>
            <a:ext cx="10220497" cy="56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7"/>
              </a:lnSpc>
            </a:pPr>
            <a:r>
              <a:rPr lang="en-US" sz="324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Q₁: ¿Cuántos códigos diferentes admite cada candado?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1073" y="2385672"/>
            <a:ext cx="10469853" cy="317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¿Cuáles son las características de los candados que está estudiando?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¿Cómo generar la lista (aunque sea parcial) de posibles códigos que admite el candado?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¿Cuál es el total de códigos que admite su candado?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estrategias o técnicas de recuento se han utilizado?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¿Cómo nos hemos asegurado que no hemos contado códigos de más o menos?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tenemos que abrir el candado probando todos los códigos, ¿cuánto tiempo estima que tardaría en abrir el candado?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tenemos el mismo candado con una casilla más, ¿cuántos códigos totales tiene?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¿Y si tenemos un elemento más por casilla? ¿Qué pasaría entonces?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5800" y="5831821"/>
            <a:ext cx="10220497" cy="34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5"/>
              </a:lnSpc>
            </a:pPr>
            <a:r>
              <a:rPr lang="en-US" b="true" sz="197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Prepare una presentación para compartir los resultados con los demás equipos.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¿Cuántos códigos diferentes admite cada candado?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904850" y="6483725"/>
            <a:ext cx="104975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45867" y="1556929"/>
            <a:ext cx="8042646" cy="66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42"/>
              </a:lnSpc>
            </a:pPr>
            <a:r>
              <a:rPr lang="en-US" sz="428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¡Puesta en común!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80428" y="2703623"/>
            <a:ext cx="803114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41"/>
              </a:lnSpc>
            </a:pPr>
            <a:r>
              <a:rPr lang="en-US" sz="53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Q₀: De la siguiente colección de </a:t>
            </a:r>
            <a:r>
              <a:rPr lang="en-US" b="true" sz="53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candados</a:t>
            </a:r>
            <a:r>
              <a:rPr lang="en-US" sz="53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¿cuál es más </a:t>
            </a:r>
            <a:r>
              <a:rPr lang="en-US" b="true" sz="53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seguro</a:t>
            </a:r>
            <a:r>
              <a:rPr lang="en-US" sz="53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85800" y="859113"/>
            <a:ext cx="10820400" cy="468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1"/>
              </a:lnSpc>
            </a:pPr>
            <a:r>
              <a:rPr lang="en-US" sz="614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Nos han dado más información sobre la contraseña...</a:t>
            </a:r>
          </a:p>
          <a:p>
            <a:pPr algn="ctr" marL="0" indent="0" lvl="0">
              <a:lnSpc>
                <a:spcPts val="7371"/>
              </a:lnSpc>
            </a:pPr>
            <a:r>
              <a:rPr lang="en-US" b="true" sz="614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Q₂: ¿Podemos encontrar el número de códigos con la </a:t>
            </a:r>
            <a:r>
              <a:rPr lang="en-US" b="true" sz="6142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nueva</a:t>
            </a:r>
            <a:r>
              <a:rPr lang="en-US" b="true" sz="614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b="true" sz="6142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información</a:t>
            </a:r>
            <a:r>
              <a:rPr lang="en-US" b="true" sz="614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913335" y="869587"/>
            <a:ext cx="1461280" cy="1379456"/>
            <a:chOff x="0" y="0"/>
            <a:chExt cx="2837066" cy="26782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570087" y="1920975"/>
            <a:ext cx="349773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Sabemos que la contraseña no contiene cifras repetidas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551519" y="828675"/>
            <a:ext cx="3516299" cy="1111237"/>
            <a:chOff x="0" y="0"/>
            <a:chExt cx="6043284" cy="19098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43310" cy="1909743"/>
            </a:xfrm>
            <a:custGeom>
              <a:avLst/>
              <a:gdLst/>
              <a:ahLst/>
              <a:cxnLst/>
              <a:rect r="r" b="b" t="t" l="l"/>
              <a:pathLst>
                <a:path h="1909743" w="6043310">
                  <a:moveTo>
                    <a:pt x="0" y="0"/>
                  </a:moveTo>
                  <a:lnTo>
                    <a:pt x="6043310" y="0"/>
                  </a:lnTo>
                  <a:lnTo>
                    <a:pt x="6043310" y="1909743"/>
                  </a:lnTo>
                  <a:lnTo>
                    <a:pt x="0" y="1909743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6043284" cy="1919351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 marL="0" indent="0" lvl="0">
                <a:lnSpc>
                  <a:spcPts val="2520"/>
                </a:lnSpc>
              </a:pPr>
              <a:r>
                <a:rPr lang="en-US" b="true" sz="21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 7</a:t>
              </a:r>
              <a:r>
                <a:rPr lang="en-US" sz="21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Candado de numeración de ruleta (sin repeticiones)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1773" y="967492"/>
            <a:ext cx="1149556" cy="1259660"/>
            <a:chOff x="0" y="0"/>
            <a:chExt cx="2231856" cy="24456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31898" cy="2445639"/>
            </a:xfrm>
            <a:custGeom>
              <a:avLst/>
              <a:gdLst/>
              <a:ahLst/>
              <a:cxnLst/>
              <a:rect r="r" b="b" t="t" l="l"/>
              <a:pathLst>
                <a:path h="2445639" w="2231898">
                  <a:moveTo>
                    <a:pt x="0" y="0"/>
                  </a:moveTo>
                  <a:lnTo>
                    <a:pt x="2231898" y="0"/>
                  </a:lnTo>
                  <a:lnTo>
                    <a:pt x="2231898" y="2445639"/>
                  </a:lnTo>
                  <a:lnTo>
                    <a:pt x="0" y="24456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77" t="-15244" r="-75289" b="-3439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605556" y="3766778"/>
            <a:ext cx="373583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Sabemos con seguridad que su contraseña tiene 7 cifras.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605556" y="2841236"/>
            <a:ext cx="3490444" cy="796949"/>
            <a:chOff x="0" y="0"/>
            <a:chExt cx="5998848" cy="13696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998872" cy="1369617"/>
            </a:xfrm>
            <a:custGeom>
              <a:avLst/>
              <a:gdLst/>
              <a:ahLst/>
              <a:cxnLst/>
              <a:rect r="r" b="b" t="t" l="l"/>
              <a:pathLst>
                <a:path h="1369617" w="5998872">
                  <a:moveTo>
                    <a:pt x="0" y="0"/>
                  </a:moveTo>
                  <a:lnTo>
                    <a:pt x="5998872" y="0"/>
                  </a:lnTo>
                  <a:lnTo>
                    <a:pt x="5998872" y="1369617"/>
                  </a:lnTo>
                  <a:lnTo>
                    <a:pt x="0" y="1369617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5998848" cy="1379201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 marL="0" indent="0" lvl="0">
                <a:lnSpc>
                  <a:spcPts val="2520"/>
                </a:lnSpc>
              </a:pPr>
              <a:r>
                <a:rPr lang="en-US" b="true" sz="21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 8</a:t>
              </a:r>
              <a:r>
                <a:rPr lang="en-US" sz="21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Candado pulsador (ampliado)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551519" y="5788376"/>
            <a:ext cx="351629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Sabemos que ni en los días ni en los años contienen cifras repetidas.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551519" y="4853795"/>
            <a:ext cx="3516299" cy="796949"/>
            <a:chOff x="0" y="0"/>
            <a:chExt cx="6043284" cy="13696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43295" cy="1369617"/>
            </a:xfrm>
            <a:custGeom>
              <a:avLst/>
              <a:gdLst/>
              <a:ahLst/>
              <a:cxnLst/>
              <a:rect r="r" b="b" t="t" l="l"/>
              <a:pathLst>
                <a:path h="1369617" w="6043295">
                  <a:moveTo>
                    <a:pt x="0" y="0"/>
                  </a:moveTo>
                  <a:lnTo>
                    <a:pt x="6043295" y="0"/>
                  </a:lnTo>
                  <a:lnTo>
                    <a:pt x="6043295" y="1369617"/>
                  </a:lnTo>
                  <a:lnTo>
                    <a:pt x="0" y="1369617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6043284" cy="1379201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 marL="0" indent="0" lvl="0">
                <a:lnSpc>
                  <a:spcPts val="2520"/>
                </a:lnSpc>
              </a:pPr>
              <a:r>
                <a:rPr lang="en-US" b="true" sz="21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 9</a:t>
              </a:r>
              <a:r>
                <a:rPr lang="en-US" sz="21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Candato de fechas (sin repeticiones)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950104" y="2952460"/>
            <a:ext cx="350371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Sabemos ahora que la contraseña no contiene direcciones repetidas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950104" y="1860160"/>
            <a:ext cx="3503713" cy="796949"/>
            <a:chOff x="0" y="0"/>
            <a:chExt cx="6021654" cy="136967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21705" cy="1369617"/>
            </a:xfrm>
            <a:custGeom>
              <a:avLst/>
              <a:gdLst/>
              <a:ahLst/>
              <a:cxnLst/>
              <a:rect r="r" b="b" t="t" l="l"/>
              <a:pathLst>
                <a:path h="1369617" w="6021705">
                  <a:moveTo>
                    <a:pt x="0" y="0"/>
                  </a:moveTo>
                  <a:lnTo>
                    <a:pt x="6021705" y="0"/>
                  </a:lnTo>
                  <a:lnTo>
                    <a:pt x="6021705" y="1369617"/>
                  </a:lnTo>
                  <a:lnTo>
                    <a:pt x="0" y="1369617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6021654" cy="1379201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 marL="0" indent="0" lvl="0">
                <a:lnSpc>
                  <a:spcPts val="2520"/>
                </a:lnSpc>
              </a:pPr>
              <a:r>
                <a:rPr lang="en-US" b="true" sz="21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 10</a:t>
              </a:r>
              <a:r>
                <a:rPr lang="en-US" sz="21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Candado direccional (sin repeticiones)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948230" y="2882147"/>
            <a:ext cx="1461280" cy="1379456"/>
            <a:chOff x="0" y="0"/>
            <a:chExt cx="2837066" cy="26782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944968" y="4894707"/>
            <a:ext cx="1461280" cy="1379456"/>
            <a:chOff x="0" y="0"/>
            <a:chExt cx="2837066" cy="267820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6252336" y="1903849"/>
            <a:ext cx="1560483" cy="1473104"/>
            <a:chOff x="0" y="0"/>
            <a:chExt cx="2837066" cy="267820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7950104" y="4995133"/>
            <a:ext cx="351184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Sabemos que la contraseña no contiene direcciones repetidas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950104" y="4026188"/>
            <a:ext cx="3503713" cy="752138"/>
            <a:chOff x="0" y="0"/>
            <a:chExt cx="6021654" cy="129266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021705" cy="1292606"/>
            </a:xfrm>
            <a:custGeom>
              <a:avLst/>
              <a:gdLst/>
              <a:ahLst/>
              <a:cxnLst/>
              <a:rect r="r" b="b" t="t" l="l"/>
              <a:pathLst>
                <a:path h="1292606" w="6021705">
                  <a:moveTo>
                    <a:pt x="0" y="0"/>
                  </a:moveTo>
                  <a:lnTo>
                    <a:pt x="6021705" y="0"/>
                  </a:lnTo>
                  <a:lnTo>
                    <a:pt x="6021705" y="1292606"/>
                  </a:lnTo>
                  <a:lnTo>
                    <a:pt x="0" y="1292606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6021654" cy="1311712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 marL="0" indent="0" lvl="0">
                <a:lnSpc>
                  <a:spcPts val="2331"/>
                </a:lnSpc>
              </a:pPr>
              <a:r>
                <a:rPr lang="en-US" b="true" sz="1942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 11</a:t>
              </a: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Candado de caja fuerte (con repeticiones)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5400000">
            <a:off x="6276218" y="4036359"/>
            <a:ext cx="1560483" cy="1473104"/>
            <a:chOff x="0" y="0"/>
            <a:chExt cx="2837066" cy="267820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sp>
        <p:nvSpPr>
          <p:cNvPr name="Freeform 35" id="35"/>
          <p:cNvSpPr/>
          <p:nvPr/>
        </p:nvSpPr>
        <p:spPr>
          <a:xfrm flipH="false" flipV="false" rot="0">
            <a:off x="1001957" y="2890458"/>
            <a:ext cx="1366641" cy="1362834"/>
          </a:xfrm>
          <a:custGeom>
            <a:avLst/>
            <a:gdLst/>
            <a:ahLst/>
            <a:cxnLst/>
            <a:rect r="r" b="b" t="t" l="l"/>
            <a:pathLst>
              <a:path h="1362834" w="1366641">
                <a:moveTo>
                  <a:pt x="0" y="0"/>
                </a:moveTo>
                <a:lnTo>
                  <a:pt x="1366641" y="0"/>
                </a:lnTo>
                <a:lnTo>
                  <a:pt x="1366641" y="1362835"/>
                </a:lnTo>
                <a:lnTo>
                  <a:pt x="0" y="1362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38084" y="4931165"/>
            <a:ext cx="1237616" cy="1352511"/>
          </a:xfrm>
          <a:custGeom>
            <a:avLst/>
            <a:gdLst/>
            <a:ahLst/>
            <a:cxnLst/>
            <a:rect r="r" b="b" t="t" l="l"/>
            <a:pathLst>
              <a:path h="1352511" w="1237616">
                <a:moveTo>
                  <a:pt x="0" y="0"/>
                </a:moveTo>
                <a:lnTo>
                  <a:pt x="1237617" y="0"/>
                </a:lnTo>
                <a:lnTo>
                  <a:pt x="1237617" y="1352511"/>
                </a:lnTo>
                <a:lnTo>
                  <a:pt x="0" y="13525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6575516" y="1860160"/>
            <a:ext cx="914123" cy="1560483"/>
            <a:chOff x="0" y="0"/>
            <a:chExt cx="1756042" cy="299770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756029" cy="2997708"/>
            </a:xfrm>
            <a:custGeom>
              <a:avLst/>
              <a:gdLst/>
              <a:ahLst/>
              <a:cxnLst/>
              <a:rect r="r" b="b" t="t" l="l"/>
              <a:pathLst>
                <a:path h="2997708" w="1756029">
                  <a:moveTo>
                    <a:pt x="0" y="2997708"/>
                  </a:moveTo>
                  <a:lnTo>
                    <a:pt x="1756029" y="2997581"/>
                  </a:lnTo>
                  <a:lnTo>
                    <a:pt x="1756029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blipFill>
              <a:blip r:embed="rId6"/>
              <a:stretch>
                <a:fillRect l="0" t="-8768" r="-99979" b="-8698"/>
              </a:stretch>
            </a:blip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6343575" y="4093274"/>
            <a:ext cx="1464974" cy="1459878"/>
          </a:xfrm>
          <a:custGeom>
            <a:avLst/>
            <a:gdLst/>
            <a:ahLst/>
            <a:cxnLst/>
            <a:rect r="r" b="b" t="t" l="l"/>
            <a:pathLst>
              <a:path h="1459878" w="1464974">
                <a:moveTo>
                  <a:pt x="0" y="0"/>
                </a:moveTo>
                <a:lnTo>
                  <a:pt x="1464974" y="0"/>
                </a:lnTo>
                <a:lnTo>
                  <a:pt x="1464974" y="1459878"/>
                </a:lnTo>
                <a:lnTo>
                  <a:pt x="0" y="14598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475057" y="190462"/>
            <a:ext cx="803114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10"/>
              </a:lnSpc>
            </a:pPr>
            <a:r>
              <a:rPr lang="en-US" sz="19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Q₂: ¿Podemos encontrar el número de códigos con la nueva información?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1073" y="2385672"/>
            <a:ext cx="10469853" cy="317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¿Cuáles son las características de los candados que está estudiando?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¿Cómo generar la lista (aunque sea parcial) de posibles códigos que admite el candado?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¿Cuál es el total de códigos que admite su candado?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estrategias o técnicas de recuento se han utilizado?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¿Cómo nos hemos asegurado que no hemos contado códigos de más o menos?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tenemos que abrir el candado probando todos los códigos, ¿cuánto tiempo estima que tardaría en abrir el candado?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tenemos el mismo candado con una casilla más, ¿cuántos códigos totales tiene?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¿Y si tenemos un elemento más por casilla? ¿Qué pasaría entonces?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800" y="638194"/>
            <a:ext cx="5613970" cy="78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37"/>
              </a:lnSpc>
            </a:pPr>
            <a:r>
              <a:rPr lang="en-US" sz="4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INFORME Q₂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1600575"/>
            <a:ext cx="11808502" cy="490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</a:pPr>
            <a:r>
              <a:rPr lang="en-US" sz="28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Q₂: ¿Podemos encontrar el número de códigos con la nueva información?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75057" y="190462"/>
            <a:ext cx="803114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10"/>
              </a:lnSpc>
            </a:pPr>
            <a:r>
              <a:rPr lang="en-US" sz="19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Q₂: ¿Podemos encontrar el número de códigos con la nueva información?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3234" y="1030106"/>
            <a:ext cx="11671974" cy="4333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25"/>
              </a:lnSpc>
            </a:pPr>
            <a:r>
              <a:rPr lang="en-US" sz="7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Q₃: ¿Qué caracteriza a un </a:t>
            </a:r>
            <a:r>
              <a:rPr lang="en-US" sz="7104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modelo</a:t>
            </a:r>
            <a:r>
              <a:rPr lang="en-US" sz="7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candado?</a:t>
            </a:r>
          </a:p>
          <a:p>
            <a:pPr algn="ctr" marL="0" indent="0" lvl="0">
              <a:lnSpc>
                <a:spcPts val="8525"/>
              </a:lnSpc>
            </a:pPr>
            <a:r>
              <a:rPr lang="en-US" sz="7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¿Qué modelos </a:t>
            </a:r>
            <a:r>
              <a:rPr lang="en-US" b="true" sz="71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existen</a:t>
            </a:r>
            <a:r>
              <a:rPr lang="en-US" sz="7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  <a:p>
            <a:pPr algn="ctr" marL="0" indent="0" lvl="0">
              <a:lnSpc>
                <a:spcPts val="8525"/>
              </a:lnSpc>
            </a:pPr>
            <a:r>
              <a:rPr lang="en-US" sz="7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¿Cómo los </a:t>
            </a:r>
            <a:r>
              <a:rPr lang="en-US" b="true" sz="71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denominamos</a:t>
            </a:r>
            <a:r>
              <a:rPr lang="en-US" sz="7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5800" y="638194"/>
            <a:ext cx="5613970" cy="78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37"/>
              </a:lnSpc>
            </a:pPr>
            <a:r>
              <a:rPr lang="en-US" sz="4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INFORME Q₃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8211" y="1640079"/>
            <a:ext cx="11427303" cy="36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3"/>
              </a:lnSpc>
            </a:pPr>
            <a:r>
              <a:rPr lang="en-US" b="true" sz="203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Q₃: ¿Qué caracteriza a un modelo de candado? ¿Qué modelos existen? ¿Cómo les denominamos?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2200068"/>
            <a:ext cx="10820400" cy="27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364" indent="-245182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¿Existen estrategias compartidas por candados diferentes?</a:t>
            </a:r>
          </a:p>
          <a:p>
            <a:pPr algn="l" marL="490364" indent="-245182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clasificación se origina a partir de las distintas estrategias?</a:t>
            </a:r>
          </a:p>
          <a:p>
            <a:pPr algn="l" marL="490364" indent="-245182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fórmulas numéricas/algebraicas se pueden deducir de las estrategias?</a:t>
            </a:r>
          </a:p>
          <a:p>
            <a:pPr algn="l" marL="490364" indent="-245182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variables aparecen?</a:t>
            </a:r>
          </a:p>
          <a:p>
            <a:pPr algn="l" marL="490364" indent="-245182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modelos existen?</a:t>
            </a:r>
          </a:p>
          <a:p>
            <a:pPr algn="l" marL="490364" indent="-245182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caracteriza a cada modelo?</a:t>
            </a:r>
          </a:p>
          <a:p>
            <a:pPr algn="l" marL="490364" indent="-245182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¿Cómo les denominamos?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5115" y="88392"/>
            <a:ext cx="10820400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280"/>
              </a:lnSpc>
            </a:pPr>
            <a:r>
              <a:rPr lang="en-US" sz="1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Q₃: ¿Qué caracteriza a un modelo de candado? ¿Qué modelos existen? ¿Cómo los denominamos?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59451" y="2749171"/>
            <a:ext cx="0" cy="2990238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08559" y="4121989"/>
            <a:ext cx="663537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5400000">
            <a:off x="185771" y="3875709"/>
            <a:ext cx="1842541" cy="467270"/>
            <a:chOff x="0" y="0"/>
            <a:chExt cx="2456721" cy="6230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56721" cy="623027"/>
            </a:xfrm>
            <a:custGeom>
              <a:avLst/>
              <a:gdLst/>
              <a:ahLst/>
              <a:cxnLst/>
              <a:rect r="r" b="b" t="t" l="l"/>
              <a:pathLst>
                <a:path h="623027" w="2456721">
                  <a:moveTo>
                    <a:pt x="0" y="0"/>
                  </a:moveTo>
                  <a:lnTo>
                    <a:pt x="2456721" y="0"/>
                  </a:lnTo>
                  <a:lnTo>
                    <a:pt x="2456721" y="623027"/>
                  </a:lnTo>
                  <a:lnTo>
                    <a:pt x="0" y="6230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47160" r="0" b="-14716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3789" y="160591"/>
              <a:ext cx="2105487" cy="269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88"/>
                </a:lnSpc>
              </a:pPr>
              <a:r>
                <a:rPr lang="en-US" b="true" sz="1277">
                  <a:solidFill>
                    <a:srgbClr val="73737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¿INFLUYE EL ORDEN?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788586" y="2670491"/>
            <a:ext cx="974794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74077" y="2547077"/>
            <a:ext cx="545456" cy="246814"/>
            <a:chOff x="0" y="0"/>
            <a:chExt cx="727275" cy="3290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7275" cy="329085"/>
            </a:xfrm>
            <a:custGeom>
              <a:avLst/>
              <a:gdLst/>
              <a:ahLst/>
              <a:cxnLst/>
              <a:rect r="r" b="b" t="t" l="l"/>
              <a:pathLst>
                <a:path h="329085" w="727275">
                  <a:moveTo>
                    <a:pt x="0" y="0"/>
                  </a:moveTo>
                  <a:lnTo>
                    <a:pt x="727275" y="0"/>
                  </a:lnTo>
                  <a:lnTo>
                    <a:pt x="727275" y="329085"/>
                  </a:lnTo>
                  <a:lnTo>
                    <a:pt x="0" y="329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60499" r="0" b="-60499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231469" y="48234"/>
              <a:ext cx="264336" cy="213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67"/>
                </a:lnSpc>
              </a:pPr>
              <a:r>
                <a:rPr lang="en-US" b="true" sz="976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Y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6598166" y="715306"/>
            <a:ext cx="0" cy="5968677"/>
          </a:xfrm>
          <a:prstGeom prst="line">
            <a:avLst/>
          </a:prstGeom>
          <a:ln cap="flat" w="9525">
            <a:solidFill>
              <a:srgbClr val="ECE5F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8089612" y="686192"/>
            <a:ext cx="0" cy="6171808"/>
          </a:xfrm>
          <a:prstGeom prst="line">
            <a:avLst/>
          </a:prstGeom>
          <a:ln cap="flat" w="9525">
            <a:solidFill>
              <a:srgbClr val="ECE5F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5134776" y="695250"/>
            <a:ext cx="0" cy="5923928"/>
          </a:xfrm>
          <a:prstGeom prst="line">
            <a:avLst/>
          </a:prstGeom>
          <a:ln cap="flat" w="9525">
            <a:solidFill>
              <a:srgbClr val="ECE5F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3581101" y="715306"/>
            <a:ext cx="0" cy="5968677"/>
          </a:xfrm>
          <a:prstGeom prst="line">
            <a:avLst/>
          </a:prstGeom>
          <a:ln cap="flat" w="9525">
            <a:solidFill>
              <a:srgbClr val="ECE5F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2738088" y="1700415"/>
            <a:ext cx="1021894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3755918" y="1388999"/>
            <a:ext cx="1308816" cy="719367"/>
            <a:chOff x="0" y="0"/>
            <a:chExt cx="1745088" cy="95915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745088" cy="959157"/>
              <a:chOff x="0" y="0"/>
              <a:chExt cx="5072791" cy="278816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072791" cy="2788169"/>
              </a:xfrm>
              <a:custGeom>
                <a:avLst/>
                <a:gdLst/>
                <a:ahLst/>
                <a:cxnLst/>
                <a:rect r="r" b="b" t="t" l="l"/>
                <a:pathLst>
                  <a:path h="2788169" w="5072791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788169"/>
                    </a:lnTo>
                    <a:lnTo>
                      <a:pt x="5072791" y="2788169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709429"/>
                    </a:lnTo>
                    <a:lnTo>
                      <a:pt x="78740" y="2709429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83674" y="131819"/>
              <a:ext cx="1406193" cy="6764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45"/>
                </a:lnSpc>
              </a:pPr>
              <a:r>
                <a:rPr lang="en-US" b="true" sz="746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Variación con repetición de n elementos considerados de r en r.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44829" y="569608"/>
            <a:ext cx="12355689" cy="291396"/>
          </a:xfrm>
          <a:custGeom>
            <a:avLst/>
            <a:gdLst/>
            <a:ahLst/>
            <a:cxnLst/>
            <a:rect r="r" b="b" t="t" l="l"/>
            <a:pathLst>
              <a:path h="291396" w="12355689">
                <a:moveTo>
                  <a:pt x="0" y="0"/>
                </a:moveTo>
                <a:lnTo>
                  <a:pt x="12355689" y="0"/>
                </a:lnTo>
                <a:lnTo>
                  <a:pt x="12355689" y="291396"/>
                </a:lnTo>
                <a:lnTo>
                  <a:pt x="0" y="2913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070085" r="0" b="-2070085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118999" y="6597843"/>
            <a:ext cx="12375399" cy="351874"/>
          </a:xfrm>
          <a:custGeom>
            <a:avLst/>
            <a:gdLst/>
            <a:ahLst/>
            <a:cxnLst/>
            <a:rect r="r" b="b" t="t" l="l"/>
            <a:pathLst>
              <a:path h="351874" w="12375399">
                <a:moveTo>
                  <a:pt x="0" y="0"/>
                </a:moveTo>
                <a:lnTo>
                  <a:pt x="12375400" y="0"/>
                </a:lnTo>
                <a:lnTo>
                  <a:pt x="12375400" y="351873"/>
                </a:lnTo>
                <a:lnTo>
                  <a:pt x="0" y="3518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708499" r="0" b="-1708499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-5400000">
            <a:off x="1504044" y="2436856"/>
            <a:ext cx="1842541" cy="467270"/>
            <a:chOff x="0" y="0"/>
            <a:chExt cx="2456721" cy="62302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56721" cy="623027"/>
            </a:xfrm>
            <a:custGeom>
              <a:avLst/>
              <a:gdLst/>
              <a:ahLst/>
              <a:cxnLst/>
              <a:rect r="r" b="b" t="t" l="l"/>
              <a:pathLst>
                <a:path h="623027" w="2456721">
                  <a:moveTo>
                    <a:pt x="0" y="0"/>
                  </a:moveTo>
                  <a:lnTo>
                    <a:pt x="2456721" y="0"/>
                  </a:lnTo>
                  <a:lnTo>
                    <a:pt x="2456721" y="623027"/>
                  </a:lnTo>
                  <a:lnTo>
                    <a:pt x="0" y="6230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47160" r="0" b="-14716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163789" y="160591"/>
              <a:ext cx="2105487" cy="269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88"/>
                </a:lnSpc>
              </a:pPr>
              <a:r>
                <a:rPr lang="en-US" b="true" sz="1277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SE PUEDEN REPETIR?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817037" y="1577001"/>
            <a:ext cx="545456" cy="246814"/>
            <a:chOff x="0" y="0"/>
            <a:chExt cx="727275" cy="3290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27275" cy="329085"/>
            </a:xfrm>
            <a:custGeom>
              <a:avLst/>
              <a:gdLst/>
              <a:ahLst/>
              <a:cxnLst/>
              <a:rect r="r" b="b" t="t" l="l"/>
              <a:pathLst>
                <a:path h="329085" w="727275">
                  <a:moveTo>
                    <a:pt x="0" y="0"/>
                  </a:moveTo>
                  <a:lnTo>
                    <a:pt x="727275" y="0"/>
                  </a:lnTo>
                  <a:lnTo>
                    <a:pt x="727275" y="329085"/>
                  </a:lnTo>
                  <a:lnTo>
                    <a:pt x="0" y="329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60499" r="0" b="-60499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231469" y="48234"/>
              <a:ext cx="264336" cy="213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67"/>
                </a:lnSpc>
              </a:pPr>
              <a:r>
                <a:rPr lang="en-US" b="true" sz="976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Y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2738088" y="3105051"/>
            <a:ext cx="1021894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2817037" y="2974524"/>
            <a:ext cx="545456" cy="246814"/>
            <a:chOff x="0" y="0"/>
            <a:chExt cx="727275" cy="32908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27275" cy="329085"/>
            </a:xfrm>
            <a:custGeom>
              <a:avLst/>
              <a:gdLst/>
              <a:ahLst/>
              <a:cxnLst/>
              <a:rect r="r" b="b" t="t" l="l"/>
              <a:pathLst>
                <a:path h="329085" w="727275">
                  <a:moveTo>
                    <a:pt x="0" y="0"/>
                  </a:moveTo>
                  <a:lnTo>
                    <a:pt x="727275" y="0"/>
                  </a:lnTo>
                  <a:lnTo>
                    <a:pt x="727275" y="329085"/>
                  </a:lnTo>
                  <a:lnTo>
                    <a:pt x="0" y="329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-60499" r="0" b="-60499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231469" y="48234"/>
              <a:ext cx="264336" cy="213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67"/>
                </a:lnSpc>
              </a:pPr>
              <a:r>
                <a:rPr lang="en-US" b="true" sz="976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672778" y="1388999"/>
            <a:ext cx="1308816" cy="761372"/>
            <a:chOff x="0" y="0"/>
            <a:chExt cx="1745088" cy="1015163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745088" cy="1015163"/>
              <a:chOff x="0" y="0"/>
              <a:chExt cx="5072791" cy="2950975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5072791" cy="2950975"/>
              </a:xfrm>
              <a:custGeom>
                <a:avLst/>
                <a:gdLst/>
                <a:ahLst/>
                <a:cxnLst/>
                <a:rect r="r" b="b" t="t" l="l"/>
                <a:pathLst>
                  <a:path h="2950975" w="5072791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950975"/>
                    </a:lnTo>
                    <a:lnTo>
                      <a:pt x="5072791" y="295097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872234"/>
                    </a:lnTo>
                    <a:lnTo>
                      <a:pt x="78740" y="2872234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78705" y="67695"/>
              <a:ext cx="1612873" cy="846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32"/>
                </a:lnSpc>
                <a:spcBef>
                  <a:spcPct val="0"/>
                </a:spcBef>
              </a:pPr>
              <a:r>
                <a:rPr lang="en-US" sz="73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¿De cuántas formas diferentes podemos elegir códigos con r casillas y n elementos en cada casilla y si podemos repetir elementos?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747788" y="2749171"/>
            <a:ext cx="1316945" cy="591359"/>
            <a:chOff x="0" y="0"/>
            <a:chExt cx="1755927" cy="788479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1755927" cy="788479"/>
              <a:chOff x="0" y="0"/>
              <a:chExt cx="5104299" cy="2292027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104299" cy="2292027"/>
              </a:xfrm>
              <a:custGeom>
                <a:avLst/>
                <a:gdLst/>
                <a:ahLst/>
                <a:cxnLst/>
                <a:rect r="r" b="b" t="t" l="l"/>
                <a:pathLst>
                  <a:path h="2292027" w="5104299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292027"/>
                    </a:lnTo>
                    <a:lnTo>
                      <a:pt x="5104299" y="2292027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213287"/>
                    </a:lnTo>
                    <a:lnTo>
                      <a:pt x="78740" y="2213287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192470" y="138853"/>
              <a:ext cx="1456390" cy="505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45"/>
                </a:lnSpc>
              </a:pPr>
              <a:r>
                <a:rPr lang="en-US" b="true" sz="746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Variación sin repetición de n elementos considerados de r en r.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6672778" y="2578308"/>
            <a:ext cx="1292558" cy="911054"/>
            <a:chOff x="0" y="0"/>
            <a:chExt cx="1723410" cy="1214738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1723410" cy="1214738"/>
              <a:chOff x="0" y="0"/>
              <a:chExt cx="5009775" cy="3531118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5009775" cy="3531119"/>
              </a:xfrm>
              <a:custGeom>
                <a:avLst/>
                <a:gdLst/>
                <a:ahLst/>
                <a:cxnLst/>
                <a:rect r="r" b="b" t="t" l="l"/>
                <a:pathLst>
                  <a:path h="3531119" w="5009775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3531119"/>
                    </a:lnTo>
                    <a:lnTo>
                      <a:pt x="5009775" y="3531119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3452378"/>
                    </a:lnTo>
                    <a:lnTo>
                      <a:pt x="78740" y="3452378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  <p:sp>
          <p:nvSpPr>
            <p:cNvPr name="TextBox 44" id="44"/>
            <p:cNvSpPr txBox="true"/>
            <p:nvPr/>
          </p:nvSpPr>
          <p:spPr>
            <a:xfrm rot="0">
              <a:off x="150611" y="84254"/>
              <a:ext cx="1482805" cy="1017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45"/>
                </a:lnSpc>
                <a:spcBef>
                  <a:spcPct val="0"/>
                </a:spcBef>
              </a:pP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¿De cuántas formas diferentes podemos elegir códigos con r casillas y n elementos en cada casilla, si no podemos repetir elementos?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208387" y="1388999"/>
            <a:ext cx="1308816" cy="597541"/>
            <a:chOff x="0" y="0"/>
            <a:chExt cx="5072791" cy="231598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072791" cy="2315987"/>
            </a:xfrm>
            <a:custGeom>
              <a:avLst/>
              <a:gdLst/>
              <a:ahLst/>
              <a:cxnLst/>
              <a:rect r="r" b="b" t="t" l="l"/>
              <a:pathLst>
                <a:path h="2315987" w="5072791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733EF6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5208387" y="2749171"/>
            <a:ext cx="1308816" cy="597541"/>
            <a:chOff x="0" y="0"/>
            <a:chExt cx="5072791" cy="231598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5072791" cy="2315987"/>
            </a:xfrm>
            <a:custGeom>
              <a:avLst/>
              <a:gdLst/>
              <a:ahLst/>
              <a:cxnLst/>
              <a:rect r="r" b="b" t="t" l="l"/>
              <a:pathLst>
                <a:path h="2315987" w="5072791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5208387" y="5469516"/>
            <a:ext cx="1308816" cy="597541"/>
            <a:chOff x="0" y="0"/>
            <a:chExt cx="5072791" cy="231598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072791" cy="2315987"/>
            </a:xfrm>
            <a:custGeom>
              <a:avLst/>
              <a:gdLst/>
              <a:ahLst/>
              <a:cxnLst/>
              <a:rect r="r" b="b" t="t" l="l"/>
              <a:pathLst>
                <a:path h="2315987" w="5072791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FF66C4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5208387" y="4109344"/>
            <a:ext cx="1308816" cy="597541"/>
            <a:chOff x="0" y="0"/>
            <a:chExt cx="5072791" cy="231598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072791" cy="2315987"/>
            </a:xfrm>
            <a:custGeom>
              <a:avLst/>
              <a:gdLst/>
              <a:ahLst/>
              <a:cxnLst/>
              <a:rect r="r" b="b" t="t" l="l"/>
              <a:pathLst>
                <a:path h="2315987" w="5072791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3759982" y="5469516"/>
            <a:ext cx="1308816" cy="691852"/>
            <a:chOff x="0" y="0"/>
            <a:chExt cx="1745088" cy="922469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0" y="0"/>
              <a:ext cx="1745088" cy="922469"/>
              <a:chOff x="0" y="0"/>
              <a:chExt cx="5072791" cy="2681523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5072791" cy="2681523"/>
              </a:xfrm>
              <a:custGeom>
                <a:avLst/>
                <a:gdLst/>
                <a:ahLst/>
                <a:cxnLst/>
                <a:rect r="r" b="b" t="t" l="l"/>
                <a:pathLst>
                  <a:path h="2681523" w="5072791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681523"/>
                    </a:lnTo>
                    <a:lnTo>
                      <a:pt x="5072791" y="2681523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602783"/>
                    </a:lnTo>
                    <a:lnTo>
                      <a:pt x="78740" y="2602783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</p:sp>
        </p:grpSp>
        <p:sp>
          <p:nvSpPr>
            <p:cNvPr name="TextBox 56" id="56"/>
            <p:cNvSpPr txBox="true"/>
            <p:nvPr/>
          </p:nvSpPr>
          <p:spPr>
            <a:xfrm rot="0">
              <a:off x="183674" y="122294"/>
              <a:ext cx="1406193" cy="649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06"/>
                </a:lnSpc>
              </a:pPr>
              <a:r>
                <a:rPr lang="en-US" b="true" sz="718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Combinación de n elementos considerados de</a:t>
              </a:r>
            </a:p>
            <a:p>
              <a:pPr algn="ctr" marL="0" indent="0" lvl="0">
                <a:lnSpc>
                  <a:spcPts val="1006"/>
                </a:lnSpc>
              </a:pPr>
              <a:r>
                <a:rPr lang="en-US" b="true" sz="718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r a r.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6672778" y="5057434"/>
            <a:ext cx="1308816" cy="1124943"/>
            <a:chOff x="0" y="0"/>
            <a:chExt cx="1745088" cy="1499924"/>
          </a:xfrm>
        </p:grpSpPr>
        <p:grpSp>
          <p:nvGrpSpPr>
            <p:cNvPr name="Group 58" id="58"/>
            <p:cNvGrpSpPr/>
            <p:nvPr/>
          </p:nvGrpSpPr>
          <p:grpSpPr>
            <a:xfrm rot="0">
              <a:off x="0" y="0"/>
              <a:ext cx="1745088" cy="1499924"/>
              <a:chOff x="0" y="0"/>
              <a:chExt cx="5072791" cy="4360125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5072791" cy="4360125"/>
              </a:xfrm>
              <a:custGeom>
                <a:avLst/>
                <a:gdLst/>
                <a:ahLst/>
                <a:cxnLst/>
                <a:rect r="r" b="b" t="t" l="l"/>
                <a:pathLst>
                  <a:path h="4360125" w="5072791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4360125"/>
                    </a:lnTo>
                    <a:lnTo>
                      <a:pt x="5072791" y="436012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4281385"/>
                    </a:lnTo>
                    <a:lnTo>
                      <a:pt x="78740" y="4281385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</p:sp>
        </p:grpSp>
        <p:sp>
          <p:nvSpPr>
            <p:cNvPr name="TextBox 60" id="60"/>
            <p:cNvSpPr txBox="true"/>
            <p:nvPr/>
          </p:nvSpPr>
          <p:spPr>
            <a:xfrm rot="0">
              <a:off x="85576" y="137016"/>
              <a:ext cx="1612873" cy="1210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29"/>
                </a:lnSpc>
                <a:spcBef>
                  <a:spcPct val="0"/>
                </a:spcBef>
              </a:pPr>
              <a:r>
                <a:rPr lang="en-US" sz="663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¿De cuántas formas diferentes podemos elegir combinaciones con r casillas y n elementos en cada casilla, si las combinaciones no pueden repetir elementos y es indiferente el orden de los elementos?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>
            <a:off x="1884205" y="5768287"/>
            <a:ext cx="1875777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2" id="62"/>
          <p:cNvGrpSpPr/>
          <p:nvPr/>
        </p:nvGrpSpPr>
        <p:grpSpPr>
          <a:xfrm rot="0">
            <a:off x="1474077" y="5644873"/>
            <a:ext cx="545456" cy="246814"/>
            <a:chOff x="0" y="0"/>
            <a:chExt cx="727275" cy="32908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727275" cy="329085"/>
            </a:xfrm>
            <a:custGeom>
              <a:avLst/>
              <a:gdLst/>
              <a:ahLst/>
              <a:cxnLst/>
              <a:rect r="r" b="b" t="t" l="l"/>
              <a:pathLst>
                <a:path h="329085" w="727275">
                  <a:moveTo>
                    <a:pt x="0" y="0"/>
                  </a:moveTo>
                  <a:lnTo>
                    <a:pt x="727275" y="0"/>
                  </a:lnTo>
                  <a:lnTo>
                    <a:pt x="727275" y="329085"/>
                  </a:lnTo>
                  <a:lnTo>
                    <a:pt x="0" y="329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-60499" r="0" b="-60499"/>
              </a:stretch>
            </a:blipFill>
          </p:spPr>
        </p:sp>
        <p:sp>
          <p:nvSpPr>
            <p:cNvPr name="TextBox 64" id="64"/>
            <p:cNvSpPr txBox="true"/>
            <p:nvPr/>
          </p:nvSpPr>
          <p:spPr>
            <a:xfrm rot="0">
              <a:off x="231469" y="48234"/>
              <a:ext cx="264336" cy="213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67"/>
                </a:lnSpc>
              </a:pPr>
              <a:r>
                <a:rPr lang="en-US" b="true" sz="976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6672778" y="3944399"/>
            <a:ext cx="1292558" cy="717395"/>
            <a:chOff x="0" y="0"/>
            <a:chExt cx="1723410" cy="956527"/>
          </a:xfrm>
        </p:grpSpPr>
        <p:grpSp>
          <p:nvGrpSpPr>
            <p:cNvPr name="Group 66" id="66"/>
            <p:cNvGrpSpPr/>
            <p:nvPr/>
          </p:nvGrpSpPr>
          <p:grpSpPr>
            <a:xfrm rot="0">
              <a:off x="0" y="0"/>
              <a:ext cx="1723410" cy="956527"/>
              <a:chOff x="0" y="0"/>
              <a:chExt cx="5009775" cy="2780524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5009775" cy="2780524"/>
              </a:xfrm>
              <a:custGeom>
                <a:avLst/>
                <a:gdLst/>
                <a:ahLst/>
                <a:cxnLst/>
                <a:rect r="r" b="b" t="t" l="l"/>
                <a:pathLst>
                  <a:path h="2780524" w="5009775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2780524"/>
                    </a:lnTo>
                    <a:lnTo>
                      <a:pt x="5009775" y="2780524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2701784"/>
                    </a:lnTo>
                    <a:lnTo>
                      <a:pt x="78740" y="2701784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  <p:sp>
          <p:nvSpPr>
            <p:cNvPr name="TextBox 68" id="68"/>
            <p:cNvSpPr txBox="true"/>
            <p:nvPr/>
          </p:nvSpPr>
          <p:spPr>
            <a:xfrm rot="0">
              <a:off x="143740" y="109751"/>
              <a:ext cx="1482805" cy="6764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45"/>
                </a:lnSpc>
                <a:spcBef>
                  <a:spcPct val="0"/>
                </a:spcBef>
              </a:pP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¿De cuántas formas diferentes podemos ordenar un determinado código de n elementos?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3755918" y="4109344"/>
            <a:ext cx="1316945" cy="723460"/>
            <a:chOff x="0" y="0"/>
            <a:chExt cx="1755927" cy="964614"/>
          </a:xfrm>
        </p:grpSpPr>
        <p:grpSp>
          <p:nvGrpSpPr>
            <p:cNvPr name="Group 70" id="70"/>
            <p:cNvGrpSpPr/>
            <p:nvPr/>
          </p:nvGrpSpPr>
          <p:grpSpPr>
            <a:xfrm rot="0">
              <a:off x="0" y="0"/>
              <a:ext cx="1755927" cy="964614"/>
              <a:chOff x="0" y="0"/>
              <a:chExt cx="5104299" cy="2804033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5104299" cy="2804033"/>
              </a:xfrm>
              <a:custGeom>
                <a:avLst/>
                <a:gdLst/>
                <a:ahLst/>
                <a:cxnLst/>
                <a:rect r="r" b="b" t="t" l="l"/>
                <a:pathLst>
                  <a:path h="2804033" w="5104299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804033"/>
                    </a:lnTo>
                    <a:lnTo>
                      <a:pt x="5104299" y="2804033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725293"/>
                    </a:lnTo>
                    <a:lnTo>
                      <a:pt x="78740" y="2725293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  <p:sp>
          <p:nvSpPr>
            <p:cNvPr name="TextBox 72" id="72"/>
            <p:cNvSpPr txBox="true"/>
            <p:nvPr/>
          </p:nvSpPr>
          <p:spPr>
            <a:xfrm rot="0">
              <a:off x="104787" y="560827"/>
              <a:ext cx="1557940" cy="335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45"/>
                </a:lnSpc>
              </a:pPr>
              <a:r>
                <a:rPr lang="en-US" b="true" sz="746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Permutación de n elementos</a:t>
              </a:r>
            </a:p>
          </p:txBody>
        </p:sp>
        <p:sp>
          <p:nvSpPr>
            <p:cNvPr name="TextBox 73" id="73"/>
            <p:cNvSpPr txBox="true"/>
            <p:nvPr/>
          </p:nvSpPr>
          <p:spPr>
            <a:xfrm rot="0">
              <a:off x="88558" y="85347"/>
              <a:ext cx="1557940" cy="164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45"/>
                </a:lnSpc>
              </a:pP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(Caso particular)</a:t>
              </a:r>
            </a:p>
          </p:txBody>
        </p:sp>
      </p:grpSp>
      <p:sp>
        <p:nvSpPr>
          <p:cNvPr name="AutoShape 74" id="74"/>
          <p:cNvSpPr/>
          <p:nvPr/>
        </p:nvSpPr>
        <p:spPr>
          <a:xfrm>
            <a:off x="2750734" y="1687769"/>
            <a:ext cx="0" cy="1420982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5" id="75"/>
          <p:cNvSpPr/>
          <p:nvPr/>
        </p:nvSpPr>
        <p:spPr>
          <a:xfrm>
            <a:off x="4401745" y="3346712"/>
            <a:ext cx="0" cy="762632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76" id="76"/>
          <p:cNvSpPr/>
          <p:nvPr/>
        </p:nvSpPr>
        <p:spPr>
          <a:xfrm flipH="false" flipV="false" rot="0">
            <a:off x="1389795" y="1932688"/>
            <a:ext cx="221782" cy="243005"/>
          </a:xfrm>
          <a:custGeom>
            <a:avLst/>
            <a:gdLst/>
            <a:ahLst/>
            <a:cxnLst/>
            <a:rect r="r" b="b" t="t" l="l"/>
            <a:pathLst>
              <a:path h="243005" w="221782">
                <a:moveTo>
                  <a:pt x="0" y="0"/>
                </a:moveTo>
                <a:lnTo>
                  <a:pt x="221782" y="0"/>
                </a:lnTo>
                <a:lnTo>
                  <a:pt x="221782" y="243005"/>
                </a:lnTo>
                <a:lnTo>
                  <a:pt x="0" y="2430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619" t="-15239" r="-78252" b="-3442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0">
            <a:off x="1598941" y="2057641"/>
            <a:ext cx="215642" cy="236104"/>
          </a:xfrm>
          <a:custGeom>
            <a:avLst/>
            <a:gdLst/>
            <a:ahLst/>
            <a:cxnLst/>
            <a:rect r="r" b="b" t="t" l="l"/>
            <a:pathLst>
              <a:path h="236104" w="215642">
                <a:moveTo>
                  <a:pt x="0" y="0"/>
                </a:moveTo>
                <a:lnTo>
                  <a:pt x="215642" y="0"/>
                </a:lnTo>
                <a:lnTo>
                  <a:pt x="215642" y="236104"/>
                </a:lnTo>
                <a:lnTo>
                  <a:pt x="0" y="23610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0">
            <a:off x="1791579" y="1932688"/>
            <a:ext cx="256382" cy="256382"/>
          </a:xfrm>
          <a:custGeom>
            <a:avLst/>
            <a:gdLst/>
            <a:ahLst/>
            <a:cxnLst/>
            <a:rect r="r" b="b" t="t" l="l"/>
            <a:pathLst>
              <a:path h="256382" w="256382">
                <a:moveTo>
                  <a:pt x="0" y="0"/>
                </a:moveTo>
                <a:lnTo>
                  <a:pt x="256382" y="0"/>
                </a:lnTo>
                <a:lnTo>
                  <a:pt x="256382" y="256382"/>
                </a:lnTo>
                <a:lnTo>
                  <a:pt x="0" y="25638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5400000">
            <a:off x="1849240" y="2143685"/>
            <a:ext cx="188416" cy="320734"/>
          </a:xfrm>
          <a:custGeom>
            <a:avLst/>
            <a:gdLst/>
            <a:ahLst/>
            <a:cxnLst/>
            <a:rect r="r" b="b" t="t" l="l"/>
            <a:pathLst>
              <a:path h="320734" w="188416">
                <a:moveTo>
                  <a:pt x="0" y="0"/>
                </a:moveTo>
                <a:lnTo>
                  <a:pt x="188416" y="0"/>
                </a:lnTo>
                <a:lnTo>
                  <a:pt x="188416" y="320734"/>
                </a:lnTo>
                <a:lnTo>
                  <a:pt x="0" y="32073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8770" r="-99966" b="-8699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1525898" y="5859214"/>
            <a:ext cx="430912" cy="430912"/>
          </a:xfrm>
          <a:custGeom>
            <a:avLst/>
            <a:gdLst/>
            <a:ahLst/>
            <a:cxnLst/>
            <a:rect r="r" b="b" t="t" l="l"/>
            <a:pathLst>
              <a:path h="430912" w="430912">
                <a:moveTo>
                  <a:pt x="0" y="0"/>
                </a:moveTo>
                <a:lnTo>
                  <a:pt x="430912" y="0"/>
                </a:lnTo>
                <a:lnTo>
                  <a:pt x="430912" y="430912"/>
                </a:lnTo>
                <a:lnTo>
                  <a:pt x="0" y="43091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-82866">
            <a:off x="1575609" y="1732920"/>
            <a:ext cx="262306" cy="258391"/>
          </a:xfrm>
          <a:custGeom>
            <a:avLst/>
            <a:gdLst/>
            <a:ahLst/>
            <a:cxnLst/>
            <a:rect r="r" b="b" t="t" l="l"/>
            <a:pathLst>
              <a:path h="258391" w="262306">
                <a:moveTo>
                  <a:pt x="0" y="0"/>
                </a:moveTo>
                <a:lnTo>
                  <a:pt x="262306" y="0"/>
                </a:lnTo>
                <a:lnTo>
                  <a:pt x="262306" y="258391"/>
                </a:lnTo>
                <a:lnTo>
                  <a:pt x="0" y="25839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-82866">
            <a:off x="2959296" y="3250437"/>
            <a:ext cx="262306" cy="258391"/>
          </a:xfrm>
          <a:custGeom>
            <a:avLst/>
            <a:gdLst/>
            <a:ahLst/>
            <a:cxnLst/>
            <a:rect r="r" b="b" t="t" l="l"/>
            <a:pathLst>
              <a:path h="258391" w="262306">
                <a:moveTo>
                  <a:pt x="0" y="0"/>
                </a:moveTo>
                <a:lnTo>
                  <a:pt x="262306" y="0"/>
                </a:lnTo>
                <a:lnTo>
                  <a:pt x="262306" y="258392"/>
                </a:lnTo>
                <a:lnTo>
                  <a:pt x="0" y="25839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0">
            <a:off x="2696541" y="1084341"/>
            <a:ext cx="221782" cy="243005"/>
          </a:xfrm>
          <a:custGeom>
            <a:avLst/>
            <a:gdLst/>
            <a:ahLst/>
            <a:cxnLst/>
            <a:rect r="r" b="b" t="t" l="l"/>
            <a:pathLst>
              <a:path h="243005" w="221782">
                <a:moveTo>
                  <a:pt x="0" y="0"/>
                </a:moveTo>
                <a:lnTo>
                  <a:pt x="221781" y="0"/>
                </a:lnTo>
                <a:lnTo>
                  <a:pt x="221781" y="243004"/>
                </a:lnTo>
                <a:lnTo>
                  <a:pt x="0" y="24300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619" t="-15239" r="-78252" b="-3442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2905686" y="1209293"/>
            <a:ext cx="215642" cy="236104"/>
          </a:xfrm>
          <a:custGeom>
            <a:avLst/>
            <a:gdLst/>
            <a:ahLst/>
            <a:cxnLst/>
            <a:rect r="r" b="b" t="t" l="l"/>
            <a:pathLst>
              <a:path h="236104" w="215642">
                <a:moveTo>
                  <a:pt x="0" y="0"/>
                </a:moveTo>
                <a:lnTo>
                  <a:pt x="215642" y="0"/>
                </a:lnTo>
                <a:lnTo>
                  <a:pt x="215642" y="236104"/>
                </a:lnTo>
                <a:lnTo>
                  <a:pt x="0" y="23610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3098324" y="1084341"/>
            <a:ext cx="256382" cy="256382"/>
          </a:xfrm>
          <a:custGeom>
            <a:avLst/>
            <a:gdLst/>
            <a:ahLst/>
            <a:cxnLst/>
            <a:rect r="r" b="b" t="t" l="l"/>
            <a:pathLst>
              <a:path h="256382" w="256382">
                <a:moveTo>
                  <a:pt x="0" y="0"/>
                </a:moveTo>
                <a:lnTo>
                  <a:pt x="256382" y="0"/>
                </a:lnTo>
                <a:lnTo>
                  <a:pt x="256382" y="256382"/>
                </a:lnTo>
                <a:lnTo>
                  <a:pt x="0" y="25638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86" id="86"/>
          <p:cNvSpPr/>
          <p:nvPr/>
        </p:nvSpPr>
        <p:spPr>
          <a:xfrm flipH="false" flipV="false" rot="5400000">
            <a:off x="3155985" y="1295337"/>
            <a:ext cx="188416" cy="320734"/>
          </a:xfrm>
          <a:custGeom>
            <a:avLst/>
            <a:gdLst/>
            <a:ahLst/>
            <a:cxnLst/>
            <a:rect r="r" b="b" t="t" l="l"/>
            <a:pathLst>
              <a:path h="320734" w="188416">
                <a:moveTo>
                  <a:pt x="0" y="0"/>
                </a:moveTo>
                <a:lnTo>
                  <a:pt x="188416" y="0"/>
                </a:lnTo>
                <a:lnTo>
                  <a:pt x="188416" y="320734"/>
                </a:lnTo>
                <a:lnTo>
                  <a:pt x="0" y="32073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8770" r="-99966" b="-8699"/>
            </a:stretch>
          </a:blipFill>
        </p:spPr>
      </p:sp>
      <p:grpSp>
        <p:nvGrpSpPr>
          <p:cNvPr name="Group 87" id="87"/>
          <p:cNvGrpSpPr/>
          <p:nvPr/>
        </p:nvGrpSpPr>
        <p:grpSpPr>
          <a:xfrm rot="0">
            <a:off x="8170575" y="4982291"/>
            <a:ext cx="3373325" cy="1565896"/>
            <a:chOff x="0" y="0"/>
            <a:chExt cx="4497766" cy="2087861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702506" cy="702506"/>
            </a:xfrm>
            <a:custGeom>
              <a:avLst/>
              <a:gdLst/>
              <a:ahLst/>
              <a:cxnLst/>
              <a:rect r="r" b="b" t="t" l="l"/>
              <a:pathLst>
                <a:path h="702506" w="702506">
                  <a:moveTo>
                    <a:pt x="0" y="0"/>
                  </a:moveTo>
                  <a:lnTo>
                    <a:pt x="702506" y="0"/>
                  </a:lnTo>
                  <a:lnTo>
                    <a:pt x="702506" y="702506"/>
                  </a:lnTo>
                  <a:lnTo>
                    <a:pt x="0" y="70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3644924" y="944160"/>
              <a:ext cx="741948" cy="586106"/>
            </a:xfrm>
            <a:custGeom>
              <a:avLst/>
              <a:gdLst/>
              <a:ahLst/>
              <a:cxnLst/>
              <a:rect r="r" b="b" t="t" l="l"/>
              <a:pathLst>
                <a:path h="586106" w="741948">
                  <a:moveTo>
                    <a:pt x="0" y="0"/>
                  </a:moveTo>
                  <a:lnTo>
                    <a:pt x="741947" y="0"/>
                  </a:lnTo>
                  <a:lnTo>
                    <a:pt x="741947" y="586105"/>
                  </a:lnTo>
                  <a:lnTo>
                    <a:pt x="0" y="586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-11519"/>
              </a:stretch>
            </a:blipFill>
          </p:spPr>
        </p:sp>
        <p:sp>
          <p:nvSpPr>
            <p:cNvPr name="Freeform 90" id="90"/>
            <p:cNvSpPr/>
            <p:nvPr/>
          </p:nvSpPr>
          <p:spPr>
            <a:xfrm flipH="false" flipV="false" rot="0">
              <a:off x="3442172" y="251874"/>
              <a:ext cx="1055595" cy="510427"/>
            </a:xfrm>
            <a:custGeom>
              <a:avLst/>
              <a:gdLst/>
              <a:ahLst/>
              <a:cxnLst/>
              <a:rect r="r" b="b" t="t" l="l"/>
              <a:pathLst>
                <a:path h="510427" w="1055595">
                  <a:moveTo>
                    <a:pt x="0" y="0"/>
                  </a:moveTo>
                  <a:lnTo>
                    <a:pt x="1055594" y="0"/>
                  </a:lnTo>
                  <a:lnTo>
                    <a:pt x="1055594" y="510426"/>
                  </a:lnTo>
                  <a:lnTo>
                    <a:pt x="0" y="5104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Freeform 91" id="91"/>
            <p:cNvSpPr/>
            <p:nvPr/>
          </p:nvSpPr>
          <p:spPr>
            <a:xfrm flipH="false" flipV="false" rot="0">
              <a:off x="757070" y="831805"/>
              <a:ext cx="1787774" cy="1256056"/>
            </a:xfrm>
            <a:custGeom>
              <a:avLst/>
              <a:gdLst/>
              <a:ahLst/>
              <a:cxnLst/>
              <a:rect r="r" b="b" t="t" l="l"/>
              <a:pathLst>
                <a:path h="1256056" w="1787774">
                  <a:moveTo>
                    <a:pt x="0" y="0"/>
                  </a:moveTo>
                  <a:lnTo>
                    <a:pt x="1787774" y="0"/>
                  </a:lnTo>
                  <a:lnTo>
                    <a:pt x="1787774" y="1256056"/>
                  </a:lnTo>
                  <a:lnTo>
                    <a:pt x="0" y="1256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29507" t="0" r="0" b="-456"/>
              </a:stretch>
            </a:blipFill>
          </p:spPr>
        </p:sp>
        <p:sp>
          <p:nvSpPr>
            <p:cNvPr name="AutoShape 92" id="92"/>
            <p:cNvSpPr/>
            <p:nvPr/>
          </p:nvSpPr>
          <p:spPr>
            <a:xfrm flipV="true">
              <a:off x="2245212" y="1351881"/>
              <a:ext cx="84058" cy="126609"/>
            </a:xfrm>
            <a:prstGeom prst="line">
              <a:avLst/>
            </a:prstGeom>
            <a:ln cap="rnd" w="15155">
              <a:solidFill>
                <a:srgbClr val="FF313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3" id="93"/>
            <p:cNvSpPr/>
            <p:nvPr/>
          </p:nvSpPr>
          <p:spPr>
            <a:xfrm flipV="true">
              <a:off x="2081583" y="1548103"/>
              <a:ext cx="84058" cy="126609"/>
            </a:xfrm>
            <a:prstGeom prst="line">
              <a:avLst/>
            </a:prstGeom>
            <a:ln cap="rnd" w="15155">
              <a:solidFill>
                <a:srgbClr val="FF313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4" id="94"/>
            <p:cNvSpPr txBox="true"/>
            <p:nvPr/>
          </p:nvSpPr>
          <p:spPr>
            <a:xfrm rot="0">
              <a:off x="757070" y="-28281"/>
              <a:ext cx="2659165" cy="275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656"/>
                </a:lnSpc>
              </a:pPr>
              <a:r>
                <a:rPr lang="en-US" b="true" sz="1226">
                  <a:solidFill>
                    <a:srgbClr val="FF66C4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Candado pulsador</a:t>
              </a:r>
            </a:p>
          </p:txBody>
        </p:sp>
        <p:sp>
          <p:nvSpPr>
            <p:cNvPr name="TextBox 95" id="95"/>
            <p:cNvSpPr txBox="true"/>
            <p:nvPr/>
          </p:nvSpPr>
          <p:spPr>
            <a:xfrm rot="0">
              <a:off x="754489" y="289520"/>
              <a:ext cx="2642218" cy="416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29"/>
                </a:lnSpc>
              </a:pPr>
              <a:r>
                <a:rPr lang="en-US" sz="571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Hay 10 teclas para elegir, de las que deben elegirse sólo 3 Combinaciones con las mismas cifras, pero desordenadas cuentan como la misma combinación.</a:t>
              </a:r>
            </a:p>
          </p:txBody>
        </p:sp>
      </p:grpSp>
      <p:sp>
        <p:nvSpPr>
          <p:cNvPr name="Freeform 96" id="96"/>
          <p:cNvSpPr/>
          <p:nvPr/>
        </p:nvSpPr>
        <p:spPr>
          <a:xfrm flipH="false" flipV="false" rot="0">
            <a:off x="5211467" y="5603303"/>
            <a:ext cx="1267909" cy="329969"/>
          </a:xfrm>
          <a:custGeom>
            <a:avLst/>
            <a:gdLst/>
            <a:ahLst/>
            <a:cxnLst/>
            <a:rect r="r" b="b" t="t" l="l"/>
            <a:pathLst>
              <a:path h="329969" w="1267909">
                <a:moveTo>
                  <a:pt x="0" y="0"/>
                </a:moveTo>
                <a:lnTo>
                  <a:pt x="1267909" y="0"/>
                </a:lnTo>
                <a:lnTo>
                  <a:pt x="1267909" y="329968"/>
                </a:lnTo>
                <a:lnTo>
                  <a:pt x="0" y="329968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-257825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5228840" y="4240938"/>
            <a:ext cx="1267909" cy="329969"/>
          </a:xfrm>
          <a:custGeom>
            <a:avLst/>
            <a:gdLst/>
            <a:ahLst/>
            <a:cxnLst/>
            <a:rect r="r" b="b" t="t" l="l"/>
            <a:pathLst>
              <a:path h="329969" w="1267909">
                <a:moveTo>
                  <a:pt x="0" y="0"/>
                </a:moveTo>
                <a:lnTo>
                  <a:pt x="1267910" y="0"/>
                </a:lnTo>
                <a:lnTo>
                  <a:pt x="1267910" y="329969"/>
                </a:lnTo>
                <a:lnTo>
                  <a:pt x="0" y="329969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27816" t="-265284" r="-22557" b="-172791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0">
            <a:off x="5229526" y="2868935"/>
            <a:ext cx="1238896" cy="418041"/>
          </a:xfrm>
          <a:custGeom>
            <a:avLst/>
            <a:gdLst/>
            <a:ahLst/>
            <a:cxnLst/>
            <a:rect r="r" b="b" t="t" l="l"/>
            <a:pathLst>
              <a:path h="418041" w="1238896">
                <a:moveTo>
                  <a:pt x="0" y="0"/>
                </a:moveTo>
                <a:lnTo>
                  <a:pt x="1238896" y="0"/>
                </a:lnTo>
                <a:lnTo>
                  <a:pt x="1238896" y="418041"/>
                </a:lnTo>
                <a:lnTo>
                  <a:pt x="0" y="418041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23762" t="-85301" r="-22231" b="-217608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5220496" y="1519736"/>
            <a:ext cx="1267909" cy="329969"/>
          </a:xfrm>
          <a:custGeom>
            <a:avLst/>
            <a:gdLst/>
            <a:ahLst/>
            <a:cxnLst/>
            <a:rect r="r" b="b" t="t" l="l"/>
            <a:pathLst>
              <a:path h="329969" w="1267909">
                <a:moveTo>
                  <a:pt x="0" y="0"/>
                </a:moveTo>
                <a:lnTo>
                  <a:pt x="1267909" y="0"/>
                </a:lnTo>
                <a:lnTo>
                  <a:pt x="1267909" y="329969"/>
                </a:lnTo>
                <a:lnTo>
                  <a:pt x="0" y="329969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39458" t="0" r="-35574" b="-526311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4072034" y="4352400"/>
            <a:ext cx="659421" cy="203102"/>
          </a:xfrm>
          <a:custGeom>
            <a:avLst/>
            <a:gdLst/>
            <a:ahLst/>
            <a:cxnLst/>
            <a:rect r="r" b="b" t="t" l="l"/>
            <a:pathLst>
              <a:path h="203102" w="659421">
                <a:moveTo>
                  <a:pt x="0" y="0"/>
                </a:moveTo>
                <a:lnTo>
                  <a:pt x="659422" y="0"/>
                </a:lnTo>
                <a:lnTo>
                  <a:pt x="659422" y="203101"/>
                </a:lnTo>
                <a:lnTo>
                  <a:pt x="0" y="20310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101" id="101"/>
          <p:cNvSpPr txBox="true"/>
          <p:nvPr/>
        </p:nvSpPr>
        <p:spPr>
          <a:xfrm rot="0">
            <a:off x="5473319" y="1055766"/>
            <a:ext cx="778951" cy="19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Fórmula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6656519" y="1050661"/>
            <a:ext cx="1308816" cy="19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Respon a la pregunta...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893903" y="825970"/>
            <a:ext cx="1625718" cy="381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40"/>
              </a:lnSpc>
              <a:spcBef>
                <a:spcPct val="0"/>
              </a:spcBef>
            </a:pPr>
            <a:r>
              <a:rPr lang="en-US" b="true" sz="1100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</a:t>
            </a:r>
            <a:r>
              <a:rPr lang="en-US" sz="110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caselles </a:t>
            </a:r>
          </a:p>
          <a:p>
            <a:pPr algn="l" marL="0" indent="0" lvl="0">
              <a:lnSpc>
                <a:spcPts val="1540"/>
              </a:lnSpc>
              <a:spcBef>
                <a:spcPct val="0"/>
              </a:spcBef>
            </a:pPr>
            <a:r>
              <a:rPr lang="en-US" b="true" sz="1100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 </a:t>
            </a:r>
            <a:r>
              <a:rPr lang="en-US" sz="110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elements a cada casella</a:t>
            </a:r>
          </a:p>
        </p:txBody>
      </p:sp>
      <p:grpSp>
        <p:nvGrpSpPr>
          <p:cNvPr name="Group 104" id="104"/>
          <p:cNvGrpSpPr/>
          <p:nvPr/>
        </p:nvGrpSpPr>
        <p:grpSpPr>
          <a:xfrm rot="0">
            <a:off x="8189625" y="1452808"/>
            <a:ext cx="2741745" cy="533538"/>
            <a:chOff x="0" y="0"/>
            <a:chExt cx="3655660" cy="711384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594309" cy="651180"/>
            </a:xfrm>
            <a:custGeom>
              <a:avLst/>
              <a:gdLst/>
              <a:ahLst/>
              <a:cxnLst/>
              <a:rect r="r" b="b" t="t" l="l"/>
              <a:pathLst>
                <a:path h="651180" w="594309">
                  <a:moveTo>
                    <a:pt x="0" y="0"/>
                  </a:moveTo>
                  <a:lnTo>
                    <a:pt x="594309" y="0"/>
                  </a:lnTo>
                  <a:lnTo>
                    <a:pt x="594309" y="651180"/>
                  </a:lnTo>
                  <a:lnTo>
                    <a:pt x="0" y="651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 l="-3619" t="-15239" r="-78252" b="-3442"/>
              </a:stretch>
            </a:blipFill>
          </p:spPr>
        </p:sp>
        <p:sp>
          <p:nvSpPr>
            <p:cNvPr name="Freeform 106" id="106"/>
            <p:cNvSpPr/>
            <p:nvPr/>
          </p:nvSpPr>
          <p:spPr>
            <a:xfrm flipH="false" flipV="false" rot="0">
              <a:off x="3171807" y="101322"/>
              <a:ext cx="483853" cy="495856"/>
            </a:xfrm>
            <a:custGeom>
              <a:avLst/>
              <a:gdLst/>
              <a:ahLst/>
              <a:cxnLst/>
              <a:rect r="r" b="b" t="t" l="l"/>
              <a:pathLst>
                <a:path h="495856" w="483853">
                  <a:moveTo>
                    <a:pt x="0" y="0"/>
                  </a:moveTo>
                  <a:lnTo>
                    <a:pt x="483853" y="0"/>
                  </a:lnTo>
                  <a:lnTo>
                    <a:pt x="483853" y="495856"/>
                  </a:lnTo>
                  <a:lnTo>
                    <a:pt x="0" y="4958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319647" t="0" r="0" b="0"/>
              </a:stretch>
            </a:blipFill>
          </p:spPr>
        </p:sp>
        <p:sp>
          <p:nvSpPr>
            <p:cNvPr name="TextBox 107" id="107"/>
            <p:cNvSpPr txBox="true"/>
            <p:nvPr/>
          </p:nvSpPr>
          <p:spPr>
            <a:xfrm rot="0">
              <a:off x="738050" y="-27651"/>
              <a:ext cx="2698221" cy="279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680"/>
                </a:lnSpc>
              </a:pPr>
              <a:r>
                <a:rPr lang="en-US" b="true" sz="1244">
                  <a:solidFill>
                    <a:srgbClr val="733EF6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Candado de numeración de ruleta</a:t>
              </a:r>
            </a:p>
          </p:txBody>
        </p:sp>
        <p:sp>
          <p:nvSpPr>
            <p:cNvPr name="TextBox 108" id="108"/>
            <p:cNvSpPr txBox="true"/>
            <p:nvPr/>
          </p:nvSpPr>
          <p:spPr>
            <a:xfrm rot="0">
              <a:off x="738050" y="326850"/>
              <a:ext cx="2219607" cy="384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8"/>
                </a:lnSpc>
              </a:pPr>
              <a:r>
                <a:rPr lang="en-US" sz="544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 pueden elegir combinaciones de 4 números.</a:t>
              </a:r>
            </a:p>
            <a:p>
              <a:pPr algn="l" marL="0" indent="0" lvl="0">
                <a:lnSpc>
                  <a:spcPts val="788"/>
                </a:lnSpc>
              </a:pPr>
              <a:r>
                <a:rPr lang="en-US" sz="544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Cada casilla tiene 10 elementos.</a:t>
              </a:r>
            </a:p>
            <a:p>
              <a:pPr algn="l" marL="0" indent="0" lvl="0">
                <a:lnSpc>
                  <a:spcPts val="788"/>
                </a:lnSpc>
              </a:pPr>
              <a:r>
                <a:rPr lang="en-US" sz="544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Una combinación puede contener elementos repetidos.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8103900" y="2150056"/>
            <a:ext cx="3108897" cy="1496705"/>
            <a:chOff x="0" y="0"/>
            <a:chExt cx="4145197" cy="1995607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835603" y="1676431"/>
              <a:ext cx="2236803" cy="319176"/>
            </a:xfrm>
            <a:custGeom>
              <a:avLst/>
              <a:gdLst/>
              <a:ahLst/>
              <a:cxnLst/>
              <a:rect r="r" b="b" t="t" l="l"/>
              <a:pathLst>
                <a:path h="319176" w="2236803">
                  <a:moveTo>
                    <a:pt x="0" y="0"/>
                  </a:moveTo>
                  <a:lnTo>
                    <a:pt x="2236803" y="0"/>
                  </a:lnTo>
                  <a:lnTo>
                    <a:pt x="2236803" y="319176"/>
                  </a:lnTo>
                  <a:lnTo>
                    <a:pt x="0" y="319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/>
              <a:stretch>
                <a:fillRect l="0" t="0" r="0" b="0"/>
              </a:stretch>
            </a:blipFill>
          </p:spPr>
        </p:sp>
        <p:sp>
          <p:nvSpPr>
            <p:cNvPr name="AutoShape 111" id="111"/>
            <p:cNvSpPr/>
            <p:nvPr/>
          </p:nvSpPr>
          <p:spPr>
            <a:xfrm>
              <a:off x="1489815" y="1771961"/>
              <a:ext cx="875724" cy="7183"/>
            </a:xfrm>
            <a:prstGeom prst="line">
              <a:avLst/>
            </a:prstGeom>
            <a:ln cap="rnd" w="14471">
              <a:solidFill>
                <a:srgbClr val="FF3131">
                  <a:alpha val="49804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2" id="112"/>
            <p:cNvSpPr/>
            <p:nvPr/>
          </p:nvSpPr>
          <p:spPr>
            <a:xfrm>
              <a:off x="1092922" y="1906126"/>
              <a:ext cx="1049690" cy="0"/>
            </a:xfrm>
            <a:prstGeom prst="line">
              <a:avLst/>
            </a:prstGeom>
            <a:ln cap="rnd" w="14471">
              <a:solidFill>
                <a:srgbClr val="FF3131">
                  <a:alpha val="37647"/>
                </a:srgbClr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13" id="113"/>
            <p:cNvGrpSpPr/>
            <p:nvPr/>
          </p:nvGrpSpPr>
          <p:grpSpPr>
            <a:xfrm rot="0">
              <a:off x="1776037" y="1389740"/>
              <a:ext cx="238624" cy="238624"/>
              <a:chOff x="0" y="0"/>
              <a:chExt cx="1913890" cy="1913890"/>
            </a:xfrm>
          </p:grpSpPr>
          <p:sp>
            <p:nvSpPr>
              <p:cNvPr name="Freeform 114" id="11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115" id="115"/>
            <p:cNvSpPr/>
            <p:nvPr/>
          </p:nvSpPr>
          <p:spPr>
            <a:xfrm flipH="false" flipV="false" rot="-82866">
              <a:off x="9439" y="9585"/>
              <a:ext cx="804929" cy="792915"/>
            </a:xfrm>
            <a:custGeom>
              <a:avLst/>
              <a:gdLst/>
              <a:ahLst/>
              <a:cxnLst/>
              <a:rect r="r" b="b" t="t" l="l"/>
              <a:pathLst>
                <a:path h="792915" w="804929">
                  <a:moveTo>
                    <a:pt x="0" y="0"/>
                  </a:moveTo>
                  <a:lnTo>
                    <a:pt x="804929" y="0"/>
                  </a:lnTo>
                  <a:lnTo>
                    <a:pt x="804929" y="792915"/>
                  </a:lnTo>
                  <a:lnTo>
                    <a:pt x="0" y="792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  <p:sp>
          <p:nvSpPr>
            <p:cNvPr name="Freeform 116" id="116"/>
            <p:cNvSpPr/>
            <p:nvPr/>
          </p:nvSpPr>
          <p:spPr>
            <a:xfrm flipH="false" flipV="false" rot="0">
              <a:off x="852799" y="1187653"/>
              <a:ext cx="1203335" cy="460942"/>
            </a:xfrm>
            <a:custGeom>
              <a:avLst/>
              <a:gdLst/>
              <a:ahLst/>
              <a:cxnLst/>
              <a:rect r="r" b="b" t="t" l="l"/>
              <a:pathLst>
                <a:path h="460942" w="1203335">
                  <a:moveTo>
                    <a:pt x="0" y="0"/>
                  </a:moveTo>
                  <a:lnTo>
                    <a:pt x="1203335" y="0"/>
                  </a:lnTo>
                  <a:lnTo>
                    <a:pt x="1203335" y="460942"/>
                  </a:lnTo>
                  <a:lnTo>
                    <a:pt x="0" y="460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44403" t="0" r="0" b="0"/>
              </a:stretch>
            </a:blipFill>
          </p:spPr>
        </p:sp>
        <p:sp>
          <p:nvSpPr>
            <p:cNvPr name="Freeform 117" id="117"/>
            <p:cNvSpPr/>
            <p:nvPr/>
          </p:nvSpPr>
          <p:spPr>
            <a:xfrm flipH="false" flipV="false" rot="0">
              <a:off x="3089602" y="693387"/>
              <a:ext cx="1055595" cy="453807"/>
            </a:xfrm>
            <a:custGeom>
              <a:avLst/>
              <a:gdLst/>
              <a:ahLst/>
              <a:cxnLst/>
              <a:rect r="r" b="b" t="t" l="l"/>
              <a:pathLst>
                <a:path h="453807" w="1055595">
                  <a:moveTo>
                    <a:pt x="0" y="0"/>
                  </a:moveTo>
                  <a:lnTo>
                    <a:pt x="1055595" y="0"/>
                  </a:lnTo>
                  <a:lnTo>
                    <a:pt x="1055595" y="453807"/>
                  </a:lnTo>
                  <a:lnTo>
                    <a:pt x="0" y="4538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  <p:sp>
          <p:nvSpPr>
            <p:cNvPr name="Freeform 118" id="118"/>
            <p:cNvSpPr/>
            <p:nvPr/>
          </p:nvSpPr>
          <p:spPr>
            <a:xfrm flipH="false" flipV="false" rot="0">
              <a:off x="3250558" y="1256647"/>
              <a:ext cx="741948" cy="708972"/>
            </a:xfrm>
            <a:custGeom>
              <a:avLst/>
              <a:gdLst/>
              <a:ahLst/>
              <a:cxnLst/>
              <a:rect r="r" b="b" t="t" l="l"/>
              <a:pathLst>
                <a:path h="708972" w="741948">
                  <a:moveTo>
                    <a:pt x="0" y="0"/>
                  </a:moveTo>
                  <a:lnTo>
                    <a:pt x="741948" y="0"/>
                  </a:lnTo>
                  <a:lnTo>
                    <a:pt x="741948" y="708972"/>
                  </a:lnTo>
                  <a:lnTo>
                    <a:pt x="0" y="708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  <p:sp>
          <p:nvSpPr>
            <p:cNvPr name="TextBox 119" id="119"/>
            <p:cNvSpPr txBox="true"/>
            <p:nvPr/>
          </p:nvSpPr>
          <p:spPr>
            <a:xfrm rot="0">
              <a:off x="869996" y="227526"/>
              <a:ext cx="2101195" cy="262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563"/>
                </a:lnSpc>
              </a:pPr>
              <a:r>
                <a:rPr lang="en-US" b="true" sz="1157">
                  <a:solidFill>
                    <a:srgbClr val="00BF63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Candado de caja fuerte</a:t>
              </a:r>
            </a:p>
          </p:txBody>
        </p:sp>
        <p:sp>
          <p:nvSpPr>
            <p:cNvPr name="TextBox 120" id="120"/>
            <p:cNvSpPr txBox="true"/>
            <p:nvPr/>
          </p:nvSpPr>
          <p:spPr>
            <a:xfrm rot="0">
              <a:off x="869996" y="697728"/>
              <a:ext cx="2219607" cy="384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3"/>
                </a:lnSpc>
              </a:pPr>
              <a:r>
                <a:rPr lang="en-US" sz="54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 pueden elegir combinaciones de 3 números.</a:t>
              </a:r>
            </a:p>
            <a:p>
              <a:pPr algn="l" marL="0" indent="0" lvl="0">
                <a:lnSpc>
                  <a:spcPts val="783"/>
                </a:lnSpc>
              </a:pPr>
              <a:r>
                <a:rPr lang="en-US" sz="54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Cada casilla tiene 40 elementos.</a:t>
              </a:r>
            </a:p>
            <a:p>
              <a:pPr algn="l" marL="0" indent="0" lvl="0">
                <a:lnSpc>
                  <a:spcPts val="783"/>
                </a:lnSpc>
              </a:pPr>
              <a:r>
                <a:rPr lang="en-US" b="true" sz="540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Una combinación no puede tener elementos repetidos.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8189625" y="3869131"/>
            <a:ext cx="2375380" cy="966537"/>
            <a:chOff x="0" y="0"/>
            <a:chExt cx="3167173" cy="1288717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571184" cy="972306"/>
            </a:xfrm>
            <a:custGeom>
              <a:avLst/>
              <a:gdLst/>
              <a:ahLst/>
              <a:cxnLst/>
              <a:rect r="r" b="b" t="t" l="l"/>
              <a:pathLst>
                <a:path h="972306" w="571184">
                  <a:moveTo>
                    <a:pt x="0" y="0"/>
                  </a:moveTo>
                  <a:lnTo>
                    <a:pt x="571184" y="0"/>
                  </a:lnTo>
                  <a:lnTo>
                    <a:pt x="571184" y="972306"/>
                  </a:lnTo>
                  <a:lnTo>
                    <a:pt x="0" y="9723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/>
              <a:stretch>
                <a:fillRect l="0" t="-8770" r="-99966" b="-8699"/>
              </a:stretch>
            </a:blipFill>
          </p:spPr>
        </p:sp>
        <p:sp>
          <p:nvSpPr>
            <p:cNvPr name="Freeform 123" id="123"/>
            <p:cNvSpPr/>
            <p:nvPr/>
          </p:nvSpPr>
          <p:spPr>
            <a:xfrm flipH="false" flipV="false" rot="0">
              <a:off x="778774" y="996817"/>
              <a:ext cx="2097838" cy="291900"/>
            </a:xfrm>
            <a:custGeom>
              <a:avLst/>
              <a:gdLst/>
              <a:ahLst/>
              <a:cxnLst/>
              <a:rect r="r" b="b" t="t" l="l"/>
              <a:pathLst>
                <a:path h="291900" w="2097838">
                  <a:moveTo>
                    <a:pt x="0" y="0"/>
                  </a:moveTo>
                  <a:lnTo>
                    <a:pt x="2097838" y="0"/>
                  </a:lnTo>
                  <a:lnTo>
                    <a:pt x="2097838" y="291900"/>
                  </a:lnTo>
                  <a:lnTo>
                    <a:pt x="0" y="291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/>
              <a:stretch>
                <a:fillRect l="-35907" t="0" r="0" b="0"/>
              </a:stretch>
            </a:blipFill>
          </p:spPr>
        </p:sp>
        <p:sp>
          <p:nvSpPr>
            <p:cNvPr name="TextBox 124" id="124"/>
            <p:cNvSpPr txBox="true"/>
            <p:nvPr/>
          </p:nvSpPr>
          <p:spPr>
            <a:xfrm rot="0">
              <a:off x="726488" y="25934"/>
              <a:ext cx="2101195" cy="524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563"/>
                </a:lnSpc>
              </a:pPr>
              <a:r>
                <a:rPr lang="en-US" b="true" sz="1157">
                  <a:solidFill>
                    <a:srgbClr val="00BF63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Candado direccional (restricciones)</a:t>
              </a:r>
            </a:p>
          </p:txBody>
        </p:sp>
        <p:sp>
          <p:nvSpPr>
            <p:cNvPr name="TextBox 125" id="125"/>
            <p:cNvSpPr txBox="true"/>
            <p:nvPr/>
          </p:nvSpPr>
          <p:spPr>
            <a:xfrm rot="0">
              <a:off x="743684" y="518937"/>
              <a:ext cx="2423489" cy="421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1"/>
                </a:lnSpc>
              </a:pPr>
              <a:r>
                <a:rPr lang="en-US" sz="58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 pueden seleccionar combinaciones de 4 artículos ⬆️⬇️➡️⬅️</a:t>
              </a:r>
            </a:p>
            <a:p>
              <a:pPr algn="l" marL="0" indent="0" lvl="0">
                <a:lnSpc>
                  <a:spcPts val="841"/>
                </a:lnSpc>
              </a:pPr>
              <a:r>
                <a:rPr lang="en-US" b="true" sz="580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Una combinación no puede tener elementos repetidos.</a:t>
              </a:r>
            </a:p>
          </p:txBody>
        </p:sp>
      </p:grpSp>
      <p:sp>
        <p:nvSpPr>
          <p:cNvPr name="TextBox 126" id="126"/>
          <p:cNvSpPr txBox="true"/>
          <p:nvPr/>
        </p:nvSpPr>
        <p:spPr>
          <a:xfrm rot="0">
            <a:off x="3757150" y="1055766"/>
            <a:ext cx="1308816" cy="19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Nombre del modelo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685800" y="78867"/>
            <a:ext cx="10820400" cy="27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40"/>
              </a:lnSpc>
            </a:pPr>
            <a:r>
              <a:rPr lang="en-US" sz="1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Q₃: ¿Qué caracteriza a un modelo de candado? ¿Qué modelos existen? ¿Cómo les denominamos?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698492" y="0"/>
            <a:ext cx="4576572" cy="2990088"/>
          </a:xfrm>
          <a:custGeom>
            <a:avLst/>
            <a:gdLst/>
            <a:ahLst/>
            <a:cxnLst/>
            <a:rect r="r" b="b" t="t" l="l"/>
            <a:pathLst>
              <a:path h="2990088" w="4576572">
                <a:moveTo>
                  <a:pt x="0" y="0"/>
                </a:moveTo>
                <a:lnTo>
                  <a:pt x="4576572" y="0"/>
                </a:lnTo>
                <a:lnTo>
                  <a:pt x="4576572" y="2990088"/>
                </a:lnTo>
                <a:lnTo>
                  <a:pt x="0" y="29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7318947" y="298566"/>
            <a:ext cx="1554480" cy="1699260"/>
          </a:xfrm>
          <a:custGeom>
            <a:avLst/>
            <a:gdLst/>
            <a:ahLst/>
            <a:cxnLst/>
            <a:rect r="r" b="b" t="t" l="l"/>
            <a:pathLst>
              <a:path h="1699260" w="1554480">
                <a:moveTo>
                  <a:pt x="0" y="0"/>
                </a:moveTo>
                <a:lnTo>
                  <a:pt x="1554480" y="0"/>
                </a:lnTo>
                <a:lnTo>
                  <a:pt x="1554480" y="1699260"/>
                </a:lnTo>
                <a:lnTo>
                  <a:pt x="0" y="16992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619" t="-15239" r="-78251" b="-34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73537" y="57012"/>
            <a:ext cx="2188464" cy="2182368"/>
          </a:xfrm>
          <a:custGeom>
            <a:avLst/>
            <a:gdLst/>
            <a:ahLst/>
            <a:cxnLst/>
            <a:rect r="r" b="b" t="t" l="l"/>
            <a:pathLst>
              <a:path h="2182368" w="2188464">
                <a:moveTo>
                  <a:pt x="0" y="0"/>
                </a:moveTo>
                <a:lnTo>
                  <a:pt x="2188464" y="0"/>
                </a:lnTo>
                <a:lnTo>
                  <a:pt x="2188464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89389" y="2463238"/>
            <a:ext cx="1510284" cy="1650492"/>
          </a:xfrm>
          <a:custGeom>
            <a:avLst/>
            <a:gdLst/>
            <a:ahLst/>
            <a:cxnLst/>
            <a:rect r="r" b="b" t="t" l="l"/>
            <a:pathLst>
              <a:path h="1650492" w="1510284">
                <a:moveTo>
                  <a:pt x="0" y="0"/>
                </a:moveTo>
                <a:lnTo>
                  <a:pt x="1510284" y="0"/>
                </a:lnTo>
                <a:lnTo>
                  <a:pt x="1510284" y="1650492"/>
                </a:lnTo>
                <a:lnTo>
                  <a:pt x="0" y="1650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197027" y="2328219"/>
            <a:ext cx="1798320" cy="1792224"/>
          </a:xfrm>
          <a:custGeom>
            <a:avLst/>
            <a:gdLst/>
            <a:ahLst/>
            <a:cxnLst/>
            <a:rect r="r" b="b" t="t" l="l"/>
            <a:pathLst>
              <a:path h="1792224" w="1798320">
                <a:moveTo>
                  <a:pt x="0" y="0"/>
                </a:moveTo>
                <a:lnTo>
                  <a:pt x="1798320" y="0"/>
                </a:lnTo>
                <a:lnTo>
                  <a:pt x="1798320" y="1792224"/>
                </a:lnTo>
                <a:lnTo>
                  <a:pt x="0" y="17922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7209240">
            <a:off x="7697592" y="4282645"/>
            <a:ext cx="1317031" cy="2248281"/>
            <a:chOff x="0" y="0"/>
            <a:chExt cx="1756042" cy="29977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56029" cy="2997708"/>
            </a:xfrm>
            <a:custGeom>
              <a:avLst/>
              <a:gdLst/>
              <a:ahLst/>
              <a:cxnLst/>
              <a:rect r="r" b="b" t="t" l="l"/>
              <a:pathLst>
                <a:path h="2997708" w="1756029">
                  <a:moveTo>
                    <a:pt x="0" y="2997708"/>
                  </a:moveTo>
                  <a:lnTo>
                    <a:pt x="1756029" y="2997581"/>
                  </a:lnTo>
                  <a:lnTo>
                    <a:pt x="1756029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blipFill>
              <a:blip r:embed="rId12"/>
              <a:stretch>
                <a:fillRect l="0" t="-8768" r="-99979" b="-8698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9658917" y="4342330"/>
            <a:ext cx="1752600" cy="1746504"/>
          </a:xfrm>
          <a:custGeom>
            <a:avLst/>
            <a:gdLst/>
            <a:ahLst/>
            <a:cxnLst/>
            <a:rect r="r" b="b" t="t" l="l"/>
            <a:pathLst>
              <a:path h="1746504" w="1752600">
                <a:moveTo>
                  <a:pt x="0" y="0"/>
                </a:moveTo>
                <a:lnTo>
                  <a:pt x="1752600" y="0"/>
                </a:lnTo>
                <a:lnTo>
                  <a:pt x="1752600" y="1746504"/>
                </a:lnTo>
                <a:lnTo>
                  <a:pt x="0" y="174650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82526" y="678160"/>
            <a:ext cx="6103770" cy="499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16"/>
              </a:lnSpc>
            </a:pPr>
            <a:r>
              <a:rPr lang="en-US" sz="651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Q₀: De la siguiente colección de candados, ¿cuál es más seguro?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09960" y="657225"/>
            <a:ext cx="9972081" cy="550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69"/>
              </a:lnSpc>
            </a:pPr>
            <a:r>
              <a:rPr lang="en-US" sz="72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Q₄: ¿Funcionan estos </a:t>
            </a:r>
            <a:r>
              <a:rPr lang="en-US" sz="7224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modelos</a:t>
            </a:r>
            <a:r>
              <a:rPr lang="en-US" sz="72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para resolver más </a:t>
            </a:r>
            <a:r>
              <a:rPr lang="en-US" sz="7224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problemas</a:t>
            </a:r>
            <a:r>
              <a:rPr lang="en-US" sz="72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con contextos diferentes de candados?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5800" y="2247184"/>
            <a:ext cx="10820400" cy="400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Cuántas formas diferentes hay de...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Elegir presidente, secretario y portavoz de un grupo de 12 personas si una persona no puede tener más de un cargo.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Elegir presidente, secretario y portavoz de un grupo de 12 personas si una persona puede tener más de un cargo.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Formar palabras de tres letras distintas con las letras de la palabra PERMUTACIÓN.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Colorear una bandera con 3 colores disponibles en disposición horizontal y debemos utilizar un mínimo de 2 y un máximo de 3 y no se pueden repetir los colores.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Elegir un helado si hay 6 sabores diferentes y nos permiten elegir 2 sabores distintos.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 4 botes de pintura de colores diferentes, cuántas mezclas de 2 colores diferentes podemos hacer.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Contestar a 4 preguntas de un listado de 5.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Asignar 2 hermanos gemelos de forma que no coincidan en la misma clase si la escuela tiene 4 clases de 3º de ESO.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Montar una pulsera de bolas si tenemos disponibles 10 bolas, todas de colores distintos.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Organizar los deberes de 3 asignaturas durante una tarde.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Combinar 10 camisetas durante una semana a fin de no repetir camiseta ningún día de la semana.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Combinar las camisetas del caso anterior con 3 pantalones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Realizar matrículas de vehículos que constan de 4 números y 3 letras del alfabeto, excluyendo las vocales.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800" y="638194"/>
            <a:ext cx="5613970" cy="78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37"/>
              </a:lnSpc>
            </a:pPr>
            <a:r>
              <a:rPr lang="en-US" sz="4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INFORME Q₄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8211" y="1666997"/>
            <a:ext cx="11293043" cy="34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5"/>
              </a:lnSpc>
            </a:pPr>
            <a:r>
              <a:rPr lang="en-US" b="true" sz="197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Q₄: ¿Funcionan estos modelos para resolver más problemas con contextos diferentes de candados?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0681" y="93136"/>
            <a:ext cx="10685519" cy="27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40"/>
              </a:lnSpc>
            </a:pPr>
            <a:r>
              <a:rPr lang="en-US" sz="1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Q₄: ¿Funcionan estos modelos para resolver más problemas con contextos diferentes de candados?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698492" y="0"/>
            <a:ext cx="4576572" cy="2990088"/>
          </a:xfrm>
          <a:custGeom>
            <a:avLst/>
            <a:gdLst/>
            <a:ahLst/>
            <a:cxnLst/>
            <a:rect r="r" b="b" t="t" l="l"/>
            <a:pathLst>
              <a:path h="2990088" w="4576572">
                <a:moveTo>
                  <a:pt x="0" y="0"/>
                </a:moveTo>
                <a:lnTo>
                  <a:pt x="4576572" y="0"/>
                </a:lnTo>
                <a:lnTo>
                  <a:pt x="4576572" y="2990088"/>
                </a:lnTo>
                <a:lnTo>
                  <a:pt x="0" y="29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900317" y="1739817"/>
            <a:ext cx="1279584" cy="1398761"/>
          </a:xfrm>
          <a:custGeom>
            <a:avLst/>
            <a:gdLst/>
            <a:ahLst/>
            <a:cxnLst/>
            <a:rect r="r" b="b" t="t" l="l"/>
            <a:pathLst>
              <a:path h="1398761" w="1279584">
                <a:moveTo>
                  <a:pt x="0" y="0"/>
                </a:moveTo>
                <a:lnTo>
                  <a:pt x="1279583" y="0"/>
                </a:lnTo>
                <a:lnTo>
                  <a:pt x="1279583" y="1398760"/>
                </a:lnTo>
                <a:lnTo>
                  <a:pt x="0" y="13987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619" t="-15239" r="-78251" b="-34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26478" y="2996820"/>
            <a:ext cx="1801453" cy="1796435"/>
          </a:xfrm>
          <a:custGeom>
            <a:avLst/>
            <a:gdLst/>
            <a:ahLst/>
            <a:cxnLst/>
            <a:rect r="r" b="b" t="t" l="l"/>
            <a:pathLst>
              <a:path h="1796435" w="1801453">
                <a:moveTo>
                  <a:pt x="0" y="0"/>
                </a:moveTo>
                <a:lnTo>
                  <a:pt x="1801453" y="0"/>
                </a:lnTo>
                <a:lnTo>
                  <a:pt x="1801453" y="1796435"/>
                </a:lnTo>
                <a:lnTo>
                  <a:pt x="0" y="17964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016479" y="3216356"/>
            <a:ext cx="1243203" cy="1358617"/>
          </a:xfrm>
          <a:custGeom>
            <a:avLst/>
            <a:gdLst/>
            <a:ahLst/>
            <a:cxnLst/>
            <a:rect r="r" b="b" t="t" l="l"/>
            <a:pathLst>
              <a:path h="1358617" w="1243203">
                <a:moveTo>
                  <a:pt x="0" y="0"/>
                </a:moveTo>
                <a:lnTo>
                  <a:pt x="1243204" y="0"/>
                </a:lnTo>
                <a:lnTo>
                  <a:pt x="1243204" y="1358617"/>
                </a:lnTo>
                <a:lnTo>
                  <a:pt x="0" y="13586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536177" y="3560087"/>
            <a:ext cx="1480303" cy="1475285"/>
          </a:xfrm>
          <a:custGeom>
            <a:avLst/>
            <a:gdLst/>
            <a:ahLst/>
            <a:cxnLst/>
            <a:rect r="r" b="b" t="t" l="l"/>
            <a:pathLst>
              <a:path h="1475285" w="1480303">
                <a:moveTo>
                  <a:pt x="0" y="0"/>
                </a:moveTo>
                <a:lnTo>
                  <a:pt x="1480302" y="0"/>
                </a:lnTo>
                <a:lnTo>
                  <a:pt x="1480302" y="1475285"/>
                </a:lnTo>
                <a:lnTo>
                  <a:pt x="0" y="147528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7209240">
            <a:off x="7051041" y="1707192"/>
            <a:ext cx="1084126" cy="1850692"/>
            <a:chOff x="0" y="0"/>
            <a:chExt cx="1756042" cy="29977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56029" cy="2997708"/>
            </a:xfrm>
            <a:custGeom>
              <a:avLst/>
              <a:gdLst/>
              <a:ahLst/>
              <a:cxnLst/>
              <a:rect r="r" b="b" t="t" l="l"/>
              <a:pathLst>
                <a:path h="2997708" w="1756029">
                  <a:moveTo>
                    <a:pt x="0" y="2997708"/>
                  </a:moveTo>
                  <a:lnTo>
                    <a:pt x="1756029" y="2997581"/>
                  </a:lnTo>
                  <a:lnTo>
                    <a:pt x="1756029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blipFill>
              <a:blip r:embed="rId12"/>
              <a:stretch>
                <a:fillRect l="0" t="-8768" r="-99979" b="-8698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5233844" y="1927991"/>
            <a:ext cx="1442668" cy="1437650"/>
          </a:xfrm>
          <a:custGeom>
            <a:avLst/>
            <a:gdLst/>
            <a:ahLst/>
            <a:cxnLst/>
            <a:rect r="r" b="b" t="t" l="l"/>
            <a:pathLst>
              <a:path h="1437650" w="1442668">
                <a:moveTo>
                  <a:pt x="0" y="0"/>
                </a:moveTo>
                <a:lnTo>
                  <a:pt x="1442668" y="0"/>
                </a:lnTo>
                <a:lnTo>
                  <a:pt x="1442668" y="1437650"/>
                </a:lnTo>
                <a:lnTo>
                  <a:pt x="0" y="14376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904850" y="6483725"/>
            <a:ext cx="104975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0358" y="1032096"/>
            <a:ext cx="11449404" cy="48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81"/>
              </a:lnSpc>
            </a:pPr>
            <a:r>
              <a:rPr lang="en-US" sz="30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Q₀: De la siguiente colección de candados, ¿cuál es más seguro?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38057" y="5064595"/>
            <a:ext cx="5914006" cy="952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81"/>
              </a:lnSpc>
            </a:pPr>
            <a:r>
              <a:rPr lang="en-US" sz="30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¿Qué cuestiones propone abordar a partir de la presentada?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73737" y="6045632"/>
            <a:ext cx="8042646" cy="66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42"/>
              </a:lnSpc>
            </a:pPr>
            <a:r>
              <a:rPr lang="en-US" sz="428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¡Puesta en común!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19217" y="520151"/>
            <a:ext cx="6858000" cy="5817689"/>
          </a:xfrm>
          <a:custGeom>
            <a:avLst/>
            <a:gdLst/>
            <a:ahLst/>
            <a:cxnLst/>
            <a:rect r="r" b="b" t="t" l="l"/>
            <a:pathLst>
              <a:path h="5817689" w="6858000">
                <a:moveTo>
                  <a:pt x="0" y="0"/>
                </a:moveTo>
                <a:lnTo>
                  <a:pt x="6858000" y="0"/>
                </a:lnTo>
                <a:lnTo>
                  <a:pt x="6858000" y="5817689"/>
                </a:lnTo>
                <a:lnTo>
                  <a:pt x="0" y="581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44896" y="2360676"/>
            <a:ext cx="1845564" cy="1696212"/>
          </a:xfrm>
          <a:custGeom>
            <a:avLst/>
            <a:gdLst/>
            <a:ahLst/>
            <a:cxnLst/>
            <a:rect r="r" b="b" t="t" l="l"/>
            <a:pathLst>
              <a:path h="1696212" w="1845564">
                <a:moveTo>
                  <a:pt x="0" y="0"/>
                </a:moveTo>
                <a:lnTo>
                  <a:pt x="1845564" y="0"/>
                </a:lnTo>
                <a:lnTo>
                  <a:pt x="1845564" y="1696212"/>
                </a:lnTo>
                <a:lnTo>
                  <a:pt x="0" y="1696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04850" y="6483725"/>
            <a:ext cx="104975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5800" y="1521209"/>
            <a:ext cx="5347510" cy="451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909"/>
              </a:lnSpc>
            </a:pPr>
            <a:r>
              <a:rPr lang="en-US" b="true" sz="159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Código:</a:t>
            </a:r>
          </a:p>
          <a:p>
            <a:pPr algn="l" marL="0" indent="0" lvl="1">
              <a:lnSpc>
                <a:spcPts val="1909"/>
              </a:lnSpc>
            </a:pPr>
            <a:r>
              <a:rPr lang="en-US" sz="159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Posible contraseña que se puede introducir en el candado. </a:t>
            </a:r>
          </a:p>
          <a:p>
            <a:pPr algn="l" marL="0" indent="0" lvl="0">
              <a:lnSpc>
                <a:spcPts val="1909"/>
              </a:lnSpc>
            </a:pPr>
          </a:p>
          <a:p>
            <a:pPr algn="l" marL="0" indent="0" lvl="1">
              <a:lnSpc>
                <a:spcPts val="1909"/>
              </a:lnSpc>
            </a:pPr>
            <a:r>
              <a:rPr lang="en-US" b="true" sz="159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Elementos del código: </a:t>
            </a:r>
          </a:p>
          <a:p>
            <a:pPr algn="l" marL="0" indent="0" lvl="1">
              <a:lnSpc>
                <a:spcPts val="1909"/>
              </a:lnSpc>
            </a:pPr>
            <a:r>
              <a:rPr lang="en-US" sz="159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Números, letras, símbolos,... que componen un código.</a:t>
            </a:r>
          </a:p>
          <a:p>
            <a:pPr algn="l" marL="0" indent="0" lvl="0">
              <a:lnSpc>
                <a:spcPts val="1909"/>
              </a:lnSpc>
            </a:pPr>
          </a:p>
          <a:p>
            <a:pPr algn="l" marL="0" indent="0" lvl="0">
              <a:lnSpc>
                <a:spcPts val="1909"/>
              </a:lnSpc>
            </a:pPr>
            <a:r>
              <a:rPr lang="en-US" b="true" sz="159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Casilla:</a:t>
            </a:r>
          </a:p>
          <a:p>
            <a:pPr algn="l" marL="0" indent="0" lvl="1">
              <a:lnSpc>
                <a:spcPts val="1909"/>
              </a:lnSpc>
            </a:pPr>
            <a:r>
              <a:rPr lang="en-US" sz="159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Espacio (físico o no) del candado en el que se introducen los elementos del código.</a:t>
            </a:r>
          </a:p>
          <a:p>
            <a:pPr algn="l" marL="0" indent="0" lvl="0">
              <a:lnSpc>
                <a:spcPts val="1909"/>
              </a:lnSpc>
            </a:pPr>
          </a:p>
          <a:p>
            <a:pPr algn="l" marL="0" indent="0" lvl="1">
              <a:lnSpc>
                <a:spcPts val="1909"/>
              </a:lnSpc>
            </a:pPr>
            <a:r>
              <a:rPr lang="en-US" b="true" sz="159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Elementos de casilla:</a:t>
            </a:r>
          </a:p>
          <a:p>
            <a:pPr algn="l" marL="0" indent="0" lvl="1">
              <a:lnSpc>
                <a:spcPts val="1909"/>
              </a:lnSpc>
            </a:pPr>
            <a:r>
              <a:rPr lang="en-US" sz="159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Números, letras, símbolos,... que pueden insertarse en una casilla.</a:t>
            </a:r>
          </a:p>
          <a:p>
            <a:pPr algn="l" marL="0" indent="0" lvl="0">
              <a:lnSpc>
                <a:spcPts val="1909"/>
              </a:lnSpc>
            </a:pPr>
          </a:p>
          <a:p>
            <a:pPr algn="l" marL="0" indent="0" lvl="1">
              <a:lnSpc>
                <a:spcPts val="1909"/>
              </a:lnSpc>
            </a:pPr>
            <a:r>
              <a:rPr lang="en-US" b="true" sz="159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Contraseña:</a:t>
            </a:r>
          </a:p>
          <a:p>
            <a:pPr algn="l" marL="0" indent="0" lvl="1">
              <a:lnSpc>
                <a:spcPts val="1909"/>
              </a:lnSpc>
            </a:pPr>
            <a:r>
              <a:rPr lang="en-US" sz="159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Código correcto. Cuando lo introduzcamos, el candado se abre.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4125" y="1511684"/>
            <a:ext cx="4192075" cy="470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5"/>
              </a:lnSpc>
            </a:pPr>
            <a:r>
              <a:rPr lang="en-US" sz="1629" b="true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Código:</a:t>
            </a:r>
          </a:p>
          <a:p>
            <a:pPr algn="l">
              <a:lnSpc>
                <a:spcPts val="1955"/>
              </a:lnSpc>
            </a:pPr>
            <a:r>
              <a:rPr lang="en-US" sz="1629">
                <a:solidFill>
                  <a:srgbClr val="733EF6"/>
                </a:solidFill>
                <a:latin typeface="Garet"/>
                <a:ea typeface="Garet"/>
                <a:cs typeface="Garet"/>
                <a:sym typeface="Garet"/>
              </a:rPr>
              <a:t>1234, 2930, 1240, ... entre otras posibilidades.</a:t>
            </a:r>
          </a:p>
          <a:p>
            <a:pPr algn="l">
              <a:lnSpc>
                <a:spcPts val="1955"/>
              </a:lnSpc>
            </a:pPr>
          </a:p>
          <a:p>
            <a:pPr algn="l">
              <a:lnSpc>
                <a:spcPts val="1955"/>
              </a:lnSpc>
            </a:pPr>
            <a:r>
              <a:rPr lang="en-US" b="true" sz="1629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Elementos del código: </a:t>
            </a:r>
          </a:p>
          <a:p>
            <a:pPr algn="l">
              <a:lnSpc>
                <a:spcPts val="1955"/>
              </a:lnSpc>
            </a:pPr>
            <a:r>
              <a:rPr lang="en-US" sz="1629">
                <a:solidFill>
                  <a:srgbClr val="733EF6"/>
                </a:solidFill>
                <a:latin typeface="Garet"/>
                <a:ea typeface="Garet"/>
                <a:cs typeface="Garet"/>
                <a:sym typeface="Garet"/>
              </a:rPr>
              <a:t>El código 1234 tiene 4 elementos: 1, 2, 3 y 4.</a:t>
            </a:r>
          </a:p>
          <a:p>
            <a:pPr algn="l">
              <a:lnSpc>
                <a:spcPts val="1955"/>
              </a:lnSpc>
            </a:pPr>
          </a:p>
          <a:p>
            <a:pPr algn="l">
              <a:lnSpc>
                <a:spcPts val="1955"/>
              </a:lnSpc>
            </a:pPr>
            <a:r>
              <a:rPr lang="en-US" sz="1629" b="true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Casilla:</a:t>
            </a:r>
          </a:p>
          <a:p>
            <a:pPr algn="l">
              <a:lnSpc>
                <a:spcPts val="1955"/>
              </a:lnSpc>
            </a:pPr>
            <a:r>
              <a:rPr lang="en-US" sz="1629">
                <a:solidFill>
                  <a:srgbClr val="733EF6"/>
                </a:solidFill>
                <a:latin typeface="Garet"/>
                <a:ea typeface="Garet"/>
                <a:cs typeface="Garet"/>
                <a:sym typeface="Garet"/>
              </a:rPr>
              <a:t>Tiene 4 casillas. Cada espacio donde insertamos una cifra</a:t>
            </a:r>
          </a:p>
          <a:p>
            <a:pPr algn="l">
              <a:lnSpc>
                <a:spcPts val="1955"/>
              </a:lnSpc>
            </a:pPr>
          </a:p>
          <a:p>
            <a:pPr algn="l">
              <a:lnSpc>
                <a:spcPts val="1955"/>
              </a:lnSpc>
            </a:pPr>
            <a:r>
              <a:rPr lang="en-US" b="true" sz="1629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Elementos de casilla:</a:t>
            </a:r>
          </a:p>
          <a:p>
            <a:pPr algn="l">
              <a:lnSpc>
                <a:spcPts val="1955"/>
              </a:lnSpc>
            </a:pPr>
            <a:r>
              <a:rPr lang="en-US" sz="1629">
                <a:solidFill>
                  <a:srgbClr val="733EF6"/>
                </a:solidFill>
                <a:latin typeface="Garet"/>
                <a:ea typeface="Garet"/>
                <a:cs typeface="Garet"/>
                <a:sym typeface="Garet"/>
              </a:rPr>
              <a:t>Números entre 0 y 9. Opciones que tenemos en cada casilla.</a:t>
            </a:r>
          </a:p>
          <a:p>
            <a:pPr algn="l">
              <a:lnSpc>
                <a:spcPts val="1955"/>
              </a:lnSpc>
            </a:pPr>
          </a:p>
          <a:p>
            <a:pPr algn="l">
              <a:lnSpc>
                <a:spcPts val="1955"/>
              </a:lnSpc>
            </a:pPr>
            <a:r>
              <a:rPr lang="en-US" b="true" sz="1629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Contraseña:</a:t>
            </a:r>
          </a:p>
          <a:p>
            <a:pPr algn="l">
              <a:lnSpc>
                <a:spcPts val="1955"/>
              </a:lnSpc>
            </a:pPr>
            <a:r>
              <a:rPr lang="en-US" sz="1629">
                <a:solidFill>
                  <a:srgbClr val="733EF6"/>
                </a:solidFill>
                <a:latin typeface="Garet"/>
                <a:ea typeface="Garet"/>
                <a:cs typeface="Garet"/>
                <a:sym typeface="Garet"/>
              </a:rPr>
              <a:t>4921 (Porque cuando lo insertamos, se abre)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800" y="1035434"/>
            <a:ext cx="5984436" cy="21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752"/>
              </a:lnSpc>
            </a:pPr>
            <a:r>
              <a:rPr lang="en-US" b="true" sz="1460" u="sng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Vocabulario: palabras que es necesario aclarar su significado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420" y="50283"/>
            <a:ext cx="10945780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21"/>
              </a:lnSpc>
            </a:pPr>
            <a:r>
              <a:rPr lang="en-US" sz="22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Q₀: De la siguiente colección de candados, ¿cuál es más seguro?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904850" y="6483725"/>
            <a:ext cx="104975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7743" y="1676400"/>
            <a:ext cx="10656514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7"/>
              </a:lnSpc>
              <a:spcBef>
                <a:spcPct val="0"/>
              </a:spcBef>
            </a:pPr>
            <a:r>
              <a:rPr lang="en-US" sz="7523" spc="398" strike="noStrike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</a:t>
            </a:r>
            <a:r>
              <a:rPr lang="en-US" sz="7523" spc="398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lang="en-US" sz="7523" spc="398" strike="noStrike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¿Cuántos</a:t>
            </a:r>
            <a:r>
              <a:rPr lang="en-US" sz="7523" spc="398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7523" spc="398" strike="noStrike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códigos diferentes</a:t>
            </a:r>
            <a:r>
              <a:rPr lang="en-US" sz="7523" spc="398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admite cada candado?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8745780">
            <a:off x="7795089" y="2852995"/>
            <a:ext cx="5853922" cy="4530557"/>
            <a:chOff x="0" y="0"/>
            <a:chExt cx="7805230" cy="6040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05165" cy="6040755"/>
            </a:xfrm>
            <a:custGeom>
              <a:avLst/>
              <a:gdLst/>
              <a:ahLst/>
              <a:cxnLst/>
              <a:rect r="r" b="b" t="t" l="l"/>
              <a:pathLst>
                <a:path h="6040755" w="7805165">
                  <a:moveTo>
                    <a:pt x="6096" y="6040755"/>
                  </a:moveTo>
                  <a:lnTo>
                    <a:pt x="7805165" y="5978271"/>
                  </a:lnTo>
                  <a:lnTo>
                    <a:pt x="7780147" y="2853309"/>
                  </a:lnTo>
                  <a:lnTo>
                    <a:pt x="3587369" y="0"/>
                  </a:lnTo>
                  <a:lnTo>
                    <a:pt x="0" y="5271389"/>
                  </a:lnTo>
                  <a:lnTo>
                    <a:pt x="2794" y="5626862"/>
                  </a:lnTo>
                  <a:lnTo>
                    <a:pt x="6096" y="6040755"/>
                  </a:lnTo>
                  <a:close/>
                </a:path>
              </a:pathLst>
            </a:custGeom>
            <a:blipFill>
              <a:blip r:embed="rId2"/>
              <a:stretch>
                <a:fillRect l="-539" t="-553" r="0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344667" y="3688080"/>
            <a:ext cx="345443" cy="350520"/>
          </a:xfrm>
          <a:custGeom>
            <a:avLst/>
            <a:gdLst/>
            <a:ahLst/>
            <a:cxnLst/>
            <a:rect r="r" b="b" t="t" l="l"/>
            <a:pathLst>
              <a:path h="350520" w="345443">
                <a:moveTo>
                  <a:pt x="0" y="0"/>
                </a:moveTo>
                <a:lnTo>
                  <a:pt x="345443" y="0"/>
                </a:lnTo>
                <a:lnTo>
                  <a:pt x="345443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03747" y="3688080"/>
            <a:ext cx="331470" cy="350520"/>
          </a:xfrm>
          <a:custGeom>
            <a:avLst/>
            <a:gdLst/>
            <a:ahLst/>
            <a:cxnLst/>
            <a:rect r="r" b="b" t="t" l="l"/>
            <a:pathLst>
              <a:path h="350520" w="331470">
                <a:moveTo>
                  <a:pt x="0" y="0"/>
                </a:moveTo>
                <a:lnTo>
                  <a:pt x="331470" y="0"/>
                </a:lnTo>
                <a:lnTo>
                  <a:pt x="33147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97496" y="1082040"/>
            <a:ext cx="1790700" cy="2008632"/>
          </a:xfrm>
          <a:custGeom>
            <a:avLst/>
            <a:gdLst/>
            <a:ahLst/>
            <a:cxnLst/>
            <a:rect r="r" b="b" t="t" l="l"/>
            <a:pathLst>
              <a:path h="2008632" w="1790700">
                <a:moveTo>
                  <a:pt x="0" y="0"/>
                </a:moveTo>
                <a:lnTo>
                  <a:pt x="1790700" y="0"/>
                </a:lnTo>
                <a:lnTo>
                  <a:pt x="1790700" y="2008632"/>
                </a:lnTo>
                <a:lnTo>
                  <a:pt x="0" y="20086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17" t="-15244" r="-78255" b="-343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04850" y="6483725"/>
            <a:ext cx="104975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¿Cuántos códigos diferentes admite cada candado?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0684" y="2484559"/>
            <a:ext cx="5494133" cy="361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9037" indent="-234518" lvl="1">
              <a:lnSpc>
                <a:spcPts val="2606"/>
              </a:lnSpc>
              <a:spcBef>
                <a:spcPct val="0"/>
              </a:spcBef>
              <a:buFont typeface="Arial"/>
              <a:buChar char="•"/>
            </a:pPr>
            <a:r>
              <a:rPr lang="en-US" sz="2172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elegir cualquier contraseña de 4 números.</a:t>
            </a:r>
          </a:p>
          <a:p>
            <a:pPr algn="l" marL="0" indent="0" lvl="0">
              <a:lnSpc>
                <a:spcPts val="2606"/>
              </a:lnSpc>
              <a:spcBef>
                <a:spcPct val="0"/>
              </a:spcBef>
            </a:pPr>
          </a:p>
          <a:p>
            <a:pPr algn="l" marL="469037" indent="-234518" lvl="1">
              <a:lnSpc>
                <a:spcPts val="2606"/>
              </a:lnSpc>
              <a:spcBef>
                <a:spcPct val="0"/>
              </a:spcBef>
              <a:buFont typeface="Arial"/>
              <a:buChar char="•"/>
            </a:pPr>
            <a:r>
              <a:rPr lang="en-US" sz="2172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casillas son discos que giran, con 10 números comprendidos del 0 al 9.</a:t>
            </a:r>
          </a:p>
          <a:p>
            <a:pPr algn="l" marL="0" indent="0" lvl="0">
              <a:lnSpc>
                <a:spcPts val="2606"/>
              </a:lnSpc>
              <a:spcBef>
                <a:spcPct val="0"/>
              </a:spcBef>
            </a:pPr>
          </a:p>
          <a:p>
            <a:pPr algn="l" marL="469037" indent="-234518" lvl="1">
              <a:lnSpc>
                <a:spcPts val="2606"/>
              </a:lnSpc>
              <a:spcBef>
                <a:spcPct val="0"/>
              </a:spcBef>
              <a:buFont typeface="Arial"/>
              <a:buChar char="•"/>
            </a:pPr>
            <a:r>
              <a:rPr lang="en-US" sz="2172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poder abrir el candado, es necesario que se muevan los discos de forma que la contraseña aparezca correctamente situada en cada una de las 4 casillas.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42087" y="1672653"/>
            <a:ext cx="5252731" cy="448805"/>
            <a:chOff x="0" y="0"/>
            <a:chExt cx="7050116" cy="6023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50145" cy="602384"/>
            </a:xfrm>
            <a:custGeom>
              <a:avLst/>
              <a:gdLst/>
              <a:ahLst/>
              <a:cxnLst/>
              <a:rect r="r" b="b" t="t" l="l"/>
              <a:pathLst>
                <a:path h="602384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02384"/>
                  </a:lnTo>
                  <a:lnTo>
                    <a:pt x="0" y="602384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050116" cy="630952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 marL="0" indent="0" lvl="0">
                <a:lnSpc>
                  <a:spcPts val="2234"/>
                </a:lnSpc>
              </a:pPr>
              <a:r>
                <a:rPr lang="en-US" b="true" sz="1862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 1</a:t>
              </a:r>
              <a:r>
                <a:rPr lang="en-US" b="true" sz="1862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: </a:t>
              </a:r>
              <a:r>
                <a:rPr lang="en-US" b="true" sz="1862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862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862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de</a:t>
              </a:r>
              <a:r>
                <a:rPr lang="en-US" b="true" sz="1862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862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numeración</a:t>
              </a:r>
              <a:r>
                <a:rPr lang="en-US" b="true" sz="1862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862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de</a:t>
              </a:r>
              <a:r>
                <a:rPr lang="en-US" b="true" sz="1862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862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ruleta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38064"/>
            <a:ext cx="5908548" cy="2919603"/>
          </a:xfrm>
          <a:custGeom>
            <a:avLst/>
            <a:gdLst/>
            <a:ahLst/>
            <a:cxnLst/>
            <a:rect r="r" b="b" t="t" l="l"/>
            <a:pathLst>
              <a:path h="2919603" w="5908548">
                <a:moveTo>
                  <a:pt x="0" y="0"/>
                </a:moveTo>
                <a:lnTo>
                  <a:pt x="5908548" y="0"/>
                </a:lnTo>
                <a:lnTo>
                  <a:pt x="5908548" y="2919603"/>
                </a:lnTo>
                <a:lnTo>
                  <a:pt x="0" y="291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0624" y="4175122"/>
            <a:ext cx="2188464" cy="2182368"/>
          </a:xfrm>
          <a:custGeom>
            <a:avLst/>
            <a:gdLst/>
            <a:ahLst/>
            <a:cxnLst/>
            <a:rect r="r" b="b" t="t" l="l"/>
            <a:pathLst>
              <a:path h="2182368" w="2188464">
                <a:moveTo>
                  <a:pt x="0" y="0"/>
                </a:moveTo>
                <a:lnTo>
                  <a:pt x="2188464" y="0"/>
                </a:lnTo>
                <a:lnTo>
                  <a:pt x="2188464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8548" y="1769364"/>
            <a:ext cx="5338572" cy="3319272"/>
            <a:chOff x="0" y="0"/>
            <a:chExt cx="7118096" cy="4425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18096" cy="4425696"/>
            </a:xfrm>
            <a:custGeom>
              <a:avLst/>
              <a:gdLst/>
              <a:ahLst/>
              <a:cxnLst/>
              <a:rect r="r" b="b" t="t" l="l"/>
              <a:pathLst>
                <a:path h="4425696" w="7118096">
                  <a:moveTo>
                    <a:pt x="0" y="0"/>
                  </a:moveTo>
                  <a:lnTo>
                    <a:pt x="0" y="4425696"/>
                  </a:lnTo>
                  <a:lnTo>
                    <a:pt x="7118096" y="4425696"/>
                  </a:lnTo>
                  <a:lnTo>
                    <a:pt x="7118096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98332" y="5459473"/>
            <a:ext cx="2700528" cy="10668"/>
          </a:xfrm>
          <a:custGeom>
            <a:avLst/>
            <a:gdLst/>
            <a:ahLst/>
            <a:cxnLst/>
            <a:rect r="r" b="b" t="t" l="l"/>
            <a:pathLst>
              <a:path h="10668" w="2700528">
                <a:moveTo>
                  <a:pt x="0" y="0"/>
                </a:moveTo>
                <a:lnTo>
                  <a:pt x="2700528" y="0"/>
                </a:lnTo>
                <a:lnTo>
                  <a:pt x="2700528" y="10668"/>
                </a:lnTo>
                <a:lnTo>
                  <a:pt x="0" y="10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99094" y="5191201"/>
            <a:ext cx="2752830" cy="30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</a:pPr>
            <a:r>
              <a:rPr lang="en-US" sz="1800" spc="-30">
                <a:solidFill>
                  <a:srgbClr val="0563C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8" tooltip="https://youtu.be/zSUG5iQniSc"/>
              </a:rPr>
              <a:t>https://youtu.be/zSUG5iQniSc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¿Cuántos códigos diferentes admite cada candado?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6761" y="1721739"/>
            <a:ext cx="5097059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elegir una contraseña de como máximo 3 cifras: 1, 2 o 3 cifras.</a:t>
            </a:r>
          </a:p>
          <a:p>
            <a:pPr algn="l" marL="0" indent="0" lvl="0">
              <a:lnSpc>
                <a:spcPts val="2639"/>
              </a:lnSpc>
              <a:spcBef>
                <a:spcPct val="0"/>
              </a:spcBef>
            </a:pPr>
          </a:p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candado no detecta el orden con el que pulsamos las cifras.</a:t>
            </a:r>
          </a:p>
          <a:p>
            <a:pPr algn="l" marL="0" indent="0" lvl="0">
              <a:lnSpc>
                <a:spcPts val="2639"/>
              </a:lnSpc>
              <a:spcBef>
                <a:spcPct val="0"/>
              </a:spcBef>
            </a:pPr>
          </a:p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abrirlo debe desplazarse la pestaña inferior.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85800" y="907191"/>
            <a:ext cx="5252731" cy="475046"/>
            <a:chOff x="0" y="0"/>
            <a:chExt cx="7050116" cy="6375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 marL="0" indent="0" lvl="0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: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pulsador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15606" y="1382238"/>
            <a:ext cx="2851404" cy="2895600"/>
          </a:xfrm>
          <a:custGeom>
            <a:avLst/>
            <a:gdLst/>
            <a:ahLst/>
            <a:cxnLst/>
            <a:rect r="r" b="b" t="t" l="l"/>
            <a:pathLst>
              <a:path h="2895600" w="2851404">
                <a:moveTo>
                  <a:pt x="0" y="0"/>
                </a:moveTo>
                <a:lnTo>
                  <a:pt x="2851404" y="0"/>
                </a:lnTo>
                <a:lnTo>
                  <a:pt x="2851404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1359420">
            <a:off x="-490452" y="4584059"/>
            <a:ext cx="5520338" cy="3090386"/>
            <a:chOff x="0" y="0"/>
            <a:chExt cx="7360450" cy="41205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60412" cy="4120515"/>
            </a:xfrm>
            <a:custGeom>
              <a:avLst/>
              <a:gdLst/>
              <a:ahLst/>
              <a:cxnLst/>
              <a:rect r="r" b="b" t="t" l="l"/>
              <a:pathLst>
                <a:path h="4120515" w="7360412">
                  <a:moveTo>
                    <a:pt x="6858" y="0"/>
                  </a:moveTo>
                  <a:lnTo>
                    <a:pt x="0" y="1101090"/>
                  </a:lnTo>
                  <a:lnTo>
                    <a:pt x="1260348" y="4120515"/>
                  </a:lnTo>
                  <a:lnTo>
                    <a:pt x="1266698" y="4120515"/>
                  </a:lnTo>
                  <a:lnTo>
                    <a:pt x="7350887" y="1580896"/>
                  </a:lnTo>
                  <a:lnTo>
                    <a:pt x="7360412" y="45974"/>
                  </a:lnTo>
                  <a:lnTo>
                    <a:pt x="5446395" y="34036"/>
                  </a:lnTo>
                  <a:lnTo>
                    <a:pt x="6858" y="0"/>
                  </a:lnTo>
                  <a:close/>
                </a:path>
              </a:pathLst>
            </a:custGeom>
            <a:blipFill>
              <a:blip r:embed="rId3"/>
              <a:stretch>
                <a:fillRect l="-255" t="-1" r="0" b="-92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04850" y="6483725"/>
            <a:ext cx="104975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¿Cuántos códigos diferentes admite cada candado?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2723" y="907191"/>
            <a:ext cx="5252731" cy="475046"/>
            <a:chOff x="0" y="0"/>
            <a:chExt cx="7050116" cy="637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 marL="0" indent="0" lvl="0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: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fechas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16761" y="1721739"/>
            <a:ext cx="7277569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5" indent="-237487" lvl="1">
              <a:lnSpc>
                <a:spcPts val="26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contraseña puede ser cualquier fecha que tenga el formato DD – M – AA</a:t>
            </a:r>
          </a:p>
          <a:p>
            <a:pPr algn="l" marL="0" indent="0" lvl="0">
              <a:lnSpc>
                <a:spcPts val="2639"/>
              </a:lnSpc>
            </a:pPr>
          </a:p>
          <a:p>
            <a:pPr algn="l" marL="0" indent="0" lvl="0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permitidas también fechas irreales: 35 – ENERO – 24</a:t>
            </a:r>
          </a:p>
          <a:p>
            <a:pPr algn="l" marL="0" indent="0" lvl="0">
              <a:lnSpc>
                <a:spcPts val="2639"/>
              </a:lnSpc>
            </a:pPr>
          </a:p>
          <a:p>
            <a:pPr algn="l" marL="0" indent="0" lvl="0">
              <a:lnSpc>
                <a:spcPts val="263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abrirlo es necesario mover los discos para que la fecha quede visible, en las posiciones que corresponden a DD, M o AA.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08036" y="2534412"/>
            <a:ext cx="4283964" cy="4323588"/>
          </a:xfrm>
          <a:custGeom>
            <a:avLst/>
            <a:gdLst/>
            <a:ahLst/>
            <a:cxnLst/>
            <a:rect r="r" b="b" t="t" l="l"/>
            <a:pathLst>
              <a:path h="4323588" w="4283964">
                <a:moveTo>
                  <a:pt x="0" y="0"/>
                </a:moveTo>
                <a:lnTo>
                  <a:pt x="4283964" y="0"/>
                </a:lnTo>
                <a:lnTo>
                  <a:pt x="4283964" y="4323588"/>
                </a:lnTo>
                <a:lnTo>
                  <a:pt x="0" y="4323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47332" y="1461516"/>
            <a:ext cx="3329940" cy="3429000"/>
          </a:xfrm>
          <a:custGeom>
            <a:avLst/>
            <a:gdLst/>
            <a:ahLst/>
            <a:cxnLst/>
            <a:rect r="r" b="b" t="t" l="l"/>
            <a:pathLst>
              <a:path h="3429000" w="3329940">
                <a:moveTo>
                  <a:pt x="0" y="0"/>
                </a:moveTo>
                <a:lnTo>
                  <a:pt x="3329940" y="0"/>
                </a:lnTo>
                <a:lnTo>
                  <a:pt x="332994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04850" y="6483725"/>
            <a:ext cx="104975" cy="29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9"/>
              </a:lnSpc>
            </a:pPr>
            <a:r>
              <a:rPr lang="en-US" sz="15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0980" y="1601069"/>
            <a:ext cx="5680236" cy="455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 puede elegir cualquier contraseña con palabras de 5 letras.</a:t>
            </a:r>
          </a:p>
          <a:p>
            <a:pPr algn="l" marL="0" indent="0" lvl="0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Sólo están disponibles 10 letras en cada disco.</a:t>
            </a:r>
          </a:p>
          <a:p>
            <a:pPr algn="l" marL="0" indent="0" lvl="0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 candado no tiene forma de comprobar si la palabra introducida tiene o no sentido. Por tanto, la contraseña puede ser una palabra sin sentido.</a:t>
            </a:r>
          </a:p>
          <a:p>
            <a:pPr algn="l" marL="0" indent="0" lvl="0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Hay letras repetidas en los distintos discos.</a:t>
            </a:r>
          </a:p>
          <a:p>
            <a:pPr algn="l" marL="0" indent="0" lvl="0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Para abrirlo es necesario que se muevan los discos de forma que la contraseña aparezca en la posición contigua a la pestaña.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¿Cuántos códigos diferentes admite cada candado?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2723" y="907191"/>
            <a:ext cx="5252731" cy="475046"/>
            <a:chOff x="0" y="0"/>
            <a:chExt cx="7050116" cy="637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 marL="0" indent="0" lvl="0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: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Candado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</a:t>
              </a:r>
              <a:r>
                <a:rPr lang="en-US" b="true" sz="1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palabras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DAGdGIyhDGU</dc:identifier>
  <dcterms:modified xsi:type="dcterms:W3CDTF">2011-08-01T06:04:30Z</dcterms:modified>
  <cp:revision>1</cp:revision>
  <dc:title>Presentació REI Cadenats (Castellano)</dc:title>
</cp:coreProperties>
</file>