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099300" cy="10234613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a Vásquez" userId="dffc548e-2323-4ffc-a8aa-757e426c1faa" providerId="ADAL" clId="{CF63DCFE-6E8F-49D3-8CA1-5C5CC042C0EF}"/>
    <pc:docChg chg="modSld">
      <pc:chgData name="Susana Vásquez" userId="dffc548e-2323-4ffc-a8aa-757e426c1faa" providerId="ADAL" clId="{CF63DCFE-6E8F-49D3-8CA1-5C5CC042C0EF}" dt="2025-01-13T18:05:34.509" v="37" actId="20577"/>
      <pc:docMkLst>
        <pc:docMk/>
      </pc:docMkLst>
      <pc:sldChg chg="modSp mod">
        <pc:chgData name="Susana Vásquez" userId="dffc548e-2323-4ffc-a8aa-757e426c1faa" providerId="ADAL" clId="{CF63DCFE-6E8F-49D3-8CA1-5C5CC042C0EF}" dt="2025-01-13T18:05:04.101" v="20" actId="20577"/>
        <pc:sldMkLst>
          <pc:docMk/>
          <pc:sldMk cId="0" sldId="257"/>
        </pc:sldMkLst>
        <pc:spChg chg="mod">
          <ac:chgData name="Susana Vásquez" userId="dffc548e-2323-4ffc-a8aa-757e426c1faa" providerId="ADAL" clId="{CF63DCFE-6E8F-49D3-8CA1-5C5CC042C0EF}" dt="2025-01-13T18:05:04.101" v="20" actId="20577"/>
          <ac:spMkLst>
            <pc:docMk/>
            <pc:sldMk cId="0" sldId="257"/>
            <ac:spMk id="82" creationId="{00000000-0000-0000-0000-000000000000}"/>
          </ac:spMkLst>
        </pc:spChg>
      </pc:sldChg>
      <pc:sldChg chg="modSp mod">
        <pc:chgData name="Susana Vásquez" userId="dffc548e-2323-4ffc-a8aa-757e426c1faa" providerId="ADAL" clId="{CF63DCFE-6E8F-49D3-8CA1-5C5CC042C0EF}" dt="2025-01-13T18:05:17.117" v="31" actId="20577"/>
        <pc:sldMkLst>
          <pc:docMk/>
          <pc:sldMk cId="0" sldId="258"/>
        </pc:sldMkLst>
        <pc:spChg chg="mod">
          <ac:chgData name="Susana Vásquez" userId="dffc548e-2323-4ffc-a8aa-757e426c1faa" providerId="ADAL" clId="{CF63DCFE-6E8F-49D3-8CA1-5C5CC042C0EF}" dt="2025-01-13T18:05:17.117" v="31" actId="20577"/>
          <ac:spMkLst>
            <pc:docMk/>
            <pc:sldMk cId="0" sldId="258"/>
            <ac:spMk id="88" creationId="{00000000-0000-0000-0000-000000000000}"/>
          </ac:spMkLst>
        </pc:spChg>
      </pc:sldChg>
      <pc:sldChg chg="modSp mod">
        <pc:chgData name="Susana Vásquez" userId="dffc548e-2323-4ffc-a8aa-757e426c1faa" providerId="ADAL" clId="{CF63DCFE-6E8F-49D3-8CA1-5C5CC042C0EF}" dt="2025-01-13T18:05:34.509" v="37" actId="20577"/>
        <pc:sldMkLst>
          <pc:docMk/>
          <pc:sldMk cId="0" sldId="260"/>
        </pc:sldMkLst>
        <pc:spChg chg="mod">
          <ac:chgData name="Susana Vásquez" userId="dffc548e-2323-4ffc-a8aa-757e426c1faa" providerId="ADAL" clId="{CF63DCFE-6E8F-49D3-8CA1-5C5CC042C0EF}" dt="2025-01-13T18:05:34.509" v="37" actId="20577"/>
          <ac:spMkLst>
            <pc:docMk/>
            <pc:sldMk cId="0" sldId="260"/>
            <ac:spMk id="10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50" tIns="47375" rIns="94750" bIns="473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295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50" tIns="47375" rIns="94750" bIns="473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50" tIns="47375" rIns="94750" bIns="473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50" tIns="47375" rIns="94750" bIns="473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50" tIns="47375" rIns="94750" bIns="473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50" tIns="47375" rIns="94750" bIns="47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 txBox="1">
            <a:spLocks noGrp="1"/>
          </p:cNvSpPr>
          <p:nvPr>
            <p:ph type="sldNum" idx="12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50" tIns="47375" rIns="94750" bIns="473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750" tIns="47375" rIns="94750" bIns="47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750" tIns="47375" rIns="94750" bIns="47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750" tIns="47375" rIns="94750" bIns="47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300" cy="4605600"/>
          </a:xfrm>
          <a:prstGeom prst="rect">
            <a:avLst/>
          </a:prstGeom>
        </p:spPr>
        <p:txBody>
          <a:bodyPr spcFirstLastPara="1" wrap="square" lIns="94750" tIns="47375" rIns="94750" bIns="47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300" cy="4605600"/>
          </a:xfrm>
          <a:prstGeom prst="rect">
            <a:avLst/>
          </a:prstGeom>
        </p:spPr>
        <p:txBody>
          <a:bodyPr spcFirstLastPara="1" wrap="square" lIns="94750" tIns="47375" rIns="94750" bIns="47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5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1795269" y="268288"/>
            <a:ext cx="7061395" cy="909694"/>
          </a:xfrm>
          <a:prstGeom prst="rect">
            <a:avLst/>
          </a:prstGeom>
          <a:solidFill>
            <a:srgbClr val="7030A0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794838" y="1617740"/>
            <a:ext cx="7061395" cy="2783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000"/>
              <a:buFont typeface="Arial"/>
              <a:buNone/>
              <a:defRPr sz="3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794838" y="4400950"/>
            <a:ext cx="7061397" cy="195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387532" y="562359"/>
            <a:ext cx="588145" cy="58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2700000">
            <a:off x="942910" y="354419"/>
            <a:ext cx="415881" cy="41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 rot="8047801">
            <a:off x="1189032" y="715026"/>
            <a:ext cx="568525" cy="503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 descr="Imatge que conté Font, Gràfics, logotip, blanc&#10;&#10;Descripció generada automàticamen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41151" y="6539487"/>
            <a:ext cx="907100" cy="27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 rot="8718243">
            <a:off x="7231658" y="6584561"/>
            <a:ext cx="218986" cy="19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10800000" flipH="1">
            <a:off x="474664" y="1027113"/>
            <a:ext cx="8383587" cy="61912"/>
          </a:xfrm>
          <a:prstGeom prst="rect">
            <a:avLst/>
          </a:prstGeom>
          <a:solidFill>
            <a:srgbClr val="7030A0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74595" y="1159921"/>
            <a:ext cx="8397857" cy="521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2000"/>
              <a:buChar char="◼"/>
              <a:defRPr sz="2000"/>
            </a:lvl1pPr>
            <a:lvl2pPr marL="914400" lvl="1" indent="-3429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600"/>
              <a:buChar char="o"/>
              <a:defRPr sz="1600"/>
            </a:lvl3pPr>
            <a:lvl4pPr marL="1828800" lvl="3" indent="-3175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400"/>
            </a:lvl4pPr>
            <a:lvl5pPr marL="2286000" lvl="4" indent="-3048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189283" y="366717"/>
            <a:ext cx="588145" cy="58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2700000">
            <a:off x="744661" y="158777"/>
            <a:ext cx="415881" cy="41588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090246" y="366717"/>
            <a:ext cx="7767779" cy="64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" name="Google Shape;28;p3" descr="Imatge que conté Font, Gràfics, logotip, blanc&#10;&#10;Descripció generada automàtica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1151" y="6539487"/>
            <a:ext cx="907100" cy="27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5">
            <a:alphaModFix amt="20000"/>
          </a:blip>
          <a:srcRect/>
          <a:stretch/>
        </p:blipFill>
        <p:spPr>
          <a:xfrm rot="8718243">
            <a:off x="7231658" y="6584561"/>
            <a:ext cx="218986" cy="1940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3"/>
          <p:cNvCxnSpPr/>
          <p:nvPr/>
        </p:nvCxnSpPr>
        <p:spPr>
          <a:xfrm>
            <a:off x="457200" y="6463030"/>
            <a:ext cx="8305800" cy="1588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460394" y="1247036"/>
            <a:ext cx="8397857" cy="2143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2000"/>
              <a:buChar char="◼"/>
              <a:defRPr sz="2000"/>
            </a:lvl1pPr>
            <a:lvl2pPr marL="914400" lvl="1" indent="-3429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600"/>
              <a:buChar char="o"/>
              <a:defRPr sz="1600"/>
            </a:lvl3pPr>
            <a:lvl4pPr marL="1828800" lvl="3" indent="-3175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400"/>
            </a:lvl4pPr>
            <a:lvl5pPr marL="2286000" lvl="4" indent="-3048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3" name="Google Shape;33;p4" descr="Imatge que conté Font, Gràfics, logotip, blanc&#10;&#10;Descripció generada automàticament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1289" y="511669"/>
            <a:ext cx="1052957" cy="31916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474595" y="318728"/>
            <a:ext cx="7767779" cy="64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-9079080">
            <a:off x="7716644" y="538584"/>
            <a:ext cx="230868" cy="204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 rot="3366168">
            <a:off x="625062" y="4589345"/>
            <a:ext cx="2238710" cy="110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"/>
          <p:cNvPicPr preferRelativeResize="0"/>
          <p:nvPr/>
        </p:nvPicPr>
        <p:blipFill rotWithShape="1">
          <a:blip r:embed="rId5">
            <a:alphaModFix amt="20000"/>
          </a:blip>
          <a:srcRect/>
          <a:stretch/>
        </p:blipFill>
        <p:spPr>
          <a:xfrm>
            <a:off x="3290501" y="1020435"/>
            <a:ext cx="2986372" cy="298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4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8718243">
            <a:off x="6657026" y="4592831"/>
            <a:ext cx="2312471" cy="204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"/>
          <p:cNvPicPr preferRelativeResize="0"/>
          <p:nvPr/>
        </p:nvPicPr>
        <p:blipFill rotWithShape="1">
          <a:blip r:embed="rId6">
            <a:alphaModFix amt="20000"/>
          </a:blip>
          <a:srcRect/>
          <a:stretch/>
        </p:blipFill>
        <p:spPr>
          <a:xfrm rot="2700000">
            <a:off x="7042460" y="1506115"/>
            <a:ext cx="1617659" cy="161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4"/>
          <p:cNvPicPr preferRelativeResize="0"/>
          <p:nvPr/>
        </p:nvPicPr>
        <p:blipFill rotWithShape="1">
          <a:blip r:embed="rId7">
            <a:alphaModFix amt="20000"/>
          </a:blip>
          <a:srcRect/>
          <a:stretch/>
        </p:blipFill>
        <p:spPr>
          <a:xfrm>
            <a:off x="3813489" y="4311578"/>
            <a:ext cx="2012976" cy="2227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4"/>
          <p:cNvPicPr preferRelativeResize="0"/>
          <p:nvPr/>
        </p:nvPicPr>
        <p:blipFill rotWithShape="1">
          <a:blip r:embed="rId8">
            <a:alphaModFix amt="20000"/>
          </a:blip>
          <a:srcRect/>
          <a:stretch/>
        </p:blipFill>
        <p:spPr>
          <a:xfrm rot="-1281876">
            <a:off x="-8279" y="1428163"/>
            <a:ext cx="2862791" cy="143139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4"/>
          <p:cNvSpPr txBox="1">
            <a:spLocks noGrp="1"/>
          </p:cNvSpPr>
          <p:nvPr>
            <p:ph type="body" idx="2"/>
          </p:nvPr>
        </p:nvSpPr>
        <p:spPr>
          <a:xfrm>
            <a:off x="455625" y="3568848"/>
            <a:ext cx="8397857" cy="2143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2000"/>
              <a:buChar char="◼"/>
              <a:defRPr sz="2000"/>
            </a:lvl1pPr>
            <a:lvl2pPr marL="914400" lvl="1" indent="-3429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600"/>
              <a:buChar char="o"/>
              <a:defRPr sz="1600"/>
            </a:lvl3pPr>
            <a:lvl4pPr marL="1828800" lvl="3" indent="-3175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400"/>
            </a:lvl4pPr>
            <a:lvl5pPr marL="2286000" lvl="4" indent="-3048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3" name="Google Shape;43;p4"/>
          <p:cNvCxnSpPr/>
          <p:nvPr/>
        </p:nvCxnSpPr>
        <p:spPr>
          <a:xfrm>
            <a:off x="474595" y="976406"/>
            <a:ext cx="8397857" cy="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460394" y="1247036"/>
            <a:ext cx="8397857" cy="2143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2000"/>
              <a:buChar char="◼"/>
              <a:defRPr sz="2000"/>
            </a:lvl1pPr>
            <a:lvl2pPr marL="914400" lvl="1" indent="-3429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600"/>
              <a:buChar char="o"/>
              <a:defRPr sz="1600"/>
            </a:lvl3pPr>
            <a:lvl4pPr marL="1828800" lvl="3" indent="-3175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400"/>
            </a:lvl4pPr>
            <a:lvl5pPr marL="2286000" lvl="4" indent="-3048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6" name="Google Shape;46;p5" descr="Imatge que conté Font, Gràfics, logotip, blanc&#10;&#10;Descripció generada automàticament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1289" y="511669"/>
            <a:ext cx="1052957" cy="31916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474595" y="318728"/>
            <a:ext cx="7767779" cy="64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8" name="Google Shape;48;p5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-9079080">
            <a:off x="7716644" y="538584"/>
            <a:ext cx="230868" cy="204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 rot="8718243">
            <a:off x="5833867" y="2178551"/>
            <a:ext cx="3695700" cy="363177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5"/>
          <p:cNvSpPr txBox="1">
            <a:spLocks noGrp="1"/>
          </p:cNvSpPr>
          <p:nvPr>
            <p:ph type="body" idx="2"/>
          </p:nvPr>
        </p:nvSpPr>
        <p:spPr>
          <a:xfrm>
            <a:off x="460394" y="3679311"/>
            <a:ext cx="8397857" cy="2143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2000"/>
              <a:buChar char="◼"/>
              <a:defRPr sz="2000"/>
            </a:lvl1pPr>
            <a:lvl2pPr marL="914400" lvl="1" indent="-3429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600"/>
              <a:buChar char="o"/>
              <a:defRPr sz="1600"/>
            </a:lvl3pPr>
            <a:lvl4pPr marL="1828800" lvl="3" indent="-3175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400"/>
            </a:lvl4pPr>
            <a:lvl5pPr marL="2286000" lvl="4" indent="-3048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1" name="Google Shape;51;p5"/>
          <p:cNvCxnSpPr/>
          <p:nvPr/>
        </p:nvCxnSpPr>
        <p:spPr>
          <a:xfrm>
            <a:off x="474595" y="976406"/>
            <a:ext cx="8397857" cy="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6" descr="Imatge que conté Font, Gràfics, logotip, blanc&#10;&#10;Descripció generada automàticament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1289" y="511669"/>
            <a:ext cx="1052957" cy="31916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74595" y="318728"/>
            <a:ext cx="7767779" cy="64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5" name="Google Shape;55;p6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-9079080">
            <a:off x="7716644" y="538584"/>
            <a:ext cx="230868" cy="204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6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8718243">
            <a:off x="6695053" y="4581109"/>
            <a:ext cx="2312471" cy="204902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>
            <a:spLocks noGrp="1"/>
          </p:cNvSpPr>
          <p:nvPr>
            <p:ph type="body" idx="1"/>
          </p:nvPr>
        </p:nvSpPr>
        <p:spPr>
          <a:xfrm>
            <a:off x="4760847" y="1223429"/>
            <a:ext cx="4111605" cy="499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655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3DB087"/>
              </a:buClr>
              <a:buSzPts val="1700"/>
              <a:buChar char="◼"/>
              <a:defRPr sz="1700"/>
            </a:lvl1pPr>
            <a:lvl2pPr marL="914400" lvl="1" indent="-3175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2pPr>
            <a:lvl3pPr marL="1371600" lvl="2" indent="-3175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o"/>
              <a:defRPr sz="1400"/>
            </a:lvl3pPr>
            <a:lvl4pPr marL="1828800" lvl="3" indent="-3175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400"/>
            </a:lvl4pPr>
            <a:lvl5pPr marL="2286000" lvl="4" indent="-3175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8" name="Google Shape;58;p6"/>
          <p:cNvCxnSpPr/>
          <p:nvPr/>
        </p:nvCxnSpPr>
        <p:spPr>
          <a:xfrm>
            <a:off x="474595" y="976406"/>
            <a:ext cx="8397857" cy="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9" name="Google Shape;59;p6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 rot="5400000">
            <a:off x="-469939" y="1858192"/>
            <a:ext cx="5582573" cy="385369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6"/>
          <p:cNvSpPr txBox="1">
            <a:spLocks noGrp="1"/>
          </p:cNvSpPr>
          <p:nvPr>
            <p:ph type="body" idx="2"/>
          </p:nvPr>
        </p:nvSpPr>
        <p:spPr>
          <a:xfrm>
            <a:off x="460395" y="1207479"/>
            <a:ext cx="4111605" cy="499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655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700"/>
              <a:buChar char="◼"/>
              <a:defRPr sz="1700"/>
            </a:lvl1pPr>
            <a:lvl2pPr marL="914400" lvl="1" indent="-3175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2pPr>
            <a:lvl3pPr marL="1371600" lvl="2" indent="-3175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o"/>
              <a:defRPr sz="1400"/>
            </a:lvl3pPr>
            <a:lvl4pPr marL="1828800" lvl="3" indent="-3175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400"/>
            </a:lvl4pPr>
            <a:lvl5pPr marL="2286000" lvl="4" indent="-3175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/>
          <p:nvPr/>
        </p:nvSpPr>
        <p:spPr>
          <a:xfrm rot="10800000" flipH="1">
            <a:off x="474664" y="1027113"/>
            <a:ext cx="8383587" cy="61912"/>
          </a:xfrm>
          <a:prstGeom prst="rect">
            <a:avLst/>
          </a:prstGeom>
          <a:solidFill>
            <a:srgbClr val="7030A0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474595" y="1159921"/>
            <a:ext cx="8383431" cy="521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81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entury Gothic"/>
              <a:buAutoNum type="romanUcPeriod"/>
              <a:defRPr sz="2400"/>
            </a:lvl1pPr>
            <a:lvl2pPr marL="914400" lvl="1" indent="-355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Century Gothic"/>
              <a:buAutoNum type="romanUcPeriod"/>
              <a:defRPr sz="2000"/>
            </a:lvl2pPr>
            <a:lvl3pPr marL="1371600" lvl="2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entury Gothic"/>
              <a:buAutoNum type="romanUcPeriod"/>
              <a:defRPr sz="1800"/>
            </a:lvl3pPr>
            <a:lvl4pPr marL="1828800" lvl="3" indent="-330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Century Gothic"/>
              <a:buAutoNum type="romanUcPeriod"/>
              <a:defRPr sz="1600"/>
            </a:lvl4pPr>
            <a:lvl5pPr marL="2286000" lvl="4" indent="-3175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AutoNum type="romanUcPeriod"/>
              <a:defRPr sz="1400"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189283" y="366717"/>
            <a:ext cx="588145" cy="58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7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2700000">
            <a:off x="744661" y="158777"/>
            <a:ext cx="415881" cy="41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1" y="6504318"/>
            <a:ext cx="967551" cy="308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7" descr="Imatge que conté Font, Gràfics, logotip, blanc&#10;&#10;Descripció generada automàticamen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41151" y="6504318"/>
            <a:ext cx="907100" cy="27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1097119" y="366717"/>
            <a:ext cx="7388352" cy="64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7"/>
          <p:cNvPicPr preferRelativeResize="0"/>
          <p:nvPr/>
        </p:nvPicPr>
        <p:blipFill rotWithShape="1">
          <a:blip r:embed="rId6">
            <a:alphaModFix amt="20000"/>
          </a:blip>
          <a:srcRect/>
          <a:stretch/>
        </p:blipFill>
        <p:spPr>
          <a:xfrm rot="8718243">
            <a:off x="7231658" y="6549392"/>
            <a:ext cx="218986" cy="19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2209800"/>
            <a:ext cx="8305800" cy="422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◼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D0000"/>
              </a:buClr>
              <a:buSzPts val="14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8061326" y="6531168"/>
            <a:ext cx="7016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ctrTitle"/>
          </p:nvPr>
        </p:nvSpPr>
        <p:spPr>
          <a:xfrm>
            <a:off x="1794838" y="1287200"/>
            <a:ext cx="7061395" cy="1623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Arial"/>
              <a:buNone/>
            </a:pPr>
            <a:r>
              <a:rPr lang="es" sz="3100">
                <a:latin typeface="Avenir"/>
                <a:ea typeface="Avenir"/>
                <a:cs typeface="Avenir"/>
                <a:sym typeface="Avenir"/>
              </a:rPr>
              <a:t>¿Cuántos códigos admite el candado _____?</a:t>
            </a:r>
            <a:endParaRPr sz="29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6" name="Google Shape;76;p8"/>
          <p:cNvPicPr preferRelativeResize="0"/>
          <p:nvPr/>
        </p:nvPicPr>
        <p:blipFill rotWithShape="1">
          <a:blip r:embed="rId3">
            <a:alphaModFix/>
          </a:blip>
          <a:srcRect b="82560"/>
          <a:stretch/>
        </p:blipFill>
        <p:spPr>
          <a:xfrm>
            <a:off x="371475" y="5045998"/>
            <a:ext cx="2628901" cy="162951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 txBox="1"/>
          <p:nvPr/>
        </p:nvSpPr>
        <p:spPr>
          <a:xfrm>
            <a:off x="3371850" y="2911051"/>
            <a:ext cx="5484383" cy="2949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Miembros del grupo de trabajo: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venir"/>
              <a:buChar char="▪"/>
            </a:pPr>
            <a:r>
              <a:rPr lang="es" sz="2400" i="0" u="none" strike="noStrike" cap="non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...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venir"/>
              <a:buChar char="▪"/>
            </a:pPr>
            <a:r>
              <a:rPr lang="es" sz="2400" i="0" u="none" strike="noStrike" cap="non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...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venir"/>
              <a:buChar char="▪"/>
            </a:pPr>
            <a:r>
              <a:rPr lang="es" sz="2400" i="0" u="none" strike="noStrike" cap="non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...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venir"/>
              <a:buChar char="▪"/>
            </a:pPr>
            <a:r>
              <a:rPr lang="es" sz="2400" i="0" u="none" strike="noStrike" cap="non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...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474595" y="1159921"/>
            <a:ext cx="8397857" cy="521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" b="1" dirty="0">
                <a:latin typeface="Avenir"/>
                <a:ea typeface="Avenir"/>
                <a:cs typeface="Avenir"/>
                <a:sym typeface="Avenir"/>
              </a:rPr>
              <a:t>Características del candado</a:t>
            </a: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228600" lvl="0" indent="-2286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venir"/>
              <a:buChar char="◼"/>
            </a:pPr>
            <a:r>
              <a:rPr lang="es" dirty="0">
                <a:latin typeface="Avenir"/>
                <a:ea typeface="Avenir"/>
                <a:cs typeface="Avenir"/>
                <a:sym typeface="Avenir"/>
              </a:rPr>
              <a:t>¿Cuáles son las características del candado que estáis estudiando?</a:t>
            </a: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228600" lvl="0" indent="-1016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1090246" y="366717"/>
            <a:ext cx="7767779" cy="64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nir"/>
                <a:ea typeface="Avenir"/>
                <a:cs typeface="Avenir"/>
                <a:sym typeface="Avenir"/>
              </a:rPr>
              <a:t>¿Cuántos códigos admite el candado que hemos estudiado?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474595" y="1159921"/>
            <a:ext cx="8397857" cy="521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" b="1" dirty="0">
                <a:latin typeface="Avenir"/>
                <a:ea typeface="Avenir"/>
                <a:cs typeface="Avenir"/>
                <a:sym typeface="Avenir"/>
              </a:rPr>
              <a:t>Simulación de posibles códigos</a:t>
            </a: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228600" lvl="0" indent="-2286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venir"/>
              <a:buChar char="◼"/>
            </a:pPr>
            <a:r>
              <a:rPr lang="es" dirty="0">
                <a:latin typeface="Avenir"/>
                <a:ea typeface="Avenir"/>
                <a:cs typeface="Avenir"/>
                <a:sym typeface="Avenir"/>
              </a:rPr>
              <a:t>¿Cómo generar la lista (aunque sea parcial) de posibles códigos que admite el candado? </a:t>
            </a:r>
            <a:r>
              <a:rPr lang="es" dirty="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Añadir fotografías de cómo ha elaborado los listados con los códigos.</a:t>
            </a: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228600" lvl="0" indent="-2286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venir"/>
              <a:buChar char="◼"/>
            </a:pPr>
            <a:r>
              <a:rPr lang="es" dirty="0">
                <a:latin typeface="Avenir"/>
                <a:ea typeface="Avenir"/>
                <a:cs typeface="Avenir"/>
                <a:sym typeface="Avenir"/>
              </a:rPr>
              <a:t>¿Cuál es el total de códigos que admite vuestro candado?</a:t>
            </a: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228600" lvl="0" indent="-1016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1090246" y="366717"/>
            <a:ext cx="7767779" cy="64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nir"/>
                <a:ea typeface="Avenir"/>
                <a:cs typeface="Avenir"/>
                <a:sym typeface="Avenir"/>
              </a:rPr>
              <a:t>¿Cuántos códigos admite el candado que hemos estudiado?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>
            <a:off x="474595" y="1159921"/>
            <a:ext cx="8397857" cy="521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" b="1">
                <a:latin typeface="Avenir"/>
                <a:ea typeface="Avenir"/>
                <a:cs typeface="Avenir"/>
                <a:sym typeface="Avenir"/>
              </a:rPr>
              <a:t>Justificación de cómo se ha encontrado el número de códigos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228600" lvl="0" indent="-2286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venir"/>
              <a:buChar char="◼"/>
            </a:pPr>
            <a:r>
              <a:rPr lang="es">
                <a:latin typeface="Avenir"/>
                <a:ea typeface="Avenir"/>
                <a:cs typeface="Avenir"/>
                <a:sym typeface="Avenir"/>
              </a:rPr>
              <a:t>¿Qué estrategias o técnicas de recuento se han utilizado? </a:t>
            </a:r>
            <a:r>
              <a:rPr lang="es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Añadir fotografías de cómo ha elaborado los listados con los códigos.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228600" lvl="0" indent="-2286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venir"/>
              <a:buChar char="◼"/>
            </a:pPr>
            <a:r>
              <a:rPr lang="es">
                <a:latin typeface="Avenir"/>
                <a:ea typeface="Avenir"/>
                <a:cs typeface="Avenir"/>
                <a:sym typeface="Avenir"/>
              </a:rPr>
              <a:t>¿Cómo nos hemos asegurado que no hemos contado códigos de más o menos?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-1016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1090246" y="366717"/>
            <a:ext cx="7767779" cy="64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nir"/>
                <a:ea typeface="Avenir"/>
                <a:cs typeface="Avenir"/>
                <a:sym typeface="Avenir"/>
              </a:rPr>
              <a:t>¿Cuántos códigos admite el candado que hemos estudiado?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474595" y="1159921"/>
            <a:ext cx="8397900" cy="52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" b="1" dirty="0">
                <a:latin typeface="Avenir"/>
                <a:ea typeface="Avenir"/>
                <a:cs typeface="Avenir"/>
                <a:sym typeface="Avenir"/>
              </a:rPr>
              <a:t>Otras cuestiones sobre el candado – </a:t>
            </a:r>
            <a:r>
              <a:rPr lang="es" b="1" dirty="0">
                <a:solidFill>
                  <a:srgbClr val="7030A0"/>
                </a:solidFill>
                <a:latin typeface="Avenir"/>
                <a:ea typeface="Avenir"/>
                <a:cs typeface="Avenir"/>
                <a:sym typeface="Avenir"/>
              </a:rPr>
              <a:t>Sobre el tiempo para abrir el candado</a:t>
            </a: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228600" lvl="0" indent="-2286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venir"/>
              <a:buChar char="◼"/>
            </a:pPr>
            <a:r>
              <a:rPr lang="es" dirty="0">
                <a:latin typeface="Avenir"/>
                <a:ea typeface="Avenir"/>
                <a:cs typeface="Avenir"/>
                <a:sym typeface="Avenir"/>
              </a:rPr>
              <a:t>Si tenemos que abrir el candado probando todos los códigos, ¿cuánto tiempo (mínimo y máximo) se estima que se tardaría en abrir el candado?</a:t>
            </a: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228600" lvl="0" indent="-2286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venir"/>
              <a:buChar char="◼"/>
            </a:pPr>
            <a:r>
              <a:rPr lang="es" dirty="0">
                <a:latin typeface="Avenir"/>
                <a:ea typeface="Avenir"/>
                <a:cs typeface="Avenir"/>
                <a:sym typeface="Avenir"/>
              </a:rPr>
              <a:t>...</a:t>
            </a: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1090246" y="366717"/>
            <a:ext cx="7767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nir"/>
                <a:ea typeface="Avenir"/>
                <a:cs typeface="Avenir"/>
                <a:sym typeface="Avenir"/>
              </a:rPr>
              <a:t>¿Cuántos códigos admite el candado que hemos estudiado?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body" idx="1"/>
          </p:nvPr>
        </p:nvSpPr>
        <p:spPr>
          <a:xfrm>
            <a:off x="474595" y="1159921"/>
            <a:ext cx="8397900" cy="52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" b="1">
                <a:latin typeface="Avenir"/>
                <a:ea typeface="Avenir"/>
                <a:cs typeface="Avenir"/>
                <a:sym typeface="Avenir"/>
              </a:rPr>
              <a:t>Otras cuestiones sobre el candado – </a:t>
            </a:r>
            <a:r>
              <a:rPr lang="es" b="1">
                <a:solidFill>
                  <a:srgbClr val="7030A0"/>
                </a:solidFill>
                <a:latin typeface="Avenir"/>
                <a:ea typeface="Avenir"/>
                <a:cs typeface="Avenir"/>
                <a:sym typeface="Avenir"/>
              </a:rPr>
              <a:t>Variaciones en el candado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228600" lvl="0" indent="-2286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Char char="◼"/>
            </a:pPr>
            <a:r>
              <a:rPr lang="es" b="1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s">
                <a:latin typeface="Avenir"/>
                <a:ea typeface="Avenir"/>
                <a:cs typeface="Avenir"/>
                <a:sym typeface="Avenir"/>
              </a:rPr>
              <a:t>Si tenemos el mismo candado con una casilla más, ¿cómo encontraríamos el número total de códigos que admite?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228600" lvl="0" indent="-2286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venir"/>
              <a:buChar char="◼"/>
            </a:pPr>
            <a:r>
              <a:rPr lang="es">
                <a:latin typeface="Avenir"/>
                <a:ea typeface="Avenir"/>
                <a:cs typeface="Avenir"/>
                <a:sym typeface="Avenir"/>
              </a:rPr>
              <a:t>¿Y si tenemos un elementos más por casilla? ¿Qué pasaría entonces?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228600" lvl="0" indent="-2286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venir"/>
              <a:buChar char="◼"/>
            </a:pPr>
            <a:r>
              <a:rPr lang="es">
                <a:latin typeface="Avenir"/>
                <a:ea typeface="Avenir"/>
                <a:cs typeface="Avenir"/>
                <a:sym typeface="Avenir"/>
              </a:rPr>
              <a:t>...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-1016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1090246" y="366717"/>
            <a:ext cx="7767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nir"/>
                <a:ea typeface="Avenir"/>
                <a:cs typeface="Avenir"/>
                <a:sym typeface="Avenir"/>
              </a:rPr>
              <a:t>¿Cuántos códigos admite el candado que hemos estudiado?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rgbClr val="000000"/>
      </a:dk1>
      <a:lt1>
        <a:srgbClr val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On-screen Show (4:3)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Avenir</vt:lpstr>
      <vt:lpstr>Arial</vt:lpstr>
      <vt:lpstr>Noto Sans Symbols</vt:lpstr>
      <vt:lpstr>Calibri</vt:lpstr>
      <vt:lpstr>Century Gothic</vt:lpstr>
      <vt:lpstr>Plaza</vt:lpstr>
      <vt:lpstr>¿Cuántos códigos admite el candado _____?</vt:lpstr>
      <vt:lpstr>¿Cuántos códigos admite el candado que hemos estudiado?</vt:lpstr>
      <vt:lpstr>¿Cuántos códigos admite el candado que hemos estudiado?</vt:lpstr>
      <vt:lpstr>¿Cuántos códigos admite el candado que hemos estudiado?</vt:lpstr>
      <vt:lpstr>¿Cuántos códigos admite el candado que hemos estudiado?</vt:lpstr>
      <vt:lpstr>¿Cuántos códigos admite el candado que hemos estudiado?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Susana Vásquez</cp:lastModifiedBy>
  <cp:revision>1</cp:revision>
  <dcterms:modified xsi:type="dcterms:W3CDTF">2025-01-13T18:05:42Z</dcterms:modified>
</cp:coreProperties>
</file>