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7099300" cy="102346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5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a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 txBox="1"/>
          <p:nvPr>
            <p:ph idx="12" type="sldNum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709931" y="4861442"/>
            <a:ext cx="5679300" cy="4605600"/>
          </a:xfrm>
          <a:prstGeom prst="rect">
            <a:avLst/>
          </a:prstGeom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709931" y="4861442"/>
            <a:ext cx="5679300" cy="4605600"/>
          </a:xfrm>
          <a:prstGeom prst="rect">
            <a:avLst/>
          </a:prstGeom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1795269" y="268288"/>
            <a:ext cx="7061395" cy="909694"/>
          </a:xfrm>
          <a:prstGeom prst="rect">
            <a:avLst/>
          </a:prstGeom>
          <a:solidFill>
            <a:srgbClr val="7030A0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1794838" y="1617740"/>
            <a:ext cx="7061395" cy="2783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000"/>
              <a:buFont typeface="Arial"/>
              <a:buNone/>
              <a:defRPr sz="3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794838" y="4400950"/>
            <a:ext cx="7061397" cy="1955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387532" y="562359"/>
            <a:ext cx="588145" cy="58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 rot="2700000">
            <a:off x="942910" y="354419"/>
            <a:ext cx="415881" cy="41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4">
            <a:alphaModFix amt="20000"/>
          </a:blip>
          <a:srcRect b="0" l="0" r="0" t="0"/>
          <a:stretch/>
        </p:blipFill>
        <p:spPr>
          <a:xfrm rot="8047801">
            <a:off x="1189032" y="715026"/>
            <a:ext cx="568525" cy="5037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tge que conté Font, Gràfics, logotip, blanc&#10;&#10;Descripció generada automàticament" id="20" name="Google Shape;2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41151" y="6539487"/>
            <a:ext cx="907100" cy="27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4">
            <a:alphaModFix amt="20000"/>
          </a:blip>
          <a:srcRect b="0" l="0" r="0" t="0"/>
          <a:stretch/>
        </p:blipFill>
        <p:spPr>
          <a:xfrm rot="8718243">
            <a:off x="7231658" y="6584561"/>
            <a:ext cx="218986" cy="19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flipH="1" rot="10800000">
            <a:off x="474664" y="1027113"/>
            <a:ext cx="8383587" cy="61912"/>
          </a:xfrm>
          <a:prstGeom prst="rect">
            <a:avLst/>
          </a:prstGeom>
          <a:solidFill>
            <a:srgbClr val="7030A0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74595" y="1159921"/>
            <a:ext cx="8397857" cy="5210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2000"/>
              <a:buChar char="◼"/>
              <a:defRPr sz="2000"/>
            </a:lvl1pPr>
            <a:lvl2pPr indent="-342900" lvl="1" marL="9144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600"/>
              <a:buChar char="o"/>
              <a:defRPr sz="1600"/>
            </a:lvl3pPr>
            <a:lvl4pPr indent="-317500" lvl="3" marL="18288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400"/>
            </a:lvl4pPr>
            <a:lvl5pPr indent="-304800" lvl="4" marL="22860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189283" y="366717"/>
            <a:ext cx="588145" cy="58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 rot="2700000">
            <a:off x="744661" y="158777"/>
            <a:ext cx="415881" cy="41588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>
            <p:ph type="title"/>
          </p:nvPr>
        </p:nvSpPr>
        <p:spPr>
          <a:xfrm>
            <a:off x="1090246" y="366717"/>
            <a:ext cx="7767779" cy="640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Imatge que conté Font, Gràfics, logotip, blanc&#10;&#10;Descripció generada automàticament" id="28" name="Google Shape;2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1151" y="6539487"/>
            <a:ext cx="907100" cy="27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5">
            <a:alphaModFix amt="20000"/>
          </a:blip>
          <a:srcRect b="0" l="0" r="0" t="0"/>
          <a:stretch/>
        </p:blipFill>
        <p:spPr>
          <a:xfrm rot="8718243">
            <a:off x="7231658" y="6584561"/>
            <a:ext cx="218986" cy="1940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3"/>
          <p:cNvCxnSpPr/>
          <p:nvPr/>
        </p:nvCxnSpPr>
        <p:spPr>
          <a:xfrm>
            <a:off x="457200" y="6463030"/>
            <a:ext cx="8305800" cy="1588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60394" y="1247036"/>
            <a:ext cx="8397857" cy="2143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2000"/>
              <a:buChar char="◼"/>
              <a:defRPr sz="2000"/>
            </a:lvl1pPr>
            <a:lvl2pPr indent="-342900" lvl="1" marL="9144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600"/>
              <a:buChar char="o"/>
              <a:defRPr sz="1600"/>
            </a:lvl3pPr>
            <a:lvl4pPr indent="-317500" lvl="3" marL="18288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400"/>
            </a:lvl4pPr>
            <a:lvl5pPr indent="-304800" lvl="4" marL="22860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Imatge que conté Font, Gràfics, logotip, blanc&#10;&#10;Descripció generada automàticament"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1289" y="511669"/>
            <a:ext cx="1052957" cy="31916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/>
          <p:nvPr>
            <p:ph type="title"/>
          </p:nvPr>
        </p:nvSpPr>
        <p:spPr>
          <a:xfrm>
            <a:off x="474595" y="318728"/>
            <a:ext cx="7767779" cy="640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 rot="-9079080">
            <a:off x="7716644" y="538584"/>
            <a:ext cx="230868" cy="204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"/>
          <p:cNvPicPr preferRelativeResize="0"/>
          <p:nvPr/>
        </p:nvPicPr>
        <p:blipFill rotWithShape="1">
          <a:blip r:embed="rId4">
            <a:alphaModFix amt="20000"/>
          </a:blip>
          <a:srcRect b="0" l="0" r="0" t="0"/>
          <a:stretch/>
        </p:blipFill>
        <p:spPr>
          <a:xfrm rot="3366168">
            <a:off x="625062" y="4589345"/>
            <a:ext cx="2238710" cy="110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"/>
          <p:cNvPicPr preferRelativeResize="0"/>
          <p:nvPr/>
        </p:nvPicPr>
        <p:blipFill rotWithShape="1">
          <a:blip r:embed="rId5">
            <a:alphaModFix amt="20000"/>
          </a:blip>
          <a:srcRect b="0" l="0" r="0" t="0"/>
          <a:stretch/>
        </p:blipFill>
        <p:spPr>
          <a:xfrm>
            <a:off x="3290501" y="1020435"/>
            <a:ext cx="2986372" cy="298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4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 rot="8718243">
            <a:off x="6657026" y="4592831"/>
            <a:ext cx="2312471" cy="204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"/>
          <p:cNvPicPr preferRelativeResize="0"/>
          <p:nvPr/>
        </p:nvPicPr>
        <p:blipFill rotWithShape="1">
          <a:blip r:embed="rId6">
            <a:alphaModFix amt="20000"/>
          </a:blip>
          <a:srcRect b="0" l="0" r="0" t="0"/>
          <a:stretch/>
        </p:blipFill>
        <p:spPr>
          <a:xfrm rot="2700000">
            <a:off x="7042460" y="1506115"/>
            <a:ext cx="1617659" cy="161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4"/>
          <p:cNvPicPr preferRelativeResize="0"/>
          <p:nvPr/>
        </p:nvPicPr>
        <p:blipFill rotWithShape="1">
          <a:blip r:embed="rId7">
            <a:alphaModFix amt="20000"/>
          </a:blip>
          <a:srcRect b="0" l="0" r="0" t="0"/>
          <a:stretch/>
        </p:blipFill>
        <p:spPr>
          <a:xfrm>
            <a:off x="3813489" y="4311578"/>
            <a:ext cx="2012976" cy="2227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4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 rot="-1281876">
            <a:off x="-8279" y="1428163"/>
            <a:ext cx="2862791" cy="143139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4"/>
          <p:cNvSpPr txBox="1"/>
          <p:nvPr>
            <p:ph idx="2" type="body"/>
          </p:nvPr>
        </p:nvSpPr>
        <p:spPr>
          <a:xfrm>
            <a:off x="455625" y="3568848"/>
            <a:ext cx="8397857" cy="2143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2000"/>
              <a:buChar char="◼"/>
              <a:defRPr sz="2000"/>
            </a:lvl1pPr>
            <a:lvl2pPr indent="-342900" lvl="1" marL="9144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600"/>
              <a:buChar char="o"/>
              <a:defRPr sz="1600"/>
            </a:lvl3pPr>
            <a:lvl4pPr indent="-317500" lvl="3" marL="18288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400"/>
            </a:lvl4pPr>
            <a:lvl5pPr indent="-304800" lvl="4" marL="22860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3" name="Google Shape;43;p4"/>
          <p:cNvCxnSpPr/>
          <p:nvPr/>
        </p:nvCxnSpPr>
        <p:spPr>
          <a:xfrm>
            <a:off x="474595" y="976406"/>
            <a:ext cx="8397857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idx="1" type="body"/>
          </p:nvPr>
        </p:nvSpPr>
        <p:spPr>
          <a:xfrm>
            <a:off x="460394" y="1247036"/>
            <a:ext cx="8397857" cy="2143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2000"/>
              <a:buChar char="◼"/>
              <a:defRPr sz="2000"/>
            </a:lvl1pPr>
            <a:lvl2pPr indent="-342900" lvl="1" marL="9144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600"/>
              <a:buChar char="o"/>
              <a:defRPr sz="1600"/>
            </a:lvl3pPr>
            <a:lvl4pPr indent="-317500" lvl="3" marL="18288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400"/>
            </a:lvl4pPr>
            <a:lvl5pPr indent="-304800" lvl="4" marL="22860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Imatge que conté Font, Gràfics, logotip, blanc&#10;&#10;Descripció generada automàticament" id="46" name="Google Shape;4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1289" y="511669"/>
            <a:ext cx="1052957" cy="31916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>
            <p:ph type="title"/>
          </p:nvPr>
        </p:nvSpPr>
        <p:spPr>
          <a:xfrm>
            <a:off x="474595" y="318728"/>
            <a:ext cx="7767779" cy="640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8" name="Google Shape;48;p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 rot="-9079080">
            <a:off x="7716644" y="538584"/>
            <a:ext cx="230868" cy="204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4">
            <a:alphaModFix amt="20000"/>
          </a:blip>
          <a:srcRect b="0" l="0" r="0" t="0"/>
          <a:stretch/>
        </p:blipFill>
        <p:spPr>
          <a:xfrm rot="8718243">
            <a:off x="5833867" y="2178551"/>
            <a:ext cx="3695700" cy="363177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5"/>
          <p:cNvSpPr txBox="1"/>
          <p:nvPr>
            <p:ph idx="2" type="body"/>
          </p:nvPr>
        </p:nvSpPr>
        <p:spPr>
          <a:xfrm>
            <a:off x="460394" y="3679311"/>
            <a:ext cx="8397857" cy="2143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2000"/>
              <a:buChar char="◼"/>
              <a:defRPr sz="2000"/>
            </a:lvl1pPr>
            <a:lvl2pPr indent="-342900" lvl="1" marL="9144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600"/>
              <a:buChar char="o"/>
              <a:defRPr sz="1600"/>
            </a:lvl3pPr>
            <a:lvl4pPr indent="-317500" lvl="3" marL="18288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400"/>
            </a:lvl4pPr>
            <a:lvl5pPr indent="-304800" lvl="4" marL="22860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1" name="Google Shape;51;p5"/>
          <p:cNvCxnSpPr/>
          <p:nvPr/>
        </p:nvCxnSpPr>
        <p:spPr>
          <a:xfrm>
            <a:off x="474595" y="976406"/>
            <a:ext cx="8397857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tge que conté Font, Gràfics, logotip, blanc&#10;&#10;Descripció generada automàticament" id="53" name="Google Shape;5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1289" y="511669"/>
            <a:ext cx="1052957" cy="31916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 txBox="1"/>
          <p:nvPr>
            <p:ph type="title"/>
          </p:nvPr>
        </p:nvSpPr>
        <p:spPr>
          <a:xfrm>
            <a:off x="474595" y="318728"/>
            <a:ext cx="7767779" cy="640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5" name="Google Shape;55;p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 rot="-9079080">
            <a:off x="7716644" y="538584"/>
            <a:ext cx="230868" cy="204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 rot="8718243">
            <a:off x="6695053" y="4581109"/>
            <a:ext cx="2312471" cy="204902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idx="1" type="body"/>
          </p:nvPr>
        </p:nvSpPr>
        <p:spPr>
          <a:xfrm>
            <a:off x="4760847" y="1223429"/>
            <a:ext cx="4111605" cy="4996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3DB087"/>
              </a:buClr>
              <a:buSzPts val="1700"/>
              <a:buChar char="◼"/>
              <a:defRPr sz="1700"/>
            </a:lvl1pPr>
            <a:lvl2pPr indent="-317500" lvl="1" marL="9144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17500" lvl="2" marL="13716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o"/>
              <a:defRPr sz="1400"/>
            </a:lvl3pPr>
            <a:lvl4pPr indent="-317500" lvl="3" marL="18288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400"/>
            </a:lvl4pPr>
            <a:lvl5pPr indent="-317500" lvl="4" marL="22860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8" name="Google Shape;58;p6"/>
          <p:cNvCxnSpPr/>
          <p:nvPr/>
        </p:nvCxnSpPr>
        <p:spPr>
          <a:xfrm>
            <a:off x="474595" y="976406"/>
            <a:ext cx="8397857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9" name="Google Shape;59;p6"/>
          <p:cNvPicPr preferRelativeResize="0"/>
          <p:nvPr/>
        </p:nvPicPr>
        <p:blipFill rotWithShape="1">
          <a:blip r:embed="rId4">
            <a:alphaModFix amt="20000"/>
          </a:blip>
          <a:srcRect b="0" l="0" r="0" t="0"/>
          <a:stretch/>
        </p:blipFill>
        <p:spPr>
          <a:xfrm rot="5400000">
            <a:off x="-469939" y="1858192"/>
            <a:ext cx="5582573" cy="385369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6"/>
          <p:cNvSpPr txBox="1"/>
          <p:nvPr>
            <p:ph idx="2" type="body"/>
          </p:nvPr>
        </p:nvSpPr>
        <p:spPr>
          <a:xfrm>
            <a:off x="460395" y="1207479"/>
            <a:ext cx="4111605" cy="4996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700"/>
              <a:buChar char="◼"/>
              <a:defRPr sz="1700"/>
            </a:lvl1pPr>
            <a:lvl2pPr indent="-317500" lvl="1" marL="9144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17500" lvl="2" marL="13716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o"/>
              <a:defRPr sz="1400"/>
            </a:lvl3pPr>
            <a:lvl4pPr indent="-317500" lvl="3" marL="18288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400"/>
            </a:lvl4pPr>
            <a:lvl5pPr indent="-317500" lvl="4" marL="22860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/>
          <p:nvPr/>
        </p:nvSpPr>
        <p:spPr>
          <a:xfrm flipH="1" rot="10800000">
            <a:off x="474664" y="1027113"/>
            <a:ext cx="8383587" cy="61912"/>
          </a:xfrm>
          <a:prstGeom prst="rect">
            <a:avLst/>
          </a:prstGeom>
          <a:solidFill>
            <a:srgbClr val="7030A0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474595" y="1159921"/>
            <a:ext cx="8383431" cy="5210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entury Gothic"/>
              <a:buAutoNum type="romanUcPeriod"/>
              <a:defRPr sz="2400"/>
            </a:lvl1pPr>
            <a:lvl2pPr indent="-3556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Century Gothic"/>
              <a:buAutoNum type="romanUcPeriod"/>
              <a:defRPr sz="2000"/>
            </a:lvl2pPr>
            <a:lvl3pPr indent="-34290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entury Gothic"/>
              <a:buAutoNum type="romanUcPeriod"/>
              <a:defRPr sz="1800"/>
            </a:lvl3pPr>
            <a:lvl4pPr indent="-33020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Century Gothic"/>
              <a:buAutoNum type="romanUcPeriod"/>
              <a:defRPr sz="1600"/>
            </a:lvl4pPr>
            <a:lvl5pPr indent="-3175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AutoNum type="romanUcPeriod"/>
              <a:defRPr sz="14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189283" y="366717"/>
            <a:ext cx="588145" cy="58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7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 rot="2700000">
            <a:off x="744661" y="158777"/>
            <a:ext cx="415881" cy="41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1" y="6504318"/>
            <a:ext cx="967551" cy="308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tge que conté Font, Gràfics, logotip, blanc&#10;&#10;Descripció generada automàticament" id="67" name="Google Shape;6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41151" y="6504318"/>
            <a:ext cx="907100" cy="27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7"/>
          <p:cNvSpPr txBox="1"/>
          <p:nvPr>
            <p:ph type="title"/>
          </p:nvPr>
        </p:nvSpPr>
        <p:spPr>
          <a:xfrm>
            <a:off x="1097119" y="366717"/>
            <a:ext cx="7388352" cy="640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9" name="Google Shape;69;p7"/>
          <p:cNvPicPr preferRelativeResize="0"/>
          <p:nvPr/>
        </p:nvPicPr>
        <p:blipFill rotWithShape="1">
          <a:blip r:embed="rId6">
            <a:alphaModFix amt="20000"/>
          </a:blip>
          <a:srcRect b="0" l="0" r="0" t="0"/>
          <a:stretch/>
        </p:blipFill>
        <p:spPr>
          <a:xfrm rot="8718243">
            <a:off x="7231658" y="6549392"/>
            <a:ext cx="218986" cy="19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9144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2209800"/>
            <a:ext cx="8305800" cy="4224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◼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D0000"/>
              </a:buClr>
              <a:buSzPts val="14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8061326" y="6531168"/>
            <a:ext cx="7016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a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ctrTitle"/>
          </p:nvPr>
        </p:nvSpPr>
        <p:spPr>
          <a:xfrm>
            <a:off x="1794838" y="1287200"/>
            <a:ext cx="7061395" cy="1623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Arial"/>
              <a:buNone/>
            </a:pPr>
            <a:r>
              <a:rPr lang="ca-ES" sz="3100">
                <a:latin typeface="Avenir"/>
                <a:ea typeface="Avenir"/>
                <a:cs typeface="Avenir"/>
                <a:sym typeface="Avenir"/>
              </a:rPr>
              <a:t>Quants codis admet el cadenat _____?</a:t>
            </a:r>
            <a:endParaRPr sz="29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6" name="Google Shape;76;p8"/>
          <p:cNvPicPr preferRelativeResize="0"/>
          <p:nvPr/>
        </p:nvPicPr>
        <p:blipFill rotWithShape="1">
          <a:blip r:embed="rId3">
            <a:alphaModFix/>
          </a:blip>
          <a:srcRect b="82560" l="0" r="0" t="0"/>
          <a:stretch/>
        </p:blipFill>
        <p:spPr>
          <a:xfrm>
            <a:off x="371475" y="5045998"/>
            <a:ext cx="2628901" cy="162951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 txBox="1"/>
          <p:nvPr/>
        </p:nvSpPr>
        <p:spPr>
          <a:xfrm>
            <a:off x="3371850" y="2911051"/>
            <a:ext cx="5484383" cy="2949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b="1" i="0" lang="ca-ES" sz="24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Membres del grup de treball: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venir"/>
              <a:buChar char="▪"/>
            </a:pPr>
            <a:r>
              <a:rPr i="0" lang="ca-ES" sz="24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...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venir"/>
              <a:buChar char="▪"/>
            </a:pPr>
            <a:r>
              <a:rPr i="0" lang="ca-ES" sz="24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...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venir"/>
              <a:buChar char="▪"/>
            </a:pPr>
            <a:r>
              <a:rPr i="0" lang="ca-ES" sz="24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...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venir"/>
              <a:buChar char="▪"/>
            </a:pPr>
            <a:r>
              <a:rPr i="0" lang="ca-ES" sz="24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...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74595" y="1159921"/>
            <a:ext cx="8397857" cy="5210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ca-ES">
                <a:latin typeface="Avenir"/>
                <a:ea typeface="Avenir"/>
                <a:cs typeface="Avenir"/>
                <a:sym typeface="Avenir"/>
              </a:rPr>
              <a:t>Característiques del cadenat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venir"/>
              <a:buChar char="◼"/>
            </a:pPr>
            <a:r>
              <a:rPr lang="ca-ES">
                <a:latin typeface="Avenir"/>
                <a:ea typeface="Avenir"/>
                <a:cs typeface="Avenir"/>
                <a:sym typeface="Avenir"/>
              </a:rPr>
              <a:t>Quines són les característiques del cadenat que esteu estudiant?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101600" lvl="0" marL="228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1090246" y="366717"/>
            <a:ext cx="7767779" cy="640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-ES">
                <a:latin typeface="Avenir"/>
                <a:ea typeface="Avenir"/>
                <a:cs typeface="Avenir"/>
                <a:sym typeface="Avenir"/>
              </a:rPr>
              <a:t>Quants codis admet el cadenat que hem estudiat?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idx="1" type="body"/>
          </p:nvPr>
        </p:nvSpPr>
        <p:spPr>
          <a:xfrm>
            <a:off x="474595" y="1159921"/>
            <a:ext cx="8397857" cy="5210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ca-ES">
                <a:latin typeface="Avenir"/>
                <a:ea typeface="Avenir"/>
                <a:cs typeface="Avenir"/>
                <a:sym typeface="Avenir"/>
              </a:rPr>
              <a:t>Simulació de possibles codis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venir"/>
              <a:buChar char="◼"/>
            </a:pPr>
            <a:r>
              <a:rPr lang="ca-ES">
                <a:latin typeface="Avenir"/>
                <a:ea typeface="Avenir"/>
                <a:cs typeface="Avenir"/>
                <a:sym typeface="Avenir"/>
              </a:rPr>
              <a:t>Com generar la llista (encara que sigui parcial) de possibles codis que admet el cadenat? </a:t>
            </a:r>
            <a:r>
              <a:rPr lang="ca-ES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Afegir fotografies de com heu elaborat els llistats amb els codis.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venir"/>
              <a:buChar char="◼"/>
            </a:pPr>
            <a:r>
              <a:rPr lang="ca-ES">
                <a:latin typeface="Avenir"/>
                <a:ea typeface="Avenir"/>
                <a:cs typeface="Avenir"/>
                <a:sym typeface="Avenir"/>
              </a:rPr>
              <a:t>Quin és el total de codis que admet el vostre cadenat?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101600" lvl="0" marL="228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 txBox="1"/>
          <p:nvPr>
            <p:ph type="title"/>
          </p:nvPr>
        </p:nvSpPr>
        <p:spPr>
          <a:xfrm>
            <a:off x="1090246" y="366717"/>
            <a:ext cx="7767779" cy="640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-ES">
                <a:latin typeface="Avenir"/>
                <a:ea typeface="Avenir"/>
                <a:cs typeface="Avenir"/>
                <a:sym typeface="Avenir"/>
              </a:rPr>
              <a:t>Quants codis admet el cadenat que hem estudiat?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/>
          <p:nvPr>
            <p:ph idx="1" type="body"/>
          </p:nvPr>
        </p:nvSpPr>
        <p:spPr>
          <a:xfrm>
            <a:off x="474595" y="1159921"/>
            <a:ext cx="8397857" cy="5210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ca-ES">
                <a:latin typeface="Avenir"/>
                <a:ea typeface="Avenir"/>
                <a:cs typeface="Avenir"/>
                <a:sym typeface="Avenir"/>
              </a:rPr>
              <a:t>Justificació de com s’ha trobat el nombre de codis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venir"/>
              <a:buChar char="◼"/>
            </a:pPr>
            <a:r>
              <a:rPr lang="ca-ES">
                <a:latin typeface="Avenir"/>
                <a:ea typeface="Avenir"/>
                <a:cs typeface="Avenir"/>
                <a:sym typeface="Avenir"/>
              </a:rPr>
              <a:t>Quines estratègies o tècniques de recompte s’han utilitzat? </a:t>
            </a:r>
            <a:r>
              <a:rPr lang="ca-ES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Afegir fotografies de com heu elaborat els llistats amb els codis.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venir"/>
              <a:buChar char="◼"/>
            </a:pPr>
            <a:r>
              <a:rPr lang="ca-ES">
                <a:latin typeface="Avenir"/>
                <a:ea typeface="Avenir"/>
                <a:cs typeface="Avenir"/>
                <a:sym typeface="Avenir"/>
              </a:rPr>
              <a:t>Com ens hem assegurat que no n’hem comptat codis de més o de menys?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 txBox="1"/>
          <p:nvPr>
            <p:ph type="title"/>
          </p:nvPr>
        </p:nvSpPr>
        <p:spPr>
          <a:xfrm>
            <a:off x="1090246" y="366717"/>
            <a:ext cx="7767779" cy="640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-ES">
                <a:latin typeface="Avenir"/>
                <a:ea typeface="Avenir"/>
                <a:cs typeface="Avenir"/>
                <a:sym typeface="Avenir"/>
              </a:rPr>
              <a:t>Quants codis admet el cadenat que hem estudiat?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idx="1" type="body"/>
          </p:nvPr>
        </p:nvSpPr>
        <p:spPr>
          <a:xfrm>
            <a:off x="474595" y="1159921"/>
            <a:ext cx="8397900" cy="5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ca-ES">
                <a:latin typeface="Avenir"/>
                <a:ea typeface="Avenir"/>
                <a:cs typeface="Avenir"/>
                <a:sym typeface="Avenir"/>
              </a:rPr>
              <a:t>Altres qüestions sobre el cadenat – </a:t>
            </a:r>
            <a:r>
              <a:rPr b="1" lang="ca-ES">
                <a:solidFill>
                  <a:srgbClr val="7030A0"/>
                </a:solidFill>
                <a:latin typeface="Avenir"/>
                <a:ea typeface="Avenir"/>
                <a:cs typeface="Avenir"/>
                <a:sym typeface="Avenir"/>
              </a:rPr>
              <a:t>Sobre el temps per obrir el cadenat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venir"/>
              <a:buChar char="◼"/>
            </a:pPr>
            <a:r>
              <a:rPr lang="ca-ES">
                <a:latin typeface="Avenir"/>
                <a:ea typeface="Avenir"/>
                <a:cs typeface="Avenir"/>
                <a:sym typeface="Avenir"/>
              </a:rPr>
              <a:t>Si hem d’obrir el cadenat provant tots els codis, quant temps (mínim i màxim) estimeu que tardaríeu per obrir el cadenat?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venir"/>
              <a:buChar char="◼"/>
            </a:pPr>
            <a:r>
              <a:rPr lang="ca-ES">
                <a:latin typeface="Avenir"/>
                <a:ea typeface="Avenir"/>
                <a:cs typeface="Avenir"/>
                <a:sym typeface="Avenir"/>
              </a:rPr>
              <a:t>...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01" name="Google Shape;101;p12"/>
          <p:cNvSpPr txBox="1"/>
          <p:nvPr>
            <p:ph type="title"/>
          </p:nvPr>
        </p:nvSpPr>
        <p:spPr>
          <a:xfrm>
            <a:off x="1090246" y="366717"/>
            <a:ext cx="7767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-ES">
                <a:latin typeface="Avenir"/>
                <a:ea typeface="Avenir"/>
                <a:cs typeface="Avenir"/>
                <a:sym typeface="Avenir"/>
              </a:rPr>
              <a:t>Quants codis admet el cadenat que hem estudiat?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474595" y="1159921"/>
            <a:ext cx="8397900" cy="5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ca-ES">
                <a:latin typeface="Avenir"/>
                <a:ea typeface="Avenir"/>
                <a:cs typeface="Avenir"/>
                <a:sym typeface="Avenir"/>
              </a:rPr>
              <a:t>Altres qüestions sobre el cadenat –</a:t>
            </a:r>
            <a:r>
              <a:rPr b="1" lang="ca-ES">
                <a:solidFill>
                  <a:srgbClr val="7030A0"/>
                </a:solidFill>
                <a:latin typeface="Avenir"/>
                <a:ea typeface="Avenir"/>
                <a:cs typeface="Avenir"/>
                <a:sym typeface="Avenir"/>
              </a:rPr>
              <a:t> Variacions en el cadenat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Char char="◼"/>
            </a:pPr>
            <a:r>
              <a:rPr b="1" lang="ca-ES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ca-ES">
                <a:latin typeface="Avenir"/>
                <a:ea typeface="Avenir"/>
                <a:cs typeface="Avenir"/>
                <a:sym typeface="Avenir"/>
              </a:rPr>
              <a:t>Si tenim el mateix cadenat amb una casella més, com trobaríem el nombre total de codis que admet?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venir"/>
              <a:buChar char="◼"/>
            </a:pPr>
            <a:r>
              <a:rPr lang="ca-ES">
                <a:latin typeface="Avenir"/>
                <a:ea typeface="Avenir"/>
                <a:cs typeface="Avenir"/>
                <a:sym typeface="Avenir"/>
              </a:rPr>
              <a:t>I si tenim un elements més per casella? Què passaria llavors?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venir"/>
              <a:buChar char="◼"/>
            </a:pPr>
            <a:r>
              <a:rPr lang="ca-ES">
                <a:latin typeface="Avenir"/>
                <a:ea typeface="Avenir"/>
                <a:cs typeface="Avenir"/>
                <a:sym typeface="Avenir"/>
              </a:rPr>
              <a:t>...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 txBox="1"/>
          <p:nvPr>
            <p:ph type="title"/>
          </p:nvPr>
        </p:nvSpPr>
        <p:spPr>
          <a:xfrm>
            <a:off x="1090246" y="366717"/>
            <a:ext cx="7767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-ES">
                <a:latin typeface="Avenir"/>
                <a:ea typeface="Avenir"/>
                <a:cs typeface="Avenir"/>
                <a:sym typeface="Avenir"/>
              </a:rPr>
              <a:t>Quants codis admet el cadenat que hem estudiat?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aza">
  <a:themeElements>
    <a:clrScheme name="Plaza">
      <a:dk1>
        <a:srgbClr val="000000"/>
      </a:dk1>
      <a:lt1>
        <a:srgbClr val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