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</p:sldIdLst>
  <p:sldSz cx="7556500" cy="10693400"/>
  <p:notesSz cx="6858000" cy="9144000"/>
  <p:embeddedFontLst>
    <p:embeddedFont>
      <p:font typeface="Aileron" panose="020B0604020202020204" charset="0"/>
      <p:regular r:id="rId20"/>
    </p:embeddedFont>
    <p:embeddedFont>
      <p:font typeface="Buffalo" panose="020B0604020202020204" charset="0"/>
      <p:regular r:id="rId21"/>
    </p:embeddedFont>
    <p:embeddedFont>
      <p:font typeface="Cheque Bold" panose="020B0604020202020204" charset="0"/>
      <p:regular r:id="rId22"/>
    </p:embeddedFont>
    <p:embeddedFont>
      <p:font typeface="Cocomat Pro" panose="020B0604020202020204" charset="0"/>
      <p:regular r:id="rId23"/>
    </p:embeddedFont>
    <p:embeddedFont>
      <p:font typeface="Cocomat Pro Bold" panose="020B0604020202020204" charset="0"/>
      <p:regular r:id="rId24"/>
    </p:embeddedFont>
    <p:embeddedFont>
      <p:font typeface="Economica" panose="020B0604020202020204" charset="0"/>
      <p:regular r:id="rId25"/>
    </p:embeddedFont>
    <p:embeddedFont>
      <p:font typeface="Economica Bold" panose="020B0604020202020204" charset="0"/>
      <p:regular r:id="rId26"/>
    </p:embeddedFont>
    <p:embeddedFont>
      <p:font typeface="Garet" panose="020B0604020202020204" charset="0"/>
      <p:regular r:id="rId27"/>
    </p:embeddedFont>
    <p:embeddedFont>
      <p:font typeface="Garet Bold" panose="020B0604020202020204" charset="0"/>
      <p:regular r:id="rId28"/>
    </p:embeddedFont>
    <p:embeddedFont>
      <p:font typeface="Garet Light" panose="020B0604020202020204" charset="0"/>
      <p:regular r:id="rId29"/>
    </p:embeddedFont>
    <p:embeddedFont>
      <p:font typeface="Glacial Indifference" panose="020B0604020202020204" charset="0"/>
      <p:regular r:id="rId30"/>
    </p:embeddedFont>
    <p:embeddedFont>
      <p:font typeface="Glacial Indifference Bold" panose="020B0604020202020204" charset="0"/>
      <p:regular r:id="rId31"/>
    </p:embeddedFont>
    <p:embeddedFont>
      <p:font typeface="Inter" panose="020B0604020202020204" charset="0"/>
      <p:regular r:id="rId32"/>
    </p:embeddedFont>
    <p:embeddedFont>
      <p:font typeface="Inter Bold" panose="020B0604020202020204" charset="0"/>
      <p:regular r:id="rId33"/>
    </p:embeddedFont>
    <p:embeddedFont>
      <p:font typeface="Lato" panose="020F0502020204030203" pitchFamily="34" charset="0"/>
      <p:regular r:id="rId34"/>
    </p:embeddedFont>
    <p:embeddedFont>
      <p:font typeface="Lato Bold" panose="020F0502020204030203" charset="0"/>
      <p:regular r:id="rId35"/>
    </p:embeddedFont>
    <p:embeddedFont>
      <p:font typeface="Nefelibata Script" panose="020B0604020202020204" charset="0"/>
      <p:regular r:id="rId36"/>
    </p:embeddedFont>
    <p:embeddedFont>
      <p:font typeface="White Star" panose="020B0604020202020204" charset="0"/>
      <p:regular r:id="rId37"/>
    </p:embeddedFont>
  </p:embeddedFontLst>
  <p:defaultTextStyle>
    <a:defPPr>
      <a:defRPr lang="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BEF9B2-E1BD-41D8-8236-32E23EE1C683}" v="4" dt="2025-01-14T07:43:28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95" d="100"/>
          <a:sy n="95" d="100"/>
        </p:scale>
        <p:origin x="2538" y="-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a Vásquez" userId="dffc548e-2323-4ffc-a8aa-757e426c1faa" providerId="ADAL" clId="{CDF94FC1-676E-47EB-A349-9E3B1D8550EA}"/>
    <pc:docChg chg="undo custSel addSld delSld modSld">
      <pc:chgData name="Susana Vásquez" userId="dffc548e-2323-4ffc-a8aa-757e426c1faa" providerId="ADAL" clId="{CDF94FC1-676E-47EB-A349-9E3B1D8550EA}" dt="2024-11-30T08:40:54.657" v="19" actId="1076"/>
      <pc:docMkLst>
        <pc:docMk/>
      </pc:docMkLst>
      <pc:sldChg chg="add del">
        <pc:chgData name="Susana Vásquez" userId="dffc548e-2323-4ffc-a8aa-757e426c1faa" providerId="ADAL" clId="{CDF94FC1-676E-47EB-A349-9E3B1D8550EA}" dt="2024-11-30T08:39:56.481" v="5"/>
        <pc:sldMkLst>
          <pc:docMk/>
          <pc:sldMk cId="0" sldId="268"/>
        </pc:sldMkLst>
      </pc:sldChg>
      <pc:sldChg chg="add del">
        <pc:chgData name="Susana Vásquez" userId="dffc548e-2323-4ffc-a8aa-757e426c1faa" providerId="ADAL" clId="{CDF94FC1-676E-47EB-A349-9E3B1D8550EA}" dt="2024-11-30T08:39:56.481" v="5"/>
        <pc:sldMkLst>
          <pc:docMk/>
          <pc:sldMk cId="0" sldId="269"/>
        </pc:sldMkLst>
      </pc:sldChg>
      <pc:sldChg chg="addSp delSp modSp mod">
        <pc:chgData name="Susana Vásquez" userId="dffc548e-2323-4ffc-a8aa-757e426c1faa" providerId="ADAL" clId="{CDF94FC1-676E-47EB-A349-9E3B1D8550EA}" dt="2024-11-30T08:39:06.488" v="1"/>
        <pc:sldMkLst>
          <pc:docMk/>
          <pc:sldMk cId="0" sldId="270"/>
        </pc:sldMkLst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26" creationId="{1F5E5A6E-D3B6-5E52-8A60-C4486B9652A5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27" creationId="{DC448951-D4AF-E936-C440-6975DD87D52E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29" creationId="{C6125DC2-3B86-7624-F27D-569060B76570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30" creationId="{422EC894-BC97-D2E9-DC7B-7D381AB82362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31" creationId="{B35CE2A2-93E6-DAD5-5265-4760C5BBC7C2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33" creationId="{44C5094B-694A-2D7C-A0D0-F2F92EAFBCFE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34" creationId="{54F93E5A-6186-18D7-66E7-419EDEA66C68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35" creationId="{6E07B9ED-B43F-F0D4-24A5-02EA4C80F9B2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38" creationId="{AE7A2E66-8575-4B39-70E9-D14246EF71AB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39" creationId="{7C6DC033-5DE7-7A35-4510-689ACC9028C7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41" creationId="{2C27E001-7C23-BD1D-E917-F9039F9A360F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42" creationId="{BF2D13DF-A22C-7533-95C1-BBAB5A150BBE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44" creationId="{210710D5-D095-29E7-F8CE-A5EC1C8DFD48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45" creationId="{26110AA7-572C-08AE-461F-270CF3C293B6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46" creationId="{44936B27-DAA3-2695-4CF4-261A33365698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48" creationId="{EF5986EC-C91D-B7BE-5726-5FBC0255C1F8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49" creationId="{8B369669-0B54-65A1-73C4-A06C80C5B673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52" creationId="{D528A0FC-EC13-62EA-C989-DE58891E26CE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53" creationId="{E6C29F77-ACF4-8DFE-E1FF-4B97773DE76C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56" creationId="{215BD9D1-CAF9-9CAE-6BFA-C94A9F18C17D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57" creationId="{7A4D04F0-B4F9-43DE-02DA-153745FFFA3B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60" creationId="{0D9D348E-ECE8-2153-FA79-8DB1E756E870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61" creationId="{157D7913-090E-8384-CCE0-D0014F7A1708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63" creationId="{D58C3CB6-5A06-F326-953F-ED0293D61477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65" creationId="{F5A6671D-707C-CC65-68B5-D2013F1EB058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67" creationId="{159B5C7C-007B-FF93-A582-E36B560E4EA4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69" creationId="{1F9562F9-C8FC-9578-6C60-DB0283CEF258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72" creationId="{902B908A-755C-A89D-FD49-020B9C63977B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73" creationId="{69E098C6-7027-6994-57A9-4195D81A600A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76" creationId="{9DF556C8-DF1F-C604-DB74-364B201560D6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77" creationId="{EC4A35FB-08B5-7E68-C414-DBAAE1E241EC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78" creationId="{DB13CD61-6CEE-2559-23BB-C062F1AE11A9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80" creationId="{71D15120-9E20-694A-C859-BAC049C43C73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81" creationId="{D86AB75E-7F2F-1144-E4AF-04E3D524E052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84" creationId="{C9E768AA-FB3A-C727-4142-6971F87A3831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85" creationId="{95567718-91C1-F48F-DE13-89F8999F9C29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88" creationId="{A20555BB-EC3A-68C3-5F6C-2EA01EAB9F6E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89" creationId="{03BE7FB8-A832-1C88-7BD4-AF7180A95505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90" creationId="{B95A90E1-2FD6-0D1A-5A09-0E9D0D401578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91" creationId="{585E7159-5015-C86B-2DEC-A019749DF4EB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92" creationId="{630B4BAC-77F0-9104-B29D-C407D266A7BF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93" creationId="{1C54DEFF-74DB-1CB3-D827-FA4CD1419B6B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94" creationId="{FC6E7A72-4FF2-3271-0E83-944505E5DDE9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95" creationId="{C4788C40-F7CC-303B-2EFA-F449B38AAE1B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96" creationId="{E8F135E8-7EE4-B8EB-05EE-FE3441D4AB67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97" creationId="{78EC2C65-71AA-8DB8-462F-AC8C07BDD6DD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98" creationId="{C5C8A244-DFE1-8DE0-36FD-B1A9025B548C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99" creationId="{4501F22C-3BD4-3A12-03BA-5E7ADC10E1A9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00" creationId="{18A3D8BA-E70F-77D9-FFC8-E34182196ED6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01" creationId="{AC512AB7-1C08-66D4-61E6-3C7DB36EE772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02" creationId="{013477BC-606C-8B22-1A00-CF757818EFD1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04" creationId="{79C12934-1953-8073-CAC5-83EC07D2EB8A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05" creationId="{7F6C5105-791B-B6F5-734E-653A520815B8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06" creationId="{844EB139-6086-F053-4541-DBD90C7CC66C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07" creationId="{852CEEE9-802B-8867-53D2-095E98B3A39D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08" creationId="{17FFE33E-A547-B486-8CF3-86E56FAEB4B5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09" creationId="{DDA2B504-4E3B-FE9D-552E-EB322021C9E4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10" creationId="{0623AC41-3F03-B601-7A2E-E4FECE3B5DA5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11" creationId="{75922A35-3E69-5C37-D589-D34757C06106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12" creationId="{D0240DA4-0A0C-3F7C-FC97-BF2F855B1211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13" creationId="{8F41651A-3158-5B22-951C-284C35C8631C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14" creationId="{6DBEFEC7-2D4B-A348-3B09-EC59F85B3F6C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15" creationId="{587509FC-6267-BBB9-9C0D-E6E9F7626656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16" creationId="{6AF51C8C-94E8-860E-E1EE-21F278E1DB46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17" creationId="{CC0FF208-3ECB-7B67-EC20-316ABFE66B92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18" creationId="{9B2F9F91-3259-8EA1-14B1-7C9944CD7F3F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19" creationId="{CE4F1FEE-BD25-E021-C2F0-929FD274146F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20" creationId="{890FD1C3-7D89-39EE-CD5D-A401BB7B8CF7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21" creationId="{02C4F94A-3583-B9F9-F9BA-E34EB2DB73A7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22" creationId="{EB0BB578-EFE7-4B4A-E89C-7CCA298A77A5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23" creationId="{E8F77ED6-03FF-1D39-BDFE-B38B5E71C843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24" creationId="{1DBEF905-1766-4AAD-B368-F9840E49F348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25" creationId="{B647C3CD-B95B-38E9-4B44-99C9FB2CBE4E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26" creationId="{151CE01A-BA60-652D-796C-5514E1847215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27" creationId="{E96C879C-587E-2C4A-77FE-24A0E641A040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28" creationId="{65232AB3-64CC-95ED-2536-FF7D5EF7FD79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29" creationId="{C9B0702A-2B28-2289-47AF-A9C7AA610A57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30" creationId="{019A9C3E-A76B-780A-F017-D8C7E4488739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31" creationId="{CDC70BB6-E80C-92EC-098A-9762A0E1DB6A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32" creationId="{DBCE89D2-FE62-650D-FCEB-D87283B2E631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33" creationId="{2D674BB8-A6BD-3409-AD76-70523146791D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34" creationId="{0A3123EF-A60C-A9F9-213E-F85887D83881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35" creationId="{13AF1DE4-4E1D-585E-F855-B2420BC58E3B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36" creationId="{229D1FFC-BC16-ABFE-2EE1-EA797A7B5AFA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37" creationId="{73F2DCB2-2789-43A2-FFF9-CEDD326A0C16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38" creationId="{D450CA47-9309-EB07-7097-9ACA6D6F24DF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39" creationId="{AE827021-911D-598C-563E-A85A5A65AC11}"/>
          </ac:spMkLst>
        </pc:s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28" creationId="{20C80062-6D9A-613C-E171-0AADEADA56EE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32" creationId="{ED9C6BC7-5664-E6FF-335C-E32977574EB3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36" creationId="{115AC081-C85E-EFC3-3230-702BA857962F}"/>
          </ac:grpSpMkLst>
        </pc:grpChg>
        <pc:grpChg chg="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37" creationId="{1FE02E33-4062-A6E9-D868-7E74F7B84BF2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40" creationId="{F2C87F28-FBCE-622D-AD2A-9F5FAE019D2A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43" creationId="{F8202431-3514-B8C9-4ACC-CDDB1B7313E5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47" creationId="{F2120BAC-D317-F2EB-960A-AB8E6A8933F2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50" creationId="{2274D261-ADE0-6440-CD8A-1C5581EC9182}"/>
          </ac:grpSpMkLst>
        </pc:grpChg>
        <pc:grpChg chg="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51" creationId="{F1B5D381-BDE0-AC62-805B-06328B8F6A3F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54" creationId="{7211DA91-7D20-1FC9-EDDE-DA86AAD108C9}"/>
          </ac:grpSpMkLst>
        </pc:grpChg>
        <pc:grpChg chg="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55" creationId="{9047A70F-C7BC-BFDE-6E33-827173D1EA47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58" creationId="{EFF39262-616C-912E-F348-D32428AD5E4A}"/>
          </ac:grpSpMkLst>
        </pc:grpChg>
        <pc:grpChg chg="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59" creationId="{E8FED371-11FD-AB60-BAE1-0C887B79863B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62" creationId="{741CA812-17D3-D6FC-51B2-908093B9C939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64" creationId="{DBEF0206-5C2A-6342-DDDA-6115FD9E83BE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66" creationId="{10194FC6-6D21-6F8D-5478-3FF74CCAB92D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68" creationId="{411B0F8B-927A-C3DB-06EB-123434831230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70" creationId="{E649DDA7-0EF6-D819-727B-E8D8221D6795}"/>
          </ac:grpSpMkLst>
        </pc:grpChg>
        <pc:grpChg chg="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71" creationId="{EC427154-D3C2-F632-6778-D5B481D9A18F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74" creationId="{23F86936-4368-D2D7-30AC-A19ACF2536E8}"/>
          </ac:grpSpMkLst>
        </pc:grpChg>
        <pc:grpChg chg="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75" creationId="{7E471FC0-DBC5-C205-4153-8D792AC1A5C3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79" creationId="{39563ACF-F410-E510-2B4A-CE745D8042AE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82" creationId="{A571F07B-1199-4558-D994-10CB01DCF50B}"/>
          </ac:grpSpMkLst>
        </pc:grpChg>
        <pc:grpChg chg="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83" creationId="{9638FFF3-9736-F84D-0BC8-6DD28C1D40B7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86" creationId="{E4601CE9-1F3C-8E3A-0426-29D6A7F601F8}"/>
          </ac:grpSpMkLst>
        </pc:grpChg>
        <pc:grpChg chg="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87" creationId="{73EACD9E-542E-C18E-69AD-D818EDE47813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203" creationId="{CF2018F7-E808-F495-D3AC-52B21389E862}"/>
          </ac:grpSpMkLst>
        </pc:grpChg>
      </pc:sldChg>
      <pc:sldChg chg="addSp delSp modSp add del mod">
        <pc:chgData name="Susana Vásquez" userId="dffc548e-2323-4ffc-a8aa-757e426c1faa" providerId="ADAL" clId="{CDF94FC1-676E-47EB-A349-9E3B1D8550EA}" dt="2024-11-30T08:40:54.657" v="19" actId="1076"/>
        <pc:sldMkLst>
          <pc:docMk/>
          <pc:sldMk cId="0" sldId="272"/>
        </pc:sldMkLst>
        <pc:graphicFrameChg chg="add del modGraphic">
          <ac:chgData name="Susana Vásquez" userId="dffc548e-2323-4ffc-a8aa-757e426c1faa" providerId="ADAL" clId="{CDF94FC1-676E-47EB-A349-9E3B1D8550EA}" dt="2024-11-30T08:40:48.259" v="15" actId="20577"/>
          <ac:graphicFrameMkLst>
            <pc:docMk/>
            <pc:sldMk cId="0" sldId="272"/>
            <ac:graphicFrameMk id="13" creationId="{00000000-0000-0000-0000-000000000000}"/>
          </ac:graphicFrameMkLst>
        </pc:graphicFrameChg>
        <pc:picChg chg="add mod">
          <ac:chgData name="Susana Vásquez" userId="dffc548e-2323-4ffc-a8aa-757e426c1faa" providerId="ADAL" clId="{CDF94FC1-676E-47EB-A349-9E3B1D8550EA}" dt="2024-11-30T08:40:54.657" v="19" actId="1076"/>
          <ac:picMkLst>
            <pc:docMk/>
            <pc:sldMk cId="0" sldId="272"/>
            <ac:picMk id="25" creationId="{9E6688C7-9987-54F9-C776-17C9F5769E57}"/>
          </ac:picMkLst>
        </pc:picChg>
      </pc:sldChg>
      <pc:sldChg chg="add del">
        <pc:chgData name="Susana Vásquez" userId="dffc548e-2323-4ffc-a8aa-757e426c1faa" providerId="ADAL" clId="{CDF94FC1-676E-47EB-A349-9E3B1D8550EA}" dt="2024-11-30T08:39:26.245" v="3"/>
        <pc:sldMkLst>
          <pc:docMk/>
          <pc:sldMk cId="0" sldId="273"/>
        </pc:sldMkLst>
      </pc:sldChg>
    </pc:docChg>
  </pc:docChgLst>
  <pc:docChgLst>
    <pc:chgData name="Susana Vásquez" userId="dffc548e-2323-4ffc-a8aa-757e426c1faa" providerId="ADAL" clId="{7CBEF9B2-E1BD-41D8-8236-32E23EE1C683}"/>
    <pc:docChg chg="custSel modSld">
      <pc:chgData name="Susana Vásquez" userId="dffc548e-2323-4ffc-a8aa-757e426c1faa" providerId="ADAL" clId="{7CBEF9B2-E1BD-41D8-8236-32E23EE1C683}" dt="2025-01-14T07:46:22.289" v="51" actId="14734"/>
      <pc:docMkLst>
        <pc:docMk/>
      </pc:docMkLst>
      <pc:sldChg chg="modSp mod">
        <pc:chgData name="Susana Vásquez" userId="dffc548e-2323-4ffc-a8aa-757e426c1faa" providerId="ADAL" clId="{7CBEF9B2-E1BD-41D8-8236-32E23EE1C683}" dt="2025-01-14T07:42:22.270" v="2" actId="20577"/>
        <pc:sldMkLst>
          <pc:docMk/>
          <pc:sldMk cId="0" sldId="257"/>
        </pc:sldMkLst>
        <pc:spChg chg="mod">
          <ac:chgData name="Susana Vásquez" userId="dffc548e-2323-4ffc-a8aa-757e426c1faa" providerId="ADAL" clId="{7CBEF9B2-E1BD-41D8-8236-32E23EE1C683}" dt="2025-01-14T07:42:22.270" v="2" actId="20577"/>
          <ac:spMkLst>
            <pc:docMk/>
            <pc:sldMk cId="0" sldId="257"/>
            <ac:spMk id="22" creationId="{00000000-0000-0000-0000-000000000000}"/>
          </ac:spMkLst>
        </pc:spChg>
      </pc:sldChg>
      <pc:sldChg chg="modSp mod">
        <pc:chgData name="Susana Vásquez" userId="dffc548e-2323-4ffc-a8aa-757e426c1faa" providerId="ADAL" clId="{7CBEF9B2-E1BD-41D8-8236-32E23EE1C683}" dt="2025-01-14T07:42:27.855" v="3" actId="14100"/>
        <pc:sldMkLst>
          <pc:docMk/>
          <pc:sldMk cId="0" sldId="258"/>
        </pc:sldMkLst>
        <pc:spChg chg="mod">
          <ac:chgData name="Susana Vásquez" userId="dffc548e-2323-4ffc-a8aa-757e426c1faa" providerId="ADAL" clId="{7CBEF9B2-E1BD-41D8-8236-32E23EE1C683}" dt="2025-01-14T07:42:27.855" v="3" actId="14100"/>
          <ac:spMkLst>
            <pc:docMk/>
            <pc:sldMk cId="0" sldId="258"/>
            <ac:spMk id="41" creationId="{00000000-0000-0000-0000-000000000000}"/>
          </ac:spMkLst>
        </pc:spChg>
      </pc:sldChg>
      <pc:sldChg chg="modSp mod">
        <pc:chgData name="Susana Vásquez" userId="dffc548e-2323-4ffc-a8aa-757e426c1faa" providerId="ADAL" clId="{7CBEF9B2-E1BD-41D8-8236-32E23EE1C683}" dt="2025-01-14T07:43:50.695" v="23" actId="20577"/>
        <pc:sldMkLst>
          <pc:docMk/>
          <pc:sldMk cId="0" sldId="260"/>
        </pc:sldMkLst>
        <pc:spChg chg="mod">
          <ac:chgData name="Susana Vásquez" userId="dffc548e-2323-4ffc-a8aa-757e426c1faa" providerId="ADAL" clId="{7CBEF9B2-E1BD-41D8-8236-32E23EE1C683}" dt="2025-01-14T07:42:51.643" v="7" actId="14100"/>
          <ac:spMkLst>
            <pc:docMk/>
            <pc:sldMk cId="0" sldId="260"/>
            <ac:spMk id="15" creationId="{00000000-0000-0000-0000-000000000000}"/>
          </ac:spMkLst>
        </pc:spChg>
        <pc:spChg chg="mod">
          <ac:chgData name="Susana Vásquez" userId="dffc548e-2323-4ffc-a8aa-757e426c1faa" providerId="ADAL" clId="{7CBEF9B2-E1BD-41D8-8236-32E23EE1C683}" dt="2025-01-14T07:43:41.566" v="19" actId="20577"/>
          <ac:spMkLst>
            <pc:docMk/>
            <pc:sldMk cId="0" sldId="260"/>
            <ac:spMk id="20" creationId="{00000000-0000-0000-0000-000000000000}"/>
          </ac:spMkLst>
        </pc:spChg>
        <pc:spChg chg="mod">
          <ac:chgData name="Susana Vásquez" userId="dffc548e-2323-4ffc-a8aa-757e426c1faa" providerId="ADAL" clId="{7CBEF9B2-E1BD-41D8-8236-32E23EE1C683}" dt="2025-01-14T07:43:50.695" v="23" actId="20577"/>
          <ac:spMkLst>
            <pc:docMk/>
            <pc:sldMk cId="0" sldId="260"/>
            <ac:spMk id="22" creationId="{00000000-0000-0000-0000-000000000000}"/>
          </ac:spMkLst>
        </pc:spChg>
      </pc:sldChg>
      <pc:sldChg chg="addSp delSp modSp mod">
        <pc:chgData name="Susana Vásquez" userId="dffc548e-2323-4ffc-a8aa-757e426c1faa" providerId="ADAL" clId="{7CBEF9B2-E1BD-41D8-8236-32E23EE1C683}" dt="2025-01-14T07:43:06.163" v="10" actId="14100"/>
        <pc:sldMkLst>
          <pc:docMk/>
          <pc:sldMk cId="0" sldId="261"/>
        </pc:sldMkLst>
        <pc:spChg chg="del">
          <ac:chgData name="Susana Vásquez" userId="dffc548e-2323-4ffc-a8aa-757e426c1faa" providerId="ADAL" clId="{7CBEF9B2-E1BD-41D8-8236-32E23EE1C683}" dt="2025-01-14T07:43:02.039" v="8" actId="478"/>
          <ac:spMkLst>
            <pc:docMk/>
            <pc:sldMk cId="0" sldId="261"/>
            <ac:spMk id="18" creationId="{00000000-0000-0000-0000-000000000000}"/>
          </ac:spMkLst>
        </pc:spChg>
        <pc:spChg chg="add mod">
          <ac:chgData name="Susana Vásquez" userId="dffc548e-2323-4ffc-a8aa-757e426c1faa" providerId="ADAL" clId="{7CBEF9B2-E1BD-41D8-8236-32E23EE1C683}" dt="2025-01-14T07:43:06.163" v="10" actId="14100"/>
          <ac:spMkLst>
            <pc:docMk/>
            <pc:sldMk cId="0" sldId="261"/>
            <ac:spMk id="20" creationId="{28F4C5C1-F687-9163-0881-C9502D449098}"/>
          </ac:spMkLst>
        </pc:spChg>
      </pc:sldChg>
      <pc:sldChg chg="addSp delSp modSp mod">
        <pc:chgData name="Susana Vásquez" userId="dffc548e-2323-4ffc-a8aa-757e426c1faa" providerId="ADAL" clId="{7CBEF9B2-E1BD-41D8-8236-32E23EE1C683}" dt="2025-01-14T07:43:12.990" v="12"/>
        <pc:sldMkLst>
          <pc:docMk/>
          <pc:sldMk cId="0" sldId="262"/>
        </pc:sldMkLst>
        <pc:spChg chg="del">
          <ac:chgData name="Susana Vásquez" userId="dffc548e-2323-4ffc-a8aa-757e426c1faa" providerId="ADAL" clId="{7CBEF9B2-E1BD-41D8-8236-32E23EE1C683}" dt="2025-01-14T07:43:12.646" v="11" actId="478"/>
          <ac:spMkLst>
            <pc:docMk/>
            <pc:sldMk cId="0" sldId="262"/>
            <ac:spMk id="39" creationId="{00000000-0000-0000-0000-000000000000}"/>
          </ac:spMkLst>
        </pc:spChg>
        <pc:spChg chg="add mod">
          <ac:chgData name="Susana Vásquez" userId="dffc548e-2323-4ffc-a8aa-757e426c1faa" providerId="ADAL" clId="{7CBEF9B2-E1BD-41D8-8236-32E23EE1C683}" dt="2025-01-14T07:43:12.990" v="12"/>
          <ac:spMkLst>
            <pc:docMk/>
            <pc:sldMk cId="0" sldId="262"/>
            <ac:spMk id="40" creationId="{4AC9A6D3-C6B7-E94C-D2BF-E26EBF9CFBC8}"/>
          </ac:spMkLst>
        </pc:spChg>
      </pc:sldChg>
      <pc:sldChg chg="addSp delSp modSp mod">
        <pc:chgData name="Susana Vásquez" userId="dffc548e-2323-4ffc-a8aa-757e426c1faa" providerId="ADAL" clId="{7CBEF9B2-E1BD-41D8-8236-32E23EE1C683}" dt="2025-01-14T07:44:13.193" v="31" actId="20577"/>
        <pc:sldMkLst>
          <pc:docMk/>
          <pc:sldMk cId="0" sldId="263"/>
        </pc:sldMkLst>
        <pc:spChg chg="mod">
          <ac:chgData name="Susana Vásquez" userId="dffc548e-2323-4ffc-a8aa-757e426c1faa" providerId="ADAL" clId="{7CBEF9B2-E1BD-41D8-8236-32E23EE1C683}" dt="2025-01-14T07:44:13.193" v="31" actId="20577"/>
          <ac:spMkLst>
            <pc:docMk/>
            <pc:sldMk cId="0" sldId="263"/>
            <ac:spMk id="17" creationId="{00000000-0000-0000-0000-000000000000}"/>
          </ac:spMkLst>
        </pc:spChg>
        <pc:spChg chg="del">
          <ac:chgData name="Susana Vásquez" userId="dffc548e-2323-4ffc-a8aa-757e426c1faa" providerId="ADAL" clId="{7CBEF9B2-E1BD-41D8-8236-32E23EE1C683}" dt="2025-01-14T07:43:28.590" v="15" actId="478"/>
          <ac:spMkLst>
            <pc:docMk/>
            <pc:sldMk cId="0" sldId="263"/>
            <ac:spMk id="22" creationId="{00000000-0000-0000-0000-000000000000}"/>
          </ac:spMkLst>
        </pc:spChg>
        <pc:spChg chg="add mod">
          <ac:chgData name="Susana Vásquez" userId="dffc548e-2323-4ffc-a8aa-757e426c1faa" providerId="ADAL" clId="{7CBEF9B2-E1BD-41D8-8236-32E23EE1C683}" dt="2025-01-14T07:43:28.903" v="16"/>
          <ac:spMkLst>
            <pc:docMk/>
            <pc:sldMk cId="0" sldId="263"/>
            <ac:spMk id="31" creationId="{7CC184E1-CC1F-04D2-35E5-CAD51C5F55FE}"/>
          </ac:spMkLst>
        </pc:spChg>
      </pc:sldChg>
      <pc:sldChg chg="addSp delSp modSp mod">
        <pc:chgData name="Susana Vásquez" userId="dffc548e-2323-4ffc-a8aa-757e426c1faa" providerId="ADAL" clId="{7CBEF9B2-E1BD-41D8-8236-32E23EE1C683}" dt="2025-01-14T07:43:18.610" v="14"/>
        <pc:sldMkLst>
          <pc:docMk/>
          <pc:sldMk cId="0" sldId="264"/>
        </pc:sldMkLst>
        <pc:spChg chg="del">
          <ac:chgData name="Susana Vásquez" userId="dffc548e-2323-4ffc-a8aa-757e426c1faa" providerId="ADAL" clId="{7CBEF9B2-E1BD-41D8-8236-32E23EE1C683}" dt="2025-01-14T07:43:18.350" v="13" actId="478"/>
          <ac:spMkLst>
            <pc:docMk/>
            <pc:sldMk cId="0" sldId="264"/>
            <ac:spMk id="20" creationId="{00000000-0000-0000-0000-000000000000}"/>
          </ac:spMkLst>
        </pc:spChg>
        <pc:spChg chg="add mod">
          <ac:chgData name="Susana Vásquez" userId="dffc548e-2323-4ffc-a8aa-757e426c1faa" providerId="ADAL" clId="{7CBEF9B2-E1BD-41D8-8236-32E23EE1C683}" dt="2025-01-14T07:43:18.610" v="14"/>
          <ac:spMkLst>
            <pc:docMk/>
            <pc:sldMk cId="0" sldId="264"/>
            <ac:spMk id="22" creationId="{65EF58BA-0EAF-626D-A39D-E2320A9E6CE4}"/>
          </ac:spMkLst>
        </pc:spChg>
      </pc:sldChg>
      <pc:sldChg chg="modSp mod">
        <pc:chgData name="Susana Vásquez" userId="dffc548e-2323-4ffc-a8aa-757e426c1faa" providerId="ADAL" clId="{7CBEF9B2-E1BD-41D8-8236-32E23EE1C683}" dt="2025-01-14T07:44:30.954" v="32" actId="20577"/>
        <pc:sldMkLst>
          <pc:docMk/>
          <pc:sldMk cId="0" sldId="266"/>
        </pc:sldMkLst>
        <pc:spChg chg="mod">
          <ac:chgData name="Susana Vásquez" userId="dffc548e-2323-4ffc-a8aa-757e426c1faa" providerId="ADAL" clId="{7CBEF9B2-E1BD-41D8-8236-32E23EE1C683}" dt="2025-01-14T07:44:30.954" v="32" actId="20577"/>
          <ac:spMkLst>
            <pc:docMk/>
            <pc:sldMk cId="0" sldId="266"/>
            <ac:spMk id="16" creationId="{00000000-0000-0000-0000-000000000000}"/>
          </ac:spMkLst>
        </pc:spChg>
      </pc:sldChg>
      <pc:sldChg chg="modSp mod">
        <pc:chgData name="Susana Vásquez" userId="dffc548e-2323-4ffc-a8aa-757e426c1faa" providerId="ADAL" clId="{7CBEF9B2-E1BD-41D8-8236-32E23EE1C683}" dt="2025-01-14T07:45:52.188" v="43" actId="14734"/>
        <pc:sldMkLst>
          <pc:docMk/>
          <pc:sldMk cId="0" sldId="268"/>
        </pc:sldMkLst>
        <pc:graphicFrameChg chg="modGraphic">
          <ac:chgData name="Susana Vásquez" userId="dffc548e-2323-4ffc-a8aa-757e426c1faa" providerId="ADAL" clId="{7CBEF9B2-E1BD-41D8-8236-32E23EE1C683}" dt="2025-01-14T07:45:52.188" v="43" actId="14734"/>
          <ac:graphicFrameMkLst>
            <pc:docMk/>
            <pc:sldMk cId="0" sldId="268"/>
            <ac:graphicFrameMk id="14" creationId="{00000000-0000-0000-0000-000000000000}"/>
          </ac:graphicFrameMkLst>
        </pc:graphicFrameChg>
      </pc:sldChg>
      <pc:sldChg chg="modSp mod">
        <pc:chgData name="Susana Vásquez" userId="dffc548e-2323-4ffc-a8aa-757e426c1faa" providerId="ADAL" clId="{7CBEF9B2-E1BD-41D8-8236-32E23EE1C683}" dt="2025-01-14T07:46:02.619" v="46" actId="14734"/>
        <pc:sldMkLst>
          <pc:docMk/>
          <pc:sldMk cId="0" sldId="269"/>
        </pc:sldMkLst>
        <pc:graphicFrameChg chg="modGraphic">
          <ac:chgData name="Susana Vásquez" userId="dffc548e-2323-4ffc-a8aa-757e426c1faa" providerId="ADAL" clId="{7CBEF9B2-E1BD-41D8-8236-32E23EE1C683}" dt="2025-01-14T07:46:02.619" v="46" actId="14734"/>
          <ac:graphicFrameMkLst>
            <pc:docMk/>
            <pc:sldMk cId="0" sldId="269"/>
            <ac:graphicFrameMk id="9" creationId="{00000000-0000-0000-0000-000000000000}"/>
          </ac:graphicFrameMkLst>
        </pc:graphicFrameChg>
      </pc:sldChg>
      <pc:sldChg chg="modSp mod">
        <pc:chgData name="Susana Vásquez" userId="dffc548e-2323-4ffc-a8aa-757e426c1faa" providerId="ADAL" clId="{7CBEF9B2-E1BD-41D8-8236-32E23EE1C683}" dt="2025-01-14T07:45:40.427" v="40" actId="1076"/>
        <pc:sldMkLst>
          <pc:docMk/>
          <pc:sldMk cId="0" sldId="270"/>
        </pc:sldMkLst>
        <pc:spChg chg="mod">
          <ac:chgData name="Susana Vásquez" userId="dffc548e-2323-4ffc-a8aa-757e426c1faa" providerId="ADAL" clId="{7CBEF9B2-E1BD-41D8-8236-32E23EE1C683}" dt="2025-01-14T07:45:01.159" v="34" actId="14100"/>
          <ac:spMkLst>
            <pc:docMk/>
            <pc:sldMk cId="0" sldId="270"/>
            <ac:spMk id="138" creationId="{AE7A2E66-8575-4B39-70E9-D14246EF71AB}"/>
          </ac:spMkLst>
        </pc:spChg>
        <pc:spChg chg="mod">
          <ac:chgData name="Susana Vásquez" userId="dffc548e-2323-4ffc-a8aa-757e426c1faa" providerId="ADAL" clId="{7CBEF9B2-E1BD-41D8-8236-32E23EE1C683}" dt="2025-01-14T07:45:15.047" v="37" actId="14100"/>
          <ac:spMkLst>
            <pc:docMk/>
            <pc:sldMk cId="0" sldId="270"/>
            <ac:spMk id="172" creationId="{902B908A-755C-A89D-FD49-020B9C63977B}"/>
          </ac:spMkLst>
        </pc:spChg>
        <pc:spChg chg="mod">
          <ac:chgData name="Susana Vásquez" userId="dffc548e-2323-4ffc-a8aa-757e426c1faa" providerId="ADAL" clId="{7CBEF9B2-E1BD-41D8-8236-32E23EE1C683}" dt="2025-01-14T07:45:05.993" v="35" actId="14100"/>
          <ac:spMkLst>
            <pc:docMk/>
            <pc:sldMk cId="0" sldId="270"/>
            <ac:spMk id="176" creationId="{9DF556C8-DF1F-C604-DB74-364B201560D6}"/>
          </ac:spMkLst>
        </pc:spChg>
        <pc:spChg chg="mod">
          <ac:chgData name="Susana Vásquez" userId="dffc548e-2323-4ffc-a8aa-757e426c1faa" providerId="ADAL" clId="{7CBEF9B2-E1BD-41D8-8236-32E23EE1C683}" dt="2025-01-14T07:45:28.336" v="39" actId="14100"/>
          <ac:spMkLst>
            <pc:docMk/>
            <pc:sldMk cId="0" sldId="270"/>
            <ac:spMk id="188" creationId="{A20555BB-EC3A-68C3-5F6C-2EA01EAB9F6E}"/>
          </ac:spMkLst>
        </pc:spChg>
        <pc:spChg chg="mod">
          <ac:chgData name="Susana Vásquez" userId="dffc548e-2323-4ffc-a8aa-757e426c1faa" providerId="ADAL" clId="{7CBEF9B2-E1BD-41D8-8236-32E23EE1C683}" dt="2025-01-14T07:45:40.427" v="40" actId="1076"/>
          <ac:spMkLst>
            <pc:docMk/>
            <pc:sldMk cId="0" sldId="270"/>
            <ac:spMk id="199" creationId="{4501F22C-3BD4-3A12-03BA-5E7ADC10E1A9}"/>
          </ac:spMkLst>
        </pc:spChg>
      </pc:sldChg>
      <pc:sldChg chg="modSp mod">
        <pc:chgData name="Susana Vásquez" userId="dffc548e-2323-4ffc-a8aa-757e426c1faa" providerId="ADAL" clId="{7CBEF9B2-E1BD-41D8-8236-32E23EE1C683}" dt="2025-01-14T07:46:12.305" v="48" actId="14734"/>
        <pc:sldMkLst>
          <pc:docMk/>
          <pc:sldMk cId="0" sldId="272"/>
        </pc:sldMkLst>
        <pc:graphicFrameChg chg="modGraphic">
          <ac:chgData name="Susana Vásquez" userId="dffc548e-2323-4ffc-a8aa-757e426c1faa" providerId="ADAL" clId="{7CBEF9B2-E1BD-41D8-8236-32E23EE1C683}" dt="2025-01-14T07:46:12.305" v="48" actId="14734"/>
          <ac:graphicFrameMkLst>
            <pc:docMk/>
            <pc:sldMk cId="0" sldId="272"/>
            <ac:graphicFrameMk id="13" creationId="{00000000-0000-0000-0000-000000000000}"/>
          </ac:graphicFrameMkLst>
        </pc:graphicFrameChg>
      </pc:sldChg>
      <pc:sldChg chg="modSp mod">
        <pc:chgData name="Susana Vásquez" userId="dffc548e-2323-4ffc-a8aa-757e426c1faa" providerId="ADAL" clId="{7CBEF9B2-E1BD-41D8-8236-32E23EE1C683}" dt="2025-01-14T07:46:22.289" v="51" actId="14734"/>
        <pc:sldMkLst>
          <pc:docMk/>
          <pc:sldMk cId="0" sldId="273"/>
        </pc:sldMkLst>
        <pc:graphicFrameChg chg="modGraphic">
          <ac:chgData name="Susana Vásquez" userId="dffc548e-2323-4ffc-a8aa-757e426c1faa" providerId="ADAL" clId="{7CBEF9B2-E1BD-41D8-8236-32E23EE1C683}" dt="2025-01-14T07:46:22.289" v="51" actId="14734"/>
          <ac:graphicFrameMkLst>
            <pc:docMk/>
            <pc:sldMk cId="0" sldId="273"/>
            <ac:graphicFrameMk id="13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25.sv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svg"/><Relationship Id="rId18" Type="http://schemas.openxmlformats.org/officeDocument/2006/relationships/image" Target="../media/image42.jpeg"/><Relationship Id="rId26" Type="http://schemas.openxmlformats.org/officeDocument/2006/relationships/image" Target="../media/image50.png"/><Relationship Id="rId3" Type="http://schemas.openxmlformats.org/officeDocument/2006/relationships/image" Target="../media/image27.svg"/><Relationship Id="rId21" Type="http://schemas.openxmlformats.org/officeDocument/2006/relationships/image" Target="../media/image45.png"/><Relationship Id="rId34" Type="http://schemas.openxmlformats.org/officeDocument/2006/relationships/image" Target="../media/image57.pn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6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jpe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24" Type="http://schemas.openxmlformats.org/officeDocument/2006/relationships/image" Target="../media/image48.png"/><Relationship Id="rId32" Type="http://schemas.openxmlformats.org/officeDocument/2006/relationships/image" Target="../media/image55.png"/><Relationship Id="rId5" Type="http://schemas.openxmlformats.org/officeDocument/2006/relationships/image" Target="../media/image29.svg"/><Relationship Id="rId15" Type="http://schemas.openxmlformats.org/officeDocument/2006/relationships/image" Target="../media/image39.jpe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svg"/><Relationship Id="rId19" Type="http://schemas.openxmlformats.org/officeDocument/2006/relationships/image" Target="../media/image43.png"/><Relationship Id="rId31" Type="http://schemas.openxmlformats.org/officeDocument/2006/relationships/image" Target="../media/image5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8.sv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3.png"/><Relationship Id="rId8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5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62.png"/><Relationship Id="rId4" Type="http://schemas.openxmlformats.org/officeDocument/2006/relationships/image" Target="../media/image3.png"/><Relationship Id="rId9" Type="http://schemas.openxmlformats.org/officeDocument/2006/relationships/image" Target="../media/image6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23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" name="Freeform 9"/>
          <p:cNvSpPr/>
          <p:nvPr/>
        </p:nvSpPr>
        <p:spPr>
          <a:xfrm>
            <a:off x="4647696" y="9496183"/>
            <a:ext cx="1443679" cy="278454"/>
          </a:xfrm>
          <a:custGeom>
            <a:avLst/>
            <a:gdLst/>
            <a:ahLst/>
            <a:cxnLst/>
            <a:rect l="l" t="t" r="r" b="b"/>
            <a:pathLst>
              <a:path w="1443679" h="278454">
                <a:moveTo>
                  <a:pt x="0" y="0"/>
                </a:moveTo>
                <a:lnTo>
                  <a:pt x="1443678" y="0"/>
                </a:lnTo>
                <a:lnTo>
                  <a:pt x="1443678" y="278454"/>
                </a:lnTo>
                <a:lnTo>
                  <a:pt x="0" y="2784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0" name="TextBox 10"/>
          <p:cNvSpPr txBox="1"/>
          <p:nvPr/>
        </p:nvSpPr>
        <p:spPr>
          <a:xfrm>
            <a:off x="289634" y="3764850"/>
            <a:ext cx="6883423" cy="316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79"/>
              </a:lnSpc>
            </a:pPr>
            <a:r>
              <a:rPr lang="es" sz="10399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¿Qué candado es más seguro?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56000" y="675827"/>
            <a:ext cx="4860464" cy="240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s" sz="3000" dirty="0" err="1">
                <a:solidFill>
                  <a:srgbClr val="F87354"/>
                </a:solidFill>
                <a:latin typeface="White Star"/>
                <a:ea typeface="White Star"/>
                <a:cs typeface="White Star"/>
                <a:sym typeface="White Star"/>
              </a:rPr>
              <a:t>Miembros </a:t>
            </a:r>
            <a:r>
              <a:rPr lang="es" sz="3000" dirty="0">
                <a:solidFill>
                  <a:srgbClr val="F87354"/>
                </a:solidFill>
                <a:latin typeface="White Star"/>
                <a:ea typeface="White Star"/>
                <a:cs typeface="White Star"/>
                <a:sym typeface="White Star"/>
              </a:rPr>
              <a:t>del </a:t>
            </a:r>
            <a:r>
              <a:rPr lang="es" sz="3000" dirty="0" err="1">
                <a:solidFill>
                  <a:srgbClr val="F87354"/>
                </a:solidFill>
                <a:latin typeface="White Star"/>
                <a:ea typeface="White Star"/>
                <a:cs typeface="White Star"/>
                <a:sym typeface="White Star"/>
              </a:rPr>
              <a:t>equipo </a:t>
            </a:r>
            <a:r>
              <a:rPr lang="es" sz="3000" dirty="0">
                <a:solidFill>
                  <a:srgbClr val="F87354"/>
                </a:solidFill>
                <a:latin typeface="White Star"/>
                <a:ea typeface="White Star"/>
                <a:cs typeface="White Star"/>
                <a:sym typeface="White Star"/>
              </a:rPr>
              <a:t>:</a:t>
            </a:r>
          </a:p>
          <a:p>
            <a:pPr marL="193040" lvl="1" indent="-96520" algn="l">
              <a:lnSpc>
                <a:spcPts val="2700"/>
              </a:lnSpc>
              <a:buFont typeface="Arial"/>
              <a:buChar char="•"/>
            </a:pPr>
            <a:r>
              <a:rPr lang="es" sz="1500" dirty="0">
                <a:solidFill>
                  <a:srgbClr val="F87354"/>
                </a:solidFill>
                <a:latin typeface="White Star"/>
                <a:ea typeface="White Star"/>
                <a:cs typeface="White Star"/>
                <a:sym typeface="White Star"/>
              </a:rPr>
              <a:t>_________ _ _ _ _ _ _ _ _ _ _ _ _ _ _ _ _ _ _ _ _ _ _ _ _ _ _ _ _ _ _ _ _ _ _ _ _ _ _ _ _ _ _ _ _ _ _ _ _ _ _ _ _</a:t>
            </a:r>
          </a:p>
          <a:p>
            <a:pPr marL="193040" lvl="1" indent="-96520" algn="l">
              <a:lnSpc>
                <a:spcPts val="2700"/>
              </a:lnSpc>
              <a:buFont typeface="Arial"/>
              <a:buChar char="•"/>
            </a:pPr>
            <a:r>
              <a:rPr lang="es" sz="1500" dirty="0">
                <a:solidFill>
                  <a:srgbClr val="F87354"/>
                </a:solidFill>
                <a:latin typeface="White Star"/>
                <a:ea typeface="White Star"/>
                <a:cs typeface="White Star"/>
                <a:sym typeface="White Star"/>
              </a:rPr>
              <a:t>_________ _ _ _ _ _ _ _ _ _ _ _ _ _ _ _ _ _ _ _ _ _ _ _ _ _ _ _ _ _ _ _ _ _ _ _ _ _ _ _ _ _ _ _ _ _ _ _ _ _ _ _ _</a:t>
            </a:r>
          </a:p>
          <a:p>
            <a:pPr marL="193040" lvl="1" indent="-96520" algn="l">
              <a:lnSpc>
                <a:spcPts val="2700"/>
              </a:lnSpc>
              <a:buFont typeface="Arial"/>
              <a:buChar char="•"/>
            </a:pPr>
            <a:r>
              <a:rPr lang="es" sz="1500" dirty="0">
                <a:solidFill>
                  <a:srgbClr val="F87354"/>
                </a:solidFill>
                <a:latin typeface="White Star"/>
                <a:ea typeface="White Star"/>
                <a:cs typeface="White Star"/>
                <a:sym typeface="White Star"/>
              </a:rPr>
              <a:t>_________ _ _ _ _ _ _ _ _ _ _ _ _ _ _ _ _ _ _ _ _ _ _ _ _ _ _ _ _ _ _ _ _ _ _ _ _ _ _ _ _ _ _ _ _ _ _ _ _ _ _ _ _</a:t>
            </a:r>
          </a:p>
          <a:p>
            <a:pPr marL="192976" lvl="1" indent="-96488" algn="l">
              <a:lnSpc>
                <a:spcPts val="2700"/>
              </a:lnSpc>
              <a:buFont typeface="Arial"/>
              <a:buChar char="•"/>
            </a:pPr>
            <a:r>
              <a:rPr lang="es" sz="1500" dirty="0">
                <a:solidFill>
                  <a:srgbClr val="F87354"/>
                </a:solidFill>
                <a:latin typeface="White Star"/>
                <a:ea typeface="White Star"/>
                <a:cs typeface="White Star"/>
                <a:sym typeface="White Star"/>
              </a:rPr>
              <a:t>_________ _ _ _ _ _ _ _ _ _ _ _ _ _ _ _ _ _ _ _ _ _ _ _ _ _ _ _ _ _ _ _ _ _ _ _ _ _ _ _ _ _ _ _ _ _ _ _ _ _ _ _ _</a:t>
            </a:r>
          </a:p>
          <a:p>
            <a:pPr marL="193040" lvl="1" indent="-96520" algn="l">
              <a:lnSpc>
                <a:spcPts val="2700"/>
              </a:lnSpc>
              <a:buFont typeface="Arial"/>
              <a:buChar char="•"/>
            </a:pPr>
            <a:r>
              <a:rPr lang="es" sz="1500" dirty="0">
                <a:solidFill>
                  <a:srgbClr val="F87354"/>
                </a:solidFill>
                <a:latin typeface="White Star"/>
                <a:ea typeface="White Star"/>
                <a:cs typeface="White Star"/>
                <a:sym typeface="White Star"/>
              </a:rPr>
              <a:t>_________ _ _ _ _ _ _ _ _ _ _ _ _ _ _ _ _ _ _ _ _ _ _ _ _ _ _ _ _ _ _ _ _ _ _ _ _ _ _ _ _ _ _ _ _ _ _ _ _ _ _ _ _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733E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853479" y="216557"/>
            <a:ext cx="585304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s" sz="5000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¿Qué candado es más seguro?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346912" y="4419982"/>
            <a:ext cx="6782434" cy="5667747"/>
            <a:chOff x="0" y="0"/>
            <a:chExt cx="2430671" cy="203119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430671" cy="2031193"/>
            </a:xfrm>
            <a:custGeom>
              <a:avLst/>
              <a:gdLst/>
              <a:ahLst/>
              <a:cxnLst/>
              <a:rect l="l" t="t" r="r" b="b"/>
              <a:pathLst>
                <a:path w="2430671" h="2031193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2008363"/>
                  </a:lnTo>
                  <a:cubicBezTo>
                    <a:pt x="2430671" y="2020972"/>
                    <a:pt x="2420450" y="2031193"/>
                    <a:pt x="2407842" y="2031193"/>
                  </a:cubicBezTo>
                  <a:lnTo>
                    <a:pt x="22829" y="2031193"/>
                  </a:lnTo>
                  <a:cubicBezTo>
                    <a:pt x="10221" y="2031193"/>
                    <a:pt x="0" y="2020972"/>
                    <a:pt x="0" y="2008363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0"/>
              <a:ext cx="2430671" cy="20311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graphicFrame>
        <p:nvGraphicFramePr>
          <p:cNvPr id="16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489056"/>
              </p:ext>
            </p:extLst>
          </p:nvPr>
        </p:nvGraphicFramePr>
        <p:xfrm>
          <a:off x="427154" y="4509757"/>
          <a:ext cx="6551495" cy="5485131"/>
        </p:xfrm>
        <a:graphic>
          <a:graphicData uri="http://schemas.openxmlformats.org/drawingml/2006/table">
            <a:tbl>
              <a:tblPr/>
              <a:tblGrid>
                <a:gridCol w="6551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17" name="Freeform 17"/>
          <p:cNvSpPr/>
          <p:nvPr/>
        </p:nvSpPr>
        <p:spPr>
          <a:xfrm>
            <a:off x="1515730" y="2388912"/>
            <a:ext cx="908235" cy="905705"/>
          </a:xfrm>
          <a:custGeom>
            <a:avLst/>
            <a:gdLst/>
            <a:ahLst/>
            <a:cxnLst/>
            <a:rect l="l" t="t" r="r" b="b"/>
            <a:pathLst>
              <a:path w="908235" h="905705">
                <a:moveTo>
                  <a:pt x="0" y="0"/>
                </a:moveTo>
                <a:lnTo>
                  <a:pt x="908236" y="0"/>
                </a:lnTo>
                <a:lnTo>
                  <a:pt x="908236" y="905706"/>
                </a:lnTo>
                <a:lnTo>
                  <a:pt x="0" y="90570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8" name="Freeform 18"/>
          <p:cNvSpPr/>
          <p:nvPr/>
        </p:nvSpPr>
        <p:spPr>
          <a:xfrm>
            <a:off x="2736239" y="2410624"/>
            <a:ext cx="805589" cy="819389"/>
          </a:xfrm>
          <a:custGeom>
            <a:avLst/>
            <a:gdLst/>
            <a:ahLst/>
            <a:cxnLst/>
            <a:rect l="l" t="t" r="r" b="b"/>
            <a:pathLst>
              <a:path w="805589" h="819389">
                <a:moveTo>
                  <a:pt x="0" y="0"/>
                </a:moveTo>
                <a:lnTo>
                  <a:pt x="805590" y="0"/>
                </a:lnTo>
                <a:lnTo>
                  <a:pt x="805590" y="819390"/>
                </a:lnTo>
                <a:lnTo>
                  <a:pt x="0" y="81939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Freeform 19"/>
          <p:cNvSpPr/>
          <p:nvPr/>
        </p:nvSpPr>
        <p:spPr>
          <a:xfrm>
            <a:off x="3841782" y="2362536"/>
            <a:ext cx="932877" cy="958459"/>
          </a:xfrm>
          <a:custGeom>
            <a:avLst/>
            <a:gdLst/>
            <a:ahLst/>
            <a:cxnLst/>
            <a:rect l="l" t="t" r="r" b="b"/>
            <a:pathLst>
              <a:path w="932877" h="958459">
                <a:moveTo>
                  <a:pt x="0" y="0"/>
                </a:moveTo>
                <a:lnTo>
                  <a:pt x="932877" y="0"/>
                </a:lnTo>
                <a:lnTo>
                  <a:pt x="932877" y="958458"/>
                </a:lnTo>
                <a:lnTo>
                  <a:pt x="0" y="95845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0" name="Freeform 20"/>
          <p:cNvSpPr/>
          <p:nvPr/>
        </p:nvSpPr>
        <p:spPr>
          <a:xfrm>
            <a:off x="396384" y="2376694"/>
            <a:ext cx="787770" cy="887250"/>
          </a:xfrm>
          <a:custGeom>
            <a:avLst/>
            <a:gdLst/>
            <a:ahLst/>
            <a:cxnLst/>
            <a:rect l="l" t="t" r="r" b="b"/>
            <a:pathLst>
              <a:path w="787770" h="887250">
                <a:moveTo>
                  <a:pt x="0" y="0"/>
                </a:moveTo>
                <a:lnTo>
                  <a:pt x="787770" y="0"/>
                </a:lnTo>
                <a:lnTo>
                  <a:pt x="787770" y="887250"/>
                </a:lnTo>
                <a:lnTo>
                  <a:pt x="0" y="88725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1" name="Freeform 21"/>
          <p:cNvSpPr/>
          <p:nvPr/>
        </p:nvSpPr>
        <p:spPr>
          <a:xfrm>
            <a:off x="4821677" y="2346021"/>
            <a:ext cx="1311458" cy="1145994"/>
          </a:xfrm>
          <a:custGeom>
            <a:avLst/>
            <a:gdLst/>
            <a:ahLst/>
            <a:cxnLst/>
            <a:rect l="l" t="t" r="r" b="b"/>
            <a:pathLst>
              <a:path w="1311458" h="1145994">
                <a:moveTo>
                  <a:pt x="0" y="0"/>
                </a:moveTo>
                <a:lnTo>
                  <a:pt x="1311459" y="0"/>
                </a:lnTo>
                <a:lnTo>
                  <a:pt x="1311459" y="1145994"/>
                </a:lnTo>
                <a:lnTo>
                  <a:pt x="0" y="114599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2" name="Freeform 22"/>
          <p:cNvSpPr/>
          <p:nvPr/>
        </p:nvSpPr>
        <p:spPr>
          <a:xfrm>
            <a:off x="6166377" y="2418483"/>
            <a:ext cx="962970" cy="948597"/>
          </a:xfrm>
          <a:custGeom>
            <a:avLst/>
            <a:gdLst/>
            <a:ahLst/>
            <a:cxnLst/>
            <a:rect l="l" t="t" r="r" b="b"/>
            <a:pathLst>
              <a:path w="962970" h="948597">
                <a:moveTo>
                  <a:pt x="0" y="0"/>
                </a:moveTo>
                <a:lnTo>
                  <a:pt x="962969" y="0"/>
                </a:lnTo>
                <a:lnTo>
                  <a:pt x="962969" y="948597"/>
                </a:lnTo>
                <a:lnTo>
                  <a:pt x="0" y="94859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3" name="TextBox 23"/>
          <p:cNvSpPr txBox="1"/>
          <p:nvPr/>
        </p:nvSpPr>
        <p:spPr>
          <a:xfrm>
            <a:off x="346912" y="3612391"/>
            <a:ext cx="6766828" cy="30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80"/>
              </a:lnSpc>
            </a:pPr>
            <a:r>
              <a:rPr lang="es" sz="2000" spc="260">
                <a:solidFill>
                  <a:srgbClr val="2C2C2C"/>
                </a:solidFill>
                <a:latin typeface="Cheque Bold"/>
                <a:ea typeface="Cheque Bold"/>
                <a:cs typeface="Cheque Bold"/>
                <a:sym typeface="Cheque Bold"/>
              </a:rPr>
              <a:t>respuesta final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54715" y="4014738"/>
            <a:ext cx="6766828" cy="27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4"/>
              </a:lnSpc>
            </a:pPr>
            <a:r>
              <a:rPr lang="es" sz="1899" spc="9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Elabore una respuesta final, completa, a la pregunta objetivo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523901" y="1556519"/>
            <a:ext cx="891893" cy="624338"/>
            <a:chOff x="0" y="0"/>
            <a:chExt cx="1197082" cy="83797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97111" cy="837982"/>
            </a:xfrm>
            <a:custGeom>
              <a:avLst/>
              <a:gdLst/>
              <a:ahLst/>
              <a:cxnLst/>
              <a:rect l="l" t="t" r="r" b="b"/>
              <a:pathLst>
                <a:path w="1197111" h="837982">
                  <a:moveTo>
                    <a:pt x="0" y="0"/>
                  </a:moveTo>
                  <a:lnTo>
                    <a:pt x="1197111" y="0"/>
                  </a:lnTo>
                  <a:lnTo>
                    <a:pt x="1197111" y="837982"/>
                  </a:lnTo>
                  <a:lnTo>
                    <a:pt x="0" y="837982"/>
                  </a:lnTo>
                  <a:close/>
                </a:path>
              </a:pathLst>
            </a:custGeom>
            <a:solidFill>
              <a:srgbClr val="ECE5F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0"/>
              <a:ext cx="1197082" cy="837974"/>
            </a:xfrm>
            <a:prstGeom prst="rect">
              <a:avLst/>
            </a:prstGeom>
          </p:spPr>
          <p:txBody>
            <a:bodyPr lIns="50465" tIns="50465" rIns="50465" bIns="50465" rtlCol="0" anchor="t"/>
            <a:lstStyle/>
            <a:p>
              <a:pPr algn="ctr">
                <a:lnSpc>
                  <a:spcPts val="1080"/>
                </a:lnSpc>
              </a:pPr>
              <a:r>
                <a:rPr lang="es" sz="900" b="1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Candado 2: Candado </a:t>
              </a:r>
              <a:r>
                <a:rPr lang="es" sz="90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pulsador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354715" y="1475557"/>
            <a:ext cx="891893" cy="786263"/>
            <a:chOff x="0" y="0"/>
            <a:chExt cx="1197082" cy="1055307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197111" cy="1055314"/>
            </a:xfrm>
            <a:custGeom>
              <a:avLst/>
              <a:gdLst/>
              <a:ahLst/>
              <a:cxnLst/>
              <a:rect l="l" t="t" r="r" b="b"/>
              <a:pathLst>
                <a:path w="1197111" h="1055314">
                  <a:moveTo>
                    <a:pt x="0" y="0"/>
                  </a:moveTo>
                  <a:lnTo>
                    <a:pt x="1197111" y="0"/>
                  </a:lnTo>
                  <a:lnTo>
                    <a:pt x="1197111" y="1055314"/>
                  </a:lnTo>
                  <a:lnTo>
                    <a:pt x="0" y="1055314"/>
                  </a:lnTo>
                  <a:close/>
                </a:path>
              </a:pathLst>
            </a:custGeom>
            <a:solidFill>
              <a:srgbClr val="ECE5F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0"/>
              <a:ext cx="1197082" cy="1055307"/>
            </a:xfrm>
            <a:prstGeom prst="rect">
              <a:avLst/>
            </a:prstGeom>
          </p:spPr>
          <p:txBody>
            <a:bodyPr lIns="50465" tIns="50465" rIns="50465" bIns="50465" rtlCol="0" anchor="t"/>
            <a:lstStyle/>
            <a:p>
              <a:pPr algn="ctr">
                <a:lnSpc>
                  <a:spcPts val="1080"/>
                </a:lnSpc>
              </a:pPr>
              <a:r>
                <a:rPr lang="es" sz="900" b="1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Candado 1: </a:t>
              </a:r>
              <a:r>
                <a:rPr lang="es" sz="90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Candado de numeración de ruleta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2693088" y="1564204"/>
            <a:ext cx="891893" cy="608969"/>
            <a:chOff x="0" y="0"/>
            <a:chExt cx="1502042" cy="102556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502079" cy="1025575"/>
            </a:xfrm>
            <a:custGeom>
              <a:avLst/>
              <a:gdLst/>
              <a:ahLst/>
              <a:cxnLst/>
              <a:rect l="l" t="t" r="r" b="b"/>
              <a:pathLst>
                <a:path w="1502079" h="1025575">
                  <a:moveTo>
                    <a:pt x="0" y="0"/>
                  </a:moveTo>
                  <a:lnTo>
                    <a:pt x="1502079" y="0"/>
                  </a:lnTo>
                  <a:lnTo>
                    <a:pt x="1502079" y="1025575"/>
                  </a:lnTo>
                  <a:lnTo>
                    <a:pt x="0" y="1025575"/>
                  </a:lnTo>
                  <a:close/>
                </a:path>
              </a:pathLst>
            </a:custGeom>
            <a:solidFill>
              <a:srgbClr val="733EF6">
                <a:alpha val="14902"/>
              </a:srgbClr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0"/>
              <a:ext cx="1502042" cy="1025568"/>
            </a:xfrm>
            <a:prstGeom prst="rect">
              <a:avLst/>
            </a:prstGeom>
          </p:spPr>
          <p:txBody>
            <a:bodyPr lIns="40219" tIns="40219" rIns="40219" bIns="40219" rtlCol="0" anchor="t"/>
            <a:lstStyle/>
            <a:p>
              <a:pPr algn="ctr">
                <a:lnSpc>
                  <a:spcPts val="1080"/>
                </a:lnSpc>
              </a:pPr>
              <a:r>
                <a:rPr lang="es" sz="900" b="1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Candado 3: </a:t>
              </a:r>
              <a:r>
                <a:rPr lang="es" sz="90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Candado con fechas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3862274" y="1564204"/>
            <a:ext cx="891893" cy="608969"/>
            <a:chOff x="0" y="0"/>
            <a:chExt cx="1502042" cy="102556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502079" cy="1025575"/>
            </a:xfrm>
            <a:custGeom>
              <a:avLst/>
              <a:gdLst/>
              <a:ahLst/>
              <a:cxnLst/>
              <a:rect l="l" t="t" r="r" b="b"/>
              <a:pathLst>
                <a:path w="1502079" h="1025575">
                  <a:moveTo>
                    <a:pt x="0" y="0"/>
                  </a:moveTo>
                  <a:lnTo>
                    <a:pt x="1502079" y="0"/>
                  </a:lnTo>
                  <a:lnTo>
                    <a:pt x="1502079" y="1025575"/>
                  </a:lnTo>
                  <a:lnTo>
                    <a:pt x="0" y="1025575"/>
                  </a:lnTo>
                  <a:close/>
                </a:path>
              </a:pathLst>
            </a:custGeom>
            <a:solidFill>
              <a:srgbClr val="733EF6">
                <a:alpha val="14902"/>
              </a:srgbClr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0"/>
              <a:ext cx="1502042" cy="1025568"/>
            </a:xfrm>
            <a:prstGeom prst="rect">
              <a:avLst/>
            </a:prstGeom>
          </p:spPr>
          <p:txBody>
            <a:bodyPr lIns="40219" tIns="40219" rIns="40219" bIns="40219" rtlCol="0" anchor="t"/>
            <a:lstStyle/>
            <a:p>
              <a:pPr algn="ctr">
                <a:lnSpc>
                  <a:spcPts val="1080"/>
                </a:lnSpc>
              </a:pPr>
              <a:r>
                <a:rPr lang="es" sz="900" b="1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Candado 4: </a:t>
              </a:r>
              <a:r>
                <a:rPr lang="es" sz="90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Candato de palabras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5031460" y="1564204"/>
            <a:ext cx="891893" cy="608969"/>
            <a:chOff x="0" y="0"/>
            <a:chExt cx="1502042" cy="1025568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502079" cy="1025575"/>
            </a:xfrm>
            <a:custGeom>
              <a:avLst/>
              <a:gdLst/>
              <a:ahLst/>
              <a:cxnLst/>
              <a:rect l="l" t="t" r="r" b="b"/>
              <a:pathLst>
                <a:path w="1502079" h="1025575">
                  <a:moveTo>
                    <a:pt x="0" y="0"/>
                  </a:moveTo>
                  <a:lnTo>
                    <a:pt x="1502079" y="0"/>
                  </a:lnTo>
                  <a:lnTo>
                    <a:pt x="1502079" y="1025575"/>
                  </a:lnTo>
                  <a:lnTo>
                    <a:pt x="0" y="1025575"/>
                  </a:lnTo>
                  <a:close/>
                </a:path>
              </a:pathLst>
            </a:custGeom>
            <a:solidFill>
              <a:srgbClr val="733EF6">
                <a:alpha val="14902"/>
              </a:srgbClr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0"/>
              <a:ext cx="1502042" cy="1025568"/>
            </a:xfrm>
            <a:prstGeom prst="rect">
              <a:avLst/>
            </a:prstGeom>
          </p:spPr>
          <p:txBody>
            <a:bodyPr lIns="40219" tIns="40219" rIns="40219" bIns="40219" rtlCol="0" anchor="t"/>
            <a:lstStyle/>
            <a:p>
              <a:pPr algn="ctr">
                <a:lnSpc>
                  <a:spcPts val="1080"/>
                </a:lnSpc>
              </a:pPr>
              <a:r>
                <a:rPr lang="es" sz="900" b="1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Candado 5: </a:t>
              </a:r>
              <a:r>
                <a:rPr lang="es" sz="90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Candato direccional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6200646" y="1564204"/>
            <a:ext cx="891893" cy="608969"/>
            <a:chOff x="0" y="0"/>
            <a:chExt cx="1502042" cy="1025568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502079" cy="1025575"/>
            </a:xfrm>
            <a:custGeom>
              <a:avLst/>
              <a:gdLst/>
              <a:ahLst/>
              <a:cxnLst/>
              <a:rect l="l" t="t" r="r" b="b"/>
              <a:pathLst>
                <a:path w="1502079" h="1025575">
                  <a:moveTo>
                    <a:pt x="0" y="0"/>
                  </a:moveTo>
                  <a:lnTo>
                    <a:pt x="1502079" y="0"/>
                  </a:lnTo>
                  <a:lnTo>
                    <a:pt x="1502079" y="1025575"/>
                  </a:lnTo>
                  <a:lnTo>
                    <a:pt x="0" y="1025575"/>
                  </a:lnTo>
                  <a:close/>
                </a:path>
              </a:pathLst>
            </a:custGeom>
            <a:solidFill>
              <a:srgbClr val="733EF6">
                <a:alpha val="14902"/>
              </a:srgbClr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0"/>
              <a:ext cx="1502042" cy="1025568"/>
            </a:xfrm>
            <a:prstGeom prst="rect">
              <a:avLst/>
            </a:prstGeom>
          </p:spPr>
          <p:txBody>
            <a:bodyPr lIns="40219" tIns="40219" rIns="40219" bIns="40219" rtlCol="0" anchor="t"/>
            <a:lstStyle/>
            <a:p>
              <a:pPr algn="ctr">
                <a:lnSpc>
                  <a:spcPts val="1080"/>
                </a:lnSpc>
              </a:pPr>
              <a:r>
                <a:rPr lang="es" sz="900" b="1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Candado 6: </a:t>
              </a:r>
              <a:r>
                <a:rPr lang="es" sz="90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Candado de caja fuerte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733E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348773" y="2777650"/>
          <a:ext cx="6309865" cy="1213507"/>
        </p:xfrm>
        <a:graphic>
          <a:graphicData uri="http://schemas.openxmlformats.org/drawingml/2006/table">
            <a:tbl>
              <a:tblPr/>
              <a:tblGrid>
                <a:gridCol w="105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820"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s" sz="1100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Candado</a:t>
                      </a: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s" sz="1100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Nueva información</a:t>
                      </a: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s" sz="1100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Resultado </a:t>
                      </a:r>
                      <a:r>
                        <a:rPr lang="es" sz="11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del número de códigos</a:t>
                      </a: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317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es" sz="831" b="1" dirty="0" err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Candado </a:t>
                      </a:r>
                      <a:r>
                        <a:rPr lang="es" sz="831" b="1" dirty="0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7:</a:t>
                      </a:r>
                      <a:endParaRPr lang="en-US" sz="1100" dirty="0"/>
                    </a:p>
                    <a:p>
                      <a:pPr algn="l">
                        <a:lnSpc>
                          <a:spcPts val="1163"/>
                        </a:lnSpc>
                      </a:pPr>
                      <a:r>
                        <a:rPr lang="es" sz="831" dirty="0" err="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Candado </a:t>
                      </a:r>
                      <a:r>
                        <a:rPr lang="es" sz="831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1 de </a:t>
                      </a:r>
                      <a:r>
                        <a:rPr lang="es" sz="831" dirty="0" err="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numeración </a:t>
                      </a:r>
                      <a:r>
                        <a:rPr lang="es" sz="831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de </a:t>
                      </a:r>
                      <a:r>
                        <a:rPr lang="es" sz="831" dirty="0" err="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ruleta </a:t>
                      </a:r>
                      <a:r>
                        <a:rPr lang="es" sz="831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, de lo que </a:t>
                      </a:r>
                      <a:r>
                        <a:rPr lang="es" sz="831" dirty="0" err="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sabemos </a:t>
                      </a:r>
                      <a:r>
                        <a:rPr lang="es" sz="831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que la </a:t>
                      </a:r>
                      <a:r>
                        <a:rPr lang="es" sz="831" dirty="0" err="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contraseña </a:t>
                      </a:r>
                      <a:r>
                        <a:rPr lang="es" sz="831" dirty="0">
                          <a:solidFill>
                            <a:srgbClr val="733EF6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no </a:t>
                      </a:r>
                      <a:r>
                        <a:rPr lang="es" sz="831" dirty="0" err="1">
                          <a:solidFill>
                            <a:srgbClr val="733EF6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contiene</a:t>
                      </a:r>
                      <a:r>
                        <a:rPr lang="es" sz="831" dirty="0">
                          <a:solidFill>
                            <a:srgbClr val="733EF6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 </a:t>
                      </a:r>
                      <a:r>
                        <a:rPr lang="es" sz="831" dirty="0" err="1">
                          <a:solidFill>
                            <a:srgbClr val="733EF6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cifras</a:t>
                      </a:r>
                      <a:r>
                        <a:rPr lang="es" sz="831" dirty="0">
                          <a:solidFill>
                            <a:srgbClr val="733EF6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 </a:t>
                      </a:r>
                      <a:r>
                        <a:rPr lang="es" sz="831" dirty="0" err="1">
                          <a:solidFill>
                            <a:srgbClr val="733EF6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repetidas </a:t>
                      </a:r>
                      <a:r>
                        <a:rPr lang="es" sz="831" dirty="0">
                          <a:solidFill>
                            <a:srgbClr val="733EF6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.</a:t>
                      </a:r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Freeform 13"/>
          <p:cNvSpPr/>
          <p:nvPr/>
        </p:nvSpPr>
        <p:spPr>
          <a:xfrm>
            <a:off x="487101" y="3165038"/>
            <a:ext cx="787770" cy="887250"/>
          </a:xfrm>
          <a:custGeom>
            <a:avLst/>
            <a:gdLst/>
            <a:ahLst/>
            <a:cxnLst/>
            <a:rect l="l" t="t" r="r" b="b"/>
            <a:pathLst>
              <a:path w="787770" h="887250">
                <a:moveTo>
                  <a:pt x="0" y="0"/>
                </a:moveTo>
                <a:lnTo>
                  <a:pt x="787770" y="0"/>
                </a:lnTo>
                <a:lnTo>
                  <a:pt x="787770" y="887249"/>
                </a:lnTo>
                <a:lnTo>
                  <a:pt x="0" y="88724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4" name="Freeform 14"/>
          <p:cNvSpPr/>
          <p:nvPr/>
        </p:nvSpPr>
        <p:spPr>
          <a:xfrm>
            <a:off x="487101" y="15323"/>
            <a:ext cx="811161" cy="968068"/>
          </a:xfrm>
          <a:custGeom>
            <a:avLst/>
            <a:gdLst/>
            <a:ahLst/>
            <a:cxnLst/>
            <a:rect l="l" t="t" r="r" b="b"/>
            <a:pathLst>
              <a:path w="811161" h="968068">
                <a:moveTo>
                  <a:pt x="0" y="0"/>
                </a:moveTo>
                <a:lnTo>
                  <a:pt x="811160" y="0"/>
                </a:lnTo>
                <a:lnTo>
                  <a:pt x="811160" y="968069"/>
                </a:lnTo>
                <a:lnTo>
                  <a:pt x="0" y="96806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5" name="TextBox 15"/>
          <p:cNvSpPr txBox="1"/>
          <p:nvPr/>
        </p:nvSpPr>
        <p:spPr>
          <a:xfrm>
            <a:off x="1368670" y="211867"/>
            <a:ext cx="585304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s" sz="5000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Candados con nueva información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96586" y="1298969"/>
            <a:ext cx="6766828" cy="1200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9"/>
              </a:lnSpc>
            </a:pPr>
            <a:r>
              <a:rPr lang="es" sz="2299" spc="114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Nos </a:t>
            </a:r>
            <a:r>
              <a:rPr lang="es" sz="2299" spc="114" dirty="0" err="1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han</a:t>
            </a:r>
            <a:r>
              <a:rPr lang="es" sz="2299" spc="114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 </a:t>
            </a:r>
            <a:r>
              <a:rPr lang="es" sz="2299" spc="114" dirty="0" err="1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dado</a:t>
            </a:r>
            <a:r>
              <a:rPr lang="es" sz="2299" spc="114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 </a:t>
            </a:r>
            <a:r>
              <a:rPr lang="es" sz="2299" spc="114" dirty="0" err="1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más</a:t>
            </a:r>
            <a:r>
              <a:rPr lang="es" sz="2299" spc="114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 </a:t>
            </a:r>
            <a:r>
              <a:rPr lang="es" sz="2299" spc="114" dirty="0" err="1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información</a:t>
            </a:r>
            <a:r>
              <a:rPr lang="es" sz="2299" spc="114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 </a:t>
            </a:r>
            <a:r>
              <a:rPr lang="es" sz="2299" spc="114" dirty="0" err="1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sobre </a:t>
            </a:r>
            <a:r>
              <a:rPr lang="es" sz="2299" spc="114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la </a:t>
            </a:r>
            <a:r>
              <a:rPr lang="es" sz="2299" spc="114" dirty="0" err="1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contraseña </a:t>
            </a:r>
            <a:r>
              <a:rPr lang="es" sz="2299" spc="114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...</a:t>
            </a:r>
          </a:p>
          <a:p>
            <a:pPr algn="ctr">
              <a:lnSpc>
                <a:spcPts val="3218"/>
              </a:lnSpc>
            </a:pPr>
            <a:r>
              <a:rPr lang="es" sz="3699" spc="184" dirty="0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¿Podemos encontrar el número de códigos con la nueva información ?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73177" y="4590881"/>
            <a:ext cx="6782434" cy="1775496"/>
            <a:chOff x="0" y="0"/>
            <a:chExt cx="2430671" cy="63629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430671" cy="636298"/>
            </a:xfrm>
            <a:custGeom>
              <a:avLst/>
              <a:gdLst/>
              <a:ahLst/>
              <a:cxnLst/>
              <a:rect l="l" t="t" r="r" b="b"/>
              <a:pathLst>
                <a:path w="2430671" h="636298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613468"/>
                  </a:lnTo>
                  <a:cubicBezTo>
                    <a:pt x="2430671" y="626077"/>
                    <a:pt x="2420450" y="636298"/>
                    <a:pt x="2407842" y="636298"/>
                  </a:cubicBezTo>
                  <a:lnTo>
                    <a:pt x="22829" y="636298"/>
                  </a:lnTo>
                  <a:cubicBezTo>
                    <a:pt x="10221" y="636298"/>
                    <a:pt x="0" y="626077"/>
                    <a:pt x="0" y="613468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0"/>
              <a:ext cx="2430671" cy="636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graphicFrame>
        <p:nvGraphicFramePr>
          <p:cNvPr id="20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825214"/>
              </p:ext>
            </p:extLst>
          </p:nvPr>
        </p:nvGraphicFramePr>
        <p:xfrm>
          <a:off x="487101" y="4680655"/>
          <a:ext cx="6644105" cy="1630816"/>
        </p:xfrm>
        <a:graphic>
          <a:graphicData uri="http://schemas.openxmlformats.org/drawingml/2006/table">
            <a:tbl>
              <a:tblPr/>
              <a:tblGrid>
                <a:gridCol w="664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852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852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852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852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852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852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852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852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" name="TextBox 21"/>
          <p:cNvSpPr txBox="1"/>
          <p:nvPr/>
        </p:nvSpPr>
        <p:spPr>
          <a:xfrm>
            <a:off x="388783" y="4214212"/>
            <a:ext cx="6766828" cy="27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4"/>
              </a:lnSpc>
            </a:pPr>
            <a:r>
              <a:rPr lang="es" sz="1899" spc="9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Justificación y cálculos</a:t>
            </a:r>
          </a:p>
        </p:txBody>
      </p:sp>
      <p:graphicFrame>
        <p:nvGraphicFramePr>
          <p:cNvPr id="22" name="Table 22"/>
          <p:cNvGraphicFramePr>
            <a:graphicFrameLocks noGrp="1"/>
          </p:cNvGraphicFramePr>
          <p:nvPr/>
        </p:nvGraphicFramePr>
        <p:xfrm>
          <a:off x="324368" y="6894608"/>
          <a:ext cx="6309865" cy="641287"/>
        </p:xfrm>
        <a:graphic>
          <a:graphicData uri="http://schemas.openxmlformats.org/drawingml/2006/table">
            <a:tbl>
              <a:tblPr/>
              <a:tblGrid>
                <a:gridCol w="105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3458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es" sz="831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Candato 8:</a:t>
                      </a:r>
                      <a:endParaRPr lang="en-US" sz="1100"/>
                    </a:p>
                    <a:p>
                      <a:pPr algn="l">
                        <a:lnSpc>
                          <a:spcPts val="1163"/>
                        </a:lnSpc>
                      </a:pPr>
                      <a:r>
                        <a:rPr lang="es" sz="83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Candado 2 pulsador, del que sabemos con seguridad que la contraseña tiene </a:t>
                      </a:r>
                      <a:r>
                        <a:rPr lang="es" sz="831">
                          <a:solidFill>
                            <a:srgbClr val="733EF6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7 cifras </a:t>
                      </a:r>
                      <a:r>
                        <a:rPr lang="es" sz="83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.</a:t>
                      </a:r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Group 23"/>
          <p:cNvGrpSpPr/>
          <p:nvPr/>
        </p:nvGrpSpPr>
        <p:grpSpPr>
          <a:xfrm>
            <a:off x="348773" y="8206823"/>
            <a:ext cx="6782434" cy="1775496"/>
            <a:chOff x="0" y="0"/>
            <a:chExt cx="2430671" cy="63629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430671" cy="636298"/>
            </a:xfrm>
            <a:custGeom>
              <a:avLst/>
              <a:gdLst/>
              <a:ahLst/>
              <a:cxnLst/>
              <a:rect l="l" t="t" r="r" b="b"/>
              <a:pathLst>
                <a:path w="2430671" h="636298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613468"/>
                  </a:lnTo>
                  <a:cubicBezTo>
                    <a:pt x="2430671" y="626077"/>
                    <a:pt x="2420450" y="636298"/>
                    <a:pt x="2407842" y="636298"/>
                  </a:cubicBezTo>
                  <a:lnTo>
                    <a:pt x="22829" y="636298"/>
                  </a:lnTo>
                  <a:cubicBezTo>
                    <a:pt x="10221" y="636298"/>
                    <a:pt x="0" y="626077"/>
                    <a:pt x="0" y="613468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0"/>
              <a:ext cx="2430671" cy="636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graphicFrame>
        <p:nvGraphicFramePr>
          <p:cNvPr id="26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648546"/>
              </p:ext>
            </p:extLst>
          </p:nvPr>
        </p:nvGraphicFramePr>
        <p:xfrm>
          <a:off x="487101" y="8296596"/>
          <a:ext cx="6567749" cy="1599208"/>
        </p:xfrm>
        <a:graphic>
          <a:graphicData uri="http://schemas.openxmlformats.org/drawingml/2006/table">
            <a:tbl>
              <a:tblPr/>
              <a:tblGrid>
                <a:gridCol w="6567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990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90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90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90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90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90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90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90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" name="TextBox 27"/>
          <p:cNvSpPr txBox="1"/>
          <p:nvPr/>
        </p:nvSpPr>
        <p:spPr>
          <a:xfrm>
            <a:off x="364379" y="7830154"/>
            <a:ext cx="6766828" cy="27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4"/>
              </a:lnSpc>
            </a:pPr>
            <a:r>
              <a:rPr lang="es" sz="1899" spc="9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Justificación y cálculos</a:t>
            </a:r>
          </a:p>
        </p:txBody>
      </p:sp>
      <p:sp>
        <p:nvSpPr>
          <p:cNvPr id="28" name="Freeform 28"/>
          <p:cNvSpPr/>
          <p:nvPr/>
        </p:nvSpPr>
        <p:spPr>
          <a:xfrm>
            <a:off x="460435" y="6810148"/>
            <a:ext cx="908235" cy="905705"/>
          </a:xfrm>
          <a:custGeom>
            <a:avLst/>
            <a:gdLst/>
            <a:ahLst/>
            <a:cxnLst/>
            <a:rect l="l" t="t" r="r" b="b"/>
            <a:pathLst>
              <a:path w="908235" h="905705">
                <a:moveTo>
                  <a:pt x="0" y="0"/>
                </a:moveTo>
                <a:lnTo>
                  <a:pt x="908235" y="0"/>
                </a:lnTo>
                <a:lnTo>
                  <a:pt x="908235" y="905706"/>
                </a:lnTo>
                <a:lnTo>
                  <a:pt x="0" y="90570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733E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316565" y="1245257"/>
          <a:ext cx="6309865" cy="793687"/>
        </p:xfrm>
        <a:graphic>
          <a:graphicData uri="http://schemas.openxmlformats.org/drawingml/2006/table">
            <a:tbl>
              <a:tblPr/>
              <a:tblGrid>
                <a:gridCol w="105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3458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es" sz="831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Candado 9:</a:t>
                      </a:r>
                      <a:endParaRPr lang="en-US" sz="1100"/>
                    </a:p>
                    <a:p>
                      <a:pPr algn="l">
                        <a:lnSpc>
                          <a:spcPts val="1163"/>
                        </a:lnSpc>
                      </a:pPr>
                      <a:r>
                        <a:rPr lang="es" sz="83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Candado 3 con fechas, de lo que sabemos que </a:t>
                      </a:r>
                      <a:r>
                        <a:rPr lang="es" sz="831">
                          <a:solidFill>
                            <a:srgbClr val="733EF6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ni los días ni los años contienen cifras repetidas </a:t>
                      </a:r>
                      <a:r>
                        <a:rPr lang="es" sz="83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.</a:t>
                      </a:r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3"/>
          <p:cNvSpPr txBox="1"/>
          <p:nvPr/>
        </p:nvSpPr>
        <p:spPr>
          <a:xfrm>
            <a:off x="789065" y="216557"/>
            <a:ext cx="585304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s" sz="5000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Candados con nueva información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356576" y="2351228"/>
            <a:ext cx="6782434" cy="1775496"/>
            <a:chOff x="0" y="0"/>
            <a:chExt cx="2430671" cy="63629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30671" cy="636298"/>
            </a:xfrm>
            <a:custGeom>
              <a:avLst/>
              <a:gdLst/>
              <a:ahLst/>
              <a:cxnLst/>
              <a:rect l="l" t="t" r="r" b="b"/>
              <a:pathLst>
                <a:path w="2430671" h="636298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613468"/>
                  </a:lnTo>
                  <a:cubicBezTo>
                    <a:pt x="2430671" y="626077"/>
                    <a:pt x="2420450" y="636298"/>
                    <a:pt x="2407842" y="636298"/>
                  </a:cubicBezTo>
                  <a:lnTo>
                    <a:pt x="22829" y="636298"/>
                  </a:lnTo>
                  <a:cubicBezTo>
                    <a:pt x="10221" y="636298"/>
                    <a:pt x="0" y="626077"/>
                    <a:pt x="0" y="613468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2430671" cy="636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graphicFrame>
        <p:nvGraphicFramePr>
          <p:cNvPr id="17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19606"/>
              </p:ext>
            </p:extLst>
          </p:nvPr>
        </p:nvGraphicFramePr>
        <p:xfrm>
          <a:off x="471546" y="2441002"/>
          <a:ext cx="6507104" cy="1619664"/>
        </p:xfrm>
        <a:graphic>
          <a:graphicData uri="http://schemas.openxmlformats.org/drawingml/2006/table">
            <a:tbl>
              <a:tblPr/>
              <a:tblGrid>
                <a:gridCol w="650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2458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458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458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458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458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458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458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458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TextBox 18"/>
          <p:cNvSpPr txBox="1"/>
          <p:nvPr/>
        </p:nvSpPr>
        <p:spPr>
          <a:xfrm>
            <a:off x="332171" y="2045357"/>
            <a:ext cx="6766828" cy="27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4"/>
              </a:lnSpc>
            </a:pPr>
            <a:r>
              <a:rPr lang="es" sz="1899" spc="9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Justificación y cálculos</a:t>
            </a:r>
          </a:p>
        </p:txBody>
      </p:sp>
      <p:graphicFrame>
        <p:nvGraphicFramePr>
          <p:cNvPr id="19" name="Table 19"/>
          <p:cNvGraphicFramePr>
            <a:graphicFrameLocks noGrp="1"/>
          </p:cNvGraphicFramePr>
          <p:nvPr/>
        </p:nvGraphicFramePr>
        <p:xfrm>
          <a:off x="340969" y="7527442"/>
          <a:ext cx="6309865" cy="565087"/>
        </p:xfrm>
        <a:graphic>
          <a:graphicData uri="http://schemas.openxmlformats.org/drawingml/2006/table">
            <a:tbl>
              <a:tblPr/>
              <a:tblGrid>
                <a:gridCol w="105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203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57150" marR="57150" marT="57150" marB="571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es" sz="831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Candado 11:</a:t>
                      </a:r>
                      <a:endParaRPr lang="en-US" sz="1100"/>
                    </a:p>
                    <a:p>
                      <a:pPr algn="l">
                        <a:lnSpc>
                          <a:spcPts val="1163"/>
                        </a:lnSpc>
                      </a:pPr>
                      <a:r>
                        <a:rPr lang="es" sz="83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Candado 6 de caja fuerte, del que sabemos que la contraseña </a:t>
                      </a:r>
                      <a:r>
                        <a:rPr lang="es" sz="831">
                          <a:solidFill>
                            <a:srgbClr val="733EF6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tiene 2 cifras repetidas.</a:t>
                      </a:r>
                      <a:r>
                        <a:rPr lang="es" sz="83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 </a:t>
                      </a:r>
                    </a:p>
                  </a:txBody>
                  <a:tcPr marL="57150" marR="57150" marT="57150" marB="571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57150" marR="57150" marT="57150" marB="571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Group 20"/>
          <p:cNvGrpSpPr/>
          <p:nvPr/>
        </p:nvGrpSpPr>
        <p:grpSpPr>
          <a:xfrm>
            <a:off x="365374" y="8576833"/>
            <a:ext cx="6782434" cy="1775496"/>
            <a:chOff x="0" y="0"/>
            <a:chExt cx="2430671" cy="63629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430671" cy="636298"/>
            </a:xfrm>
            <a:custGeom>
              <a:avLst/>
              <a:gdLst/>
              <a:ahLst/>
              <a:cxnLst/>
              <a:rect l="l" t="t" r="r" b="b"/>
              <a:pathLst>
                <a:path w="2430671" h="636298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613468"/>
                  </a:lnTo>
                  <a:cubicBezTo>
                    <a:pt x="2430671" y="626077"/>
                    <a:pt x="2420450" y="636298"/>
                    <a:pt x="2407842" y="636298"/>
                  </a:cubicBezTo>
                  <a:lnTo>
                    <a:pt x="22829" y="636298"/>
                  </a:lnTo>
                  <a:cubicBezTo>
                    <a:pt x="10221" y="636298"/>
                    <a:pt x="0" y="626077"/>
                    <a:pt x="0" y="613468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0"/>
              <a:ext cx="2430671" cy="636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graphicFrame>
        <p:nvGraphicFramePr>
          <p:cNvPr id="23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079295"/>
              </p:ext>
            </p:extLst>
          </p:nvPr>
        </p:nvGraphicFramePr>
        <p:xfrm>
          <a:off x="471545" y="8666606"/>
          <a:ext cx="6507105" cy="1605880"/>
        </p:xfrm>
        <a:graphic>
          <a:graphicData uri="http://schemas.openxmlformats.org/drawingml/2006/table">
            <a:tbl>
              <a:tblPr/>
              <a:tblGrid>
                <a:gridCol w="650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735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735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735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735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735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735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735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735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TextBox 24"/>
          <p:cNvSpPr txBox="1"/>
          <p:nvPr/>
        </p:nvSpPr>
        <p:spPr>
          <a:xfrm>
            <a:off x="379985" y="8237193"/>
            <a:ext cx="6766828" cy="27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4"/>
              </a:lnSpc>
            </a:pPr>
            <a:r>
              <a:rPr lang="es" sz="1899" spc="9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Justificación y cálculos</a:t>
            </a:r>
          </a:p>
        </p:txBody>
      </p:sp>
      <p:graphicFrame>
        <p:nvGraphicFramePr>
          <p:cNvPr id="25" name="Table 25"/>
          <p:cNvGraphicFramePr>
            <a:graphicFrameLocks noGrp="1"/>
          </p:cNvGraphicFramePr>
          <p:nvPr/>
        </p:nvGraphicFramePr>
        <p:xfrm>
          <a:off x="364379" y="4293550"/>
          <a:ext cx="6309865" cy="793687"/>
        </p:xfrm>
        <a:graphic>
          <a:graphicData uri="http://schemas.openxmlformats.org/drawingml/2006/table">
            <a:tbl>
              <a:tblPr/>
              <a:tblGrid>
                <a:gridCol w="105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3458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es" sz="831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Candado 10:</a:t>
                      </a:r>
                      <a:endParaRPr lang="en-US" sz="1100"/>
                    </a:p>
                    <a:p>
                      <a:pPr algn="l">
                        <a:lnSpc>
                          <a:spcPts val="1163"/>
                        </a:lnSpc>
                      </a:pPr>
                      <a:r>
                        <a:rPr lang="es" sz="83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Candado 5 direccional, de lo que sabemos que la contraseña </a:t>
                      </a:r>
                      <a:r>
                        <a:rPr lang="es" sz="831">
                          <a:solidFill>
                            <a:srgbClr val="733EF6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no contiene direcciones repetidas </a:t>
                      </a:r>
                      <a:r>
                        <a:rPr lang="es" sz="83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.</a:t>
                      </a:r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6" name="Group 26"/>
          <p:cNvGrpSpPr/>
          <p:nvPr/>
        </p:nvGrpSpPr>
        <p:grpSpPr>
          <a:xfrm>
            <a:off x="364379" y="5466196"/>
            <a:ext cx="6782434" cy="1775496"/>
            <a:chOff x="0" y="0"/>
            <a:chExt cx="2430671" cy="63629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430671" cy="636298"/>
            </a:xfrm>
            <a:custGeom>
              <a:avLst/>
              <a:gdLst/>
              <a:ahLst/>
              <a:cxnLst/>
              <a:rect l="l" t="t" r="r" b="b"/>
              <a:pathLst>
                <a:path w="2430671" h="636298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613468"/>
                  </a:lnTo>
                  <a:cubicBezTo>
                    <a:pt x="2430671" y="626077"/>
                    <a:pt x="2420450" y="636298"/>
                    <a:pt x="2407842" y="636298"/>
                  </a:cubicBezTo>
                  <a:lnTo>
                    <a:pt x="22829" y="636298"/>
                  </a:lnTo>
                  <a:cubicBezTo>
                    <a:pt x="10221" y="636298"/>
                    <a:pt x="0" y="626077"/>
                    <a:pt x="0" y="613468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0"/>
              <a:ext cx="2430671" cy="636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graphicFrame>
        <p:nvGraphicFramePr>
          <p:cNvPr id="29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362354"/>
              </p:ext>
            </p:extLst>
          </p:nvPr>
        </p:nvGraphicFramePr>
        <p:xfrm>
          <a:off x="471546" y="5555970"/>
          <a:ext cx="6507104" cy="1558824"/>
        </p:xfrm>
        <a:graphic>
          <a:graphicData uri="http://schemas.openxmlformats.org/drawingml/2006/table">
            <a:tbl>
              <a:tblPr/>
              <a:tblGrid>
                <a:gridCol w="650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48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8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8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8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8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8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8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8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" name="TextBox 30"/>
          <p:cNvSpPr txBox="1"/>
          <p:nvPr/>
        </p:nvSpPr>
        <p:spPr>
          <a:xfrm>
            <a:off x="396586" y="5093650"/>
            <a:ext cx="6766828" cy="27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4"/>
              </a:lnSpc>
            </a:pPr>
            <a:r>
              <a:rPr lang="es" sz="1899" spc="9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Justificación y cálculos</a:t>
            </a:r>
          </a:p>
        </p:txBody>
      </p:sp>
      <p:sp>
        <p:nvSpPr>
          <p:cNvPr id="31" name="Freeform 31"/>
          <p:cNvSpPr/>
          <p:nvPr/>
        </p:nvSpPr>
        <p:spPr>
          <a:xfrm>
            <a:off x="471545" y="1227038"/>
            <a:ext cx="805589" cy="819389"/>
          </a:xfrm>
          <a:custGeom>
            <a:avLst/>
            <a:gdLst/>
            <a:ahLst/>
            <a:cxnLst/>
            <a:rect l="l" t="t" r="r" b="b"/>
            <a:pathLst>
              <a:path w="805589" h="819389">
                <a:moveTo>
                  <a:pt x="0" y="0"/>
                </a:moveTo>
                <a:lnTo>
                  <a:pt x="805589" y="0"/>
                </a:lnTo>
                <a:lnTo>
                  <a:pt x="805589" y="819390"/>
                </a:lnTo>
                <a:lnTo>
                  <a:pt x="0" y="8193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2" name="Freeform 32"/>
          <p:cNvSpPr/>
          <p:nvPr/>
        </p:nvSpPr>
        <p:spPr>
          <a:xfrm>
            <a:off x="297301" y="4126724"/>
            <a:ext cx="1311458" cy="1145994"/>
          </a:xfrm>
          <a:custGeom>
            <a:avLst/>
            <a:gdLst/>
            <a:ahLst/>
            <a:cxnLst/>
            <a:rect l="l" t="t" r="r" b="b"/>
            <a:pathLst>
              <a:path w="1311458" h="1145994">
                <a:moveTo>
                  <a:pt x="0" y="0"/>
                </a:moveTo>
                <a:lnTo>
                  <a:pt x="1311458" y="0"/>
                </a:lnTo>
                <a:lnTo>
                  <a:pt x="1311458" y="1145994"/>
                </a:lnTo>
                <a:lnTo>
                  <a:pt x="0" y="114599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3" name="Freeform 33"/>
          <p:cNvSpPr/>
          <p:nvPr/>
        </p:nvSpPr>
        <p:spPr>
          <a:xfrm>
            <a:off x="411196" y="7289317"/>
            <a:ext cx="962970" cy="948597"/>
          </a:xfrm>
          <a:custGeom>
            <a:avLst/>
            <a:gdLst/>
            <a:ahLst/>
            <a:cxnLst/>
            <a:rect l="l" t="t" r="r" b="b"/>
            <a:pathLst>
              <a:path w="962970" h="948597">
                <a:moveTo>
                  <a:pt x="0" y="0"/>
                </a:moveTo>
                <a:lnTo>
                  <a:pt x="962970" y="0"/>
                </a:lnTo>
                <a:lnTo>
                  <a:pt x="962970" y="948597"/>
                </a:lnTo>
                <a:lnTo>
                  <a:pt x="0" y="94859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11"/>
          <p:cNvSpPr/>
          <p:nvPr/>
        </p:nvSpPr>
        <p:spPr>
          <a:xfrm>
            <a:off x="-269503" y="4351437"/>
            <a:ext cx="7925900" cy="0"/>
          </a:xfrm>
          <a:prstGeom prst="line">
            <a:avLst/>
          </a:prstGeom>
          <a:ln w="19050" cap="flat">
            <a:solidFill>
              <a:srgbClr val="ECE5FD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2" name="AutoShape 12"/>
          <p:cNvSpPr/>
          <p:nvPr/>
        </p:nvSpPr>
        <p:spPr>
          <a:xfrm>
            <a:off x="-98761" y="2762115"/>
            <a:ext cx="7925900" cy="0"/>
          </a:xfrm>
          <a:prstGeom prst="line">
            <a:avLst/>
          </a:prstGeom>
          <a:ln w="19050" cap="flat">
            <a:solidFill>
              <a:srgbClr val="ECE5FD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3" name="AutoShape 13"/>
          <p:cNvSpPr/>
          <p:nvPr/>
        </p:nvSpPr>
        <p:spPr>
          <a:xfrm>
            <a:off x="-327293" y="5879423"/>
            <a:ext cx="7925900" cy="0"/>
          </a:xfrm>
          <a:prstGeom prst="line">
            <a:avLst/>
          </a:prstGeom>
          <a:ln w="19050" cap="flat">
            <a:solidFill>
              <a:srgbClr val="ECE5FD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4" name="AutoShape 14"/>
          <p:cNvSpPr/>
          <p:nvPr/>
        </p:nvSpPr>
        <p:spPr>
          <a:xfrm>
            <a:off x="-269503" y="7514757"/>
            <a:ext cx="7925900" cy="0"/>
          </a:xfrm>
          <a:prstGeom prst="line">
            <a:avLst/>
          </a:prstGeom>
          <a:ln w="19050" cap="flat">
            <a:solidFill>
              <a:srgbClr val="ECE5FD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20" name="Freeform 20"/>
          <p:cNvSpPr/>
          <p:nvPr/>
        </p:nvSpPr>
        <p:spPr>
          <a:xfrm rot="-5400000">
            <a:off x="-5354641" y="5219920"/>
            <a:ext cx="10692000" cy="252160"/>
          </a:xfrm>
          <a:custGeom>
            <a:avLst/>
            <a:gdLst/>
            <a:ahLst/>
            <a:cxnLst/>
            <a:rect l="l" t="t" r="r" b="b"/>
            <a:pathLst>
              <a:path w="10692000" h="252160">
                <a:moveTo>
                  <a:pt x="0" y="0"/>
                </a:moveTo>
                <a:lnTo>
                  <a:pt x="10692000" y="0"/>
                </a:lnTo>
                <a:lnTo>
                  <a:pt x="10692000" y="252160"/>
                </a:lnTo>
                <a:lnTo>
                  <a:pt x="0" y="252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070085" b="-2070085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1" name="Freeform 21"/>
          <p:cNvSpPr/>
          <p:nvPr/>
        </p:nvSpPr>
        <p:spPr>
          <a:xfrm rot="-5400000">
            <a:off x="1754403" y="4949104"/>
            <a:ext cx="11750185" cy="334097"/>
          </a:xfrm>
          <a:custGeom>
            <a:avLst/>
            <a:gdLst/>
            <a:ahLst/>
            <a:cxnLst/>
            <a:rect l="l" t="t" r="r" b="b"/>
            <a:pathLst>
              <a:path w="11750185" h="334097">
                <a:moveTo>
                  <a:pt x="0" y="0"/>
                </a:moveTo>
                <a:lnTo>
                  <a:pt x="11750185" y="0"/>
                </a:lnTo>
                <a:lnTo>
                  <a:pt x="11750185" y="334097"/>
                </a:lnTo>
                <a:lnTo>
                  <a:pt x="0" y="3340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708499" b="-1708499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26" name="AutoShape 2">
            <a:extLst>
              <a:ext uri="{FF2B5EF4-FFF2-40B4-BE49-F238E27FC236}">
                <a16:creationId xmlns:a16="http://schemas.microsoft.com/office/drawing/2014/main" id="{1F5E5A6E-D3B6-5E52-8A60-C4486B9652A5}"/>
              </a:ext>
            </a:extLst>
          </p:cNvPr>
          <p:cNvSpPr/>
          <p:nvPr/>
        </p:nvSpPr>
        <p:spPr>
          <a:xfrm>
            <a:off x="2970598" y="9444669"/>
            <a:ext cx="3154328" cy="0"/>
          </a:xfrm>
          <a:prstGeom prst="line">
            <a:avLst/>
          </a:prstGeom>
          <a:ln w="28575" cap="rnd">
            <a:solidFill>
              <a:srgbClr val="7079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27" name="AutoShape 3">
            <a:extLst>
              <a:ext uri="{FF2B5EF4-FFF2-40B4-BE49-F238E27FC236}">
                <a16:creationId xmlns:a16="http://schemas.microsoft.com/office/drawing/2014/main" id="{DC448951-D4AF-E936-C440-6975DD87D52E}"/>
              </a:ext>
            </a:extLst>
          </p:cNvPr>
          <p:cNvSpPr/>
          <p:nvPr/>
        </p:nvSpPr>
        <p:spPr>
          <a:xfrm flipV="1">
            <a:off x="4418750" y="9431330"/>
            <a:ext cx="0" cy="699949"/>
          </a:xfrm>
          <a:prstGeom prst="line">
            <a:avLst/>
          </a:prstGeom>
          <a:ln w="28575" cap="rnd">
            <a:solidFill>
              <a:srgbClr val="7079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128" name="Group 4">
            <a:extLst>
              <a:ext uri="{FF2B5EF4-FFF2-40B4-BE49-F238E27FC236}">
                <a16:creationId xmlns:a16="http://schemas.microsoft.com/office/drawing/2014/main" id="{20C80062-6D9A-613C-E171-0AADEADA56EE}"/>
              </a:ext>
            </a:extLst>
          </p:cNvPr>
          <p:cNvGrpSpPr/>
          <p:nvPr/>
        </p:nvGrpSpPr>
        <p:grpSpPr>
          <a:xfrm rot="-10800000">
            <a:off x="3433585" y="9883222"/>
            <a:ext cx="1943651" cy="496112"/>
            <a:chOff x="0" y="0"/>
            <a:chExt cx="2591535" cy="661483"/>
          </a:xfrm>
        </p:grpSpPr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C6125DC2-3B86-7624-F27D-569060B76570}"/>
                </a:ext>
              </a:extLst>
            </p:cNvPr>
            <p:cNvSpPr/>
            <p:nvPr/>
          </p:nvSpPr>
          <p:spPr>
            <a:xfrm>
              <a:off x="0" y="0"/>
              <a:ext cx="2591535" cy="661483"/>
            </a:xfrm>
            <a:custGeom>
              <a:avLst/>
              <a:gdLst/>
              <a:ahLst/>
              <a:cxnLst/>
              <a:rect l="l" t="t" r="r" b="b"/>
              <a:pathLst>
                <a:path w="2591535" h="661483">
                  <a:moveTo>
                    <a:pt x="0" y="0"/>
                  </a:moveTo>
                  <a:lnTo>
                    <a:pt x="2591535" y="0"/>
                  </a:lnTo>
                  <a:lnTo>
                    <a:pt x="2591535" y="661483"/>
                  </a:lnTo>
                  <a:lnTo>
                    <a:pt x="0" y="661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t="-145888" b="-145888"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130" name="TextBox 6">
              <a:extLst>
                <a:ext uri="{FF2B5EF4-FFF2-40B4-BE49-F238E27FC236}">
                  <a16:creationId xmlns:a16="http://schemas.microsoft.com/office/drawing/2014/main" id="{422EC894-BC97-D2E9-DC7B-7D381AB82362}"/>
                </a:ext>
              </a:extLst>
            </p:cNvPr>
            <p:cNvSpPr txBox="1"/>
            <p:nvPr/>
          </p:nvSpPr>
          <p:spPr>
            <a:xfrm>
              <a:off x="172777" y="160923"/>
              <a:ext cx="2221026" cy="297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6"/>
                </a:lnSpc>
              </a:pPr>
              <a:r>
                <a:rPr lang="es" sz="1347" b="1">
                  <a:solidFill>
                    <a:srgbClr val="737373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¿INFLUYE LA ORDEN?</a:t>
              </a:r>
            </a:p>
          </p:txBody>
        </p:sp>
      </p:grpSp>
      <p:sp>
        <p:nvSpPr>
          <p:cNvPr id="131" name="AutoShape 7">
            <a:extLst>
              <a:ext uri="{FF2B5EF4-FFF2-40B4-BE49-F238E27FC236}">
                <a16:creationId xmlns:a16="http://schemas.microsoft.com/office/drawing/2014/main" id="{B35CE2A2-93E6-DAD5-5265-4760C5BBC7C2}"/>
              </a:ext>
            </a:extLst>
          </p:cNvPr>
          <p:cNvSpPr/>
          <p:nvPr/>
        </p:nvSpPr>
        <p:spPr>
          <a:xfrm flipV="1">
            <a:off x="2887601" y="8385650"/>
            <a:ext cx="0" cy="1028286"/>
          </a:xfrm>
          <a:prstGeom prst="line">
            <a:avLst/>
          </a:prstGeom>
          <a:ln w="28575" cap="rnd">
            <a:solidFill>
              <a:srgbClr val="7079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132" name="Group 8">
            <a:extLst>
              <a:ext uri="{FF2B5EF4-FFF2-40B4-BE49-F238E27FC236}">
                <a16:creationId xmlns:a16="http://schemas.microsoft.com/office/drawing/2014/main" id="{ED9C6BC7-5664-E6FF-335C-E32977574EB3}"/>
              </a:ext>
            </a:extLst>
          </p:cNvPr>
          <p:cNvGrpSpPr/>
          <p:nvPr/>
        </p:nvGrpSpPr>
        <p:grpSpPr>
          <a:xfrm rot="-5400000">
            <a:off x="2599907" y="9327822"/>
            <a:ext cx="575388" cy="260373"/>
            <a:chOff x="0" y="0"/>
            <a:chExt cx="767184" cy="347164"/>
          </a:xfrm>
        </p:grpSpPr>
        <p:sp>
          <p:nvSpPr>
            <p:cNvPr id="133" name="Freeform 9">
              <a:extLst>
                <a:ext uri="{FF2B5EF4-FFF2-40B4-BE49-F238E27FC236}">
                  <a16:creationId xmlns:a16="http://schemas.microsoft.com/office/drawing/2014/main" id="{44C5094B-694A-2D7C-A0D0-F2F92EAFBCFE}"/>
                </a:ext>
              </a:extLst>
            </p:cNvPr>
            <p:cNvSpPr/>
            <p:nvPr/>
          </p:nvSpPr>
          <p:spPr>
            <a:xfrm>
              <a:off x="0" y="0"/>
              <a:ext cx="767184" cy="347164"/>
            </a:xfrm>
            <a:custGeom>
              <a:avLst/>
              <a:gdLst/>
              <a:ahLst/>
              <a:cxnLst/>
              <a:rect l="l" t="t" r="r" b="b"/>
              <a:pathLst>
                <a:path w="767184" h="347164">
                  <a:moveTo>
                    <a:pt x="0" y="0"/>
                  </a:moveTo>
                  <a:lnTo>
                    <a:pt x="767184" y="0"/>
                  </a:lnTo>
                  <a:lnTo>
                    <a:pt x="767184" y="347164"/>
                  </a:lnTo>
                  <a:lnTo>
                    <a:pt x="0" y="347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t="-60493" b="-60493"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134" name="TextBox 10">
              <a:extLst>
                <a:ext uri="{FF2B5EF4-FFF2-40B4-BE49-F238E27FC236}">
                  <a16:creationId xmlns:a16="http://schemas.microsoft.com/office/drawing/2014/main" id="{54F93E5A-6186-18D7-66E7-419EDEA66C68}"/>
                </a:ext>
              </a:extLst>
            </p:cNvPr>
            <p:cNvSpPr txBox="1"/>
            <p:nvPr/>
          </p:nvSpPr>
          <p:spPr>
            <a:xfrm>
              <a:off x="244171" y="42401"/>
              <a:ext cx="278842" cy="2337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42"/>
                </a:lnSpc>
              </a:pPr>
              <a:r>
                <a:rPr lang="es" sz="1030" b="1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Si</a:t>
              </a:r>
            </a:p>
          </p:txBody>
        </p:sp>
      </p:grpSp>
      <p:sp>
        <p:nvSpPr>
          <p:cNvPr id="135" name="AutoShape 15">
            <a:extLst>
              <a:ext uri="{FF2B5EF4-FFF2-40B4-BE49-F238E27FC236}">
                <a16:creationId xmlns:a16="http://schemas.microsoft.com/office/drawing/2014/main" id="{6E07B9ED-B43F-F0D4-24A5-02EA4C80F9B2}"/>
              </a:ext>
            </a:extLst>
          </p:cNvPr>
          <p:cNvSpPr/>
          <p:nvPr/>
        </p:nvSpPr>
        <p:spPr>
          <a:xfrm flipV="1">
            <a:off x="1864291" y="7334358"/>
            <a:ext cx="0" cy="1077971"/>
          </a:xfrm>
          <a:prstGeom prst="line">
            <a:avLst/>
          </a:prstGeom>
          <a:ln w="28575" cap="rnd">
            <a:solidFill>
              <a:srgbClr val="7079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136" name="Group 16">
            <a:extLst>
              <a:ext uri="{FF2B5EF4-FFF2-40B4-BE49-F238E27FC236}">
                <a16:creationId xmlns:a16="http://schemas.microsoft.com/office/drawing/2014/main" id="{115AC081-C85E-EFC3-3230-702BA857962F}"/>
              </a:ext>
            </a:extLst>
          </p:cNvPr>
          <p:cNvGrpSpPr/>
          <p:nvPr/>
        </p:nvGrpSpPr>
        <p:grpSpPr>
          <a:xfrm rot="-5400000">
            <a:off x="1157417" y="6336377"/>
            <a:ext cx="1380638" cy="623900"/>
            <a:chOff x="0" y="0"/>
            <a:chExt cx="1840850" cy="831866"/>
          </a:xfrm>
        </p:grpSpPr>
        <p:grpSp>
          <p:nvGrpSpPr>
            <p:cNvPr id="137" name="Group 17">
              <a:extLst>
                <a:ext uri="{FF2B5EF4-FFF2-40B4-BE49-F238E27FC236}">
                  <a16:creationId xmlns:a16="http://schemas.microsoft.com/office/drawing/2014/main" id="{1FE02E33-4062-A6E9-D868-7E74F7B84BF2}"/>
                </a:ext>
              </a:extLst>
            </p:cNvPr>
            <p:cNvGrpSpPr/>
            <p:nvPr/>
          </p:nvGrpSpPr>
          <p:grpSpPr>
            <a:xfrm>
              <a:off x="0" y="0"/>
              <a:ext cx="1840850" cy="831866"/>
              <a:chOff x="0" y="0"/>
              <a:chExt cx="5072791" cy="2292355"/>
            </a:xfrm>
          </p:grpSpPr>
          <p:sp>
            <p:nvSpPr>
              <p:cNvPr id="139" name="Freeform 18">
                <a:extLst>
                  <a:ext uri="{FF2B5EF4-FFF2-40B4-BE49-F238E27FC236}">
                    <a16:creationId xmlns:a16="http://schemas.microsoft.com/office/drawing/2014/main" id="{7C6DC033-5DE7-7A35-4510-689ACC9028C7}"/>
                  </a:ext>
                </a:extLst>
              </p:cNvPr>
              <p:cNvSpPr/>
              <p:nvPr/>
            </p:nvSpPr>
            <p:spPr>
              <a:xfrm>
                <a:off x="0" y="0"/>
                <a:ext cx="5072791" cy="2292355"/>
              </a:xfrm>
              <a:custGeom>
                <a:avLst/>
                <a:gdLst/>
                <a:ahLst/>
                <a:cxnLst/>
                <a:rect l="l" t="t" r="r" b="b"/>
                <a:pathLst>
                  <a:path w="5072791" h="2292355">
                    <a:moveTo>
                      <a:pt x="5072791" y="279400"/>
                    </a:moveTo>
                    <a:lnTo>
                      <a:pt x="5072791" y="0"/>
                    </a:lnTo>
                    <a:lnTo>
                      <a:pt x="0" y="0"/>
                    </a:lnTo>
                    <a:lnTo>
                      <a:pt x="0" y="2292355"/>
                    </a:lnTo>
                    <a:lnTo>
                      <a:pt x="5072791" y="2292355"/>
                    </a:lnTo>
                    <a:lnTo>
                      <a:pt x="5072791" y="279400"/>
                    </a:lnTo>
                    <a:close/>
                    <a:moveTo>
                      <a:pt x="4994051" y="279400"/>
                    </a:moveTo>
                    <a:lnTo>
                      <a:pt x="4994051" y="2213615"/>
                    </a:lnTo>
                    <a:lnTo>
                      <a:pt x="78740" y="2213615"/>
                    </a:lnTo>
                    <a:lnTo>
                      <a:pt x="78740" y="78740"/>
                    </a:lnTo>
                    <a:lnTo>
                      <a:pt x="4994051" y="78740"/>
                    </a:lnTo>
                    <a:lnTo>
                      <a:pt x="4994051" y="279400"/>
                    </a:lnTo>
                    <a:close/>
                  </a:path>
                </a:pathLst>
              </a:custGeom>
              <a:solidFill>
                <a:srgbClr val="733EF6"/>
              </a:solidFill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38" name="TextBox 19">
              <a:extLst>
                <a:ext uri="{FF2B5EF4-FFF2-40B4-BE49-F238E27FC236}">
                  <a16:creationId xmlns:a16="http://schemas.microsoft.com/office/drawing/2014/main" id="{AE7A2E66-8575-4B39-70E9-D14246EF71AB}"/>
                </a:ext>
              </a:extLst>
            </p:cNvPr>
            <p:cNvSpPr txBox="1"/>
            <p:nvPr/>
          </p:nvSpPr>
          <p:spPr>
            <a:xfrm>
              <a:off x="115941" y="126187"/>
              <a:ext cx="1625586" cy="5509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102"/>
                </a:lnSpc>
              </a:pPr>
              <a:r>
                <a:rPr lang="es" sz="787" b="1" dirty="0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Variación con repetición </a:t>
              </a:r>
              <a:r>
                <a:rPr lang="es" sz="787" dirty="0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de n elementos considerados de r en r.</a:t>
              </a:r>
            </a:p>
          </p:txBody>
        </p:sp>
      </p:grpSp>
      <p:grpSp>
        <p:nvGrpSpPr>
          <p:cNvPr id="140" name="Group 22">
            <a:extLst>
              <a:ext uri="{FF2B5EF4-FFF2-40B4-BE49-F238E27FC236}">
                <a16:creationId xmlns:a16="http://schemas.microsoft.com/office/drawing/2014/main" id="{F2C87F28-FBCE-622D-AD2A-9F5FAE019D2A}"/>
              </a:ext>
            </a:extLst>
          </p:cNvPr>
          <p:cNvGrpSpPr/>
          <p:nvPr/>
        </p:nvGrpSpPr>
        <p:grpSpPr>
          <a:xfrm rot="-10800000">
            <a:off x="1915775" y="8492609"/>
            <a:ext cx="1943651" cy="496112"/>
            <a:chOff x="0" y="0"/>
            <a:chExt cx="2591535" cy="661483"/>
          </a:xfrm>
        </p:grpSpPr>
        <p:sp>
          <p:nvSpPr>
            <p:cNvPr id="141" name="Freeform 23">
              <a:extLst>
                <a:ext uri="{FF2B5EF4-FFF2-40B4-BE49-F238E27FC236}">
                  <a16:creationId xmlns:a16="http://schemas.microsoft.com/office/drawing/2014/main" id="{2C27E001-7C23-BD1D-E917-F9039F9A360F}"/>
                </a:ext>
              </a:extLst>
            </p:cNvPr>
            <p:cNvSpPr/>
            <p:nvPr/>
          </p:nvSpPr>
          <p:spPr>
            <a:xfrm>
              <a:off x="0" y="0"/>
              <a:ext cx="2591535" cy="661483"/>
            </a:xfrm>
            <a:custGeom>
              <a:avLst/>
              <a:gdLst/>
              <a:ahLst/>
              <a:cxnLst/>
              <a:rect l="l" t="t" r="r" b="b"/>
              <a:pathLst>
                <a:path w="2591535" h="661483">
                  <a:moveTo>
                    <a:pt x="0" y="0"/>
                  </a:moveTo>
                  <a:lnTo>
                    <a:pt x="2591535" y="0"/>
                  </a:lnTo>
                  <a:lnTo>
                    <a:pt x="2591535" y="661483"/>
                  </a:lnTo>
                  <a:lnTo>
                    <a:pt x="0" y="661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t="-145888" b="-145888"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142" name="TextBox 24">
              <a:extLst>
                <a:ext uri="{FF2B5EF4-FFF2-40B4-BE49-F238E27FC236}">
                  <a16:creationId xmlns:a16="http://schemas.microsoft.com/office/drawing/2014/main" id="{BF2D13DF-A22C-7533-95C1-BBAB5A150BBE}"/>
                </a:ext>
              </a:extLst>
            </p:cNvPr>
            <p:cNvSpPr txBox="1"/>
            <p:nvPr/>
          </p:nvSpPr>
          <p:spPr>
            <a:xfrm>
              <a:off x="172777" y="160923"/>
              <a:ext cx="2221026" cy="297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6"/>
                </a:lnSpc>
              </a:pPr>
              <a:r>
                <a:rPr lang="es" sz="1347" b="1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¿SE PUEDEN REPETIR?</a:t>
              </a:r>
            </a:p>
          </p:txBody>
        </p:sp>
      </p:grpSp>
      <p:grpSp>
        <p:nvGrpSpPr>
          <p:cNvPr id="143" name="Group 25">
            <a:extLst>
              <a:ext uri="{FF2B5EF4-FFF2-40B4-BE49-F238E27FC236}">
                <a16:creationId xmlns:a16="http://schemas.microsoft.com/office/drawing/2014/main" id="{F8202431-3514-B8C9-4ACC-CDDB1B7313E5}"/>
              </a:ext>
            </a:extLst>
          </p:cNvPr>
          <p:cNvGrpSpPr/>
          <p:nvPr/>
        </p:nvGrpSpPr>
        <p:grpSpPr>
          <a:xfrm rot="-5400000">
            <a:off x="1576597" y="7911168"/>
            <a:ext cx="575388" cy="260373"/>
            <a:chOff x="0" y="0"/>
            <a:chExt cx="767184" cy="347164"/>
          </a:xfrm>
        </p:grpSpPr>
        <p:sp>
          <p:nvSpPr>
            <p:cNvPr id="144" name="Freeform 26">
              <a:extLst>
                <a:ext uri="{FF2B5EF4-FFF2-40B4-BE49-F238E27FC236}">
                  <a16:creationId xmlns:a16="http://schemas.microsoft.com/office/drawing/2014/main" id="{210710D5-D095-29E7-F8CE-A5EC1C8DFD48}"/>
                </a:ext>
              </a:extLst>
            </p:cNvPr>
            <p:cNvSpPr/>
            <p:nvPr/>
          </p:nvSpPr>
          <p:spPr>
            <a:xfrm>
              <a:off x="0" y="0"/>
              <a:ext cx="767184" cy="347164"/>
            </a:xfrm>
            <a:custGeom>
              <a:avLst/>
              <a:gdLst/>
              <a:ahLst/>
              <a:cxnLst/>
              <a:rect l="l" t="t" r="r" b="b"/>
              <a:pathLst>
                <a:path w="767184" h="347164">
                  <a:moveTo>
                    <a:pt x="0" y="0"/>
                  </a:moveTo>
                  <a:lnTo>
                    <a:pt x="767184" y="0"/>
                  </a:lnTo>
                  <a:lnTo>
                    <a:pt x="767184" y="347164"/>
                  </a:lnTo>
                  <a:lnTo>
                    <a:pt x="0" y="347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t="-60493" b="-60493"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145" name="TextBox 27">
              <a:extLst>
                <a:ext uri="{FF2B5EF4-FFF2-40B4-BE49-F238E27FC236}">
                  <a16:creationId xmlns:a16="http://schemas.microsoft.com/office/drawing/2014/main" id="{26110AA7-572C-08AE-461F-270CF3C293B6}"/>
                </a:ext>
              </a:extLst>
            </p:cNvPr>
            <p:cNvSpPr txBox="1"/>
            <p:nvPr/>
          </p:nvSpPr>
          <p:spPr>
            <a:xfrm>
              <a:off x="244171" y="42401"/>
              <a:ext cx="278842" cy="2337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42"/>
                </a:lnSpc>
              </a:pPr>
              <a:r>
                <a:rPr lang="es" sz="1030" b="1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Si</a:t>
              </a:r>
            </a:p>
          </p:txBody>
        </p:sp>
      </p:grpSp>
      <p:sp>
        <p:nvSpPr>
          <p:cNvPr id="146" name="AutoShape 28">
            <a:extLst>
              <a:ext uri="{FF2B5EF4-FFF2-40B4-BE49-F238E27FC236}">
                <a16:creationId xmlns:a16="http://schemas.microsoft.com/office/drawing/2014/main" id="{44936B27-DAA3-2695-4CF4-261A33365698}"/>
              </a:ext>
            </a:extLst>
          </p:cNvPr>
          <p:cNvSpPr/>
          <p:nvPr/>
        </p:nvSpPr>
        <p:spPr>
          <a:xfrm flipV="1">
            <a:off x="3346007" y="7334358"/>
            <a:ext cx="0" cy="1077971"/>
          </a:xfrm>
          <a:prstGeom prst="line">
            <a:avLst/>
          </a:prstGeom>
          <a:ln w="28575" cap="rnd">
            <a:solidFill>
              <a:srgbClr val="7079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147" name="Group 29">
            <a:extLst>
              <a:ext uri="{FF2B5EF4-FFF2-40B4-BE49-F238E27FC236}">
                <a16:creationId xmlns:a16="http://schemas.microsoft.com/office/drawing/2014/main" id="{F2120BAC-D317-F2EB-960A-AB8E6A8933F2}"/>
              </a:ext>
            </a:extLst>
          </p:cNvPr>
          <p:cNvGrpSpPr/>
          <p:nvPr/>
        </p:nvGrpSpPr>
        <p:grpSpPr>
          <a:xfrm rot="-5400000">
            <a:off x="3050810" y="7911168"/>
            <a:ext cx="575388" cy="260373"/>
            <a:chOff x="0" y="0"/>
            <a:chExt cx="767184" cy="347164"/>
          </a:xfrm>
        </p:grpSpPr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EF5986EC-C91D-B7BE-5726-5FBC0255C1F8}"/>
                </a:ext>
              </a:extLst>
            </p:cNvPr>
            <p:cNvSpPr/>
            <p:nvPr/>
          </p:nvSpPr>
          <p:spPr>
            <a:xfrm>
              <a:off x="0" y="0"/>
              <a:ext cx="767184" cy="347164"/>
            </a:xfrm>
            <a:custGeom>
              <a:avLst/>
              <a:gdLst/>
              <a:ahLst/>
              <a:cxnLst/>
              <a:rect l="l" t="t" r="r" b="b"/>
              <a:pathLst>
                <a:path w="767184" h="347164">
                  <a:moveTo>
                    <a:pt x="0" y="0"/>
                  </a:moveTo>
                  <a:lnTo>
                    <a:pt x="767184" y="0"/>
                  </a:lnTo>
                  <a:lnTo>
                    <a:pt x="767184" y="347164"/>
                  </a:lnTo>
                  <a:lnTo>
                    <a:pt x="0" y="347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t="-60493" b="-60493"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149" name="TextBox 31">
              <a:extLst>
                <a:ext uri="{FF2B5EF4-FFF2-40B4-BE49-F238E27FC236}">
                  <a16:creationId xmlns:a16="http://schemas.microsoft.com/office/drawing/2014/main" id="{8B369669-0B54-65A1-73C4-A06C80C5B673}"/>
                </a:ext>
              </a:extLst>
            </p:cNvPr>
            <p:cNvSpPr txBox="1"/>
            <p:nvPr/>
          </p:nvSpPr>
          <p:spPr>
            <a:xfrm>
              <a:off x="244171" y="42401"/>
              <a:ext cx="278842" cy="2337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42"/>
                </a:lnSpc>
              </a:pPr>
              <a:r>
                <a:rPr lang="es" sz="1030" b="1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No</a:t>
              </a:r>
            </a:p>
          </p:txBody>
        </p:sp>
      </p:grpSp>
      <p:grpSp>
        <p:nvGrpSpPr>
          <p:cNvPr id="150" name="Group 32">
            <a:extLst>
              <a:ext uri="{FF2B5EF4-FFF2-40B4-BE49-F238E27FC236}">
                <a16:creationId xmlns:a16="http://schemas.microsoft.com/office/drawing/2014/main" id="{2274D261-ADE0-6440-CD8A-1C5581EC9182}"/>
              </a:ext>
            </a:extLst>
          </p:cNvPr>
          <p:cNvGrpSpPr/>
          <p:nvPr/>
        </p:nvGrpSpPr>
        <p:grpSpPr>
          <a:xfrm rot="-5400000">
            <a:off x="1246877" y="3169993"/>
            <a:ext cx="1380638" cy="802820"/>
            <a:chOff x="0" y="0"/>
            <a:chExt cx="1840850" cy="1070427"/>
          </a:xfrm>
        </p:grpSpPr>
        <p:grpSp>
          <p:nvGrpSpPr>
            <p:cNvPr id="151" name="Group 33">
              <a:extLst>
                <a:ext uri="{FF2B5EF4-FFF2-40B4-BE49-F238E27FC236}">
                  <a16:creationId xmlns:a16="http://schemas.microsoft.com/office/drawing/2014/main" id="{F1B5D381-BDE0-AC62-805B-06328B8F6A3F}"/>
                </a:ext>
              </a:extLst>
            </p:cNvPr>
            <p:cNvGrpSpPr/>
            <p:nvPr/>
          </p:nvGrpSpPr>
          <p:grpSpPr>
            <a:xfrm>
              <a:off x="0" y="0"/>
              <a:ext cx="1840850" cy="1070427"/>
              <a:chOff x="0" y="0"/>
              <a:chExt cx="5072791" cy="2949752"/>
            </a:xfrm>
          </p:grpSpPr>
          <p:sp>
            <p:nvSpPr>
              <p:cNvPr id="153" name="Freeform 34">
                <a:extLst>
                  <a:ext uri="{FF2B5EF4-FFF2-40B4-BE49-F238E27FC236}">
                    <a16:creationId xmlns:a16="http://schemas.microsoft.com/office/drawing/2014/main" id="{E6C29F77-ACF4-8DFE-E1FF-4B97773DE76C}"/>
                  </a:ext>
                </a:extLst>
              </p:cNvPr>
              <p:cNvSpPr/>
              <p:nvPr/>
            </p:nvSpPr>
            <p:spPr>
              <a:xfrm>
                <a:off x="0" y="0"/>
                <a:ext cx="5072791" cy="2949752"/>
              </a:xfrm>
              <a:custGeom>
                <a:avLst/>
                <a:gdLst/>
                <a:ahLst/>
                <a:cxnLst/>
                <a:rect l="l" t="t" r="r" b="b"/>
                <a:pathLst>
                  <a:path w="5072791" h="2949752">
                    <a:moveTo>
                      <a:pt x="5072791" y="279400"/>
                    </a:moveTo>
                    <a:lnTo>
                      <a:pt x="5072791" y="0"/>
                    </a:lnTo>
                    <a:lnTo>
                      <a:pt x="0" y="0"/>
                    </a:lnTo>
                    <a:lnTo>
                      <a:pt x="0" y="2949752"/>
                    </a:lnTo>
                    <a:lnTo>
                      <a:pt x="5072791" y="2949752"/>
                    </a:lnTo>
                    <a:lnTo>
                      <a:pt x="5072791" y="279400"/>
                    </a:lnTo>
                    <a:close/>
                    <a:moveTo>
                      <a:pt x="4994051" y="279400"/>
                    </a:moveTo>
                    <a:lnTo>
                      <a:pt x="4994051" y="2871012"/>
                    </a:lnTo>
                    <a:lnTo>
                      <a:pt x="78740" y="2871012"/>
                    </a:lnTo>
                    <a:lnTo>
                      <a:pt x="78740" y="78740"/>
                    </a:lnTo>
                    <a:lnTo>
                      <a:pt x="4994051" y="78740"/>
                    </a:lnTo>
                    <a:lnTo>
                      <a:pt x="4994051" y="279400"/>
                    </a:lnTo>
                    <a:close/>
                  </a:path>
                </a:pathLst>
              </a:custGeom>
              <a:solidFill>
                <a:srgbClr val="733EF6"/>
              </a:solidFill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52" name="TextBox 35">
              <a:extLst>
                <a:ext uri="{FF2B5EF4-FFF2-40B4-BE49-F238E27FC236}">
                  <a16:creationId xmlns:a16="http://schemas.microsoft.com/office/drawing/2014/main" id="{D528A0FC-EC13-62EA-C989-DE58891E26CE}"/>
                </a:ext>
              </a:extLst>
            </p:cNvPr>
            <p:cNvSpPr txBox="1"/>
            <p:nvPr/>
          </p:nvSpPr>
          <p:spPr>
            <a:xfrm>
              <a:off x="83024" y="72978"/>
              <a:ext cx="1701380" cy="8911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02"/>
                </a:lnSpc>
                <a:spcBef>
                  <a:spcPct val="0"/>
                </a:spcBef>
              </a:pPr>
              <a:r>
                <a:rPr lang="es" sz="787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De cuántas formas diferentes podemos elegir códigos</a:t>
              </a:r>
              <a:r>
                <a:rPr lang="es" sz="787" b="1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 </a:t>
              </a:r>
              <a:r>
                <a:rPr lang="es" sz="787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con r casillas in elementos en cada casilla y si </a:t>
              </a:r>
              <a:r>
                <a:rPr lang="es" sz="787" b="1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podemos repetir elementos </a:t>
              </a:r>
              <a:r>
                <a:rPr lang="es" sz="787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?</a:t>
              </a:r>
            </a:p>
          </p:txBody>
        </p:sp>
      </p:grpSp>
      <p:grpSp>
        <p:nvGrpSpPr>
          <p:cNvPr id="154" name="Group 36">
            <a:extLst>
              <a:ext uri="{FF2B5EF4-FFF2-40B4-BE49-F238E27FC236}">
                <a16:creationId xmlns:a16="http://schemas.microsoft.com/office/drawing/2014/main" id="{7211DA91-7D20-1FC9-EDDE-DA86AAD108C9}"/>
              </a:ext>
            </a:extLst>
          </p:cNvPr>
          <p:cNvGrpSpPr/>
          <p:nvPr/>
        </p:nvGrpSpPr>
        <p:grpSpPr>
          <a:xfrm rot="-5400000">
            <a:off x="2587942" y="6340664"/>
            <a:ext cx="1389213" cy="623900"/>
            <a:chOff x="0" y="0"/>
            <a:chExt cx="1852284" cy="831866"/>
          </a:xfrm>
        </p:grpSpPr>
        <p:grpSp>
          <p:nvGrpSpPr>
            <p:cNvPr id="155" name="Group 37">
              <a:extLst>
                <a:ext uri="{FF2B5EF4-FFF2-40B4-BE49-F238E27FC236}">
                  <a16:creationId xmlns:a16="http://schemas.microsoft.com/office/drawing/2014/main" id="{9047A70F-C7BC-BFDE-6E33-827173D1EA47}"/>
                </a:ext>
              </a:extLst>
            </p:cNvPr>
            <p:cNvGrpSpPr/>
            <p:nvPr/>
          </p:nvGrpSpPr>
          <p:grpSpPr>
            <a:xfrm>
              <a:off x="0" y="0"/>
              <a:ext cx="1852284" cy="831866"/>
              <a:chOff x="0" y="0"/>
              <a:chExt cx="5104299" cy="2292355"/>
            </a:xfrm>
          </p:grpSpPr>
          <p:sp>
            <p:nvSpPr>
              <p:cNvPr id="157" name="Freeform 38">
                <a:extLst>
                  <a:ext uri="{FF2B5EF4-FFF2-40B4-BE49-F238E27FC236}">
                    <a16:creationId xmlns:a16="http://schemas.microsoft.com/office/drawing/2014/main" id="{7A4D04F0-B4F9-43DE-02DA-153745FFFA3B}"/>
                  </a:ext>
                </a:extLst>
              </p:cNvPr>
              <p:cNvSpPr/>
              <p:nvPr/>
            </p:nvSpPr>
            <p:spPr>
              <a:xfrm>
                <a:off x="0" y="0"/>
                <a:ext cx="5104299" cy="2292355"/>
              </a:xfrm>
              <a:custGeom>
                <a:avLst/>
                <a:gdLst/>
                <a:ahLst/>
                <a:cxnLst/>
                <a:rect l="l" t="t" r="r" b="b"/>
                <a:pathLst>
                  <a:path w="5104299" h="2292355">
                    <a:moveTo>
                      <a:pt x="5104299" y="279400"/>
                    </a:moveTo>
                    <a:lnTo>
                      <a:pt x="5104299" y="0"/>
                    </a:lnTo>
                    <a:lnTo>
                      <a:pt x="0" y="0"/>
                    </a:lnTo>
                    <a:lnTo>
                      <a:pt x="0" y="2292355"/>
                    </a:lnTo>
                    <a:lnTo>
                      <a:pt x="5104299" y="2292355"/>
                    </a:lnTo>
                    <a:lnTo>
                      <a:pt x="5104299" y="279400"/>
                    </a:lnTo>
                    <a:close/>
                    <a:moveTo>
                      <a:pt x="5025559" y="279400"/>
                    </a:moveTo>
                    <a:lnTo>
                      <a:pt x="5025559" y="2213615"/>
                    </a:lnTo>
                    <a:lnTo>
                      <a:pt x="78740" y="2213615"/>
                    </a:lnTo>
                    <a:lnTo>
                      <a:pt x="78740" y="78740"/>
                    </a:lnTo>
                    <a:lnTo>
                      <a:pt x="5025559" y="78740"/>
                    </a:lnTo>
                    <a:lnTo>
                      <a:pt x="5025559" y="279400"/>
                    </a:lnTo>
                    <a:close/>
                  </a:path>
                </a:pathLst>
              </a:custGeom>
              <a:solidFill>
                <a:srgbClr val="00BF63"/>
              </a:solidFill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56" name="TextBox 39">
              <a:extLst>
                <a:ext uri="{FF2B5EF4-FFF2-40B4-BE49-F238E27FC236}">
                  <a16:creationId xmlns:a16="http://schemas.microsoft.com/office/drawing/2014/main" id="{215BD9D1-CAF9-9CAE-6BFA-C94A9F18C17D}"/>
                </a:ext>
              </a:extLst>
            </p:cNvPr>
            <p:cNvSpPr txBox="1"/>
            <p:nvPr/>
          </p:nvSpPr>
          <p:spPr>
            <a:xfrm>
              <a:off x="203032" y="137993"/>
              <a:ext cx="1536310" cy="542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02"/>
                </a:lnSpc>
              </a:pPr>
              <a:r>
                <a:rPr lang="es" sz="787" b="1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Variación sin repetición </a:t>
              </a:r>
              <a:r>
                <a:rPr lang="es" sz="787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de n elementos considerados de r en r.</a:t>
              </a:r>
            </a:p>
          </p:txBody>
        </p:sp>
      </p:grpSp>
      <p:grpSp>
        <p:nvGrpSpPr>
          <p:cNvPr id="158" name="Group 40">
            <a:extLst>
              <a:ext uri="{FF2B5EF4-FFF2-40B4-BE49-F238E27FC236}">
                <a16:creationId xmlns:a16="http://schemas.microsoft.com/office/drawing/2014/main" id="{EFF39262-616C-912E-F348-D32428AD5E4A}"/>
              </a:ext>
            </a:extLst>
          </p:cNvPr>
          <p:cNvGrpSpPr/>
          <p:nvPr/>
        </p:nvGrpSpPr>
        <p:grpSpPr>
          <a:xfrm rot="-5400000">
            <a:off x="2589229" y="3099365"/>
            <a:ext cx="1363487" cy="961227"/>
            <a:chOff x="0" y="0"/>
            <a:chExt cx="1817983" cy="1281636"/>
          </a:xfrm>
        </p:grpSpPr>
        <p:grpSp>
          <p:nvGrpSpPr>
            <p:cNvPr id="159" name="Group 41">
              <a:extLst>
                <a:ext uri="{FF2B5EF4-FFF2-40B4-BE49-F238E27FC236}">
                  <a16:creationId xmlns:a16="http://schemas.microsoft.com/office/drawing/2014/main" id="{E8FED371-11FD-AB60-BAE1-0C887B79863B}"/>
                </a:ext>
              </a:extLst>
            </p:cNvPr>
            <p:cNvGrpSpPr/>
            <p:nvPr/>
          </p:nvGrpSpPr>
          <p:grpSpPr>
            <a:xfrm>
              <a:off x="0" y="0"/>
              <a:ext cx="1817983" cy="1281636"/>
              <a:chOff x="0" y="0"/>
              <a:chExt cx="5009775" cy="3531775"/>
            </a:xfrm>
          </p:grpSpPr>
          <p:sp>
            <p:nvSpPr>
              <p:cNvPr id="161" name="Freeform 42">
                <a:extLst>
                  <a:ext uri="{FF2B5EF4-FFF2-40B4-BE49-F238E27FC236}">
                    <a16:creationId xmlns:a16="http://schemas.microsoft.com/office/drawing/2014/main" id="{157D7913-090E-8384-CCE0-D0014F7A1708}"/>
                  </a:ext>
                </a:extLst>
              </p:cNvPr>
              <p:cNvSpPr/>
              <p:nvPr/>
            </p:nvSpPr>
            <p:spPr>
              <a:xfrm>
                <a:off x="0" y="0"/>
                <a:ext cx="5009775" cy="3531775"/>
              </a:xfrm>
              <a:custGeom>
                <a:avLst/>
                <a:gdLst/>
                <a:ahLst/>
                <a:cxnLst/>
                <a:rect l="l" t="t" r="r" b="b"/>
                <a:pathLst>
                  <a:path w="5009775" h="3531775">
                    <a:moveTo>
                      <a:pt x="5009775" y="279400"/>
                    </a:moveTo>
                    <a:lnTo>
                      <a:pt x="5009775" y="0"/>
                    </a:lnTo>
                    <a:lnTo>
                      <a:pt x="0" y="0"/>
                    </a:lnTo>
                    <a:lnTo>
                      <a:pt x="0" y="3531775"/>
                    </a:lnTo>
                    <a:lnTo>
                      <a:pt x="5009775" y="3531775"/>
                    </a:lnTo>
                    <a:lnTo>
                      <a:pt x="5009775" y="279400"/>
                    </a:lnTo>
                    <a:close/>
                    <a:moveTo>
                      <a:pt x="4931035" y="279400"/>
                    </a:moveTo>
                    <a:lnTo>
                      <a:pt x="4931035" y="3453035"/>
                    </a:lnTo>
                    <a:lnTo>
                      <a:pt x="78740" y="3453035"/>
                    </a:lnTo>
                    <a:lnTo>
                      <a:pt x="78740" y="78740"/>
                    </a:lnTo>
                    <a:lnTo>
                      <a:pt x="4931035" y="78740"/>
                    </a:lnTo>
                    <a:lnTo>
                      <a:pt x="4931035" y="279400"/>
                    </a:lnTo>
                    <a:close/>
                  </a:path>
                </a:pathLst>
              </a:custGeom>
              <a:solidFill>
                <a:srgbClr val="00BF63"/>
              </a:solidFill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60" name="TextBox 43">
              <a:extLst>
                <a:ext uri="{FF2B5EF4-FFF2-40B4-BE49-F238E27FC236}">
                  <a16:creationId xmlns:a16="http://schemas.microsoft.com/office/drawing/2014/main" id="{0D9D348E-ECE8-2153-FA79-8DB1E756E870}"/>
                </a:ext>
              </a:extLst>
            </p:cNvPr>
            <p:cNvSpPr txBox="1"/>
            <p:nvPr/>
          </p:nvSpPr>
          <p:spPr>
            <a:xfrm>
              <a:off x="158875" y="80398"/>
              <a:ext cx="1564174" cy="10823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02"/>
                </a:lnSpc>
                <a:spcBef>
                  <a:spcPct val="0"/>
                </a:spcBef>
              </a:pPr>
              <a:r>
                <a:rPr lang="es" sz="787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¿De cuántas formas diferentes podemos elegir códigos con r casillas in elementos en cada casilla, si </a:t>
              </a:r>
              <a:r>
                <a:rPr lang="es" sz="787" b="1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no podemos repetir elementos </a:t>
              </a:r>
              <a:r>
                <a:rPr lang="es" sz="787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?</a:t>
              </a:r>
            </a:p>
          </p:txBody>
        </p:sp>
      </p:grpSp>
      <p:grpSp>
        <p:nvGrpSpPr>
          <p:cNvPr id="162" name="Group 44">
            <a:extLst>
              <a:ext uri="{FF2B5EF4-FFF2-40B4-BE49-F238E27FC236}">
                <a16:creationId xmlns:a16="http://schemas.microsoft.com/office/drawing/2014/main" id="{741CA812-17D3-D6FC-51B2-908093B9C939}"/>
              </a:ext>
            </a:extLst>
          </p:cNvPr>
          <p:cNvGrpSpPr/>
          <p:nvPr/>
        </p:nvGrpSpPr>
        <p:grpSpPr>
          <a:xfrm rot="-5400000">
            <a:off x="1160633" y="4800987"/>
            <a:ext cx="1380638" cy="630331"/>
            <a:chOff x="0" y="0"/>
            <a:chExt cx="5072791" cy="2315987"/>
          </a:xfrm>
        </p:grpSpPr>
        <p:sp>
          <p:nvSpPr>
            <p:cNvPr id="163" name="Freeform 45">
              <a:extLst>
                <a:ext uri="{FF2B5EF4-FFF2-40B4-BE49-F238E27FC236}">
                  <a16:creationId xmlns:a16="http://schemas.microsoft.com/office/drawing/2014/main" id="{D58C3CB6-5A06-F326-953F-ED0293D61477}"/>
                </a:ext>
              </a:extLst>
            </p:cNvPr>
            <p:cNvSpPr/>
            <p:nvPr/>
          </p:nvSpPr>
          <p:spPr>
            <a:xfrm>
              <a:off x="0" y="0"/>
              <a:ext cx="5072791" cy="2315987"/>
            </a:xfrm>
            <a:custGeom>
              <a:avLst/>
              <a:gdLst/>
              <a:ahLst/>
              <a:cxnLst/>
              <a:rect l="l" t="t" r="r" b="b"/>
              <a:pathLst>
                <a:path w="5072791" h="2315987">
                  <a:moveTo>
                    <a:pt x="5072791" y="279400"/>
                  </a:moveTo>
                  <a:lnTo>
                    <a:pt x="5072791" y="0"/>
                  </a:lnTo>
                  <a:lnTo>
                    <a:pt x="0" y="0"/>
                  </a:lnTo>
                  <a:lnTo>
                    <a:pt x="0" y="2315987"/>
                  </a:lnTo>
                  <a:lnTo>
                    <a:pt x="5072791" y="2315987"/>
                  </a:lnTo>
                  <a:lnTo>
                    <a:pt x="5072791" y="279400"/>
                  </a:lnTo>
                  <a:close/>
                  <a:moveTo>
                    <a:pt x="4994051" y="279400"/>
                  </a:moveTo>
                  <a:lnTo>
                    <a:pt x="4994051" y="2237246"/>
                  </a:lnTo>
                  <a:lnTo>
                    <a:pt x="78740" y="2237246"/>
                  </a:lnTo>
                  <a:lnTo>
                    <a:pt x="78740" y="78740"/>
                  </a:lnTo>
                  <a:lnTo>
                    <a:pt x="4994051" y="78740"/>
                  </a:lnTo>
                  <a:lnTo>
                    <a:pt x="4994051" y="279400"/>
                  </a:lnTo>
                  <a:close/>
                </a:path>
              </a:pathLst>
            </a:custGeom>
            <a:solidFill>
              <a:srgbClr val="733EF6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4" name="Group 46">
            <a:extLst>
              <a:ext uri="{FF2B5EF4-FFF2-40B4-BE49-F238E27FC236}">
                <a16:creationId xmlns:a16="http://schemas.microsoft.com/office/drawing/2014/main" id="{DBEF0206-5C2A-6342-DDDA-6115FD9E83BE}"/>
              </a:ext>
            </a:extLst>
          </p:cNvPr>
          <p:cNvGrpSpPr/>
          <p:nvPr/>
        </p:nvGrpSpPr>
        <p:grpSpPr>
          <a:xfrm rot="-5400000">
            <a:off x="2595445" y="4800987"/>
            <a:ext cx="1380638" cy="630331"/>
            <a:chOff x="0" y="0"/>
            <a:chExt cx="5072791" cy="2315987"/>
          </a:xfrm>
        </p:grpSpPr>
        <p:sp>
          <p:nvSpPr>
            <p:cNvPr id="165" name="Freeform 47">
              <a:extLst>
                <a:ext uri="{FF2B5EF4-FFF2-40B4-BE49-F238E27FC236}">
                  <a16:creationId xmlns:a16="http://schemas.microsoft.com/office/drawing/2014/main" id="{F5A6671D-707C-CC65-68B5-D2013F1EB058}"/>
                </a:ext>
              </a:extLst>
            </p:cNvPr>
            <p:cNvSpPr/>
            <p:nvPr/>
          </p:nvSpPr>
          <p:spPr>
            <a:xfrm>
              <a:off x="0" y="0"/>
              <a:ext cx="5072791" cy="2315987"/>
            </a:xfrm>
            <a:custGeom>
              <a:avLst/>
              <a:gdLst/>
              <a:ahLst/>
              <a:cxnLst/>
              <a:rect l="l" t="t" r="r" b="b"/>
              <a:pathLst>
                <a:path w="5072791" h="2315987">
                  <a:moveTo>
                    <a:pt x="5072791" y="279400"/>
                  </a:moveTo>
                  <a:lnTo>
                    <a:pt x="5072791" y="0"/>
                  </a:lnTo>
                  <a:lnTo>
                    <a:pt x="0" y="0"/>
                  </a:lnTo>
                  <a:lnTo>
                    <a:pt x="0" y="2315987"/>
                  </a:lnTo>
                  <a:lnTo>
                    <a:pt x="5072791" y="2315987"/>
                  </a:lnTo>
                  <a:lnTo>
                    <a:pt x="5072791" y="279400"/>
                  </a:lnTo>
                  <a:close/>
                  <a:moveTo>
                    <a:pt x="4994051" y="279400"/>
                  </a:moveTo>
                  <a:lnTo>
                    <a:pt x="4994051" y="2237246"/>
                  </a:lnTo>
                  <a:lnTo>
                    <a:pt x="78740" y="2237246"/>
                  </a:lnTo>
                  <a:lnTo>
                    <a:pt x="78740" y="78740"/>
                  </a:lnTo>
                  <a:lnTo>
                    <a:pt x="4994051" y="78740"/>
                  </a:lnTo>
                  <a:lnTo>
                    <a:pt x="4994051" y="27940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6" name="Group 48">
            <a:extLst>
              <a:ext uri="{FF2B5EF4-FFF2-40B4-BE49-F238E27FC236}">
                <a16:creationId xmlns:a16="http://schemas.microsoft.com/office/drawing/2014/main" id="{10194FC6-6D21-6F8D-5478-3FF74CCAB92D}"/>
              </a:ext>
            </a:extLst>
          </p:cNvPr>
          <p:cNvGrpSpPr/>
          <p:nvPr/>
        </p:nvGrpSpPr>
        <p:grpSpPr>
          <a:xfrm rot="-5400000">
            <a:off x="5465070" y="4800987"/>
            <a:ext cx="1380638" cy="630331"/>
            <a:chOff x="0" y="0"/>
            <a:chExt cx="5072791" cy="2315987"/>
          </a:xfrm>
        </p:grpSpPr>
        <p:sp>
          <p:nvSpPr>
            <p:cNvPr id="167" name="Freeform 49">
              <a:extLst>
                <a:ext uri="{FF2B5EF4-FFF2-40B4-BE49-F238E27FC236}">
                  <a16:creationId xmlns:a16="http://schemas.microsoft.com/office/drawing/2014/main" id="{159B5C7C-007B-FF93-A582-E36B560E4EA4}"/>
                </a:ext>
              </a:extLst>
            </p:cNvPr>
            <p:cNvSpPr/>
            <p:nvPr/>
          </p:nvSpPr>
          <p:spPr>
            <a:xfrm>
              <a:off x="0" y="0"/>
              <a:ext cx="5072791" cy="2315987"/>
            </a:xfrm>
            <a:custGeom>
              <a:avLst/>
              <a:gdLst/>
              <a:ahLst/>
              <a:cxnLst/>
              <a:rect l="l" t="t" r="r" b="b"/>
              <a:pathLst>
                <a:path w="5072791" h="2315987">
                  <a:moveTo>
                    <a:pt x="5072791" y="279400"/>
                  </a:moveTo>
                  <a:lnTo>
                    <a:pt x="5072791" y="0"/>
                  </a:lnTo>
                  <a:lnTo>
                    <a:pt x="0" y="0"/>
                  </a:lnTo>
                  <a:lnTo>
                    <a:pt x="0" y="2315987"/>
                  </a:lnTo>
                  <a:lnTo>
                    <a:pt x="5072791" y="2315987"/>
                  </a:lnTo>
                  <a:lnTo>
                    <a:pt x="5072791" y="279400"/>
                  </a:lnTo>
                  <a:close/>
                  <a:moveTo>
                    <a:pt x="4994051" y="279400"/>
                  </a:moveTo>
                  <a:lnTo>
                    <a:pt x="4994051" y="2237246"/>
                  </a:lnTo>
                  <a:lnTo>
                    <a:pt x="78740" y="2237246"/>
                  </a:lnTo>
                  <a:lnTo>
                    <a:pt x="78740" y="78740"/>
                  </a:lnTo>
                  <a:lnTo>
                    <a:pt x="4994051" y="78740"/>
                  </a:lnTo>
                  <a:lnTo>
                    <a:pt x="4994051" y="279400"/>
                  </a:lnTo>
                  <a:close/>
                </a:path>
              </a:pathLst>
            </a:custGeom>
            <a:solidFill>
              <a:srgbClr val="FF66C4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8" name="Group 50">
            <a:extLst>
              <a:ext uri="{FF2B5EF4-FFF2-40B4-BE49-F238E27FC236}">
                <a16:creationId xmlns:a16="http://schemas.microsoft.com/office/drawing/2014/main" id="{411B0F8B-927A-C3DB-06EB-123434831230}"/>
              </a:ext>
            </a:extLst>
          </p:cNvPr>
          <p:cNvGrpSpPr/>
          <p:nvPr/>
        </p:nvGrpSpPr>
        <p:grpSpPr>
          <a:xfrm rot="-5400000">
            <a:off x="4030258" y="4800987"/>
            <a:ext cx="1380638" cy="630331"/>
            <a:chOff x="0" y="0"/>
            <a:chExt cx="5072791" cy="2315987"/>
          </a:xfrm>
        </p:grpSpPr>
        <p:sp>
          <p:nvSpPr>
            <p:cNvPr id="169" name="Freeform 51">
              <a:extLst>
                <a:ext uri="{FF2B5EF4-FFF2-40B4-BE49-F238E27FC236}">
                  <a16:creationId xmlns:a16="http://schemas.microsoft.com/office/drawing/2014/main" id="{1F9562F9-C8FC-9578-6C60-DB0283CEF258}"/>
                </a:ext>
              </a:extLst>
            </p:cNvPr>
            <p:cNvSpPr/>
            <p:nvPr/>
          </p:nvSpPr>
          <p:spPr>
            <a:xfrm>
              <a:off x="0" y="0"/>
              <a:ext cx="5072791" cy="2315987"/>
            </a:xfrm>
            <a:custGeom>
              <a:avLst/>
              <a:gdLst/>
              <a:ahLst/>
              <a:cxnLst/>
              <a:rect l="l" t="t" r="r" b="b"/>
              <a:pathLst>
                <a:path w="5072791" h="2315987">
                  <a:moveTo>
                    <a:pt x="5072791" y="279400"/>
                  </a:moveTo>
                  <a:lnTo>
                    <a:pt x="5072791" y="0"/>
                  </a:lnTo>
                  <a:lnTo>
                    <a:pt x="0" y="0"/>
                  </a:lnTo>
                  <a:lnTo>
                    <a:pt x="0" y="2315987"/>
                  </a:lnTo>
                  <a:lnTo>
                    <a:pt x="5072791" y="2315987"/>
                  </a:lnTo>
                  <a:lnTo>
                    <a:pt x="5072791" y="279400"/>
                  </a:lnTo>
                  <a:close/>
                  <a:moveTo>
                    <a:pt x="4994051" y="279400"/>
                  </a:moveTo>
                  <a:lnTo>
                    <a:pt x="4994051" y="2237246"/>
                  </a:lnTo>
                  <a:lnTo>
                    <a:pt x="78740" y="2237246"/>
                  </a:lnTo>
                  <a:lnTo>
                    <a:pt x="78740" y="78740"/>
                  </a:lnTo>
                  <a:lnTo>
                    <a:pt x="4994051" y="78740"/>
                  </a:lnTo>
                  <a:lnTo>
                    <a:pt x="4994051" y="27940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70" name="Group 52">
            <a:extLst>
              <a:ext uri="{FF2B5EF4-FFF2-40B4-BE49-F238E27FC236}">
                <a16:creationId xmlns:a16="http://schemas.microsoft.com/office/drawing/2014/main" id="{E649DDA7-0EF6-D819-727B-E8D8221D6795}"/>
              </a:ext>
            </a:extLst>
          </p:cNvPr>
          <p:cNvGrpSpPr/>
          <p:nvPr/>
        </p:nvGrpSpPr>
        <p:grpSpPr>
          <a:xfrm rot="-5400000">
            <a:off x="5461854" y="6332089"/>
            <a:ext cx="1380639" cy="623900"/>
            <a:chOff x="0" y="0"/>
            <a:chExt cx="1840851" cy="831866"/>
          </a:xfrm>
        </p:grpSpPr>
        <p:grpSp>
          <p:nvGrpSpPr>
            <p:cNvPr id="171" name="Group 53">
              <a:extLst>
                <a:ext uri="{FF2B5EF4-FFF2-40B4-BE49-F238E27FC236}">
                  <a16:creationId xmlns:a16="http://schemas.microsoft.com/office/drawing/2014/main" id="{EC427154-D3C2-F632-6778-D5B481D9A18F}"/>
                </a:ext>
              </a:extLst>
            </p:cNvPr>
            <p:cNvGrpSpPr/>
            <p:nvPr/>
          </p:nvGrpSpPr>
          <p:grpSpPr>
            <a:xfrm>
              <a:off x="0" y="0"/>
              <a:ext cx="1840850" cy="831866"/>
              <a:chOff x="0" y="0"/>
              <a:chExt cx="5072791" cy="2292355"/>
            </a:xfrm>
          </p:grpSpPr>
          <p:sp>
            <p:nvSpPr>
              <p:cNvPr id="173" name="Freeform 54">
                <a:extLst>
                  <a:ext uri="{FF2B5EF4-FFF2-40B4-BE49-F238E27FC236}">
                    <a16:creationId xmlns:a16="http://schemas.microsoft.com/office/drawing/2014/main" id="{69E098C6-7027-6994-57A9-4195D81A600A}"/>
                  </a:ext>
                </a:extLst>
              </p:cNvPr>
              <p:cNvSpPr/>
              <p:nvPr/>
            </p:nvSpPr>
            <p:spPr>
              <a:xfrm>
                <a:off x="0" y="0"/>
                <a:ext cx="5072791" cy="2292355"/>
              </a:xfrm>
              <a:custGeom>
                <a:avLst/>
                <a:gdLst/>
                <a:ahLst/>
                <a:cxnLst/>
                <a:rect l="l" t="t" r="r" b="b"/>
                <a:pathLst>
                  <a:path w="5072791" h="2292355">
                    <a:moveTo>
                      <a:pt x="5072791" y="279400"/>
                    </a:moveTo>
                    <a:lnTo>
                      <a:pt x="5072791" y="0"/>
                    </a:lnTo>
                    <a:lnTo>
                      <a:pt x="0" y="0"/>
                    </a:lnTo>
                    <a:lnTo>
                      <a:pt x="0" y="2292355"/>
                    </a:lnTo>
                    <a:lnTo>
                      <a:pt x="5072791" y="2292355"/>
                    </a:lnTo>
                    <a:lnTo>
                      <a:pt x="5072791" y="279400"/>
                    </a:lnTo>
                    <a:close/>
                    <a:moveTo>
                      <a:pt x="4994051" y="279400"/>
                    </a:moveTo>
                    <a:lnTo>
                      <a:pt x="4994051" y="2213615"/>
                    </a:lnTo>
                    <a:lnTo>
                      <a:pt x="78740" y="2213615"/>
                    </a:lnTo>
                    <a:lnTo>
                      <a:pt x="78740" y="78740"/>
                    </a:lnTo>
                    <a:lnTo>
                      <a:pt x="4994051" y="78740"/>
                    </a:lnTo>
                    <a:lnTo>
                      <a:pt x="4994051" y="279400"/>
                    </a:lnTo>
                    <a:close/>
                  </a:path>
                </a:pathLst>
              </a:custGeom>
              <a:solidFill>
                <a:srgbClr val="FF66C4"/>
              </a:solidFill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72" name="TextBox 55">
              <a:extLst>
                <a:ext uri="{FF2B5EF4-FFF2-40B4-BE49-F238E27FC236}">
                  <a16:creationId xmlns:a16="http://schemas.microsoft.com/office/drawing/2014/main" id="{902B908A-755C-A89D-FD49-020B9C63977B}"/>
                </a:ext>
              </a:extLst>
            </p:cNvPr>
            <p:cNvSpPr txBox="1"/>
            <p:nvPr/>
          </p:nvSpPr>
          <p:spPr>
            <a:xfrm>
              <a:off x="1" y="126188"/>
              <a:ext cx="1840850" cy="5509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102"/>
                </a:lnSpc>
              </a:pPr>
              <a:r>
                <a:rPr lang="es" sz="787" b="1" dirty="0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Combinación </a:t>
              </a:r>
              <a:r>
                <a:rPr lang="es" sz="787" dirty="0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de n elementos considerados de</a:t>
              </a:r>
            </a:p>
            <a:p>
              <a:pPr algn="ctr">
                <a:lnSpc>
                  <a:spcPts val="1102"/>
                </a:lnSpc>
              </a:pPr>
              <a:r>
                <a:rPr lang="es" sz="787" dirty="0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r en r.</a:t>
              </a:r>
            </a:p>
          </p:txBody>
        </p:sp>
      </p:grpSp>
      <p:grpSp>
        <p:nvGrpSpPr>
          <p:cNvPr id="174" name="Group 56">
            <a:extLst>
              <a:ext uri="{FF2B5EF4-FFF2-40B4-BE49-F238E27FC236}">
                <a16:creationId xmlns:a16="http://schemas.microsoft.com/office/drawing/2014/main" id="{23F86936-4368-D2D7-30AC-A19ACF2536E8}"/>
              </a:ext>
            </a:extLst>
          </p:cNvPr>
          <p:cNvGrpSpPr/>
          <p:nvPr/>
        </p:nvGrpSpPr>
        <p:grpSpPr>
          <a:xfrm rot="-5400000">
            <a:off x="5248346" y="3038266"/>
            <a:ext cx="1380638" cy="1066275"/>
            <a:chOff x="0" y="0"/>
            <a:chExt cx="1840850" cy="1421700"/>
          </a:xfrm>
        </p:grpSpPr>
        <p:grpSp>
          <p:nvGrpSpPr>
            <p:cNvPr id="175" name="Group 57">
              <a:extLst>
                <a:ext uri="{FF2B5EF4-FFF2-40B4-BE49-F238E27FC236}">
                  <a16:creationId xmlns:a16="http://schemas.microsoft.com/office/drawing/2014/main" id="{7E471FC0-DBC5-C205-4153-8D792AC1A5C3}"/>
                </a:ext>
              </a:extLst>
            </p:cNvPr>
            <p:cNvGrpSpPr/>
            <p:nvPr/>
          </p:nvGrpSpPr>
          <p:grpSpPr>
            <a:xfrm>
              <a:off x="0" y="0"/>
              <a:ext cx="1840850" cy="1421700"/>
              <a:chOff x="0" y="0"/>
              <a:chExt cx="5072791" cy="3917748"/>
            </a:xfrm>
          </p:grpSpPr>
          <p:sp>
            <p:nvSpPr>
              <p:cNvPr id="177" name="Freeform 58">
                <a:extLst>
                  <a:ext uri="{FF2B5EF4-FFF2-40B4-BE49-F238E27FC236}">
                    <a16:creationId xmlns:a16="http://schemas.microsoft.com/office/drawing/2014/main" id="{EC4A35FB-08B5-7E68-C414-DBAAE1E241EC}"/>
                  </a:ext>
                </a:extLst>
              </p:cNvPr>
              <p:cNvSpPr/>
              <p:nvPr/>
            </p:nvSpPr>
            <p:spPr>
              <a:xfrm>
                <a:off x="0" y="0"/>
                <a:ext cx="5072791" cy="3917748"/>
              </a:xfrm>
              <a:custGeom>
                <a:avLst/>
                <a:gdLst/>
                <a:ahLst/>
                <a:cxnLst/>
                <a:rect l="l" t="t" r="r" b="b"/>
                <a:pathLst>
                  <a:path w="5072791" h="3917748">
                    <a:moveTo>
                      <a:pt x="5072791" y="279400"/>
                    </a:moveTo>
                    <a:lnTo>
                      <a:pt x="5072791" y="0"/>
                    </a:lnTo>
                    <a:lnTo>
                      <a:pt x="0" y="0"/>
                    </a:lnTo>
                    <a:lnTo>
                      <a:pt x="0" y="3917748"/>
                    </a:lnTo>
                    <a:lnTo>
                      <a:pt x="5072791" y="3917748"/>
                    </a:lnTo>
                    <a:lnTo>
                      <a:pt x="5072791" y="279400"/>
                    </a:lnTo>
                    <a:close/>
                    <a:moveTo>
                      <a:pt x="4994051" y="279400"/>
                    </a:moveTo>
                    <a:lnTo>
                      <a:pt x="4994051" y="3839008"/>
                    </a:lnTo>
                    <a:lnTo>
                      <a:pt x="78740" y="3839008"/>
                    </a:lnTo>
                    <a:lnTo>
                      <a:pt x="78740" y="78740"/>
                    </a:lnTo>
                    <a:lnTo>
                      <a:pt x="4994051" y="78740"/>
                    </a:lnTo>
                    <a:lnTo>
                      <a:pt x="4994051" y="279400"/>
                    </a:lnTo>
                    <a:close/>
                  </a:path>
                </a:pathLst>
              </a:custGeom>
              <a:solidFill>
                <a:srgbClr val="FF66C4"/>
              </a:solidFill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76" name="TextBox 59">
              <a:extLst>
                <a:ext uri="{FF2B5EF4-FFF2-40B4-BE49-F238E27FC236}">
                  <a16:creationId xmlns:a16="http://schemas.microsoft.com/office/drawing/2014/main" id="{9DF556C8-DF1F-C604-DB74-364B201560D6}"/>
                </a:ext>
              </a:extLst>
            </p:cNvPr>
            <p:cNvSpPr txBox="1"/>
            <p:nvPr/>
          </p:nvSpPr>
          <p:spPr>
            <a:xfrm>
              <a:off x="77365" y="25652"/>
              <a:ext cx="1714286" cy="13554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992"/>
                </a:lnSpc>
                <a:spcBef>
                  <a:spcPct val="0"/>
                </a:spcBef>
              </a:pPr>
              <a:r>
                <a:rPr lang="es" sz="708" dirty="0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¿De cuántas formas diferentes podemos elegir </a:t>
              </a:r>
              <a:r>
                <a:rPr lang="es" sz="708" b="1" dirty="0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combinaciones </a:t>
              </a:r>
              <a:r>
                <a:rPr lang="es" sz="708" dirty="0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con r casillas in elementos en cada casilla, si las combinaciones </a:t>
              </a:r>
              <a:r>
                <a:rPr lang="es" sz="708" b="1" dirty="0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no pueden repetir elementos y es indiferente el orden de los elementos </a:t>
              </a:r>
              <a:r>
                <a:rPr lang="es" sz="708" dirty="0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?</a:t>
              </a:r>
            </a:p>
          </p:txBody>
        </p:sp>
      </p:grpSp>
      <p:sp>
        <p:nvSpPr>
          <p:cNvPr id="178" name="AutoShape 60">
            <a:extLst>
              <a:ext uri="{FF2B5EF4-FFF2-40B4-BE49-F238E27FC236}">
                <a16:creationId xmlns:a16="http://schemas.microsoft.com/office/drawing/2014/main" id="{DB13CD61-6CEE-2559-23BB-C062F1AE11A9}"/>
              </a:ext>
            </a:extLst>
          </p:cNvPr>
          <p:cNvSpPr/>
          <p:nvPr/>
        </p:nvSpPr>
        <p:spPr>
          <a:xfrm flipV="1">
            <a:off x="6155389" y="7334358"/>
            <a:ext cx="0" cy="1978711"/>
          </a:xfrm>
          <a:prstGeom prst="line">
            <a:avLst/>
          </a:prstGeom>
          <a:ln w="28575" cap="rnd">
            <a:solidFill>
              <a:srgbClr val="7079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179" name="Group 61">
            <a:extLst>
              <a:ext uri="{FF2B5EF4-FFF2-40B4-BE49-F238E27FC236}">
                <a16:creationId xmlns:a16="http://schemas.microsoft.com/office/drawing/2014/main" id="{39563ACF-F410-E510-2B4A-CE745D8042AE}"/>
              </a:ext>
            </a:extLst>
          </p:cNvPr>
          <p:cNvGrpSpPr/>
          <p:nvPr/>
        </p:nvGrpSpPr>
        <p:grpSpPr>
          <a:xfrm rot="-5400000">
            <a:off x="5867695" y="9327822"/>
            <a:ext cx="575388" cy="260373"/>
            <a:chOff x="0" y="0"/>
            <a:chExt cx="767184" cy="347164"/>
          </a:xfrm>
        </p:grpSpPr>
        <p:sp>
          <p:nvSpPr>
            <p:cNvPr id="180" name="Freeform 62">
              <a:extLst>
                <a:ext uri="{FF2B5EF4-FFF2-40B4-BE49-F238E27FC236}">
                  <a16:creationId xmlns:a16="http://schemas.microsoft.com/office/drawing/2014/main" id="{71D15120-9E20-694A-C859-BAC049C43C73}"/>
                </a:ext>
              </a:extLst>
            </p:cNvPr>
            <p:cNvSpPr/>
            <p:nvPr/>
          </p:nvSpPr>
          <p:spPr>
            <a:xfrm>
              <a:off x="0" y="0"/>
              <a:ext cx="767184" cy="347164"/>
            </a:xfrm>
            <a:custGeom>
              <a:avLst/>
              <a:gdLst/>
              <a:ahLst/>
              <a:cxnLst/>
              <a:rect l="l" t="t" r="r" b="b"/>
              <a:pathLst>
                <a:path w="767184" h="347164">
                  <a:moveTo>
                    <a:pt x="0" y="0"/>
                  </a:moveTo>
                  <a:lnTo>
                    <a:pt x="767184" y="0"/>
                  </a:lnTo>
                  <a:lnTo>
                    <a:pt x="767184" y="347164"/>
                  </a:lnTo>
                  <a:lnTo>
                    <a:pt x="0" y="347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t="-60493" b="-60493"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181" name="TextBox 63">
              <a:extLst>
                <a:ext uri="{FF2B5EF4-FFF2-40B4-BE49-F238E27FC236}">
                  <a16:creationId xmlns:a16="http://schemas.microsoft.com/office/drawing/2014/main" id="{D86AB75E-7F2F-1144-E4AF-04E3D524E052}"/>
                </a:ext>
              </a:extLst>
            </p:cNvPr>
            <p:cNvSpPr txBox="1"/>
            <p:nvPr/>
          </p:nvSpPr>
          <p:spPr>
            <a:xfrm>
              <a:off x="244171" y="42401"/>
              <a:ext cx="278842" cy="2337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42"/>
                </a:lnSpc>
              </a:pPr>
              <a:r>
                <a:rPr lang="es" sz="1030" b="1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No</a:t>
              </a:r>
            </a:p>
          </p:txBody>
        </p:sp>
      </p:grpSp>
      <p:grpSp>
        <p:nvGrpSpPr>
          <p:cNvPr id="182" name="Group 64">
            <a:extLst>
              <a:ext uri="{FF2B5EF4-FFF2-40B4-BE49-F238E27FC236}">
                <a16:creationId xmlns:a16="http://schemas.microsoft.com/office/drawing/2014/main" id="{A571F07B-1199-4558-D994-10CB01DCF50B}"/>
              </a:ext>
            </a:extLst>
          </p:cNvPr>
          <p:cNvGrpSpPr/>
          <p:nvPr/>
        </p:nvGrpSpPr>
        <p:grpSpPr>
          <a:xfrm rot="-5400000">
            <a:off x="3928112" y="3201538"/>
            <a:ext cx="1363487" cy="756881"/>
            <a:chOff x="0" y="0"/>
            <a:chExt cx="1817983" cy="1009175"/>
          </a:xfrm>
        </p:grpSpPr>
        <p:grpSp>
          <p:nvGrpSpPr>
            <p:cNvPr id="183" name="Group 65">
              <a:extLst>
                <a:ext uri="{FF2B5EF4-FFF2-40B4-BE49-F238E27FC236}">
                  <a16:creationId xmlns:a16="http://schemas.microsoft.com/office/drawing/2014/main" id="{9638FFF3-9736-F84D-0BC8-6DD28C1D40B7}"/>
                </a:ext>
              </a:extLst>
            </p:cNvPr>
            <p:cNvGrpSpPr/>
            <p:nvPr/>
          </p:nvGrpSpPr>
          <p:grpSpPr>
            <a:xfrm>
              <a:off x="0" y="0"/>
              <a:ext cx="1817983" cy="1009175"/>
              <a:chOff x="0" y="0"/>
              <a:chExt cx="5009775" cy="2780961"/>
            </a:xfrm>
          </p:grpSpPr>
          <p:sp>
            <p:nvSpPr>
              <p:cNvPr id="185" name="Freeform 66">
                <a:extLst>
                  <a:ext uri="{FF2B5EF4-FFF2-40B4-BE49-F238E27FC236}">
                    <a16:creationId xmlns:a16="http://schemas.microsoft.com/office/drawing/2014/main" id="{95567718-91C1-F48F-DE13-89F8999F9C29}"/>
                  </a:ext>
                </a:extLst>
              </p:cNvPr>
              <p:cNvSpPr/>
              <p:nvPr/>
            </p:nvSpPr>
            <p:spPr>
              <a:xfrm>
                <a:off x="0" y="0"/>
                <a:ext cx="5009775" cy="2780961"/>
              </a:xfrm>
              <a:custGeom>
                <a:avLst/>
                <a:gdLst/>
                <a:ahLst/>
                <a:cxnLst/>
                <a:rect l="l" t="t" r="r" b="b"/>
                <a:pathLst>
                  <a:path w="5009775" h="2780961">
                    <a:moveTo>
                      <a:pt x="5009775" y="279400"/>
                    </a:moveTo>
                    <a:lnTo>
                      <a:pt x="5009775" y="0"/>
                    </a:lnTo>
                    <a:lnTo>
                      <a:pt x="0" y="0"/>
                    </a:lnTo>
                    <a:lnTo>
                      <a:pt x="0" y="2780961"/>
                    </a:lnTo>
                    <a:lnTo>
                      <a:pt x="5009775" y="2780961"/>
                    </a:lnTo>
                    <a:lnTo>
                      <a:pt x="5009775" y="279400"/>
                    </a:lnTo>
                    <a:close/>
                    <a:moveTo>
                      <a:pt x="4931035" y="279400"/>
                    </a:moveTo>
                    <a:lnTo>
                      <a:pt x="4931035" y="2702221"/>
                    </a:lnTo>
                    <a:lnTo>
                      <a:pt x="78740" y="2702221"/>
                    </a:lnTo>
                    <a:lnTo>
                      <a:pt x="78740" y="78740"/>
                    </a:lnTo>
                    <a:lnTo>
                      <a:pt x="4931035" y="78740"/>
                    </a:lnTo>
                    <a:lnTo>
                      <a:pt x="4931035" y="279400"/>
                    </a:lnTo>
                    <a:close/>
                  </a:path>
                </a:pathLst>
              </a:custGeom>
              <a:solidFill>
                <a:srgbClr val="00BF63"/>
              </a:solidFill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84" name="TextBox 67">
              <a:extLst>
                <a:ext uri="{FF2B5EF4-FFF2-40B4-BE49-F238E27FC236}">
                  <a16:creationId xmlns:a16="http://schemas.microsoft.com/office/drawing/2014/main" id="{C9E768AA-FB3A-C727-4142-6971F87A3831}"/>
                </a:ext>
              </a:extLst>
            </p:cNvPr>
            <p:cNvSpPr txBox="1"/>
            <p:nvPr/>
          </p:nvSpPr>
          <p:spPr>
            <a:xfrm>
              <a:off x="151628" y="107294"/>
              <a:ext cx="1564174" cy="7222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02"/>
                </a:lnSpc>
                <a:spcBef>
                  <a:spcPct val="0"/>
                </a:spcBef>
              </a:pPr>
              <a:r>
                <a:rPr lang="es" sz="787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¿De cuántas formas diferentes podemos </a:t>
              </a:r>
              <a:r>
                <a:rPr lang="es" sz="787" b="1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ordenar un determinado código </a:t>
              </a:r>
              <a:r>
                <a:rPr lang="es" sz="787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de n elementos?</a:t>
              </a:r>
            </a:p>
          </p:txBody>
        </p:sp>
      </p:grpSp>
      <p:grpSp>
        <p:nvGrpSpPr>
          <p:cNvPr id="186" name="Group 68">
            <a:extLst>
              <a:ext uri="{FF2B5EF4-FFF2-40B4-BE49-F238E27FC236}">
                <a16:creationId xmlns:a16="http://schemas.microsoft.com/office/drawing/2014/main" id="{E4601CE9-1F3C-8E3A-0426-29D6A7F601F8}"/>
              </a:ext>
            </a:extLst>
          </p:cNvPr>
          <p:cNvGrpSpPr/>
          <p:nvPr/>
        </p:nvGrpSpPr>
        <p:grpSpPr>
          <a:xfrm rot="-5400000">
            <a:off x="4027044" y="6327802"/>
            <a:ext cx="1389213" cy="632476"/>
            <a:chOff x="0" y="0"/>
            <a:chExt cx="1852284" cy="843300"/>
          </a:xfrm>
        </p:grpSpPr>
        <p:grpSp>
          <p:nvGrpSpPr>
            <p:cNvPr id="187" name="Group 69">
              <a:extLst>
                <a:ext uri="{FF2B5EF4-FFF2-40B4-BE49-F238E27FC236}">
                  <a16:creationId xmlns:a16="http://schemas.microsoft.com/office/drawing/2014/main" id="{73EACD9E-542E-C18E-69AD-D818EDE47813}"/>
                </a:ext>
              </a:extLst>
            </p:cNvPr>
            <p:cNvGrpSpPr/>
            <p:nvPr/>
          </p:nvGrpSpPr>
          <p:grpSpPr>
            <a:xfrm>
              <a:off x="0" y="0"/>
              <a:ext cx="1852284" cy="843300"/>
              <a:chOff x="0" y="0"/>
              <a:chExt cx="5104299" cy="2323864"/>
            </a:xfrm>
          </p:grpSpPr>
          <p:sp>
            <p:nvSpPr>
              <p:cNvPr id="190" name="Freeform 70">
                <a:extLst>
                  <a:ext uri="{FF2B5EF4-FFF2-40B4-BE49-F238E27FC236}">
                    <a16:creationId xmlns:a16="http://schemas.microsoft.com/office/drawing/2014/main" id="{B95A90E1-2FD6-0D1A-5A09-0E9D0D401578}"/>
                  </a:ext>
                </a:extLst>
              </p:cNvPr>
              <p:cNvSpPr/>
              <p:nvPr/>
            </p:nvSpPr>
            <p:spPr>
              <a:xfrm>
                <a:off x="0" y="0"/>
                <a:ext cx="5104299" cy="2323864"/>
              </a:xfrm>
              <a:custGeom>
                <a:avLst/>
                <a:gdLst/>
                <a:ahLst/>
                <a:cxnLst/>
                <a:rect l="l" t="t" r="r" b="b"/>
                <a:pathLst>
                  <a:path w="5104299" h="2323864">
                    <a:moveTo>
                      <a:pt x="5104299" y="279400"/>
                    </a:moveTo>
                    <a:lnTo>
                      <a:pt x="5104299" y="0"/>
                    </a:lnTo>
                    <a:lnTo>
                      <a:pt x="0" y="0"/>
                    </a:lnTo>
                    <a:lnTo>
                      <a:pt x="0" y="2323864"/>
                    </a:lnTo>
                    <a:lnTo>
                      <a:pt x="5104299" y="2323864"/>
                    </a:lnTo>
                    <a:lnTo>
                      <a:pt x="5104299" y="279400"/>
                    </a:lnTo>
                    <a:close/>
                    <a:moveTo>
                      <a:pt x="5025559" y="279400"/>
                    </a:moveTo>
                    <a:lnTo>
                      <a:pt x="5025559" y="2245123"/>
                    </a:lnTo>
                    <a:lnTo>
                      <a:pt x="78740" y="2245123"/>
                    </a:lnTo>
                    <a:lnTo>
                      <a:pt x="78740" y="78740"/>
                    </a:lnTo>
                    <a:lnTo>
                      <a:pt x="5025559" y="78740"/>
                    </a:lnTo>
                    <a:lnTo>
                      <a:pt x="5025559" y="279400"/>
                    </a:lnTo>
                    <a:close/>
                  </a:path>
                </a:pathLst>
              </a:custGeom>
              <a:solidFill>
                <a:srgbClr val="00BF63"/>
              </a:solidFill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88" name="TextBox 71">
              <a:extLst>
                <a:ext uri="{FF2B5EF4-FFF2-40B4-BE49-F238E27FC236}">
                  <a16:creationId xmlns:a16="http://schemas.microsoft.com/office/drawing/2014/main" id="{A20555BB-EC3A-68C3-5F6C-2EA01EAB9F6E}"/>
                </a:ext>
              </a:extLst>
            </p:cNvPr>
            <p:cNvSpPr txBox="1"/>
            <p:nvPr/>
          </p:nvSpPr>
          <p:spPr>
            <a:xfrm>
              <a:off x="5719" y="600331"/>
              <a:ext cx="1829401" cy="1747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102"/>
                </a:lnSpc>
              </a:pPr>
              <a:r>
                <a:rPr lang="es" sz="787" b="1" dirty="0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Permutación de n elementos</a:t>
              </a:r>
            </a:p>
          </p:txBody>
        </p:sp>
        <p:sp>
          <p:nvSpPr>
            <p:cNvPr id="189" name="TextBox 72">
              <a:extLst>
                <a:ext uri="{FF2B5EF4-FFF2-40B4-BE49-F238E27FC236}">
                  <a16:creationId xmlns:a16="http://schemas.microsoft.com/office/drawing/2014/main" id="{03BE7FB8-A832-1C88-7BD4-AF7180A95505}"/>
                </a:ext>
              </a:extLst>
            </p:cNvPr>
            <p:cNvSpPr txBox="1"/>
            <p:nvPr/>
          </p:nvSpPr>
          <p:spPr>
            <a:xfrm>
              <a:off x="93417" y="81551"/>
              <a:ext cx="1643432" cy="184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02"/>
                </a:lnSpc>
              </a:pPr>
              <a:r>
                <a:rPr lang="es" sz="787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(Caso particular)</a:t>
              </a:r>
            </a:p>
          </p:txBody>
        </p:sp>
      </p:grpSp>
      <p:sp>
        <p:nvSpPr>
          <p:cNvPr id="191" name="AutoShape 73">
            <a:extLst>
              <a:ext uri="{FF2B5EF4-FFF2-40B4-BE49-F238E27FC236}">
                <a16:creationId xmlns:a16="http://schemas.microsoft.com/office/drawing/2014/main" id="{585E7159-5015-C86B-2DEC-A019749DF4EB}"/>
              </a:ext>
            </a:extLst>
          </p:cNvPr>
          <p:cNvSpPr/>
          <p:nvPr/>
        </p:nvSpPr>
        <p:spPr>
          <a:xfrm>
            <a:off x="1850952" y="8398989"/>
            <a:ext cx="1498959" cy="0"/>
          </a:xfrm>
          <a:prstGeom prst="line">
            <a:avLst/>
          </a:prstGeom>
          <a:ln w="28575" cap="rnd">
            <a:solidFill>
              <a:srgbClr val="7079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92" name="AutoShape 74">
            <a:extLst>
              <a:ext uri="{FF2B5EF4-FFF2-40B4-BE49-F238E27FC236}">
                <a16:creationId xmlns:a16="http://schemas.microsoft.com/office/drawing/2014/main" id="{630B4BAC-77F0-9104-B29D-C407D266A7BF}"/>
              </a:ext>
            </a:extLst>
          </p:cNvPr>
          <p:cNvSpPr/>
          <p:nvPr/>
        </p:nvSpPr>
        <p:spPr>
          <a:xfrm>
            <a:off x="3600930" y="6657378"/>
            <a:ext cx="804481" cy="0"/>
          </a:xfrm>
          <a:prstGeom prst="line">
            <a:avLst/>
          </a:prstGeom>
          <a:ln w="28575" cap="rnd">
            <a:solidFill>
              <a:srgbClr val="70797E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s-ES"/>
          </a:p>
        </p:txBody>
      </p:sp>
      <p:sp>
        <p:nvSpPr>
          <p:cNvPr id="193" name="Freeform 75">
            <a:extLst>
              <a:ext uri="{FF2B5EF4-FFF2-40B4-BE49-F238E27FC236}">
                <a16:creationId xmlns:a16="http://schemas.microsoft.com/office/drawing/2014/main" id="{1C54DEFF-74DB-1CB3-D827-FA4CD1419B6B}"/>
              </a:ext>
            </a:extLst>
          </p:cNvPr>
          <p:cNvSpPr/>
          <p:nvPr/>
        </p:nvSpPr>
        <p:spPr>
          <a:xfrm rot="16200000">
            <a:off x="1099323" y="2226408"/>
            <a:ext cx="394025" cy="431731"/>
          </a:xfrm>
          <a:custGeom>
            <a:avLst/>
            <a:gdLst/>
            <a:ahLst/>
            <a:cxnLst/>
            <a:rect l="l" t="t" r="r" b="b"/>
            <a:pathLst>
              <a:path w="394025" h="431731">
                <a:moveTo>
                  <a:pt x="0" y="0"/>
                </a:moveTo>
                <a:lnTo>
                  <a:pt x="394026" y="0"/>
                </a:lnTo>
                <a:lnTo>
                  <a:pt x="394026" y="431732"/>
                </a:lnTo>
                <a:lnTo>
                  <a:pt x="0" y="43173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3619" t="-15239" r="-78252" b="-3442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4" name="Freeform 76">
            <a:extLst>
              <a:ext uri="{FF2B5EF4-FFF2-40B4-BE49-F238E27FC236}">
                <a16:creationId xmlns:a16="http://schemas.microsoft.com/office/drawing/2014/main" id="{FC6E7A72-4FF2-3271-0E83-944505E5DDE9}"/>
              </a:ext>
            </a:extLst>
          </p:cNvPr>
          <p:cNvSpPr/>
          <p:nvPr/>
        </p:nvSpPr>
        <p:spPr>
          <a:xfrm rot="16200000">
            <a:off x="1710092" y="1825188"/>
            <a:ext cx="320794" cy="328752"/>
          </a:xfrm>
          <a:custGeom>
            <a:avLst/>
            <a:gdLst/>
            <a:ahLst/>
            <a:cxnLst/>
            <a:rect l="l" t="t" r="r" b="b"/>
            <a:pathLst>
              <a:path w="320794" h="328752">
                <a:moveTo>
                  <a:pt x="0" y="0"/>
                </a:moveTo>
                <a:lnTo>
                  <a:pt x="320794" y="0"/>
                </a:lnTo>
                <a:lnTo>
                  <a:pt x="320794" y="328752"/>
                </a:lnTo>
                <a:lnTo>
                  <a:pt x="0" y="32875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319647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5" name="Freeform 77">
            <a:extLst>
              <a:ext uri="{FF2B5EF4-FFF2-40B4-BE49-F238E27FC236}">
                <a16:creationId xmlns:a16="http://schemas.microsoft.com/office/drawing/2014/main" id="{C4788C40-F7CC-303B-2EFA-F449B38AAE1B}"/>
              </a:ext>
            </a:extLst>
          </p:cNvPr>
          <p:cNvSpPr/>
          <p:nvPr/>
        </p:nvSpPr>
        <p:spPr>
          <a:xfrm rot="16200000">
            <a:off x="3076210" y="1360807"/>
            <a:ext cx="1482996" cy="211613"/>
          </a:xfrm>
          <a:custGeom>
            <a:avLst/>
            <a:gdLst/>
            <a:ahLst/>
            <a:cxnLst/>
            <a:rect l="l" t="t" r="r" b="b"/>
            <a:pathLst>
              <a:path w="1482996" h="211613">
                <a:moveTo>
                  <a:pt x="0" y="0"/>
                </a:moveTo>
                <a:lnTo>
                  <a:pt x="1482996" y="0"/>
                </a:lnTo>
                <a:lnTo>
                  <a:pt x="1482996" y="211613"/>
                </a:lnTo>
                <a:lnTo>
                  <a:pt x="0" y="211613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6" name="AutoShape 78">
            <a:extLst>
              <a:ext uri="{FF2B5EF4-FFF2-40B4-BE49-F238E27FC236}">
                <a16:creationId xmlns:a16="http://schemas.microsoft.com/office/drawing/2014/main" id="{E8F135E8-7EE4-B8EB-05EE-FE3441D4AB67}"/>
              </a:ext>
            </a:extLst>
          </p:cNvPr>
          <p:cNvSpPr/>
          <p:nvPr/>
        </p:nvSpPr>
        <p:spPr>
          <a:xfrm flipV="1">
            <a:off x="3775238" y="1193767"/>
            <a:ext cx="4762" cy="580603"/>
          </a:xfrm>
          <a:prstGeom prst="line">
            <a:avLst/>
          </a:prstGeom>
          <a:ln w="9525" cap="rnd">
            <a:solidFill>
              <a:srgbClr val="FF3131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97" name="AutoShape 79">
            <a:extLst>
              <a:ext uri="{FF2B5EF4-FFF2-40B4-BE49-F238E27FC236}">
                <a16:creationId xmlns:a16="http://schemas.microsoft.com/office/drawing/2014/main" id="{78EC2C65-71AA-8DB8-462F-AC8C07BDD6DD}"/>
              </a:ext>
            </a:extLst>
          </p:cNvPr>
          <p:cNvSpPr/>
          <p:nvPr/>
        </p:nvSpPr>
        <p:spPr>
          <a:xfrm flipV="1">
            <a:off x="3864189" y="1341567"/>
            <a:ext cx="0" cy="695943"/>
          </a:xfrm>
          <a:prstGeom prst="line">
            <a:avLst/>
          </a:prstGeom>
          <a:ln w="9525" cap="rnd">
            <a:solidFill>
              <a:srgbClr val="FF3131">
                <a:alpha val="37647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98" name="Freeform 80">
            <a:extLst>
              <a:ext uri="{FF2B5EF4-FFF2-40B4-BE49-F238E27FC236}">
                <a16:creationId xmlns:a16="http://schemas.microsoft.com/office/drawing/2014/main" id="{C5C8A244-DFE1-8DE0-36FD-B1A9025B548C}"/>
              </a:ext>
            </a:extLst>
          </p:cNvPr>
          <p:cNvSpPr/>
          <p:nvPr/>
        </p:nvSpPr>
        <p:spPr>
          <a:xfrm rot="16200000">
            <a:off x="4364386" y="2166705"/>
            <a:ext cx="378694" cy="644637"/>
          </a:xfrm>
          <a:custGeom>
            <a:avLst/>
            <a:gdLst/>
            <a:ahLst/>
            <a:cxnLst/>
            <a:rect l="l" t="t" r="r" b="b"/>
            <a:pathLst>
              <a:path w="378694" h="644637">
                <a:moveTo>
                  <a:pt x="0" y="0"/>
                </a:moveTo>
                <a:lnTo>
                  <a:pt x="378694" y="0"/>
                </a:lnTo>
                <a:lnTo>
                  <a:pt x="378694" y="644637"/>
                </a:lnTo>
                <a:lnTo>
                  <a:pt x="0" y="644637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t="-8770" r="-99966" b="-8699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9" name="Freeform 81">
            <a:extLst>
              <a:ext uri="{FF2B5EF4-FFF2-40B4-BE49-F238E27FC236}">
                <a16:creationId xmlns:a16="http://schemas.microsoft.com/office/drawing/2014/main" id="{4501F22C-3BD4-3A12-03BA-5E7ADC10E1A9}"/>
              </a:ext>
            </a:extLst>
          </p:cNvPr>
          <p:cNvSpPr/>
          <p:nvPr/>
        </p:nvSpPr>
        <p:spPr>
          <a:xfrm rot="16200000">
            <a:off x="4436401" y="1389087"/>
            <a:ext cx="1390862" cy="193529"/>
          </a:xfrm>
          <a:custGeom>
            <a:avLst/>
            <a:gdLst/>
            <a:ahLst/>
            <a:cxnLst/>
            <a:rect l="l" t="t" r="r" b="b"/>
            <a:pathLst>
              <a:path w="1390862" h="193529">
                <a:moveTo>
                  <a:pt x="0" y="0"/>
                </a:moveTo>
                <a:lnTo>
                  <a:pt x="1390862" y="0"/>
                </a:lnTo>
                <a:lnTo>
                  <a:pt x="1390862" y="193529"/>
                </a:lnTo>
                <a:lnTo>
                  <a:pt x="0" y="193529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-35907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00" name="Freeform 82">
            <a:extLst>
              <a:ext uri="{FF2B5EF4-FFF2-40B4-BE49-F238E27FC236}">
                <a16:creationId xmlns:a16="http://schemas.microsoft.com/office/drawing/2014/main" id="{18A3D8BA-E70F-77D9-FFC8-E34182196ED6}"/>
              </a:ext>
            </a:extLst>
          </p:cNvPr>
          <p:cNvSpPr/>
          <p:nvPr/>
        </p:nvSpPr>
        <p:spPr>
          <a:xfrm rot="16200000">
            <a:off x="5554893" y="2210630"/>
            <a:ext cx="465760" cy="465760"/>
          </a:xfrm>
          <a:custGeom>
            <a:avLst/>
            <a:gdLst/>
            <a:ahLst/>
            <a:cxnLst/>
            <a:rect l="l" t="t" r="r" b="b"/>
            <a:pathLst>
              <a:path w="465760" h="465760">
                <a:moveTo>
                  <a:pt x="0" y="0"/>
                </a:moveTo>
                <a:lnTo>
                  <a:pt x="465760" y="0"/>
                </a:lnTo>
                <a:lnTo>
                  <a:pt x="465760" y="465760"/>
                </a:lnTo>
                <a:lnTo>
                  <a:pt x="0" y="465760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01" name="Freeform 83">
            <a:extLst>
              <a:ext uri="{FF2B5EF4-FFF2-40B4-BE49-F238E27FC236}">
                <a16:creationId xmlns:a16="http://schemas.microsoft.com/office/drawing/2014/main" id="{AC512AB7-1C08-66D4-61E6-3C7DB36EE772}"/>
              </a:ext>
            </a:extLst>
          </p:cNvPr>
          <p:cNvSpPr/>
          <p:nvPr/>
        </p:nvSpPr>
        <p:spPr>
          <a:xfrm rot="16200000">
            <a:off x="5930114" y="1165427"/>
            <a:ext cx="1185291" cy="832762"/>
          </a:xfrm>
          <a:custGeom>
            <a:avLst/>
            <a:gdLst/>
            <a:ahLst/>
            <a:cxnLst/>
            <a:rect l="l" t="t" r="r" b="b"/>
            <a:pathLst>
              <a:path w="1185291" h="832762">
                <a:moveTo>
                  <a:pt x="0" y="0"/>
                </a:moveTo>
                <a:lnTo>
                  <a:pt x="1185291" y="0"/>
                </a:lnTo>
                <a:lnTo>
                  <a:pt x="1185291" y="832763"/>
                </a:lnTo>
                <a:lnTo>
                  <a:pt x="0" y="832763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-29507" b="-456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02" name="AutoShape 84">
            <a:extLst>
              <a:ext uri="{FF2B5EF4-FFF2-40B4-BE49-F238E27FC236}">
                <a16:creationId xmlns:a16="http://schemas.microsoft.com/office/drawing/2014/main" id="{013477BC-606C-8B22-1A00-CF757818EFD1}"/>
              </a:ext>
            </a:extLst>
          </p:cNvPr>
          <p:cNvSpPr/>
          <p:nvPr/>
        </p:nvSpPr>
        <p:spPr>
          <a:xfrm flipH="1" flipV="1">
            <a:off x="6451188" y="1132088"/>
            <a:ext cx="83942" cy="55730"/>
          </a:xfrm>
          <a:prstGeom prst="line">
            <a:avLst/>
          </a:prstGeom>
          <a:ln w="9525" cap="rnd">
            <a:solidFill>
              <a:srgbClr val="FF31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203" name="Group 85">
            <a:extLst>
              <a:ext uri="{FF2B5EF4-FFF2-40B4-BE49-F238E27FC236}">
                <a16:creationId xmlns:a16="http://schemas.microsoft.com/office/drawing/2014/main" id="{CF2018F7-E808-F495-D3AC-52B21389E862}"/>
              </a:ext>
            </a:extLst>
          </p:cNvPr>
          <p:cNvGrpSpPr/>
          <p:nvPr/>
        </p:nvGrpSpPr>
        <p:grpSpPr>
          <a:xfrm rot="-5400000">
            <a:off x="3521826" y="1426399"/>
            <a:ext cx="158207" cy="158207"/>
            <a:chOff x="0" y="0"/>
            <a:chExt cx="1913890" cy="1913890"/>
          </a:xfrm>
        </p:grpSpPr>
        <p:sp>
          <p:nvSpPr>
            <p:cNvPr id="204" name="Freeform 86">
              <a:extLst>
                <a:ext uri="{FF2B5EF4-FFF2-40B4-BE49-F238E27FC236}">
                  <a16:creationId xmlns:a16="http://schemas.microsoft.com/office/drawing/2014/main" id="{79C12934-1953-8073-CAC5-83EC07D2EB8A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5" name="Freeform 87">
            <a:extLst>
              <a:ext uri="{FF2B5EF4-FFF2-40B4-BE49-F238E27FC236}">
                <a16:creationId xmlns:a16="http://schemas.microsoft.com/office/drawing/2014/main" id="{7F6C5105-791B-B6F5-734E-653A520815B8}"/>
              </a:ext>
            </a:extLst>
          </p:cNvPr>
          <p:cNvSpPr/>
          <p:nvPr/>
        </p:nvSpPr>
        <p:spPr>
          <a:xfrm rot="16200000">
            <a:off x="6565087" y="238118"/>
            <a:ext cx="491910" cy="388587"/>
          </a:xfrm>
          <a:custGeom>
            <a:avLst/>
            <a:gdLst/>
            <a:ahLst/>
            <a:cxnLst/>
            <a:rect l="l" t="t" r="r" b="b"/>
            <a:pathLst>
              <a:path w="491910" h="388587">
                <a:moveTo>
                  <a:pt x="0" y="0"/>
                </a:moveTo>
                <a:lnTo>
                  <a:pt x="491910" y="0"/>
                </a:lnTo>
                <a:lnTo>
                  <a:pt x="491910" y="388587"/>
                </a:lnTo>
                <a:lnTo>
                  <a:pt x="0" y="388587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b="-11519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06" name="Freeform 88">
            <a:extLst>
              <a:ext uri="{FF2B5EF4-FFF2-40B4-BE49-F238E27FC236}">
                <a16:creationId xmlns:a16="http://schemas.microsoft.com/office/drawing/2014/main" id="{844EB139-6086-F053-4541-DBD90C7CC66C}"/>
              </a:ext>
            </a:extLst>
          </p:cNvPr>
          <p:cNvSpPr/>
          <p:nvPr/>
        </p:nvSpPr>
        <p:spPr>
          <a:xfrm rot="16200000">
            <a:off x="6059514" y="367179"/>
            <a:ext cx="699857" cy="338412"/>
          </a:xfrm>
          <a:custGeom>
            <a:avLst/>
            <a:gdLst/>
            <a:ahLst/>
            <a:cxnLst/>
            <a:rect l="l" t="t" r="r" b="b"/>
            <a:pathLst>
              <a:path w="699857" h="338412">
                <a:moveTo>
                  <a:pt x="0" y="0"/>
                </a:moveTo>
                <a:lnTo>
                  <a:pt x="699857" y="0"/>
                </a:lnTo>
                <a:lnTo>
                  <a:pt x="699857" y="338412"/>
                </a:lnTo>
                <a:lnTo>
                  <a:pt x="0" y="338412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07" name="Freeform 89">
            <a:extLst>
              <a:ext uri="{FF2B5EF4-FFF2-40B4-BE49-F238E27FC236}">
                <a16:creationId xmlns:a16="http://schemas.microsoft.com/office/drawing/2014/main" id="{852CEEE9-802B-8867-53D2-095E98B3A39D}"/>
              </a:ext>
            </a:extLst>
          </p:cNvPr>
          <p:cNvSpPr/>
          <p:nvPr/>
        </p:nvSpPr>
        <p:spPr>
          <a:xfrm rot="16200000">
            <a:off x="2120505" y="9589464"/>
            <a:ext cx="233952" cy="256340"/>
          </a:xfrm>
          <a:custGeom>
            <a:avLst/>
            <a:gdLst/>
            <a:ahLst/>
            <a:cxnLst/>
            <a:rect l="l" t="t" r="r" b="b"/>
            <a:pathLst>
              <a:path w="233952" h="256340">
                <a:moveTo>
                  <a:pt x="0" y="0"/>
                </a:moveTo>
                <a:lnTo>
                  <a:pt x="233952" y="0"/>
                </a:lnTo>
                <a:lnTo>
                  <a:pt x="233952" y="256340"/>
                </a:lnTo>
                <a:lnTo>
                  <a:pt x="0" y="256340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-3619" t="-15239" r="-78252" b="-3442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08" name="Freeform 90">
            <a:extLst>
              <a:ext uri="{FF2B5EF4-FFF2-40B4-BE49-F238E27FC236}">
                <a16:creationId xmlns:a16="http://schemas.microsoft.com/office/drawing/2014/main" id="{17FFE33E-A547-B486-8CF3-86E56FAEB4B5}"/>
              </a:ext>
            </a:extLst>
          </p:cNvPr>
          <p:cNvSpPr/>
          <p:nvPr/>
        </p:nvSpPr>
        <p:spPr>
          <a:xfrm rot="16200000">
            <a:off x="2251913" y="9375719"/>
            <a:ext cx="227475" cy="249060"/>
          </a:xfrm>
          <a:custGeom>
            <a:avLst/>
            <a:gdLst/>
            <a:ahLst/>
            <a:cxnLst/>
            <a:rect l="l" t="t" r="r" b="b"/>
            <a:pathLst>
              <a:path w="227475" h="249060">
                <a:moveTo>
                  <a:pt x="0" y="0"/>
                </a:moveTo>
                <a:lnTo>
                  <a:pt x="227475" y="0"/>
                </a:lnTo>
                <a:lnTo>
                  <a:pt x="227475" y="249061"/>
                </a:lnTo>
                <a:lnTo>
                  <a:pt x="0" y="249061"/>
                </a:lnTo>
                <a:lnTo>
                  <a:pt x="0" y="0"/>
                </a:lnTo>
                <a:close/>
              </a:path>
            </a:pathLst>
          </a:custGeom>
          <a:blipFill>
            <a:blip r:embed="rId25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09" name="Freeform 91">
            <a:extLst>
              <a:ext uri="{FF2B5EF4-FFF2-40B4-BE49-F238E27FC236}">
                <a16:creationId xmlns:a16="http://schemas.microsoft.com/office/drawing/2014/main" id="{DDA2B504-4E3B-FE9D-552E-EB322021C9E4}"/>
              </a:ext>
            </a:extLst>
          </p:cNvPr>
          <p:cNvSpPr/>
          <p:nvPr/>
        </p:nvSpPr>
        <p:spPr>
          <a:xfrm rot="16200000">
            <a:off x="2109311" y="9140327"/>
            <a:ext cx="270451" cy="270451"/>
          </a:xfrm>
          <a:custGeom>
            <a:avLst/>
            <a:gdLst/>
            <a:ahLst/>
            <a:cxnLst/>
            <a:rect l="l" t="t" r="r" b="b"/>
            <a:pathLst>
              <a:path w="270451" h="270451">
                <a:moveTo>
                  <a:pt x="0" y="0"/>
                </a:moveTo>
                <a:lnTo>
                  <a:pt x="270451" y="0"/>
                </a:lnTo>
                <a:lnTo>
                  <a:pt x="270451" y="270451"/>
                </a:lnTo>
                <a:lnTo>
                  <a:pt x="0" y="270451"/>
                </a:lnTo>
                <a:lnTo>
                  <a:pt x="0" y="0"/>
                </a:lnTo>
                <a:close/>
              </a:path>
            </a:pathLst>
          </a:custGeom>
          <a:blipFill>
            <a:blip r:embed="rId26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10" name="Freeform 92">
            <a:extLst>
              <a:ext uri="{FF2B5EF4-FFF2-40B4-BE49-F238E27FC236}">
                <a16:creationId xmlns:a16="http://schemas.microsoft.com/office/drawing/2014/main" id="{0623AC41-3F03-B601-7A2E-E4FECE3B5DA5}"/>
              </a:ext>
            </a:extLst>
          </p:cNvPr>
          <p:cNvSpPr/>
          <p:nvPr/>
        </p:nvSpPr>
        <p:spPr>
          <a:xfrm>
            <a:off x="2401675" y="9081408"/>
            <a:ext cx="198756" cy="338335"/>
          </a:xfrm>
          <a:custGeom>
            <a:avLst/>
            <a:gdLst/>
            <a:ahLst/>
            <a:cxnLst/>
            <a:rect l="l" t="t" r="r" b="b"/>
            <a:pathLst>
              <a:path w="198756" h="338335">
                <a:moveTo>
                  <a:pt x="0" y="0"/>
                </a:moveTo>
                <a:lnTo>
                  <a:pt x="198756" y="0"/>
                </a:lnTo>
                <a:lnTo>
                  <a:pt x="198756" y="338334"/>
                </a:lnTo>
                <a:lnTo>
                  <a:pt x="0" y="338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/>
            <a:stretch>
              <a:fillRect t="-8770" r="-99966" b="-8699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11" name="Freeform 93">
            <a:extLst>
              <a:ext uri="{FF2B5EF4-FFF2-40B4-BE49-F238E27FC236}">
                <a16:creationId xmlns:a16="http://schemas.microsoft.com/office/drawing/2014/main" id="{75922A35-3E69-5C37-D589-D34757C06106}"/>
              </a:ext>
            </a:extLst>
          </p:cNvPr>
          <p:cNvSpPr/>
          <p:nvPr/>
        </p:nvSpPr>
        <p:spPr>
          <a:xfrm rot="16200000">
            <a:off x="6251305" y="9236479"/>
            <a:ext cx="454559" cy="454559"/>
          </a:xfrm>
          <a:custGeom>
            <a:avLst/>
            <a:gdLst/>
            <a:ahLst/>
            <a:cxnLst/>
            <a:rect l="l" t="t" r="r" b="b"/>
            <a:pathLst>
              <a:path w="454559" h="454559">
                <a:moveTo>
                  <a:pt x="0" y="0"/>
                </a:moveTo>
                <a:lnTo>
                  <a:pt x="454559" y="0"/>
                </a:lnTo>
                <a:lnTo>
                  <a:pt x="454559" y="454559"/>
                </a:lnTo>
                <a:lnTo>
                  <a:pt x="0" y="454559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12" name="Freeform 94">
            <a:extLst>
              <a:ext uri="{FF2B5EF4-FFF2-40B4-BE49-F238E27FC236}">
                <a16:creationId xmlns:a16="http://schemas.microsoft.com/office/drawing/2014/main" id="{D0240DA4-0A0C-3F7C-FC97-BF2F855B1211}"/>
              </a:ext>
            </a:extLst>
          </p:cNvPr>
          <p:cNvSpPr/>
          <p:nvPr/>
        </p:nvSpPr>
        <p:spPr>
          <a:xfrm rot="16117134">
            <a:off x="1896515" y="9363964"/>
            <a:ext cx="276701" cy="272571"/>
          </a:xfrm>
          <a:custGeom>
            <a:avLst/>
            <a:gdLst/>
            <a:ahLst/>
            <a:cxnLst/>
            <a:rect l="l" t="t" r="r" b="b"/>
            <a:pathLst>
              <a:path w="276701" h="272571">
                <a:moveTo>
                  <a:pt x="0" y="0"/>
                </a:moveTo>
                <a:lnTo>
                  <a:pt x="276700" y="0"/>
                </a:lnTo>
                <a:lnTo>
                  <a:pt x="276700" y="272571"/>
                </a:lnTo>
                <a:lnTo>
                  <a:pt x="0" y="272571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13" name="Freeform 95">
            <a:extLst>
              <a:ext uri="{FF2B5EF4-FFF2-40B4-BE49-F238E27FC236}">
                <a16:creationId xmlns:a16="http://schemas.microsoft.com/office/drawing/2014/main" id="{8F41651A-3158-5B22-951C-284C35C8631C}"/>
              </a:ext>
            </a:extLst>
          </p:cNvPr>
          <p:cNvSpPr/>
          <p:nvPr/>
        </p:nvSpPr>
        <p:spPr>
          <a:xfrm rot="16117134">
            <a:off x="2602804" y="2226173"/>
            <a:ext cx="533666" cy="525701"/>
          </a:xfrm>
          <a:custGeom>
            <a:avLst/>
            <a:gdLst/>
            <a:ahLst/>
            <a:cxnLst/>
            <a:rect l="l" t="t" r="r" b="b"/>
            <a:pathLst>
              <a:path w="533666" h="525701">
                <a:moveTo>
                  <a:pt x="0" y="0"/>
                </a:moveTo>
                <a:lnTo>
                  <a:pt x="533666" y="0"/>
                </a:lnTo>
                <a:lnTo>
                  <a:pt x="533666" y="525701"/>
                </a:lnTo>
                <a:lnTo>
                  <a:pt x="0" y="525701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14" name="Freeform 96">
            <a:extLst>
              <a:ext uri="{FF2B5EF4-FFF2-40B4-BE49-F238E27FC236}">
                <a16:creationId xmlns:a16="http://schemas.microsoft.com/office/drawing/2014/main" id="{6DBEFEC7-2D4B-A348-3B09-EC59F85B3F6C}"/>
              </a:ext>
            </a:extLst>
          </p:cNvPr>
          <p:cNvSpPr/>
          <p:nvPr/>
        </p:nvSpPr>
        <p:spPr>
          <a:xfrm rot="16200000">
            <a:off x="3141740" y="1645004"/>
            <a:ext cx="797808" cy="305604"/>
          </a:xfrm>
          <a:custGeom>
            <a:avLst/>
            <a:gdLst/>
            <a:ahLst/>
            <a:cxnLst/>
            <a:rect l="l" t="t" r="r" b="b"/>
            <a:pathLst>
              <a:path w="797808" h="305604">
                <a:moveTo>
                  <a:pt x="0" y="0"/>
                </a:moveTo>
                <a:lnTo>
                  <a:pt x="797809" y="0"/>
                </a:lnTo>
                <a:lnTo>
                  <a:pt x="797809" y="305604"/>
                </a:lnTo>
                <a:lnTo>
                  <a:pt x="0" y="305604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-44403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15" name="Freeform 97">
            <a:extLst>
              <a:ext uri="{FF2B5EF4-FFF2-40B4-BE49-F238E27FC236}">
                <a16:creationId xmlns:a16="http://schemas.microsoft.com/office/drawing/2014/main" id="{587509FC-6267-BBB9-9C0D-E6E9F7626656}"/>
              </a:ext>
            </a:extLst>
          </p:cNvPr>
          <p:cNvSpPr/>
          <p:nvPr/>
        </p:nvSpPr>
        <p:spPr>
          <a:xfrm rot="16200000">
            <a:off x="3165871" y="385948"/>
            <a:ext cx="699857" cy="300873"/>
          </a:xfrm>
          <a:custGeom>
            <a:avLst/>
            <a:gdLst/>
            <a:ahLst/>
            <a:cxnLst/>
            <a:rect l="l" t="t" r="r" b="b"/>
            <a:pathLst>
              <a:path w="699857" h="300873">
                <a:moveTo>
                  <a:pt x="0" y="0"/>
                </a:moveTo>
                <a:lnTo>
                  <a:pt x="699857" y="0"/>
                </a:lnTo>
                <a:lnTo>
                  <a:pt x="699857" y="300874"/>
                </a:lnTo>
                <a:lnTo>
                  <a:pt x="0" y="300874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16" name="Freeform 98">
            <a:extLst>
              <a:ext uri="{FF2B5EF4-FFF2-40B4-BE49-F238E27FC236}">
                <a16:creationId xmlns:a16="http://schemas.microsoft.com/office/drawing/2014/main" id="{6AF51C8C-94E8-860E-E1EE-21F278E1DB46}"/>
              </a:ext>
            </a:extLst>
          </p:cNvPr>
          <p:cNvSpPr/>
          <p:nvPr/>
        </p:nvSpPr>
        <p:spPr>
          <a:xfrm rot="16200000">
            <a:off x="3682515" y="197388"/>
            <a:ext cx="491910" cy="470047"/>
          </a:xfrm>
          <a:custGeom>
            <a:avLst/>
            <a:gdLst/>
            <a:ahLst/>
            <a:cxnLst/>
            <a:rect l="l" t="t" r="r" b="b"/>
            <a:pathLst>
              <a:path w="491910" h="470047">
                <a:moveTo>
                  <a:pt x="0" y="0"/>
                </a:moveTo>
                <a:lnTo>
                  <a:pt x="491910" y="0"/>
                </a:lnTo>
                <a:lnTo>
                  <a:pt x="491910" y="470047"/>
                </a:lnTo>
                <a:lnTo>
                  <a:pt x="0" y="470047"/>
                </a:lnTo>
                <a:lnTo>
                  <a:pt x="0" y="0"/>
                </a:lnTo>
                <a:close/>
              </a:path>
            </a:pathLst>
          </a:custGeom>
          <a:blipFill>
            <a:blip r:embed="rId3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17" name="Freeform 99">
            <a:extLst>
              <a:ext uri="{FF2B5EF4-FFF2-40B4-BE49-F238E27FC236}">
                <a16:creationId xmlns:a16="http://schemas.microsoft.com/office/drawing/2014/main" id="{CC0FF208-3ECB-7B67-EC20-316ABFE66B92}"/>
              </a:ext>
            </a:extLst>
          </p:cNvPr>
          <p:cNvSpPr/>
          <p:nvPr/>
        </p:nvSpPr>
        <p:spPr>
          <a:xfrm rot="16117134">
            <a:off x="3497307" y="7904347"/>
            <a:ext cx="276701" cy="272571"/>
          </a:xfrm>
          <a:custGeom>
            <a:avLst/>
            <a:gdLst/>
            <a:ahLst/>
            <a:cxnLst/>
            <a:rect l="l" t="t" r="r" b="b"/>
            <a:pathLst>
              <a:path w="276701" h="272571">
                <a:moveTo>
                  <a:pt x="0" y="0"/>
                </a:moveTo>
                <a:lnTo>
                  <a:pt x="276700" y="0"/>
                </a:lnTo>
                <a:lnTo>
                  <a:pt x="276700" y="272570"/>
                </a:lnTo>
                <a:lnTo>
                  <a:pt x="0" y="272570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18" name="Freeform 100">
            <a:extLst>
              <a:ext uri="{FF2B5EF4-FFF2-40B4-BE49-F238E27FC236}">
                <a16:creationId xmlns:a16="http://schemas.microsoft.com/office/drawing/2014/main" id="{9B2F9F91-3259-8EA1-14B1-7C9944CD7F3F}"/>
              </a:ext>
            </a:extLst>
          </p:cNvPr>
          <p:cNvSpPr/>
          <p:nvPr/>
        </p:nvSpPr>
        <p:spPr>
          <a:xfrm rot="16200000">
            <a:off x="1225604" y="8211010"/>
            <a:ext cx="233952" cy="256340"/>
          </a:xfrm>
          <a:custGeom>
            <a:avLst/>
            <a:gdLst/>
            <a:ahLst/>
            <a:cxnLst/>
            <a:rect l="l" t="t" r="r" b="b"/>
            <a:pathLst>
              <a:path w="233952" h="256340">
                <a:moveTo>
                  <a:pt x="0" y="0"/>
                </a:moveTo>
                <a:lnTo>
                  <a:pt x="233952" y="0"/>
                </a:lnTo>
                <a:lnTo>
                  <a:pt x="233952" y="256340"/>
                </a:lnTo>
                <a:lnTo>
                  <a:pt x="0" y="256340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-3619" t="-15239" r="-78252" b="-3442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19" name="Freeform 101">
            <a:extLst>
              <a:ext uri="{FF2B5EF4-FFF2-40B4-BE49-F238E27FC236}">
                <a16:creationId xmlns:a16="http://schemas.microsoft.com/office/drawing/2014/main" id="{CE4F1FEE-BD25-E021-C2F0-929FD274146F}"/>
              </a:ext>
            </a:extLst>
          </p:cNvPr>
          <p:cNvSpPr/>
          <p:nvPr/>
        </p:nvSpPr>
        <p:spPr>
          <a:xfrm rot="16200000">
            <a:off x="1357012" y="7997266"/>
            <a:ext cx="227475" cy="249060"/>
          </a:xfrm>
          <a:custGeom>
            <a:avLst/>
            <a:gdLst/>
            <a:ahLst/>
            <a:cxnLst/>
            <a:rect l="l" t="t" r="r" b="b"/>
            <a:pathLst>
              <a:path w="227475" h="249060">
                <a:moveTo>
                  <a:pt x="0" y="0"/>
                </a:moveTo>
                <a:lnTo>
                  <a:pt x="227475" y="0"/>
                </a:lnTo>
                <a:lnTo>
                  <a:pt x="227475" y="249060"/>
                </a:lnTo>
                <a:lnTo>
                  <a:pt x="0" y="249060"/>
                </a:lnTo>
                <a:lnTo>
                  <a:pt x="0" y="0"/>
                </a:lnTo>
                <a:close/>
              </a:path>
            </a:pathLst>
          </a:custGeom>
          <a:blipFill>
            <a:blip r:embed="rId25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20" name="Freeform 102">
            <a:extLst>
              <a:ext uri="{FF2B5EF4-FFF2-40B4-BE49-F238E27FC236}">
                <a16:creationId xmlns:a16="http://schemas.microsoft.com/office/drawing/2014/main" id="{890FD1C3-7D89-39EE-CD5D-A401BB7B8CF7}"/>
              </a:ext>
            </a:extLst>
          </p:cNvPr>
          <p:cNvSpPr/>
          <p:nvPr/>
        </p:nvSpPr>
        <p:spPr>
          <a:xfrm rot="16200000">
            <a:off x="1214410" y="7761873"/>
            <a:ext cx="270451" cy="270451"/>
          </a:xfrm>
          <a:custGeom>
            <a:avLst/>
            <a:gdLst/>
            <a:ahLst/>
            <a:cxnLst/>
            <a:rect l="l" t="t" r="r" b="b"/>
            <a:pathLst>
              <a:path w="270451" h="270451">
                <a:moveTo>
                  <a:pt x="0" y="0"/>
                </a:moveTo>
                <a:lnTo>
                  <a:pt x="270451" y="0"/>
                </a:lnTo>
                <a:lnTo>
                  <a:pt x="270451" y="270451"/>
                </a:lnTo>
                <a:lnTo>
                  <a:pt x="0" y="270451"/>
                </a:lnTo>
                <a:lnTo>
                  <a:pt x="0" y="0"/>
                </a:lnTo>
                <a:close/>
              </a:path>
            </a:pathLst>
          </a:custGeom>
          <a:blipFill>
            <a:blip r:embed="rId26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21" name="Freeform 103">
            <a:extLst>
              <a:ext uri="{FF2B5EF4-FFF2-40B4-BE49-F238E27FC236}">
                <a16:creationId xmlns:a16="http://schemas.microsoft.com/office/drawing/2014/main" id="{02C4F94A-3583-B9F9-F9BA-E34EB2DB73A7}"/>
              </a:ext>
            </a:extLst>
          </p:cNvPr>
          <p:cNvSpPr/>
          <p:nvPr/>
        </p:nvSpPr>
        <p:spPr>
          <a:xfrm>
            <a:off x="1506774" y="7702954"/>
            <a:ext cx="198756" cy="338335"/>
          </a:xfrm>
          <a:custGeom>
            <a:avLst/>
            <a:gdLst/>
            <a:ahLst/>
            <a:cxnLst/>
            <a:rect l="l" t="t" r="r" b="b"/>
            <a:pathLst>
              <a:path w="198756" h="338335">
                <a:moveTo>
                  <a:pt x="0" y="0"/>
                </a:moveTo>
                <a:lnTo>
                  <a:pt x="198756" y="0"/>
                </a:lnTo>
                <a:lnTo>
                  <a:pt x="198756" y="338335"/>
                </a:lnTo>
                <a:lnTo>
                  <a:pt x="0" y="338335"/>
                </a:lnTo>
                <a:lnTo>
                  <a:pt x="0" y="0"/>
                </a:lnTo>
                <a:close/>
              </a:path>
            </a:pathLst>
          </a:custGeom>
          <a:blipFill>
            <a:blip r:embed="rId27"/>
            <a:stretch>
              <a:fillRect t="-8770" r="-99966" b="-8699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22" name="AutoShape 104">
            <a:extLst>
              <a:ext uri="{FF2B5EF4-FFF2-40B4-BE49-F238E27FC236}">
                <a16:creationId xmlns:a16="http://schemas.microsoft.com/office/drawing/2014/main" id="{EB0BB578-EFE7-4B4A-E89C-7CCA298A77A5}"/>
              </a:ext>
            </a:extLst>
          </p:cNvPr>
          <p:cNvSpPr/>
          <p:nvPr/>
        </p:nvSpPr>
        <p:spPr>
          <a:xfrm flipH="1" flipV="1">
            <a:off x="6581283" y="1240574"/>
            <a:ext cx="83942" cy="55730"/>
          </a:xfrm>
          <a:prstGeom prst="line">
            <a:avLst/>
          </a:prstGeom>
          <a:ln w="9525" cap="rnd">
            <a:solidFill>
              <a:srgbClr val="FF31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223" name="Freeform 105">
            <a:extLst>
              <a:ext uri="{FF2B5EF4-FFF2-40B4-BE49-F238E27FC236}">
                <a16:creationId xmlns:a16="http://schemas.microsoft.com/office/drawing/2014/main" id="{E8F77ED6-03FF-1D39-BDFE-B38B5E71C843}"/>
              </a:ext>
            </a:extLst>
          </p:cNvPr>
          <p:cNvSpPr/>
          <p:nvPr/>
        </p:nvSpPr>
        <p:spPr>
          <a:xfrm rot="16200000">
            <a:off x="5486646" y="4960442"/>
            <a:ext cx="1337486" cy="348076"/>
          </a:xfrm>
          <a:custGeom>
            <a:avLst/>
            <a:gdLst/>
            <a:ahLst/>
            <a:cxnLst/>
            <a:rect l="l" t="t" r="r" b="b"/>
            <a:pathLst>
              <a:path w="1337486" h="348076">
                <a:moveTo>
                  <a:pt x="0" y="0"/>
                </a:moveTo>
                <a:lnTo>
                  <a:pt x="1337486" y="0"/>
                </a:lnTo>
                <a:lnTo>
                  <a:pt x="1337486" y="348076"/>
                </a:lnTo>
                <a:lnTo>
                  <a:pt x="0" y="348076"/>
                </a:lnTo>
                <a:lnTo>
                  <a:pt x="0" y="0"/>
                </a:lnTo>
                <a:close/>
              </a:path>
            </a:pathLst>
          </a:custGeom>
          <a:blipFill>
            <a:blip r:embed="rId33"/>
            <a:stretch>
              <a:fillRect t="-257825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24" name="Freeform 106">
            <a:extLst>
              <a:ext uri="{FF2B5EF4-FFF2-40B4-BE49-F238E27FC236}">
                <a16:creationId xmlns:a16="http://schemas.microsoft.com/office/drawing/2014/main" id="{1DBEF905-1766-4AAD-B368-F9840E49F348}"/>
              </a:ext>
            </a:extLst>
          </p:cNvPr>
          <p:cNvSpPr/>
          <p:nvPr/>
        </p:nvSpPr>
        <p:spPr>
          <a:xfrm rot="16200000">
            <a:off x="4049521" y="4942115"/>
            <a:ext cx="1337486" cy="348076"/>
          </a:xfrm>
          <a:custGeom>
            <a:avLst/>
            <a:gdLst/>
            <a:ahLst/>
            <a:cxnLst/>
            <a:rect l="l" t="t" r="r" b="b"/>
            <a:pathLst>
              <a:path w="1337486" h="348076">
                <a:moveTo>
                  <a:pt x="0" y="0"/>
                </a:moveTo>
                <a:lnTo>
                  <a:pt x="1337486" y="0"/>
                </a:lnTo>
                <a:lnTo>
                  <a:pt x="1337486" y="348076"/>
                </a:lnTo>
                <a:lnTo>
                  <a:pt x="0" y="348076"/>
                </a:lnTo>
                <a:lnTo>
                  <a:pt x="0" y="0"/>
                </a:lnTo>
                <a:close/>
              </a:path>
            </a:pathLst>
          </a:custGeom>
          <a:blipFill>
            <a:blip r:embed="rId33"/>
            <a:stretch>
              <a:fillRect l="-27816" t="-265284" r="-22557" b="-172791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25" name="Freeform 107">
            <a:extLst>
              <a:ext uri="{FF2B5EF4-FFF2-40B4-BE49-F238E27FC236}">
                <a16:creationId xmlns:a16="http://schemas.microsoft.com/office/drawing/2014/main" id="{B647C3CD-B95B-38E9-4B44-99C9FB2CBE4E}"/>
              </a:ext>
            </a:extLst>
          </p:cNvPr>
          <p:cNvSpPr/>
          <p:nvPr/>
        </p:nvSpPr>
        <p:spPr>
          <a:xfrm rot="16200000">
            <a:off x="2663985" y="4910242"/>
            <a:ext cx="1306881" cy="440981"/>
          </a:xfrm>
          <a:custGeom>
            <a:avLst/>
            <a:gdLst/>
            <a:ahLst/>
            <a:cxnLst/>
            <a:rect l="l" t="t" r="r" b="b"/>
            <a:pathLst>
              <a:path w="1306881" h="440981">
                <a:moveTo>
                  <a:pt x="0" y="0"/>
                </a:moveTo>
                <a:lnTo>
                  <a:pt x="1306880" y="0"/>
                </a:lnTo>
                <a:lnTo>
                  <a:pt x="1306880" y="440981"/>
                </a:lnTo>
                <a:lnTo>
                  <a:pt x="0" y="440981"/>
                </a:lnTo>
                <a:lnTo>
                  <a:pt x="0" y="0"/>
                </a:lnTo>
                <a:close/>
              </a:path>
            </a:pathLst>
          </a:custGeom>
          <a:blipFill>
            <a:blip r:embed="rId33"/>
            <a:stretch>
              <a:fillRect l="-23762" t="-85301" r="-22231" b="-217608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26" name="Freeform 108">
            <a:extLst>
              <a:ext uri="{FF2B5EF4-FFF2-40B4-BE49-F238E27FC236}">
                <a16:creationId xmlns:a16="http://schemas.microsoft.com/office/drawing/2014/main" id="{151CE01A-BA60-652D-796C-5514E1847215}"/>
              </a:ext>
            </a:extLst>
          </p:cNvPr>
          <p:cNvSpPr/>
          <p:nvPr/>
        </p:nvSpPr>
        <p:spPr>
          <a:xfrm rot="16200000">
            <a:off x="1178993" y="4950917"/>
            <a:ext cx="1337486" cy="348076"/>
          </a:xfrm>
          <a:custGeom>
            <a:avLst/>
            <a:gdLst/>
            <a:ahLst/>
            <a:cxnLst/>
            <a:rect l="l" t="t" r="r" b="b"/>
            <a:pathLst>
              <a:path w="1337486" h="348076">
                <a:moveTo>
                  <a:pt x="0" y="0"/>
                </a:moveTo>
                <a:lnTo>
                  <a:pt x="1337486" y="0"/>
                </a:lnTo>
                <a:lnTo>
                  <a:pt x="1337486" y="348076"/>
                </a:lnTo>
                <a:lnTo>
                  <a:pt x="0" y="348076"/>
                </a:lnTo>
                <a:lnTo>
                  <a:pt x="0" y="0"/>
                </a:lnTo>
                <a:close/>
              </a:path>
            </a:pathLst>
          </a:custGeom>
          <a:blipFill>
            <a:blip r:embed="rId33"/>
            <a:stretch>
              <a:fillRect l="-39458" r="-35574" b="-526311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27" name="Freeform 109">
            <a:extLst>
              <a:ext uri="{FF2B5EF4-FFF2-40B4-BE49-F238E27FC236}">
                <a16:creationId xmlns:a16="http://schemas.microsoft.com/office/drawing/2014/main" id="{E96C879C-587E-2C4A-77FE-24A0E641A040}"/>
              </a:ext>
            </a:extLst>
          </p:cNvPr>
          <p:cNvSpPr/>
          <p:nvPr/>
        </p:nvSpPr>
        <p:spPr>
          <a:xfrm rot="16200000">
            <a:off x="4421124" y="6550255"/>
            <a:ext cx="695607" cy="214247"/>
          </a:xfrm>
          <a:custGeom>
            <a:avLst/>
            <a:gdLst/>
            <a:ahLst/>
            <a:cxnLst/>
            <a:rect l="l" t="t" r="r" b="b"/>
            <a:pathLst>
              <a:path w="695607" h="214247">
                <a:moveTo>
                  <a:pt x="0" y="0"/>
                </a:moveTo>
                <a:lnTo>
                  <a:pt x="695608" y="0"/>
                </a:lnTo>
                <a:lnTo>
                  <a:pt x="695608" y="214247"/>
                </a:lnTo>
                <a:lnTo>
                  <a:pt x="0" y="214247"/>
                </a:lnTo>
                <a:lnTo>
                  <a:pt x="0" y="0"/>
                </a:lnTo>
                <a:close/>
              </a:path>
            </a:pathLst>
          </a:custGeom>
          <a:blipFill>
            <a:blip r:embed="rId34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28" name="TextBox 110">
            <a:extLst>
              <a:ext uri="{FF2B5EF4-FFF2-40B4-BE49-F238E27FC236}">
                <a16:creationId xmlns:a16="http://schemas.microsoft.com/office/drawing/2014/main" id="{65232AB3-64CC-95ED-2536-FF7D5EF7FD79}"/>
              </a:ext>
            </a:extLst>
          </p:cNvPr>
          <p:cNvSpPr txBox="1"/>
          <p:nvPr/>
        </p:nvSpPr>
        <p:spPr>
          <a:xfrm rot="16200000">
            <a:off x="878809" y="5012330"/>
            <a:ext cx="821697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s" sz="1200">
                <a:solidFill>
                  <a:srgbClr val="70797E"/>
                </a:solidFill>
                <a:latin typeface="Economica"/>
                <a:ea typeface="Economica"/>
                <a:cs typeface="Economica"/>
                <a:sym typeface="Economica"/>
              </a:rPr>
              <a:t>Fórmula</a:t>
            </a:r>
          </a:p>
        </p:txBody>
      </p:sp>
      <p:sp>
        <p:nvSpPr>
          <p:cNvPr id="229" name="TextBox 111">
            <a:extLst>
              <a:ext uri="{FF2B5EF4-FFF2-40B4-BE49-F238E27FC236}">
                <a16:creationId xmlns:a16="http://schemas.microsoft.com/office/drawing/2014/main" id="{C9B0702A-2B28-2289-47AF-A9C7AA610A57}"/>
              </a:ext>
            </a:extLst>
          </p:cNvPr>
          <p:cNvSpPr txBox="1"/>
          <p:nvPr/>
        </p:nvSpPr>
        <p:spPr>
          <a:xfrm rot="16200000">
            <a:off x="593954" y="3484732"/>
            <a:ext cx="1380638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s" sz="1200">
                <a:solidFill>
                  <a:srgbClr val="70797E"/>
                </a:solidFill>
                <a:latin typeface="Economica"/>
                <a:ea typeface="Economica"/>
                <a:cs typeface="Economica"/>
                <a:sym typeface="Economica"/>
              </a:rPr>
              <a:t>Responde a la pregunta...</a:t>
            </a:r>
          </a:p>
        </p:txBody>
      </p:sp>
      <p:sp>
        <p:nvSpPr>
          <p:cNvPr id="230" name="TextBox 112">
            <a:extLst>
              <a:ext uri="{FF2B5EF4-FFF2-40B4-BE49-F238E27FC236}">
                <a16:creationId xmlns:a16="http://schemas.microsoft.com/office/drawing/2014/main" id="{019A9C3E-A76B-780A-F017-D8C7E4488739}"/>
              </a:ext>
            </a:extLst>
          </p:cNvPr>
          <p:cNvSpPr txBox="1"/>
          <p:nvPr/>
        </p:nvSpPr>
        <p:spPr>
          <a:xfrm rot="16200000">
            <a:off x="285540" y="9300674"/>
            <a:ext cx="1714930" cy="39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24"/>
              </a:lnSpc>
              <a:spcBef>
                <a:spcPct val="0"/>
              </a:spcBef>
            </a:pPr>
            <a:r>
              <a:rPr lang="es" sz="1160" b="1">
                <a:solidFill>
                  <a:srgbClr val="70797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 </a:t>
            </a:r>
            <a:r>
              <a:rPr lang="es" sz="1160">
                <a:solidFill>
                  <a:srgbClr val="70797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casillas</a:t>
            </a:r>
          </a:p>
          <a:p>
            <a:pPr algn="l">
              <a:lnSpc>
                <a:spcPts val="1624"/>
              </a:lnSpc>
              <a:spcBef>
                <a:spcPct val="0"/>
              </a:spcBef>
            </a:pPr>
            <a:r>
              <a:rPr lang="es" sz="1160" b="1">
                <a:solidFill>
                  <a:srgbClr val="70797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 </a:t>
            </a:r>
            <a:r>
              <a:rPr lang="es" sz="1160">
                <a:solidFill>
                  <a:srgbClr val="70797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elementos en cada casilla</a:t>
            </a:r>
          </a:p>
        </p:txBody>
      </p:sp>
      <p:sp>
        <p:nvSpPr>
          <p:cNvPr id="231" name="TextBox 113">
            <a:extLst>
              <a:ext uri="{FF2B5EF4-FFF2-40B4-BE49-F238E27FC236}">
                <a16:creationId xmlns:a16="http://schemas.microsoft.com/office/drawing/2014/main" id="{CDC70BB6-E80C-92EC-098A-9762A0E1DB6A}"/>
              </a:ext>
            </a:extLst>
          </p:cNvPr>
          <p:cNvSpPr txBox="1"/>
          <p:nvPr/>
        </p:nvSpPr>
        <p:spPr>
          <a:xfrm rot="16200000">
            <a:off x="260299" y="1162167"/>
            <a:ext cx="1788915" cy="186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85"/>
              </a:lnSpc>
            </a:pPr>
            <a:r>
              <a:rPr lang="es" sz="1100" b="1">
                <a:solidFill>
                  <a:srgbClr val="733EF6"/>
                </a:solidFill>
                <a:latin typeface="Economica Bold"/>
                <a:ea typeface="Economica Bold"/>
                <a:cs typeface="Economica Bold"/>
                <a:sym typeface="Economica Bold"/>
              </a:rPr>
              <a:t>Candado de numeración de ruleta</a:t>
            </a:r>
          </a:p>
        </p:txBody>
      </p:sp>
      <p:sp>
        <p:nvSpPr>
          <p:cNvPr id="232" name="TextBox 114">
            <a:extLst>
              <a:ext uri="{FF2B5EF4-FFF2-40B4-BE49-F238E27FC236}">
                <a16:creationId xmlns:a16="http://schemas.microsoft.com/office/drawing/2014/main" id="{DBCE89D2-FE62-650D-FCEB-D87283B2E631}"/>
              </a:ext>
            </a:extLst>
          </p:cNvPr>
          <p:cNvSpPr txBox="1"/>
          <p:nvPr/>
        </p:nvSpPr>
        <p:spPr>
          <a:xfrm rot="16200000">
            <a:off x="687242" y="1277936"/>
            <a:ext cx="1471595" cy="27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"/>
              </a:lnSpc>
            </a:pPr>
            <a:r>
              <a:rPr lang="es" sz="512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 pueden elegir combinaciones de 4 números.</a:t>
            </a:r>
          </a:p>
          <a:p>
            <a:pPr algn="l">
              <a:lnSpc>
                <a:spcPts val="743"/>
              </a:lnSpc>
            </a:pPr>
            <a:r>
              <a:rPr lang="es" sz="512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Cada casilla tiene 10 elementos.</a:t>
            </a:r>
          </a:p>
          <a:p>
            <a:pPr algn="l">
              <a:lnSpc>
                <a:spcPts val="743"/>
              </a:lnSpc>
            </a:pPr>
            <a:r>
              <a:rPr lang="es" sz="512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Una combinación puede contener elementos repetidos.</a:t>
            </a:r>
          </a:p>
        </p:txBody>
      </p:sp>
      <p:sp>
        <p:nvSpPr>
          <p:cNvPr id="233" name="TextBox 115">
            <a:extLst>
              <a:ext uri="{FF2B5EF4-FFF2-40B4-BE49-F238E27FC236}">
                <a16:creationId xmlns:a16="http://schemas.microsoft.com/office/drawing/2014/main" id="{2D674BB8-A6BD-3409-AD76-70523146791D}"/>
              </a:ext>
            </a:extLst>
          </p:cNvPr>
          <p:cNvSpPr txBox="1"/>
          <p:nvPr/>
        </p:nvSpPr>
        <p:spPr>
          <a:xfrm rot="16200000">
            <a:off x="2141550" y="1401843"/>
            <a:ext cx="1393088" cy="173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81"/>
              </a:lnSpc>
            </a:pPr>
            <a:r>
              <a:rPr lang="es" sz="1023" b="1">
                <a:solidFill>
                  <a:srgbClr val="00BF63"/>
                </a:solidFill>
                <a:latin typeface="Economica Bold"/>
                <a:ea typeface="Economica Bold"/>
                <a:cs typeface="Economica Bold"/>
                <a:sym typeface="Economica Bold"/>
              </a:rPr>
              <a:t>Candado de caja fuerte</a:t>
            </a:r>
          </a:p>
        </p:txBody>
      </p:sp>
      <p:sp>
        <p:nvSpPr>
          <p:cNvPr id="234" name="TextBox 116">
            <a:extLst>
              <a:ext uri="{FF2B5EF4-FFF2-40B4-BE49-F238E27FC236}">
                <a16:creationId xmlns:a16="http://schemas.microsoft.com/office/drawing/2014/main" id="{0A3123EF-A60C-A9F9-213E-F85887D83881}"/>
              </a:ext>
            </a:extLst>
          </p:cNvPr>
          <p:cNvSpPr txBox="1"/>
          <p:nvPr/>
        </p:nvSpPr>
        <p:spPr>
          <a:xfrm rot="16200000">
            <a:off x="2453144" y="1311190"/>
            <a:ext cx="1471595" cy="276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"/>
              </a:lnSpc>
            </a:pPr>
            <a:r>
              <a:rPr lang="es" sz="51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 pueden elegir combinaciones de 3 números.</a:t>
            </a:r>
          </a:p>
          <a:p>
            <a:pPr algn="l">
              <a:lnSpc>
                <a:spcPts val="743"/>
              </a:lnSpc>
            </a:pPr>
            <a:r>
              <a:rPr lang="es" sz="51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Cada casilla tiene 40 elementos.</a:t>
            </a:r>
          </a:p>
          <a:p>
            <a:pPr algn="l">
              <a:lnSpc>
                <a:spcPts val="743"/>
              </a:lnSpc>
            </a:pPr>
            <a:r>
              <a:rPr lang="es" sz="512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Una combinación no puede tener elementos repetidos.</a:t>
            </a:r>
          </a:p>
        </p:txBody>
      </p:sp>
      <p:sp>
        <p:nvSpPr>
          <p:cNvPr id="235" name="TextBox 117">
            <a:extLst>
              <a:ext uri="{FF2B5EF4-FFF2-40B4-BE49-F238E27FC236}">
                <a16:creationId xmlns:a16="http://schemas.microsoft.com/office/drawing/2014/main" id="{13AF1DE4-4E1D-585E-F855-B2420BC58E3B}"/>
              </a:ext>
            </a:extLst>
          </p:cNvPr>
          <p:cNvSpPr txBox="1"/>
          <p:nvPr/>
        </p:nvSpPr>
        <p:spPr>
          <a:xfrm rot="16200000">
            <a:off x="3726021" y="1324966"/>
            <a:ext cx="1393088" cy="350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81"/>
              </a:lnSpc>
            </a:pPr>
            <a:r>
              <a:rPr lang="es" sz="1023" b="1">
                <a:solidFill>
                  <a:srgbClr val="00BF63"/>
                </a:solidFill>
                <a:latin typeface="Economica Bold"/>
                <a:ea typeface="Economica Bold"/>
                <a:cs typeface="Economica Bold"/>
                <a:sym typeface="Economica Bold"/>
              </a:rPr>
              <a:t>Candado direccional (restricciones)</a:t>
            </a:r>
          </a:p>
        </p:txBody>
      </p:sp>
      <p:sp>
        <p:nvSpPr>
          <p:cNvPr id="236" name="TextBox 118">
            <a:extLst>
              <a:ext uri="{FF2B5EF4-FFF2-40B4-BE49-F238E27FC236}">
                <a16:creationId xmlns:a16="http://schemas.microsoft.com/office/drawing/2014/main" id="{229D1FFC-BC16-ABFE-2EE1-EA797A7B5AFA}"/>
              </a:ext>
            </a:extLst>
          </p:cNvPr>
          <p:cNvSpPr txBox="1"/>
          <p:nvPr/>
        </p:nvSpPr>
        <p:spPr>
          <a:xfrm rot="16200000">
            <a:off x="3913502" y="1292234"/>
            <a:ext cx="1606768" cy="179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"/>
              </a:lnSpc>
            </a:pPr>
            <a:r>
              <a:rPr lang="es" sz="51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 pueden elegir combinaciones de 4 elementos ⬆️⬇️➡️⬅️</a:t>
            </a:r>
          </a:p>
          <a:p>
            <a:pPr algn="l">
              <a:lnSpc>
                <a:spcPts val="743"/>
              </a:lnSpc>
            </a:pPr>
            <a:r>
              <a:rPr lang="es" sz="512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Una combinación no puede contener elementos repetidos.</a:t>
            </a:r>
          </a:p>
        </p:txBody>
      </p:sp>
      <p:sp>
        <p:nvSpPr>
          <p:cNvPr id="237" name="TextBox 119">
            <a:extLst>
              <a:ext uri="{FF2B5EF4-FFF2-40B4-BE49-F238E27FC236}">
                <a16:creationId xmlns:a16="http://schemas.microsoft.com/office/drawing/2014/main" id="{73F2DCB2-2789-43A2-FFF9-CEDD326A0C16}"/>
              </a:ext>
            </a:extLst>
          </p:cNvPr>
          <p:cNvSpPr txBox="1"/>
          <p:nvPr/>
        </p:nvSpPr>
        <p:spPr>
          <a:xfrm rot="16200000">
            <a:off x="4746047" y="1201229"/>
            <a:ext cx="1763021" cy="183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63"/>
              </a:lnSpc>
            </a:pPr>
            <a:r>
              <a:rPr lang="es" sz="1084" b="1">
                <a:solidFill>
                  <a:srgbClr val="FF66C4"/>
                </a:solidFill>
                <a:latin typeface="Economica Bold"/>
                <a:ea typeface="Economica Bold"/>
                <a:cs typeface="Economica Bold"/>
                <a:sym typeface="Economica Bold"/>
              </a:rPr>
              <a:t>Candado pulsador</a:t>
            </a:r>
          </a:p>
        </p:txBody>
      </p:sp>
      <p:sp>
        <p:nvSpPr>
          <p:cNvPr id="238" name="TextBox 120">
            <a:extLst>
              <a:ext uri="{FF2B5EF4-FFF2-40B4-BE49-F238E27FC236}">
                <a16:creationId xmlns:a16="http://schemas.microsoft.com/office/drawing/2014/main" id="{D450CA47-9309-EB07-7097-9ACA6D6F24DF}"/>
              </a:ext>
            </a:extLst>
          </p:cNvPr>
          <p:cNvSpPr txBox="1"/>
          <p:nvPr/>
        </p:nvSpPr>
        <p:spPr>
          <a:xfrm rot="16200000">
            <a:off x="5005674" y="1161185"/>
            <a:ext cx="1751785" cy="27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3"/>
              </a:lnSpc>
            </a:pPr>
            <a:r>
              <a:rPr lang="es" sz="50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Hay 10 teclas para elegir, de las que se deben elegir sólo 3</a:t>
            </a:r>
          </a:p>
          <a:p>
            <a:pPr algn="l">
              <a:lnSpc>
                <a:spcPts val="733"/>
              </a:lnSpc>
            </a:pPr>
            <a:r>
              <a:rPr lang="es" sz="50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Combinaciones con las mismas cifras pero desordenadas cuentan como la misma combinación.</a:t>
            </a:r>
          </a:p>
        </p:txBody>
      </p:sp>
      <p:sp>
        <p:nvSpPr>
          <p:cNvPr id="239" name="TextBox 121">
            <a:extLst>
              <a:ext uri="{FF2B5EF4-FFF2-40B4-BE49-F238E27FC236}">
                <a16:creationId xmlns:a16="http://schemas.microsoft.com/office/drawing/2014/main" id="{AE827021-911D-598C-563E-A85A5A65AC11}"/>
              </a:ext>
            </a:extLst>
          </p:cNvPr>
          <p:cNvSpPr txBox="1"/>
          <p:nvPr/>
        </p:nvSpPr>
        <p:spPr>
          <a:xfrm rot="16200000">
            <a:off x="599338" y="6543204"/>
            <a:ext cx="1380638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s" sz="1200">
                <a:solidFill>
                  <a:srgbClr val="70797E"/>
                </a:solidFill>
                <a:latin typeface="Economica"/>
                <a:ea typeface="Economica"/>
                <a:cs typeface="Economica"/>
                <a:sym typeface="Economica"/>
              </a:rPr>
              <a:t>Nombre del modelo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00BF63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396586" y="20014"/>
            <a:ext cx="811161" cy="968068"/>
          </a:xfrm>
          <a:custGeom>
            <a:avLst/>
            <a:gdLst/>
            <a:ahLst/>
            <a:cxnLst/>
            <a:rect l="l" t="t" r="r" b="b"/>
            <a:pathLst>
              <a:path w="811161" h="968068">
                <a:moveTo>
                  <a:pt x="0" y="0"/>
                </a:moveTo>
                <a:lnTo>
                  <a:pt x="811161" y="0"/>
                </a:lnTo>
                <a:lnTo>
                  <a:pt x="811161" y="968068"/>
                </a:lnTo>
                <a:lnTo>
                  <a:pt x="0" y="9680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3" name="TextBox 13"/>
          <p:cNvSpPr txBox="1"/>
          <p:nvPr/>
        </p:nvSpPr>
        <p:spPr>
          <a:xfrm>
            <a:off x="1368670" y="211867"/>
            <a:ext cx="585304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s" sz="5000">
                <a:solidFill>
                  <a:srgbClr val="00BF63"/>
                </a:solidFill>
                <a:latin typeface="Buffalo"/>
                <a:ea typeface="Buffalo"/>
                <a:cs typeface="Buffalo"/>
                <a:sym typeface="Buffalo"/>
              </a:rPr>
              <a:t>Modelización de candados</a:t>
            </a:r>
          </a:p>
        </p:txBody>
      </p:sp>
      <p:graphicFrame>
        <p:nvGraphicFramePr>
          <p:cNvPr id="1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516041"/>
              </p:ext>
            </p:extLst>
          </p:nvPr>
        </p:nvGraphicFramePr>
        <p:xfrm>
          <a:off x="365385" y="2659342"/>
          <a:ext cx="6403285" cy="7106187"/>
        </p:xfrm>
        <a:graphic>
          <a:graphicData uri="http://schemas.openxmlformats.org/drawingml/2006/table">
            <a:tbl>
              <a:tblPr/>
              <a:tblGrid>
                <a:gridCol w="974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0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0966"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s" sz="1100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Candado</a:t>
                      </a: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B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s" sz="1100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Variables</a:t>
                      </a: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B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s" sz="1100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Cálculo </a:t>
                      </a:r>
                      <a:r>
                        <a:rPr lang="es" sz="1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particular</a:t>
                      </a: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B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s" sz="1100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Fórmula escrita </a:t>
                      </a:r>
                      <a:r>
                        <a:rPr lang="es" sz="1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(explicación)</a:t>
                      </a: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B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s" sz="1100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Fórmula algebraica </a:t>
                      </a:r>
                      <a:r>
                        <a:rPr lang="es" sz="1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(m,n)</a:t>
                      </a: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6634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defRPr/>
                      </a:pPr>
                      <a:r>
                        <a:rPr lang="es" sz="12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r =</a:t>
                      </a:r>
                      <a:endParaRPr lang="en-US" sz="1100"/>
                    </a:p>
                    <a:p>
                      <a:pPr algn="l">
                        <a:lnSpc>
                          <a:spcPts val="1680"/>
                        </a:lnSpc>
                      </a:pPr>
                      <a:r>
                        <a:rPr lang="es" sz="12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n =</a:t>
                      </a:r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6634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defRPr/>
                      </a:pPr>
                      <a:r>
                        <a:rPr lang="es" sz="12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r =</a:t>
                      </a:r>
                      <a:endParaRPr lang="en-US" sz="1100"/>
                    </a:p>
                    <a:p>
                      <a:pPr algn="l">
                        <a:lnSpc>
                          <a:spcPts val="1680"/>
                        </a:lnSpc>
                      </a:pPr>
                      <a:r>
                        <a:rPr lang="es" sz="12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n =</a:t>
                      </a:r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6634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defRPr/>
                      </a:pPr>
                      <a:r>
                        <a:rPr lang="es" sz="12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r =</a:t>
                      </a:r>
                      <a:endParaRPr lang="en-US" sz="1100"/>
                    </a:p>
                    <a:p>
                      <a:pPr algn="l">
                        <a:lnSpc>
                          <a:spcPts val="1680"/>
                        </a:lnSpc>
                      </a:pPr>
                      <a:r>
                        <a:rPr lang="es" sz="12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n =</a:t>
                      </a:r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5"/>
          <p:cNvSpPr txBox="1"/>
          <p:nvPr/>
        </p:nvSpPr>
        <p:spPr>
          <a:xfrm>
            <a:off x="396586" y="1241819"/>
            <a:ext cx="6766828" cy="908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" sz="2499" spc="12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Comparamos las técnicas utilizadas en cada caso...</a:t>
            </a:r>
          </a:p>
          <a:p>
            <a:pPr algn="ctr">
              <a:lnSpc>
                <a:spcPts val="3044"/>
              </a:lnSpc>
            </a:pPr>
            <a:r>
              <a:rPr lang="es" sz="3499" spc="174">
                <a:solidFill>
                  <a:srgbClr val="00BF63"/>
                </a:solidFill>
                <a:latin typeface="Buffalo"/>
                <a:ea typeface="Buffalo"/>
                <a:cs typeface="Buffalo"/>
                <a:sym typeface="Buffalo"/>
              </a:rPr>
              <a:t>¿Qué caracteriza a un modelo de candado?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96586" y="2170392"/>
            <a:ext cx="6766828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" sz="2499" spc="12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r = número de casillas n = número de elementos de casillas</a:t>
            </a:r>
          </a:p>
        </p:txBody>
      </p:sp>
      <p:sp>
        <p:nvSpPr>
          <p:cNvPr id="17" name="Freeform 17"/>
          <p:cNvSpPr/>
          <p:nvPr/>
        </p:nvSpPr>
        <p:spPr>
          <a:xfrm>
            <a:off x="386615" y="6296198"/>
            <a:ext cx="908235" cy="905705"/>
          </a:xfrm>
          <a:custGeom>
            <a:avLst/>
            <a:gdLst/>
            <a:ahLst/>
            <a:cxnLst/>
            <a:rect l="l" t="t" r="r" b="b"/>
            <a:pathLst>
              <a:path w="908235" h="905705">
                <a:moveTo>
                  <a:pt x="0" y="0"/>
                </a:moveTo>
                <a:lnTo>
                  <a:pt x="908235" y="0"/>
                </a:lnTo>
                <a:lnTo>
                  <a:pt x="908235" y="905705"/>
                </a:lnTo>
                <a:lnTo>
                  <a:pt x="0" y="90570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8" name="Freeform 18"/>
          <p:cNvSpPr/>
          <p:nvPr/>
        </p:nvSpPr>
        <p:spPr>
          <a:xfrm>
            <a:off x="386615" y="8598654"/>
            <a:ext cx="805589" cy="819389"/>
          </a:xfrm>
          <a:custGeom>
            <a:avLst/>
            <a:gdLst/>
            <a:ahLst/>
            <a:cxnLst/>
            <a:rect l="l" t="t" r="r" b="b"/>
            <a:pathLst>
              <a:path w="805589" h="819389">
                <a:moveTo>
                  <a:pt x="0" y="0"/>
                </a:moveTo>
                <a:lnTo>
                  <a:pt x="805589" y="0"/>
                </a:lnTo>
                <a:lnTo>
                  <a:pt x="805589" y="819390"/>
                </a:lnTo>
                <a:lnTo>
                  <a:pt x="0" y="81939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Freeform 19"/>
          <p:cNvSpPr/>
          <p:nvPr/>
        </p:nvSpPr>
        <p:spPr>
          <a:xfrm>
            <a:off x="446848" y="3926609"/>
            <a:ext cx="787770" cy="887250"/>
          </a:xfrm>
          <a:custGeom>
            <a:avLst/>
            <a:gdLst/>
            <a:ahLst/>
            <a:cxnLst/>
            <a:rect l="l" t="t" r="r" b="b"/>
            <a:pathLst>
              <a:path w="787770" h="887250">
                <a:moveTo>
                  <a:pt x="0" y="0"/>
                </a:moveTo>
                <a:lnTo>
                  <a:pt x="787770" y="0"/>
                </a:lnTo>
                <a:lnTo>
                  <a:pt x="787770" y="887250"/>
                </a:lnTo>
                <a:lnTo>
                  <a:pt x="0" y="88725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aphicFrame>
        <p:nvGraphicFramePr>
          <p:cNvPr id="9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260736"/>
              </p:ext>
            </p:extLst>
          </p:nvPr>
        </p:nvGraphicFramePr>
        <p:xfrm>
          <a:off x="365385" y="2659342"/>
          <a:ext cx="6403285" cy="7106187"/>
        </p:xfrm>
        <a:graphic>
          <a:graphicData uri="http://schemas.openxmlformats.org/drawingml/2006/table">
            <a:tbl>
              <a:tblPr/>
              <a:tblGrid>
                <a:gridCol w="974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0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0966"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s" sz="1100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Candado</a:t>
                      </a: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B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s" sz="1100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Variables</a:t>
                      </a: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B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s" sz="1100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Cálculo </a:t>
                      </a:r>
                      <a:r>
                        <a:rPr lang="es" sz="1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particular</a:t>
                      </a: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B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s" sz="1100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Fórmula escrita </a:t>
                      </a:r>
                      <a:r>
                        <a:rPr lang="es" sz="1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(explicación)</a:t>
                      </a: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B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s" sz="1100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Fórmula algebraica </a:t>
                      </a:r>
                      <a:r>
                        <a:rPr lang="es" sz="11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(m,n)</a:t>
                      </a: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6634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defRPr/>
                      </a:pPr>
                      <a:r>
                        <a:rPr lang="es" sz="12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r =</a:t>
                      </a:r>
                      <a:endParaRPr lang="en-US" sz="1100"/>
                    </a:p>
                    <a:p>
                      <a:pPr algn="l">
                        <a:lnSpc>
                          <a:spcPts val="1680"/>
                        </a:lnSpc>
                      </a:pPr>
                      <a:r>
                        <a:rPr lang="es" sz="12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n =</a:t>
                      </a:r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6634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defRPr/>
                      </a:pPr>
                      <a:r>
                        <a:rPr lang="es" sz="12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r =</a:t>
                      </a:r>
                      <a:endParaRPr lang="en-US" sz="1100"/>
                    </a:p>
                    <a:p>
                      <a:pPr algn="l">
                        <a:lnSpc>
                          <a:spcPts val="1680"/>
                        </a:lnSpc>
                      </a:pPr>
                      <a:r>
                        <a:rPr lang="es" sz="12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n =</a:t>
                      </a:r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6634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defRPr/>
                      </a:pPr>
                      <a:r>
                        <a:rPr lang="es" sz="12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r =</a:t>
                      </a:r>
                      <a:endParaRPr lang="en-US" sz="1100"/>
                    </a:p>
                    <a:p>
                      <a:pPr algn="l">
                        <a:lnSpc>
                          <a:spcPts val="1680"/>
                        </a:lnSpc>
                      </a:pPr>
                      <a:r>
                        <a:rPr lang="es" sz="12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n =</a:t>
                      </a:r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10"/>
          <p:cNvSpPr txBox="1"/>
          <p:nvPr/>
        </p:nvSpPr>
        <p:spPr>
          <a:xfrm>
            <a:off x="396586" y="1241819"/>
            <a:ext cx="6766828" cy="908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" sz="2499" spc="12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Comparamos las técnicas utilizadas en cada caso...</a:t>
            </a:r>
          </a:p>
          <a:p>
            <a:pPr algn="ctr">
              <a:lnSpc>
                <a:spcPts val="3044"/>
              </a:lnSpc>
            </a:pPr>
            <a:r>
              <a:rPr lang="es" sz="3499" spc="174">
                <a:solidFill>
                  <a:srgbClr val="00BF63"/>
                </a:solidFill>
                <a:latin typeface="Buffalo"/>
                <a:ea typeface="Buffalo"/>
                <a:cs typeface="Buffalo"/>
                <a:sym typeface="Buffalo"/>
              </a:rPr>
              <a:t>¿Qué caracteriza a un modelo de candado?</a:t>
            </a:r>
          </a:p>
        </p:txBody>
      </p:sp>
      <p:sp>
        <p:nvSpPr>
          <p:cNvPr id="11" name="Freeform 11"/>
          <p:cNvSpPr/>
          <p:nvPr/>
        </p:nvSpPr>
        <p:spPr>
          <a:xfrm>
            <a:off x="365385" y="3901980"/>
            <a:ext cx="932877" cy="958459"/>
          </a:xfrm>
          <a:custGeom>
            <a:avLst/>
            <a:gdLst/>
            <a:ahLst/>
            <a:cxnLst/>
            <a:rect l="l" t="t" r="r" b="b"/>
            <a:pathLst>
              <a:path w="932877" h="958459">
                <a:moveTo>
                  <a:pt x="0" y="0"/>
                </a:moveTo>
                <a:lnTo>
                  <a:pt x="932876" y="0"/>
                </a:lnTo>
                <a:lnTo>
                  <a:pt x="932876" y="958459"/>
                </a:lnTo>
                <a:lnTo>
                  <a:pt x="0" y="9584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2" name="Freeform 12"/>
          <p:cNvSpPr/>
          <p:nvPr/>
        </p:nvSpPr>
        <p:spPr>
          <a:xfrm>
            <a:off x="176094" y="6089164"/>
            <a:ext cx="1311458" cy="1145994"/>
          </a:xfrm>
          <a:custGeom>
            <a:avLst/>
            <a:gdLst/>
            <a:ahLst/>
            <a:cxnLst/>
            <a:rect l="l" t="t" r="r" b="b"/>
            <a:pathLst>
              <a:path w="1311458" h="1145994">
                <a:moveTo>
                  <a:pt x="0" y="0"/>
                </a:moveTo>
                <a:lnTo>
                  <a:pt x="1311458" y="0"/>
                </a:lnTo>
                <a:lnTo>
                  <a:pt x="1311458" y="1145994"/>
                </a:lnTo>
                <a:lnTo>
                  <a:pt x="0" y="114599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3" name="Freeform 13"/>
          <p:cNvSpPr/>
          <p:nvPr/>
        </p:nvSpPr>
        <p:spPr>
          <a:xfrm>
            <a:off x="320681" y="8463883"/>
            <a:ext cx="962970" cy="948597"/>
          </a:xfrm>
          <a:custGeom>
            <a:avLst/>
            <a:gdLst/>
            <a:ahLst/>
            <a:cxnLst/>
            <a:rect l="l" t="t" r="r" b="b"/>
            <a:pathLst>
              <a:path w="962970" h="948597">
                <a:moveTo>
                  <a:pt x="0" y="0"/>
                </a:moveTo>
                <a:lnTo>
                  <a:pt x="962970" y="0"/>
                </a:lnTo>
                <a:lnTo>
                  <a:pt x="962970" y="948596"/>
                </a:lnTo>
                <a:lnTo>
                  <a:pt x="0" y="94859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4" name="TextBox 14"/>
          <p:cNvSpPr txBox="1"/>
          <p:nvPr/>
        </p:nvSpPr>
        <p:spPr>
          <a:xfrm>
            <a:off x="396586" y="2170392"/>
            <a:ext cx="6766828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" sz="2499" spc="12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r = número de casillas n = número de elementos de casillas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00BF63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853479" y="254657"/>
            <a:ext cx="585304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s" sz="5000">
                <a:solidFill>
                  <a:srgbClr val="00BF63"/>
                </a:solidFill>
                <a:latin typeface="Buffalo"/>
                <a:ea typeface="Buffalo"/>
                <a:cs typeface="Buffalo"/>
                <a:sym typeface="Buffalo"/>
              </a:rPr>
              <a:t>Modelización de candados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1627465"/>
            <a:ext cx="7560000" cy="47625"/>
            <a:chOff x="0" y="0"/>
            <a:chExt cx="2709333" cy="1706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FF66C4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396586" y="15323"/>
            <a:ext cx="811161" cy="968068"/>
          </a:xfrm>
          <a:custGeom>
            <a:avLst/>
            <a:gdLst/>
            <a:ahLst/>
            <a:cxnLst/>
            <a:rect l="l" t="t" r="r" b="b"/>
            <a:pathLst>
              <a:path w="811161" h="968068">
                <a:moveTo>
                  <a:pt x="0" y="0"/>
                </a:moveTo>
                <a:lnTo>
                  <a:pt x="811161" y="0"/>
                </a:lnTo>
                <a:lnTo>
                  <a:pt x="811161" y="968069"/>
                </a:lnTo>
                <a:lnTo>
                  <a:pt x="0" y="9680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graphicFrame>
        <p:nvGraphicFramePr>
          <p:cNvPr id="13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740289"/>
              </p:ext>
            </p:extLst>
          </p:nvPr>
        </p:nvGraphicFramePr>
        <p:xfrm>
          <a:off x="347931" y="2844798"/>
          <a:ext cx="6859319" cy="7165859"/>
        </p:xfrm>
        <a:graphic>
          <a:graphicData uri="http://schemas.openxmlformats.org/drawingml/2006/table">
            <a:tbl>
              <a:tblPr/>
              <a:tblGrid>
                <a:gridCol w="1715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7610"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es" sz="799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¿Cuántas formas diferentes hay de… ?</a:t>
                      </a: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es" sz="799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Ejemplos de códigos</a:t>
                      </a: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es" sz="799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¿Influye el orden?</a:t>
                      </a:r>
                      <a:endParaRPr lang="en-US" sz="1100"/>
                    </a:p>
                    <a:p>
                      <a:pPr algn="l">
                        <a:lnSpc>
                          <a:spcPts val="1119"/>
                        </a:lnSpc>
                      </a:pPr>
                      <a:r>
                        <a:rPr lang="es" sz="799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¿Se pueden repetir?</a:t>
                      </a:r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es" sz="799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r = ?</a:t>
                      </a:r>
                      <a:endParaRPr lang="en-US" sz="1100"/>
                    </a:p>
                    <a:p>
                      <a:pPr algn="l">
                        <a:lnSpc>
                          <a:spcPts val="1119"/>
                        </a:lnSpc>
                      </a:pPr>
                      <a:r>
                        <a:rPr lang="es" sz="799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n = ?</a:t>
                      </a:r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es" sz="799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Procedimiento</a:t>
                      </a: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es" sz="799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Respuesta</a:t>
                      </a: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654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s" sz="8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Elegir presidente, secretario y portavoz de un grupo de 12 personas si una persona no puede tener más de un cargo.</a:t>
                      </a: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231" dirty="0">
                        <a:solidFill>
                          <a:srgbClr val="000000"/>
                        </a:solidFill>
                        <a:latin typeface="Aileron"/>
                        <a:ea typeface="Aileron"/>
                        <a:cs typeface="Aileron"/>
                        <a:sym typeface="Aileron"/>
                      </a:endParaRPr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es" sz="831" dirty="0" err="1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Influye</a:t>
                      </a:r>
                      <a:r>
                        <a:rPr lang="es" sz="831" dirty="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</a:t>
                      </a:r>
                      <a:r>
                        <a:rPr lang="es" sz="831" dirty="0" err="1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el orden </a:t>
                      </a:r>
                      <a:r>
                        <a:rPr lang="es" sz="831" dirty="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? </a:t>
                      </a:r>
                      <a:r>
                        <a:rPr lang="es" sz="831" dirty="0" err="1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Sí</a:t>
                      </a:r>
                      <a:endParaRPr lang="en-US" sz="1100" dirty="0"/>
                    </a:p>
                    <a:p>
                      <a:pPr algn="l">
                        <a:lnSpc>
                          <a:spcPts val="1163"/>
                        </a:lnSpc>
                      </a:pPr>
                      <a:r>
                        <a:rPr lang="es" sz="831" dirty="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123 (Presidente 1)</a:t>
                      </a:r>
                    </a:p>
                    <a:p>
                      <a:pPr algn="l">
                        <a:lnSpc>
                          <a:spcPts val="1163"/>
                        </a:lnSpc>
                      </a:pPr>
                      <a:r>
                        <a:rPr lang="es" sz="831" dirty="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321 ( </a:t>
                      </a:r>
                      <a:r>
                        <a:rPr lang="es" sz="831" dirty="0" err="1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Presiden </a:t>
                      </a:r>
                      <a:r>
                        <a:rPr lang="es" sz="831" dirty="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3)</a:t>
                      </a:r>
                    </a:p>
                    <a:p>
                      <a:pPr algn="l">
                        <a:lnSpc>
                          <a:spcPts val="1163"/>
                        </a:lnSpc>
                      </a:pPr>
                      <a:r>
                        <a:rPr lang="es" sz="831" dirty="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Se </a:t>
                      </a:r>
                      <a:r>
                        <a:rPr lang="es" sz="831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pueden</a:t>
                      </a:r>
                      <a:r>
                        <a:rPr lang="es" sz="831" dirty="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</a:t>
                      </a:r>
                      <a:r>
                        <a:rPr lang="es" sz="831" dirty="0" err="1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repetir </a:t>
                      </a:r>
                      <a:r>
                        <a:rPr lang="es" sz="831" dirty="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? No</a:t>
                      </a:r>
                    </a:p>
                    <a:p>
                      <a:pPr algn="l">
                        <a:lnSpc>
                          <a:spcPts val="1163"/>
                        </a:lnSpc>
                      </a:pPr>
                      <a:r>
                        <a:rPr lang="es" sz="831" strike="sngStrike" dirty="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111</a:t>
                      </a:r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es" sz="831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r = 3 (casillas)</a:t>
                      </a:r>
                      <a:endParaRPr lang="en-US" sz="1100"/>
                    </a:p>
                    <a:p>
                      <a:pPr algn="l">
                        <a:lnSpc>
                          <a:spcPts val="1163"/>
                        </a:lnSpc>
                      </a:pPr>
                      <a:r>
                        <a:rPr lang="es" sz="831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n = 12 (elementos)</a:t>
                      </a:r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975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s" sz="8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Elegir presidente, secretario y portavoz de un grupo de 12 personas si una persona puede tener más de un cargo.</a:t>
                      </a: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395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s" sz="8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Formar palabras de tres letras distintas con las letras de la palabra PERMUTACIÓN.</a:t>
                      </a: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556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s" sz="8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Colorear una bandera con 3 colores disponibles en disposición horizontal y debemos utilizar un mínimo de 2 y un máximo de 3 y no se pueden repetir los colores.</a:t>
                      </a: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395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s" sz="8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Elegir un helado si hay 6 sabores diferentes y nos permiten elegir 2 sabores distintos.</a:t>
                      </a: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395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s" sz="8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Con 4 botes de pintura de colores diferentes, cuántas mezclas de 2 colores diferentes podemos hacer.</a:t>
                      </a: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278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s" sz="8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Contestar a 4 preguntas de un listado de 5.</a:t>
                      </a: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5002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s" sz="8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Asignar 2 hermanos gemelos de forma que no coincidan en la misma clase si la escuela tiene 4 clases de 3º de ESO.</a:t>
                      </a: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6306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s" sz="8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Montar una pulsera de bolas si tenemos disponibles 10 bolas, todas de colores distintos.</a:t>
                      </a: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4278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s" sz="8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Organizar los deberes de 3 asignaturas durante una tarde.</a:t>
                      </a: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" name="TextBox 15"/>
          <p:cNvSpPr txBox="1"/>
          <p:nvPr/>
        </p:nvSpPr>
        <p:spPr>
          <a:xfrm>
            <a:off x="1261718" y="108833"/>
            <a:ext cx="585304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s" sz="5000">
                <a:solidFill>
                  <a:srgbClr val="FF66C4"/>
                </a:solidFill>
                <a:latin typeface="Buffalo"/>
                <a:ea typeface="Buffalo"/>
                <a:cs typeface="Buffalo"/>
                <a:sym typeface="Buffalo"/>
              </a:rPr>
              <a:t>Problemas de combinatoria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47931" y="1710471"/>
            <a:ext cx="6766828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" sz="2499" spc="124">
                <a:solidFill>
                  <a:srgbClr val="FF66C4"/>
                </a:solidFill>
                <a:latin typeface="Buffalo"/>
                <a:ea typeface="Buffalo"/>
                <a:cs typeface="Buffalo"/>
                <a:sym typeface="Buffalo"/>
              </a:rPr>
              <a:t>¿Funcionan estos modelos para resolver más problemas con contextos distintos de candados?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43008" y="976816"/>
            <a:ext cx="590701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9"/>
              </a:lnSpc>
            </a:pPr>
            <a:r>
              <a:rPr lang="es" sz="2499">
                <a:solidFill>
                  <a:srgbClr val="FF66C4"/>
                </a:solidFill>
                <a:latin typeface="Buffalo"/>
                <a:ea typeface="Buffalo"/>
                <a:cs typeface="Buffalo"/>
                <a:sym typeface="Buffalo"/>
              </a:rPr>
              <a:t>Nombre y apellidos: ___________________________________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96586" y="2422523"/>
            <a:ext cx="6766828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" sz="2499" spc="12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r = número de casillas n = número de elementos de casillas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E6688C7-9987-54F9-C776-17C9F5769E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81234" y="3545825"/>
            <a:ext cx="726187" cy="54108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FF66C4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804824" y="188341"/>
            <a:ext cx="585304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s" sz="5000">
                <a:solidFill>
                  <a:srgbClr val="FF66C4"/>
                </a:solidFill>
                <a:latin typeface="Buffalo"/>
                <a:ea typeface="Buffalo"/>
                <a:cs typeface="Buffalo"/>
                <a:sym typeface="Buffalo"/>
              </a:rPr>
              <a:t>Problemas de combinatoria</a:t>
            </a:r>
          </a:p>
        </p:txBody>
      </p:sp>
      <p:graphicFrame>
        <p:nvGraphicFramePr>
          <p:cNvPr id="13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28545"/>
              </p:ext>
            </p:extLst>
          </p:nvPr>
        </p:nvGraphicFramePr>
        <p:xfrm>
          <a:off x="396586" y="1395958"/>
          <a:ext cx="6810664" cy="9288339"/>
        </p:xfrm>
        <a:graphic>
          <a:graphicData uri="http://schemas.openxmlformats.org/drawingml/2006/table">
            <a:tbl>
              <a:tblPr/>
              <a:tblGrid>
                <a:gridCol w="1715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0708"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es" sz="799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¿Cuántas formas diferentes hay de… ?</a:t>
                      </a: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es" sz="799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Ejemplos de códigos</a:t>
                      </a: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es" sz="799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¿Influye el orden?</a:t>
                      </a:r>
                      <a:endParaRPr lang="en-US" sz="1100"/>
                    </a:p>
                    <a:p>
                      <a:pPr algn="l">
                        <a:lnSpc>
                          <a:spcPts val="1119"/>
                        </a:lnSpc>
                      </a:pPr>
                      <a:r>
                        <a:rPr lang="es" sz="799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¿Se pueden repetir?</a:t>
                      </a:r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es" sz="799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r = ?</a:t>
                      </a:r>
                      <a:endParaRPr lang="en-US" sz="1100"/>
                    </a:p>
                    <a:p>
                      <a:pPr algn="l">
                        <a:lnSpc>
                          <a:spcPts val="1119"/>
                        </a:lnSpc>
                      </a:pPr>
                      <a:r>
                        <a:rPr lang="es" sz="799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n = ?</a:t>
                      </a:r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es" sz="799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Procedimiento</a:t>
                      </a: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es" sz="799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Respuesta</a:t>
                      </a: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543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s" sz="8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Combinar 10 camisetas durante una semana a fin de no repetir camiseta ningún día de la semana.</a:t>
                      </a: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19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s" sz="8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Combinar las camisetas del caso anterior con 3 pantalones</a:t>
                      </a: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543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s" sz="8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Realizar matrículas de vehículos que constan de 4 números y 3 letras del alfabeto, excluyendo las vocales.</a:t>
                      </a: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19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s" sz="8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Seleccionar 6 números distintos de un total de 50.</a:t>
                      </a: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543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es" sz="80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Situarse 5 integrantes de un equipo de baloncesto si deben colocarse en fila para hacer un tiro en la cesta.</a:t>
                      </a: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3309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es" sz="83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Hacer grupos distintos de 5 personas en una clase de 25 alumnos.</a:t>
                      </a: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309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es" sz="83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Formar números de 4 cifras distintas con los dígitos 0,2,3,4,5,8 y 9.</a:t>
                      </a: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0446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es" sz="83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Hacer grupos diferentes de trabajadores si en total trabajan 20 personas y deben hacerse grupos de 4.</a:t>
                      </a: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3309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es" sz="83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Elegir el número PIN de un teléfono móvil formado por 4 dígitos.</a:t>
                      </a: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0446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es" sz="83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Hacer cruces de partidos de fútbol si hay 20 equipos y todos deben jugar contra todos en la ida y en la vuelta.</a:t>
                      </a: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695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es" sz="83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Se pueden sentar 5 amigos en un coche si hay 2 con carné.</a:t>
                      </a: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93309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es" sz="83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Elegir 3 bocadillos distintos de un total de 6 tipos de bocadillos.</a:t>
                      </a: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0"/>
            <a:ext cx="7560000" cy="1144694"/>
            <a:chOff x="0" y="0"/>
            <a:chExt cx="2709333" cy="4102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410232"/>
            </a:xfrm>
            <a:custGeom>
              <a:avLst/>
              <a:gdLst/>
              <a:ahLst/>
              <a:cxnLst/>
              <a:rect l="l" t="t" r="r" b="b"/>
              <a:pathLst>
                <a:path w="2709333" h="410232">
                  <a:moveTo>
                    <a:pt x="0" y="0"/>
                  </a:moveTo>
                  <a:lnTo>
                    <a:pt x="2709333" y="0"/>
                  </a:lnTo>
                  <a:lnTo>
                    <a:pt x="2709333" y="410232"/>
                  </a:lnTo>
                  <a:lnTo>
                    <a:pt x="0" y="410232"/>
                  </a:lnTo>
                  <a:close/>
                </a:path>
              </a:pathLst>
            </a:custGeom>
            <a:solidFill>
              <a:srgbClr val="FFFFFF">
                <a:alpha val="23922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45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759225" y="3621745"/>
            <a:ext cx="4041549" cy="2622078"/>
          </a:xfrm>
          <a:custGeom>
            <a:avLst/>
            <a:gdLst/>
            <a:ahLst/>
            <a:cxnLst/>
            <a:rect l="l" t="t" r="r" b="b"/>
            <a:pathLst>
              <a:path w="4041549" h="2622078">
                <a:moveTo>
                  <a:pt x="0" y="0"/>
                </a:moveTo>
                <a:lnTo>
                  <a:pt x="4041550" y="0"/>
                </a:lnTo>
                <a:lnTo>
                  <a:pt x="4041550" y="2622078"/>
                </a:lnTo>
                <a:lnTo>
                  <a:pt x="0" y="26220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3" name="TextBox 13"/>
          <p:cNvSpPr txBox="1"/>
          <p:nvPr/>
        </p:nvSpPr>
        <p:spPr>
          <a:xfrm>
            <a:off x="338289" y="221392"/>
            <a:ext cx="6883423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s" sz="3999">
                <a:solidFill>
                  <a:srgbClr val="F87354"/>
                </a:solidFill>
                <a:latin typeface="Nefelibata Script"/>
                <a:ea typeface="Nefelibata Script"/>
                <a:cs typeface="Nefelibata Script"/>
                <a:sym typeface="Nefelibata Script"/>
              </a:rPr>
              <a:t>Objetivo del problema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56000" y="1602445"/>
            <a:ext cx="6226600" cy="2019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s" sz="30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De la siguiente colección de candados, qué candado es más</a:t>
            </a:r>
            <a:r>
              <a:rPr lang="es" sz="3000">
                <a:solidFill>
                  <a:srgbClr val="F87354"/>
                </a:solidFill>
                <a:latin typeface="Cocomat Pro"/>
                <a:ea typeface="Cocomat Pro"/>
                <a:cs typeface="Cocomat Pro"/>
                <a:sym typeface="Cocomat Pro"/>
              </a:rPr>
              <a:t> </a:t>
            </a:r>
            <a:r>
              <a:rPr lang="es" sz="3000" b="1">
                <a:solidFill>
                  <a:srgbClr val="F87354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seguro </a:t>
            </a:r>
            <a:r>
              <a:rPr lang="es" sz="30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?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F87354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78083" y="7151874"/>
            <a:ext cx="6782434" cy="3013953"/>
            <a:chOff x="0" y="0"/>
            <a:chExt cx="2430671" cy="108013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430671" cy="1080133"/>
            </a:xfrm>
            <a:custGeom>
              <a:avLst/>
              <a:gdLst/>
              <a:ahLst/>
              <a:cxnLst/>
              <a:rect l="l" t="t" r="r" b="b"/>
              <a:pathLst>
                <a:path w="2430671" h="1080133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1057303"/>
                  </a:lnTo>
                  <a:cubicBezTo>
                    <a:pt x="2430671" y="1069912"/>
                    <a:pt x="2420450" y="1080133"/>
                    <a:pt x="2407842" y="1080133"/>
                  </a:cubicBezTo>
                  <a:lnTo>
                    <a:pt x="22829" y="1080133"/>
                  </a:lnTo>
                  <a:cubicBezTo>
                    <a:pt x="10221" y="1080133"/>
                    <a:pt x="0" y="1069912"/>
                    <a:pt x="0" y="1057303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0"/>
              <a:ext cx="2430671" cy="1080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graphicFrame>
        <p:nvGraphicFramePr>
          <p:cNvPr id="21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60527"/>
              </p:ext>
            </p:extLst>
          </p:nvPr>
        </p:nvGraphicFramePr>
        <p:xfrm>
          <a:off x="806981" y="7365843"/>
          <a:ext cx="6182858" cy="2687880"/>
        </p:xfrm>
        <a:graphic>
          <a:graphicData uri="http://schemas.openxmlformats.org/drawingml/2006/table">
            <a:tbl>
              <a:tblPr/>
              <a:tblGrid>
                <a:gridCol w="618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2" name="TextBox 22"/>
          <p:cNvSpPr txBox="1"/>
          <p:nvPr/>
        </p:nvSpPr>
        <p:spPr>
          <a:xfrm>
            <a:off x="570160" y="6462898"/>
            <a:ext cx="6419679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s" sz="2499" dirty="0">
                <a:solidFill>
                  <a:srgbClr val="000000"/>
                </a:solidFill>
                <a:latin typeface="Buffalo"/>
                <a:ea typeface="Buffalo"/>
                <a:cs typeface="Buffalo"/>
                <a:sym typeface="Buffalo"/>
              </a:rPr>
              <a:t>¿Qué preguntas o cuestiones proponemos abordar a partir de la presentada?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0"/>
            <a:ext cx="7560000" cy="1144694"/>
            <a:chOff x="0" y="0"/>
            <a:chExt cx="2709333" cy="4102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410232"/>
            </a:xfrm>
            <a:custGeom>
              <a:avLst/>
              <a:gdLst/>
              <a:ahLst/>
              <a:cxnLst/>
              <a:rect l="l" t="t" r="r" b="b"/>
              <a:pathLst>
                <a:path w="2709333" h="410232">
                  <a:moveTo>
                    <a:pt x="0" y="0"/>
                  </a:moveTo>
                  <a:lnTo>
                    <a:pt x="2709333" y="0"/>
                  </a:lnTo>
                  <a:lnTo>
                    <a:pt x="2709333" y="410232"/>
                  </a:lnTo>
                  <a:lnTo>
                    <a:pt x="0" y="41023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45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F5821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38289" y="2973981"/>
            <a:ext cx="6883423" cy="300488"/>
            <a:chOff x="0" y="0"/>
            <a:chExt cx="9238800" cy="40330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238829" cy="403316"/>
            </a:xfrm>
            <a:custGeom>
              <a:avLst/>
              <a:gdLst/>
              <a:ahLst/>
              <a:cxnLst/>
              <a:rect l="l" t="t" r="r" b="b"/>
              <a:pathLst>
                <a:path w="9238829" h="403316">
                  <a:moveTo>
                    <a:pt x="0" y="0"/>
                  </a:moveTo>
                  <a:lnTo>
                    <a:pt x="9238829" y="0"/>
                  </a:lnTo>
                  <a:lnTo>
                    <a:pt x="9238829" y="403316"/>
                  </a:lnTo>
                  <a:lnTo>
                    <a:pt x="0" y="403316"/>
                  </a:lnTo>
                  <a:close/>
                </a:path>
              </a:pathLst>
            </a:custGeom>
            <a:solidFill>
              <a:srgbClr val="ECE5F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0"/>
              <a:ext cx="9238800" cy="403309"/>
            </a:xfrm>
            <a:prstGeom prst="rect">
              <a:avLst/>
            </a:prstGeom>
          </p:spPr>
          <p:txBody>
            <a:bodyPr lIns="50465" tIns="50465" rIns="50465" bIns="50465" rtlCol="0" anchor="t"/>
            <a:lstStyle/>
            <a:p>
              <a:pPr algn="ctr">
                <a:lnSpc>
                  <a:spcPts val="1320"/>
                </a:lnSpc>
              </a:pPr>
              <a:r>
                <a:rPr lang="es" sz="1100" b="1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Candado 2: Candado </a:t>
              </a:r>
              <a:r>
                <a:rPr lang="es" sz="110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pulsador</a:t>
              </a:r>
            </a:p>
          </p:txBody>
        </p:sp>
      </p:grpSp>
      <p:sp>
        <p:nvSpPr>
          <p:cNvPr id="18" name="Freeform 18"/>
          <p:cNvSpPr/>
          <p:nvPr/>
        </p:nvSpPr>
        <p:spPr>
          <a:xfrm>
            <a:off x="5187879" y="2648143"/>
            <a:ext cx="2033833" cy="2028167"/>
          </a:xfrm>
          <a:custGeom>
            <a:avLst/>
            <a:gdLst/>
            <a:ahLst/>
            <a:cxnLst/>
            <a:rect l="l" t="t" r="r" b="b"/>
            <a:pathLst>
              <a:path w="2033833" h="2028167">
                <a:moveTo>
                  <a:pt x="0" y="0"/>
                </a:moveTo>
                <a:lnTo>
                  <a:pt x="2033832" y="0"/>
                </a:lnTo>
                <a:lnTo>
                  <a:pt x="2033832" y="2028167"/>
                </a:lnTo>
                <a:lnTo>
                  <a:pt x="0" y="202816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grpSp>
        <p:nvGrpSpPr>
          <p:cNvPr id="19" name="Group 19"/>
          <p:cNvGrpSpPr/>
          <p:nvPr/>
        </p:nvGrpSpPr>
        <p:grpSpPr>
          <a:xfrm>
            <a:off x="338289" y="1411394"/>
            <a:ext cx="6883423" cy="300488"/>
            <a:chOff x="0" y="0"/>
            <a:chExt cx="9238800" cy="40330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238829" cy="403316"/>
            </a:xfrm>
            <a:custGeom>
              <a:avLst/>
              <a:gdLst/>
              <a:ahLst/>
              <a:cxnLst/>
              <a:rect l="l" t="t" r="r" b="b"/>
              <a:pathLst>
                <a:path w="9238829" h="403316">
                  <a:moveTo>
                    <a:pt x="0" y="0"/>
                  </a:moveTo>
                  <a:lnTo>
                    <a:pt x="9238829" y="0"/>
                  </a:lnTo>
                  <a:lnTo>
                    <a:pt x="9238829" y="403316"/>
                  </a:lnTo>
                  <a:lnTo>
                    <a:pt x="0" y="403316"/>
                  </a:lnTo>
                  <a:close/>
                </a:path>
              </a:pathLst>
            </a:custGeom>
            <a:solidFill>
              <a:srgbClr val="ECE5FD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0"/>
              <a:ext cx="9238800" cy="403309"/>
            </a:xfrm>
            <a:prstGeom prst="rect">
              <a:avLst/>
            </a:prstGeom>
          </p:spPr>
          <p:txBody>
            <a:bodyPr lIns="50465" tIns="50465" rIns="50465" bIns="50465" rtlCol="0" anchor="t"/>
            <a:lstStyle/>
            <a:p>
              <a:pPr algn="ctr">
                <a:lnSpc>
                  <a:spcPts val="1320"/>
                </a:lnSpc>
              </a:pPr>
              <a:r>
                <a:rPr lang="es" sz="1100" b="1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Candado 1: </a:t>
              </a:r>
              <a:r>
                <a:rPr lang="es" sz="110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Candado de numeración de ruleta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404528" y="4536568"/>
            <a:ext cx="6883423" cy="285119"/>
            <a:chOff x="0" y="0"/>
            <a:chExt cx="11592412" cy="48017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1592449" cy="480177"/>
            </a:xfrm>
            <a:custGeom>
              <a:avLst/>
              <a:gdLst/>
              <a:ahLst/>
              <a:cxnLst/>
              <a:rect l="l" t="t" r="r" b="b"/>
              <a:pathLst>
                <a:path w="11592449" h="480177">
                  <a:moveTo>
                    <a:pt x="0" y="0"/>
                  </a:moveTo>
                  <a:lnTo>
                    <a:pt x="11592449" y="0"/>
                  </a:lnTo>
                  <a:lnTo>
                    <a:pt x="11592449" y="480177"/>
                  </a:lnTo>
                  <a:lnTo>
                    <a:pt x="0" y="480177"/>
                  </a:lnTo>
                  <a:close/>
                </a:path>
              </a:pathLst>
            </a:custGeom>
            <a:solidFill>
              <a:srgbClr val="733EF6">
                <a:alpha val="14902"/>
              </a:srgbClr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0"/>
              <a:ext cx="11592412" cy="480170"/>
            </a:xfrm>
            <a:prstGeom prst="rect">
              <a:avLst/>
            </a:prstGeom>
          </p:spPr>
          <p:txBody>
            <a:bodyPr lIns="40219" tIns="40219" rIns="40219" bIns="40219" rtlCol="0" anchor="t"/>
            <a:lstStyle/>
            <a:p>
              <a:pPr algn="ctr">
                <a:lnSpc>
                  <a:spcPts val="1320"/>
                </a:lnSpc>
              </a:pPr>
              <a:r>
                <a:rPr lang="es" sz="1100" b="1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Candado 3: </a:t>
              </a:r>
              <a:r>
                <a:rPr lang="es" sz="110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Candado con fechas</a:t>
              </a:r>
            </a:p>
          </p:txBody>
        </p:sp>
      </p:grpSp>
      <p:sp>
        <p:nvSpPr>
          <p:cNvPr id="25" name="Freeform 25"/>
          <p:cNvSpPr/>
          <p:nvPr/>
        </p:nvSpPr>
        <p:spPr>
          <a:xfrm>
            <a:off x="404528" y="4599375"/>
            <a:ext cx="1340581" cy="1363546"/>
          </a:xfrm>
          <a:custGeom>
            <a:avLst/>
            <a:gdLst/>
            <a:ahLst/>
            <a:cxnLst/>
            <a:rect l="l" t="t" r="r" b="b"/>
            <a:pathLst>
              <a:path w="1340581" h="1363546">
                <a:moveTo>
                  <a:pt x="0" y="0"/>
                </a:moveTo>
                <a:lnTo>
                  <a:pt x="1340582" y="0"/>
                </a:lnTo>
                <a:lnTo>
                  <a:pt x="1340582" y="1363546"/>
                </a:lnTo>
                <a:lnTo>
                  <a:pt x="0" y="136354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6" name="Freeform 26"/>
          <p:cNvSpPr/>
          <p:nvPr/>
        </p:nvSpPr>
        <p:spPr>
          <a:xfrm>
            <a:off x="5355957" y="5859548"/>
            <a:ext cx="1865754" cy="1916917"/>
          </a:xfrm>
          <a:custGeom>
            <a:avLst/>
            <a:gdLst/>
            <a:ahLst/>
            <a:cxnLst/>
            <a:rect l="l" t="t" r="r" b="b"/>
            <a:pathLst>
              <a:path w="1865754" h="1916917">
                <a:moveTo>
                  <a:pt x="0" y="0"/>
                </a:moveTo>
                <a:lnTo>
                  <a:pt x="1865754" y="0"/>
                </a:lnTo>
                <a:lnTo>
                  <a:pt x="1865754" y="1916917"/>
                </a:lnTo>
                <a:lnTo>
                  <a:pt x="0" y="191691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7" name="TextBox 27"/>
          <p:cNvSpPr txBox="1"/>
          <p:nvPr/>
        </p:nvSpPr>
        <p:spPr>
          <a:xfrm>
            <a:off x="428544" y="6468277"/>
            <a:ext cx="5097623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80976" lvl="1" indent="-90488" algn="l">
              <a:lnSpc>
                <a:spcPts val="1200"/>
              </a:lnSpc>
              <a:buFont typeface="Arial"/>
              <a:buChar char="•"/>
            </a:pPr>
            <a:r>
              <a:rPr lang="es" sz="10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Se puede elegir cualquier contraseña con palabras de 5 letras.</a:t>
            </a:r>
          </a:p>
          <a:p>
            <a:pPr marL="180976" lvl="1" indent="-90488" algn="l">
              <a:lnSpc>
                <a:spcPts val="1200"/>
              </a:lnSpc>
              <a:buFont typeface="Arial"/>
              <a:buChar char="•"/>
            </a:pPr>
            <a:r>
              <a:rPr lang="es" sz="10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Sólo están disponibles 10 letras en cada disco.</a:t>
            </a:r>
          </a:p>
          <a:p>
            <a:pPr marL="180976" lvl="1" indent="-90488" algn="l">
              <a:lnSpc>
                <a:spcPts val="1200"/>
              </a:lnSpc>
              <a:buFont typeface="Arial"/>
              <a:buChar char="•"/>
            </a:pPr>
            <a:r>
              <a:rPr lang="es" sz="10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El candado no tiene forma de comprobar si la palabra introducida tiene o no sentido. Por tanto, la contraseña puede ser una palabra sin sentido.</a:t>
            </a:r>
          </a:p>
          <a:p>
            <a:pPr marL="180976" lvl="1" indent="-90488" algn="l">
              <a:lnSpc>
                <a:spcPts val="1200"/>
              </a:lnSpc>
              <a:buFont typeface="Arial"/>
              <a:buChar char="•"/>
            </a:pPr>
            <a:r>
              <a:rPr lang="es" sz="10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Hay letras repetidas en los distintos discos.</a:t>
            </a:r>
          </a:p>
          <a:p>
            <a:pPr marL="180976" lvl="1" indent="-90488" algn="l">
              <a:lnSpc>
                <a:spcPts val="1200"/>
              </a:lnSpc>
              <a:buFont typeface="Arial"/>
              <a:buChar char="•"/>
            </a:pPr>
            <a:r>
              <a:rPr lang="es" sz="10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Para abrirlo es necesario que se muevan los discos de forma que la contraseña aparezca en la posición contigua a la pestaña.</a:t>
            </a:r>
          </a:p>
          <a:p>
            <a:pPr algn="l">
              <a:lnSpc>
                <a:spcPts val="1200"/>
              </a:lnSpc>
            </a:pPr>
            <a:endParaRPr lang="en-US" sz="1000">
              <a:solidFill>
                <a:srgbClr val="000000"/>
              </a:solidFill>
              <a:latin typeface="Garet Light"/>
              <a:ea typeface="Garet Light"/>
              <a:cs typeface="Garet Light"/>
              <a:sym typeface="Garet Light"/>
            </a:endParaRPr>
          </a:p>
        </p:txBody>
      </p:sp>
      <p:grpSp>
        <p:nvGrpSpPr>
          <p:cNvPr id="28" name="Group 28"/>
          <p:cNvGrpSpPr/>
          <p:nvPr/>
        </p:nvGrpSpPr>
        <p:grpSpPr>
          <a:xfrm>
            <a:off x="338289" y="6085014"/>
            <a:ext cx="6883423" cy="285119"/>
            <a:chOff x="0" y="0"/>
            <a:chExt cx="11592412" cy="48017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1592449" cy="480177"/>
            </a:xfrm>
            <a:custGeom>
              <a:avLst/>
              <a:gdLst/>
              <a:ahLst/>
              <a:cxnLst/>
              <a:rect l="l" t="t" r="r" b="b"/>
              <a:pathLst>
                <a:path w="11592449" h="480177">
                  <a:moveTo>
                    <a:pt x="0" y="0"/>
                  </a:moveTo>
                  <a:lnTo>
                    <a:pt x="11592449" y="0"/>
                  </a:lnTo>
                  <a:lnTo>
                    <a:pt x="11592449" y="480177"/>
                  </a:lnTo>
                  <a:lnTo>
                    <a:pt x="0" y="480177"/>
                  </a:lnTo>
                  <a:close/>
                </a:path>
              </a:pathLst>
            </a:custGeom>
            <a:solidFill>
              <a:srgbClr val="733EF6">
                <a:alpha val="14902"/>
              </a:srgbClr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0"/>
              <a:ext cx="11592412" cy="480170"/>
            </a:xfrm>
            <a:prstGeom prst="rect">
              <a:avLst/>
            </a:prstGeom>
          </p:spPr>
          <p:txBody>
            <a:bodyPr lIns="40219" tIns="40219" rIns="40219" bIns="40219" rtlCol="0" anchor="t"/>
            <a:lstStyle/>
            <a:p>
              <a:pPr algn="ctr">
                <a:lnSpc>
                  <a:spcPts val="1320"/>
                </a:lnSpc>
              </a:pPr>
              <a:r>
                <a:rPr lang="es" sz="1100" b="1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Candado 4: </a:t>
              </a:r>
              <a:r>
                <a:rPr lang="es" sz="110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Candato de palabras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338289" y="7633460"/>
            <a:ext cx="6883423" cy="285119"/>
            <a:chOff x="0" y="0"/>
            <a:chExt cx="11592412" cy="48017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1592449" cy="480177"/>
            </a:xfrm>
            <a:custGeom>
              <a:avLst/>
              <a:gdLst/>
              <a:ahLst/>
              <a:cxnLst/>
              <a:rect l="l" t="t" r="r" b="b"/>
              <a:pathLst>
                <a:path w="11592449" h="480177">
                  <a:moveTo>
                    <a:pt x="0" y="0"/>
                  </a:moveTo>
                  <a:lnTo>
                    <a:pt x="11592449" y="0"/>
                  </a:lnTo>
                  <a:lnTo>
                    <a:pt x="11592449" y="480177"/>
                  </a:lnTo>
                  <a:lnTo>
                    <a:pt x="0" y="480177"/>
                  </a:lnTo>
                  <a:close/>
                </a:path>
              </a:pathLst>
            </a:custGeom>
            <a:solidFill>
              <a:srgbClr val="733EF6">
                <a:alpha val="14902"/>
              </a:srgbClr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0"/>
              <a:ext cx="11592412" cy="480170"/>
            </a:xfrm>
            <a:prstGeom prst="rect">
              <a:avLst/>
            </a:prstGeom>
          </p:spPr>
          <p:txBody>
            <a:bodyPr lIns="40219" tIns="40219" rIns="40219" bIns="40219" rtlCol="0" anchor="t"/>
            <a:lstStyle/>
            <a:p>
              <a:pPr algn="ctr">
                <a:lnSpc>
                  <a:spcPts val="1320"/>
                </a:lnSpc>
              </a:pPr>
              <a:r>
                <a:rPr lang="es" sz="1100" b="1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Candado 5: </a:t>
              </a:r>
              <a:r>
                <a:rPr lang="es" sz="110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Candato direccional</a:t>
              </a: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727578" y="1862277"/>
            <a:ext cx="5494133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7491" lvl="1" indent="-118745" algn="l">
              <a:lnSpc>
                <a:spcPts val="1320"/>
              </a:lnSpc>
              <a:spcBef>
                <a:spcPct val="0"/>
              </a:spcBef>
              <a:buFont typeface="Arial"/>
              <a:buChar char="•"/>
            </a:pPr>
            <a:r>
              <a:rPr lang="es" sz="1100" u="none" strike="noStrike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Se puede elegir cualquier contraseña de 4 números.</a:t>
            </a:r>
          </a:p>
          <a:p>
            <a:pPr marL="237491" lvl="1" indent="-118745" algn="l">
              <a:lnSpc>
                <a:spcPts val="1320"/>
              </a:lnSpc>
              <a:spcBef>
                <a:spcPct val="0"/>
              </a:spcBef>
              <a:buFont typeface="Arial"/>
              <a:buChar char="•"/>
            </a:pPr>
            <a:r>
              <a:rPr lang="es" sz="1100" u="none" strike="noStrike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Las casillas son discos que giran, con 10 números comprendidos del 0 al 9.</a:t>
            </a:r>
          </a:p>
          <a:p>
            <a:pPr marL="237491" lvl="1" indent="-118745" algn="l">
              <a:lnSpc>
                <a:spcPts val="1320"/>
              </a:lnSpc>
              <a:spcBef>
                <a:spcPct val="0"/>
              </a:spcBef>
              <a:buFont typeface="Arial"/>
              <a:buChar char="•"/>
            </a:pPr>
            <a:r>
              <a:rPr lang="es" sz="1100" u="none" strike="noStrike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Para poder abrir el candado, es necesario que se muevan los discos de forma que la contraseña aparezca correctamente situada en cada una de las 4 casillas.</a:t>
            </a:r>
          </a:p>
        </p:txBody>
      </p:sp>
      <p:sp>
        <p:nvSpPr>
          <p:cNvPr id="35" name="Freeform 35"/>
          <p:cNvSpPr/>
          <p:nvPr/>
        </p:nvSpPr>
        <p:spPr>
          <a:xfrm>
            <a:off x="428544" y="1349044"/>
            <a:ext cx="1299034" cy="1463076"/>
          </a:xfrm>
          <a:custGeom>
            <a:avLst/>
            <a:gdLst/>
            <a:ahLst/>
            <a:cxnLst/>
            <a:rect l="l" t="t" r="r" b="b"/>
            <a:pathLst>
              <a:path w="1299034" h="1463076">
                <a:moveTo>
                  <a:pt x="0" y="0"/>
                </a:moveTo>
                <a:lnTo>
                  <a:pt x="1299034" y="0"/>
                </a:lnTo>
                <a:lnTo>
                  <a:pt x="1299034" y="1463076"/>
                </a:lnTo>
                <a:lnTo>
                  <a:pt x="0" y="146307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grpSp>
        <p:nvGrpSpPr>
          <p:cNvPr id="36" name="Group 36"/>
          <p:cNvGrpSpPr/>
          <p:nvPr/>
        </p:nvGrpSpPr>
        <p:grpSpPr>
          <a:xfrm>
            <a:off x="338289" y="9181906"/>
            <a:ext cx="6883423" cy="285119"/>
            <a:chOff x="0" y="0"/>
            <a:chExt cx="11592412" cy="48017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1592449" cy="480177"/>
            </a:xfrm>
            <a:custGeom>
              <a:avLst/>
              <a:gdLst/>
              <a:ahLst/>
              <a:cxnLst/>
              <a:rect l="l" t="t" r="r" b="b"/>
              <a:pathLst>
                <a:path w="11592449" h="480177">
                  <a:moveTo>
                    <a:pt x="0" y="0"/>
                  </a:moveTo>
                  <a:lnTo>
                    <a:pt x="11592449" y="0"/>
                  </a:lnTo>
                  <a:lnTo>
                    <a:pt x="11592449" y="480177"/>
                  </a:lnTo>
                  <a:lnTo>
                    <a:pt x="0" y="480177"/>
                  </a:lnTo>
                  <a:close/>
                </a:path>
              </a:pathLst>
            </a:custGeom>
            <a:solidFill>
              <a:srgbClr val="733EF6">
                <a:alpha val="14902"/>
              </a:srgbClr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0"/>
              <a:ext cx="11592412" cy="480170"/>
            </a:xfrm>
            <a:prstGeom prst="rect">
              <a:avLst/>
            </a:prstGeom>
          </p:spPr>
          <p:txBody>
            <a:bodyPr lIns="40219" tIns="40219" rIns="40219" bIns="40219" rtlCol="0" anchor="t"/>
            <a:lstStyle/>
            <a:p>
              <a:pPr algn="ctr">
                <a:lnSpc>
                  <a:spcPts val="1320"/>
                </a:lnSpc>
              </a:pPr>
              <a:r>
                <a:rPr lang="es" sz="1100" b="1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Candado 6: </a:t>
              </a:r>
              <a:r>
                <a:rPr lang="es" sz="110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Candado de caja fuerte</a:t>
              </a:r>
            </a:p>
          </p:txBody>
        </p:sp>
      </p:grpSp>
      <p:sp>
        <p:nvSpPr>
          <p:cNvPr id="39" name="Freeform 39"/>
          <p:cNvSpPr/>
          <p:nvPr/>
        </p:nvSpPr>
        <p:spPr>
          <a:xfrm>
            <a:off x="120334" y="7402724"/>
            <a:ext cx="2384860" cy="2083966"/>
          </a:xfrm>
          <a:custGeom>
            <a:avLst/>
            <a:gdLst/>
            <a:ahLst/>
            <a:cxnLst/>
            <a:rect l="l" t="t" r="r" b="b"/>
            <a:pathLst>
              <a:path w="2384860" h="2083966">
                <a:moveTo>
                  <a:pt x="0" y="0"/>
                </a:moveTo>
                <a:lnTo>
                  <a:pt x="2384860" y="0"/>
                </a:lnTo>
                <a:lnTo>
                  <a:pt x="2384860" y="2083966"/>
                </a:lnTo>
                <a:lnTo>
                  <a:pt x="0" y="208396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0" name="Freeform 40"/>
          <p:cNvSpPr/>
          <p:nvPr/>
        </p:nvSpPr>
        <p:spPr>
          <a:xfrm>
            <a:off x="5631325" y="8960694"/>
            <a:ext cx="1571190" cy="1547739"/>
          </a:xfrm>
          <a:custGeom>
            <a:avLst/>
            <a:gdLst/>
            <a:ahLst/>
            <a:cxnLst/>
            <a:rect l="l" t="t" r="r" b="b"/>
            <a:pathLst>
              <a:path w="1571190" h="1547739">
                <a:moveTo>
                  <a:pt x="0" y="0"/>
                </a:moveTo>
                <a:lnTo>
                  <a:pt x="1571190" y="0"/>
                </a:lnTo>
                <a:lnTo>
                  <a:pt x="1571190" y="1547739"/>
                </a:lnTo>
                <a:lnTo>
                  <a:pt x="0" y="154773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1" name="TextBox 41"/>
          <p:cNvSpPr txBox="1"/>
          <p:nvPr/>
        </p:nvSpPr>
        <p:spPr>
          <a:xfrm>
            <a:off x="1317557" y="159407"/>
            <a:ext cx="5783609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es" sz="5499" dirty="0">
                <a:solidFill>
                  <a:srgbClr val="F5821F"/>
                </a:solidFill>
                <a:latin typeface="Buffalo"/>
                <a:ea typeface="Buffalo"/>
                <a:cs typeface="Buffalo"/>
                <a:sym typeface="Buffalo"/>
              </a:rPr>
              <a:t>Información sobre los candados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428544" y="3541169"/>
            <a:ext cx="4675025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7491" lvl="1" indent="-118745" algn="l">
              <a:lnSpc>
                <a:spcPts val="1320"/>
              </a:lnSpc>
              <a:buFont typeface="Arial"/>
              <a:buChar char="•"/>
            </a:pPr>
            <a:r>
              <a:rPr lang="es" sz="1100" u="none" strike="noStrike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Se puede elegir una contraseña de como máximo 3 cifras: 1, 2 o 3 cifras.</a:t>
            </a:r>
          </a:p>
          <a:p>
            <a:pPr marL="237491" lvl="1" indent="-118745" algn="l">
              <a:lnSpc>
                <a:spcPts val="1320"/>
              </a:lnSpc>
              <a:buFont typeface="Arial"/>
              <a:buChar char="•"/>
            </a:pPr>
            <a:r>
              <a:rPr lang="es" sz="1100" u="none" strike="noStrike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El candado no detecta el orden con el que pulsamos las cifras.</a:t>
            </a:r>
          </a:p>
          <a:p>
            <a:pPr marL="237491" lvl="1" indent="-118745" algn="l">
              <a:lnSpc>
                <a:spcPts val="1320"/>
              </a:lnSpc>
              <a:buFont typeface="Arial"/>
              <a:buChar char="•"/>
            </a:pPr>
            <a:r>
              <a:rPr lang="es" sz="1100" u="none" strike="noStrike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Para abrirlo debe desplazarse la pestaña inferior.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727578" y="4977978"/>
            <a:ext cx="5494133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7491" lvl="1" indent="-118745" algn="l">
              <a:lnSpc>
                <a:spcPts val="1320"/>
              </a:lnSpc>
              <a:buFont typeface="Arial"/>
              <a:buChar char="•"/>
            </a:pPr>
            <a:r>
              <a:rPr lang="es" sz="11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La contraseña puede ser cualquier fecha que tenga el formato DD – M – AA</a:t>
            </a:r>
          </a:p>
          <a:p>
            <a:pPr marL="237491" lvl="1" indent="-118745" algn="l">
              <a:lnSpc>
                <a:spcPts val="1320"/>
              </a:lnSpc>
              <a:buFont typeface="Arial"/>
              <a:buChar char="•"/>
            </a:pPr>
            <a:r>
              <a:rPr lang="es" sz="11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Son permitidas también fechas irreales: 35 – ENERO – 24</a:t>
            </a:r>
          </a:p>
          <a:p>
            <a:pPr marL="237491" lvl="1" indent="-118745" algn="l">
              <a:lnSpc>
                <a:spcPts val="1320"/>
              </a:lnSpc>
              <a:buFont typeface="Arial"/>
              <a:buChar char="•"/>
            </a:pPr>
            <a:r>
              <a:rPr lang="es" sz="11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Para abrirlo es necesario mover los discos para que la fecha quede visible, en las posiciones que corresponden a DD, M o AA.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2294298" y="8027244"/>
            <a:ext cx="4927414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99073" lvl="1" indent="-99536" algn="l">
              <a:lnSpc>
                <a:spcPts val="1320"/>
              </a:lnSpc>
              <a:buFont typeface="Arial"/>
              <a:buChar char="•"/>
            </a:pPr>
            <a:r>
              <a:rPr lang="es" sz="11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Se puede escoger cualquier contraseña de 4 direcciones (arriba, abajo, derecha, izquierda)</a:t>
            </a:r>
          </a:p>
          <a:p>
            <a:pPr marL="199073" lvl="1" indent="-99536" algn="l">
              <a:lnSpc>
                <a:spcPts val="1320"/>
              </a:lnSpc>
              <a:buFont typeface="Arial"/>
              <a:buChar char="•"/>
            </a:pPr>
            <a:r>
              <a:rPr lang="es" sz="11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Una contraseña puede contener elementos repetidos.</a:t>
            </a:r>
          </a:p>
          <a:p>
            <a:pPr marL="199073" lvl="1" indent="-99536" algn="l">
              <a:lnSpc>
                <a:spcPts val="1320"/>
              </a:lnSpc>
              <a:buFont typeface="Arial"/>
              <a:buChar char="•"/>
            </a:pPr>
            <a:r>
              <a:rPr lang="es" sz="11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Para introducir una nueva contraseña se debe presionar 2 veces contra el candado.</a:t>
            </a:r>
          </a:p>
          <a:p>
            <a:pPr marL="199073" lvl="1" indent="-99536" algn="l">
              <a:lnSpc>
                <a:spcPts val="1320"/>
              </a:lnSpc>
              <a:buFont typeface="Arial"/>
              <a:buChar char="•"/>
            </a:pPr>
            <a:r>
              <a:rPr lang="es" sz="11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Cuando el código sea correcto, el candado podrá abrirse.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404528" y="9648615"/>
            <a:ext cx="5121639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99073" lvl="1" indent="-99536" algn="l">
              <a:lnSpc>
                <a:spcPts val="1320"/>
              </a:lnSpc>
              <a:buFont typeface="Arial"/>
              <a:buChar char="•"/>
            </a:pPr>
            <a:r>
              <a:rPr lang="es" sz="11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Se puede elegir cualquier contraseña con 3 números, entre 0 y 39.</a:t>
            </a:r>
          </a:p>
          <a:p>
            <a:pPr marL="199073" lvl="1" indent="-99536" algn="l">
              <a:lnSpc>
                <a:spcPts val="1320"/>
              </a:lnSpc>
              <a:buFont typeface="Arial"/>
              <a:buChar char="•"/>
            </a:pPr>
            <a:r>
              <a:rPr lang="es" sz="110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La contraseña no admite cifras repetidas</a:t>
            </a:r>
          </a:p>
        </p:txBody>
      </p:sp>
      <p:sp>
        <p:nvSpPr>
          <p:cNvPr id="46" name="Freeform 46"/>
          <p:cNvSpPr/>
          <p:nvPr/>
        </p:nvSpPr>
        <p:spPr>
          <a:xfrm>
            <a:off x="338289" y="0"/>
            <a:ext cx="810353" cy="969032"/>
          </a:xfrm>
          <a:custGeom>
            <a:avLst/>
            <a:gdLst/>
            <a:ahLst/>
            <a:cxnLst/>
            <a:rect l="l" t="t" r="r" b="b"/>
            <a:pathLst>
              <a:path w="810353" h="969032">
                <a:moveTo>
                  <a:pt x="0" y="0"/>
                </a:moveTo>
                <a:lnTo>
                  <a:pt x="810353" y="0"/>
                </a:lnTo>
                <a:lnTo>
                  <a:pt x="810353" y="969032"/>
                </a:lnTo>
                <a:lnTo>
                  <a:pt x="0" y="96903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0"/>
            <a:ext cx="7560000" cy="1144694"/>
            <a:chOff x="0" y="0"/>
            <a:chExt cx="2709333" cy="4102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410232"/>
            </a:xfrm>
            <a:custGeom>
              <a:avLst/>
              <a:gdLst/>
              <a:ahLst/>
              <a:cxnLst/>
              <a:rect l="l" t="t" r="r" b="b"/>
              <a:pathLst>
                <a:path w="2709333" h="410232">
                  <a:moveTo>
                    <a:pt x="0" y="0"/>
                  </a:moveTo>
                  <a:lnTo>
                    <a:pt x="2709333" y="0"/>
                  </a:lnTo>
                  <a:lnTo>
                    <a:pt x="2709333" y="410232"/>
                  </a:lnTo>
                  <a:lnTo>
                    <a:pt x="0" y="41023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45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F5821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76871" y="159407"/>
            <a:ext cx="5908948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es" sz="5499">
                <a:solidFill>
                  <a:srgbClr val="F5821F"/>
                </a:solidFill>
                <a:latin typeface="Buffalo"/>
                <a:ea typeface="Buffalo"/>
                <a:cs typeface="Buffalo"/>
                <a:sym typeface="Buffalo"/>
              </a:rPr>
              <a:t>Vocabulario sobre los candados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56000" y="3709992"/>
            <a:ext cx="3095533" cy="564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34"/>
              </a:lnSpc>
            </a:pPr>
            <a:r>
              <a:rPr lang="es" sz="1611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Código:</a:t>
            </a:r>
          </a:p>
          <a:p>
            <a:pPr algn="l">
              <a:lnSpc>
                <a:spcPts val="1934"/>
              </a:lnSpc>
            </a:pPr>
            <a:r>
              <a:rPr lang="es" sz="161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Posible contraseña que se puede introducir en el candado.</a:t>
            </a:r>
          </a:p>
          <a:p>
            <a:pPr algn="l">
              <a:lnSpc>
                <a:spcPts val="1934"/>
              </a:lnSpc>
            </a:pPr>
            <a:endParaRPr lang="en-US" sz="1611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1934"/>
              </a:lnSpc>
            </a:pPr>
            <a:endParaRPr lang="en-US" sz="1611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1934"/>
              </a:lnSpc>
            </a:pPr>
            <a:r>
              <a:rPr lang="es" sz="1611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Elementos del código:</a:t>
            </a:r>
          </a:p>
          <a:p>
            <a:pPr algn="l">
              <a:lnSpc>
                <a:spcPts val="1934"/>
              </a:lnSpc>
            </a:pPr>
            <a:r>
              <a:rPr lang="es" sz="161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Números, letras, símbolos,... que componen un código.</a:t>
            </a:r>
          </a:p>
          <a:p>
            <a:pPr algn="l">
              <a:lnSpc>
                <a:spcPts val="1934"/>
              </a:lnSpc>
            </a:pPr>
            <a:endParaRPr lang="en-US" sz="1611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1934"/>
              </a:lnSpc>
            </a:pPr>
            <a:r>
              <a:rPr lang="es" sz="1611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Casilla:</a:t>
            </a:r>
          </a:p>
          <a:p>
            <a:pPr algn="l">
              <a:lnSpc>
                <a:spcPts val="1934"/>
              </a:lnSpc>
            </a:pPr>
            <a:r>
              <a:rPr lang="es" sz="161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Espacio (físico o no) del candado en el que se introducen los elementos del código.</a:t>
            </a:r>
          </a:p>
          <a:p>
            <a:pPr algn="l">
              <a:lnSpc>
                <a:spcPts val="1934"/>
              </a:lnSpc>
            </a:pPr>
            <a:endParaRPr lang="en-US" sz="1611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1934"/>
              </a:lnSpc>
            </a:pPr>
            <a:r>
              <a:rPr lang="es" sz="1611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Elementos de la casilla:</a:t>
            </a:r>
          </a:p>
          <a:p>
            <a:pPr algn="l">
              <a:lnSpc>
                <a:spcPts val="1934"/>
              </a:lnSpc>
            </a:pPr>
            <a:r>
              <a:rPr lang="es" sz="161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Números, letras, símbolos,... que pueden insertarse en una casilla.</a:t>
            </a:r>
          </a:p>
          <a:p>
            <a:pPr algn="l">
              <a:lnSpc>
                <a:spcPts val="1934"/>
              </a:lnSpc>
            </a:pPr>
            <a:endParaRPr lang="en-US" sz="1611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1934"/>
              </a:lnSpc>
            </a:pPr>
            <a:r>
              <a:rPr lang="es" sz="1611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Clave o contraseña </a:t>
            </a:r>
            <a:r>
              <a:rPr lang="es" sz="161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</a:t>
            </a:r>
          </a:p>
          <a:p>
            <a:pPr algn="l">
              <a:lnSpc>
                <a:spcPts val="1934"/>
              </a:lnSpc>
            </a:pPr>
            <a:r>
              <a:rPr lang="es" sz="161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Código correcto. Cuando lo introduzcamos, el candado se abre.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4105224" y="1540498"/>
            <a:ext cx="2361068" cy="2169494"/>
            <a:chOff x="0" y="0"/>
            <a:chExt cx="3691378" cy="339186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691382" cy="3391916"/>
            </a:xfrm>
            <a:custGeom>
              <a:avLst/>
              <a:gdLst/>
              <a:ahLst/>
              <a:cxnLst/>
              <a:rect l="l" t="t" r="r" b="b"/>
              <a:pathLst>
                <a:path w="3691382" h="3391916">
                  <a:moveTo>
                    <a:pt x="0" y="0"/>
                  </a:moveTo>
                  <a:lnTo>
                    <a:pt x="3691382" y="0"/>
                  </a:lnTo>
                  <a:lnTo>
                    <a:pt x="3691382" y="3391916"/>
                  </a:lnTo>
                  <a:lnTo>
                    <a:pt x="0" y="33919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4415" b="-4413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4241809" y="3700467"/>
            <a:ext cx="2528733" cy="542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5"/>
              </a:lnSpc>
            </a:pPr>
            <a:r>
              <a:rPr lang="es" sz="1671" b="1">
                <a:solidFill>
                  <a:srgbClr val="733EF6"/>
                </a:solidFill>
                <a:latin typeface="Garet Bold"/>
                <a:ea typeface="Garet Bold"/>
                <a:cs typeface="Garet Bold"/>
                <a:sym typeface="Garet Bold"/>
              </a:rPr>
              <a:t>Código:</a:t>
            </a:r>
          </a:p>
          <a:p>
            <a:pPr algn="l">
              <a:lnSpc>
                <a:spcPts val="2005"/>
              </a:lnSpc>
            </a:pPr>
            <a:r>
              <a:rPr lang="es" sz="167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1234, 2930, 1240, ... entre otras posibilidades.</a:t>
            </a:r>
          </a:p>
          <a:p>
            <a:pPr marL="302475" lvl="1" indent="-151237" algn="l">
              <a:lnSpc>
                <a:spcPts val="2005"/>
              </a:lnSpc>
            </a:pPr>
            <a:endParaRPr lang="en-US" sz="1671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2005"/>
              </a:lnSpc>
            </a:pPr>
            <a:r>
              <a:rPr lang="es" sz="1671" b="1">
                <a:solidFill>
                  <a:srgbClr val="733EF6"/>
                </a:solidFill>
                <a:latin typeface="Garet Bold"/>
                <a:ea typeface="Garet Bold"/>
                <a:cs typeface="Garet Bold"/>
                <a:sym typeface="Garet Bold"/>
              </a:rPr>
              <a:t>Elementos del código:</a:t>
            </a:r>
            <a:r>
              <a:rPr lang="es" sz="1671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</a:p>
          <a:p>
            <a:pPr algn="l">
              <a:lnSpc>
                <a:spcPts val="2005"/>
              </a:lnSpc>
            </a:pPr>
            <a:r>
              <a:rPr lang="es" sz="167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El código 1234 tiene 4 elementos: 1, 2, 3 y 4.</a:t>
            </a:r>
          </a:p>
          <a:p>
            <a:pPr marL="302475" lvl="1" indent="-151237" algn="l">
              <a:lnSpc>
                <a:spcPts val="2005"/>
              </a:lnSpc>
            </a:pPr>
            <a:endParaRPr lang="en-US" sz="1671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2005"/>
              </a:lnSpc>
            </a:pPr>
            <a:r>
              <a:rPr lang="es" sz="1671" b="1">
                <a:solidFill>
                  <a:srgbClr val="733EF6"/>
                </a:solidFill>
                <a:latin typeface="Garet Bold"/>
                <a:ea typeface="Garet Bold"/>
                <a:cs typeface="Garet Bold"/>
                <a:sym typeface="Garet Bold"/>
              </a:rPr>
              <a:t>Casilla:</a:t>
            </a:r>
          </a:p>
          <a:p>
            <a:pPr algn="l">
              <a:lnSpc>
                <a:spcPts val="2005"/>
              </a:lnSpc>
            </a:pPr>
            <a:r>
              <a:rPr lang="es" sz="167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Tiene 4 casillas.</a:t>
            </a:r>
          </a:p>
          <a:p>
            <a:pPr marL="302475" lvl="1" indent="-151237" algn="l">
              <a:lnSpc>
                <a:spcPts val="2005"/>
              </a:lnSpc>
            </a:pPr>
            <a:endParaRPr lang="en-US" sz="1671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2005"/>
              </a:lnSpc>
            </a:pPr>
            <a:r>
              <a:rPr lang="es" sz="1671" b="1">
                <a:solidFill>
                  <a:srgbClr val="733EF6"/>
                </a:solidFill>
                <a:latin typeface="Garet Bold"/>
                <a:ea typeface="Garet Bold"/>
                <a:cs typeface="Garet Bold"/>
                <a:sym typeface="Garet Bold"/>
              </a:rPr>
              <a:t>Elementos de la casilla:</a:t>
            </a:r>
          </a:p>
          <a:p>
            <a:pPr algn="l">
              <a:lnSpc>
                <a:spcPts val="2005"/>
              </a:lnSpc>
            </a:pPr>
            <a:r>
              <a:rPr lang="es" sz="167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Números entre 0 y 9. Opciones que tenemos en cada casilla.</a:t>
            </a:r>
          </a:p>
          <a:p>
            <a:pPr algn="l">
              <a:lnSpc>
                <a:spcPts val="2005"/>
              </a:lnSpc>
            </a:pPr>
            <a:endParaRPr lang="en-US" sz="1671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2005"/>
              </a:lnSpc>
            </a:pPr>
            <a:r>
              <a:rPr lang="es" sz="1671" b="1">
                <a:solidFill>
                  <a:srgbClr val="733EF6"/>
                </a:solidFill>
                <a:latin typeface="Garet Bold"/>
                <a:ea typeface="Garet Bold"/>
                <a:cs typeface="Garet Bold"/>
                <a:sym typeface="Garet Bold"/>
              </a:rPr>
              <a:t>Clave o contraseña </a:t>
            </a:r>
            <a:r>
              <a:rPr lang="es" sz="1671">
                <a:solidFill>
                  <a:srgbClr val="733EF6"/>
                </a:solidFill>
                <a:latin typeface="Garet"/>
                <a:ea typeface="Garet"/>
                <a:cs typeface="Garet"/>
                <a:sym typeface="Garet"/>
              </a:rPr>
              <a:t>:</a:t>
            </a:r>
          </a:p>
          <a:p>
            <a:pPr algn="l">
              <a:lnSpc>
                <a:spcPts val="2005"/>
              </a:lnSpc>
            </a:pPr>
            <a:r>
              <a:rPr lang="es" sz="167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4921 (Porque cuando lo insertamos, se abre)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53994" y="2989090"/>
            <a:ext cx="3026006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s" sz="3000">
                <a:solidFill>
                  <a:srgbClr val="000000"/>
                </a:solidFill>
                <a:latin typeface="Cheque Bold"/>
                <a:ea typeface="Cheque Bold"/>
                <a:cs typeface="Cheque Bold"/>
                <a:sym typeface="Cheque Bold"/>
              </a:rPr>
              <a:t>vocabulario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0"/>
            <a:ext cx="7560000" cy="1144694"/>
            <a:chOff x="0" y="0"/>
            <a:chExt cx="2709333" cy="4102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410232"/>
            </a:xfrm>
            <a:custGeom>
              <a:avLst/>
              <a:gdLst/>
              <a:ahLst/>
              <a:cxnLst/>
              <a:rect l="l" t="t" r="r" b="b"/>
              <a:pathLst>
                <a:path w="2709333" h="410232">
                  <a:moveTo>
                    <a:pt x="0" y="0"/>
                  </a:moveTo>
                  <a:lnTo>
                    <a:pt x="2709333" y="0"/>
                  </a:lnTo>
                  <a:lnTo>
                    <a:pt x="2709333" y="410232"/>
                  </a:lnTo>
                  <a:lnTo>
                    <a:pt x="0" y="41023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45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733E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161581" y="211867"/>
            <a:ext cx="6060130" cy="771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s" sz="4400" dirty="0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¿Cuántos códigos admite cada candado?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347931" y="2911206"/>
            <a:ext cx="6782434" cy="1775496"/>
            <a:chOff x="0" y="0"/>
            <a:chExt cx="2430671" cy="63629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430671" cy="636298"/>
            </a:xfrm>
            <a:custGeom>
              <a:avLst/>
              <a:gdLst/>
              <a:ahLst/>
              <a:cxnLst/>
              <a:rect l="l" t="t" r="r" b="b"/>
              <a:pathLst>
                <a:path w="2430671" h="636298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613468"/>
                  </a:lnTo>
                  <a:cubicBezTo>
                    <a:pt x="2430671" y="626077"/>
                    <a:pt x="2420450" y="636298"/>
                    <a:pt x="2407842" y="636298"/>
                  </a:cubicBezTo>
                  <a:lnTo>
                    <a:pt x="22829" y="636298"/>
                  </a:lnTo>
                  <a:cubicBezTo>
                    <a:pt x="10221" y="636298"/>
                    <a:pt x="0" y="626077"/>
                    <a:pt x="0" y="613468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0"/>
              <a:ext cx="2430671" cy="636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40128" y="2237850"/>
            <a:ext cx="6766828" cy="30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80"/>
              </a:lnSpc>
            </a:pPr>
            <a:r>
              <a:rPr lang="es" sz="2000" spc="260">
                <a:solidFill>
                  <a:srgbClr val="733EF6"/>
                </a:solidFill>
                <a:latin typeface="Cheque Bold"/>
                <a:ea typeface="Cheque Bold"/>
                <a:cs typeface="Cheque Bold"/>
                <a:sym typeface="Cheque Bold"/>
              </a:rPr>
              <a:t>información del candado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47931" y="2548365"/>
            <a:ext cx="6766828" cy="284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5"/>
              </a:lnSpc>
            </a:pPr>
            <a:r>
              <a:rPr lang="es" sz="1899" spc="94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¿Cuáles son las características de los candados que se está estudiando?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32325" y="5058177"/>
            <a:ext cx="6766828" cy="30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80"/>
              </a:lnSpc>
            </a:pPr>
            <a:r>
              <a:rPr lang="es" sz="2000" spc="260">
                <a:solidFill>
                  <a:srgbClr val="733EF6"/>
                </a:solidFill>
                <a:latin typeface="Cheque Bold"/>
                <a:ea typeface="Cheque Bold"/>
                <a:cs typeface="Cheque Bold"/>
                <a:sym typeface="Cheque Bold"/>
              </a:rPr>
              <a:t>Simulación de posibles códigos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40128" y="5368692"/>
            <a:ext cx="6766828" cy="1131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8" lvl="1" indent="-205104" algn="l">
              <a:lnSpc>
                <a:spcPts val="2164"/>
              </a:lnSpc>
              <a:buFont typeface="Arial"/>
              <a:buChar char="•"/>
            </a:pPr>
            <a:r>
              <a:rPr lang="es" sz="1899" spc="94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¿Cómo generar la lista (aunque sea parcial) de posibles códigos que admite el candado?</a:t>
            </a:r>
          </a:p>
          <a:p>
            <a:pPr marL="410208" lvl="1" indent="-205104" algn="l">
              <a:lnSpc>
                <a:spcPts val="2164"/>
              </a:lnSpc>
              <a:buFont typeface="Arial"/>
              <a:buChar char="•"/>
            </a:pPr>
            <a:r>
              <a:rPr lang="es" sz="1899" spc="94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¿Cuál es el total de códigos que admite el candado?</a:t>
            </a:r>
          </a:p>
          <a:p>
            <a:pPr marL="410208" lvl="1" indent="-205104" algn="l">
              <a:lnSpc>
                <a:spcPts val="2165"/>
              </a:lnSpc>
              <a:buFont typeface="Arial"/>
              <a:buChar char="•"/>
            </a:pPr>
            <a:r>
              <a:rPr lang="es" sz="1899" spc="94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Si es necesario, añada su trabajo en hojas extra</a:t>
            </a:r>
          </a:p>
        </p:txBody>
      </p:sp>
      <p:graphicFrame>
        <p:nvGraphicFramePr>
          <p:cNvPr id="23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163754"/>
              </p:ext>
            </p:extLst>
          </p:nvPr>
        </p:nvGraphicFramePr>
        <p:xfrm>
          <a:off x="501650" y="3000980"/>
          <a:ext cx="6477000" cy="1558904"/>
        </p:xfrm>
        <a:graphic>
          <a:graphicData uri="http://schemas.openxmlformats.org/drawingml/2006/table">
            <a:tbl>
              <a:tblPr/>
              <a:tblGrid>
                <a:gridCol w="647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486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86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86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86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86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86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86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86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4" name="Group 24"/>
          <p:cNvGrpSpPr/>
          <p:nvPr/>
        </p:nvGrpSpPr>
        <p:grpSpPr>
          <a:xfrm>
            <a:off x="367463" y="6696950"/>
            <a:ext cx="6766828" cy="3635994"/>
            <a:chOff x="0" y="0"/>
            <a:chExt cx="2425078" cy="130305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425079" cy="1303058"/>
            </a:xfrm>
            <a:custGeom>
              <a:avLst/>
              <a:gdLst/>
              <a:ahLst/>
              <a:cxnLst/>
              <a:rect l="l" t="t" r="r" b="b"/>
              <a:pathLst>
                <a:path w="2425079" h="1303058">
                  <a:moveTo>
                    <a:pt x="22882" y="0"/>
                  </a:moveTo>
                  <a:lnTo>
                    <a:pt x="2402197" y="0"/>
                  </a:lnTo>
                  <a:cubicBezTo>
                    <a:pt x="2414834" y="0"/>
                    <a:pt x="2425079" y="10245"/>
                    <a:pt x="2425079" y="22882"/>
                  </a:cubicBezTo>
                  <a:lnTo>
                    <a:pt x="2425079" y="1280176"/>
                  </a:lnTo>
                  <a:cubicBezTo>
                    <a:pt x="2425079" y="1292813"/>
                    <a:pt x="2414834" y="1303058"/>
                    <a:pt x="2402197" y="1303058"/>
                  </a:cubicBezTo>
                  <a:lnTo>
                    <a:pt x="22882" y="1303058"/>
                  </a:lnTo>
                  <a:cubicBezTo>
                    <a:pt x="10245" y="1303058"/>
                    <a:pt x="0" y="1292813"/>
                    <a:pt x="0" y="1280176"/>
                  </a:cubicBezTo>
                  <a:lnTo>
                    <a:pt x="0" y="22882"/>
                  </a:lnTo>
                  <a:cubicBezTo>
                    <a:pt x="0" y="10245"/>
                    <a:pt x="10245" y="0"/>
                    <a:pt x="2288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0"/>
              <a:ext cx="2425078" cy="1303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951246" y="1245462"/>
            <a:ext cx="3657508" cy="897138"/>
            <a:chOff x="0" y="0"/>
            <a:chExt cx="1310768" cy="32151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310768" cy="321514"/>
            </a:xfrm>
            <a:custGeom>
              <a:avLst/>
              <a:gdLst/>
              <a:ahLst/>
              <a:cxnLst/>
              <a:rect l="l" t="t" r="r" b="b"/>
              <a:pathLst>
                <a:path w="1310768" h="321514">
                  <a:moveTo>
                    <a:pt x="42334" y="0"/>
                  </a:moveTo>
                  <a:lnTo>
                    <a:pt x="1268434" y="0"/>
                  </a:lnTo>
                  <a:cubicBezTo>
                    <a:pt x="1279662" y="0"/>
                    <a:pt x="1290429" y="4460"/>
                    <a:pt x="1298369" y="12399"/>
                  </a:cubicBezTo>
                  <a:cubicBezTo>
                    <a:pt x="1306308" y="20339"/>
                    <a:pt x="1310768" y="31107"/>
                    <a:pt x="1310768" y="42334"/>
                  </a:cubicBezTo>
                  <a:lnTo>
                    <a:pt x="1310768" y="279180"/>
                  </a:lnTo>
                  <a:cubicBezTo>
                    <a:pt x="1310768" y="302560"/>
                    <a:pt x="1291814" y="321514"/>
                    <a:pt x="1268434" y="321514"/>
                  </a:cubicBezTo>
                  <a:lnTo>
                    <a:pt x="42334" y="321514"/>
                  </a:lnTo>
                  <a:cubicBezTo>
                    <a:pt x="18954" y="321514"/>
                    <a:pt x="0" y="302560"/>
                    <a:pt x="0" y="279180"/>
                  </a:cubicBezTo>
                  <a:lnTo>
                    <a:pt x="0" y="42334"/>
                  </a:lnTo>
                  <a:cubicBezTo>
                    <a:pt x="0" y="18954"/>
                    <a:pt x="18954" y="0"/>
                    <a:pt x="4233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0"/>
              <a:ext cx="1310768" cy="3215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2219937" y="1318235"/>
            <a:ext cx="2711223" cy="751592"/>
            <a:chOff x="0" y="0"/>
            <a:chExt cx="3638953" cy="1008772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638981" cy="1008779"/>
            </a:xfrm>
            <a:custGeom>
              <a:avLst/>
              <a:gdLst/>
              <a:ahLst/>
              <a:cxnLst/>
              <a:rect l="l" t="t" r="r" b="b"/>
              <a:pathLst>
                <a:path w="3638981" h="1008779">
                  <a:moveTo>
                    <a:pt x="0" y="0"/>
                  </a:moveTo>
                  <a:lnTo>
                    <a:pt x="3638981" y="0"/>
                  </a:lnTo>
                  <a:lnTo>
                    <a:pt x="3638981" y="1008779"/>
                  </a:lnTo>
                  <a:lnTo>
                    <a:pt x="0" y="1008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9525"/>
              <a:ext cx="3638953" cy="1018297"/>
            </a:xfrm>
            <a:prstGeom prst="rect">
              <a:avLst/>
            </a:prstGeom>
          </p:spPr>
          <p:txBody>
            <a:bodyPr lIns="50465" tIns="50465" rIns="50465" bIns="50465" rtlCol="0" anchor="ctr"/>
            <a:lstStyle/>
            <a:p>
              <a:pPr algn="ctr">
                <a:lnSpc>
                  <a:spcPts val="3600"/>
                </a:lnSpc>
              </a:pPr>
              <a:r>
                <a:rPr lang="es" sz="3000">
                  <a:solidFill>
                    <a:srgbClr val="733EF6"/>
                  </a:solidFill>
                  <a:latin typeface="Nefelibata Script"/>
                  <a:ea typeface="Nefelibata Script"/>
                  <a:cs typeface="Nefelibata Script"/>
                  <a:sym typeface="Nefelibata Script"/>
                </a:rPr>
                <a:t>Candado número:</a:t>
              </a:r>
            </a:p>
          </p:txBody>
        </p:sp>
      </p:grpSp>
      <p:sp>
        <p:nvSpPr>
          <p:cNvPr id="33" name="Freeform 33"/>
          <p:cNvSpPr/>
          <p:nvPr/>
        </p:nvSpPr>
        <p:spPr>
          <a:xfrm>
            <a:off x="350420" y="0"/>
            <a:ext cx="811161" cy="969032"/>
          </a:xfrm>
          <a:custGeom>
            <a:avLst/>
            <a:gdLst/>
            <a:ahLst/>
            <a:cxnLst/>
            <a:rect l="l" t="t" r="r" b="b"/>
            <a:pathLst>
              <a:path w="811161" h="969032">
                <a:moveTo>
                  <a:pt x="0" y="0"/>
                </a:moveTo>
                <a:lnTo>
                  <a:pt x="811160" y="0"/>
                </a:lnTo>
                <a:lnTo>
                  <a:pt x="811160" y="969032"/>
                </a:lnTo>
                <a:lnTo>
                  <a:pt x="0" y="9690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4" name="TextBox 34"/>
          <p:cNvSpPr txBox="1"/>
          <p:nvPr/>
        </p:nvSpPr>
        <p:spPr>
          <a:xfrm>
            <a:off x="669026" y="6850140"/>
            <a:ext cx="6766828" cy="271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5"/>
              </a:lnSpc>
            </a:pPr>
            <a:r>
              <a:rPr lang="es" sz="1899" spc="94">
                <a:solidFill>
                  <a:srgbClr val="A6A6A6"/>
                </a:solidFill>
                <a:latin typeface="Buffalo"/>
                <a:ea typeface="Buffalo"/>
                <a:cs typeface="Buffalo"/>
                <a:sym typeface="Buffalo"/>
              </a:rPr>
              <a:t>Espacio para cálculos/diagramas/ideas...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0"/>
            <a:ext cx="7560000" cy="1144694"/>
            <a:chOff x="0" y="0"/>
            <a:chExt cx="2709333" cy="4102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410232"/>
            </a:xfrm>
            <a:custGeom>
              <a:avLst/>
              <a:gdLst/>
              <a:ahLst/>
              <a:cxnLst/>
              <a:rect l="l" t="t" r="r" b="b"/>
              <a:pathLst>
                <a:path w="2709333" h="410232">
                  <a:moveTo>
                    <a:pt x="0" y="0"/>
                  </a:moveTo>
                  <a:lnTo>
                    <a:pt x="2709333" y="0"/>
                  </a:lnTo>
                  <a:lnTo>
                    <a:pt x="2709333" y="410232"/>
                  </a:lnTo>
                  <a:lnTo>
                    <a:pt x="0" y="41023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45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733E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96586" y="1411394"/>
            <a:ext cx="6766828" cy="8785606"/>
            <a:chOff x="0" y="0"/>
            <a:chExt cx="2425078" cy="314856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425079" cy="3148563"/>
            </a:xfrm>
            <a:custGeom>
              <a:avLst/>
              <a:gdLst/>
              <a:ahLst/>
              <a:cxnLst/>
              <a:rect l="l" t="t" r="r" b="b"/>
              <a:pathLst>
                <a:path w="2425079" h="3148563">
                  <a:moveTo>
                    <a:pt x="22882" y="0"/>
                  </a:moveTo>
                  <a:lnTo>
                    <a:pt x="2402197" y="0"/>
                  </a:lnTo>
                  <a:cubicBezTo>
                    <a:pt x="2414834" y="0"/>
                    <a:pt x="2425079" y="10245"/>
                    <a:pt x="2425079" y="22882"/>
                  </a:cubicBezTo>
                  <a:lnTo>
                    <a:pt x="2425079" y="3125681"/>
                  </a:lnTo>
                  <a:cubicBezTo>
                    <a:pt x="2425079" y="3138318"/>
                    <a:pt x="2414834" y="3148563"/>
                    <a:pt x="2402197" y="3148563"/>
                  </a:cubicBezTo>
                  <a:lnTo>
                    <a:pt x="22882" y="3148563"/>
                  </a:lnTo>
                  <a:cubicBezTo>
                    <a:pt x="10245" y="3148563"/>
                    <a:pt x="0" y="3138318"/>
                    <a:pt x="0" y="3125681"/>
                  </a:cubicBezTo>
                  <a:lnTo>
                    <a:pt x="0" y="22882"/>
                  </a:lnTo>
                  <a:cubicBezTo>
                    <a:pt x="0" y="10245"/>
                    <a:pt x="10245" y="0"/>
                    <a:pt x="2288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0"/>
              <a:ext cx="2425078" cy="31485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627958" y="1655067"/>
            <a:ext cx="6766828" cy="271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5"/>
              </a:lnSpc>
            </a:pPr>
            <a:r>
              <a:rPr lang="es" sz="1899" spc="94">
                <a:solidFill>
                  <a:srgbClr val="A6A6A6"/>
                </a:solidFill>
                <a:latin typeface="Buffalo"/>
                <a:ea typeface="Buffalo"/>
                <a:cs typeface="Buffalo"/>
                <a:sym typeface="Buffalo"/>
              </a:rPr>
              <a:t>Espacio para cálculos/diagramas/ideas...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28F4C5C1-F687-9163-0881-C9502D449098}"/>
              </a:ext>
            </a:extLst>
          </p:cNvPr>
          <p:cNvSpPr txBox="1"/>
          <p:nvPr/>
        </p:nvSpPr>
        <p:spPr>
          <a:xfrm>
            <a:off x="396586" y="211867"/>
            <a:ext cx="6825125" cy="771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s" sz="4400" dirty="0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¿Cuántos códigos admite cada candado?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0"/>
            <a:ext cx="7560000" cy="1144694"/>
            <a:chOff x="0" y="0"/>
            <a:chExt cx="2709333" cy="4102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410232"/>
            </a:xfrm>
            <a:custGeom>
              <a:avLst/>
              <a:gdLst/>
              <a:ahLst/>
              <a:cxnLst/>
              <a:rect l="l" t="t" r="r" b="b"/>
              <a:pathLst>
                <a:path w="2709333" h="410232">
                  <a:moveTo>
                    <a:pt x="0" y="0"/>
                  </a:moveTo>
                  <a:lnTo>
                    <a:pt x="2709333" y="0"/>
                  </a:lnTo>
                  <a:lnTo>
                    <a:pt x="2709333" y="410232"/>
                  </a:lnTo>
                  <a:lnTo>
                    <a:pt x="0" y="41023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45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733E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46912" y="4419982"/>
            <a:ext cx="6782434" cy="2340123"/>
            <a:chOff x="0" y="0"/>
            <a:chExt cx="2430671" cy="83864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430671" cy="838647"/>
            </a:xfrm>
            <a:custGeom>
              <a:avLst/>
              <a:gdLst/>
              <a:ahLst/>
              <a:cxnLst/>
              <a:rect l="l" t="t" r="r" b="b"/>
              <a:pathLst>
                <a:path w="2430671" h="838647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815818"/>
                  </a:lnTo>
                  <a:cubicBezTo>
                    <a:pt x="2430671" y="828426"/>
                    <a:pt x="2420450" y="838647"/>
                    <a:pt x="2407842" y="838647"/>
                  </a:cubicBezTo>
                  <a:lnTo>
                    <a:pt x="22829" y="838647"/>
                  </a:lnTo>
                  <a:cubicBezTo>
                    <a:pt x="10221" y="838647"/>
                    <a:pt x="0" y="828426"/>
                    <a:pt x="0" y="815818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0"/>
              <a:ext cx="2430671" cy="8386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graphicFrame>
        <p:nvGraphicFramePr>
          <p:cNvPr id="18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80766"/>
              </p:ext>
            </p:extLst>
          </p:nvPr>
        </p:nvGraphicFramePr>
        <p:xfrm>
          <a:off x="485367" y="4509757"/>
          <a:ext cx="6493283" cy="2154030"/>
        </p:xfrm>
        <a:graphic>
          <a:graphicData uri="http://schemas.openxmlformats.org/drawingml/2006/table">
            <a:tbl>
              <a:tblPr/>
              <a:tblGrid>
                <a:gridCol w="6493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40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0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0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40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40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40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40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40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40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40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9" name="Group 19"/>
          <p:cNvGrpSpPr/>
          <p:nvPr/>
        </p:nvGrpSpPr>
        <p:grpSpPr>
          <a:xfrm>
            <a:off x="333344" y="7832099"/>
            <a:ext cx="6782434" cy="2340123"/>
            <a:chOff x="0" y="0"/>
            <a:chExt cx="2430671" cy="83864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430671" cy="838647"/>
            </a:xfrm>
            <a:custGeom>
              <a:avLst/>
              <a:gdLst/>
              <a:ahLst/>
              <a:cxnLst/>
              <a:rect l="l" t="t" r="r" b="b"/>
              <a:pathLst>
                <a:path w="2430671" h="838647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815818"/>
                  </a:lnTo>
                  <a:cubicBezTo>
                    <a:pt x="2430671" y="828426"/>
                    <a:pt x="2420450" y="838647"/>
                    <a:pt x="2407842" y="838647"/>
                  </a:cubicBezTo>
                  <a:lnTo>
                    <a:pt x="22829" y="838647"/>
                  </a:lnTo>
                  <a:cubicBezTo>
                    <a:pt x="10221" y="838647"/>
                    <a:pt x="0" y="828426"/>
                    <a:pt x="0" y="815818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0"/>
              <a:ext cx="2430671" cy="8386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graphicFrame>
        <p:nvGraphicFramePr>
          <p:cNvPr id="22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401419"/>
              </p:ext>
            </p:extLst>
          </p:nvPr>
        </p:nvGraphicFramePr>
        <p:xfrm>
          <a:off x="485367" y="7921873"/>
          <a:ext cx="6493283" cy="2111690"/>
        </p:xfrm>
        <a:graphic>
          <a:graphicData uri="http://schemas.openxmlformats.org/drawingml/2006/table">
            <a:tbl>
              <a:tblPr/>
              <a:tblGrid>
                <a:gridCol w="6493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69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69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69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169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169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169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169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169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169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169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3" name="Group 23"/>
          <p:cNvGrpSpPr/>
          <p:nvPr/>
        </p:nvGrpSpPr>
        <p:grpSpPr>
          <a:xfrm>
            <a:off x="317737" y="1613663"/>
            <a:ext cx="6782434" cy="1119010"/>
            <a:chOff x="0" y="0"/>
            <a:chExt cx="2430671" cy="40102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430671" cy="401028"/>
            </a:xfrm>
            <a:custGeom>
              <a:avLst/>
              <a:gdLst/>
              <a:ahLst/>
              <a:cxnLst/>
              <a:rect l="l" t="t" r="r" b="b"/>
              <a:pathLst>
                <a:path w="2430671" h="401028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378199"/>
                  </a:lnTo>
                  <a:cubicBezTo>
                    <a:pt x="2430671" y="390807"/>
                    <a:pt x="2420450" y="401028"/>
                    <a:pt x="2407842" y="401028"/>
                  </a:cubicBezTo>
                  <a:lnTo>
                    <a:pt x="22829" y="401028"/>
                  </a:lnTo>
                  <a:cubicBezTo>
                    <a:pt x="10221" y="401028"/>
                    <a:pt x="0" y="390807"/>
                    <a:pt x="0" y="378199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0"/>
              <a:ext cx="2430671" cy="401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485367" y="1839113"/>
            <a:ext cx="2880138" cy="751592"/>
            <a:chOff x="0" y="0"/>
            <a:chExt cx="3865667" cy="100877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865696" cy="1008779"/>
            </a:xfrm>
            <a:custGeom>
              <a:avLst/>
              <a:gdLst/>
              <a:ahLst/>
              <a:cxnLst/>
              <a:rect l="l" t="t" r="r" b="b"/>
              <a:pathLst>
                <a:path w="3865696" h="1008779">
                  <a:moveTo>
                    <a:pt x="0" y="0"/>
                  </a:moveTo>
                  <a:lnTo>
                    <a:pt x="3865696" y="0"/>
                  </a:lnTo>
                  <a:lnTo>
                    <a:pt x="3865696" y="1008779"/>
                  </a:lnTo>
                  <a:lnTo>
                    <a:pt x="0" y="1008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9525"/>
              <a:ext cx="3865667" cy="999247"/>
            </a:xfrm>
            <a:prstGeom prst="rect">
              <a:avLst/>
            </a:prstGeom>
          </p:spPr>
          <p:txBody>
            <a:bodyPr lIns="50465" tIns="50465" rIns="50465" bIns="50465" rtlCol="0" anchor="ctr"/>
            <a:lstStyle/>
            <a:p>
              <a:pPr algn="ctr">
                <a:lnSpc>
                  <a:spcPts val="2760"/>
                </a:lnSpc>
              </a:pPr>
              <a:r>
                <a:rPr lang="es" sz="2300">
                  <a:solidFill>
                    <a:srgbClr val="733EF6"/>
                  </a:solidFill>
                  <a:latin typeface="Nefelibata Script"/>
                  <a:ea typeface="Nefelibata Script"/>
                  <a:cs typeface="Nefelibata Script"/>
                  <a:sym typeface="Nefelibata Script"/>
                </a:rPr>
                <a:t>Candado número: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3564734" y="1839113"/>
            <a:ext cx="3062319" cy="751592"/>
            <a:chOff x="0" y="0"/>
            <a:chExt cx="4110187" cy="100877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110216" cy="1008779"/>
            </a:xfrm>
            <a:custGeom>
              <a:avLst/>
              <a:gdLst/>
              <a:ahLst/>
              <a:cxnLst/>
              <a:rect l="l" t="t" r="r" b="b"/>
              <a:pathLst>
                <a:path w="4110216" h="1008779">
                  <a:moveTo>
                    <a:pt x="0" y="0"/>
                  </a:moveTo>
                  <a:lnTo>
                    <a:pt x="4110216" y="0"/>
                  </a:lnTo>
                  <a:lnTo>
                    <a:pt x="4110216" y="1008779"/>
                  </a:lnTo>
                  <a:lnTo>
                    <a:pt x="0" y="1008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9525"/>
              <a:ext cx="4110187" cy="999247"/>
            </a:xfrm>
            <a:prstGeom prst="rect">
              <a:avLst/>
            </a:prstGeom>
          </p:spPr>
          <p:txBody>
            <a:bodyPr lIns="50465" tIns="50465" rIns="50465" bIns="50465" rtlCol="0" anchor="ctr"/>
            <a:lstStyle/>
            <a:p>
              <a:pPr algn="l">
                <a:lnSpc>
                  <a:spcPts val="2760"/>
                </a:lnSpc>
              </a:pPr>
              <a:r>
                <a:rPr lang="es" sz="2300">
                  <a:solidFill>
                    <a:srgbClr val="733EF6"/>
                  </a:solidFill>
                  <a:latin typeface="Nefelibata Script"/>
                  <a:ea typeface="Nefelibata Script"/>
                  <a:cs typeface="Nefelibata Script"/>
                  <a:sym typeface="Nefelibata Script"/>
                </a:rPr>
                <a:t>Número de códigos:</a:t>
              </a:r>
            </a:p>
          </p:txBody>
        </p:sp>
      </p:grpSp>
      <p:sp>
        <p:nvSpPr>
          <p:cNvPr id="32" name="Freeform 32"/>
          <p:cNvSpPr/>
          <p:nvPr/>
        </p:nvSpPr>
        <p:spPr>
          <a:xfrm>
            <a:off x="485367" y="0"/>
            <a:ext cx="811161" cy="968068"/>
          </a:xfrm>
          <a:custGeom>
            <a:avLst/>
            <a:gdLst/>
            <a:ahLst/>
            <a:cxnLst/>
            <a:rect l="l" t="t" r="r" b="b"/>
            <a:pathLst>
              <a:path w="811161" h="968068">
                <a:moveTo>
                  <a:pt x="0" y="0"/>
                </a:moveTo>
                <a:lnTo>
                  <a:pt x="811161" y="0"/>
                </a:lnTo>
                <a:lnTo>
                  <a:pt x="811161" y="968068"/>
                </a:lnTo>
                <a:lnTo>
                  <a:pt x="0" y="9680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3" name="TextBox 33"/>
          <p:cNvSpPr txBox="1"/>
          <p:nvPr/>
        </p:nvSpPr>
        <p:spPr>
          <a:xfrm>
            <a:off x="333344" y="3285123"/>
            <a:ext cx="6766828" cy="58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80"/>
              </a:lnSpc>
            </a:pPr>
            <a:r>
              <a:rPr lang="es" sz="2000" spc="260">
                <a:solidFill>
                  <a:srgbClr val="733EF6"/>
                </a:solidFill>
                <a:latin typeface="Cheque Bold"/>
                <a:ea typeface="Cheque Bold"/>
                <a:cs typeface="Cheque Bold"/>
                <a:sym typeface="Cheque Bold"/>
              </a:rPr>
              <a:t>Justificación de cómo se ha encontrado el número de códigos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354715" y="4014738"/>
            <a:ext cx="6766828" cy="27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8" lvl="1" indent="-205104" algn="l">
              <a:lnSpc>
                <a:spcPts val="2164"/>
              </a:lnSpc>
              <a:buFont typeface="Arial"/>
              <a:buChar char="•"/>
            </a:pPr>
            <a:r>
              <a:rPr lang="es" sz="1899" spc="9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¿Qué estrategias o técnicas de recuento se han utilizado?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54715" y="7074430"/>
            <a:ext cx="6766828" cy="27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8" lvl="1" indent="-205104" algn="l">
              <a:lnSpc>
                <a:spcPts val="2164"/>
              </a:lnSpc>
              <a:buFont typeface="Arial"/>
              <a:buChar char="•"/>
            </a:pPr>
            <a:r>
              <a:rPr lang="es" sz="1899" spc="9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¿Cómo nos hemos asegurado que no hemos contado códigos de más o menos?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152400" y="152400"/>
            <a:ext cx="7560000" cy="1144694"/>
            <a:chOff x="0" y="0"/>
            <a:chExt cx="2709333" cy="410232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709333" cy="410232"/>
            </a:xfrm>
            <a:custGeom>
              <a:avLst/>
              <a:gdLst/>
              <a:ahLst/>
              <a:cxnLst/>
              <a:rect l="l" t="t" r="r" b="b"/>
              <a:pathLst>
                <a:path w="2709333" h="410232">
                  <a:moveTo>
                    <a:pt x="0" y="0"/>
                  </a:moveTo>
                  <a:lnTo>
                    <a:pt x="2709333" y="0"/>
                  </a:lnTo>
                  <a:lnTo>
                    <a:pt x="2709333" y="410232"/>
                  </a:lnTo>
                  <a:lnTo>
                    <a:pt x="0" y="410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47625"/>
              <a:ext cx="2709333" cy="45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40" name="TextBox 15">
            <a:extLst>
              <a:ext uri="{FF2B5EF4-FFF2-40B4-BE49-F238E27FC236}">
                <a16:creationId xmlns:a16="http://schemas.microsoft.com/office/drawing/2014/main" id="{4AC9A6D3-C6B7-E94C-D2BF-E26EBF9CFBC8}"/>
              </a:ext>
            </a:extLst>
          </p:cNvPr>
          <p:cNvSpPr txBox="1"/>
          <p:nvPr/>
        </p:nvSpPr>
        <p:spPr>
          <a:xfrm>
            <a:off x="1161581" y="211867"/>
            <a:ext cx="6060130" cy="771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s" sz="4400" dirty="0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¿Cuántos códigos admite cada candado?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0"/>
            <a:ext cx="7560000" cy="1144694"/>
            <a:chOff x="0" y="0"/>
            <a:chExt cx="2709333" cy="4102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410232"/>
            </a:xfrm>
            <a:custGeom>
              <a:avLst/>
              <a:gdLst/>
              <a:ahLst/>
              <a:cxnLst/>
              <a:rect l="l" t="t" r="r" b="b"/>
              <a:pathLst>
                <a:path w="2709333" h="410232">
                  <a:moveTo>
                    <a:pt x="0" y="0"/>
                  </a:moveTo>
                  <a:lnTo>
                    <a:pt x="2709333" y="0"/>
                  </a:lnTo>
                  <a:lnTo>
                    <a:pt x="2709333" y="410232"/>
                  </a:lnTo>
                  <a:lnTo>
                    <a:pt x="0" y="41023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45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733E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96586" y="4557446"/>
            <a:ext cx="6766828" cy="27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8" lvl="1" indent="-205104" algn="l">
              <a:lnSpc>
                <a:spcPts val="2164"/>
              </a:lnSpc>
              <a:buFont typeface="Arial"/>
              <a:buChar char="•"/>
            </a:pPr>
            <a:r>
              <a:rPr lang="es" sz="1899" spc="9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Si tenemos el mismo candado con una casilla más, ¿cuántos códigos totales tiene?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54883" y="7495749"/>
            <a:ext cx="6766828" cy="27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8" lvl="1" indent="-205104" algn="l">
              <a:lnSpc>
                <a:spcPts val="2164"/>
              </a:lnSpc>
              <a:buFont typeface="Arial"/>
              <a:buChar char="•"/>
            </a:pPr>
            <a:r>
              <a:rPr lang="es" sz="1899" spc="9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¿Y si tenemos un elementos más por casilla? ¿Qué pasaría entonces?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96586" y="1450029"/>
            <a:ext cx="6766828" cy="566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8" lvl="1" indent="-205104" algn="l">
              <a:lnSpc>
                <a:spcPts val="2164"/>
              </a:lnSpc>
              <a:buFont typeface="Arial"/>
              <a:buChar char="•"/>
            </a:pPr>
            <a:r>
              <a:rPr lang="es" sz="1899" spc="94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Si tenemos que abrir el candado probando todos los códigos, ¿cuánto tiempo se estima que se tardaría en abrir el candado?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388783" y="2283899"/>
            <a:ext cx="6782434" cy="1883023"/>
            <a:chOff x="0" y="0"/>
            <a:chExt cx="2430671" cy="67483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430671" cy="674833"/>
            </a:xfrm>
            <a:custGeom>
              <a:avLst/>
              <a:gdLst/>
              <a:ahLst/>
              <a:cxnLst/>
              <a:rect l="l" t="t" r="r" b="b"/>
              <a:pathLst>
                <a:path w="2430671" h="674833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652004"/>
                  </a:lnTo>
                  <a:cubicBezTo>
                    <a:pt x="2430671" y="664612"/>
                    <a:pt x="2420450" y="674833"/>
                    <a:pt x="2407842" y="674833"/>
                  </a:cubicBezTo>
                  <a:lnTo>
                    <a:pt x="22829" y="674833"/>
                  </a:lnTo>
                  <a:cubicBezTo>
                    <a:pt x="10221" y="674833"/>
                    <a:pt x="0" y="664612"/>
                    <a:pt x="0" y="652004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0"/>
              <a:ext cx="2430671" cy="6748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graphicFrame>
        <p:nvGraphicFramePr>
          <p:cNvPr id="21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51743"/>
              </p:ext>
            </p:extLst>
          </p:nvPr>
        </p:nvGraphicFramePr>
        <p:xfrm>
          <a:off x="454883" y="2373673"/>
          <a:ext cx="6599967" cy="1731996"/>
        </p:xfrm>
        <a:graphic>
          <a:graphicData uri="http://schemas.openxmlformats.org/drawingml/2006/table">
            <a:tbl>
              <a:tblPr/>
              <a:tblGrid>
                <a:gridCol w="6599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444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44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44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44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444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444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444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444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444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3" name="Group 23"/>
          <p:cNvGrpSpPr/>
          <p:nvPr/>
        </p:nvGrpSpPr>
        <p:grpSpPr>
          <a:xfrm>
            <a:off x="396586" y="5222201"/>
            <a:ext cx="6782434" cy="1883023"/>
            <a:chOff x="0" y="0"/>
            <a:chExt cx="2430671" cy="67483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430671" cy="674833"/>
            </a:xfrm>
            <a:custGeom>
              <a:avLst/>
              <a:gdLst/>
              <a:ahLst/>
              <a:cxnLst/>
              <a:rect l="l" t="t" r="r" b="b"/>
              <a:pathLst>
                <a:path w="2430671" h="674833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652004"/>
                  </a:lnTo>
                  <a:cubicBezTo>
                    <a:pt x="2430671" y="664612"/>
                    <a:pt x="2420450" y="674833"/>
                    <a:pt x="2407842" y="674833"/>
                  </a:cubicBezTo>
                  <a:lnTo>
                    <a:pt x="22829" y="674833"/>
                  </a:lnTo>
                  <a:cubicBezTo>
                    <a:pt x="10221" y="674833"/>
                    <a:pt x="0" y="664612"/>
                    <a:pt x="0" y="652004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0"/>
              <a:ext cx="2430671" cy="6748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graphicFrame>
        <p:nvGraphicFramePr>
          <p:cNvPr id="26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983831"/>
              </p:ext>
            </p:extLst>
          </p:nvPr>
        </p:nvGraphicFramePr>
        <p:xfrm>
          <a:off x="454883" y="5311976"/>
          <a:ext cx="6599967" cy="1697319"/>
        </p:xfrm>
        <a:graphic>
          <a:graphicData uri="http://schemas.openxmlformats.org/drawingml/2006/table">
            <a:tbl>
              <a:tblPr/>
              <a:tblGrid>
                <a:gridCol w="6599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59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9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9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59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59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59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59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7" name="Group 27"/>
          <p:cNvGrpSpPr/>
          <p:nvPr/>
        </p:nvGrpSpPr>
        <p:grpSpPr>
          <a:xfrm>
            <a:off x="396586" y="7986718"/>
            <a:ext cx="6782434" cy="1883023"/>
            <a:chOff x="0" y="0"/>
            <a:chExt cx="2430671" cy="674833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430671" cy="674833"/>
            </a:xfrm>
            <a:custGeom>
              <a:avLst/>
              <a:gdLst/>
              <a:ahLst/>
              <a:cxnLst/>
              <a:rect l="l" t="t" r="r" b="b"/>
              <a:pathLst>
                <a:path w="2430671" h="674833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652004"/>
                  </a:lnTo>
                  <a:cubicBezTo>
                    <a:pt x="2430671" y="664612"/>
                    <a:pt x="2420450" y="674833"/>
                    <a:pt x="2407842" y="674833"/>
                  </a:cubicBezTo>
                  <a:lnTo>
                    <a:pt x="22829" y="674833"/>
                  </a:lnTo>
                  <a:cubicBezTo>
                    <a:pt x="10221" y="674833"/>
                    <a:pt x="0" y="664612"/>
                    <a:pt x="0" y="652004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0"/>
              <a:ext cx="2430671" cy="6748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/>
            </a:p>
          </p:txBody>
        </p:sp>
      </p:grpSp>
      <p:graphicFrame>
        <p:nvGraphicFramePr>
          <p:cNvPr id="30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155087"/>
              </p:ext>
            </p:extLst>
          </p:nvPr>
        </p:nvGraphicFramePr>
        <p:xfrm>
          <a:off x="454883" y="8076493"/>
          <a:ext cx="6599967" cy="1733670"/>
        </p:xfrm>
        <a:graphic>
          <a:graphicData uri="http://schemas.openxmlformats.org/drawingml/2006/table">
            <a:tbl>
              <a:tblPr/>
              <a:tblGrid>
                <a:gridCol w="6599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63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63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63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63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63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63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63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63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63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" name="TextBox 15">
            <a:extLst>
              <a:ext uri="{FF2B5EF4-FFF2-40B4-BE49-F238E27FC236}">
                <a16:creationId xmlns:a16="http://schemas.microsoft.com/office/drawing/2014/main" id="{7CC184E1-CC1F-04D2-35E5-CAD51C5F55FE}"/>
              </a:ext>
            </a:extLst>
          </p:cNvPr>
          <p:cNvSpPr txBox="1"/>
          <p:nvPr/>
        </p:nvSpPr>
        <p:spPr>
          <a:xfrm>
            <a:off x="396586" y="211867"/>
            <a:ext cx="6825125" cy="771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s" sz="4400" dirty="0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¿Cuántos códigos admite cada candado?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733E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aphicFrame>
        <p:nvGraphicFramePr>
          <p:cNvPr id="12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765397"/>
              </p:ext>
            </p:extLst>
          </p:nvPr>
        </p:nvGraphicFramePr>
        <p:xfrm>
          <a:off x="365385" y="2103923"/>
          <a:ext cx="6855824" cy="7741004"/>
        </p:xfrm>
        <a:graphic>
          <a:graphicData uri="http://schemas.openxmlformats.org/drawingml/2006/table">
            <a:tbl>
              <a:tblPr/>
              <a:tblGrid>
                <a:gridCol w="132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5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8392"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s" sz="1100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Candato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s" sz="1100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Cálculo </a:t>
                      </a:r>
                      <a:r>
                        <a:rPr lang="es" sz="11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del número de códigos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s" sz="1100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Resultado </a:t>
                      </a:r>
                      <a:r>
                        <a:rPr lang="es" sz="11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del número de códigos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s" sz="1100" b="1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Tiempo </a:t>
                      </a:r>
                      <a:r>
                        <a:rPr lang="es" sz="11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aproximado para abrirlo</a:t>
                      </a: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6529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6529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6529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6529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6529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6529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en-US" sz="1100" dirty="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Freeform 13"/>
          <p:cNvSpPr/>
          <p:nvPr/>
        </p:nvSpPr>
        <p:spPr>
          <a:xfrm>
            <a:off x="514741" y="4101859"/>
            <a:ext cx="908235" cy="905705"/>
          </a:xfrm>
          <a:custGeom>
            <a:avLst/>
            <a:gdLst/>
            <a:ahLst/>
            <a:cxnLst/>
            <a:rect l="l" t="t" r="r" b="b"/>
            <a:pathLst>
              <a:path w="908235" h="905705">
                <a:moveTo>
                  <a:pt x="0" y="0"/>
                </a:moveTo>
                <a:lnTo>
                  <a:pt x="908235" y="0"/>
                </a:lnTo>
                <a:lnTo>
                  <a:pt x="908235" y="905705"/>
                </a:lnTo>
                <a:lnTo>
                  <a:pt x="0" y="90570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4" name="Freeform 14"/>
          <p:cNvSpPr/>
          <p:nvPr/>
        </p:nvSpPr>
        <p:spPr>
          <a:xfrm>
            <a:off x="617387" y="5312364"/>
            <a:ext cx="805589" cy="819389"/>
          </a:xfrm>
          <a:custGeom>
            <a:avLst/>
            <a:gdLst/>
            <a:ahLst/>
            <a:cxnLst/>
            <a:rect l="l" t="t" r="r" b="b"/>
            <a:pathLst>
              <a:path w="805589" h="819389">
                <a:moveTo>
                  <a:pt x="0" y="0"/>
                </a:moveTo>
                <a:lnTo>
                  <a:pt x="805589" y="0"/>
                </a:lnTo>
                <a:lnTo>
                  <a:pt x="805589" y="819390"/>
                </a:lnTo>
                <a:lnTo>
                  <a:pt x="0" y="81939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5" name="Freeform 15"/>
          <p:cNvSpPr/>
          <p:nvPr/>
        </p:nvSpPr>
        <p:spPr>
          <a:xfrm>
            <a:off x="544834" y="6369441"/>
            <a:ext cx="932877" cy="958459"/>
          </a:xfrm>
          <a:custGeom>
            <a:avLst/>
            <a:gdLst/>
            <a:ahLst/>
            <a:cxnLst/>
            <a:rect l="l" t="t" r="r" b="b"/>
            <a:pathLst>
              <a:path w="932877" h="958459">
                <a:moveTo>
                  <a:pt x="0" y="0"/>
                </a:moveTo>
                <a:lnTo>
                  <a:pt x="932876" y="0"/>
                </a:lnTo>
                <a:lnTo>
                  <a:pt x="932876" y="958458"/>
                </a:lnTo>
                <a:lnTo>
                  <a:pt x="0" y="95845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6" name="Freeform 16"/>
          <p:cNvSpPr/>
          <p:nvPr/>
        </p:nvSpPr>
        <p:spPr>
          <a:xfrm>
            <a:off x="617387" y="2908300"/>
            <a:ext cx="787770" cy="887250"/>
          </a:xfrm>
          <a:custGeom>
            <a:avLst/>
            <a:gdLst/>
            <a:ahLst/>
            <a:cxnLst/>
            <a:rect l="l" t="t" r="r" b="b"/>
            <a:pathLst>
              <a:path w="787770" h="887250">
                <a:moveTo>
                  <a:pt x="0" y="0"/>
                </a:moveTo>
                <a:lnTo>
                  <a:pt x="787770" y="0"/>
                </a:lnTo>
                <a:lnTo>
                  <a:pt x="787770" y="887249"/>
                </a:lnTo>
                <a:lnTo>
                  <a:pt x="0" y="88724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ES" dirty="0"/>
          </a:p>
        </p:txBody>
      </p:sp>
      <p:sp>
        <p:nvSpPr>
          <p:cNvPr id="17" name="Freeform 17"/>
          <p:cNvSpPr/>
          <p:nvPr/>
        </p:nvSpPr>
        <p:spPr>
          <a:xfrm>
            <a:off x="333192" y="7404100"/>
            <a:ext cx="1311458" cy="1145994"/>
          </a:xfrm>
          <a:custGeom>
            <a:avLst/>
            <a:gdLst/>
            <a:ahLst/>
            <a:cxnLst/>
            <a:rect l="l" t="t" r="r" b="b"/>
            <a:pathLst>
              <a:path w="1311458" h="1145994">
                <a:moveTo>
                  <a:pt x="0" y="0"/>
                </a:moveTo>
                <a:lnTo>
                  <a:pt x="1311459" y="0"/>
                </a:lnTo>
                <a:lnTo>
                  <a:pt x="1311459" y="1145994"/>
                </a:lnTo>
                <a:lnTo>
                  <a:pt x="0" y="114599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8" name="Freeform 18"/>
          <p:cNvSpPr/>
          <p:nvPr/>
        </p:nvSpPr>
        <p:spPr>
          <a:xfrm>
            <a:off x="514741" y="8623300"/>
            <a:ext cx="962970" cy="948597"/>
          </a:xfrm>
          <a:custGeom>
            <a:avLst/>
            <a:gdLst/>
            <a:ahLst/>
            <a:cxnLst/>
            <a:rect l="l" t="t" r="r" b="b"/>
            <a:pathLst>
              <a:path w="962970" h="948597">
                <a:moveTo>
                  <a:pt x="0" y="0"/>
                </a:moveTo>
                <a:lnTo>
                  <a:pt x="962969" y="0"/>
                </a:lnTo>
                <a:lnTo>
                  <a:pt x="962969" y="948597"/>
                </a:lnTo>
                <a:lnTo>
                  <a:pt x="0" y="94859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9" name="Freeform 19"/>
          <p:cNvSpPr/>
          <p:nvPr/>
        </p:nvSpPr>
        <p:spPr>
          <a:xfrm>
            <a:off x="485367" y="0"/>
            <a:ext cx="811161" cy="968068"/>
          </a:xfrm>
          <a:custGeom>
            <a:avLst/>
            <a:gdLst/>
            <a:ahLst/>
            <a:cxnLst/>
            <a:rect l="l" t="t" r="r" b="b"/>
            <a:pathLst>
              <a:path w="811161" h="968068">
                <a:moveTo>
                  <a:pt x="0" y="0"/>
                </a:moveTo>
                <a:lnTo>
                  <a:pt x="811161" y="0"/>
                </a:lnTo>
                <a:lnTo>
                  <a:pt x="811161" y="968068"/>
                </a:lnTo>
                <a:lnTo>
                  <a:pt x="0" y="96806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1" name="TextBox 21"/>
          <p:cNvSpPr txBox="1"/>
          <p:nvPr/>
        </p:nvSpPr>
        <p:spPr>
          <a:xfrm>
            <a:off x="396586" y="1298969"/>
            <a:ext cx="6766828" cy="655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9"/>
              </a:lnSpc>
            </a:pPr>
            <a:r>
              <a:rPr lang="es" sz="2299" spc="114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Rellene la tabla con los resultados del resto de candados, si lo necesita, pregunte al equipo encargado.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65EF58BA-0EAF-626D-A39D-E2320A9E6CE4}"/>
              </a:ext>
            </a:extLst>
          </p:cNvPr>
          <p:cNvSpPr txBox="1"/>
          <p:nvPr/>
        </p:nvSpPr>
        <p:spPr>
          <a:xfrm>
            <a:off x="1161581" y="211867"/>
            <a:ext cx="6060130" cy="771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s" sz="4400" dirty="0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¿Cuántos códigos admite cada candado?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2135</Words>
  <Application>Microsoft Office PowerPoint</Application>
  <PresentationFormat>Custom</PresentationFormat>
  <Paragraphs>241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9" baseType="lpstr">
      <vt:lpstr>Glacial Indifference Bold</vt:lpstr>
      <vt:lpstr>Lato</vt:lpstr>
      <vt:lpstr>Arial</vt:lpstr>
      <vt:lpstr>Buffalo</vt:lpstr>
      <vt:lpstr>Cocomat Pro Bold</vt:lpstr>
      <vt:lpstr>Garet Light</vt:lpstr>
      <vt:lpstr>Cheque Bold</vt:lpstr>
      <vt:lpstr>Glacial Indifference</vt:lpstr>
      <vt:lpstr>Calibri</vt:lpstr>
      <vt:lpstr>Nefelibata Script</vt:lpstr>
      <vt:lpstr>Garet</vt:lpstr>
      <vt:lpstr>Economica Bold</vt:lpstr>
      <vt:lpstr>Lato Bold</vt:lpstr>
      <vt:lpstr>Economica</vt:lpstr>
      <vt:lpstr>White Star</vt:lpstr>
      <vt:lpstr>Inter Bold</vt:lpstr>
      <vt:lpstr>Aileron</vt:lpstr>
      <vt:lpstr>Cocomat Pro</vt:lpstr>
      <vt:lpstr>Garet Bold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Dossier de treball - Santa Anna</dc:title>
  <cp:lastModifiedBy>Susana Vásquez</cp:lastModifiedBy>
  <cp:revision>2</cp:revision>
  <dcterms:created xsi:type="dcterms:W3CDTF">2006-08-16T00:00:00Z</dcterms:created>
  <dcterms:modified xsi:type="dcterms:W3CDTF">2025-01-14T07:46:28Z</dcterms:modified>
  <dc:identifier>DAGDoTuXk8E</dc:identifier>
</cp:coreProperties>
</file>