
<file path=[Content_Types].xml><?xml version="1.0" encoding="utf-8"?>
<Types xmlns="http://schemas.openxmlformats.org/package/2006/content-types">
  <Default Extension="jpeg" ContentType="image/jpeg"/>
  <Default Extension="mkv" ContentType="video/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1" r:id="rId9"/>
    <p:sldId id="262" r:id="rId10"/>
    <p:sldId id="263" r:id="rId11"/>
    <p:sldId id="265" r:id="rId12"/>
    <p:sldId id="264"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Lst>
  <dgm:cxnLst>
    <dgm:cxn modelId="{DC951A47-D712-4DDF-BC45-034C400F587A}" type="presOf" srcId="{08F627ED-A304-4697-8C44-18E45D3D2B1A}" destId="{D6614DDC-66DE-4E26-A0E6-8B5D4F611437}" srcOrd="0" destOrd="0" presId="urn:microsoft.com/office/officeart/2016/7/layout/HexagonTimeline"/>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Lst>
  <dgm:cxnLst>
    <dgm:cxn modelId="{DC951A47-D712-4DDF-BC45-034C400F587A}" type="presOf" srcId="{08F627ED-A304-4697-8C44-18E45D3D2B1A}" destId="{D6614DDC-66DE-4E26-A0E6-8B5D4F611437}" srcOrd="0"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Lst>
  <dgm:cxnLst>
    <dgm:cxn modelId="{DC951A47-D712-4DDF-BC45-034C400F587A}" type="presOf" srcId="{08F627ED-A304-4697-8C44-18E45D3D2B1A}" destId="{D6614DDC-66DE-4E26-A0E6-8B5D4F611437}" srcOrd="0"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Lst>
  <dgm:cxnLst>
    <dgm:cxn modelId="{DC951A47-D712-4DDF-BC45-034C400F587A}" type="presOf" srcId="{08F627ED-A304-4697-8C44-18E45D3D2B1A}" destId="{D6614DDC-66DE-4E26-A0E6-8B5D4F611437}" srcOrd="0"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Lst>
  <dgm:cxnLst>
    <dgm:cxn modelId="{DC951A47-D712-4DDF-BC45-034C400F587A}" type="presOf" srcId="{08F627ED-A304-4697-8C44-18E45D3D2B1A}" destId="{D6614DDC-66DE-4E26-A0E6-8B5D4F611437}" srcOrd="0"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Lst>
  <dgm:cxnLst>
    <dgm:cxn modelId="{DC951A47-D712-4DDF-BC45-034C400F587A}" type="presOf" srcId="{08F627ED-A304-4697-8C44-18E45D3D2B1A}" destId="{D6614DDC-66DE-4E26-A0E6-8B5D4F611437}" srcOrd="0"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Lst>
  <dgm:cxnLst>
    <dgm:cxn modelId="{DC951A47-D712-4DDF-BC45-034C400F587A}" type="presOf" srcId="{08F627ED-A304-4697-8C44-18E45D3D2B1A}" destId="{D6614DDC-66DE-4E26-A0E6-8B5D4F611437}" srcOrd="0"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video" Target="../media/media1.mkv"/><Relationship Id="rId1" Type="http://schemas.microsoft.com/office/2007/relationships/media" Target="../media/media1.mkv"/><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image" Target="../media/image2.jpe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4" y="2052001"/>
            <a:ext cx="4775075" cy="1630906"/>
          </a:xfrm>
        </p:spPr>
        <p:txBody>
          <a:bodyPr>
            <a:normAutofit fontScale="90000"/>
          </a:bodyPr>
          <a:lstStyle/>
          <a:p>
            <a:r>
              <a:rPr lang="en-US" sz="4400" dirty="0">
                <a:solidFill>
                  <a:schemeClr val="tx1"/>
                </a:solidFill>
              </a:rPr>
              <a:t>Boat in river with mountain background</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6" y="3735238"/>
            <a:ext cx="4727929" cy="1147658"/>
          </a:xfrm>
        </p:spPr>
        <p:txBody>
          <a:bodyPr>
            <a:normAutofit fontScale="85000" lnSpcReduction="20000"/>
          </a:bodyPr>
          <a:lstStyle/>
          <a:p>
            <a:r>
              <a:rPr lang="en-US" dirty="0">
                <a:solidFill>
                  <a:schemeClr val="tx1"/>
                </a:solidFill>
              </a:rPr>
              <a:t>Computer Graphics(Lab) CSE-422</a:t>
            </a:r>
          </a:p>
          <a:p>
            <a:r>
              <a:rPr lang="en-US" b="1" dirty="0">
                <a:solidFill>
                  <a:schemeClr val="tx1"/>
                </a:solidFill>
              </a:rPr>
              <a:t>Submitted to</a:t>
            </a:r>
          </a:p>
          <a:p>
            <a:r>
              <a:rPr lang="en-US" dirty="0">
                <a:solidFill>
                  <a:schemeClr val="tx1"/>
                </a:solidFill>
              </a:rPr>
              <a:t>Maria Afnan </a:t>
            </a:r>
            <a:r>
              <a:rPr lang="en-US" dirty="0" err="1">
                <a:solidFill>
                  <a:schemeClr val="tx1"/>
                </a:solidFill>
              </a:rPr>
              <a:t>Pushpo</a:t>
            </a:r>
            <a:endParaRPr lang="en-US" dirty="0">
              <a:solidFill>
                <a:schemeClr val="tx1"/>
              </a:solidFill>
            </a:endParaRPr>
          </a:p>
          <a:p>
            <a:r>
              <a:rPr lang="en-US" dirty="0">
                <a:solidFill>
                  <a:schemeClr val="tx1"/>
                </a:solidFill>
              </a:rPr>
              <a:t>Lecturer</a:t>
            </a:r>
          </a:p>
          <a:p>
            <a:r>
              <a:rPr lang="en-US" b="1" dirty="0" err="1">
                <a:solidFill>
                  <a:schemeClr val="tx1"/>
                </a:solidFill>
              </a:rPr>
              <a:t>Primeasia</a:t>
            </a:r>
            <a:r>
              <a:rPr lang="en-US" b="1" dirty="0">
                <a:solidFill>
                  <a:schemeClr val="tx1"/>
                </a:solidFill>
              </a:rPr>
              <a:t> University</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F415-9381-430E-AAF6-868A462CA6C4}"/>
              </a:ext>
            </a:extLst>
          </p:cNvPr>
          <p:cNvSpPr>
            <a:spLocks noGrp="1"/>
          </p:cNvSpPr>
          <p:nvPr>
            <p:ph type="ctrTitle"/>
          </p:nvPr>
        </p:nvSpPr>
        <p:spPr/>
        <p:txBody>
          <a:bodyPr>
            <a:normAutofit/>
          </a:bodyPr>
          <a:lstStyle/>
          <a:p>
            <a:r>
              <a:rPr lang="en-US" sz="1800" b="1" dirty="0"/>
              <a:t>Thank you</a:t>
            </a:r>
            <a:br>
              <a:rPr lang="en-US" sz="1800" dirty="0"/>
            </a:br>
            <a:br>
              <a:rPr lang="en-US" sz="1800" dirty="0"/>
            </a:br>
            <a:r>
              <a:rPr lang="en-US" sz="1800" b="1" dirty="0"/>
              <a:t>created by </a:t>
            </a:r>
            <a:br>
              <a:rPr lang="en-US" sz="1800" dirty="0"/>
            </a:br>
            <a:br>
              <a:rPr lang="en-US" sz="1800" dirty="0"/>
            </a:br>
            <a:r>
              <a:rPr lang="en-US" sz="1800" dirty="0"/>
              <a:t>Tanvir Anjum </a:t>
            </a:r>
            <a:r>
              <a:rPr lang="en-US" sz="1800" dirty="0" err="1"/>
              <a:t>labir</a:t>
            </a:r>
            <a:br>
              <a:rPr lang="en-US" sz="1800" dirty="0"/>
            </a:br>
            <a:r>
              <a:rPr lang="en-US" sz="1800" dirty="0"/>
              <a:t>191039042</a:t>
            </a:r>
            <a:br>
              <a:rPr lang="en-US" sz="1800" dirty="0"/>
            </a:br>
            <a:r>
              <a:rPr lang="en-US" sz="1800" dirty="0"/>
              <a:t>department of </a:t>
            </a:r>
            <a:r>
              <a:rPr lang="en-US" sz="1800" dirty="0" err="1"/>
              <a:t>cse</a:t>
            </a:r>
            <a:endParaRPr lang="en-US" sz="1800" dirty="0"/>
          </a:p>
        </p:txBody>
      </p:sp>
    </p:spTree>
    <p:extLst>
      <p:ext uri="{BB962C8B-B14F-4D97-AF65-F5344CB8AC3E}">
        <p14:creationId xmlns:p14="http://schemas.microsoft.com/office/powerpoint/2010/main" val="2142554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884281"/>
          </a:xfrm>
        </p:spPr>
        <p:txBody>
          <a:bodyPr>
            <a:normAutofit/>
          </a:bodyPr>
          <a:lstStyle/>
          <a:p>
            <a:pPr algn="ctr"/>
            <a:r>
              <a:rPr lang="en-US" u="sng" dirty="0">
                <a:solidFill>
                  <a:schemeClr val="tx1">
                    <a:lumMod val="75000"/>
                    <a:lumOff val="25000"/>
                  </a:schemeClr>
                </a:solidFill>
              </a:rPr>
              <a:t>Project Output</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465958686"/>
              </p:ext>
            </p:extLst>
          </p:nvPr>
        </p:nvGraphicFramePr>
        <p:xfrm>
          <a:off x="4740752" y="1664035"/>
          <a:ext cx="6718434" cy="43710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6" name="2021-11-21 09-23-25">
            <a:hlinkClick r:id="" action="ppaction://media"/>
            <a:extLst>
              <a:ext uri="{FF2B5EF4-FFF2-40B4-BE49-F238E27FC236}">
                <a16:creationId xmlns:a16="http://schemas.microsoft.com/office/drawing/2014/main" id="{EC7BD4A5-9BF2-4CF6-B1EB-B3BC31029160}"/>
              </a:ext>
            </a:extLst>
          </p:cNvPr>
          <p:cNvPicPr>
            <a:picLocks noChangeAspect="1"/>
          </p:cNvPicPr>
          <p:nvPr>
            <a:videoFile r:link="rId2"/>
            <p:extLst>
              <p:ext uri="{DAA4B4D4-6D71-4841-9C94-3DE7FCFB9230}">
                <p14:media xmlns:p14="http://schemas.microsoft.com/office/powerpoint/2010/main" r:embed="rId1"/>
              </p:ext>
            </p:extLst>
          </p:nvPr>
        </p:nvPicPr>
        <p:blipFill>
          <a:blip r:embed="rId10"/>
          <a:stretch>
            <a:fillRect/>
          </a:stretch>
        </p:blipFill>
        <p:spPr>
          <a:xfrm>
            <a:off x="4417103" y="1276709"/>
            <a:ext cx="7340156" cy="5206388"/>
          </a:xfrm>
          <a:prstGeom prst="rect">
            <a:avLst/>
          </a:prstGeom>
        </p:spPr>
      </p:pic>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83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27964" y="380819"/>
            <a:ext cx="6718433" cy="619845"/>
          </a:xfrm>
        </p:spPr>
        <p:txBody>
          <a:bodyPr>
            <a:normAutofit fontScale="90000"/>
          </a:bodyPr>
          <a:lstStyle/>
          <a:p>
            <a:pPr algn="ctr"/>
            <a:r>
              <a:rPr lang="en-US" u="sng" dirty="0">
                <a:solidFill>
                  <a:schemeClr val="tx1">
                    <a:lumMod val="75000"/>
                    <a:lumOff val="25000"/>
                  </a:schemeClr>
                </a:solidFill>
              </a:rPr>
              <a:t>Layers</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2436975616"/>
              </p:ext>
            </p:extLst>
          </p:nvPr>
        </p:nvGraphicFramePr>
        <p:xfrm>
          <a:off x="4740752" y="1664035"/>
          <a:ext cx="6718434" cy="4371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44EB77D2-D163-46BD-97E1-B664EA906247}"/>
              </a:ext>
            </a:extLst>
          </p:cNvPr>
          <p:cNvSpPr txBox="1"/>
          <p:nvPr/>
        </p:nvSpPr>
        <p:spPr>
          <a:xfrm>
            <a:off x="4830794" y="1025680"/>
            <a:ext cx="6628392" cy="5355312"/>
          </a:xfrm>
          <a:prstGeom prst="rect">
            <a:avLst/>
          </a:prstGeom>
          <a:noFill/>
        </p:spPr>
        <p:txBody>
          <a:bodyPr wrap="square" rtlCol="0">
            <a:spAutoFit/>
          </a:bodyPr>
          <a:lstStyle/>
          <a:p>
            <a:r>
              <a:rPr lang="en-US" dirty="0"/>
              <a:t>In this project there are three layers used as background. First layer of background is represented as sky full of light of the sun. where we can see the mountains and the sun. In second layer we can see the river the boat are moving. And In the bottom layer we can see some grounds of grass and some trees over there. Here I used </a:t>
            </a:r>
            <a:r>
              <a:rPr lang="en-US" dirty="0" err="1"/>
              <a:t>Opengl</a:t>
            </a:r>
            <a:r>
              <a:rPr lang="en-US" dirty="0"/>
              <a:t> Quads for creating the backgrounds.</a:t>
            </a:r>
          </a:p>
          <a:p>
            <a:endParaRPr lang="en-US" dirty="0"/>
          </a:p>
          <a:p>
            <a:r>
              <a:rPr lang="en-US" dirty="0"/>
              <a:t>Here is a sample code for the background to show.</a:t>
            </a:r>
          </a:p>
          <a:p>
            <a:r>
              <a:rPr lang="en-US" dirty="0"/>
              <a:t>    </a:t>
            </a:r>
            <a:r>
              <a:rPr lang="en-US" dirty="0" err="1"/>
              <a:t>glPushMatrix</a:t>
            </a:r>
            <a:r>
              <a:rPr lang="en-US" dirty="0"/>
              <a:t>();</a:t>
            </a:r>
          </a:p>
          <a:p>
            <a:r>
              <a:rPr lang="en-US" dirty="0"/>
              <a:t>    </a:t>
            </a:r>
            <a:r>
              <a:rPr lang="en-US" dirty="0" err="1"/>
              <a:t>glBegin</a:t>
            </a:r>
            <a:r>
              <a:rPr lang="en-US" dirty="0"/>
              <a:t>(GL_QUADS); </a:t>
            </a:r>
          </a:p>
          <a:p>
            <a:r>
              <a:rPr lang="en-US" dirty="0"/>
              <a:t>    glColor3f(0.99,0.56,0.31);</a:t>
            </a:r>
          </a:p>
          <a:p>
            <a:r>
              <a:rPr lang="en-US" dirty="0"/>
              <a:t>    //Define </a:t>
            </a:r>
            <a:r>
              <a:rPr lang="en-US" dirty="0" err="1"/>
              <a:t>verticess</a:t>
            </a:r>
            <a:r>
              <a:rPr lang="en-US" dirty="0"/>
              <a:t> of quad</a:t>
            </a:r>
          </a:p>
          <a:p>
            <a:r>
              <a:rPr lang="en-US" dirty="0"/>
              <a:t>    glVertex3f(-9.0, 4.0, 1.0);</a:t>
            </a:r>
          </a:p>
          <a:p>
            <a:r>
              <a:rPr lang="en-US" dirty="0"/>
              <a:t>    glVertex3f(9.0, 4.0, 1.0);</a:t>
            </a:r>
          </a:p>
          <a:p>
            <a:r>
              <a:rPr lang="en-US" dirty="0"/>
              <a:t>    glVertex3f(9.0, 9.0, 1.0);</a:t>
            </a:r>
          </a:p>
          <a:p>
            <a:r>
              <a:rPr lang="en-US" dirty="0"/>
              <a:t>    glVertex3f(-9.0, 9.0, 1.0);</a:t>
            </a:r>
          </a:p>
          <a:p>
            <a:r>
              <a:rPr lang="en-US" dirty="0"/>
              <a:t>    </a:t>
            </a:r>
            <a:r>
              <a:rPr lang="en-US" dirty="0" err="1"/>
              <a:t>glEnd</a:t>
            </a:r>
            <a:r>
              <a:rPr lang="en-US" dirty="0"/>
              <a:t>();</a:t>
            </a:r>
          </a:p>
          <a:p>
            <a:r>
              <a:rPr lang="en-US" dirty="0"/>
              <a:t>    </a:t>
            </a:r>
            <a:r>
              <a:rPr lang="en-US" dirty="0" err="1"/>
              <a:t>glPopMatrix</a:t>
            </a:r>
            <a:r>
              <a:rPr lang="en-US" dirty="0"/>
              <a:t>();</a:t>
            </a:r>
          </a:p>
        </p:txBody>
      </p:sp>
    </p:spTree>
    <p:extLst>
      <p:ext uri="{BB962C8B-B14F-4D97-AF65-F5344CB8AC3E}">
        <p14:creationId xmlns:p14="http://schemas.microsoft.com/office/powerpoint/2010/main" val="259431548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884281"/>
          </a:xfrm>
        </p:spPr>
        <p:txBody>
          <a:bodyPr>
            <a:normAutofit/>
          </a:bodyPr>
          <a:lstStyle/>
          <a:p>
            <a:pPr algn="ctr"/>
            <a:r>
              <a:rPr lang="en-US" u="sng" dirty="0">
                <a:solidFill>
                  <a:schemeClr val="tx1">
                    <a:lumMod val="75000"/>
                    <a:lumOff val="25000"/>
                  </a:schemeClr>
                </a:solidFill>
              </a:rPr>
              <a:t>First Layer(Mountain)</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nvGraphicFramePr>
        <p:xfrm>
          <a:off x="4740752" y="1664035"/>
          <a:ext cx="6718434" cy="4371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44EB77D2-D163-46BD-97E1-B664EA906247}"/>
              </a:ext>
            </a:extLst>
          </p:cNvPr>
          <p:cNvSpPr txBox="1"/>
          <p:nvPr/>
        </p:nvSpPr>
        <p:spPr>
          <a:xfrm>
            <a:off x="4830792" y="1664035"/>
            <a:ext cx="6628392" cy="4247317"/>
          </a:xfrm>
          <a:prstGeom prst="rect">
            <a:avLst/>
          </a:prstGeom>
          <a:noFill/>
        </p:spPr>
        <p:txBody>
          <a:bodyPr wrap="square" rtlCol="0">
            <a:spAutoFit/>
          </a:bodyPr>
          <a:lstStyle/>
          <a:p>
            <a:r>
              <a:rPr lang="en-US" dirty="0"/>
              <a:t>In this project mountains are created with triangles with </a:t>
            </a:r>
            <a:r>
              <a:rPr lang="en-US" dirty="0" err="1"/>
              <a:t>x,y</a:t>
            </a:r>
            <a:r>
              <a:rPr lang="en-US" dirty="0"/>
              <a:t> positioned. In the Output you can see four triangles in the top layer representing mountains of the picture.</a:t>
            </a:r>
          </a:p>
          <a:p>
            <a:endParaRPr lang="en-US" dirty="0"/>
          </a:p>
          <a:p>
            <a:r>
              <a:rPr lang="en-US" dirty="0"/>
              <a:t>Here is a sample code for the mountain to show.</a:t>
            </a:r>
          </a:p>
          <a:p>
            <a:endParaRPr lang="en-US" dirty="0"/>
          </a:p>
          <a:p>
            <a:r>
              <a:rPr lang="en-US" dirty="0"/>
              <a:t>    </a:t>
            </a:r>
            <a:r>
              <a:rPr lang="en-US" dirty="0" err="1"/>
              <a:t>glPushMatrix</a:t>
            </a:r>
            <a:r>
              <a:rPr lang="en-US" dirty="0"/>
              <a:t>();</a:t>
            </a:r>
          </a:p>
          <a:p>
            <a:r>
              <a:rPr lang="en-US" dirty="0"/>
              <a:t>    </a:t>
            </a:r>
            <a:r>
              <a:rPr lang="en-US" dirty="0" err="1"/>
              <a:t>glBegin</a:t>
            </a:r>
            <a:r>
              <a:rPr lang="en-US" dirty="0"/>
              <a:t>(GL_TRIANGLES);</a:t>
            </a:r>
          </a:p>
          <a:p>
            <a:r>
              <a:rPr lang="en-US" dirty="0"/>
              <a:t>    glColor3f(0.60,0.40,0.12);</a:t>
            </a:r>
          </a:p>
          <a:p>
            <a:r>
              <a:rPr lang="en-US" dirty="0"/>
              <a:t>    glVertex3f(-9.0, 4.0, 0.0);</a:t>
            </a:r>
          </a:p>
          <a:p>
            <a:r>
              <a:rPr lang="en-US" dirty="0"/>
              <a:t>    glVertex3f(-4.5, 4.0, 0.0);</a:t>
            </a:r>
          </a:p>
          <a:p>
            <a:r>
              <a:rPr lang="en-US" dirty="0"/>
              <a:t>    glVertex3f(-6.75, 9.0, 0.0);</a:t>
            </a:r>
          </a:p>
          <a:p>
            <a:r>
              <a:rPr lang="en-US" dirty="0"/>
              <a:t>    </a:t>
            </a:r>
            <a:r>
              <a:rPr lang="en-US" dirty="0" err="1"/>
              <a:t>glEnd</a:t>
            </a:r>
            <a:r>
              <a:rPr lang="en-US" dirty="0"/>
              <a:t>();</a:t>
            </a:r>
          </a:p>
          <a:p>
            <a:r>
              <a:rPr lang="en-US" dirty="0"/>
              <a:t>    </a:t>
            </a:r>
            <a:r>
              <a:rPr lang="en-US" dirty="0" err="1"/>
              <a:t>glPopMatrix</a:t>
            </a:r>
            <a:r>
              <a:rPr lang="en-US" dirty="0"/>
              <a:t>();</a:t>
            </a:r>
          </a:p>
          <a:p>
            <a:endParaRPr lang="en-US" dirty="0"/>
          </a:p>
        </p:txBody>
      </p:sp>
    </p:spTree>
    <p:extLst>
      <p:ext uri="{BB962C8B-B14F-4D97-AF65-F5344CB8AC3E}">
        <p14:creationId xmlns:p14="http://schemas.microsoft.com/office/powerpoint/2010/main" val="72075079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884281"/>
          </a:xfrm>
        </p:spPr>
        <p:txBody>
          <a:bodyPr>
            <a:normAutofit/>
          </a:bodyPr>
          <a:lstStyle/>
          <a:p>
            <a:pPr algn="ctr"/>
            <a:r>
              <a:rPr lang="en-US" u="sng" dirty="0">
                <a:solidFill>
                  <a:schemeClr val="tx1">
                    <a:lumMod val="75000"/>
                    <a:lumOff val="25000"/>
                  </a:schemeClr>
                </a:solidFill>
              </a:rPr>
              <a:t>First Layer(Sun)</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nvGraphicFramePr>
        <p:xfrm>
          <a:off x="4740752" y="1664035"/>
          <a:ext cx="6718434" cy="4371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44EB77D2-D163-46BD-97E1-B664EA906247}"/>
              </a:ext>
            </a:extLst>
          </p:cNvPr>
          <p:cNvSpPr txBox="1"/>
          <p:nvPr/>
        </p:nvSpPr>
        <p:spPr>
          <a:xfrm>
            <a:off x="4830792" y="1664035"/>
            <a:ext cx="6628392" cy="4801314"/>
          </a:xfrm>
          <a:prstGeom prst="rect">
            <a:avLst/>
          </a:prstGeom>
          <a:noFill/>
        </p:spPr>
        <p:txBody>
          <a:bodyPr wrap="square" rtlCol="0">
            <a:spAutoFit/>
          </a:bodyPr>
          <a:lstStyle/>
          <a:p>
            <a:r>
              <a:rPr lang="en-US" dirty="0"/>
              <a:t>In this project Sun is created with </a:t>
            </a:r>
            <a:r>
              <a:rPr lang="en-US" dirty="0" err="1"/>
              <a:t>Opengl</a:t>
            </a:r>
            <a:r>
              <a:rPr lang="en-US" dirty="0"/>
              <a:t> Polygons iterating 360 times with </a:t>
            </a:r>
            <a:r>
              <a:rPr lang="en-US" dirty="0" err="1"/>
              <a:t>x,y</a:t>
            </a:r>
            <a:r>
              <a:rPr lang="en-US" dirty="0"/>
              <a:t> positioned. In the Output you can see the  red Circle in the top layer representing the sun of the picture.</a:t>
            </a:r>
          </a:p>
          <a:p>
            <a:endParaRPr lang="en-US" dirty="0"/>
          </a:p>
          <a:p>
            <a:r>
              <a:rPr lang="en-US" dirty="0"/>
              <a:t>Here is a sample code for the circle to show.</a:t>
            </a:r>
          </a:p>
          <a:p>
            <a:endParaRPr lang="en-US" dirty="0"/>
          </a:p>
          <a:p>
            <a:r>
              <a:rPr lang="en-US" dirty="0"/>
              <a:t>    float theta;</a:t>
            </a:r>
          </a:p>
          <a:p>
            <a:r>
              <a:rPr lang="en-US" dirty="0"/>
              <a:t>    </a:t>
            </a:r>
            <a:r>
              <a:rPr lang="en-US" dirty="0" err="1"/>
              <a:t>glPushMatrix</a:t>
            </a:r>
            <a:r>
              <a:rPr lang="en-US" dirty="0"/>
              <a:t>();</a:t>
            </a:r>
          </a:p>
          <a:p>
            <a:r>
              <a:rPr lang="en-US" dirty="0"/>
              <a:t>    glColor3f(1.0,0.0,0.0);</a:t>
            </a:r>
          </a:p>
          <a:p>
            <a:r>
              <a:rPr lang="en-US" dirty="0"/>
              <a:t>    </a:t>
            </a:r>
            <a:r>
              <a:rPr lang="en-US" dirty="0" err="1"/>
              <a:t>glBegin</a:t>
            </a:r>
            <a:r>
              <a:rPr lang="en-US" dirty="0"/>
              <a:t>(GL_POLYGON);</a:t>
            </a:r>
          </a:p>
          <a:p>
            <a:r>
              <a:rPr lang="en-US" dirty="0"/>
              <a:t>    for(int </a:t>
            </a:r>
            <a:r>
              <a:rPr lang="en-US" dirty="0" err="1"/>
              <a:t>i</a:t>
            </a:r>
            <a:r>
              <a:rPr lang="en-US" dirty="0"/>
              <a:t>=0;i&lt;360;i++)</a:t>
            </a:r>
          </a:p>
          <a:p>
            <a:r>
              <a:rPr lang="en-US" dirty="0"/>
              <a:t>    {</a:t>
            </a:r>
          </a:p>
          <a:p>
            <a:r>
              <a:rPr lang="en-US" dirty="0"/>
              <a:t>        theta = </a:t>
            </a:r>
            <a:r>
              <a:rPr lang="en-US" dirty="0" err="1"/>
              <a:t>i</a:t>
            </a:r>
            <a:r>
              <a:rPr lang="en-US" dirty="0"/>
              <a:t>*3.142/180;</a:t>
            </a:r>
          </a:p>
          <a:p>
            <a:r>
              <a:rPr lang="en-US" dirty="0"/>
              <a:t>        glVertex2f(1.5*cos(theta),7+1.5*sin(theta));</a:t>
            </a:r>
          </a:p>
          <a:p>
            <a:r>
              <a:rPr lang="en-US" dirty="0"/>
              <a:t>    }</a:t>
            </a:r>
          </a:p>
          <a:p>
            <a:r>
              <a:rPr lang="en-US" dirty="0"/>
              <a:t>    </a:t>
            </a:r>
            <a:r>
              <a:rPr lang="en-US" dirty="0" err="1"/>
              <a:t>glEnd</a:t>
            </a:r>
            <a:r>
              <a:rPr lang="en-US" dirty="0"/>
              <a:t>();</a:t>
            </a:r>
          </a:p>
          <a:p>
            <a:r>
              <a:rPr lang="en-US" dirty="0"/>
              <a:t>    </a:t>
            </a:r>
            <a:r>
              <a:rPr lang="en-US" dirty="0" err="1"/>
              <a:t>glPopMatrix</a:t>
            </a:r>
            <a:r>
              <a:rPr lang="en-US" dirty="0"/>
              <a:t>();</a:t>
            </a:r>
          </a:p>
        </p:txBody>
      </p:sp>
    </p:spTree>
    <p:extLst>
      <p:ext uri="{BB962C8B-B14F-4D97-AF65-F5344CB8AC3E}">
        <p14:creationId xmlns:p14="http://schemas.microsoft.com/office/powerpoint/2010/main" val="149356488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884281"/>
          </a:xfrm>
        </p:spPr>
        <p:txBody>
          <a:bodyPr>
            <a:normAutofit/>
          </a:bodyPr>
          <a:lstStyle/>
          <a:p>
            <a:pPr algn="ctr"/>
            <a:r>
              <a:rPr lang="en-US" u="sng" dirty="0">
                <a:solidFill>
                  <a:schemeClr val="tx1">
                    <a:lumMod val="75000"/>
                    <a:lumOff val="25000"/>
                  </a:schemeClr>
                </a:solidFill>
              </a:rPr>
              <a:t>Second Layer(River)</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nvGraphicFramePr>
        <p:xfrm>
          <a:off x="4740752" y="1664035"/>
          <a:ext cx="6718434" cy="4371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44EB77D2-D163-46BD-97E1-B664EA906247}"/>
              </a:ext>
            </a:extLst>
          </p:cNvPr>
          <p:cNvSpPr txBox="1"/>
          <p:nvPr/>
        </p:nvSpPr>
        <p:spPr>
          <a:xfrm>
            <a:off x="4830792" y="1664035"/>
            <a:ext cx="6628392" cy="4247317"/>
          </a:xfrm>
          <a:prstGeom prst="rect">
            <a:avLst/>
          </a:prstGeom>
          <a:noFill/>
        </p:spPr>
        <p:txBody>
          <a:bodyPr wrap="square" rtlCol="0">
            <a:spAutoFit/>
          </a:bodyPr>
          <a:lstStyle/>
          <a:p>
            <a:r>
              <a:rPr lang="en-US" dirty="0"/>
              <a:t>In the second layer you can see a </a:t>
            </a:r>
            <a:r>
              <a:rPr lang="en-US" dirty="0" err="1"/>
              <a:t>skyblue</a:t>
            </a:r>
            <a:r>
              <a:rPr lang="en-US" dirty="0"/>
              <a:t> background which represents a river mountain side. It was also created with </a:t>
            </a:r>
            <a:r>
              <a:rPr lang="en-US" dirty="0" err="1"/>
              <a:t>openGL</a:t>
            </a:r>
            <a:r>
              <a:rPr lang="en-US" dirty="0"/>
              <a:t> QUADS.</a:t>
            </a:r>
          </a:p>
          <a:p>
            <a:endParaRPr lang="en-US" dirty="0"/>
          </a:p>
          <a:p>
            <a:r>
              <a:rPr lang="en-US" dirty="0"/>
              <a:t>Here is a sample code for the river to show.</a:t>
            </a:r>
          </a:p>
          <a:p>
            <a:endParaRPr lang="en-US" dirty="0"/>
          </a:p>
          <a:p>
            <a:r>
              <a:rPr lang="en-US" dirty="0"/>
              <a:t>    </a:t>
            </a:r>
            <a:r>
              <a:rPr lang="en-US" dirty="0" err="1"/>
              <a:t>glPushMatrix</a:t>
            </a:r>
            <a:r>
              <a:rPr lang="en-US" dirty="0"/>
              <a:t>();</a:t>
            </a:r>
          </a:p>
          <a:p>
            <a:r>
              <a:rPr lang="en-US" dirty="0"/>
              <a:t>    </a:t>
            </a:r>
            <a:r>
              <a:rPr lang="en-US" dirty="0" err="1"/>
              <a:t>glBegin</a:t>
            </a:r>
            <a:r>
              <a:rPr lang="en-US" dirty="0"/>
              <a:t>(GL_QUADS); </a:t>
            </a:r>
          </a:p>
          <a:p>
            <a:r>
              <a:rPr lang="en-US" dirty="0"/>
              <a:t>    glColor3f (0.52, 0.80, 0.92);</a:t>
            </a:r>
          </a:p>
          <a:p>
            <a:r>
              <a:rPr lang="en-US" dirty="0"/>
              <a:t>    glVertex3f(-9.0, -4.0, 1.0);</a:t>
            </a:r>
          </a:p>
          <a:p>
            <a:r>
              <a:rPr lang="en-US" dirty="0"/>
              <a:t>    glVertex3f(9.0, -4.0, 1.0);</a:t>
            </a:r>
          </a:p>
          <a:p>
            <a:r>
              <a:rPr lang="en-US" dirty="0"/>
              <a:t>    glVertex3f(9.0, 4.0, 1.0);</a:t>
            </a:r>
          </a:p>
          <a:p>
            <a:r>
              <a:rPr lang="en-US" dirty="0"/>
              <a:t>    glVertex3f(-9.0, 4.0, 1.0);</a:t>
            </a:r>
          </a:p>
          <a:p>
            <a:r>
              <a:rPr lang="en-US" dirty="0"/>
              <a:t>    </a:t>
            </a:r>
            <a:r>
              <a:rPr lang="en-US" dirty="0" err="1"/>
              <a:t>glEnd</a:t>
            </a:r>
            <a:r>
              <a:rPr lang="en-US" dirty="0"/>
              <a:t>();</a:t>
            </a:r>
          </a:p>
          <a:p>
            <a:r>
              <a:rPr lang="en-US" dirty="0"/>
              <a:t>    </a:t>
            </a:r>
            <a:r>
              <a:rPr lang="en-US" dirty="0" err="1"/>
              <a:t>glPopMatrix</a:t>
            </a:r>
            <a:r>
              <a:rPr lang="en-US" dirty="0"/>
              <a:t>();</a:t>
            </a:r>
          </a:p>
        </p:txBody>
      </p:sp>
    </p:spTree>
    <p:extLst>
      <p:ext uri="{BB962C8B-B14F-4D97-AF65-F5344CB8AC3E}">
        <p14:creationId xmlns:p14="http://schemas.microsoft.com/office/powerpoint/2010/main" val="199252518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884281"/>
          </a:xfrm>
        </p:spPr>
        <p:txBody>
          <a:bodyPr>
            <a:normAutofit/>
          </a:bodyPr>
          <a:lstStyle/>
          <a:p>
            <a:pPr algn="ctr"/>
            <a:r>
              <a:rPr lang="en-US" u="sng" dirty="0">
                <a:solidFill>
                  <a:schemeClr val="tx1">
                    <a:lumMod val="75000"/>
                    <a:lumOff val="25000"/>
                  </a:schemeClr>
                </a:solidFill>
              </a:rPr>
              <a:t>Second Layer(Boat)</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nvGraphicFramePr>
        <p:xfrm>
          <a:off x="4740752" y="1664035"/>
          <a:ext cx="6718434" cy="4371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44EB77D2-D163-46BD-97E1-B664EA906247}"/>
              </a:ext>
            </a:extLst>
          </p:cNvPr>
          <p:cNvSpPr txBox="1"/>
          <p:nvPr/>
        </p:nvSpPr>
        <p:spPr>
          <a:xfrm>
            <a:off x="4830792" y="1664035"/>
            <a:ext cx="6628392" cy="1200329"/>
          </a:xfrm>
          <a:prstGeom prst="rect">
            <a:avLst/>
          </a:prstGeom>
          <a:noFill/>
        </p:spPr>
        <p:txBody>
          <a:bodyPr wrap="square" rtlCol="0">
            <a:spAutoFit/>
          </a:bodyPr>
          <a:lstStyle/>
          <a:p>
            <a:r>
              <a:rPr lang="en-US" dirty="0"/>
              <a:t>In this section of project we created boats in the river. I used OpenGL quads for the boat bottom option and I used Triangle for top portion of the boat. You can see two types of boats here one is small, one is large.</a:t>
            </a:r>
          </a:p>
        </p:txBody>
      </p:sp>
      <p:sp>
        <p:nvSpPr>
          <p:cNvPr id="3" name="TextBox 2">
            <a:extLst>
              <a:ext uri="{FF2B5EF4-FFF2-40B4-BE49-F238E27FC236}">
                <a16:creationId xmlns:a16="http://schemas.microsoft.com/office/drawing/2014/main" id="{510F568C-A435-4310-8200-AF87A86E6024}"/>
              </a:ext>
            </a:extLst>
          </p:cNvPr>
          <p:cNvSpPr txBox="1"/>
          <p:nvPr/>
        </p:nvSpPr>
        <p:spPr>
          <a:xfrm>
            <a:off x="4942935" y="2901602"/>
            <a:ext cx="3347052" cy="3416320"/>
          </a:xfrm>
          <a:prstGeom prst="rect">
            <a:avLst/>
          </a:prstGeom>
          <a:noFill/>
        </p:spPr>
        <p:txBody>
          <a:bodyPr wrap="square" rtlCol="0">
            <a:spAutoFit/>
          </a:bodyPr>
          <a:lstStyle/>
          <a:p>
            <a:r>
              <a:rPr lang="en-US" dirty="0"/>
              <a:t>Here is a sample code for the large boat Top portion…</a:t>
            </a:r>
          </a:p>
          <a:p>
            <a:r>
              <a:rPr lang="en-US" dirty="0"/>
              <a:t>    </a:t>
            </a:r>
            <a:r>
              <a:rPr lang="en-US" dirty="0" err="1"/>
              <a:t>glPushMatrix</a:t>
            </a:r>
            <a:r>
              <a:rPr lang="en-US" dirty="0"/>
              <a:t>();</a:t>
            </a:r>
          </a:p>
          <a:p>
            <a:r>
              <a:rPr lang="en-US" dirty="0"/>
              <a:t>    </a:t>
            </a:r>
            <a:r>
              <a:rPr lang="en-US" dirty="0" err="1"/>
              <a:t>glBegin</a:t>
            </a:r>
            <a:r>
              <a:rPr lang="en-US" dirty="0"/>
              <a:t>(GL_TRIANGLES);</a:t>
            </a:r>
          </a:p>
          <a:p>
            <a:r>
              <a:rPr lang="en-US" dirty="0"/>
              <a:t>    glColor3f(1.0,0.0,0.0);</a:t>
            </a:r>
          </a:p>
          <a:p>
            <a:r>
              <a:rPr lang="en-US" dirty="0"/>
              <a:t>    glVertex3f(-7.5+n, -1.0, 0.0);</a:t>
            </a:r>
          </a:p>
          <a:p>
            <a:r>
              <a:rPr lang="en-US" dirty="0"/>
              <a:t>    glVertex3f(-5.5+n, -1.0, 0.0);</a:t>
            </a:r>
          </a:p>
          <a:p>
            <a:r>
              <a:rPr lang="en-US" dirty="0"/>
              <a:t>    glVertex3f(-6.5+n, 0.5, 0.0);</a:t>
            </a:r>
          </a:p>
          <a:p>
            <a:r>
              <a:rPr lang="en-US" dirty="0"/>
              <a:t>    </a:t>
            </a:r>
            <a:r>
              <a:rPr lang="en-US" dirty="0" err="1"/>
              <a:t>glEnd</a:t>
            </a:r>
            <a:r>
              <a:rPr lang="en-US" dirty="0"/>
              <a:t>();</a:t>
            </a:r>
          </a:p>
          <a:p>
            <a:r>
              <a:rPr lang="en-US" dirty="0"/>
              <a:t>    </a:t>
            </a:r>
            <a:r>
              <a:rPr lang="en-US" dirty="0" err="1"/>
              <a:t>glPopMatrix</a:t>
            </a:r>
            <a:r>
              <a:rPr lang="en-US" dirty="0"/>
              <a:t>();</a:t>
            </a:r>
          </a:p>
          <a:p>
            <a:r>
              <a:rPr lang="en-US" dirty="0"/>
              <a:t>    </a:t>
            </a:r>
          </a:p>
          <a:p>
            <a:endParaRPr lang="en-US" dirty="0"/>
          </a:p>
        </p:txBody>
      </p:sp>
      <p:sp>
        <p:nvSpPr>
          <p:cNvPr id="10" name="TextBox 9">
            <a:extLst>
              <a:ext uri="{FF2B5EF4-FFF2-40B4-BE49-F238E27FC236}">
                <a16:creationId xmlns:a16="http://schemas.microsoft.com/office/drawing/2014/main" id="{E9D79C0C-FB76-4DAE-BB09-5E1884A906B2}"/>
              </a:ext>
            </a:extLst>
          </p:cNvPr>
          <p:cNvSpPr txBox="1"/>
          <p:nvPr/>
        </p:nvSpPr>
        <p:spPr>
          <a:xfrm>
            <a:off x="8289987" y="2901134"/>
            <a:ext cx="3347052" cy="3416320"/>
          </a:xfrm>
          <a:prstGeom prst="rect">
            <a:avLst/>
          </a:prstGeom>
          <a:noFill/>
        </p:spPr>
        <p:txBody>
          <a:bodyPr wrap="square" rtlCol="0">
            <a:spAutoFit/>
          </a:bodyPr>
          <a:lstStyle/>
          <a:p>
            <a:r>
              <a:rPr lang="en-US" dirty="0"/>
              <a:t>Here is a sample code for the large boat Bottom portion…</a:t>
            </a:r>
          </a:p>
          <a:p>
            <a:r>
              <a:rPr lang="en-US" dirty="0"/>
              <a:t>   </a:t>
            </a:r>
            <a:r>
              <a:rPr lang="en-US" dirty="0" err="1"/>
              <a:t>glPushMatrix</a:t>
            </a:r>
            <a:r>
              <a:rPr lang="en-US" dirty="0"/>
              <a:t>();</a:t>
            </a:r>
          </a:p>
          <a:p>
            <a:r>
              <a:rPr lang="en-US" dirty="0"/>
              <a:t>    </a:t>
            </a:r>
            <a:r>
              <a:rPr lang="en-US" dirty="0" err="1"/>
              <a:t>glBegin</a:t>
            </a:r>
            <a:r>
              <a:rPr lang="en-US" dirty="0"/>
              <a:t>(GL_QUADS);</a:t>
            </a:r>
          </a:p>
          <a:p>
            <a:r>
              <a:rPr lang="en-US" dirty="0"/>
              <a:t>    glColor3f(0.0, 0.6, 0.05);</a:t>
            </a:r>
          </a:p>
          <a:p>
            <a:r>
              <a:rPr lang="en-US" dirty="0"/>
              <a:t>    glVertex3f(-8.0+n, -3.0, 0.0);</a:t>
            </a:r>
          </a:p>
          <a:p>
            <a:r>
              <a:rPr lang="en-US" dirty="0"/>
              <a:t>    glVertex3f(-5.0+n, -3.0, 0.0);</a:t>
            </a:r>
          </a:p>
          <a:p>
            <a:r>
              <a:rPr lang="en-US" dirty="0"/>
              <a:t>    glVertex3f(-4.0+n,-1.0, 0.0);</a:t>
            </a:r>
          </a:p>
          <a:p>
            <a:r>
              <a:rPr lang="en-US" dirty="0"/>
              <a:t>    glVertex3f(-9.0+n, -1.0, 0.0);</a:t>
            </a:r>
          </a:p>
          <a:p>
            <a:r>
              <a:rPr lang="en-US" dirty="0"/>
              <a:t>    </a:t>
            </a:r>
            <a:r>
              <a:rPr lang="en-US" dirty="0" err="1"/>
              <a:t>glEnd</a:t>
            </a:r>
            <a:r>
              <a:rPr lang="en-US" dirty="0"/>
              <a:t>();</a:t>
            </a:r>
          </a:p>
          <a:p>
            <a:r>
              <a:rPr lang="en-US" dirty="0"/>
              <a:t>    </a:t>
            </a:r>
            <a:r>
              <a:rPr lang="en-US" dirty="0" err="1"/>
              <a:t>glPopMatrix</a:t>
            </a:r>
            <a:r>
              <a:rPr lang="en-US" dirty="0"/>
              <a:t>();</a:t>
            </a:r>
          </a:p>
          <a:p>
            <a:endParaRPr lang="en-US" dirty="0"/>
          </a:p>
        </p:txBody>
      </p:sp>
      <p:cxnSp>
        <p:nvCxnSpPr>
          <p:cNvPr id="8" name="Straight Connector 7">
            <a:extLst>
              <a:ext uri="{FF2B5EF4-FFF2-40B4-BE49-F238E27FC236}">
                <a16:creationId xmlns:a16="http://schemas.microsoft.com/office/drawing/2014/main" id="{8875B8EE-2769-4A44-BC96-17C01F75DD69}"/>
              </a:ext>
            </a:extLst>
          </p:cNvPr>
          <p:cNvCxnSpPr/>
          <p:nvPr/>
        </p:nvCxnSpPr>
        <p:spPr>
          <a:xfrm>
            <a:off x="8232821" y="2994997"/>
            <a:ext cx="0" cy="327777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5385559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884281"/>
          </a:xfrm>
        </p:spPr>
        <p:txBody>
          <a:bodyPr>
            <a:normAutofit fontScale="90000"/>
          </a:bodyPr>
          <a:lstStyle/>
          <a:p>
            <a:pPr algn="ctr"/>
            <a:r>
              <a:rPr lang="en-US" u="sng" dirty="0">
                <a:solidFill>
                  <a:schemeClr val="tx1">
                    <a:lumMod val="75000"/>
                    <a:lumOff val="25000"/>
                  </a:schemeClr>
                </a:solidFill>
              </a:rPr>
              <a:t>Second Layer(Boat Animation)</a:t>
            </a:r>
          </a:p>
        </p:txBody>
      </p:sp>
      <p:graphicFrame>
        <p:nvGraphicFramePr>
          <p:cNvPr id="31" name="Content Placeholder 2" descr="timeline">
            <a:extLst>
              <a:ext uri="{FF2B5EF4-FFF2-40B4-BE49-F238E27FC236}">
                <a16:creationId xmlns:a16="http://schemas.microsoft.com/office/drawing/2014/main" id="{613FC9B6-ED9E-4F51-A217-156DA01928CD}"/>
              </a:ext>
            </a:extLst>
          </p:cNvPr>
          <p:cNvGraphicFramePr/>
          <p:nvPr/>
        </p:nvGraphicFramePr>
        <p:xfrm>
          <a:off x="4740752" y="1664035"/>
          <a:ext cx="6718434" cy="4371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44EB77D2-D163-46BD-97E1-B664EA906247}"/>
              </a:ext>
            </a:extLst>
          </p:cNvPr>
          <p:cNvSpPr txBox="1"/>
          <p:nvPr/>
        </p:nvSpPr>
        <p:spPr>
          <a:xfrm>
            <a:off x="4830792" y="1664035"/>
            <a:ext cx="6628392" cy="4801314"/>
          </a:xfrm>
          <a:prstGeom prst="rect">
            <a:avLst/>
          </a:prstGeom>
          <a:noFill/>
        </p:spPr>
        <p:txBody>
          <a:bodyPr wrap="square" rtlCol="0">
            <a:spAutoFit/>
          </a:bodyPr>
          <a:lstStyle/>
          <a:p>
            <a:r>
              <a:rPr lang="en-US" dirty="0"/>
              <a:t>We can also see the boat animation in the picture. I changed the x position overtime and redisplayed the boat with </a:t>
            </a:r>
            <a:r>
              <a:rPr lang="en-US" dirty="0" err="1"/>
              <a:t>glutPostRedisplay</a:t>
            </a:r>
            <a:r>
              <a:rPr lang="en-US" dirty="0"/>
              <a:t>() function.</a:t>
            </a:r>
          </a:p>
          <a:p>
            <a:endParaRPr lang="en-US" dirty="0"/>
          </a:p>
          <a:p>
            <a:r>
              <a:rPr lang="en-US" dirty="0"/>
              <a:t>Here is a sample code for the animation to show.</a:t>
            </a:r>
          </a:p>
          <a:p>
            <a:endParaRPr lang="en-US" dirty="0"/>
          </a:p>
          <a:p>
            <a:r>
              <a:rPr lang="en-US" dirty="0"/>
              <a:t>if(boat==0)</a:t>
            </a:r>
          </a:p>
          <a:p>
            <a:r>
              <a:rPr lang="en-US" dirty="0"/>
              <a:t>{</a:t>
            </a:r>
          </a:p>
          <a:p>
            <a:r>
              <a:rPr lang="en-US" dirty="0"/>
              <a:t>if(n&lt;9){</a:t>
            </a:r>
          </a:p>
          <a:p>
            <a:r>
              <a:rPr lang="en-US" dirty="0"/>
              <a:t>n+=0.003;</a:t>
            </a:r>
          </a:p>
          <a:p>
            <a:r>
              <a:rPr lang="en-US" dirty="0" err="1"/>
              <a:t>glutPostRedisplay</a:t>
            </a:r>
            <a:r>
              <a:rPr lang="en-US" dirty="0"/>
              <a:t>();</a:t>
            </a:r>
          </a:p>
          <a:p>
            <a:r>
              <a:rPr lang="en-US" dirty="0"/>
              <a:t>}</a:t>
            </a:r>
          </a:p>
          <a:p>
            <a:r>
              <a:rPr lang="en-US" dirty="0"/>
              <a:t>else{</a:t>
            </a:r>
          </a:p>
          <a:p>
            <a:r>
              <a:rPr lang="en-US" dirty="0"/>
              <a:t>n=n-9;</a:t>
            </a:r>
          </a:p>
          <a:p>
            <a:r>
              <a:rPr lang="en-US" dirty="0" err="1"/>
              <a:t>glutPostRedisplay</a:t>
            </a:r>
            <a:r>
              <a:rPr lang="en-US" dirty="0"/>
              <a:t>();</a:t>
            </a:r>
          </a:p>
          <a:p>
            <a:r>
              <a:rPr lang="en-US" dirty="0"/>
              <a:t>}</a:t>
            </a:r>
          </a:p>
          <a:p>
            <a:r>
              <a:rPr lang="en-US" dirty="0"/>
              <a:t>}</a:t>
            </a:r>
          </a:p>
        </p:txBody>
      </p:sp>
    </p:spTree>
    <p:extLst>
      <p:ext uri="{BB962C8B-B14F-4D97-AF65-F5344CB8AC3E}">
        <p14:creationId xmlns:p14="http://schemas.microsoft.com/office/powerpoint/2010/main" val="261435922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7214" y="380819"/>
            <a:ext cx="6718433" cy="619845"/>
          </a:xfrm>
        </p:spPr>
        <p:txBody>
          <a:bodyPr>
            <a:normAutofit fontScale="90000"/>
          </a:bodyPr>
          <a:lstStyle/>
          <a:p>
            <a:pPr algn="ctr"/>
            <a:r>
              <a:rPr lang="en-US" u="sng" dirty="0">
                <a:solidFill>
                  <a:schemeClr val="tx1">
                    <a:lumMod val="75000"/>
                    <a:lumOff val="25000"/>
                  </a:schemeClr>
                </a:solidFill>
              </a:rPr>
              <a:t>Third Layer(Trees)</a:t>
            </a:r>
          </a:p>
        </p:txBody>
      </p:sp>
      <p:sp>
        <p:nvSpPr>
          <p:cNvPr id="7" name="TextBox 6">
            <a:extLst>
              <a:ext uri="{FF2B5EF4-FFF2-40B4-BE49-F238E27FC236}">
                <a16:creationId xmlns:a16="http://schemas.microsoft.com/office/drawing/2014/main" id="{44EB77D2-D163-46BD-97E1-B664EA906247}"/>
              </a:ext>
            </a:extLst>
          </p:cNvPr>
          <p:cNvSpPr txBox="1"/>
          <p:nvPr/>
        </p:nvSpPr>
        <p:spPr>
          <a:xfrm>
            <a:off x="4837255" y="1031967"/>
            <a:ext cx="6628392" cy="1754326"/>
          </a:xfrm>
          <a:prstGeom prst="rect">
            <a:avLst/>
          </a:prstGeom>
          <a:noFill/>
        </p:spPr>
        <p:txBody>
          <a:bodyPr wrap="square" rtlCol="0">
            <a:spAutoFit/>
          </a:bodyPr>
          <a:lstStyle/>
          <a:p>
            <a:r>
              <a:rPr lang="en-US" dirty="0"/>
              <a:t>In this layer you can see green background made with OpenGL QUADS representing grass. And you can see some trees over there also. Trees are made with quads and circle made with polygon iteration.</a:t>
            </a:r>
          </a:p>
          <a:p>
            <a:endParaRPr lang="en-US" dirty="0"/>
          </a:p>
          <a:p>
            <a:r>
              <a:rPr lang="en-US" dirty="0"/>
              <a:t>Here is a sample code for the trees.</a:t>
            </a:r>
          </a:p>
        </p:txBody>
      </p:sp>
      <p:sp>
        <p:nvSpPr>
          <p:cNvPr id="5" name="TextBox 4">
            <a:extLst>
              <a:ext uri="{FF2B5EF4-FFF2-40B4-BE49-F238E27FC236}">
                <a16:creationId xmlns:a16="http://schemas.microsoft.com/office/drawing/2014/main" id="{58D63696-0838-43C8-A662-EA0796C5BD65}"/>
              </a:ext>
            </a:extLst>
          </p:cNvPr>
          <p:cNvSpPr txBox="1"/>
          <p:nvPr/>
        </p:nvSpPr>
        <p:spPr>
          <a:xfrm>
            <a:off x="4951562" y="2817596"/>
            <a:ext cx="3433313" cy="3139321"/>
          </a:xfrm>
          <a:prstGeom prst="rect">
            <a:avLst/>
          </a:prstGeom>
          <a:noFill/>
        </p:spPr>
        <p:txBody>
          <a:bodyPr wrap="square" rtlCol="0">
            <a:spAutoFit/>
          </a:bodyPr>
          <a:lstStyle/>
          <a:p>
            <a:pPr lvl="0"/>
            <a:r>
              <a:rPr lang="en-US" dirty="0"/>
              <a:t>    </a:t>
            </a:r>
            <a:r>
              <a:rPr lang="en-US" dirty="0" err="1"/>
              <a:t>glPushMatrix</a:t>
            </a:r>
            <a:r>
              <a:rPr lang="en-US" dirty="0"/>
              <a:t>();</a:t>
            </a:r>
          </a:p>
          <a:p>
            <a:pPr lvl="0"/>
            <a:r>
              <a:rPr lang="en-US" dirty="0"/>
              <a:t>    </a:t>
            </a:r>
            <a:r>
              <a:rPr lang="en-US" dirty="0" err="1"/>
              <a:t>glBegin</a:t>
            </a:r>
            <a:r>
              <a:rPr lang="en-US" dirty="0"/>
              <a:t>(GL_QUADS);</a:t>
            </a:r>
          </a:p>
          <a:p>
            <a:pPr lvl="0"/>
            <a:r>
              <a:rPr lang="en-US" dirty="0"/>
              <a:t>    glColor3f(0.60,0.40,0.12);</a:t>
            </a:r>
          </a:p>
          <a:p>
            <a:pPr lvl="0"/>
            <a:r>
              <a:rPr lang="en-US" dirty="0"/>
              <a:t>    glVertex3f(-7.0, -9.0, 0.0);</a:t>
            </a:r>
          </a:p>
          <a:p>
            <a:pPr lvl="0"/>
            <a:r>
              <a:rPr lang="en-US" dirty="0"/>
              <a:t>    glVertex3f(-6.0, -9.0, 0.0);</a:t>
            </a:r>
          </a:p>
          <a:p>
            <a:pPr lvl="0"/>
            <a:r>
              <a:rPr lang="en-US" dirty="0"/>
              <a:t>    glVertex3f(-6.0, -6.0, 0.0);</a:t>
            </a:r>
          </a:p>
          <a:p>
            <a:pPr lvl="0"/>
            <a:r>
              <a:rPr lang="en-US" dirty="0"/>
              <a:t>    glVertex3f(-7.0, -6.0, 0.0);</a:t>
            </a:r>
          </a:p>
          <a:p>
            <a:pPr lvl="0"/>
            <a:r>
              <a:rPr lang="en-US" dirty="0"/>
              <a:t>    </a:t>
            </a:r>
            <a:r>
              <a:rPr lang="en-US" dirty="0" err="1"/>
              <a:t>glEnd</a:t>
            </a:r>
            <a:r>
              <a:rPr lang="en-US" dirty="0"/>
              <a:t>();</a:t>
            </a:r>
          </a:p>
          <a:p>
            <a:pPr lvl="0"/>
            <a:r>
              <a:rPr lang="en-US" dirty="0"/>
              <a:t>    </a:t>
            </a:r>
            <a:r>
              <a:rPr lang="en-US" dirty="0" err="1"/>
              <a:t>glPopMatrix</a:t>
            </a:r>
            <a:r>
              <a:rPr lang="en-US" dirty="0"/>
              <a:t>();</a:t>
            </a:r>
          </a:p>
          <a:p>
            <a:pPr lvl="0"/>
            <a:r>
              <a:rPr lang="en-US" dirty="0"/>
              <a:t>    </a:t>
            </a:r>
            <a:r>
              <a:rPr lang="en-US" dirty="0" err="1"/>
              <a:t>treeHead</a:t>
            </a:r>
            <a:r>
              <a:rPr lang="en-US" dirty="0"/>
              <a:t>(-6.5,-6);</a:t>
            </a:r>
          </a:p>
          <a:p>
            <a:endParaRPr lang="en-US" dirty="0"/>
          </a:p>
        </p:txBody>
      </p:sp>
      <p:sp>
        <p:nvSpPr>
          <p:cNvPr id="51" name="TextBox 50">
            <a:extLst>
              <a:ext uri="{FF2B5EF4-FFF2-40B4-BE49-F238E27FC236}">
                <a16:creationId xmlns:a16="http://schemas.microsoft.com/office/drawing/2014/main" id="{AD484CA8-44BA-42C4-AF91-59692EF38BBB}"/>
              </a:ext>
            </a:extLst>
          </p:cNvPr>
          <p:cNvSpPr txBox="1"/>
          <p:nvPr/>
        </p:nvSpPr>
        <p:spPr>
          <a:xfrm>
            <a:off x="8384875" y="2817595"/>
            <a:ext cx="3433314" cy="3323987"/>
          </a:xfrm>
          <a:prstGeom prst="rect">
            <a:avLst/>
          </a:prstGeom>
          <a:noFill/>
        </p:spPr>
        <p:txBody>
          <a:bodyPr wrap="square" rtlCol="0">
            <a:spAutoFit/>
          </a:bodyPr>
          <a:lstStyle/>
          <a:p>
            <a:pPr lvl="0"/>
            <a:r>
              <a:rPr lang="en-US" dirty="0"/>
              <a:t>void </a:t>
            </a:r>
            <a:r>
              <a:rPr lang="en-US" dirty="0" err="1"/>
              <a:t>treeHead</a:t>
            </a:r>
            <a:r>
              <a:rPr lang="en-US" dirty="0"/>
              <a:t>(float x, float y){</a:t>
            </a:r>
          </a:p>
          <a:p>
            <a:pPr lvl="0"/>
            <a:r>
              <a:rPr lang="en-US" dirty="0"/>
              <a:t>    float theta;</a:t>
            </a:r>
          </a:p>
          <a:p>
            <a:pPr lvl="0"/>
            <a:r>
              <a:rPr lang="en-US" dirty="0"/>
              <a:t>    </a:t>
            </a:r>
            <a:r>
              <a:rPr lang="en-US" dirty="0" err="1"/>
              <a:t>glPushMatrix</a:t>
            </a:r>
            <a:r>
              <a:rPr lang="en-US" dirty="0"/>
              <a:t>();</a:t>
            </a:r>
          </a:p>
          <a:p>
            <a:pPr lvl="0"/>
            <a:r>
              <a:rPr lang="en-US" dirty="0"/>
              <a:t>    glColor3f(0.123,0.63,0.0);</a:t>
            </a:r>
          </a:p>
          <a:p>
            <a:pPr lvl="0"/>
            <a:r>
              <a:rPr lang="en-US" dirty="0"/>
              <a:t>    </a:t>
            </a:r>
            <a:r>
              <a:rPr lang="en-US" dirty="0" err="1"/>
              <a:t>glBegin</a:t>
            </a:r>
            <a:r>
              <a:rPr lang="en-US" dirty="0"/>
              <a:t>(GL_POLYGON);</a:t>
            </a:r>
          </a:p>
          <a:p>
            <a:pPr lvl="0"/>
            <a:r>
              <a:rPr lang="en-US" dirty="0"/>
              <a:t>    for(int </a:t>
            </a:r>
            <a:r>
              <a:rPr lang="en-US" dirty="0" err="1"/>
              <a:t>i</a:t>
            </a:r>
            <a:r>
              <a:rPr lang="en-US" dirty="0"/>
              <a:t>=0;i&lt;360;i++){</a:t>
            </a:r>
          </a:p>
          <a:p>
            <a:pPr lvl="0"/>
            <a:r>
              <a:rPr lang="en-US" dirty="0"/>
              <a:t>        theta = </a:t>
            </a:r>
            <a:r>
              <a:rPr lang="en-US" dirty="0" err="1"/>
              <a:t>i</a:t>
            </a:r>
            <a:r>
              <a:rPr lang="en-US" dirty="0"/>
              <a:t>*3.142/180;    </a:t>
            </a:r>
            <a:r>
              <a:rPr lang="en-US" sz="1200" dirty="0"/>
              <a:t>glVertex2f(x+1.5*cos(theta),y+1.5*sin(theta));</a:t>
            </a:r>
          </a:p>
          <a:p>
            <a:pPr lvl="0"/>
            <a:r>
              <a:rPr lang="en-US" dirty="0"/>
              <a:t>    }</a:t>
            </a:r>
          </a:p>
          <a:p>
            <a:pPr lvl="0"/>
            <a:r>
              <a:rPr lang="en-US" dirty="0"/>
              <a:t>    </a:t>
            </a:r>
            <a:r>
              <a:rPr lang="en-US" dirty="0" err="1"/>
              <a:t>glEnd</a:t>
            </a:r>
            <a:r>
              <a:rPr lang="en-US" dirty="0"/>
              <a:t>();</a:t>
            </a:r>
          </a:p>
          <a:p>
            <a:pPr lvl="0"/>
            <a:r>
              <a:rPr lang="en-US" dirty="0"/>
              <a:t>    </a:t>
            </a:r>
            <a:r>
              <a:rPr lang="en-US" dirty="0" err="1"/>
              <a:t>glPopMatrix</a:t>
            </a:r>
            <a:r>
              <a:rPr lang="en-US" dirty="0"/>
              <a:t>();</a:t>
            </a:r>
          </a:p>
          <a:p>
            <a:pPr lvl="0"/>
            <a:r>
              <a:rPr lang="en-US" dirty="0"/>
              <a:t>}</a:t>
            </a:r>
          </a:p>
        </p:txBody>
      </p:sp>
      <p:cxnSp>
        <p:nvCxnSpPr>
          <p:cNvPr id="8" name="Straight Connector 7">
            <a:extLst>
              <a:ext uri="{FF2B5EF4-FFF2-40B4-BE49-F238E27FC236}">
                <a16:creationId xmlns:a16="http://schemas.microsoft.com/office/drawing/2014/main" id="{7AAC1E95-6B24-4E49-AE7B-75FFD882DC46}"/>
              </a:ext>
            </a:extLst>
          </p:cNvPr>
          <p:cNvCxnSpPr>
            <a:stCxn id="7" idx="2"/>
          </p:cNvCxnSpPr>
          <p:nvPr/>
        </p:nvCxnSpPr>
        <p:spPr>
          <a:xfrm>
            <a:off x="8151451" y="2786293"/>
            <a:ext cx="0" cy="320192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3978997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{FEF16065-08FF-4374-A625-077F945C807E}tf56410444_win32</Template>
  <TotalTime>105</TotalTime>
  <Words>984</Words>
  <Application>Microsoft Office PowerPoint</Application>
  <PresentationFormat>Widescreen</PresentationFormat>
  <Paragraphs>128</Paragraphs>
  <Slides>10</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Avenir Next LT Pro</vt:lpstr>
      <vt:lpstr>Avenir Next LT Pro Light</vt:lpstr>
      <vt:lpstr>Garamond</vt:lpstr>
      <vt:lpstr>SavonVTI</vt:lpstr>
      <vt:lpstr>Boat in river with mountain background</vt:lpstr>
      <vt:lpstr>Project Output</vt:lpstr>
      <vt:lpstr>Layers</vt:lpstr>
      <vt:lpstr>First Layer(Mountain)</vt:lpstr>
      <vt:lpstr>First Layer(Sun)</vt:lpstr>
      <vt:lpstr>Second Layer(River)</vt:lpstr>
      <vt:lpstr>Second Layer(Boat)</vt:lpstr>
      <vt:lpstr>Second Layer(Boat Animation)</vt:lpstr>
      <vt:lpstr>Third Layer(Trees)</vt:lpstr>
      <vt:lpstr>Thank you  created by   Tanvir Anjum labir 191039042 department of cse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Boat in river with mountain background</dc:title>
  <dc:creator>Tanvir Anjum Labir</dc:creator>
  <cp:lastModifiedBy>Tanvir Anjum Labir</cp:lastModifiedBy>
  <cp:revision>4</cp:revision>
  <dcterms:created xsi:type="dcterms:W3CDTF">2021-11-20T14:16:26Z</dcterms:created>
  <dcterms:modified xsi:type="dcterms:W3CDTF">2021-11-21T03:31:10Z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