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1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8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FA1A-B387-4C47-9841-2D1A9ED4BFE2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1AAF-C2F7-4AEE-89A9-AD9228C54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b="1" dirty="0" smtClean="0"/>
              <a:t>부모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자식 </a:t>
            </a:r>
            <a:r>
              <a:rPr lang="en-US" altLang="ko-KR" sz="1000" b="1" dirty="0" smtClean="0"/>
              <a:t>: Props, </a:t>
            </a:r>
            <a:r>
              <a:rPr lang="ko-KR" altLang="en-US" sz="1000" dirty="0" smtClean="0"/>
              <a:t>자식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부모 </a:t>
            </a:r>
            <a:r>
              <a:rPr lang="en-US" altLang="ko-KR" sz="1000" dirty="0" smtClean="0"/>
              <a:t>: Event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0507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79" y="309116"/>
            <a:ext cx="5192021" cy="62397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589897" y="1895475"/>
            <a:ext cx="692004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7034" y="3515744"/>
            <a:ext cx="536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v-bind:</a:t>
            </a:r>
            <a:r>
              <a:rPr lang="ko-KR" altLang="en-US" sz="1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프롭스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속성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데이터 이름</a:t>
            </a:r>
            <a:r>
              <a:rPr lang="en-US" altLang="ko-KR" sz="1000" b="1" dirty="0" smtClean="0"/>
              <a:t>"&gt;&lt;/app-header&gt;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509169" y="3192312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68501" y="5426554"/>
            <a:ext cx="1608288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589897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61305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376789" y="1757455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8" idx="2"/>
            <a:endCxn id="11" idx="0"/>
          </p:cNvCxnSpPr>
          <p:nvPr/>
        </p:nvCxnSpPr>
        <p:spPr>
          <a:xfrm rot="5400000">
            <a:off x="7081142" y="2337555"/>
            <a:ext cx="1086928" cy="62258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70502" y="1895475"/>
            <a:ext cx="525671" cy="209909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2"/>
            <a:endCxn id="12" idx="0"/>
          </p:cNvCxnSpPr>
          <p:nvPr/>
        </p:nvCxnSpPr>
        <p:spPr>
          <a:xfrm rot="5400000">
            <a:off x="6442407" y="3235623"/>
            <a:ext cx="3321170" cy="1060693"/>
          </a:xfrm>
          <a:prstGeom prst="bentConnector3">
            <a:avLst>
              <a:gd name="adj1" fmla="val 6558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0758" y="1535270"/>
            <a:ext cx="94769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Props </a:t>
            </a:r>
            <a:r>
              <a:rPr lang="ko-KR" altLang="en-US" sz="800" b="1" dirty="0" smtClean="0"/>
              <a:t>속성 이름</a:t>
            </a:r>
            <a:endParaRPr lang="ko-KR" altLang="en-US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566569" y="1580244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상위 컴포넌트의 데이터 이름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 rot="11310723" flipH="1">
            <a:off x="8672621" y="1960472"/>
            <a:ext cx="1243706" cy="3718149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875461" y="4096587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87799" y="4254679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인스턴의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데이터를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하위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 smtClean="0">
                <a:solidFill>
                  <a:srgbClr val="FF0000"/>
                </a:solidFill>
              </a:rPr>
              <a:t>콤포넌트로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전달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8748260" cy="580394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381000"/>
            <a:ext cx="3603431" cy="528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50" y="381000"/>
            <a:ext cx="4381825" cy="52854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4309" y="1099982"/>
            <a:ext cx="190001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949" y="4855596"/>
            <a:ext cx="3190331" cy="6612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7" idx="1"/>
          </p:cNvCxnSpPr>
          <p:nvPr/>
        </p:nvCxnSpPr>
        <p:spPr>
          <a:xfrm rot="10800000" flipH="1">
            <a:off x="700949" y="1162814"/>
            <a:ext cx="213360" cy="4023425"/>
          </a:xfrm>
          <a:prstGeom prst="curvedConnector3">
            <a:avLst>
              <a:gd name="adj1" fmla="val -107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12549" y="1814898"/>
            <a:ext cx="1310731" cy="12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0069" y="3084898"/>
            <a:ext cx="1493611" cy="15614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7" idx="3"/>
            <a:endCxn id="17" idx="1"/>
          </p:cNvCxnSpPr>
          <p:nvPr/>
        </p:nvCxnSpPr>
        <p:spPr>
          <a:xfrm>
            <a:off x="2814320" y="1162813"/>
            <a:ext cx="1798229" cy="7149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7" idx="3"/>
            <a:endCxn id="18" idx="3"/>
          </p:cNvCxnSpPr>
          <p:nvPr/>
        </p:nvCxnSpPr>
        <p:spPr>
          <a:xfrm>
            <a:off x="5923280" y="1877729"/>
            <a:ext cx="660400" cy="1285240"/>
          </a:xfrm>
          <a:prstGeom prst="curvedConnector3">
            <a:avLst>
              <a:gd name="adj1" fmla="val 1346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11847" y="4347324"/>
            <a:ext cx="1905513" cy="312373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1558" y="974256"/>
            <a:ext cx="1905513" cy="98559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5" idx="1"/>
            <a:endCxn id="26" idx="3"/>
          </p:cNvCxnSpPr>
          <p:nvPr/>
        </p:nvCxnSpPr>
        <p:spPr>
          <a:xfrm rot="10800000">
            <a:off x="2817071" y="1023537"/>
            <a:ext cx="2094776" cy="3479975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45005" y="4316851"/>
            <a:ext cx="1905513" cy="38348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26" idx="1"/>
            <a:endCxn id="30" idx="0"/>
          </p:cNvCxnSpPr>
          <p:nvPr/>
        </p:nvCxnSpPr>
        <p:spPr>
          <a:xfrm rot="10800000" flipH="1" flipV="1">
            <a:off x="911558" y="1023535"/>
            <a:ext cx="886204" cy="3293315"/>
          </a:xfrm>
          <a:prstGeom prst="curvedConnector4">
            <a:avLst>
              <a:gd name="adj1" fmla="val -25795"/>
              <a:gd name="adj2" fmla="val 5074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86712" y="5722391"/>
            <a:ext cx="2705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붉은색 </a:t>
            </a:r>
            <a:r>
              <a:rPr lang="en-US" altLang="ko-KR" sz="1200" b="1" dirty="0" smtClean="0"/>
              <a:t>: props, </a:t>
            </a:r>
            <a:r>
              <a:rPr lang="ko-KR" altLang="en-US" sz="1200" b="1" dirty="0" smtClean="0"/>
              <a:t>노랑색 </a:t>
            </a:r>
            <a:r>
              <a:rPr lang="en-US" altLang="ko-KR" sz="1200" b="1" dirty="0" smtClean="0"/>
              <a:t>: event emit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65260" y="251413"/>
            <a:ext cx="6452100" cy="274578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5" y="389836"/>
            <a:ext cx="1254545" cy="2460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" y="1642353"/>
            <a:ext cx="4666615" cy="1208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" y="389835"/>
            <a:ext cx="4666615" cy="1126424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7" idx="1"/>
            <a:endCxn id="6" idx="1"/>
          </p:cNvCxnSpPr>
          <p:nvPr/>
        </p:nvCxnSpPr>
        <p:spPr>
          <a:xfrm rot="10800000" flipV="1">
            <a:off x="525145" y="953047"/>
            <a:ext cx="12700" cy="129346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6" idx="2"/>
            <a:endCxn id="5" idx="1"/>
          </p:cNvCxnSpPr>
          <p:nvPr/>
        </p:nvCxnSpPr>
        <p:spPr>
          <a:xfrm rot="5400000" flipH="1" flipV="1">
            <a:off x="3489840" y="988868"/>
            <a:ext cx="1230418" cy="2493192"/>
          </a:xfrm>
          <a:prstGeom prst="curvedConnector4">
            <a:avLst>
              <a:gd name="adj1" fmla="val -18579"/>
              <a:gd name="adj2" fmla="val 96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12559" y="547756"/>
            <a:ext cx="1089841" cy="7730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8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427" y="268871"/>
            <a:ext cx="10246528" cy="4988929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578285"/>
            <a:ext cx="3748980" cy="2673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3486380"/>
            <a:ext cx="3748980" cy="162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70" y="589915"/>
            <a:ext cx="1817951" cy="26618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470" y="3486380"/>
            <a:ext cx="3067440" cy="16239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746" y="578284"/>
            <a:ext cx="4062248" cy="26735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037" y="343693"/>
            <a:ext cx="2047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사이트 생성 및 기본 설정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05175" y="1794454"/>
            <a:ext cx="558970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7425" y="4742827"/>
            <a:ext cx="409413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86341" y="1094365"/>
            <a:ext cx="1647721" cy="5725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6341" y="2875542"/>
            <a:ext cx="371372" cy="2010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4028" y="4428116"/>
            <a:ext cx="1819171" cy="37248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8403" y="2857500"/>
            <a:ext cx="1852610" cy="2190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48403" y="1089601"/>
            <a:ext cx="538160" cy="1534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4" idx="2"/>
            <a:endCxn id="5" idx="0"/>
          </p:cNvCxnSpPr>
          <p:nvPr/>
        </p:nvCxnSpPr>
        <p:spPr>
          <a:xfrm rot="5400000">
            <a:off x="1944231" y="3369084"/>
            <a:ext cx="234592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5" idx="3"/>
            <a:endCxn id="6" idx="1"/>
          </p:cNvCxnSpPr>
          <p:nvPr/>
        </p:nvCxnSpPr>
        <p:spPr>
          <a:xfrm flipV="1">
            <a:off x="3936017" y="1920852"/>
            <a:ext cx="178453" cy="23774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6" idx="2"/>
            <a:endCxn id="7" idx="0"/>
          </p:cNvCxnSpPr>
          <p:nvPr/>
        </p:nvCxnSpPr>
        <p:spPr>
          <a:xfrm rot="16200000" flipH="1">
            <a:off x="5218523" y="3056712"/>
            <a:ext cx="234591" cy="6247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3"/>
            <a:endCxn id="8" idx="2"/>
          </p:cNvCxnSpPr>
          <p:nvPr/>
        </p:nvCxnSpPr>
        <p:spPr>
          <a:xfrm flipV="1">
            <a:off x="7181910" y="3251787"/>
            <a:ext cx="1031960" cy="10465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2427" y="268871"/>
            <a:ext cx="8280048" cy="51699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2" y="651043"/>
            <a:ext cx="3781288" cy="2785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04" y="651043"/>
            <a:ext cx="4054679" cy="2785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3" y="3563370"/>
            <a:ext cx="3781287" cy="17280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72" y="341218"/>
            <a:ext cx="2186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* Base </a:t>
            </a:r>
            <a:r>
              <a:rPr lang="ko-KR" altLang="en-US" sz="1000" b="1" dirty="0" smtClean="0">
                <a:latin typeface="+mn-ea"/>
              </a:rPr>
              <a:t>디렉토리 설정 및 배포 확인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478" y="1450129"/>
            <a:ext cx="2076347" cy="2262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0076" y="1190782"/>
            <a:ext cx="3854274" cy="285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38578" y="4628141"/>
            <a:ext cx="952397" cy="448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76646" y="221246"/>
            <a:ext cx="4707081" cy="600810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>
                <a:latin typeface="+mn-ea"/>
              </a:rPr>
              <a:t>Env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환경 변수 파일을 이용한 옵션 </a:t>
            </a:r>
            <a:r>
              <a:rPr lang="ko-KR" altLang="en-US" sz="1000" b="1" dirty="0" smtClean="0">
                <a:latin typeface="+mn-ea"/>
              </a:rPr>
              <a:t>변경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브라우저에 </a:t>
            </a:r>
            <a:r>
              <a:rPr lang="ko-KR" altLang="en-US" sz="1000" b="1" dirty="0">
                <a:latin typeface="+mn-ea"/>
              </a:rPr>
              <a:t>표시 안 함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1" y="674045"/>
            <a:ext cx="1203093" cy="35578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9" y="674044"/>
            <a:ext cx="3189608" cy="1326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29" y="2103537"/>
            <a:ext cx="3189608" cy="212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43" y="4335142"/>
            <a:ext cx="4483094" cy="17500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635" y="3173781"/>
            <a:ext cx="428124" cy="21870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2385" y="1554531"/>
            <a:ext cx="2043390" cy="22664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3345" y="2839635"/>
            <a:ext cx="2228630" cy="189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460" y="5064199"/>
            <a:ext cx="918574" cy="2507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3" idx="0"/>
            <a:endCxn id="14" idx="1"/>
          </p:cNvCxnSpPr>
          <p:nvPr/>
        </p:nvCxnSpPr>
        <p:spPr>
          <a:xfrm rot="5400000" flipH="1" flipV="1">
            <a:off x="701577" y="1622973"/>
            <a:ext cx="1505928" cy="159568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4" idx="2"/>
            <a:endCxn id="15" idx="0"/>
          </p:cNvCxnSpPr>
          <p:nvPr/>
        </p:nvCxnSpPr>
        <p:spPr>
          <a:xfrm rot="5400000">
            <a:off x="2736640" y="2302195"/>
            <a:ext cx="1058460" cy="164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5" idx="1"/>
            <a:endCxn id="16" idx="3"/>
          </p:cNvCxnSpPr>
          <p:nvPr/>
        </p:nvCxnSpPr>
        <p:spPr>
          <a:xfrm rot="10800000" flipV="1">
            <a:off x="1485035" y="2934293"/>
            <a:ext cx="658311" cy="22552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6645" y="221246"/>
            <a:ext cx="11874561" cy="6273072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" y="681560"/>
            <a:ext cx="5770418" cy="21845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2846" y="324535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node </a:t>
            </a:r>
            <a:r>
              <a:rPr lang="en-US" altLang="ko-KR" sz="1000" b="1" dirty="0" err="1" smtClean="0">
                <a:latin typeface="+mn-ea"/>
              </a:rPr>
              <a:t>js</a:t>
            </a:r>
            <a:r>
              <a:rPr lang="ko-KR" altLang="en-US" sz="1000" b="1" dirty="0" smtClean="0">
                <a:latin typeface="+mn-ea"/>
              </a:rPr>
              <a:t>의 설정 파일 </a:t>
            </a:r>
            <a:r>
              <a:rPr lang="en-US" altLang="ko-KR" sz="1000" b="1" dirty="0" smtClean="0">
                <a:latin typeface="+mn-ea"/>
              </a:rPr>
              <a:t>‘app.js’</a:t>
            </a:r>
            <a:r>
              <a:rPr lang="ko-KR" altLang="en-US" sz="1000" b="1" dirty="0" smtClean="0">
                <a:latin typeface="+mn-ea"/>
              </a:rPr>
              <a:t>에서 </a:t>
            </a:r>
            <a:r>
              <a:rPr lang="en-US" altLang="ko-KR" sz="1000" b="1" dirty="0" err="1">
                <a:latin typeface="+mn-ea"/>
              </a:rPr>
              <a:t>mongodb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접속 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565" y="2064437"/>
            <a:ext cx="441399" cy="211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011" y="2001470"/>
            <a:ext cx="4268716" cy="7209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991031"/>
            <a:ext cx="2682530" cy="16034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" y="4673681"/>
            <a:ext cx="2620296" cy="1607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791" y="2991030"/>
            <a:ext cx="2670464" cy="1878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908" y="681560"/>
            <a:ext cx="2478032" cy="28138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908" y="3615583"/>
            <a:ext cx="4833230" cy="26654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635" y="681560"/>
            <a:ext cx="2765876" cy="2331537"/>
          </a:xfrm>
          <a:prstGeom prst="rect">
            <a:avLst/>
          </a:prstGeom>
        </p:spPr>
      </p:pic>
      <p:cxnSp>
        <p:nvCxnSpPr>
          <p:cNvPr id="16" name="구부러진 연결선 15"/>
          <p:cNvCxnSpPr>
            <a:stCxn id="9" idx="1"/>
            <a:endCxn id="10" idx="1"/>
          </p:cNvCxnSpPr>
          <p:nvPr/>
        </p:nvCxnSpPr>
        <p:spPr>
          <a:xfrm rot="10800000" flipV="1">
            <a:off x="325582" y="3792746"/>
            <a:ext cx="12700" cy="1684591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0" idx="3"/>
            <a:endCxn id="12" idx="1"/>
          </p:cNvCxnSpPr>
          <p:nvPr/>
        </p:nvCxnSpPr>
        <p:spPr>
          <a:xfrm flipV="1">
            <a:off x="2945878" y="3930443"/>
            <a:ext cx="264913" cy="15468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2" idx="3"/>
            <a:endCxn id="13" idx="1"/>
          </p:cNvCxnSpPr>
          <p:nvPr/>
        </p:nvCxnSpPr>
        <p:spPr>
          <a:xfrm flipV="1">
            <a:off x="5881255" y="2088473"/>
            <a:ext cx="440653" cy="184197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3" idx="2"/>
            <a:endCxn id="14" idx="1"/>
          </p:cNvCxnSpPr>
          <p:nvPr/>
        </p:nvCxnSpPr>
        <p:spPr>
          <a:xfrm rot="5400000">
            <a:off x="6214965" y="3602329"/>
            <a:ext cx="1452903" cy="1239016"/>
          </a:xfrm>
          <a:prstGeom prst="curvedConnector4">
            <a:avLst>
              <a:gd name="adj1" fmla="val 4136"/>
              <a:gd name="adj2" fmla="val 1184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14" idx="0"/>
            <a:endCxn id="15" idx="2"/>
          </p:cNvCxnSpPr>
          <p:nvPr/>
        </p:nvCxnSpPr>
        <p:spPr>
          <a:xfrm rot="5400000" flipH="1" flipV="1">
            <a:off x="9280805" y="2470815"/>
            <a:ext cx="602486" cy="16870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3453" y="4314824"/>
            <a:ext cx="44139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37164" y="5331805"/>
            <a:ext cx="829736" cy="1117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8284" y="3729505"/>
            <a:ext cx="394476" cy="1090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0206" y="6005511"/>
            <a:ext cx="326819" cy="145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10791" y="3741995"/>
            <a:ext cx="503522" cy="11086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7460" y="4594462"/>
            <a:ext cx="598490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397621" y="1698340"/>
            <a:ext cx="1727203" cy="3031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444041" y="3271380"/>
            <a:ext cx="273444" cy="1442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91578" y="4948289"/>
            <a:ext cx="2833560" cy="2904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240593" y="1948434"/>
            <a:ext cx="2446582" cy="23755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8" idx="0"/>
          </p:cNvCxnSpPr>
          <p:nvPr/>
        </p:nvCxnSpPr>
        <p:spPr>
          <a:xfrm rot="16200000" flipH="1" flipV="1">
            <a:off x="7151609" y="-1310806"/>
            <a:ext cx="53036" cy="6571515"/>
          </a:xfrm>
          <a:prstGeom prst="curvedConnector3">
            <a:avLst>
              <a:gd name="adj1" fmla="val -4310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8719" y="86164"/>
            <a:ext cx="9348963" cy="5535318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37690"/>
            <a:ext cx="8836602" cy="5022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18" y="2280869"/>
            <a:ext cx="3822556" cy="260155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42571" y="584488"/>
            <a:ext cx="1116165" cy="15326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089" y="984553"/>
            <a:ext cx="1046893" cy="54291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99062" y="2009413"/>
            <a:ext cx="729971" cy="2714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36980" y="3038737"/>
            <a:ext cx="2172575" cy="163717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124" y="4930516"/>
            <a:ext cx="4174994" cy="2753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26527" y="3392488"/>
            <a:ext cx="3325091" cy="12769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7" idx="2"/>
            <a:endCxn id="8" idx="0"/>
          </p:cNvCxnSpPr>
          <p:nvPr/>
        </p:nvCxnSpPr>
        <p:spPr>
          <a:xfrm rot="5400000">
            <a:off x="1325696" y="509595"/>
            <a:ext cx="246798" cy="703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8" idx="3"/>
            <a:endCxn id="9" idx="0"/>
          </p:cNvCxnSpPr>
          <p:nvPr/>
        </p:nvCxnSpPr>
        <p:spPr>
          <a:xfrm>
            <a:off x="1620982" y="1256009"/>
            <a:ext cx="7143066" cy="753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9" idx="1"/>
            <a:endCxn id="10" idx="0"/>
          </p:cNvCxnSpPr>
          <p:nvPr/>
        </p:nvCxnSpPr>
        <p:spPr>
          <a:xfrm rot="10800000" flipV="1">
            <a:off x="2623268" y="2145141"/>
            <a:ext cx="5775794" cy="89359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0" idx="2"/>
            <a:endCxn id="11" idx="0"/>
          </p:cNvCxnSpPr>
          <p:nvPr/>
        </p:nvCxnSpPr>
        <p:spPr>
          <a:xfrm rot="16200000" flipH="1">
            <a:off x="2587641" y="4711535"/>
            <a:ext cx="254607" cy="1833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3"/>
            <a:endCxn id="12" idx="2"/>
          </p:cNvCxnSpPr>
          <p:nvPr/>
        </p:nvCxnSpPr>
        <p:spPr>
          <a:xfrm flipV="1">
            <a:off x="4894118" y="4669444"/>
            <a:ext cx="1194955" cy="39873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8719" y="169291"/>
            <a:ext cx="8372217" cy="42260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create 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 : </a:t>
            </a:r>
            <a:r>
              <a:rPr lang="en-US" altLang="ko-KR" sz="1000" b="1" dirty="0" err="1" smtClean="0">
                <a:latin typeface="+mn-ea"/>
              </a:rPr>
              <a:t>vue</a:t>
            </a:r>
            <a:r>
              <a:rPr lang="en-US" altLang="ko-KR" sz="1000" b="1" dirty="0" smtClean="0">
                <a:latin typeface="+mn-ea"/>
              </a:rPr>
              <a:t> cli </a:t>
            </a:r>
            <a:r>
              <a:rPr lang="ko-KR" altLang="en-US" sz="1000" b="1" dirty="0" smtClean="0">
                <a:latin typeface="+mn-ea"/>
              </a:rPr>
              <a:t>명령으로 </a:t>
            </a:r>
            <a:r>
              <a:rPr lang="en-US" altLang="ko-KR" sz="1000" b="1" dirty="0" smtClean="0">
                <a:latin typeface="+mn-ea"/>
              </a:rPr>
              <a:t>‘</a:t>
            </a:r>
            <a:r>
              <a:rPr lang="en-US" altLang="ko-KR" sz="1000" b="1" dirty="0" err="1" smtClean="0">
                <a:latin typeface="+mn-ea"/>
              </a:rPr>
              <a:t>vue-til</a:t>
            </a:r>
            <a:r>
              <a:rPr lang="en-US" altLang="ko-KR" sz="1000" b="1" dirty="0" smtClean="0">
                <a:latin typeface="+mn-ea"/>
              </a:rPr>
              <a:t>’</a:t>
            </a:r>
            <a:r>
              <a:rPr lang="ko-KR" altLang="en-US" sz="1000" b="1" dirty="0" smtClean="0">
                <a:latin typeface="+mn-ea"/>
              </a:rPr>
              <a:t>이라는 프로젝트 생성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751" y="3677471"/>
            <a:ext cx="60483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2.x &lt;--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2</a:t>
            </a:r>
            <a:r>
              <a:rPr lang="ko-KR" altLang="en-US" sz="1000" b="1" dirty="0">
                <a:latin typeface="+mn-ea"/>
              </a:rPr>
              <a:t>로 </a:t>
            </a:r>
            <a:r>
              <a:rPr lang="ko-KR" altLang="en-US" sz="1000" b="1" dirty="0" err="1">
                <a:latin typeface="+mn-ea"/>
              </a:rPr>
              <a:t>하시는게</a:t>
            </a:r>
            <a:r>
              <a:rPr lang="ko-KR" altLang="en-US" sz="1000" b="1" dirty="0">
                <a:latin typeface="+mn-ea"/>
              </a:rPr>
              <a:t> 중요합니다</a:t>
            </a:r>
            <a:r>
              <a:rPr lang="en-US" altLang="ko-KR" sz="1000" b="1" dirty="0">
                <a:latin typeface="+mn-ea"/>
              </a:rPr>
              <a:t>. </a:t>
            </a:r>
            <a:r>
              <a:rPr lang="ko-KR" altLang="en-US" sz="1000" b="1" dirty="0">
                <a:latin typeface="+mn-ea"/>
              </a:rPr>
              <a:t>아직 </a:t>
            </a:r>
            <a:r>
              <a:rPr lang="en-US" altLang="ko-KR" sz="1000" b="1" dirty="0" err="1">
                <a:latin typeface="+mn-ea"/>
              </a:rPr>
              <a:t>Vue</a:t>
            </a:r>
            <a:r>
              <a:rPr lang="en-US" altLang="ko-KR" sz="1000" b="1" dirty="0">
                <a:latin typeface="+mn-ea"/>
              </a:rPr>
              <a:t> 3</a:t>
            </a:r>
            <a:r>
              <a:rPr lang="ko-KR" altLang="en-US" sz="1000" b="1" dirty="0">
                <a:latin typeface="+mn-ea"/>
              </a:rPr>
              <a:t>는 상용 서비스에 적용하기에는 </a:t>
            </a:r>
            <a:r>
              <a:rPr lang="ko-KR" altLang="en-US" sz="1000" b="1" dirty="0" smtClean="0">
                <a:latin typeface="+mn-ea"/>
              </a:rPr>
              <a:t>무리 있음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2" y="566514"/>
            <a:ext cx="6048375" cy="3019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99" y="566515"/>
            <a:ext cx="1632809" cy="364180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11835" y="2036616"/>
            <a:ext cx="1020338" cy="3844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11835" y="2574330"/>
            <a:ext cx="1020338" cy="37668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0751" y="3983162"/>
            <a:ext cx="6048375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‘Manually’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로 생성하면서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＂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+mn-ea"/>
              </a:rPr>
              <a:t>웹팩의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 각각의 설정 파일로 지정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으로 선택하여 각 설정 파일 생성 됨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구부러진 연결선 15"/>
          <p:cNvCxnSpPr>
            <a:stCxn id="13" idx="1"/>
            <a:endCxn id="15" idx="0"/>
          </p:cNvCxnSpPr>
          <p:nvPr/>
        </p:nvCxnSpPr>
        <p:spPr>
          <a:xfrm rot="10800000" flipV="1">
            <a:off x="3324939" y="2228848"/>
            <a:ext cx="3686896" cy="175431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4" idx="1"/>
            <a:endCxn id="15" idx="3"/>
          </p:cNvCxnSpPr>
          <p:nvPr/>
        </p:nvCxnSpPr>
        <p:spPr>
          <a:xfrm rot="10800000" flipV="1">
            <a:off x="6349127" y="2762673"/>
            <a:ext cx="662709" cy="134359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678568" y="169292"/>
            <a:ext cx="6593096" cy="366495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19" y="169292"/>
            <a:ext cx="5369245" cy="4111764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0" y="529936"/>
            <a:ext cx="5006079" cy="3575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719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관련 구문 오류 </a:t>
            </a:r>
            <a:r>
              <a:rPr lang="en-US" altLang="ko-KR" sz="1000" b="1" dirty="0" smtClean="0">
                <a:latin typeface="+mn-ea"/>
              </a:rPr>
              <a:t>(CLI 3.x </a:t>
            </a:r>
            <a:r>
              <a:rPr lang="ko-KR" altLang="en-US" sz="1000" b="1" dirty="0" smtClean="0">
                <a:latin typeface="+mn-ea"/>
              </a:rPr>
              <a:t>버전부터 강력한 구문 오류 검사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24" y="529936"/>
            <a:ext cx="6239306" cy="31229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95499" y="1745672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489" y="2521526"/>
            <a:ext cx="1917419" cy="9490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370" y="962891"/>
            <a:ext cx="2301448" cy="132310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324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ESLint</a:t>
            </a:r>
            <a:r>
              <a:rPr lang="en-US" altLang="ko-KR" sz="1000" b="1" dirty="0" smtClean="0">
                <a:latin typeface="+mn-ea"/>
              </a:rPr>
              <a:t> rules </a:t>
            </a:r>
            <a:r>
              <a:rPr lang="ko-KR" altLang="en-US" sz="1000" b="1" dirty="0" smtClean="0">
                <a:latin typeface="+mn-ea"/>
              </a:rPr>
              <a:t>적용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8143" y="1656267"/>
            <a:ext cx="1328166" cy="2556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83570" y="2623405"/>
            <a:ext cx="2682447" cy="4938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34195" y="1130576"/>
            <a:ext cx="3056914" cy="7813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8719" y="169292"/>
            <a:ext cx="9078799" cy="557688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0523" y="221246"/>
            <a:ext cx="4527091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Prettier(</a:t>
            </a:r>
            <a:r>
              <a:rPr lang="ko-KR" altLang="en-US" sz="1000" b="1" dirty="0" smtClean="0">
                <a:latin typeface="+mn-ea"/>
              </a:rPr>
              <a:t>구문 정리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err="1" smtClean="0">
                <a:latin typeface="+mn-ea"/>
              </a:rPr>
              <a:t>ESLinter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오류 점검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9" y="526936"/>
            <a:ext cx="8655602" cy="48539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8690" y="3392488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690" y="3677395"/>
            <a:ext cx="833302" cy="1662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6044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5235" y="547717"/>
            <a:ext cx="833302" cy="2004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69159" y="2427021"/>
            <a:ext cx="1913432" cy="28827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363" y="3236181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6363" y="356655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99062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6690" y="671943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66240" y="2330039"/>
            <a:ext cx="193964" cy="193964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구부러진 연결선 16"/>
          <p:cNvCxnSpPr>
            <a:stCxn id="7" idx="0"/>
            <a:endCxn id="10" idx="1"/>
          </p:cNvCxnSpPr>
          <p:nvPr/>
        </p:nvCxnSpPr>
        <p:spPr>
          <a:xfrm rot="5400000" flipH="1" flipV="1">
            <a:off x="978010" y="635263"/>
            <a:ext cx="2744557" cy="27698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2"/>
          </p:cNvCxnSpPr>
          <p:nvPr/>
        </p:nvCxnSpPr>
        <p:spPr>
          <a:xfrm flipV="1">
            <a:off x="1381992" y="748144"/>
            <a:ext cx="930703" cy="301237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0" idx="2"/>
            <a:endCxn id="11" idx="0"/>
          </p:cNvCxnSpPr>
          <p:nvPr/>
        </p:nvCxnSpPr>
        <p:spPr>
          <a:xfrm rot="16200000" flipH="1">
            <a:off x="3849442" y="1050587"/>
            <a:ext cx="1678877" cy="107398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90523" y="5396498"/>
            <a:ext cx="87911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- .</a:t>
            </a:r>
            <a:r>
              <a:rPr lang="en-US" altLang="ko-KR" sz="1000" b="1" dirty="0" err="1" smtClean="0">
                <a:latin typeface="+mn-ea"/>
              </a:rPr>
              <a:t>prettierrc</a:t>
            </a:r>
            <a:r>
              <a:rPr lang="ko-KR" altLang="en-US" sz="1000" b="1" dirty="0" smtClean="0">
                <a:latin typeface="+mn-ea"/>
              </a:rPr>
              <a:t>와 </a:t>
            </a:r>
            <a:r>
              <a:rPr lang="en-US" altLang="ko-KR" sz="1000" b="1" dirty="0" smtClean="0">
                <a:latin typeface="+mn-ea"/>
              </a:rPr>
              <a:t>.eslintrc.js </a:t>
            </a:r>
            <a:r>
              <a:rPr lang="ko-KR" altLang="en-US" sz="1000" b="1" dirty="0" smtClean="0">
                <a:latin typeface="+mn-ea"/>
              </a:rPr>
              <a:t>함께 존재할 경우 </a:t>
            </a:r>
            <a:r>
              <a:rPr lang="en-US" altLang="ko-KR" sz="1000" b="1" dirty="0" smtClean="0">
                <a:latin typeface="+mn-ea"/>
              </a:rPr>
              <a:t>`.eslintrc.js` </a:t>
            </a:r>
            <a:r>
              <a:rPr lang="ko-KR" altLang="en-US" sz="1000" b="1" dirty="0" smtClean="0">
                <a:latin typeface="+mn-ea"/>
              </a:rPr>
              <a:t>파일이 </a:t>
            </a:r>
            <a:r>
              <a:rPr lang="ko-KR" altLang="en-US" sz="1000" b="1" dirty="0" err="1" smtClean="0">
                <a:latin typeface="+mn-ea"/>
              </a:rPr>
              <a:t>우선수위가</a:t>
            </a:r>
            <a:r>
              <a:rPr lang="ko-KR" altLang="en-US" sz="1000" b="1" dirty="0" smtClean="0">
                <a:latin typeface="+mn-ea"/>
              </a:rPr>
              <a:t> 높다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" y="574735"/>
            <a:ext cx="2667000" cy="2457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7034" y="174625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Component</a:t>
            </a:r>
            <a:r>
              <a:rPr lang="ko-KR" altLang="en-US" sz="1000" dirty="0" smtClean="0"/>
              <a:t>간 통신은</a:t>
            </a:r>
            <a:endParaRPr lang="en-US" altLang="ko-KR" sz="1000" dirty="0" smtClean="0"/>
          </a:p>
          <a:p>
            <a:r>
              <a:rPr lang="ko-KR" altLang="en-US" sz="1000" dirty="0" smtClean="0"/>
              <a:t>부모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자식 </a:t>
            </a:r>
            <a:r>
              <a:rPr lang="en-US" altLang="ko-KR" sz="1000" dirty="0" smtClean="0"/>
              <a:t>: Props, </a:t>
            </a:r>
            <a:r>
              <a:rPr lang="ko-KR" altLang="en-US" sz="1000" b="1" dirty="0" smtClean="0"/>
              <a:t>자식</a:t>
            </a:r>
            <a:r>
              <a:rPr lang="en-US" altLang="ko-KR" sz="1000" b="1" dirty="0" smtClean="0"/>
              <a:t>-&gt;</a:t>
            </a:r>
            <a:r>
              <a:rPr lang="ko-KR" altLang="en-US" sz="1000" b="1" dirty="0" smtClean="0"/>
              <a:t>부모 </a:t>
            </a:r>
            <a:r>
              <a:rPr lang="en-US" altLang="ko-KR" sz="1000" b="1" dirty="0" smtClean="0"/>
              <a:t>: Event</a:t>
            </a:r>
            <a:endParaRPr lang="ko-KR" altLang="en-US" sz="1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29" y="1510162"/>
            <a:ext cx="606006" cy="58659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034" y="3515744"/>
            <a:ext cx="554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* Syntax</a:t>
            </a:r>
          </a:p>
          <a:p>
            <a:r>
              <a:rPr lang="en-US" altLang="ko-KR" sz="1000" b="1" dirty="0" smtClean="0"/>
              <a:t>&lt;app-header v-on: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컴포넌트에서 발생한 이벤트 이름</a:t>
            </a:r>
            <a:r>
              <a:rPr lang="en-US" altLang="ko-KR" sz="1000" b="1" dirty="0" smtClean="0"/>
              <a:t>="</a:t>
            </a:r>
            <a:r>
              <a:rPr lang="ko-KR" altLang="en-US" sz="1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컴포넌트의 메서드 이름</a:t>
            </a:r>
            <a:r>
              <a:rPr lang="en-US" altLang="ko-KR" sz="1000" b="1" dirty="0" smtClean="0"/>
              <a:t>"&gt;</a:t>
            </a:r>
          </a:p>
          <a:p>
            <a:r>
              <a:rPr lang="en-US" altLang="ko-KR" sz="1000" b="1" dirty="0" smtClean="0"/>
              <a:t>&lt;/app-header&gt;</a:t>
            </a:r>
          </a:p>
          <a:p>
            <a:endParaRPr lang="en-US" altLang="ko-KR" sz="1000" b="1" dirty="0"/>
          </a:p>
          <a:p>
            <a:endParaRPr lang="ko-KR" altLang="en-US" sz="1000" b="1" dirty="0"/>
          </a:p>
        </p:txBody>
      </p:sp>
      <p:sp>
        <p:nvSpPr>
          <p:cNvPr id="8" name="타원 7"/>
          <p:cNvSpPr/>
          <p:nvPr/>
        </p:nvSpPr>
        <p:spPr>
          <a:xfrm>
            <a:off x="1523921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782739" y="3521706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5512" y="779039"/>
            <a:ext cx="819455" cy="21544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인스턴스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5512" y="2572709"/>
            <a:ext cx="78579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app-header</a:t>
            </a: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app-content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174625"/>
            <a:ext cx="4511710" cy="64954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262758" y="569131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50946" y="569131"/>
            <a:ext cx="441295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67868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583284" y="374680"/>
            <a:ext cx="189780" cy="18978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8174" y="2096758"/>
            <a:ext cx="320526" cy="164114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3" idx="2"/>
            <a:endCxn id="17" idx="0"/>
          </p:cNvCxnSpPr>
          <p:nvPr/>
        </p:nvCxnSpPr>
        <p:spPr>
          <a:xfrm rot="16200000" flipH="1">
            <a:off x="7948973" y="1207293"/>
            <a:ext cx="1363513" cy="415416"/>
          </a:xfrm>
          <a:prstGeom prst="bentConnector3">
            <a:avLst>
              <a:gd name="adj1" fmla="val 19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762426" y="4847832"/>
            <a:ext cx="500332" cy="17274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4" idx="3"/>
            <a:endCxn id="24" idx="0"/>
          </p:cNvCxnSpPr>
          <p:nvPr/>
        </p:nvCxnSpPr>
        <p:spPr>
          <a:xfrm flipH="1">
            <a:off x="8012592" y="651188"/>
            <a:ext cx="1079649" cy="4196644"/>
          </a:xfrm>
          <a:prstGeom prst="bentConnector4">
            <a:avLst>
              <a:gd name="adj1" fmla="val -193758"/>
              <a:gd name="adj2" fmla="val 7215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8635042" y="1676573"/>
            <a:ext cx="1312977" cy="160853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으로 구부러진 화살표 31"/>
          <p:cNvSpPr/>
          <p:nvPr/>
        </p:nvSpPr>
        <p:spPr>
          <a:xfrm rot="737963">
            <a:off x="9637132" y="1930087"/>
            <a:ext cx="1233910" cy="3377732"/>
          </a:xfrm>
          <a:prstGeom prst="curvedLeftArrow">
            <a:avLst>
              <a:gd name="adj1" fmla="val 6127"/>
              <a:gd name="adj2" fmla="val 22009"/>
              <a:gd name="adj3" fmla="val 213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748" y="764515"/>
            <a:ext cx="1079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하위 </a:t>
            </a:r>
            <a:r>
              <a:rPr lang="ko-KR" altLang="en-US" sz="800" b="1" dirty="0" err="1" smtClean="0"/>
              <a:t>컴포넌에서</a:t>
            </a:r>
            <a:endParaRPr lang="en-US" altLang="ko-KR" sz="800" b="1" dirty="0" smtClean="0"/>
          </a:p>
          <a:p>
            <a:r>
              <a:rPr lang="ko-KR" altLang="en-US" sz="800" b="1" dirty="0" smtClean="0"/>
              <a:t>발생한 이벤트 이름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97047" y="325393"/>
            <a:ext cx="15263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상위 컴포넌트의 메서드 이름</a:t>
            </a:r>
            <a:endParaRPr lang="ko-KR" altLang="en-US" sz="8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474829" y="3803288"/>
            <a:ext cx="1822614" cy="900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556042" y="3890503"/>
            <a:ext cx="1734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하위 </a:t>
            </a:r>
            <a:r>
              <a:rPr lang="en-US" altLang="ko-KR" sz="800" b="1" dirty="0">
                <a:solidFill>
                  <a:srgbClr val="FF0000"/>
                </a:solidFill>
              </a:rPr>
              <a:t>‘app-header’ </a:t>
            </a:r>
            <a:r>
              <a:rPr lang="ko-KR" altLang="en-US" sz="800" b="1" dirty="0" err="1">
                <a:solidFill>
                  <a:srgbClr val="FF0000"/>
                </a:solidFill>
              </a:rPr>
              <a:t>콤포넌트에서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800" b="1" dirty="0">
                <a:solidFill>
                  <a:srgbClr val="FF0000"/>
                </a:solidFill>
              </a:rPr>
              <a:t>클릭</a:t>
            </a:r>
            <a:r>
              <a:rPr lang="en-US" altLang="ko-KR" sz="800" b="1" dirty="0">
                <a:solidFill>
                  <a:srgbClr val="FF0000"/>
                </a:solidFill>
              </a:rPr>
              <a:t>‘ </a:t>
            </a:r>
            <a:r>
              <a:rPr lang="ko-KR" altLang="en-US" sz="800" b="1" dirty="0">
                <a:solidFill>
                  <a:srgbClr val="FF0000"/>
                </a:solidFill>
              </a:rPr>
              <a:t>이벤트를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사용하여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ko-KR" altLang="en-US" sz="8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Vue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인스턴스의 메서드 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800" b="1" dirty="0" err="1" smtClean="0">
                <a:solidFill>
                  <a:srgbClr val="FF0000"/>
                </a:solidFill>
              </a:rPr>
              <a:t>logText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’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를 호출 한다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5" y="211786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57115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3740613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745" y="716974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745" y="1844235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62611" y="808458"/>
            <a:ext cx="1060798" cy="3350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Login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62611" y="1216194"/>
            <a:ext cx="1060798" cy="4814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Signup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25881" y="1306164"/>
            <a:ext cx="1060798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22" idx="0"/>
            <a:endCxn id="9" idx="1"/>
          </p:cNvCxnSpPr>
          <p:nvPr/>
        </p:nvCxnSpPr>
        <p:spPr>
          <a:xfrm rot="5400000" flipH="1" flipV="1">
            <a:off x="3141590" y="790640"/>
            <a:ext cx="430215" cy="600835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9" idx="2"/>
            <a:endCxn id="10" idx="4"/>
          </p:cNvCxnSpPr>
          <p:nvPr/>
        </p:nvCxnSpPr>
        <p:spPr>
          <a:xfrm rot="16200000" flipH="1">
            <a:off x="4031948" y="1323286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회원가입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38933" y="211786"/>
            <a:ext cx="6322240" cy="309252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88550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smtClean="0">
                <a:latin typeface="+mn-ea"/>
              </a:rPr>
              <a:t>`.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` </a:t>
            </a:r>
            <a:r>
              <a:rPr lang="ko-KR" altLang="en-US" sz="1000" b="1" dirty="0" smtClean="0">
                <a:latin typeface="+mn-ea"/>
              </a:rPr>
              <a:t>파일을 사용하여 전역에서 </a:t>
            </a:r>
            <a:r>
              <a:rPr lang="ko-KR" altLang="en-US" sz="1000" b="1" dirty="0" err="1" smtClean="0">
                <a:latin typeface="+mn-ea"/>
              </a:rPr>
              <a:t>사용가능한</a:t>
            </a:r>
            <a:r>
              <a:rPr lang="ko-KR" altLang="en-US" sz="1000" b="1" dirty="0" smtClean="0">
                <a:latin typeface="+mn-ea"/>
              </a:rPr>
              <a:t> 환경 변수 설정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14" y="567570"/>
            <a:ext cx="3030878" cy="23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108" y="567570"/>
            <a:ext cx="2832964" cy="233616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97191" y="1319608"/>
            <a:ext cx="2348345" cy="46759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288550" y="2954754"/>
            <a:ext cx="55283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en-US" altLang="ko-KR" sz="1000" b="1" dirty="0" err="1" smtClean="0">
                <a:latin typeface="+mn-ea"/>
              </a:rPr>
              <a:t>npm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빌드 옵션에 따라서 </a:t>
            </a:r>
            <a:r>
              <a:rPr lang="en-US" altLang="ko-KR" sz="1000" b="1" dirty="0" smtClean="0">
                <a:latin typeface="+mn-ea"/>
              </a:rPr>
              <a:t>.</a:t>
            </a:r>
            <a:r>
              <a:rPr lang="en-US" altLang="ko-KR" sz="1000" b="1" dirty="0" err="1" smtClean="0">
                <a:latin typeface="+mn-ea"/>
              </a:rPr>
              <a:t>env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env.development</a:t>
            </a:r>
            <a:r>
              <a:rPr lang="en-US" altLang="ko-KR" sz="1000" b="1" dirty="0" smtClean="0">
                <a:latin typeface="+mn-ea"/>
              </a:rPr>
              <a:t> &gt; .</a:t>
            </a:r>
            <a:r>
              <a:rPr lang="en-US" altLang="ko-KR" sz="1000" b="1" dirty="0" err="1" smtClean="0">
                <a:latin typeface="+mn-ea"/>
              </a:rPr>
              <a:t>env.production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215" y="3703132"/>
            <a:ext cx="4480822" cy="22716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57115" y="403906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3740613" y="4871178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9911" y="4039064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6745" y="4208320"/>
            <a:ext cx="1349829" cy="10545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6745" y="5335581"/>
            <a:ext cx="1349829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Router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0697" y="4294336"/>
            <a:ext cx="1060798" cy="48144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862611" y="4871178"/>
            <a:ext cx="1060798" cy="3178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SignupPage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25719" y="4387626"/>
            <a:ext cx="853465" cy="294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LoginForm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 36"/>
          <p:cNvCxnSpPr>
            <a:stCxn id="36" idx="0"/>
            <a:endCxn id="28" idx="0"/>
          </p:cNvCxnSpPr>
          <p:nvPr/>
        </p:nvCxnSpPr>
        <p:spPr>
          <a:xfrm rot="5400000" flipH="1" flipV="1">
            <a:off x="3427472" y="3664044"/>
            <a:ext cx="348562" cy="1098603"/>
          </a:xfrm>
          <a:prstGeom prst="curvedConnector3">
            <a:avLst>
              <a:gd name="adj1" fmla="val 165584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28" idx="2"/>
            <a:endCxn id="30" idx="4"/>
          </p:cNvCxnSpPr>
          <p:nvPr/>
        </p:nvCxnSpPr>
        <p:spPr>
          <a:xfrm rot="16200000" flipH="1">
            <a:off x="4031948" y="4814632"/>
            <a:ext cx="648655" cy="410440"/>
          </a:xfrm>
          <a:prstGeom prst="curvedConnector4">
            <a:avLst>
              <a:gd name="adj1" fmla="val 13540"/>
              <a:gd name="adj2" fmla="val 17604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2087" y="3754156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로그인 </a:t>
            </a:r>
            <a:r>
              <a:rPr lang="en-US" altLang="ko-KR" sz="1000" b="1" dirty="0" smtClean="0">
                <a:latin typeface="+mn-ea"/>
              </a:rPr>
              <a:t>&gt; </a:t>
            </a:r>
            <a:r>
              <a:rPr lang="ko-KR" altLang="en-US" sz="1000" b="1" dirty="0" err="1" smtClean="0">
                <a:latin typeface="+mn-ea"/>
              </a:rPr>
              <a:t>입력양식에</a:t>
            </a:r>
            <a:r>
              <a:rPr lang="ko-KR" altLang="en-US" sz="1000" b="1" dirty="0" smtClean="0">
                <a:latin typeface="+mn-ea"/>
              </a:rPr>
              <a:t> 대한 </a:t>
            </a:r>
            <a:r>
              <a:rPr lang="ko-KR" altLang="en-US" sz="1000" b="1" dirty="0" err="1" smtClean="0">
                <a:latin typeface="+mn-ea"/>
              </a:rPr>
              <a:t>콤포넌트</a:t>
            </a:r>
            <a:r>
              <a:rPr lang="ko-KR" altLang="en-US" sz="1000" b="1" dirty="0" smtClean="0">
                <a:latin typeface="+mn-ea"/>
              </a:rPr>
              <a:t> 설계서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36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8214" y="211786"/>
            <a:ext cx="5010759" cy="261454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11" y="547718"/>
            <a:ext cx="1349829" cy="1778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App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6745" y="716974"/>
            <a:ext cx="1349829" cy="6026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AppHeader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6745" y="1436777"/>
            <a:ext cx="1349829" cy="7139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MainPage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&lt;&lt;Create&gt;&gt;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29740" y="2349557"/>
            <a:ext cx="925780" cy="3350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Router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36947" y="1510867"/>
            <a:ext cx="1242671" cy="5657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PostAddPage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0457" y="1619210"/>
            <a:ext cx="1086871" cy="34910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</a:rPr>
              <a:t>PostAddForm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4929" y="547718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4258427" y="1379832"/>
            <a:ext cx="820882" cy="94600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(Cloud)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087" y="262810"/>
            <a:ext cx="4312907" cy="25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신규 게시물 등록</a:t>
            </a:r>
            <a:r>
              <a:rPr lang="en-US" altLang="ko-KR" sz="1000" b="1" dirty="0" smtClean="0">
                <a:latin typeface="+mn-ea"/>
              </a:rPr>
              <a:t>(Create Button) &gt; </a:t>
            </a:r>
            <a:r>
              <a:rPr lang="en-US" altLang="ko-KR" sz="1000" b="1" dirty="0" err="1" smtClean="0">
                <a:latin typeface="+mn-ea"/>
              </a:rPr>
              <a:t>PostAddPage</a:t>
            </a:r>
            <a:r>
              <a:rPr lang="en-US" altLang="ko-KR" sz="1000" b="1" dirty="0" smtClean="0">
                <a:latin typeface="+mn-ea"/>
              </a:rPr>
              <a:t> &gt; </a:t>
            </a:r>
            <a:r>
              <a:rPr lang="en-US" altLang="ko-KR" sz="1000" b="1" dirty="0" err="1" smtClean="0">
                <a:latin typeface="+mn-ea"/>
              </a:rPr>
              <a:t>PostAddForm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14" name="구부러진 연결선 13"/>
          <p:cNvCxnSpPr>
            <a:stCxn id="10" idx="0"/>
            <a:endCxn id="11" idx="1"/>
          </p:cNvCxnSpPr>
          <p:nvPr/>
        </p:nvCxnSpPr>
        <p:spPr>
          <a:xfrm rot="5400000" flipH="1" flipV="1">
            <a:off x="3442781" y="887062"/>
            <a:ext cx="743261" cy="721036"/>
          </a:xfrm>
          <a:prstGeom prst="curved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2"/>
            <a:endCxn id="12" idx="2"/>
          </p:cNvCxnSpPr>
          <p:nvPr/>
        </p:nvCxnSpPr>
        <p:spPr>
          <a:xfrm rot="5400000">
            <a:off x="4139321" y="1323285"/>
            <a:ext cx="648655" cy="410442"/>
          </a:xfrm>
          <a:prstGeom prst="curvedConnector4">
            <a:avLst>
              <a:gd name="adj1" fmla="val 13540"/>
              <a:gd name="adj2" fmla="val 155696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7" idx="2"/>
            <a:endCxn id="8" idx="1"/>
          </p:cNvCxnSpPr>
          <p:nvPr/>
        </p:nvCxnSpPr>
        <p:spPr>
          <a:xfrm rot="16200000" flipH="1">
            <a:off x="1507546" y="2294863"/>
            <a:ext cx="366309" cy="78080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8" idx="3"/>
            <a:endCxn id="9" idx="2"/>
          </p:cNvCxnSpPr>
          <p:nvPr/>
        </p:nvCxnSpPr>
        <p:spPr>
          <a:xfrm flipH="1" flipV="1">
            <a:off x="2558283" y="2076659"/>
            <a:ext cx="97237" cy="440399"/>
          </a:xfrm>
          <a:prstGeom prst="curvedConnector4">
            <a:avLst>
              <a:gd name="adj1" fmla="val -235096"/>
              <a:gd name="adj2" fmla="val 69017"/>
            </a:avLst>
          </a:prstGeom>
          <a:ln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" y="6228272"/>
            <a:ext cx="4065576" cy="55439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36503" y="104591"/>
            <a:ext cx="8232298" cy="6123681"/>
            <a:chOff x="436503" y="104591"/>
            <a:chExt cx="8232298" cy="61236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870119"/>
              <a:ext cx="3629664" cy="43581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03" y="104591"/>
              <a:ext cx="1599332" cy="166671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99" y="104591"/>
              <a:ext cx="4260702" cy="612368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155" y="104925"/>
              <a:ext cx="1599012" cy="16663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99" y="6228272"/>
            <a:ext cx="3441939" cy="5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467" y="2447561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u="sng" dirty="0" smtClean="0"/>
              <a:t>같은 레벨에서의 컴포넌트 통신 방법</a:t>
            </a:r>
            <a:endParaRPr lang="ko-KR" altLang="en-US" sz="1000" b="1" u="sng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20242" y="2751826"/>
            <a:ext cx="802256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Root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22498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AppContent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12662" y="3364301"/>
            <a:ext cx="907580" cy="362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AppHeader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3"/>
            <a:endCxn id="6" idx="0"/>
          </p:cNvCxnSpPr>
          <p:nvPr/>
        </p:nvCxnSpPr>
        <p:spPr>
          <a:xfrm>
            <a:off x="5322498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1"/>
            <a:endCxn id="7" idx="0"/>
          </p:cNvCxnSpPr>
          <p:nvPr/>
        </p:nvCxnSpPr>
        <p:spPr>
          <a:xfrm flipH="1">
            <a:off x="4066452" y="2932981"/>
            <a:ext cx="453790" cy="43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87992" y="3114136"/>
            <a:ext cx="261401" cy="2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93347" y="3114137"/>
            <a:ext cx="261402" cy="2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8839" y="311598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626" y="3115984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Props(10)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32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91" y="83924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err="1" smtClean="0"/>
              <a:t>Axios</a:t>
            </a:r>
            <a:r>
              <a:rPr lang="en-US" altLang="ko-KR" sz="1000" b="1" u="sng" dirty="0" smtClean="0"/>
              <a:t> HTTP </a:t>
            </a:r>
            <a:r>
              <a:rPr lang="ko-KR" altLang="en-US" sz="1000" b="1" u="sng" dirty="0" smtClean="0"/>
              <a:t>통신</a:t>
            </a:r>
            <a:endParaRPr lang="ko-KR" altLang="en-US" sz="1000" b="1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403913"/>
            <a:ext cx="5021922" cy="16828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" y="2301015"/>
            <a:ext cx="5021922" cy="2951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2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83177" y="226422"/>
            <a:ext cx="5930537" cy="65053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" y="715293"/>
            <a:ext cx="2555330" cy="1655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19" y="715293"/>
            <a:ext cx="2757761" cy="89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09" y="2432650"/>
            <a:ext cx="2551123" cy="2080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319" y="2432650"/>
            <a:ext cx="2967191" cy="895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09" y="4574957"/>
            <a:ext cx="2551123" cy="20395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6319" y="4574957"/>
            <a:ext cx="2687411" cy="895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62142" y="1680085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709" y="345962"/>
            <a:ext cx="2464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* </a:t>
            </a:r>
            <a:r>
              <a:rPr lang="en-US" altLang="ko-KR" sz="1000" b="1" dirty="0" err="1" smtClean="0"/>
              <a:t>Javascript</a:t>
            </a:r>
            <a:r>
              <a:rPr lang="ko-KR" altLang="en-US" sz="1000" b="1" dirty="0" smtClean="0"/>
              <a:t>는 변수의 스콥이 전역이다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62142" y="3429000"/>
            <a:ext cx="2666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후에는 정의되지 않음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62142" y="5569016"/>
            <a:ext cx="2409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ES6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화살표 함수</a:t>
            </a:r>
            <a:r>
              <a:rPr lang="en-US" altLang="ko-KR" sz="1000" dirty="0" smtClean="0"/>
              <a:t>“ </a:t>
            </a:r>
            <a:r>
              <a:rPr lang="ko-KR" altLang="en-US" sz="1000" dirty="0" smtClean="0"/>
              <a:t>표현식을 사용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 smtClean="0"/>
              <a:t>VueComponent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전에는 사용 가능</a:t>
            </a:r>
            <a:endParaRPr lang="en-US" altLang="ko-K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함수 진입 후에도 사용 가능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72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3177" y="226422"/>
            <a:ext cx="5436598" cy="3097803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811" y="642529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811" y="2250224"/>
            <a:ext cx="1349829" cy="89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NewsView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95325" y="1250769"/>
            <a:ext cx="27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8199" y="37446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9824" y="4029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9824" y="184132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31846" y="756951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77328" y="2250224"/>
            <a:ext cx="1349829" cy="89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Vuex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31846" y="2370484"/>
            <a:ext cx="987879" cy="656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72640" y="1085181"/>
            <a:ext cx="2359206" cy="240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8199" y="1834789"/>
            <a:ext cx="447675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" idx="1"/>
            <a:endCxn id="19" idx="3"/>
          </p:cNvCxnSpPr>
          <p:nvPr/>
        </p:nvCxnSpPr>
        <p:spPr>
          <a:xfrm flipH="1">
            <a:off x="3927157" y="2698715"/>
            <a:ext cx="5046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6" idx="3"/>
          </p:cNvCxnSpPr>
          <p:nvPr/>
        </p:nvCxnSpPr>
        <p:spPr>
          <a:xfrm flipH="1">
            <a:off x="2072640" y="2698714"/>
            <a:ext cx="504688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05900" y="184648"/>
            <a:ext cx="5789024" cy="2625227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409575"/>
            <a:ext cx="2262188" cy="1299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409575"/>
            <a:ext cx="2686050" cy="1714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75" y="1571625"/>
            <a:ext cx="1819275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4" idx="2"/>
            <a:endCxn id="6" idx="2"/>
          </p:cNvCxnSpPr>
          <p:nvPr/>
        </p:nvCxnSpPr>
        <p:spPr>
          <a:xfrm rot="16200000" flipH="1">
            <a:off x="2963249" y="443887"/>
            <a:ext cx="414770" cy="2945605"/>
          </a:xfrm>
          <a:prstGeom prst="bentConnector3">
            <a:avLst>
              <a:gd name="adj1" fmla="val 155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014775" y="2307228"/>
            <a:ext cx="231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</a:t>
            </a:r>
            <a:r>
              <a:rPr lang="en-US" altLang="ko-KR" dirty="0" err="1" smtClean="0"/>
              <a:t>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vuex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53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8780" y="515573"/>
            <a:ext cx="8459426" cy="5249501"/>
          </a:xfrm>
          <a:prstGeom prst="roundRect">
            <a:avLst>
              <a:gd name="adj" fmla="val 188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637063"/>
            <a:ext cx="8116389" cy="20499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6" y="3056880"/>
            <a:ext cx="8116389" cy="2351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3659981" y="2687024"/>
            <a:ext cx="23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Mixin</a:t>
            </a:r>
            <a:r>
              <a:rPr lang="en-US" altLang="ko-KR" sz="1200" dirty="0" smtClean="0"/>
              <a:t> Pattern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19930" y="5414310"/>
            <a:ext cx="339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HOC(Higher-Order Component Pattern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429669" y="1763213"/>
            <a:ext cx="2197554" cy="93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29669" y="4173088"/>
            <a:ext cx="2197554" cy="1208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085805" y="1316675"/>
            <a:ext cx="231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NewsView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Mixin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콤포넌트만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085805" y="3728745"/>
            <a:ext cx="2627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AskView</a:t>
            </a:r>
            <a:r>
              <a:rPr lang="en-US" altLang="ko-KR" sz="1000" dirty="0" smtClean="0">
                <a:solidFill>
                  <a:srgbClr val="FF0000"/>
                </a:solidFill>
              </a:rPr>
              <a:t> : HOC </a:t>
            </a:r>
            <a:r>
              <a:rPr lang="ko-KR" altLang="en-US" sz="1000" dirty="0" smtClean="0">
                <a:solidFill>
                  <a:srgbClr val="FF0000"/>
                </a:solidFill>
              </a:rPr>
              <a:t>패턴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하위로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ListView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ListItem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콤포넌트</a:t>
            </a:r>
            <a:r>
              <a:rPr lang="ko-KR" altLang="en-US" sz="1000" dirty="0" smtClean="0">
                <a:solidFill>
                  <a:srgbClr val="FF0000"/>
                </a:solidFill>
              </a:rPr>
              <a:t> 존재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2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465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HONG</dc:creator>
  <cp:lastModifiedBy>JUNG HONG</cp:lastModifiedBy>
  <cp:revision>47</cp:revision>
  <dcterms:created xsi:type="dcterms:W3CDTF">2021-08-30T23:00:48Z</dcterms:created>
  <dcterms:modified xsi:type="dcterms:W3CDTF">2021-11-10T23:12:31Z</dcterms:modified>
</cp:coreProperties>
</file>