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96" y="28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10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77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1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17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68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1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1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58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9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08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6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FA1A-B387-4C47-9841-2D1A9ED4BFE2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1" y="574735"/>
            <a:ext cx="2667000" cy="24574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07034" y="174625"/>
            <a:ext cx="2512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Component</a:t>
            </a:r>
            <a:r>
              <a:rPr lang="ko-KR" altLang="en-US" sz="1000" dirty="0" smtClean="0"/>
              <a:t>간 통신은</a:t>
            </a:r>
            <a:endParaRPr lang="en-US" altLang="ko-KR" sz="1000" dirty="0" smtClean="0"/>
          </a:p>
          <a:p>
            <a:r>
              <a:rPr lang="ko-KR" altLang="en-US" sz="1000" b="1" dirty="0" smtClean="0"/>
              <a:t>부모</a:t>
            </a:r>
            <a:r>
              <a:rPr lang="en-US" altLang="ko-KR" sz="1000" b="1" dirty="0" smtClean="0"/>
              <a:t>-&gt;</a:t>
            </a:r>
            <a:r>
              <a:rPr lang="ko-KR" altLang="en-US" sz="1000" b="1" dirty="0" smtClean="0"/>
              <a:t>자식 </a:t>
            </a:r>
            <a:r>
              <a:rPr lang="en-US" altLang="ko-KR" sz="1000" b="1" dirty="0" smtClean="0"/>
              <a:t>: Props, </a:t>
            </a:r>
            <a:r>
              <a:rPr lang="ko-KR" altLang="en-US" sz="1000" dirty="0" smtClean="0"/>
              <a:t>자식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부모 </a:t>
            </a:r>
            <a:r>
              <a:rPr lang="en-US" altLang="ko-KR" sz="1000" dirty="0" smtClean="0"/>
              <a:t>: Event</a:t>
            </a:r>
            <a:endParaRPr lang="ko-KR" altLang="en-US" sz="1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20507" y="1510162"/>
            <a:ext cx="606006" cy="586596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779" y="309116"/>
            <a:ext cx="5192021" cy="623976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7589897" y="1895475"/>
            <a:ext cx="692004" cy="20990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7034" y="3515744"/>
            <a:ext cx="5363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* Syntax</a:t>
            </a:r>
          </a:p>
          <a:p>
            <a:r>
              <a:rPr lang="en-US" altLang="ko-KR" sz="1000" b="1" dirty="0" smtClean="0"/>
              <a:t>&lt;app-header v-bind:</a:t>
            </a:r>
            <a:r>
              <a:rPr lang="ko-KR" altLang="en-US" sz="10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프롭스</a:t>
            </a:r>
            <a:r>
              <a:rPr lang="ko-KR" altLang="en-US" sz="1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속성 이름</a:t>
            </a:r>
            <a:r>
              <a:rPr lang="en-US" altLang="ko-KR" sz="1000" b="1" dirty="0" smtClean="0"/>
              <a:t>="</a:t>
            </a:r>
            <a:r>
              <a:rPr lang="ko-KR" altLang="en-US" sz="1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 컴포넌트의 데이터 이름</a:t>
            </a:r>
            <a:r>
              <a:rPr lang="en-US" altLang="ko-KR" sz="1000" b="1" dirty="0" smtClean="0"/>
              <a:t>"&gt;&lt;/app-header&gt;</a:t>
            </a:r>
          </a:p>
          <a:p>
            <a:endParaRPr lang="en-US" altLang="ko-KR" sz="1000" b="1" dirty="0"/>
          </a:p>
          <a:p>
            <a:endParaRPr lang="ko-KR" altLang="en-US" sz="10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09169" y="3192312"/>
            <a:ext cx="1608288" cy="20990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768501" y="5426554"/>
            <a:ext cx="1608288" cy="20990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523921" y="3521706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589897" y="1757455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61305" y="3521706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76789" y="1757455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8" name="꺾인 연결선 17"/>
          <p:cNvCxnSpPr>
            <a:stCxn id="8" idx="2"/>
            <a:endCxn id="11" idx="0"/>
          </p:cNvCxnSpPr>
          <p:nvPr/>
        </p:nvCxnSpPr>
        <p:spPr>
          <a:xfrm rot="5400000">
            <a:off x="7081142" y="2337555"/>
            <a:ext cx="1086928" cy="622586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8370502" y="1895475"/>
            <a:ext cx="525671" cy="20990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21" idx="2"/>
            <a:endCxn id="12" idx="0"/>
          </p:cNvCxnSpPr>
          <p:nvPr/>
        </p:nvCxnSpPr>
        <p:spPr>
          <a:xfrm rot="5400000">
            <a:off x="6442407" y="3235623"/>
            <a:ext cx="3321170" cy="1060693"/>
          </a:xfrm>
          <a:prstGeom prst="bentConnector3">
            <a:avLst>
              <a:gd name="adj1" fmla="val 6558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50758" y="1535270"/>
            <a:ext cx="94769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Props </a:t>
            </a:r>
            <a:r>
              <a:rPr lang="ko-KR" altLang="en-US" sz="800" b="1" dirty="0" smtClean="0"/>
              <a:t>속성 이름</a:t>
            </a:r>
            <a:endParaRPr lang="ko-KR" altLang="en-US" sz="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566569" y="1580244"/>
            <a:ext cx="152638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상위 컴포넌트의 데이터 이름</a:t>
            </a:r>
            <a:endParaRPr lang="ko-KR" altLang="en-US" sz="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75512" y="779039"/>
            <a:ext cx="819455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err="1" smtClean="0">
                <a:solidFill>
                  <a:schemeClr val="bg1"/>
                </a:solidFill>
              </a:rPr>
              <a:t>Vue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인스턴스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75512" y="2572709"/>
            <a:ext cx="785793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app-header</a:t>
            </a:r>
          </a:p>
          <a:p>
            <a:r>
              <a:rPr lang="en-US" altLang="ko-KR" sz="800" b="1" dirty="0" smtClean="0">
                <a:solidFill>
                  <a:schemeClr val="bg1"/>
                </a:solidFill>
              </a:rPr>
              <a:t>app-content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0" name="왼쪽으로 구부러진 화살표 29"/>
          <p:cNvSpPr/>
          <p:nvPr/>
        </p:nvSpPr>
        <p:spPr>
          <a:xfrm rot="11310723" flipH="1">
            <a:off x="8672621" y="1960472"/>
            <a:ext cx="1243706" cy="3718149"/>
          </a:xfrm>
          <a:prstGeom prst="curvedLeftArrow">
            <a:avLst>
              <a:gd name="adj1" fmla="val 6127"/>
              <a:gd name="adj2" fmla="val 22009"/>
              <a:gd name="adj3" fmla="val 2138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8875461" y="4096587"/>
            <a:ext cx="1822614" cy="900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987799" y="4254679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rgbClr val="FF0000"/>
                </a:solidFill>
              </a:rPr>
              <a:t>상위 </a:t>
            </a:r>
            <a:r>
              <a:rPr lang="en-US" altLang="ko-KR" sz="800" b="1" dirty="0" err="1" smtClean="0">
                <a:solidFill>
                  <a:srgbClr val="FF0000"/>
                </a:solidFill>
              </a:rPr>
              <a:t>Vue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800" b="1" dirty="0" err="1" smtClean="0">
                <a:solidFill>
                  <a:srgbClr val="FF0000"/>
                </a:solidFill>
              </a:rPr>
              <a:t>인스턴의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 데이터를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하위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‘app-header’ </a:t>
            </a:r>
            <a:r>
              <a:rPr lang="ko-KR" altLang="en-US" sz="800" b="1" dirty="0" err="1" smtClean="0">
                <a:solidFill>
                  <a:srgbClr val="FF0000"/>
                </a:solidFill>
              </a:rPr>
              <a:t>콤포넌트로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전달 한다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5260" y="251413"/>
            <a:ext cx="8748260" cy="5803947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381000"/>
            <a:ext cx="3603431" cy="52854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150" y="381000"/>
            <a:ext cx="4381825" cy="52854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14309" y="1099982"/>
            <a:ext cx="1900011" cy="1256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0949" y="4855596"/>
            <a:ext cx="3190331" cy="66128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9" idx="1"/>
            <a:endCxn id="7" idx="1"/>
          </p:cNvCxnSpPr>
          <p:nvPr/>
        </p:nvCxnSpPr>
        <p:spPr>
          <a:xfrm rot="10800000" flipH="1">
            <a:off x="700949" y="1162814"/>
            <a:ext cx="213360" cy="4023425"/>
          </a:xfrm>
          <a:prstGeom prst="curvedConnector3">
            <a:avLst>
              <a:gd name="adj1" fmla="val -1071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612549" y="1814898"/>
            <a:ext cx="1310731" cy="1256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90069" y="3084898"/>
            <a:ext cx="1493611" cy="15614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구부러진 연결선 18"/>
          <p:cNvCxnSpPr>
            <a:stCxn id="7" idx="3"/>
            <a:endCxn id="17" idx="1"/>
          </p:cNvCxnSpPr>
          <p:nvPr/>
        </p:nvCxnSpPr>
        <p:spPr>
          <a:xfrm>
            <a:off x="2814320" y="1162813"/>
            <a:ext cx="1798229" cy="71491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7" idx="3"/>
            <a:endCxn id="18" idx="3"/>
          </p:cNvCxnSpPr>
          <p:nvPr/>
        </p:nvCxnSpPr>
        <p:spPr>
          <a:xfrm>
            <a:off x="5923280" y="1877729"/>
            <a:ext cx="660400" cy="1285240"/>
          </a:xfrm>
          <a:prstGeom prst="curvedConnector3">
            <a:avLst>
              <a:gd name="adj1" fmla="val 1346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11847" y="4347324"/>
            <a:ext cx="1905513" cy="312373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11558" y="974256"/>
            <a:ext cx="1905513" cy="98559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구부러진 연결선 26"/>
          <p:cNvCxnSpPr>
            <a:stCxn id="25" idx="1"/>
            <a:endCxn id="26" idx="3"/>
          </p:cNvCxnSpPr>
          <p:nvPr/>
        </p:nvCxnSpPr>
        <p:spPr>
          <a:xfrm rot="10800000">
            <a:off x="2817071" y="1023537"/>
            <a:ext cx="2094776" cy="3479975"/>
          </a:xfrm>
          <a:prstGeom prst="curved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45005" y="4316851"/>
            <a:ext cx="1905513" cy="383487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구부러진 연결선 35"/>
          <p:cNvCxnSpPr>
            <a:stCxn id="26" idx="1"/>
            <a:endCxn id="30" idx="0"/>
          </p:cNvCxnSpPr>
          <p:nvPr/>
        </p:nvCxnSpPr>
        <p:spPr>
          <a:xfrm rot="10800000" flipH="1" flipV="1">
            <a:off x="911558" y="1023535"/>
            <a:ext cx="886204" cy="3293315"/>
          </a:xfrm>
          <a:prstGeom prst="curvedConnector4">
            <a:avLst>
              <a:gd name="adj1" fmla="val -25795"/>
              <a:gd name="adj2" fmla="val 50748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86712" y="5722391"/>
            <a:ext cx="2705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붉은색 </a:t>
            </a:r>
            <a:r>
              <a:rPr lang="en-US" altLang="ko-KR" sz="1200" b="1" dirty="0" smtClean="0"/>
              <a:t>: props, </a:t>
            </a:r>
            <a:r>
              <a:rPr lang="ko-KR" altLang="en-US" sz="1200" b="1" dirty="0" smtClean="0"/>
              <a:t>노랑색 </a:t>
            </a:r>
            <a:r>
              <a:rPr lang="en-US" altLang="ko-KR" sz="1200" b="1" dirty="0" smtClean="0"/>
              <a:t>: event emit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451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5260" y="251413"/>
            <a:ext cx="6452100" cy="2745787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645" y="389836"/>
            <a:ext cx="1254545" cy="24608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" y="1642353"/>
            <a:ext cx="4666615" cy="1208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45" y="389835"/>
            <a:ext cx="4666615" cy="1126424"/>
          </a:xfrm>
          <a:prstGeom prst="rect">
            <a:avLst/>
          </a:prstGeom>
        </p:spPr>
      </p:pic>
      <p:cxnSp>
        <p:nvCxnSpPr>
          <p:cNvPr id="8" name="구부러진 연결선 7"/>
          <p:cNvCxnSpPr>
            <a:stCxn id="7" idx="1"/>
            <a:endCxn id="6" idx="1"/>
          </p:cNvCxnSpPr>
          <p:nvPr/>
        </p:nvCxnSpPr>
        <p:spPr>
          <a:xfrm rot="10800000" flipV="1">
            <a:off x="525145" y="953047"/>
            <a:ext cx="12700" cy="1293466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6" idx="2"/>
            <a:endCxn id="5" idx="1"/>
          </p:cNvCxnSpPr>
          <p:nvPr/>
        </p:nvCxnSpPr>
        <p:spPr>
          <a:xfrm rot="5400000" flipH="1" flipV="1">
            <a:off x="3489840" y="988868"/>
            <a:ext cx="1230418" cy="2493192"/>
          </a:xfrm>
          <a:prstGeom prst="curvedConnector4">
            <a:avLst>
              <a:gd name="adj1" fmla="val -18579"/>
              <a:gd name="adj2" fmla="val 967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412559" y="547756"/>
            <a:ext cx="1089841" cy="77304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88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427" y="268871"/>
            <a:ext cx="10246528" cy="4988929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7" y="578285"/>
            <a:ext cx="3748980" cy="26735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7" y="3486380"/>
            <a:ext cx="3748980" cy="16239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470" y="589915"/>
            <a:ext cx="1817951" cy="26618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470" y="3486380"/>
            <a:ext cx="3067440" cy="16239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2746" y="578284"/>
            <a:ext cx="4062248" cy="26735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037" y="343693"/>
            <a:ext cx="2047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* </a:t>
            </a:r>
            <a:r>
              <a:rPr lang="ko-KR" altLang="en-US" sz="1000" b="1" dirty="0" smtClean="0">
                <a:latin typeface="+mn-ea"/>
              </a:rPr>
              <a:t>초기 사이트 생성 및 기본 설정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05175" y="1794454"/>
            <a:ext cx="558970" cy="20103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57425" y="4742827"/>
            <a:ext cx="409413" cy="20103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86341" y="1094365"/>
            <a:ext cx="1647721" cy="57250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86341" y="2875542"/>
            <a:ext cx="371372" cy="20103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34028" y="4428116"/>
            <a:ext cx="1819171" cy="37248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248403" y="2857500"/>
            <a:ext cx="1852610" cy="21907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48403" y="1089601"/>
            <a:ext cx="538160" cy="15341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구부러진 연결선 17"/>
          <p:cNvCxnSpPr>
            <a:stCxn id="4" idx="2"/>
            <a:endCxn id="5" idx="0"/>
          </p:cNvCxnSpPr>
          <p:nvPr/>
        </p:nvCxnSpPr>
        <p:spPr>
          <a:xfrm rot="5400000">
            <a:off x="1944231" y="3369084"/>
            <a:ext cx="234592" cy="12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5" idx="3"/>
            <a:endCxn id="6" idx="1"/>
          </p:cNvCxnSpPr>
          <p:nvPr/>
        </p:nvCxnSpPr>
        <p:spPr>
          <a:xfrm flipV="1">
            <a:off x="3936017" y="1920852"/>
            <a:ext cx="178453" cy="237749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6" idx="2"/>
            <a:endCxn id="7" idx="0"/>
          </p:cNvCxnSpPr>
          <p:nvPr/>
        </p:nvCxnSpPr>
        <p:spPr>
          <a:xfrm rot="16200000" flipH="1">
            <a:off x="5218523" y="3056712"/>
            <a:ext cx="234591" cy="62474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7" idx="3"/>
            <a:endCxn id="8" idx="2"/>
          </p:cNvCxnSpPr>
          <p:nvPr/>
        </p:nvCxnSpPr>
        <p:spPr>
          <a:xfrm flipV="1">
            <a:off x="7181910" y="3251787"/>
            <a:ext cx="1031960" cy="104656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207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92427" y="268871"/>
            <a:ext cx="8280048" cy="5169904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2" y="651043"/>
            <a:ext cx="3781288" cy="27851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004" y="651043"/>
            <a:ext cx="4054679" cy="27851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73" y="3563370"/>
            <a:ext cx="3781287" cy="17280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072" y="341218"/>
            <a:ext cx="2186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* Base </a:t>
            </a:r>
            <a:r>
              <a:rPr lang="ko-KR" altLang="en-US" sz="1000" b="1" dirty="0" smtClean="0">
                <a:latin typeface="+mn-ea"/>
              </a:rPr>
              <a:t>디렉토리 설정 및 배포 확인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4478" y="1450129"/>
            <a:ext cx="2076347" cy="22627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80076" y="1190782"/>
            <a:ext cx="3854274" cy="28559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38578" y="4628141"/>
            <a:ext cx="952397" cy="44868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76646" y="221246"/>
            <a:ext cx="4707081" cy="6008104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2846" y="324535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err="1">
                <a:latin typeface="+mn-ea"/>
              </a:rPr>
              <a:t>Env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환경 변수 파일을 이용한 옵션 </a:t>
            </a:r>
            <a:r>
              <a:rPr lang="ko-KR" altLang="en-US" sz="1000" b="1" dirty="0" smtClean="0">
                <a:latin typeface="+mn-ea"/>
              </a:rPr>
              <a:t>변경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브라우저에 </a:t>
            </a:r>
            <a:r>
              <a:rPr lang="ko-KR" altLang="en-US" sz="1000" b="1" dirty="0">
                <a:latin typeface="+mn-ea"/>
              </a:rPr>
              <a:t>표시 안 함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1" y="674045"/>
            <a:ext cx="1203093" cy="35578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329" y="674044"/>
            <a:ext cx="3189608" cy="13262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329" y="2103537"/>
            <a:ext cx="3189608" cy="21283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843" y="4335142"/>
            <a:ext cx="4483094" cy="175002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42635" y="3173781"/>
            <a:ext cx="428124" cy="21870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52385" y="1554531"/>
            <a:ext cx="2043390" cy="22664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43345" y="2839635"/>
            <a:ext cx="2228630" cy="18931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66460" y="5064199"/>
            <a:ext cx="918574" cy="25075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구부러진 연결선 16"/>
          <p:cNvCxnSpPr>
            <a:stCxn id="13" idx="0"/>
            <a:endCxn id="14" idx="1"/>
          </p:cNvCxnSpPr>
          <p:nvPr/>
        </p:nvCxnSpPr>
        <p:spPr>
          <a:xfrm rot="5400000" flipH="1" flipV="1">
            <a:off x="701577" y="1622973"/>
            <a:ext cx="1505928" cy="159568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4" idx="2"/>
            <a:endCxn id="15" idx="0"/>
          </p:cNvCxnSpPr>
          <p:nvPr/>
        </p:nvCxnSpPr>
        <p:spPr>
          <a:xfrm rot="5400000">
            <a:off x="2736640" y="2302195"/>
            <a:ext cx="1058460" cy="1642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5" idx="1"/>
            <a:endCxn id="16" idx="3"/>
          </p:cNvCxnSpPr>
          <p:nvPr/>
        </p:nvCxnSpPr>
        <p:spPr>
          <a:xfrm rot="10800000" flipV="1">
            <a:off x="1485035" y="2934293"/>
            <a:ext cx="658311" cy="225528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3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6645" y="221246"/>
            <a:ext cx="11874561" cy="6273072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82" y="681560"/>
            <a:ext cx="5770418" cy="218451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2846" y="324535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smtClean="0">
                <a:latin typeface="+mn-ea"/>
              </a:rPr>
              <a:t>node </a:t>
            </a:r>
            <a:r>
              <a:rPr lang="en-US" altLang="ko-KR" sz="1000" b="1" dirty="0" err="1" smtClean="0">
                <a:latin typeface="+mn-ea"/>
              </a:rPr>
              <a:t>js</a:t>
            </a:r>
            <a:r>
              <a:rPr lang="ko-KR" altLang="en-US" sz="1000" b="1" dirty="0" smtClean="0">
                <a:latin typeface="+mn-ea"/>
              </a:rPr>
              <a:t>의 설정 파일 </a:t>
            </a:r>
            <a:r>
              <a:rPr lang="en-US" altLang="ko-KR" sz="1000" b="1" dirty="0" smtClean="0">
                <a:latin typeface="+mn-ea"/>
              </a:rPr>
              <a:t>‘app.js’</a:t>
            </a:r>
            <a:r>
              <a:rPr lang="ko-KR" altLang="en-US" sz="1000" b="1" dirty="0" smtClean="0">
                <a:latin typeface="+mn-ea"/>
              </a:rPr>
              <a:t>에서 </a:t>
            </a:r>
            <a:r>
              <a:rPr lang="en-US" altLang="ko-KR" sz="1000" b="1" dirty="0" err="1">
                <a:latin typeface="+mn-ea"/>
              </a:rPr>
              <a:t>mongodb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접속 정보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4565" y="2064437"/>
            <a:ext cx="441399" cy="21117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58011" y="2001470"/>
            <a:ext cx="4268716" cy="72094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82" y="2991031"/>
            <a:ext cx="2682530" cy="16034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82" y="4673681"/>
            <a:ext cx="2620296" cy="16073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791" y="2991030"/>
            <a:ext cx="2670464" cy="18788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1908" y="681560"/>
            <a:ext cx="2478032" cy="281382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1908" y="3615583"/>
            <a:ext cx="4833230" cy="266541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2635" y="681560"/>
            <a:ext cx="2765876" cy="2331537"/>
          </a:xfrm>
          <a:prstGeom prst="rect">
            <a:avLst/>
          </a:prstGeom>
        </p:spPr>
      </p:pic>
      <p:cxnSp>
        <p:nvCxnSpPr>
          <p:cNvPr id="16" name="구부러진 연결선 15"/>
          <p:cNvCxnSpPr>
            <a:stCxn id="9" idx="1"/>
            <a:endCxn id="10" idx="1"/>
          </p:cNvCxnSpPr>
          <p:nvPr/>
        </p:nvCxnSpPr>
        <p:spPr>
          <a:xfrm rot="10800000" flipV="1">
            <a:off x="325582" y="3792746"/>
            <a:ext cx="12700" cy="1684591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10" idx="3"/>
            <a:endCxn id="12" idx="1"/>
          </p:cNvCxnSpPr>
          <p:nvPr/>
        </p:nvCxnSpPr>
        <p:spPr>
          <a:xfrm flipV="1">
            <a:off x="2945878" y="3930443"/>
            <a:ext cx="264913" cy="154689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12" idx="3"/>
            <a:endCxn id="13" idx="1"/>
          </p:cNvCxnSpPr>
          <p:nvPr/>
        </p:nvCxnSpPr>
        <p:spPr>
          <a:xfrm flipV="1">
            <a:off x="5881255" y="2088473"/>
            <a:ext cx="440653" cy="184197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3" idx="2"/>
            <a:endCxn id="14" idx="1"/>
          </p:cNvCxnSpPr>
          <p:nvPr/>
        </p:nvCxnSpPr>
        <p:spPr>
          <a:xfrm rot="5400000">
            <a:off x="6214965" y="3602329"/>
            <a:ext cx="1452903" cy="1239016"/>
          </a:xfrm>
          <a:prstGeom prst="curvedConnector4">
            <a:avLst>
              <a:gd name="adj1" fmla="val 4136"/>
              <a:gd name="adj2" fmla="val 11845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14" idx="0"/>
            <a:endCxn id="15" idx="2"/>
          </p:cNvCxnSpPr>
          <p:nvPr/>
        </p:nvCxnSpPr>
        <p:spPr>
          <a:xfrm rot="5400000" flipH="1" flipV="1">
            <a:off x="9280805" y="2470815"/>
            <a:ext cx="602486" cy="168705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063453" y="4314824"/>
            <a:ext cx="441399" cy="14553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037164" y="5331805"/>
            <a:ext cx="829736" cy="11173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38284" y="3729505"/>
            <a:ext cx="394476" cy="10907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540206" y="6005511"/>
            <a:ext cx="326819" cy="14553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210791" y="3741995"/>
            <a:ext cx="503522" cy="11086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097460" y="4594462"/>
            <a:ext cx="598490" cy="14422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397621" y="1698340"/>
            <a:ext cx="1727203" cy="30313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444041" y="3271380"/>
            <a:ext cx="273444" cy="14422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791578" y="4948289"/>
            <a:ext cx="2833560" cy="29046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240593" y="1948434"/>
            <a:ext cx="2446582" cy="23755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구부러진 연결선 38"/>
          <p:cNvCxnSpPr>
            <a:stCxn id="38" idx="0"/>
            <a:endCxn id="8" idx="0"/>
          </p:cNvCxnSpPr>
          <p:nvPr/>
        </p:nvCxnSpPr>
        <p:spPr>
          <a:xfrm rot="16200000" flipH="1" flipV="1">
            <a:off x="7151609" y="-1310806"/>
            <a:ext cx="53036" cy="6571515"/>
          </a:xfrm>
          <a:prstGeom prst="curvedConnector3">
            <a:avLst>
              <a:gd name="adj1" fmla="val -43102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219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58719" y="86164"/>
            <a:ext cx="9348963" cy="5535318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07" y="337690"/>
            <a:ext cx="8836602" cy="50227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918" y="2280869"/>
            <a:ext cx="3822556" cy="260155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42571" y="584488"/>
            <a:ext cx="1116165" cy="15326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4089" y="984553"/>
            <a:ext cx="1046893" cy="54291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99062" y="2009413"/>
            <a:ext cx="729971" cy="2714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36980" y="3038737"/>
            <a:ext cx="2172575" cy="163717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9124" y="4930516"/>
            <a:ext cx="4174994" cy="27533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426527" y="3392488"/>
            <a:ext cx="3325091" cy="12769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구부러진 연결선 12"/>
          <p:cNvCxnSpPr>
            <a:stCxn id="7" idx="2"/>
            <a:endCxn id="8" idx="0"/>
          </p:cNvCxnSpPr>
          <p:nvPr/>
        </p:nvCxnSpPr>
        <p:spPr>
          <a:xfrm rot="5400000">
            <a:off x="1325696" y="509595"/>
            <a:ext cx="246798" cy="70311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stCxn id="8" idx="3"/>
            <a:endCxn id="9" idx="0"/>
          </p:cNvCxnSpPr>
          <p:nvPr/>
        </p:nvCxnSpPr>
        <p:spPr>
          <a:xfrm>
            <a:off x="1620982" y="1256009"/>
            <a:ext cx="7143066" cy="75340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9" idx="1"/>
            <a:endCxn id="10" idx="0"/>
          </p:cNvCxnSpPr>
          <p:nvPr/>
        </p:nvCxnSpPr>
        <p:spPr>
          <a:xfrm rot="10800000" flipV="1">
            <a:off x="2623268" y="2145141"/>
            <a:ext cx="5775794" cy="89359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0" idx="2"/>
            <a:endCxn id="11" idx="0"/>
          </p:cNvCxnSpPr>
          <p:nvPr/>
        </p:nvCxnSpPr>
        <p:spPr>
          <a:xfrm rot="16200000" flipH="1">
            <a:off x="2587641" y="4711535"/>
            <a:ext cx="254607" cy="18335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1" idx="3"/>
            <a:endCxn id="12" idx="2"/>
          </p:cNvCxnSpPr>
          <p:nvPr/>
        </p:nvCxnSpPr>
        <p:spPr>
          <a:xfrm flipV="1">
            <a:off x="4894118" y="4669444"/>
            <a:ext cx="1194955" cy="39873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25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8719" y="169291"/>
            <a:ext cx="8372217" cy="4226064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8719" y="221246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smtClean="0">
                <a:latin typeface="+mn-ea"/>
              </a:rPr>
              <a:t>‘</a:t>
            </a:r>
            <a:r>
              <a:rPr lang="en-US" altLang="ko-KR" sz="1000" b="1" dirty="0" err="1" smtClean="0">
                <a:latin typeface="+mn-ea"/>
              </a:rPr>
              <a:t>vue</a:t>
            </a:r>
            <a:r>
              <a:rPr lang="en-US" altLang="ko-KR" sz="1000" b="1" dirty="0" smtClean="0">
                <a:latin typeface="+mn-ea"/>
              </a:rPr>
              <a:t> create </a:t>
            </a:r>
            <a:r>
              <a:rPr lang="en-US" altLang="ko-KR" sz="1000" b="1" dirty="0" err="1" smtClean="0">
                <a:latin typeface="+mn-ea"/>
              </a:rPr>
              <a:t>vue-til</a:t>
            </a:r>
            <a:r>
              <a:rPr lang="en-US" altLang="ko-KR" sz="1000" b="1" dirty="0" smtClean="0">
                <a:latin typeface="+mn-ea"/>
              </a:rPr>
              <a:t>’ : </a:t>
            </a:r>
            <a:r>
              <a:rPr lang="en-US" altLang="ko-KR" sz="1000" b="1" dirty="0" err="1" smtClean="0">
                <a:latin typeface="+mn-ea"/>
              </a:rPr>
              <a:t>vue</a:t>
            </a:r>
            <a:r>
              <a:rPr lang="en-US" altLang="ko-KR" sz="1000" b="1" dirty="0" smtClean="0">
                <a:latin typeface="+mn-ea"/>
              </a:rPr>
              <a:t> cli </a:t>
            </a:r>
            <a:r>
              <a:rPr lang="ko-KR" altLang="en-US" sz="1000" b="1" dirty="0" smtClean="0">
                <a:latin typeface="+mn-ea"/>
              </a:rPr>
              <a:t>명령으로 </a:t>
            </a:r>
            <a:r>
              <a:rPr lang="en-US" altLang="ko-KR" sz="1000" b="1" dirty="0" smtClean="0">
                <a:latin typeface="+mn-ea"/>
              </a:rPr>
              <a:t>‘</a:t>
            </a:r>
            <a:r>
              <a:rPr lang="en-US" altLang="ko-KR" sz="1000" b="1" dirty="0" err="1" smtClean="0">
                <a:latin typeface="+mn-ea"/>
              </a:rPr>
              <a:t>vue-til</a:t>
            </a:r>
            <a:r>
              <a:rPr lang="en-US" altLang="ko-KR" sz="1000" b="1" dirty="0" smtClean="0">
                <a:latin typeface="+mn-ea"/>
              </a:rPr>
              <a:t>’</a:t>
            </a:r>
            <a:r>
              <a:rPr lang="ko-KR" altLang="en-US" sz="1000" b="1" dirty="0" smtClean="0">
                <a:latin typeface="+mn-ea"/>
              </a:rPr>
              <a:t>이라는 프로젝트 생성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0751" y="3677471"/>
            <a:ext cx="60483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2.x &lt;-- </a:t>
            </a:r>
            <a:r>
              <a:rPr lang="en-US" altLang="ko-KR" sz="1000" b="1" dirty="0" err="1">
                <a:latin typeface="+mn-ea"/>
              </a:rPr>
              <a:t>Vue</a:t>
            </a:r>
            <a:r>
              <a:rPr lang="en-US" altLang="ko-KR" sz="1000" b="1" dirty="0">
                <a:latin typeface="+mn-ea"/>
              </a:rPr>
              <a:t> 2</a:t>
            </a:r>
            <a:r>
              <a:rPr lang="ko-KR" altLang="en-US" sz="1000" b="1" dirty="0">
                <a:latin typeface="+mn-ea"/>
              </a:rPr>
              <a:t>로 </a:t>
            </a:r>
            <a:r>
              <a:rPr lang="ko-KR" altLang="en-US" sz="1000" b="1" dirty="0" err="1">
                <a:latin typeface="+mn-ea"/>
              </a:rPr>
              <a:t>하시는게</a:t>
            </a:r>
            <a:r>
              <a:rPr lang="ko-KR" altLang="en-US" sz="1000" b="1" dirty="0">
                <a:latin typeface="+mn-ea"/>
              </a:rPr>
              <a:t> 중요합니다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>
                <a:latin typeface="+mn-ea"/>
              </a:rPr>
              <a:t>아직 </a:t>
            </a:r>
            <a:r>
              <a:rPr lang="en-US" altLang="ko-KR" sz="1000" b="1" dirty="0" err="1">
                <a:latin typeface="+mn-ea"/>
              </a:rPr>
              <a:t>Vue</a:t>
            </a:r>
            <a:r>
              <a:rPr lang="en-US" altLang="ko-KR" sz="1000" b="1" dirty="0">
                <a:latin typeface="+mn-ea"/>
              </a:rPr>
              <a:t> 3</a:t>
            </a:r>
            <a:r>
              <a:rPr lang="ko-KR" altLang="en-US" sz="1000" b="1" dirty="0">
                <a:latin typeface="+mn-ea"/>
              </a:rPr>
              <a:t>는 상용 서비스에 적용하기에는 </a:t>
            </a:r>
            <a:r>
              <a:rPr lang="ko-KR" altLang="en-US" sz="1000" b="1" dirty="0" smtClean="0">
                <a:latin typeface="+mn-ea"/>
              </a:rPr>
              <a:t>무리 있음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52" y="566514"/>
            <a:ext cx="6048375" cy="30194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299" y="566515"/>
            <a:ext cx="1632809" cy="364180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011835" y="2036616"/>
            <a:ext cx="1020338" cy="38446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11835" y="2574330"/>
            <a:ext cx="1020338" cy="37668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0751" y="3983162"/>
            <a:ext cx="6048375" cy="246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‘Manually’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로 생성하면서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＂</a:t>
            </a:r>
            <a:r>
              <a:rPr lang="ko-KR" altLang="en-US" sz="1000" b="1" dirty="0" err="1" smtClean="0">
                <a:solidFill>
                  <a:schemeClr val="bg1"/>
                </a:solidFill>
                <a:latin typeface="+mn-ea"/>
              </a:rPr>
              <a:t>웹팩의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 각각의 설정 파일로 지정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”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으로 선택하여 각 설정 파일 생성 됨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구부러진 연결선 15"/>
          <p:cNvCxnSpPr>
            <a:stCxn id="13" idx="1"/>
            <a:endCxn id="15" idx="0"/>
          </p:cNvCxnSpPr>
          <p:nvPr/>
        </p:nvCxnSpPr>
        <p:spPr>
          <a:xfrm rot="10800000" flipV="1">
            <a:off x="3324939" y="2228848"/>
            <a:ext cx="3686896" cy="175431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14" idx="1"/>
            <a:endCxn id="15" idx="3"/>
          </p:cNvCxnSpPr>
          <p:nvPr/>
        </p:nvCxnSpPr>
        <p:spPr>
          <a:xfrm rot="10800000" flipV="1">
            <a:off x="6349127" y="2762673"/>
            <a:ext cx="662709" cy="134359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2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5678568" y="169292"/>
            <a:ext cx="6593096" cy="3664953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8719" y="169292"/>
            <a:ext cx="5369245" cy="4111764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30" y="529936"/>
            <a:ext cx="5006079" cy="35757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8719" y="221246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err="1" smtClean="0">
                <a:latin typeface="+mn-ea"/>
              </a:rPr>
              <a:t>ESLint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관련 구문 오류 </a:t>
            </a:r>
            <a:r>
              <a:rPr lang="en-US" altLang="ko-KR" sz="1000" b="1" dirty="0" smtClean="0">
                <a:latin typeface="+mn-ea"/>
              </a:rPr>
              <a:t>(CLI 3.x </a:t>
            </a:r>
            <a:r>
              <a:rPr lang="ko-KR" altLang="en-US" sz="1000" b="1" dirty="0" smtClean="0">
                <a:latin typeface="+mn-ea"/>
              </a:rPr>
              <a:t>버전부터 강력한 구문 오류 검사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324" y="529936"/>
            <a:ext cx="6239306" cy="312295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95499" y="1745672"/>
            <a:ext cx="833302" cy="1662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2489" y="2521526"/>
            <a:ext cx="1917419" cy="94903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78370" y="962891"/>
            <a:ext cx="2301448" cy="132310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35324" y="221246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err="1" smtClean="0">
                <a:latin typeface="+mn-ea"/>
              </a:rPr>
              <a:t>ESLint</a:t>
            </a:r>
            <a:r>
              <a:rPr lang="en-US" altLang="ko-KR" sz="1000" b="1" dirty="0" smtClean="0">
                <a:latin typeface="+mn-ea"/>
              </a:rPr>
              <a:t> rules </a:t>
            </a:r>
            <a:r>
              <a:rPr lang="ko-KR" altLang="en-US" sz="1000" b="1" dirty="0" smtClean="0">
                <a:latin typeface="+mn-ea"/>
              </a:rPr>
              <a:t>적용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48143" y="1656267"/>
            <a:ext cx="1328166" cy="2556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983570" y="2623405"/>
            <a:ext cx="2682447" cy="49386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34195" y="1130576"/>
            <a:ext cx="3056914" cy="78135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83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58719" y="169292"/>
            <a:ext cx="9078799" cy="5576881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0523" y="221246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smtClean="0">
                <a:latin typeface="+mn-ea"/>
              </a:rPr>
              <a:t>Prettier(</a:t>
            </a:r>
            <a:r>
              <a:rPr lang="ko-KR" altLang="en-US" sz="1000" b="1" dirty="0" smtClean="0">
                <a:latin typeface="+mn-ea"/>
              </a:rPr>
              <a:t>구문 정리</a:t>
            </a:r>
            <a:r>
              <a:rPr lang="en-US" altLang="ko-KR" sz="1000" b="1" dirty="0" smtClean="0">
                <a:latin typeface="+mn-ea"/>
              </a:rPr>
              <a:t>)</a:t>
            </a:r>
            <a:r>
              <a:rPr lang="ko-KR" altLang="en-US" sz="1000" b="1" dirty="0" smtClean="0">
                <a:latin typeface="+mn-ea"/>
              </a:rPr>
              <a:t>와 </a:t>
            </a:r>
            <a:r>
              <a:rPr lang="en-US" altLang="ko-KR" sz="1000" b="1" dirty="0" err="1" smtClean="0">
                <a:latin typeface="+mn-ea"/>
              </a:rPr>
              <a:t>ESLinter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오류 점검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09" y="526936"/>
            <a:ext cx="8655602" cy="485397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48690" y="3392488"/>
            <a:ext cx="833302" cy="1662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8690" y="3677395"/>
            <a:ext cx="833302" cy="1662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96044" y="547717"/>
            <a:ext cx="833302" cy="20042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35235" y="547717"/>
            <a:ext cx="833302" cy="20042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69159" y="2427021"/>
            <a:ext cx="1913432" cy="288273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06363" y="3236181"/>
            <a:ext cx="193964" cy="19396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06363" y="3566559"/>
            <a:ext cx="193964" cy="19396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799062" y="671943"/>
            <a:ext cx="193964" cy="19396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96690" y="671943"/>
            <a:ext cx="193964" cy="19396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066240" y="2330039"/>
            <a:ext cx="193964" cy="19396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구부러진 연결선 16"/>
          <p:cNvCxnSpPr>
            <a:stCxn id="7" idx="0"/>
            <a:endCxn id="10" idx="1"/>
          </p:cNvCxnSpPr>
          <p:nvPr/>
        </p:nvCxnSpPr>
        <p:spPr>
          <a:xfrm rot="5400000" flipH="1" flipV="1">
            <a:off x="978010" y="635263"/>
            <a:ext cx="2744557" cy="276989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8" idx="3"/>
            <a:endCxn id="9" idx="2"/>
          </p:cNvCxnSpPr>
          <p:nvPr/>
        </p:nvCxnSpPr>
        <p:spPr>
          <a:xfrm flipV="1">
            <a:off x="1381992" y="748144"/>
            <a:ext cx="930703" cy="301237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0" idx="2"/>
            <a:endCxn id="11" idx="0"/>
          </p:cNvCxnSpPr>
          <p:nvPr/>
        </p:nvCxnSpPr>
        <p:spPr>
          <a:xfrm rot="16200000" flipH="1">
            <a:off x="3849442" y="1050587"/>
            <a:ext cx="1678877" cy="107398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90523" y="5396498"/>
            <a:ext cx="87911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- .</a:t>
            </a:r>
            <a:r>
              <a:rPr lang="en-US" altLang="ko-KR" sz="1000" b="1" dirty="0" err="1" smtClean="0">
                <a:latin typeface="+mn-ea"/>
              </a:rPr>
              <a:t>prettierrc</a:t>
            </a:r>
            <a:r>
              <a:rPr lang="ko-KR" altLang="en-US" sz="1000" b="1" dirty="0" smtClean="0">
                <a:latin typeface="+mn-ea"/>
              </a:rPr>
              <a:t>와 </a:t>
            </a:r>
            <a:r>
              <a:rPr lang="en-US" altLang="ko-KR" sz="1000" b="1" dirty="0" smtClean="0">
                <a:latin typeface="+mn-ea"/>
              </a:rPr>
              <a:t>.eslintrc.js </a:t>
            </a:r>
            <a:r>
              <a:rPr lang="ko-KR" altLang="en-US" sz="1000" b="1" dirty="0" smtClean="0">
                <a:latin typeface="+mn-ea"/>
              </a:rPr>
              <a:t>함께 존재할 경우 </a:t>
            </a:r>
            <a:r>
              <a:rPr lang="en-US" altLang="ko-KR" sz="1000" b="1" dirty="0" smtClean="0">
                <a:latin typeface="+mn-ea"/>
              </a:rPr>
              <a:t>`.eslintrc.js` </a:t>
            </a:r>
            <a:r>
              <a:rPr lang="ko-KR" altLang="en-US" sz="1000" b="1" dirty="0" smtClean="0">
                <a:latin typeface="+mn-ea"/>
              </a:rPr>
              <a:t>파일이 </a:t>
            </a:r>
            <a:r>
              <a:rPr lang="ko-KR" altLang="en-US" sz="1000" b="1" dirty="0" err="1" smtClean="0">
                <a:latin typeface="+mn-ea"/>
              </a:rPr>
              <a:t>우선수위가</a:t>
            </a:r>
            <a:r>
              <a:rPr lang="ko-KR" altLang="en-US" sz="1000" b="1" dirty="0" smtClean="0">
                <a:latin typeface="+mn-ea"/>
              </a:rPr>
              <a:t> 높다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984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1" y="574735"/>
            <a:ext cx="2667000" cy="24574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07034" y="174625"/>
            <a:ext cx="2512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Component</a:t>
            </a:r>
            <a:r>
              <a:rPr lang="ko-KR" altLang="en-US" sz="1000" dirty="0" smtClean="0"/>
              <a:t>간 통신은</a:t>
            </a:r>
            <a:endParaRPr lang="en-US" altLang="ko-KR" sz="1000" dirty="0" smtClean="0"/>
          </a:p>
          <a:p>
            <a:r>
              <a:rPr lang="ko-KR" altLang="en-US" sz="1000" dirty="0" smtClean="0"/>
              <a:t>부모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자식 </a:t>
            </a:r>
            <a:r>
              <a:rPr lang="en-US" altLang="ko-KR" sz="1000" dirty="0" smtClean="0"/>
              <a:t>: Props, </a:t>
            </a:r>
            <a:r>
              <a:rPr lang="ko-KR" altLang="en-US" sz="1000" b="1" dirty="0" smtClean="0"/>
              <a:t>자식</a:t>
            </a:r>
            <a:r>
              <a:rPr lang="en-US" altLang="ko-KR" sz="1000" b="1" dirty="0" smtClean="0"/>
              <a:t>-&gt;</a:t>
            </a:r>
            <a:r>
              <a:rPr lang="ko-KR" altLang="en-US" sz="1000" b="1" dirty="0" smtClean="0"/>
              <a:t>부모 </a:t>
            </a:r>
            <a:r>
              <a:rPr lang="en-US" altLang="ko-KR" sz="1000" b="1" dirty="0" smtClean="0"/>
              <a:t>: Event</a:t>
            </a:r>
            <a:endParaRPr lang="ko-KR" altLang="en-US" sz="10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5829" y="1510162"/>
            <a:ext cx="606006" cy="586596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7034" y="3515744"/>
            <a:ext cx="55499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* Syntax</a:t>
            </a:r>
          </a:p>
          <a:p>
            <a:r>
              <a:rPr lang="en-US" altLang="ko-KR" sz="1000" b="1" dirty="0" smtClean="0"/>
              <a:t>&lt;app-header v-on:</a:t>
            </a:r>
            <a:r>
              <a:rPr lang="ko-KR" altLang="en-US" sz="1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하위 컴포넌트에서 발생한 이벤트 이름</a:t>
            </a:r>
            <a:r>
              <a:rPr lang="en-US" altLang="ko-KR" sz="1000" b="1" dirty="0" smtClean="0"/>
              <a:t>="</a:t>
            </a:r>
            <a:r>
              <a:rPr lang="ko-KR" altLang="en-US" sz="1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 컴포넌트의 메서드 이름</a:t>
            </a:r>
            <a:r>
              <a:rPr lang="en-US" altLang="ko-KR" sz="1000" b="1" dirty="0" smtClean="0"/>
              <a:t>"&gt;</a:t>
            </a:r>
          </a:p>
          <a:p>
            <a:r>
              <a:rPr lang="en-US" altLang="ko-KR" sz="1000" b="1" dirty="0" smtClean="0"/>
              <a:t>&lt;/app-header&gt;</a:t>
            </a:r>
          </a:p>
          <a:p>
            <a:endParaRPr lang="en-US" altLang="ko-KR" sz="1000" b="1" dirty="0"/>
          </a:p>
          <a:p>
            <a:endParaRPr lang="ko-KR" altLang="en-US" sz="1000" b="1" dirty="0"/>
          </a:p>
        </p:txBody>
      </p:sp>
      <p:sp>
        <p:nvSpPr>
          <p:cNvPr id="8" name="타원 7"/>
          <p:cNvSpPr/>
          <p:nvPr/>
        </p:nvSpPr>
        <p:spPr>
          <a:xfrm>
            <a:off x="1523921" y="3521706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782739" y="3521706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5512" y="779039"/>
            <a:ext cx="819455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err="1" smtClean="0">
                <a:solidFill>
                  <a:schemeClr val="bg1"/>
                </a:solidFill>
              </a:rPr>
              <a:t>Vue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인스턴스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5512" y="2572709"/>
            <a:ext cx="785793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app-header</a:t>
            </a:r>
          </a:p>
          <a:p>
            <a:r>
              <a:rPr lang="en-US" altLang="ko-KR" sz="800" b="1" dirty="0" smtClean="0">
                <a:solidFill>
                  <a:schemeClr val="bg1"/>
                </a:solidFill>
              </a:rPr>
              <a:t>app-content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532" y="174625"/>
            <a:ext cx="4511710" cy="649548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8262758" y="569131"/>
            <a:ext cx="320526" cy="164114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650946" y="569131"/>
            <a:ext cx="441295" cy="164114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167868" y="374680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583284" y="374680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678174" y="2096758"/>
            <a:ext cx="320526" cy="164114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13" idx="2"/>
            <a:endCxn id="17" idx="0"/>
          </p:cNvCxnSpPr>
          <p:nvPr/>
        </p:nvCxnSpPr>
        <p:spPr>
          <a:xfrm rot="16200000" flipH="1">
            <a:off x="7948973" y="1207293"/>
            <a:ext cx="1363513" cy="415416"/>
          </a:xfrm>
          <a:prstGeom prst="bentConnector3">
            <a:avLst>
              <a:gd name="adj1" fmla="val 19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7762426" y="4847832"/>
            <a:ext cx="500332" cy="17274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14" idx="3"/>
            <a:endCxn id="24" idx="0"/>
          </p:cNvCxnSpPr>
          <p:nvPr/>
        </p:nvCxnSpPr>
        <p:spPr>
          <a:xfrm flipH="1">
            <a:off x="8012592" y="651188"/>
            <a:ext cx="1079649" cy="4196644"/>
          </a:xfrm>
          <a:prstGeom prst="bentConnector4">
            <a:avLst>
              <a:gd name="adj1" fmla="val -193758"/>
              <a:gd name="adj2" fmla="val 7215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8635042" y="1676573"/>
            <a:ext cx="1312977" cy="160853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으로 구부러진 화살표 31"/>
          <p:cNvSpPr/>
          <p:nvPr/>
        </p:nvSpPr>
        <p:spPr>
          <a:xfrm rot="737963">
            <a:off x="9637132" y="1930087"/>
            <a:ext cx="1233910" cy="3377732"/>
          </a:xfrm>
          <a:prstGeom prst="curvedLeftArrow">
            <a:avLst>
              <a:gd name="adj1" fmla="val 6127"/>
              <a:gd name="adj2" fmla="val 22009"/>
              <a:gd name="adj3" fmla="val 2138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63748" y="764515"/>
            <a:ext cx="107914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하위 </a:t>
            </a:r>
            <a:r>
              <a:rPr lang="ko-KR" altLang="en-US" sz="800" b="1" dirty="0" err="1" smtClean="0"/>
              <a:t>컴포넌에서</a:t>
            </a:r>
            <a:endParaRPr lang="en-US" altLang="ko-KR" sz="800" b="1" dirty="0" smtClean="0"/>
          </a:p>
          <a:p>
            <a:r>
              <a:rPr lang="ko-KR" altLang="en-US" sz="800" b="1" dirty="0" smtClean="0"/>
              <a:t>발생한 이벤트 이름</a:t>
            </a:r>
            <a:endParaRPr lang="ko-KR" altLang="en-US" sz="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897047" y="325393"/>
            <a:ext cx="152638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상위 컴포넌트의 메서드 이름</a:t>
            </a:r>
            <a:endParaRPr lang="ko-KR" altLang="en-US" sz="8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474829" y="3803288"/>
            <a:ext cx="1822614" cy="900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556042" y="3890503"/>
            <a:ext cx="1734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하위 </a:t>
            </a:r>
            <a:r>
              <a:rPr lang="en-US" altLang="ko-KR" sz="800" b="1" dirty="0">
                <a:solidFill>
                  <a:srgbClr val="FF0000"/>
                </a:solidFill>
              </a:rPr>
              <a:t>‘app-header’ </a:t>
            </a:r>
            <a:r>
              <a:rPr lang="ko-KR" altLang="en-US" sz="800" b="1" dirty="0" err="1">
                <a:solidFill>
                  <a:srgbClr val="FF0000"/>
                </a:solidFill>
              </a:rPr>
              <a:t>콤포넌트에서</a:t>
            </a:r>
            <a:r>
              <a:rPr lang="ko-KR" altLang="en-US" sz="800" b="1" dirty="0">
                <a:solidFill>
                  <a:srgbClr val="FF0000"/>
                </a:solidFill>
              </a:rPr>
              <a:t> 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en-US" altLang="ko-KR" sz="800" b="1" dirty="0" smtClean="0">
                <a:solidFill>
                  <a:srgbClr val="FF0000"/>
                </a:solidFill>
              </a:rPr>
              <a:t>‘</a:t>
            </a:r>
            <a:r>
              <a:rPr lang="ko-KR" altLang="en-US" sz="800" b="1" dirty="0">
                <a:solidFill>
                  <a:srgbClr val="FF0000"/>
                </a:solidFill>
              </a:rPr>
              <a:t>클릭</a:t>
            </a:r>
            <a:r>
              <a:rPr lang="en-US" altLang="ko-KR" sz="800" b="1" dirty="0">
                <a:solidFill>
                  <a:srgbClr val="FF0000"/>
                </a:solidFill>
              </a:rPr>
              <a:t>‘ </a:t>
            </a:r>
            <a:r>
              <a:rPr lang="ko-KR" altLang="en-US" sz="800" b="1" dirty="0">
                <a:solidFill>
                  <a:srgbClr val="FF0000"/>
                </a:solidFill>
              </a:rPr>
              <a:t>이벤트를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사용하여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상위 </a:t>
            </a:r>
            <a:r>
              <a:rPr lang="en-US" altLang="ko-KR" sz="800" b="1" dirty="0" err="1" smtClean="0">
                <a:solidFill>
                  <a:srgbClr val="FF0000"/>
                </a:solidFill>
              </a:rPr>
              <a:t>Vue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인스턴스의 메서드 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en-US" altLang="ko-KR" sz="800" b="1" dirty="0" smtClean="0">
                <a:solidFill>
                  <a:srgbClr val="FF0000"/>
                </a:solidFill>
              </a:rPr>
              <a:t>‘</a:t>
            </a:r>
            <a:r>
              <a:rPr lang="en-US" altLang="ko-KR" sz="800" b="1" dirty="0" err="1" smtClean="0">
                <a:solidFill>
                  <a:srgbClr val="FF0000"/>
                </a:solidFill>
              </a:rPr>
              <a:t>logText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’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를 호출 한다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78215" y="211786"/>
            <a:ext cx="4480822" cy="2271641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657115" y="547718"/>
            <a:ext cx="987879" cy="656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자기 디스크 9"/>
          <p:cNvSpPr/>
          <p:nvPr/>
        </p:nvSpPr>
        <p:spPr>
          <a:xfrm>
            <a:off x="3740613" y="1379832"/>
            <a:ext cx="820882" cy="94600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MongoDB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(Cloud)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9911" y="547718"/>
            <a:ext cx="1349829" cy="17781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App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6745" y="716974"/>
            <a:ext cx="1349829" cy="10545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AppHeader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6745" y="1844235"/>
            <a:ext cx="1349829" cy="33500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Router View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862611" y="808458"/>
            <a:ext cx="1060798" cy="3350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Login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862611" y="1216194"/>
            <a:ext cx="1060798" cy="4814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Signup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525881" y="1306164"/>
            <a:ext cx="1060798" cy="2948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SignupForm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구부러진 연결선 22"/>
          <p:cNvCxnSpPr>
            <a:stCxn id="22" idx="0"/>
            <a:endCxn id="9" idx="1"/>
          </p:cNvCxnSpPr>
          <p:nvPr/>
        </p:nvCxnSpPr>
        <p:spPr>
          <a:xfrm rot="5400000" flipH="1" flipV="1">
            <a:off x="3141590" y="790640"/>
            <a:ext cx="430215" cy="600835"/>
          </a:xfrm>
          <a:prstGeom prst="curvedConnector2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9" idx="2"/>
            <a:endCxn id="10" idx="4"/>
          </p:cNvCxnSpPr>
          <p:nvPr/>
        </p:nvCxnSpPr>
        <p:spPr>
          <a:xfrm rot="16200000" flipH="1">
            <a:off x="4031948" y="1323286"/>
            <a:ext cx="648655" cy="410440"/>
          </a:xfrm>
          <a:prstGeom prst="curvedConnector4">
            <a:avLst>
              <a:gd name="adj1" fmla="val 13540"/>
              <a:gd name="adj2" fmla="val 176040"/>
            </a:avLst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32087" y="262810"/>
            <a:ext cx="4312907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ko-KR" altLang="en-US" sz="1000" b="1" dirty="0" smtClean="0">
                <a:latin typeface="+mn-ea"/>
              </a:rPr>
              <a:t>회원가입 </a:t>
            </a:r>
            <a:r>
              <a:rPr lang="en-US" altLang="ko-KR" sz="1000" b="1" dirty="0" smtClean="0">
                <a:latin typeface="+mn-ea"/>
              </a:rPr>
              <a:t>&gt; </a:t>
            </a:r>
            <a:r>
              <a:rPr lang="ko-KR" altLang="en-US" sz="1000" b="1" dirty="0" err="1" smtClean="0">
                <a:latin typeface="+mn-ea"/>
              </a:rPr>
              <a:t>입력양식에</a:t>
            </a:r>
            <a:r>
              <a:rPr lang="ko-KR" altLang="en-US" sz="1000" b="1" dirty="0" smtClean="0">
                <a:latin typeface="+mn-ea"/>
              </a:rPr>
              <a:t> 대한 </a:t>
            </a:r>
            <a:r>
              <a:rPr lang="ko-KR" altLang="en-US" sz="1000" b="1" dirty="0" err="1" smtClean="0">
                <a:latin typeface="+mn-ea"/>
              </a:rPr>
              <a:t>콤포넌트</a:t>
            </a:r>
            <a:r>
              <a:rPr lang="ko-KR" altLang="en-US" sz="1000" b="1" dirty="0" smtClean="0">
                <a:latin typeface="+mn-ea"/>
              </a:rPr>
              <a:t> 설계서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38933" y="211786"/>
            <a:ext cx="6322240" cy="3092523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288550" y="262810"/>
            <a:ext cx="4312907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smtClean="0">
                <a:latin typeface="+mn-ea"/>
              </a:rPr>
              <a:t>`.</a:t>
            </a:r>
            <a:r>
              <a:rPr lang="en-US" altLang="ko-KR" sz="1000" b="1" dirty="0" err="1" smtClean="0">
                <a:latin typeface="+mn-ea"/>
              </a:rPr>
              <a:t>env</a:t>
            </a:r>
            <a:r>
              <a:rPr lang="en-US" altLang="ko-KR" sz="1000" b="1" dirty="0" smtClean="0">
                <a:latin typeface="+mn-ea"/>
              </a:rPr>
              <a:t>` </a:t>
            </a:r>
            <a:r>
              <a:rPr lang="ko-KR" altLang="en-US" sz="1000" b="1" dirty="0" smtClean="0">
                <a:latin typeface="+mn-ea"/>
              </a:rPr>
              <a:t>파일을 사용하여 전역에서 </a:t>
            </a:r>
            <a:r>
              <a:rPr lang="ko-KR" altLang="en-US" sz="1000" b="1" dirty="0" err="1" smtClean="0">
                <a:latin typeface="+mn-ea"/>
              </a:rPr>
              <a:t>사용가능한</a:t>
            </a:r>
            <a:r>
              <a:rPr lang="ko-KR" altLang="en-US" sz="1000" b="1" dirty="0" smtClean="0">
                <a:latin typeface="+mn-ea"/>
              </a:rPr>
              <a:t> 환경 변수 설정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414" y="567570"/>
            <a:ext cx="3030878" cy="23361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108" y="567570"/>
            <a:ext cx="2832964" cy="233616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8697191" y="1319608"/>
            <a:ext cx="2348345" cy="46759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288550" y="2954754"/>
            <a:ext cx="55283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err="1" smtClean="0">
                <a:latin typeface="+mn-ea"/>
              </a:rPr>
              <a:t>npm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빌드 옵션에 따라서 </a:t>
            </a:r>
            <a:r>
              <a:rPr lang="en-US" altLang="ko-KR" sz="1000" b="1" dirty="0" smtClean="0">
                <a:latin typeface="+mn-ea"/>
              </a:rPr>
              <a:t>.</a:t>
            </a:r>
            <a:r>
              <a:rPr lang="en-US" altLang="ko-KR" sz="1000" b="1" dirty="0" err="1" smtClean="0">
                <a:latin typeface="+mn-ea"/>
              </a:rPr>
              <a:t>env</a:t>
            </a:r>
            <a:r>
              <a:rPr lang="en-US" altLang="ko-KR" sz="1000" b="1" dirty="0" smtClean="0">
                <a:latin typeface="+mn-ea"/>
              </a:rPr>
              <a:t> &gt; .</a:t>
            </a:r>
            <a:r>
              <a:rPr lang="en-US" altLang="ko-KR" sz="1000" b="1" dirty="0" err="1" smtClean="0">
                <a:latin typeface="+mn-ea"/>
              </a:rPr>
              <a:t>env.development</a:t>
            </a:r>
            <a:r>
              <a:rPr lang="en-US" altLang="ko-KR" sz="1000" b="1" dirty="0" smtClean="0">
                <a:latin typeface="+mn-ea"/>
              </a:rPr>
              <a:t> &gt; .</a:t>
            </a:r>
            <a:r>
              <a:rPr lang="en-US" altLang="ko-KR" sz="1000" b="1" dirty="0" err="1" smtClean="0">
                <a:latin typeface="+mn-ea"/>
              </a:rPr>
              <a:t>env.production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8215" y="3703132"/>
            <a:ext cx="4480822" cy="2271641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57115" y="4039064"/>
            <a:ext cx="987879" cy="656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순서도: 자기 디스크 29"/>
          <p:cNvSpPr/>
          <p:nvPr/>
        </p:nvSpPr>
        <p:spPr>
          <a:xfrm>
            <a:off x="3740613" y="4871178"/>
            <a:ext cx="820882" cy="94600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MongoDB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(Cloud)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79911" y="4039064"/>
            <a:ext cx="1349829" cy="17781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App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76745" y="4208320"/>
            <a:ext cx="1349829" cy="10545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AppHeader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76745" y="5335581"/>
            <a:ext cx="1349829" cy="33500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Router View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860697" y="4294336"/>
            <a:ext cx="1060798" cy="48144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LoginPage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862611" y="4871178"/>
            <a:ext cx="1060798" cy="31780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SignupPage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625719" y="4387626"/>
            <a:ext cx="853465" cy="2948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LoginForm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구부러진 연결선 36"/>
          <p:cNvCxnSpPr>
            <a:stCxn id="36" idx="0"/>
            <a:endCxn id="28" idx="0"/>
          </p:cNvCxnSpPr>
          <p:nvPr/>
        </p:nvCxnSpPr>
        <p:spPr>
          <a:xfrm rot="5400000" flipH="1" flipV="1">
            <a:off x="3427472" y="3664044"/>
            <a:ext cx="348562" cy="1098603"/>
          </a:xfrm>
          <a:prstGeom prst="curvedConnector3">
            <a:avLst>
              <a:gd name="adj1" fmla="val 165584"/>
            </a:avLst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stCxn id="28" idx="2"/>
            <a:endCxn id="30" idx="4"/>
          </p:cNvCxnSpPr>
          <p:nvPr/>
        </p:nvCxnSpPr>
        <p:spPr>
          <a:xfrm rot="16200000" flipH="1">
            <a:off x="4031948" y="4814632"/>
            <a:ext cx="648655" cy="410440"/>
          </a:xfrm>
          <a:prstGeom prst="curvedConnector4">
            <a:avLst>
              <a:gd name="adj1" fmla="val 13540"/>
              <a:gd name="adj2" fmla="val 176040"/>
            </a:avLst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32087" y="3754156"/>
            <a:ext cx="4312907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ko-KR" altLang="en-US" sz="1000" b="1" dirty="0" smtClean="0">
                <a:latin typeface="+mn-ea"/>
              </a:rPr>
              <a:t>로그인 </a:t>
            </a:r>
            <a:r>
              <a:rPr lang="en-US" altLang="ko-KR" sz="1000" b="1" dirty="0" smtClean="0">
                <a:latin typeface="+mn-ea"/>
              </a:rPr>
              <a:t>&gt; </a:t>
            </a:r>
            <a:r>
              <a:rPr lang="ko-KR" altLang="en-US" sz="1000" b="1" dirty="0" err="1" smtClean="0">
                <a:latin typeface="+mn-ea"/>
              </a:rPr>
              <a:t>입력양식에</a:t>
            </a:r>
            <a:r>
              <a:rPr lang="ko-KR" altLang="en-US" sz="1000" b="1" dirty="0" smtClean="0">
                <a:latin typeface="+mn-ea"/>
              </a:rPr>
              <a:t> 대한 </a:t>
            </a:r>
            <a:r>
              <a:rPr lang="ko-KR" altLang="en-US" sz="1000" b="1" dirty="0" err="1" smtClean="0">
                <a:latin typeface="+mn-ea"/>
              </a:rPr>
              <a:t>콤포넌트</a:t>
            </a:r>
            <a:r>
              <a:rPr lang="ko-KR" altLang="en-US" sz="1000" b="1" dirty="0" smtClean="0">
                <a:latin typeface="+mn-ea"/>
              </a:rPr>
              <a:t> 설계서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5369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78214" y="211786"/>
            <a:ext cx="5010759" cy="2614541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79911" y="547718"/>
            <a:ext cx="1349829" cy="17781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App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76745" y="716974"/>
            <a:ext cx="1349829" cy="6026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AppHeader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76745" y="1436777"/>
            <a:ext cx="1349829" cy="7139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MainPage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&lt;&lt;Create&gt;&gt;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29740" y="2349557"/>
            <a:ext cx="925780" cy="33500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Router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936947" y="1510867"/>
            <a:ext cx="1242671" cy="56579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PostAddPage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910457" y="1619210"/>
            <a:ext cx="1086871" cy="34910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PostAddForm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74929" y="547718"/>
            <a:ext cx="987879" cy="656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순서도: 자기 디스크 11"/>
          <p:cNvSpPr/>
          <p:nvPr/>
        </p:nvSpPr>
        <p:spPr>
          <a:xfrm>
            <a:off x="4258427" y="1379832"/>
            <a:ext cx="820882" cy="94600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MongoDB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(Cloud)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2087" y="262810"/>
            <a:ext cx="4312907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ko-KR" altLang="en-US" sz="1000" b="1" dirty="0" smtClean="0">
                <a:latin typeface="+mn-ea"/>
              </a:rPr>
              <a:t>신규 게시물 등록</a:t>
            </a:r>
            <a:r>
              <a:rPr lang="en-US" altLang="ko-KR" sz="1000" b="1" dirty="0" smtClean="0">
                <a:latin typeface="+mn-ea"/>
              </a:rPr>
              <a:t>(Create Button) &gt; </a:t>
            </a:r>
            <a:r>
              <a:rPr lang="en-US" altLang="ko-KR" sz="1000" b="1" dirty="0" err="1" smtClean="0">
                <a:latin typeface="+mn-ea"/>
              </a:rPr>
              <a:t>PostAddPage</a:t>
            </a:r>
            <a:r>
              <a:rPr lang="en-US" altLang="ko-KR" sz="1000" b="1" dirty="0" smtClean="0">
                <a:latin typeface="+mn-ea"/>
              </a:rPr>
              <a:t> &gt; </a:t>
            </a:r>
            <a:r>
              <a:rPr lang="en-US" altLang="ko-KR" sz="1000" b="1" dirty="0" err="1" smtClean="0">
                <a:latin typeface="+mn-ea"/>
              </a:rPr>
              <a:t>PostAddForm</a:t>
            </a:r>
            <a:endParaRPr lang="ko-KR" altLang="en-US" sz="1000" b="1" dirty="0">
              <a:latin typeface="+mn-ea"/>
            </a:endParaRPr>
          </a:p>
        </p:txBody>
      </p:sp>
      <p:cxnSp>
        <p:nvCxnSpPr>
          <p:cNvPr id="14" name="구부러진 연결선 13"/>
          <p:cNvCxnSpPr>
            <a:stCxn id="10" idx="0"/>
            <a:endCxn id="11" idx="1"/>
          </p:cNvCxnSpPr>
          <p:nvPr/>
        </p:nvCxnSpPr>
        <p:spPr>
          <a:xfrm rot="5400000" flipH="1" flipV="1">
            <a:off x="3442781" y="887062"/>
            <a:ext cx="743261" cy="721036"/>
          </a:xfrm>
          <a:prstGeom prst="curvedConnector2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11" idx="2"/>
            <a:endCxn id="12" idx="2"/>
          </p:cNvCxnSpPr>
          <p:nvPr/>
        </p:nvCxnSpPr>
        <p:spPr>
          <a:xfrm rot="5400000">
            <a:off x="4139321" y="1323285"/>
            <a:ext cx="648655" cy="410442"/>
          </a:xfrm>
          <a:prstGeom prst="curvedConnector4">
            <a:avLst>
              <a:gd name="adj1" fmla="val 13540"/>
              <a:gd name="adj2" fmla="val 155696"/>
            </a:avLst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7" idx="2"/>
            <a:endCxn id="8" idx="1"/>
          </p:cNvCxnSpPr>
          <p:nvPr/>
        </p:nvCxnSpPr>
        <p:spPr>
          <a:xfrm rot="16200000" flipH="1">
            <a:off x="1507546" y="2294863"/>
            <a:ext cx="366309" cy="78080"/>
          </a:xfrm>
          <a:prstGeom prst="curvedConnector2">
            <a:avLst/>
          </a:prstGeom>
          <a:ln>
            <a:solidFill>
              <a:srgbClr val="FF000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8" idx="3"/>
            <a:endCxn id="9" idx="2"/>
          </p:cNvCxnSpPr>
          <p:nvPr/>
        </p:nvCxnSpPr>
        <p:spPr>
          <a:xfrm flipH="1" flipV="1">
            <a:off x="2558283" y="2076659"/>
            <a:ext cx="97237" cy="440399"/>
          </a:xfrm>
          <a:prstGeom prst="curvedConnector4">
            <a:avLst>
              <a:gd name="adj1" fmla="val -235096"/>
              <a:gd name="adj2" fmla="val 69017"/>
            </a:avLst>
          </a:prstGeom>
          <a:ln>
            <a:solidFill>
              <a:srgbClr val="FF000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96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3" y="6228272"/>
            <a:ext cx="4065576" cy="554396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436503" y="104591"/>
            <a:ext cx="8232298" cy="6123681"/>
            <a:chOff x="436503" y="104591"/>
            <a:chExt cx="8232298" cy="612368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503" y="1870119"/>
              <a:ext cx="3629664" cy="435815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503" y="104591"/>
              <a:ext cx="1599332" cy="166671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099" y="104591"/>
              <a:ext cx="4260702" cy="612368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155" y="104925"/>
              <a:ext cx="1599012" cy="1666376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99" y="6228272"/>
            <a:ext cx="3441939" cy="54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6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7467" y="2447561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u="sng" dirty="0" smtClean="0"/>
              <a:t>같은 레벨에서의 컴포넌트 통신 방법</a:t>
            </a:r>
            <a:endParaRPr lang="ko-KR" altLang="en-US" sz="1000" b="1" u="sng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520242" y="2751826"/>
            <a:ext cx="802256" cy="362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Root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22498" y="3364301"/>
            <a:ext cx="907580" cy="362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>
                <a:solidFill>
                  <a:schemeClr val="tx1"/>
                </a:solidFill>
              </a:rPr>
              <a:t>AppContent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612662" y="3364301"/>
            <a:ext cx="907580" cy="362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>
                <a:solidFill>
                  <a:schemeClr val="tx1"/>
                </a:solidFill>
              </a:rPr>
              <a:t>AppHeader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5" idx="3"/>
            <a:endCxn id="6" idx="0"/>
          </p:cNvCxnSpPr>
          <p:nvPr/>
        </p:nvCxnSpPr>
        <p:spPr>
          <a:xfrm>
            <a:off x="5322498" y="2932981"/>
            <a:ext cx="453790" cy="431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1"/>
            <a:endCxn id="7" idx="0"/>
          </p:cNvCxnSpPr>
          <p:nvPr/>
        </p:nvCxnSpPr>
        <p:spPr>
          <a:xfrm flipH="1">
            <a:off x="4066452" y="2932981"/>
            <a:ext cx="453790" cy="431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5287992" y="3114136"/>
            <a:ext cx="261401" cy="25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293347" y="3114137"/>
            <a:ext cx="261402" cy="25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18839" y="3115984"/>
            <a:ext cx="644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Event(10)</a:t>
            </a:r>
            <a:endParaRPr lang="ko-KR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0626" y="3115984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Props(10)</a:t>
            </a:r>
            <a:endParaRPr lang="ko-KR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732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891" y="83924"/>
            <a:ext cx="1192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u="sng" dirty="0" err="1" smtClean="0"/>
              <a:t>Axios</a:t>
            </a:r>
            <a:r>
              <a:rPr lang="en-US" altLang="ko-KR" sz="1000" b="1" u="sng" dirty="0" smtClean="0"/>
              <a:t> HTTP </a:t>
            </a:r>
            <a:r>
              <a:rPr lang="ko-KR" altLang="en-US" sz="1000" b="1" u="sng" dirty="0" smtClean="0"/>
              <a:t>통신</a:t>
            </a:r>
            <a:endParaRPr lang="ko-KR" altLang="en-US" sz="1000" b="1" u="sng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7" y="403913"/>
            <a:ext cx="5021922" cy="168284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87" y="2301015"/>
            <a:ext cx="5021922" cy="29513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121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83177" y="226422"/>
            <a:ext cx="5930537" cy="6505303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9" y="715293"/>
            <a:ext cx="2555330" cy="16558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319" y="715293"/>
            <a:ext cx="2757761" cy="8952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09" y="2432650"/>
            <a:ext cx="2551123" cy="20808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319" y="2432650"/>
            <a:ext cx="2967191" cy="8952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709" y="4574957"/>
            <a:ext cx="2551123" cy="20395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6319" y="4574957"/>
            <a:ext cx="2687411" cy="895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62142" y="1680085"/>
            <a:ext cx="26661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VueComponent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전에는 사용 가능</a:t>
            </a:r>
            <a:endParaRPr lang="en-US" altLang="ko-KR" sz="10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후에는 정의되지 않음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495709" y="345962"/>
            <a:ext cx="2464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* </a:t>
            </a:r>
            <a:r>
              <a:rPr lang="en-US" altLang="ko-KR" sz="1000" b="1" dirty="0" err="1" smtClean="0"/>
              <a:t>Javascript</a:t>
            </a:r>
            <a:r>
              <a:rPr lang="ko-KR" altLang="en-US" sz="1000" b="1" dirty="0" smtClean="0"/>
              <a:t>는 변수의 스콥이 전역이다</a:t>
            </a:r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62142" y="3429000"/>
            <a:ext cx="26661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VueComponent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전에는 사용 가능</a:t>
            </a:r>
            <a:endParaRPr lang="en-US" altLang="ko-KR" sz="10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후에는 정의되지 않음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262142" y="5569016"/>
            <a:ext cx="2409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ES6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화살표 함수</a:t>
            </a:r>
            <a:r>
              <a:rPr lang="en-US" altLang="ko-KR" sz="1000" dirty="0" smtClean="0"/>
              <a:t>“ </a:t>
            </a:r>
            <a:r>
              <a:rPr lang="ko-KR" altLang="en-US" sz="1000" dirty="0" smtClean="0"/>
              <a:t>표현식을 사용</a:t>
            </a: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VueComponent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전에는 사용 가능</a:t>
            </a:r>
            <a:endParaRPr lang="en-US" altLang="ko-KR" sz="10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후에도 사용 가능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3722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83177" y="226422"/>
            <a:ext cx="5436598" cy="3097803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22811" y="642529"/>
            <a:ext cx="1349829" cy="8969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NewsView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2811" y="2250224"/>
            <a:ext cx="1349829" cy="8969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NewsView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695325" y="1250769"/>
            <a:ext cx="27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38199" y="374469"/>
            <a:ext cx="4476751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09824" y="402989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Before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09824" y="1841320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After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431846" y="756951"/>
            <a:ext cx="987879" cy="656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77328" y="2250224"/>
            <a:ext cx="1349829" cy="8969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Vuex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431846" y="2370484"/>
            <a:ext cx="987879" cy="656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2072640" y="1085181"/>
            <a:ext cx="2359206" cy="240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38199" y="1834789"/>
            <a:ext cx="4476751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0" idx="1"/>
            <a:endCxn id="19" idx="3"/>
          </p:cNvCxnSpPr>
          <p:nvPr/>
        </p:nvCxnSpPr>
        <p:spPr>
          <a:xfrm flipH="1">
            <a:off x="3927157" y="2698715"/>
            <a:ext cx="50468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6" idx="3"/>
          </p:cNvCxnSpPr>
          <p:nvPr/>
        </p:nvCxnSpPr>
        <p:spPr>
          <a:xfrm flipH="1">
            <a:off x="2072640" y="2698714"/>
            <a:ext cx="504688" cy="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05900" y="184648"/>
            <a:ext cx="5789024" cy="2625227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8" y="409575"/>
            <a:ext cx="2262188" cy="12997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12" y="409575"/>
            <a:ext cx="2686050" cy="1714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19475" y="1571625"/>
            <a:ext cx="1819275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4" idx="2"/>
            <a:endCxn id="6" idx="2"/>
          </p:cNvCxnSpPr>
          <p:nvPr/>
        </p:nvCxnSpPr>
        <p:spPr>
          <a:xfrm rot="16200000" flipH="1">
            <a:off x="2963249" y="443887"/>
            <a:ext cx="414770" cy="2945605"/>
          </a:xfrm>
          <a:prstGeom prst="bentConnector3">
            <a:avLst>
              <a:gd name="adj1" fmla="val 1551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2014775" y="2307228"/>
            <a:ext cx="231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n</a:t>
            </a:r>
            <a:r>
              <a:rPr lang="en-US" altLang="ko-KR" dirty="0" err="1" smtClean="0"/>
              <a:t>pm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vuex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53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88780" y="515573"/>
            <a:ext cx="8459426" cy="5249501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6" y="637063"/>
            <a:ext cx="8116389" cy="20499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6" y="3056880"/>
            <a:ext cx="8116389" cy="23518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3659981" y="2687024"/>
            <a:ext cx="2311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Mixin</a:t>
            </a:r>
            <a:r>
              <a:rPr lang="en-US" altLang="ko-KR" sz="1200" dirty="0" smtClean="0"/>
              <a:t> Pattern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3119930" y="5414310"/>
            <a:ext cx="339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HOC(Higher-Order Component Pattern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429669" y="1763213"/>
            <a:ext cx="2197554" cy="93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29669" y="4173088"/>
            <a:ext cx="2197554" cy="1208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5085805" y="1316675"/>
            <a:ext cx="2311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</a:rPr>
              <a:t>NewsView</a:t>
            </a:r>
            <a:r>
              <a:rPr lang="en-US" altLang="ko-KR" sz="1000" dirty="0" smtClean="0">
                <a:solidFill>
                  <a:srgbClr val="FF0000"/>
                </a:solidFill>
              </a:rPr>
              <a:t> :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Mixin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패턴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하위로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ListItem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콤포넌트만</a:t>
            </a:r>
            <a:r>
              <a:rPr lang="ko-KR" altLang="en-US" sz="1000" dirty="0" smtClean="0">
                <a:solidFill>
                  <a:srgbClr val="FF0000"/>
                </a:solidFill>
              </a:rPr>
              <a:t> 존재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5085805" y="3728745"/>
            <a:ext cx="2627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</a:rPr>
              <a:t>AskView</a:t>
            </a:r>
            <a:r>
              <a:rPr lang="en-US" altLang="ko-KR" sz="1000" dirty="0" smtClean="0">
                <a:solidFill>
                  <a:srgbClr val="FF0000"/>
                </a:solidFill>
              </a:rPr>
              <a:t> : HOC </a:t>
            </a:r>
            <a:r>
              <a:rPr lang="ko-KR" altLang="en-US" sz="1000" dirty="0" smtClean="0">
                <a:solidFill>
                  <a:srgbClr val="FF0000"/>
                </a:solidFill>
              </a:rPr>
              <a:t>패턴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하위로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ListView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ListItem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콤포넌트</a:t>
            </a:r>
            <a:r>
              <a:rPr lang="ko-KR" altLang="en-US" sz="1000" dirty="0" smtClean="0">
                <a:solidFill>
                  <a:srgbClr val="FF0000"/>
                </a:solidFill>
              </a:rPr>
              <a:t> 존재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2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465</Words>
  <Application>Microsoft Office PowerPoint</Application>
  <PresentationFormat>와이드스크린</PresentationFormat>
  <Paragraphs>119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HONG</dc:creator>
  <cp:lastModifiedBy>JUNG HONG</cp:lastModifiedBy>
  <cp:revision>47</cp:revision>
  <dcterms:created xsi:type="dcterms:W3CDTF">2021-08-30T23:00:48Z</dcterms:created>
  <dcterms:modified xsi:type="dcterms:W3CDTF">2021-11-11T23:12:38Z</dcterms:modified>
</cp:coreProperties>
</file>