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Old Standard TT"/>
      <p:regular r:id="rId21"/>
      <p:bold r:id="rId22"/>
      <p: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OldStandardTT-bold.fntdata"/><Relationship Id="rId10" Type="http://schemas.openxmlformats.org/officeDocument/2006/relationships/slide" Target="slides/slide5.xml"/><Relationship Id="rId21" Type="http://schemas.openxmlformats.org/officeDocument/2006/relationships/font" Target="fonts/OldStandardTT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OldStandardTT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0357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035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184c613fdd_7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184c613fdd_7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184c613fdd_7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184c613fdd_7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18bff7ea7b_0_6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18bff7ea7b_0_6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c6f90357f_0_2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c6f90357f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c6f90357f_0_3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c6f90357f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c6f90357f_0_4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c6f90357f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184c613fdd_7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184c613fdd_7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18bff7ea7b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18bff7ea7b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18bff7ea7b_0_5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18bff7ea7b_0_5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18bff7ea7b_0_5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18bff7ea7b_0_5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18bff7ea7b_0_5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18bff7ea7b_0_5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c6f90357f_0_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c6f90357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184c613fdd_7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184c613fdd_7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184c613fdd_7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184c613fdd_7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Relationship Id="rId4" Type="http://schemas.openxmlformats.org/officeDocument/2006/relationships/image" Target="../media/image8.png"/><Relationship Id="rId5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drive.google.com/file/d/1ma0ePjtKNpF5fZ9_Fk05njOts0VVmQTK/view" TargetMode="External"/><Relationship Id="rId4" Type="http://schemas.openxmlformats.org/officeDocument/2006/relationships/image" Target="../media/image7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github.com/Labonnya/FlyFiler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FlyFiler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611525"/>
            <a:ext cx="37893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Created by,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Rupali Tasnim Samad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1208</a:t>
            </a:r>
            <a:endParaRPr sz="2200"/>
          </a:p>
        </p:txBody>
      </p:sp>
      <p:sp>
        <p:nvSpPr>
          <p:cNvPr id="61" name="Google Shape;61;p13"/>
          <p:cNvSpPr txBox="1"/>
          <p:nvPr/>
        </p:nvSpPr>
        <p:spPr>
          <a:xfrm>
            <a:off x="4207450" y="3611525"/>
            <a:ext cx="45477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2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Supervised by,</a:t>
            </a:r>
            <a:endParaRPr sz="2400">
              <a:solidFill>
                <a:schemeClr val="accent2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2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Dr. B M Mainul Hossain</a:t>
            </a:r>
            <a:endParaRPr sz="2400">
              <a:solidFill>
                <a:schemeClr val="accent2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accent2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Associate Professor, IIT DU</a:t>
            </a:r>
            <a:endParaRPr sz="2200">
              <a:solidFill>
                <a:schemeClr val="accent2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62" name="Google Shape;62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/>
          <p:nvPr/>
        </p:nvSpPr>
        <p:spPr>
          <a:xfrm>
            <a:off x="2203800" y="514350"/>
            <a:ext cx="4736400" cy="1050000"/>
          </a:xfrm>
          <a:prstGeom prst="horizontalScroll">
            <a:avLst>
              <a:gd fmla="val 12500" name="adj"/>
            </a:avLst>
          </a:prstGeom>
          <a:gradFill>
            <a:gsLst>
              <a:gs pos="0">
                <a:srgbClr val="FFFFFF"/>
              </a:gs>
              <a:gs pos="100000">
                <a:srgbClr val="B3B3B3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Old Standard TT"/>
                <a:ea typeface="Old Standard TT"/>
                <a:cs typeface="Old Standard TT"/>
                <a:sym typeface="Old Standard TT"/>
              </a:rPr>
              <a:t>Continued</a:t>
            </a:r>
            <a:r>
              <a:rPr lang="en" sz="3000">
                <a:latin typeface="Old Standard TT"/>
                <a:ea typeface="Old Standard TT"/>
                <a:cs typeface="Old Standard TT"/>
                <a:sym typeface="Old Standard TT"/>
              </a:rPr>
              <a:t>…</a:t>
            </a:r>
            <a:endParaRPr sz="30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33" name="Google Shape;133;p22"/>
          <p:cNvSpPr/>
          <p:nvPr/>
        </p:nvSpPr>
        <p:spPr>
          <a:xfrm>
            <a:off x="575100" y="2398475"/>
            <a:ext cx="1628700" cy="9753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FFFFF"/>
              </a:gs>
              <a:gs pos="100000">
                <a:srgbClr val="B3B3B3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Old Standard TT"/>
                <a:ea typeface="Old Standard TT"/>
                <a:cs typeface="Old Standard TT"/>
                <a:sym typeface="Old Standard TT"/>
              </a:rPr>
              <a:t>List Files from Directory</a:t>
            </a:r>
            <a:endParaRPr sz="17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34" name="Google Shape;134;p22"/>
          <p:cNvSpPr/>
          <p:nvPr/>
        </p:nvSpPr>
        <p:spPr>
          <a:xfrm>
            <a:off x="3757650" y="2398475"/>
            <a:ext cx="1628700" cy="9753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FFFFF"/>
              </a:gs>
              <a:gs pos="100000">
                <a:srgbClr val="B3B3B3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Old Standard TT"/>
                <a:ea typeface="Old Standard TT"/>
                <a:cs typeface="Old Standard TT"/>
                <a:sym typeface="Old Standard TT"/>
              </a:rPr>
              <a:t>Get Size of Directory Files</a:t>
            </a:r>
            <a:endParaRPr sz="17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35" name="Google Shape;135;p22"/>
          <p:cNvSpPr/>
          <p:nvPr/>
        </p:nvSpPr>
        <p:spPr>
          <a:xfrm>
            <a:off x="6873450" y="2398475"/>
            <a:ext cx="1628700" cy="9753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FFFFF"/>
              </a:gs>
              <a:gs pos="100000">
                <a:srgbClr val="B3B3B3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Old Standard TT"/>
                <a:ea typeface="Old Standard TT"/>
                <a:cs typeface="Old Standard TT"/>
                <a:sym typeface="Old Standard TT"/>
              </a:rPr>
              <a:t>Clear Contents of File</a:t>
            </a:r>
            <a:endParaRPr sz="17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36" name="Google Shape;136;p22"/>
          <p:cNvSpPr/>
          <p:nvPr/>
        </p:nvSpPr>
        <p:spPr>
          <a:xfrm>
            <a:off x="2128950" y="3739700"/>
            <a:ext cx="1628700" cy="9753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FFFFF"/>
              </a:gs>
              <a:gs pos="100000">
                <a:srgbClr val="B3B3B3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Old Standard TT"/>
                <a:ea typeface="Old Standard TT"/>
                <a:cs typeface="Old Standard TT"/>
                <a:sym typeface="Old Standard TT"/>
              </a:rPr>
              <a:t>Merge Contents of two Files</a:t>
            </a:r>
            <a:endParaRPr sz="17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37" name="Google Shape;137;p22"/>
          <p:cNvSpPr/>
          <p:nvPr/>
        </p:nvSpPr>
        <p:spPr>
          <a:xfrm>
            <a:off x="5244750" y="3739700"/>
            <a:ext cx="1628700" cy="9753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FFFFF"/>
              </a:gs>
              <a:gs pos="100000">
                <a:srgbClr val="B3B3B3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Old Standard TT"/>
                <a:ea typeface="Old Standard TT"/>
                <a:cs typeface="Old Standard TT"/>
                <a:sym typeface="Old Standard TT"/>
              </a:rPr>
              <a:t>Remove a File</a:t>
            </a:r>
            <a:endParaRPr sz="17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38" name="Google Shape;13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3"/>
          <p:cNvSpPr/>
          <p:nvPr/>
        </p:nvSpPr>
        <p:spPr>
          <a:xfrm>
            <a:off x="1875225" y="192875"/>
            <a:ext cx="5368500" cy="1050000"/>
          </a:xfrm>
          <a:prstGeom prst="horizontalScroll">
            <a:avLst>
              <a:gd fmla="val 12500" name="adj"/>
            </a:avLst>
          </a:prstGeom>
          <a:gradFill>
            <a:gsLst>
              <a:gs pos="0">
                <a:srgbClr val="FFFFFF"/>
              </a:gs>
              <a:gs pos="100000">
                <a:srgbClr val="B3B3B3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Old Standard TT"/>
                <a:ea typeface="Old Standard TT"/>
                <a:cs typeface="Old Standard TT"/>
                <a:sym typeface="Old Standard TT"/>
              </a:rPr>
              <a:t>Search Option Menu</a:t>
            </a:r>
            <a:endParaRPr sz="30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44" name="Google Shape;144;p23"/>
          <p:cNvSpPr/>
          <p:nvPr/>
        </p:nvSpPr>
        <p:spPr>
          <a:xfrm>
            <a:off x="2605575" y="1429575"/>
            <a:ext cx="3907800" cy="450000"/>
          </a:xfrm>
          <a:prstGeom prst="chevron">
            <a:avLst>
              <a:gd fmla="val 50000" name="adj"/>
            </a:avLst>
          </a:prstGeom>
          <a:gradFill>
            <a:gsLst>
              <a:gs pos="0">
                <a:srgbClr val="FFFFFF"/>
              </a:gs>
              <a:gs pos="100000">
                <a:srgbClr val="B3B3B3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Search word and number of occurrences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45" name="Google Shape;145;p23"/>
          <p:cNvSpPr/>
          <p:nvPr/>
        </p:nvSpPr>
        <p:spPr>
          <a:xfrm>
            <a:off x="2605575" y="2066275"/>
            <a:ext cx="3907800" cy="450000"/>
          </a:xfrm>
          <a:prstGeom prst="chevron">
            <a:avLst>
              <a:gd fmla="val 50000" name="adj"/>
            </a:avLst>
          </a:prstGeom>
          <a:gradFill>
            <a:gsLst>
              <a:gs pos="0">
                <a:srgbClr val="FFFFFF"/>
              </a:gs>
              <a:gs pos="100000">
                <a:srgbClr val="B3B3B3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Search character and number of occurrences</a:t>
            </a:r>
            <a:endParaRPr/>
          </a:p>
        </p:txBody>
      </p:sp>
      <p:sp>
        <p:nvSpPr>
          <p:cNvPr id="146" name="Google Shape;146;p23"/>
          <p:cNvSpPr/>
          <p:nvPr/>
        </p:nvSpPr>
        <p:spPr>
          <a:xfrm>
            <a:off x="2605575" y="2658038"/>
            <a:ext cx="3907800" cy="450000"/>
          </a:xfrm>
          <a:prstGeom prst="chevron">
            <a:avLst>
              <a:gd fmla="val 50000" name="adj"/>
            </a:avLst>
          </a:prstGeom>
          <a:gradFill>
            <a:gsLst>
              <a:gs pos="0">
                <a:srgbClr val="FFFFFF"/>
              </a:gs>
              <a:gs pos="100000">
                <a:srgbClr val="B3B3B3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Find longest word in File</a:t>
            </a:r>
            <a:endParaRPr/>
          </a:p>
        </p:txBody>
      </p:sp>
      <p:sp>
        <p:nvSpPr>
          <p:cNvPr id="147" name="Google Shape;147;p23"/>
          <p:cNvSpPr/>
          <p:nvPr/>
        </p:nvSpPr>
        <p:spPr>
          <a:xfrm>
            <a:off x="2618100" y="3249825"/>
            <a:ext cx="3907800" cy="450000"/>
          </a:xfrm>
          <a:prstGeom prst="chevron">
            <a:avLst>
              <a:gd fmla="val 50000" name="adj"/>
            </a:avLst>
          </a:prstGeom>
          <a:gradFill>
            <a:gsLst>
              <a:gs pos="0">
                <a:srgbClr val="FFFFFF"/>
              </a:gs>
              <a:gs pos="100000">
                <a:srgbClr val="B3B3B3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Find shortest word in File</a:t>
            </a:r>
            <a:endParaRPr/>
          </a:p>
        </p:txBody>
      </p:sp>
      <p:sp>
        <p:nvSpPr>
          <p:cNvPr id="148" name="Google Shape;148;p23"/>
          <p:cNvSpPr/>
          <p:nvPr/>
        </p:nvSpPr>
        <p:spPr>
          <a:xfrm>
            <a:off x="2618100" y="3886525"/>
            <a:ext cx="3907800" cy="450000"/>
          </a:xfrm>
          <a:prstGeom prst="chevron">
            <a:avLst>
              <a:gd fmla="val 50000" name="adj"/>
            </a:avLst>
          </a:prstGeom>
          <a:gradFill>
            <a:gsLst>
              <a:gs pos="0">
                <a:srgbClr val="FFFFFF"/>
              </a:gs>
              <a:gs pos="100000">
                <a:srgbClr val="B3B3B3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Count number of lines</a:t>
            </a:r>
            <a:r>
              <a:rPr lang="en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in File</a:t>
            </a:r>
            <a:endParaRPr/>
          </a:p>
        </p:txBody>
      </p:sp>
      <p:sp>
        <p:nvSpPr>
          <p:cNvPr id="149" name="Google Shape;149;p23"/>
          <p:cNvSpPr/>
          <p:nvPr/>
        </p:nvSpPr>
        <p:spPr>
          <a:xfrm>
            <a:off x="2618100" y="4476250"/>
            <a:ext cx="3907800" cy="450000"/>
          </a:xfrm>
          <a:prstGeom prst="chevron">
            <a:avLst>
              <a:gd fmla="val 50000" name="adj"/>
            </a:avLst>
          </a:prstGeom>
          <a:gradFill>
            <a:gsLst>
              <a:gs pos="0">
                <a:srgbClr val="FFFFFF"/>
              </a:gs>
              <a:gs pos="100000">
                <a:srgbClr val="B3B3B3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Find if any digit in present in File</a:t>
            </a:r>
            <a:endParaRPr/>
          </a:p>
        </p:txBody>
      </p:sp>
      <p:sp>
        <p:nvSpPr>
          <p:cNvPr id="150" name="Google Shape;150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24"/>
          <p:cNvPicPr preferRelativeResize="0"/>
          <p:nvPr/>
        </p:nvPicPr>
        <p:blipFill rotWithShape="1">
          <a:blip r:embed="rId3">
            <a:alphaModFix/>
          </a:blip>
          <a:srcRect b="12088" l="0" r="76313" t="-780"/>
          <a:stretch/>
        </p:blipFill>
        <p:spPr>
          <a:xfrm>
            <a:off x="152400" y="302400"/>
            <a:ext cx="2636827" cy="4291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4"/>
          <p:cNvPicPr preferRelativeResize="0"/>
          <p:nvPr/>
        </p:nvPicPr>
        <p:blipFill rotWithShape="1">
          <a:blip r:embed="rId4">
            <a:alphaModFix/>
          </a:blip>
          <a:srcRect b="4461" l="0" r="76263" t="0"/>
          <a:stretch/>
        </p:blipFill>
        <p:spPr>
          <a:xfrm>
            <a:off x="2941625" y="302400"/>
            <a:ext cx="2400427" cy="4291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4"/>
          <p:cNvPicPr preferRelativeResize="0"/>
          <p:nvPr/>
        </p:nvPicPr>
        <p:blipFill rotWithShape="1">
          <a:blip r:embed="rId5">
            <a:alphaModFix/>
          </a:blip>
          <a:srcRect b="0" l="0" r="54339" t="0"/>
          <a:stretch/>
        </p:blipFill>
        <p:spPr>
          <a:xfrm>
            <a:off x="5494450" y="302400"/>
            <a:ext cx="3270302" cy="4291426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25" title="FlyFilerDemoMid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6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things </a:t>
            </a:r>
            <a:endParaRPr/>
          </a:p>
        </p:txBody>
      </p:sp>
      <p:sp>
        <p:nvSpPr>
          <p:cNvPr id="170" name="Google Shape;170;p26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To implement…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71" name="Google Shape;171;p2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Encrypt or decrypt a text file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File compression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Updating the search menu</a:t>
            </a:r>
            <a:endParaRPr sz="2000"/>
          </a:p>
        </p:txBody>
      </p:sp>
      <p:sp>
        <p:nvSpPr>
          <p:cNvPr id="172" name="Google Shape;172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GitHub Link for the project - </a:t>
            </a:r>
            <a:endParaRPr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7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https://github.com/Labonnya/FlyFiler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5000">
                <a:solidFill>
                  <a:schemeClr val="dk2"/>
                </a:solidFill>
              </a:rPr>
              <a:t>Thank you!</a:t>
            </a:r>
            <a:endParaRPr sz="5000">
              <a:solidFill>
                <a:schemeClr val="dk2"/>
              </a:solidFill>
            </a:endParaRPr>
          </a:p>
        </p:txBody>
      </p:sp>
      <p:sp>
        <p:nvSpPr>
          <p:cNvPr id="179" name="Google Shape;179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AFDEDA"/>
            </a:gs>
            <a:gs pos="100000">
              <a:srgbClr val="5AB1A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</p:txBody>
      </p:sp>
      <p:sp>
        <p:nvSpPr>
          <p:cNvPr id="68" name="Google Shape;68;p14"/>
          <p:cNvSpPr/>
          <p:nvPr/>
        </p:nvSpPr>
        <p:spPr>
          <a:xfrm>
            <a:off x="6411600" y="1550200"/>
            <a:ext cx="2140800" cy="1886100"/>
          </a:xfrm>
          <a:prstGeom prst="ellipse">
            <a:avLst/>
          </a:prstGeom>
          <a:gradFill>
            <a:gsLst>
              <a:gs pos="0">
                <a:srgbClr val="FFFFFF"/>
              </a:gs>
              <a:gs pos="100000">
                <a:srgbClr val="B3B3B3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Main Menu to Choose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Operations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69" name="Google Shape;69;p14"/>
          <p:cNvSpPr/>
          <p:nvPr/>
        </p:nvSpPr>
        <p:spPr>
          <a:xfrm>
            <a:off x="3501588" y="2571750"/>
            <a:ext cx="2140800" cy="1886100"/>
          </a:xfrm>
          <a:prstGeom prst="ellipse">
            <a:avLst/>
          </a:prstGeom>
          <a:gradFill>
            <a:gsLst>
              <a:gs pos="0">
                <a:srgbClr val="FFFFFF"/>
              </a:gs>
              <a:gs pos="100000">
                <a:srgbClr val="B3B3B3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Register and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Login 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70" name="Google Shape;70;p14"/>
          <p:cNvSpPr/>
          <p:nvPr/>
        </p:nvSpPr>
        <p:spPr>
          <a:xfrm>
            <a:off x="501875" y="1550200"/>
            <a:ext cx="2140800" cy="1886100"/>
          </a:xfrm>
          <a:prstGeom prst="ellipse">
            <a:avLst/>
          </a:prstGeom>
          <a:gradFill>
            <a:gsLst>
              <a:gs pos="0">
                <a:srgbClr val="FFFFFF"/>
              </a:gs>
              <a:gs pos="100000">
                <a:srgbClr val="B3B3B3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File Management System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376800" y="182175"/>
            <a:ext cx="83904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What is FlyFiler?</a:t>
            </a:r>
            <a:endParaRPr sz="50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5"/>
          <p:cNvPicPr preferRelativeResize="0"/>
          <p:nvPr/>
        </p:nvPicPr>
        <p:blipFill rotWithShape="1">
          <a:blip r:embed="rId3">
            <a:alphaModFix/>
          </a:blip>
          <a:srcRect b="69600" l="0" r="55498" t="0"/>
          <a:stretch/>
        </p:blipFill>
        <p:spPr>
          <a:xfrm>
            <a:off x="2889075" y="284775"/>
            <a:ext cx="3535027" cy="137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5"/>
          <p:cNvPicPr preferRelativeResize="0"/>
          <p:nvPr/>
        </p:nvPicPr>
        <p:blipFill rotWithShape="1">
          <a:blip r:embed="rId4">
            <a:alphaModFix/>
          </a:blip>
          <a:srcRect b="34275" l="0" r="29740" t="0"/>
          <a:stretch/>
        </p:blipFill>
        <p:spPr>
          <a:xfrm>
            <a:off x="1314250" y="1862625"/>
            <a:ext cx="6684677" cy="3072851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6"/>
          <p:cNvPicPr preferRelativeResize="0"/>
          <p:nvPr/>
        </p:nvPicPr>
        <p:blipFill rotWithShape="1">
          <a:blip r:embed="rId3">
            <a:alphaModFix/>
          </a:blip>
          <a:srcRect b="57816" l="0" r="53299" t="0"/>
          <a:stretch/>
        </p:blipFill>
        <p:spPr>
          <a:xfrm>
            <a:off x="152400" y="152400"/>
            <a:ext cx="4017250" cy="2041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6"/>
          <p:cNvPicPr preferRelativeResize="0"/>
          <p:nvPr/>
        </p:nvPicPr>
        <p:blipFill rotWithShape="1">
          <a:blip r:embed="rId4">
            <a:alphaModFix/>
          </a:blip>
          <a:srcRect b="48927" l="0" r="52774" t="0"/>
          <a:stretch/>
        </p:blipFill>
        <p:spPr>
          <a:xfrm>
            <a:off x="152400" y="2345950"/>
            <a:ext cx="3979426" cy="2258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6"/>
          <p:cNvPicPr preferRelativeResize="0"/>
          <p:nvPr/>
        </p:nvPicPr>
        <p:blipFill rotWithShape="1">
          <a:blip r:embed="rId5">
            <a:alphaModFix/>
          </a:blip>
          <a:srcRect b="43207" l="0" r="50965" t="0"/>
          <a:stretch/>
        </p:blipFill>
        <p:spPr>
          <a:xfrm>
            <a:off x="4462750" y="1276425"/>
            <a:ext cx="4273651" cy="259065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7"/>
          <p:cNvPicPr preferRelativeResize="0"/>
          <p:nvPr/>
        </p:nvPicPr>
        <p:blipFill rotWithShape="1">
          <a:blip r:embed="rId3">
            <a:alphaModFix/>
          </a:blip>
          <a:srcRect b="9551" l="0" r="55169" t="0"/>
          <a:stretch/>
        </p:blipFill>
        <p:spPr>
          <a:xfrm>
            <a:off x="1843725" y="132375"/>
            <a:ext cx="5682427" cy="47842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/>
        </p:nvSpPr>
        <p:spPr>
          <a:xfrm>
            <a:off x="1092600" y="444400"/>
            <a:ext cx="69588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5000">
                <a:solidFill>
                  <a:schemeClr val="dk2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Motivation behind the project</a:t>
            </a:r>
            <a:endParaRPr>
              <a:solidFill>
                <a:schemeClr val="dk2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98" name="Google Shape;98;p18"/>
          <p:cNvSpPr txBox="1"/>
          <p:nvPr/>
        </p:nvSpPr>
        <p:spPr>
          <a:xfrm>
            <a:off x="1578975" y="2666300"/>
            <a:ext cx="544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99" name="Google Shape;99;p18"/>
          <p:cNvSpPr txBox="1"/>
          <p:nvPr/>
        </p:nvSpPr>
        <p:spPr>
          <a:xfrm>
            <a:off x="709650" y="2363750"/>
            <a:ext cx="7724700" cy="28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Old Standard TT"/>
              <a:buChar char="●"/>
            </a:pPr>
            <a:r>
              <a:rPr lang="en" sz="2200">
                <a:solidFill>
                  <a:schemeClr val="dk2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I</a:t>
            </a:r>
            <a:r>
              <a:rPr lang="en" sz="2200">
                <a:solidFill>
                  <a:schemeClr val="dk2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mportant to organize our digital documents.</a:t>
            </a:r>
            <a:endParaRPr sz="2200">
              <a:solidFill>
                <a:schemeClr val="dk2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Old Standard TT"/>
              <a:buChar char="●"/>
            </a:pPr>
            <a:r>
              <a:rPr lang="en" sz="2200">
                <a:solidFill>
                  <a:schemeClr val="dk2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Assist the user to be more coordinated.</a:t>
            </a:r>
            <a:endParaRPr sz="2200">
              <a:solidFill>
                <a:schemeClr val="dk2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Old Standard TT"/>
              <a:buChar char="●"/>
            </a:pPr>
            <a:r>
              <a:rPr lang="en" sz="2200">
                <a:solidFill>
                  <a:schemeClr val="dk2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Implements almost all the feature necessary to create a digital record of documents.  </a:t>
            </a:r>
            <a:endParaRPr sz="2200">
              <a:solidFill>
                <a:schemeClr val="dk2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Old Standard TT"/>
              <a:buChar char="●"/>
            </a:pPr>
            <a:r>
              <a:rPr lang="en" sz="2300">
                <a:solidFill>
                  <a:schemeClr val="dk2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Suits the criteria of spl-1 because it needs raw coding to a large extent. </a:t>
            </a:r>
            <a:endParaRPr sz="2300">
              <a:solidFill>
                <a:schemeClr val="dk2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2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00" name="Google Shape;100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</p:txBody>
      </p:sp>
      <p:sp>
        <p:nvSpPr>
          <p:cNvPr id="106" name="Google Shape;106;p1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Faced so far..</a:t>
            </a:r>
            <a:endParaRPr/>
          </a:p>
        </p:txBody>
      </p:sp>
      <p:sp>
        <p:nvSpPr>
          <p:cNvPr id="107" name="Google Shape;107;p19"/>
          <p:cNvSpPr txBox="1"/>
          <p:nvPr>
            <p:ph idx="2" type="body"/>
          </p:nvPr>
        </p:nvSpPr>
        <p:spPr>
          <a:xfrm>
            <a:off x="5090775" y="724200"/>
            <a:ext cx="3837000" cy="36951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Background study about windows system programming</a:t>
            </a:r>
            <a:endParaRPr sz="2000"/>
          </a:p>
          <a:p>
            <a:pPr indent="-355600" lvl="0" marL="457200" rtl="0" algn="l">
              <a:spcBef>
                <a:spcPts val="16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Learn in details about file operations </a:t>
            </a:r>
            <a:endParaRPr sz="2000"/>
          </a:p>
          <a:p>
            <a:pPr indent="-355600" lvl="0" marL="457200" rtl="0" algn="l">
              <a:spcBef>
                <a:spcPts val="16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Study about encryption decryption algorithm</a:t>
            </a:r>
            <a:endParaRPr sz="2000"/>
          </a:p>
          <a:p>
            <a:pPr indent="-355600" lvl="0" marL="457200" rtl="0" algn="l">
              <a:spcBef>
                <a:spcPts val="1600"/>
              </a:spcBef>
              <a:spcAft>
                <a:spcPts val="1600"/>
              </a:spcAft>
              <a:buSzPts val="2000"/>
              <a:buChar char="●"/>
            </a:pPr>
            <a:r>
              <a:rPr lang="en" sz="2000"/>
              <a:t>Cpp language learning </a:t>
            </a:r>
            <a:endParaRPr/>
          </a:p>
        </p:txBody>
      </p:sp>
      <p:sp>
        <p:nvSpPr>
          <p:cNvPr id="108" name="Google Shape;108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/>
          <p:nvPr/>
        </p:nvSpPr>
        <p:spPr>
          <a:xfrm>
            <a:off x="6941475" y="3641500"/>
            <a:ext cx="1628700" cy="9753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FFFFF"/>
              </a:gs>
              <a:gs pos="100000">
                <a:srgbClr val="B3B3B3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Old Standard TT"/>
                <a:ea typeface="Old Standard TT"/>
                <a:cs typeface="Old Standard TT"/>
                <a:sym typeface="Old Standard TT"/>
              </a:rPr>
              <a:t>Read from File</a:t>
            </a:r>
            <a:endParaRPr sz="17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14" name="Google Shape;114;p20"/>
          <p:cNvSpPr/>
          <p:nvPr/>
        </p:nvSpPr>
        <p:spPr>
          <a:xfrm>
            <a:off x="559575" y="3641500"/>
            <a:ext cx="1628700" cy="9753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FFFFF"/>
              </a:gs>
              <a:gs pos="100000">
                <a:srgbClr val="B3B3B3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Old Standard TT"/>
                <a:ea typeface="Old Standard TT"/>
                <a:cs typeface="Old Standard TT"/>
                <a:sym typeface="Old Standard TT"/>
              </a:rPr>
              <a:t>Create New File</a:t>
            </a:r>
            <a:endParaRPr sz="17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15" name="Google Shape;115;p20"/>
          <p:cNvSpPr/>
          <p:nvPr/>
        </p:nvSpPr>
        <p:spPr>
          <a:xfrm>
            <a:off x="3750525" y="3667450"/>
            <a:ext cx="1628700" cy="9234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FFFFF"/>
              </a:gs>
              <a:gs pos="100000">
                <a:srgbClr val="B3B3B3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Old Standard TT"/>
                <a:ea typeface="Old Standard TT"/>
                <a:cs typeface="Old Standard TT"/>
                <a:sym typeface="Old Standard TT"/>
              </a:rPr>
              <a:t>Write in File</a:t>
            </a:r>
            <a:endParaRPr sz="17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16" name="Google Shape;116;p20"/>
          <p:cNvSpPr/>
          <p:nvPr/>
        </p:nvSpPr>
        <p:spPr>
          <a:xfrm>
            <a:off x="1800225" y="514350"/>
            <a:ext cx="6065100" cy="1050000"/>
          </a:xfrm>
          <a:prstGeom prst="horizontalScroll">
            <a:avLst>
              <a:gd fmla="val 12500" name="adj"/>
            </a:avLst>
          </a:prstGeom>
          <a:gradFill>
            <a:gsLst>
              <a:gs pos="0">
                <a:srgbClr val="FFFFFF"/>
              </a:gs>
              <a:gs pos="100000">
                <a:srgbClr val="B3B3B3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Old Standard TT"/>
                <a:ea typeface="Old Standard TT"/>
                <a:cs typeface="Old Standard TT"/>
                <a:sym typeface="Old Standard TT"/>
              </a:rPr>
              <a:t>Progress So Far…</a:t>
            </a:r>
            <a:endParaRPr sz="30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17" name="Google Shape;117;p20"/>
          <p:cNvSpPr/>
          <p:nvPr/>
        </p:nvSpPr>
        <p:spPr>
          <a:xfrm>
            <a:off x="3013875" y="1972850"/>
            <a:ext cx="3102000" cy="9753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FFFFF"/>
              </a:gs>
              <a:gs pos="100000">
                <a:srgbClr val="B3B3B3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Old Standard TT"/>
                <a:ea typeface="Old Standard TT"/>
                <a:cs typeface="Old Standard TT"/>
                <a:sym typeface="Old Standard TT"/>
              </a:rPr>
              <a:t>Login-Registration Portal</a:t>
            </a:r>
            <a:endParaRPr sz="22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18" name="Google Shape;118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/>
          <p:nvPr/>
        </p:nvSpPr>
        <p:spPr>
          <a:xfrm>
            <a:off x="6941475" y="2248475"/>
            <a:ext cx="1628700" cy="9753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FFFFF"/>
              </a:gs>
              <a:gs pos="100000">
                <a:srgbClr val="B3B3B3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Old Standard TT"/>
                <a:ea typeface="Old Standard TT"/>
                <a:cs typeface="Old Standard TT"/>
                <a:sym typeface="Old Standard TT"/>
              </a:rPr>
              <a:t>Copy Contents of File</a:t>
            </a:r>
            <a:endParaRPr sz="17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24" name="Google Shape;124;p21"/>
          <p:cNvSpPr/>
          <p:nvPr/>
        </p:nvSpPr>
        <p:spPr>
          <a:xfrm>
            <a:off x="666725" y="2248475"/>
            <a:ext cx="1628700" cy="9753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FFFFF"/>
              </a:gs>
              <a:gs pos="100000">
                <a:srgbClr val="B3B3B3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Old Standard TT"/>
                <a:ea typeface="Old Standard TT"/>
                <a:cs typeface="Old Standard TT"/>
                <a:sym typeface="Old Standard TT"/>
              </a:rPr>
              <a:t>Update a File</a:t>
            </a:r>
            <a:endParaRPr sz="17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25" name="Google Shape;125;p21"/>
          <p:cNvSpPr/>
          <p:nvPr/>
        </p:nvSpPr>
        <p:spPr>
          <a:xfrm>
            <a:off x="3757638" y="2687825"/>
            <a:ext cx="1628700" cy="9753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FFFFF"/>
              </a:gs>
              <a:gs pos="100000">
                <a:srgbClr val="B3B3B3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Old Standard TT"/>
                <a:ea typeface="Old Standard TT"/>
                <a:cs typeface="Old Standard TT"/>
                <a:sym typeface="Old Standard TT"/>
              </a:rPr>
              <a:t>Rename a </a:t>
            </a:r>
            <a:r>
              <a:rPr lang="en" sz="1700">
                <a:latin typeface="Old Standard TT"/>
                <a:ea typeface="Old Standard TT"/>
                <a:cs typeface="Old Standard TT"/>
                <a:sym typeface="Old Standard TT"/>
              </a:rPr>
              <a:t>File</a:t>
            </a:r>
            <a:endParaRPr sz="17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26" name="Google Shape;126;p21"/>
          <p:cNvSpPr/>
          <p:nvPr/>
        </p:nvSpPr>
        <p:spPr>
          <a:xfrm>
            <a:off x="2250250" y="546500"/>
            <a:ext cx="4736400" cy="1050000"/>
          </a:xfrm>
          <a:prstGeom prst="horizontalScroll">
            <a:avLst>
              <a:gd fmla="val 12500" name="adj"/>
            </a:avLst>
          </a:prstGeom>
          <a:gradFill>
            <a:gsLst>
              <a:gs pos="0">
                <a:srgbClr val="FFFFFF"/>
              </a:gs>
              <a:gs pos="100000">
                <a:srgbClr val="B3B3B3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Old Standard TT"/>
                <a:ea typeface="Old Standard TT"/>
                <a:cs typeface="Old Standard TT"/>
                <a:sym typeface="Old Standard TT"/>
              </a:rPr>
              <a:t>Continued…</a:t>
            </a:r>
            <a:endParaRPr sz="30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27" name="Google Shape;127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