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045E0C-E2A1-4E34-B4C6-5BD599A32F8B}">
  <a:tblStyle styleId="{67045E0C-E2A1-4E34-B4C6-5BD599A32F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572939"/>
            <a:ext cx="9144000" cy="2387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8000"/>
              <a:buFont typeface="Arial"/>
              <a:buNone/>
            </a:pPr>
            <a:r>
              <a:rPr lang="es-CL" sz="8000" b="0" i="0" u="none" strike="noStrike" cap="none">
                <a:solidFill>
                  <a:schemeClr val="dk1"/>
                </a:solidFill>
                <a:latin typeface="Arial"/>
                <a:ea typeface="Arial"/>
                <a:cs typeface="Arial"/>
                <a:sym typeface="Arial"/>
              </a:rPr>
              <a:t>Chao Bullying </a:t>
            </a:r>
            <a:endParaRPr/>
          </a:p>
        </p:txBody>
      </p:sp>
      <p:sp>
        <p:nvSpPr>
          <p:cNvPr id="85" name="Shape 85"/>
          <p:cNvSpPr txBox="1">
            <a:spLocks noGrp="1"/>
          </p:cNvSpPr>
          <p:nvPr>
            <p:ph type="subTitle" idx="1"/>
          </p:nvPr>
        </p:nvSpPr>
        <p:spPr>
          <a:xfrm>
            <a:off x="1524000" y="4052614"/>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s-CL" sz="2400" b="0" i="0" u="none" strike="noStrike" cap="none">
                <a:solidFill>
                  <a:schemeClr val="dk1"/>
                </a:solidFill>
                <a:latin typeface="Calibri"/>
                <a:ea typeface="Calibri"/>
                <a:cs typeface="Calibri"/>
                <a:sym typeface="Calibri"/>
              </a:rPr>
              <a:t>Aplicación web </a:t>
            </a:r>
            <a:endParaRPr/>
          </a:p>
        </p:txBody>
      </p:sp>
      <p:sp>
        <p:nvSpPr>
          <p:cNvPr id="86" name="Shape 86"/>
          <p:cNvSpPr/>
          <p:nvPr/>
        </p:nvSpPr>
        <p:spPr>
          <a:xfrm rot="5400000">
            <a:off x="5886002" y="554557"/>
            <a:ext cx="420000" cy="12192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3D4C2-6CE4-40F7-8020-712A32859723}"/>
              </a:ext>
            </a:extLst>
          </p:cNvPr>
          <p:cNvSpPr>
            <a:spLocks noGrp="1"/>
          </p:cNvSpPr>
          <p:nvPr>
            <p:ph type="title"/>
          </p:nvPr>
        </p:nvSpPr>
        <p:spPr>
          <a:xfrm>
            <a:off x="735404" y="131762"/>
            <a:ext cx="10515600" cy="1325563"/>
          </a:xfrm>
        </p:spPr>
        <p:txBody>
          <a:bodyPr/>
          <a:lstStyle/>
          <a:p>
            <a:r>
              <a:rPr lang="es-CL" dirty="0"/>
              <a:t>Encuesta (Preguntas)</a:t>
            </a:r>
          </a:p>
        </p:txBody>
      </p:sp>
      <p:sp>
        <p:nvSpPr>
          <p:cNvPr id="4" name="Shape 143">
            <a:extLst>
              <a:ext uri="{FF2B5EF4-FFF2-40B4-BE49-F238E27FC236}">
                <a16:creationId xmlns:a16="http://schemas.microsoft.com/office/drawing/2014/main" id="{62FBD8D1-F798-45C5-8A7A-0AB2369A6B16}"/>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 name="Imagen 7">
            <a:extLst>
              <a:ext uri="{FF2B5EF4-FFF2-40B4-BE49-F238E27FC236}">
                <a16:creationId xmlns:a16="http://schemas.microsoft.com/office/drawing/2014/main" id="{BC901F45-E23C-4C09-A493-F48183175B38}"/>
              </a:ext>
            </a:extLst>
          </p:cNvPr>
          <p:cNvPicPr>
            <a:picLocks noChangeAspect="1"/>
          </p:cNvPicPr>
          <p:nvPr/>
        </p:nvPicPr>
        <p:blipFill>
          <a:blip r:embed="rId2"/>
          <a:stretch>
            <a:fillRect/>
          </a:stretch>
        </p:blipFill>
        <p:spPr>
          <a:xfrm>
            <a:off x="3160322" y="1457325"/>
            <a:ext cx="6096000" cy="1971675"/>
          </a:xfrm>
          <a:prstGeom prst="rect">
            <a:avLst/>
          </a:prstGeom>
          <a:ln>
            <a:solidFill>
              <a:srgbClr val="7030A0"/>
            </a:solidFill>
          </a:ln>
        </p:spPr>
      </p:pic>
      <p:pic>
        <p:nvPicPr>
          <p:cNvPr id="10" name="Imagen 9">
            <a:extLst>
              <a:ext uri="{FF2B5EF4-FFF2-40B4-BE49-F238E27FC236}">
                <a16:creationId xmlns:a16="http://schemas.microsoft.com/office/drawing/2014/main" id="{60416587-353D-4C1B-82BE-7A5A0532C680}"/>
              </a:ext>
            </a:extLst>
          </p:cNvPr>
          <p:cNvPicPr>
            <a:picLocks noChangeAspect="1"/>
          </p:cNvPicPr>
          <p:nvPr/>
        </p:nvPicPr>
        <p:blipFill>
          <a:blip r:embed="rId3"/>
          <a:stretch>
            <a:fillRect/>
          </a:stretch>
        </p:blipFill>
        <p:spPr>
          <a:xfrm>
            <a:off x="6584926" y="4157296"/>
            <a:ext cx="2038350" cy="1638300"/>
          </a:xfrm>
          <a:prstGeom prst="rect">
            <a:avLst/>
          </a:prstGeom>
          <a:ln>
            <a:solidFill>
              <a:srgbClr val="7030A0"/>
            </a:solidFill>
          </a:ln>
        </p:spPr>
      </p:pic>
      <p:pic>
        <p:nvPicPr>
          <p:cNvPr id="11" name="Imagen 10">
            <a:extLst>
              <a:ext uri="{FF2B5EF4-FFF2-40B4-BE49-F238E27FC236}">
                <a16:creationId xmlns:a16="http://schemas.microsoft.com/office/drawing/2014/main" id="{78019844-69BD-4F5D-8D2D-2754BD19B5ED}"/>
              </a:ext>
            </a:extLst>
          </p:cNvPr>
          <p:cNvPicPr>
            <a:picLocks noChangeAspect="1"/>
          </p:cNvPicPr>
          <p:nvPr/>
        </p:nvPicPr>
        <p:blipFill>
          <a:blip r:embed="rId4"/>
          <a:stretch>
            <a:fillRect/>
          </a:stretch>
        </p:blipFill>
        <p:spPr>
          <a:xfrm>
            <a:off x="3954854" y="3747721"/>
            <a:ext cx="2038350" cy="2457450"/>
          </a:xfrm>
          <a:prstGeom prst="rect">
            <a:avLst/>
          </a:prstGeom>
          <a:ln>
            <a:solidFill>
              <a:srgbClr val="7030A0"/>
            </a:solidFill>
          </a:ln>
        </p:spPr>
      </p:pic>
    </p:spTree>
    <p:extLst>
      <p:ext uri="{BB962C8B-B14F-4D97-AF65-F5344CB8AC3E}">
        <p14:creationId xmlns:p14="http://schemas.microsoft.com/office/powerpoint/2010/main" val="395475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DA2954C-FD6F-4EBB-925A-2F2E66219D79}"/>
              </a:ext>
            </a:extLst>
          </p:cNvPr>
          <p:cNvPicPr>
            <a:picLocks noChangeAspect="1"/>
          </p:cNvPicPr>
          <p:nvPr/>
        </p:nvPicPr>
        <p:blipFill>
          <a:blip r:embed="rId2"/>
          <a:stretch>
            <a:fillRect/>
          </a:stretch>
        </p:blipFill>
        <p:spPr>
          <a:xfrm>
            <a:off x="762586" y="400123"/>
            <a:ext cx="5715000" cy="3609975"/>
          </a:xfrm>
          <a:prstGeom prst="rect">
            <a:avLst/>
          </a:prstGeom>
          <a:ln>
            <a:solidFill>
              <a:srgbClr val="7030A0"/>
            </a:solidFill>
          </a:ln>
        </p:spPr>
        <p:style>
          <a:lnRef idx="2">
            <a:schemeClr val="dk1">
              <a:shade val="50000"/>
            </a:schemeClr>
          </a:lnRef>
          <a:fillRef idx="1">
            <a:schemeClr val="dk1"/>
          </a:fillRef>
          <a:effectRef idx="0">
            <a:schemeClr val="dk1"/>
          </a:effectRef>
          <a:fontRef idx="minor">
            <a:schemeClr val="lt1"/>
          </a:fontRef>
        </p:style>
      </p:pic>
      <p:sp>
        <p:nvSpPr>
          <p:cNvPr id="5" name="Shape 143">
            <a:extLst>
              <a:ext uri="{FF2B5EF4-FFF2-40B4-BE49-F238E27FC236}">
                <a16:creationId xmlns:a16="http://schemas.microsoft.com/office/drawing/2014/main" id="{5FE73146-DFC2-4BF3-A5F1-B826FE1AEADC}"/>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7" name="Conector recto 6">
            <a:extLst>
              <a:ext uri="{FF2B5EF4-FFF2-40B4-BE49-F238E27FC236}">
                <a16:creationId xmlns:a16="http://schemas.microsoft.com/office/drawing/2014/main" id="{3969B140-B2BF-440D-88C9-9D69190F5C74}"/>
              </a:ext>
            </a:extLst>
          </p:cNvPr>
          <p:cNvCxnSpPr/>
          <p:nvPr/>
        </p:nvCxnSpPr>
        <p:spPr>
          <a:xfrm>
            <a:off x="1069145" y="2883876"/>
            <a:ext cx="18850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F2E3FEFC-4BCB-434E-A00D-87189F2AF82F}"/>
              </a:ext>
            </a:extLst>
          </p:cNvPr>
          <p:cNvPicPr>
            <a:picLocks noChangeAspect="1"/>
          </p:cNvPicPr>
          <p:nvPr/>
        </p:nvPicPr>
        <p:blipFill>
          <a:blip r:embed="rId3"/>
          <a:stretch>
            <a:fillRect/>
          </a:stretch>
        </p:blipFill>
        <p:spPr>
          <a:xfrm>
            <a:off x="6784145" y="400123"/>
            <a:ext cx="3695700" cy="1304925"/>
          </a:xfrm>
          <a:prstGeom prst="rect">
            <a:avLst/>
          </a:prstGeom>
          <a:ln>
            <a:solidFill>
              <a:srgbClr val="7030A0"/>
            </a:solidFill>
          </a:ln>
        </p:spPr>
      </p:pic>
      <p:pic>
        <p:nvPicPr>
          <p:cNvPr id="9" name="Imagen 8">
            <a:extLst>
              <a:ext uri="{FF2B5EF4-FFF2-40B4-BE49-F238E27FC236}">
                <a16:creationId xmlns:a16="http://schemas.microsoft.com/office/drawing/2014/main" id="{833727FB-0BEA-465C-A1BC-38EBCFFDBE21}"/>
              </a:ext>
            </a:extLst>
          </p:cNvPr>
          <p:cNvPicPr>
            <a:picLocks noChangeAspect="1"/>
          </p:cNvPicPr>
          <p:nvPr/>
        </p:nvPicPr>
        <p:blipFill>
          <a:blip r:embed="rId4"/>
          <a:stretch>
            <a:fillRect/>
          </a:stretch>
        </p:blipFill>
        <p:spPr>
          <a:xfrm>
            <a:off x="6784145" y="1923025"/>
            <a:ext cx="4257675" cy="1266825"/>
          </a:xfrm>
          <a:prstGeom prst="rect">
            <a:avLst/>
          </a:prstGeom>
          <a:ln>
            <a:solidFill>
              <a:srgbClr val="7030A0"/>
            </a:solidFill>
          </a:ln>
        </p:spPr>
      </p:pic>
      <p:pic>
        <p:nvPicPr>
          <p:cNvPr id="10" name="Imagen 9">
            <a:extLst>
              <a:ext uri="{FF2B5EF4-FFF2-40B4-BE49-F238E27FC236}">
                <a16:creationId xmlns:a16="http://schemas.microsoft.com/office/drawing/2014/main" id="{69424AF4-BDBC-42CD-93A1-784CAF35A50F}"/>
              </a:ext>
            </a:extLst>
          </p:cNvPr>
          <p:cNvPicPr>
            <a:picLocks noChangeAspect="1"/>
          </p:cNvPicPr>
          <p:nvPr/>
        </p:nvPicPr>
        <p:blipFill>
          <a:blip r:embed="rId5"/>
          <a:stretch>
            <a:fillRect/>
          </a:stretch>
        </p:blipFill>
        <p:spPr>
          <a:xfrm>
            <a:off x="6784145" y="3407827"/>
            <a:ext cx="4572000" cy="1400175"/>
          </a:xfrm>
          <a:prstGeom prst="rect">
            <a:avLst/>
          </a:prstGeom>
          <a:ln>
            <a:solidFill>
              <a:srgbClr val="7030A0"/>
            </a:solidFill>
          </a:ln>
        </p:spPr>
      </p:pic>
      <p:pic>
        <p:nvPicPr>
          <p:cNvPr id="11" name="Imagen 10">
            <a:extLst>
              <a:ext uri="{FF2B5EF4-FFF2-40B4-BE49-F238E27FC236}">
                <a16:creationId xmlns:a16="http://schemas.microsoft.com/office/drawing/2014/main" id="{F16F542E-27DF-4903-A2A7-395F5030A242}"/>
              </a:ext>
            </a:extLst>
          </p:cNvPr>
          <p:cNvPicPr>
            <a:picLocks noChangeAspect="1"/>
          </p:cNvPicPr>
          <p:nvPr/>
        </p:nvPicPr>
        <p:blipFill>
          <a:blip r:embed="rId6"/>
          <a:stretch>
            <a:fillRect/>
          </a:stretch>
        </p:blipFill>
        <p:spPr>
          <a:xfrm>
            <a:off x="835855" y="4148430"/>
            <a:ext cx="5610225" cy="2438400"/>
          </a:xfrm>
          <a:prstGeom prst="rect">
            <a:avLst/>
          </a:prstGeom>
          <a:ln>
            <a:solidFill>
              <a:srgbClr val="7030A0"/>
            </a:solidFill>
          </a:ln>
        </p:spPr>
      </p:pic>
      <p:pic>
        <p:nvPicPr>
          <p:cNvPr id="12" name="Imagen 11">
            <a:extLst>
              <a:ext uri="{FF2B5EF4-FFF2-40B4-BE49-F238E27FC236}">
                <a16:creationId xmlns:a16="http://schemas.microsoft.com/office/drawing/2014/main" id="{158F1B6E-2A87-4D64-BC4E-7A99391CA6C2}"/>
              </a:ext>
            </a:extLst>
          </p:cNvPr>
          <p:cNvPicPr>
            <a:picLocks noChangeAspect="1"/>
          </p:cNvPicPr>
          <p:nvPr/>
        </p:nvPicPr>
        <p:blipFill>
          <a:blip r:embed="rId7"/>
          <a:stretch>
            <a:fillRect/>
          </a:stretch>
        </p:blipFill>
        <p:spPr>
          <a:xfrm>
            <a:off x="6784145" y="5553002"/>
            <a:ext cx="4524375" cy="904875"/>
          </a:xfrm>
          <a:prstGeom prst="rect">
            <a:avLst/>
          </a:prstGeom>
          <a:ln>
            <a:solidFill>
              <a:srgbClr val="7030A0"/>
            </a:solidFill>
          </a:ln>
        </p:spPr>
      </p:pic>
    </p:spTree>
    <p:extLst>
      <p:ext uri="{BB962C8B-B14F-4D97-AF65-F5344CB8AC3E}">
        <p14:creationId xmlns:p14="http://schemas.microsoft.com/office/powerpoint/2010/main" val="153586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3">
            <a:extLst>
              <a:ext uri="{FF2B5EF4-FFF2-40B4-BE49-F238E27FC236}">
                <a16:creationId xmlns:a16="http://schemas.microsoft.com/office/drawing/2014/main" id="{CA145595-1B4D-4136-AB4C-E65E956CC2F3}"/>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486EAD40-E5A9-4095-8CB1-52A42E407EB1}"/>
              </a:ext>
            </a:extLst>
          </p:cNvPr>
          <p:cNvPicPr>
            <a:picLocks noChangeAspect="1"/>
          </p:cNvPicPr>
          <p:nvPr/>
        </p:nvPicPr>
        <p:blipFill>
          <a:blip r:embed="rId2"/>
          <a:stretch>
            <a:fillRect/>
          </a:stretch>
        </p:blipFill>
        <p:spPr>
          <a:xfrm>
            <a:off x="762586" y="400123"/>
            <a:ext cx="5715000" cy="3609975"/>
          </a:xfrm>
          <a:prstGeom prst="rect">
            <a:avLst/>
          </a:prstGeom>
          <a:ln>
            <a:solidFill>
              <a:srgbClr val="7030A0"/>
            </a:solidFill>
          </a:ln>
        </p:spPr>
        <p:style>
          <a:lnRef idx="2">
            <a:schemeClr val="dk1">
              <a:shade val="50000"/>
            </a:schemeClr>
          </a:lnRef>
          <a:fillRef idx="1">
            <a:schemeClr val="dk1"/>
          </a:fillRef>
          <a:effectRef idx="0">
            <a:schemeClr val="dk1"/>
          </a:effectRef>
          <a:fontRef idx="minor">
            <a:schemeClr val="lt1"/>
          </a:fontRef>
        </p:style>
      </p:pic>
      <p:pic>
        <p:nvPicPr>
          <p:cNvPr id="7" name="Imagen 6">
            <a:extLst>
              <a:ext uri="{FF2B5EF4-FFF2-40B4-BE49-F238E27FC236}">
                <a16:creationId xmlns:a16="http://schemas.microsoft.com/office/drawing/2014/main" id="{C4DFBA25-07AC-4B3F-B7A1-812768A0F475}"/>
              </a:ext>
            </a:extLst>
          </p:cNvPr>
          <p:cNvPicPr>
            <a:picLocks noChangeAspect="1"/>
          </p:cNvPicPr>
          <p:nvPr/>
        </p:nvPicPr>
        <p:blipFill>
          <a:blip r:embed="rId3"/>
          <a:stretch>
            <a:fillRect/>
          </a:stretch>
        </p:blipFill>
        <p:spPr>
          <a:xfrm>
            <a:off x="4346990" y="3167428"/>
            <a:ext cx="6086475" cy="2914650"/>
          </a:xfrm>
          <a:prstGeom prst="rect">
            <a:avLst/>
          </a:prstGeom>
          <a:ln>
            <a:solidFill>
              <a:srgbClr val="7030A0"/>
            </a:solidFill>
          </a:ln>
        </p:spPr>
      </p:pic>
      <p:cxnSp>
        <p:nvCxnSpPr>
          <p:cNvPr id="9" name="Conector recto de flecha 8">
            <a:extLst>
              <a:ext uri="{FF2B5EF4-FFF2-40B4-BE49-F238E27FC236}">
                <a16:creationId xmlns:a16="http://schemas.microsoft.com/office/drawing/2014/main" id="{49D1B724-A990-48BC-AB6A-D606CA241FD1}"/>
              </a:ext>
            </a:extLst>
          </p:cNvPr>
          <p:cNvCxnSpPr/>
          <p:nvPr/>
        </p:nvCxnSpPr>
        <p:spPr>
          <a:xfrm>
            <a:off x="1406769" y="3167428"/>
            <a:ext cx="3179299" cy="261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47C83140-DCC1-43BB-8557-86C0BEE62C50}"/>
              </a:ext>
            </a:extLst>
          </p:cNvPr>
          <p:cNvSpPr/>
          <p:nvPr/>
        </p:nvSpPr>
        <p:spPr>
          <a:xfrm>
            <a:off x="900332" y="2799471"/>
            <a:ext cx="154745"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2" name="Conector recto de flecha 11">
            <a:extLst>
              <a:ext uri="{FF2B5EF4-FFF2-40B4-BE49-F238E27FC236}">
                <a16:creationId xmlns:a16="http://schemas.microsoft.com/office/drawing/2014/main" id="{E68B6192-7987-4568-997E-DF3C96A6F117}"/>
              </a:ext>
            </a:extLst>
          </p:cNvPr>
          <p:cNvCxnSpPr>
            <a:cxnSpLocks/>
          </p:cNvCxnSpPr>
          <p:nvPr/>
        </p:nvCxnSpPr>
        <p:spPr>
          <a:xfrm>
            <a:off x="8685719" y="400123"/>
            <a:ext cx="0" cy="2399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05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FAB80-7187-43ED-BF43-D5F9DADC5622}"/>
              </a:ext>
            </a:extLst>
          </p:cNvPr>
          <p:cNvSpPr>
            <a:spLocks noGrp="1"/>
          </p:cNvSpPr>
          <p:nvPr>
            <p:ph type="title"/>
          </p:nvPr>
        </p:nvSpPr>
        <p:spPr>
          <a:xfrm>
            <a:off x="838200" y="336990"/>
            <a:ext cx="10515600" cy="1325563"/>
          </a:xfrm>
        </p:spPr>
        <p:txBody>
          <a:bodyPr/>
          <a:lstStyle/>
          <a:p>
            <a:r>
              <a:rPr lang="es-CL" dirty="0"/>
              <a:t>Encuesta (Respuestas)</a:t>
            </a:r>
          </a:p>
        </p:txBody>
      </p:sp>
      <p:sp>
        <p:nvSpPr>
          <p:cNvPr id="4" name="Shape 143">
            <a:extLst>
              <a:ext uri="{FF2B5EF4-FFF2-40B4-BE49-F238E27FC236}">
                <a16:creationId xmlns:a16="http://schemas.microsoft.com/office/drawing/2014/main" id="{1F9501C7-81D2-4DCF-A130-54BA1859D5A9}"/>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1D706EC0-0A50-43E0-8174-6E0CAF990943}"/>
              </a:ext>
            </a:extLst>
          </p:cNvPr>
          <p:cNvPicPr>
            <a:picLocks noChangeAspect="1"/>
          </p:cNvPicPr>
          <p:nvPr/>
        </p:nvPicPr>
        <p:blipFill>
          <a:blip r:embed="rId2"/>
          <a:stretch>
            <a:fillRect/>
          </a:stretch>
        </p:blipFill>
        <p:spPr>
          <a:xfrm>
            <a:off x="723901" y="2211705"/>
            <a:ext cx="5305425" cy="2800350"/>
          </a:xfrm>
          <a:prstGeom prst="rect">
            <a:avLst/>
          </a:prstGeom>
          <a:ln>
            <a:solidFill>
              <a:srgbClr val="7030A0"/>
            </a:solidFill>
          </a:ln>
        </p:spPr>
      </p:pic>
      <p:pic>
        <p:nvPicPr>
          <p:cNvPr id="6" name="Imagen 5">
            <a:extLst>
              <a:ext uri="{FF2B5EF4-FFF2-40B4-BE49-F238E27FC236}">
                <a16:creationId xmlns:a16="http://schemas.microsoft.com/office/drawing/2014/main" id="{8F9028FC-E682-4D5E-8255-0DD1E392E4AD}"/>
              </a:ext>
            </a:extLst>
          </p:cNvPr>
          <p:cNvPicPr>
            <a:picLocks noChangeAspect="1"/>
          </p:cNvPicPr>
          <p:nvPr/>
        </p:nvPicPr>
        <p:blipFill>
          <a:blip r:embed="rId3"/>
          <a:stretch>
            <a:fillRect/>
          </a:stretch>
        </p:blipFill>
        <p:spPr>
          <a:xfrm>
            <a:off x="6096000" y="2211705"/>
            <a:ext cx="5191125" cy="2800350"/>
          </a:xfrm>
          <a:prstGeom prst="rect">
            <a:avLst/>
          </a:prstGeom>
          <a:ln>
            <a:solidFill>
              <a:srgbClr val="7030A0"/>
            </a:solidFill>
          </a:ln>
        </p:spPr>
      </p:pic>
    </p:spTree>
    <p:extLst>
      <p:ext uri="{BB962C8B-B14F-4D97-AF65-F5344CB8AC3E}">
        <p14:creationId xmlns:p14="http://schemas.microsoft.com/office/powerpoint/2010/main" val="79753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3">
            <a:extLst>
              <a:ext uri="{FF2B5EF4-FFF2-40B4-BE49-F238E27FC236}">
                <a16:creationId xmlns:a16="http://schemas.microsoft.com/office/drawing/2014/main" id="{A23A9011-4E86-41E6-B0C2-27FC522F7B03}"/>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09A7F5D3-0CAC-4BFE-BC17-444C226CFD3E}"/>
              </a:ext>
            </a:extLst>
          </p:cNvPr>
          <p:cNvPicPr>
            <a:picLocks noChangeAspect="1"/>
          </p:cNvPicPr>
          <p:nvPr/>
        </p:nvPicPr>
        <p:blipFill>
          <a:blip r:embed="rId2"/>
          <a:stretch>
            <a:fillRect/>
          </a:stretch>
        </p:blipFill>
        <p:spPr>
          <a:xfrm>
            <a:off x="589399" y="322092"/>
            <a:ext cx="6410325" cy="2819400"/>
          </a:xfrm>
          <a:prstGeom prst="rect">
            <a:avLst/>
          </a:prstGeom>
          <a:ln>
            <a:solidFill>
              <a:srgbClr val="7030A0"/>
            </a:solidFill>
          </a:ln>
        </p:spPr>
      </p:pic>
      <p:pic>
        <p:nvPicPr>
          <p:cNvPr id="7" name="Imagen 6">
            <a:extLst>
              <a:ext uri="{FF2B5EF4-FFF2-40B4-BE49-F238E27FC236}">
                <a16:creationId xmlns:a16="http://schemas.microsoft.com/office/drawing/2014/main" id="{97373A6F-5D6C-4F34-BAE0-08129DC2B33A}"/>
              </a:ext>
            </a:extLst>
          </p:cNvPr>
          <p:cNvPicPr>
            <a:picLocks noChangeAspect="1"/>
          </p:cNvPicPr>
          <p:nvPr/>
        </p:nvPicPr>
        <p:blipFill>
          <a:blip r:embed="rId3"/>
          <a:stretch>
            <a:fillRect/>
          </a:stretch>
        </p:blipFill>
        <p:spPr>
          <a:xfrm>
            <a:off x="7176282" y="312567"/>
            <a:ext cx="4762500" cy="2838450"/>
          </a:xfrm>
          <a:prstGeom prst="rect">
            <a:avLst/>
          </a:prstGeom>
          <a:ln>
            <a:solidFill>
              <a:srgbClr val="7030A0"/>
            </a:solidFill>
          </a:ln>
        </p:spPr>
      </p:pic>
      <p:pic>
        <p:nvPicPr>
          <p:cNvPr id="8" name="Imagen 7">
            <a:extLst>
              <a:ext uri="{FF2B5EF4-FFF2-40B4-BE49-F238E27FC236}">
                <a16:creationId xmlns:a16="http://schemas.microsoft.com/office/drawing/2014/main" id="{D301AE2D-83D8-4085-B31E-02C38A98DF28}"/>
              </a:ext>
            </a:extLst>
          </p:cNvPr>
          <p:cNvPicPr>
            <a:picLocks noChangeAspect="1"/>
          </p:cNvPicPr>
          <p:nvPr/>
        </p:nvPicPr>
        <p:blipFill>
          <a:blip r:embed="rId4"/>
          <a:stretch>
            <a:fillRect/>
          </a:stretch>
        </p:blipFill>
        <p:spPr>
          <a:xfrm>
            <a:off x="873076" y="3318510"/>
            <a:ext cx="4762500" cy="2781300"/>
          </a:xfrm>
          <a:prstGeom prst="rect">
            <a:avLst/>
          </a:prstGeom>
          <a:ln>
            <a:solidFill>
              <a:srgbClr val="7030A0"/>
            </a:solidFill>
          </a:ln>
        </p:spPr>
      </p:pic>
      <p:pic>
        <p:nvPicPr>
          <p:cNvPr id="9" name="Imagen 8">
            <a:extLst>
              <a:ext uri="{FF2B5EF4-FFF2-40B4-BE49-F238E27FC236}">
                <a16:creationId xmlns:a16="http://schemas.microsoft.com/office/drawing/2014/main" id="{FA7E04B6-3182-44C0-833D-8C11E07B3BF6}"/>
              </a:ext>
            </a:extLst>
          </p:cNvPr>
          <p:cNvPicPr>
            <a:picLocks noChangeAspect="1"/>
          </p:cNvPicPr>
          <p:nvPr/>
        </p:nvPicPr>
        <p:blipFill>
          <a:blip r:embed="rId5"/>
          <a:stretch>
            <a:fillRect/>
          </a:stretch>
        </p:blipFill>
        <p:spPr>
          <a:xfrm>
            <a:off x="6096000" y="3356610"/>
            <a:ext cx="4886325" cy="2743200"/>
          </a:xfrm>
          <a:prstGeom prst="rect">
            <a:avLst/>
          </a:prstGeom>
          <a:ln>
            <a:solidFill>
              <a:srgbClr val="7030A0"/>
            </a:solidFill>
          </a:ln>
        </p:spPr>
      </p:pic>
    </p:spTree>
    <p:extLst>
      <p:ext uri="{BB962C8B-B14F-4D97-AF65-F5344CB8AC3E}">
        <p14:creationId xmlns:p14="http://schemas.microsoft.com/office/powerpoint/2010/main" val="350735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3">
            <a:extLst>
              <a:ext uri="{FF2B5EF4-FFF2-40B4-BE49-F238E27FC236}">
                <a16:creationId xmlns:a16="http://schemas.microsoft.com/office/drawing/2014/main" id="{AABBB30E-C63D-4A77-9DE4-AB456A6E7D61}"/>
              </a:ext>
            </a:extLst>
          </p:cNvPr>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08E1B66E-AC40-4A4B-9EC2-75187D4DD63A}"/>
              </a:ext>
            </a:extLst>
          </p:cNvPr>
          <p:cNvPicPr>
            <a:picLocks noChangeAspect="1"/>
          </p:cNvPicPr>
          <p:nvPr/>
        </p:nvPicPr>
        <p:blipFill>
          <a:blip r:embed="rId2"/>
          <a:stretch>
            <a:fillRect/>
          </a:stretch>
        </p:blipFill>
        <p:spPr>
          <a:xfrm>
            <a:off x="431776" y="133937"/>
            <a:ext cx="6657975" cy="3467100"/>
          </a:xfrm>
          <a:prstGeom prst="rect">
            <a:avLst/>
          </a:prstGeom>
          <a:ln>
            <a:solidFill>
              <a:srgbClr val="7030A0"/>
            </a:solidFill>
          </a:ln>
        </p:spPr>
      </p:pic>
      <p:pic>
        <p:nvPicPr>
          <p:cNvPr id="6" name="Imagen 5">
            <a:extLst>
              <a:ext uri="{FF2B5EF4-FFF2-40B4-BE49-F238E27FC236}">
                <a16:creationId xmlns:a16="http://schemas.microsoft.com/office/drawing/2014/main" id="{4A3B519F-79B2-47A1-9DC3-FEDF3B9D3F2C}"/>
              </a:ext>
            </a:extLst>
          </p:cNvPr>
          <p:cNvPicPr>
            <a:picLocks noChangeAspect="1"/>
          </p:cNvPicPr>
          <p:nvPr/>
        </p:nvPicPr>
        <p:blipFill>
          <a:blip r:embed="rId3"/>
          <a:stretch>
            <a:fillRect/>
          </a:stretch>
        </p:blipFill>
        <p:spPr>
          <a:xfrm>
            <a:off x="5006999" y="2018713"/>
            <a:ext cx="6753225" cy="4705350"/>
          </a:xfrm>
          <a:prstGeom prst="rect">
            <a:avLst/>
          </a:prstGeom>
          <a:ln>
            <a:solidFill>
              <a:srgbClr val="7030A0"/>
            </a:solidFill>
          </a:ln>
        </p:spPr>
      </p:pic>
    </p:spTree>
    <p:extLst>
      <p:ext uri="{BB962C8B-B14F-4D97-AF65-F5344CB8AC3E}">
        <p14:creationId xmlns:p14="http://schemas.microsoft.com/office/powerpoint/2010/main" val="105521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Definición del Producto</a:t>
            </a:r>
            <a:endParaRPr/>
          </a:p>
        </p:txBody>
      </p:sp>
      <p:sp>
        <p:nvSpPr>
          <p:cNvPr id="92" name="Shape 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indent="-457200" algn="just">
              <a:spcBef>
                <a:spcPts val="0"/>
              </a:spcBef>
            </a:pPr>
            <a:r>
              <a:rPr lang="es-CL" sz="2800" b="0" i="0" u="none" strike="noStrike" cap="none" dirty="0">
                <a:solidFill>
                  <a:schemeClr val="dk1"/>
                </a:solidFill>
                <a:latin typeface="Calibri"/>
                <a:ea typeface="Calibri"/>
                <a:cs typeface="Calibri"/>
                <a:sym typeface="Calibri"/>
              </a:rPr>
              <a:t>Chao Bullying es una aplicación </a:t>
            </a:r>
            <a:r>
              <a:rPr lang="es-CL" sz="2800" b="0" i="0" u="none" strike="noStrike" cap="none" dirty="0" err="1">
                <a:solidFill>
                  <a:schemeClr val="dk1"/>
                </a:solidFill>
                <a:latin typeface="Calibri"/>
                <a:ea typeface="Calibri"/>
                <a:cs typeface="Calibri"/>
                <a:sym typeface="Calibri"/>
              </a:rPr>
              <a:t>mobile</a:t>
            </a:r>
            <a:r>
              <a:rPr lang="es-CL" sz="2800" b="0" i="0" u="none" strike="noStrike" cap="none" dirty="0">
                <a:solidFill>
                  <a:schemeClr val="dk1"/>
                </a:solidFill>
                <a:latin typeface="Calibri"/>
                <a:ea typeface="Calibri"/>
                <a:cs typeface="Calibri"/>
                <a:sym typeface="Calibri"/>
              </a:rPr>
              <a:t> y web dirigida a la comunidad escolar con el fin de promover la comunicación y el buen trato entre todas </a:t>
            </a:r>
            <a:r>
              <a:rPr lang="es-CL" dirty="0"/>
              <a:t>quienes son participes de ella. Los usuarios van a poder leer, comentar y publicar casos, con el fin de apoyar y ayudar a todos aquellos que han vivido o estén en un entorno de bullying.</a:t>
            </a:r>
            <a:endParaRPr dirty="0"/>
          </a:p>
        </p:txBody>
      </p:sp>
      <p:sp>
        <p:nvSpPr>
          <p:cNvPr id="93" name="Shape 93"/>
          <p:cNvSpPr/>
          <p:nvPr/>
        </p:nvSpPr>
        <p:spPr>
          <a:xfrm>
            <a:off x="0" y="0"/>
            <a:ext cx="300251"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Definición del Usuario</a:t>
            </a:r>
            <a:endParaRPr/>
          </a:p>
        </p:txBody>
      </p:sp>
      <p:sp>
        <p:nvSpPr>
          <p:cNvPr id="99" name="Shape 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indent="-457200" algn="just">
              <a:spcBef>
                <a:spcPts val="0"/>
              </a:spcBef>
            </a:pPr>
            <a:r>
              <a:rPr lang="es-CL" sz="2800" b="0" i="0" u="none" strike="noStrike" cap="none" dirty="0">
                <a:solidFill>
                  <a:schemeClr val="dk1"/>
                </a:solidFill>
                <a:latin typeface="Calibri"/>
                <a:ea typeface="Calibri"/>
                <a:cs typeface="Calibri"/>
                <a:sym typeface="Calibri"/>
              </a:rPr>
              <a:t>Esta aplicación </a:t>
            </a:r>
            <a:r>
              <a:rPr lang="es-CL" dirty="0"/>
              <a:t>está</a:t>
            </a:r>
            <a:r>
              <a:rPr lang="es-CL" sz="2800" b="0" i="0" u="none" strike="noStrike" cap="none" dirty="0">
                <a:solidFill>
                  <a:schemeClr val="dk1"/>
                </a:solidFill>
                <a:latin typeface="Calibri"/>
                <a:ea typeface="Calibri"/>
                <a:cs typeface="Calibri"/>
                <a:sym typeface="Calibri"/>
              </a:rPr>
              <a:t> dirigida tanto a los padres y apoderados como </a:t>
            </a:r>
            <a:r>
              <a:rPr lang="es-CL" dirty="0"/>
              <a:t>a todos quienes trabajan en contacto directo con el alumnado, es decir, profesores, psicopedagogos, psicólogos, inspectores, consejeros escolares, etc.</a:t>
            </a:r>
            <a:endParaRPr dirty="0"/>
          </a:p>
        </p:txBody>
      </p:sp>
      <p:sp>
        <p:nvSpPr>
          <p:cNvPr id="100" name="Shape 100"/>
          <p:cNvSpPr/>
          <p:nvPr/>
        </p:nvSpPr>
        <p:spPr>
          <a:xfrm>
            <a:off x="0" y="0"/>
            <a:ext cx="300251"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Benchmark / competidores directos</a:t>
            </a:r>
            <a:endParaRPr/>
          </a:p>
        </p:txBody>
      </p:sp>
      <p:sp>
        <p:nvSpPr>
          <p:cNvPr id="106" name="Shape 10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indent="-457200">
              <a:spcBef>
                <a:spcPts val="0"/>
              </a:spcBef>
            </a:pPr>
            <a:r>
              <a:rPr lang="es-CL" sz="2800" b="0" i="0" u="none" strike="noStrike" cap="none" dirty="0" err="1">
                <a:solidFill>
                  <a:schemeClr val="dk1"/>
                </a:solidFill>
                <a:latin typeface="Calibri"/>
                <a:ea typeface="Calibri"/>
                <a:cs typeface="Calibri"/>
                <a:sym typeface="Calibri"/>
              </a:rPr>
              <a:t>AppVise</a:t>
            </a:r>
            <a:endParaRPr sz="2800" b="0" i="0" u="none" strike="noStrike" cap="none" dirty="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2800"/>
              <a:buFont typeface="Arial"/>
              <a:buNone/>
            </a:pPr>
            <a:br>
              <a:rPr lang="es-CL" sz="2800" b="0" i="0" u="none" strike="noStrike" cap="none" dirty="0">
                <a:solidFill>
                  <a:schemeClr val="dk1"/>
                </a:solidFill>
                <a:latin typeface="Calibri"/>
                <a:ea typeface="Calibri"/>
                <a:cs typeface="Calibri"/>
                <a:sym typeface="Calibri"/>
              </a:rPr>
            </a:br>
            <a:r>
              <a:rPr lang="es-CL" sz="2800" b="0" i="0" u="none" strike="noStrike" cap="none" dirty="0">
                <a:solidFill>
                  <a:schemeClr val="dk1"/>
                </a:solidFill>
                <a:latin typeface="Calibri"/>
                <a:ea typeface="Calibri"/>
                <a:cs typeface="Calibri"/>
                <a:sym typeface="Calibri"/>
              </a:rPr>
              <a:t>Es una app española, cuenta con la tecnología suficiente para que cualquier víctima de acoso pueda notificar la existencia de algún tipo de situación molesta. Sin embargo, va más allá: su herramienta permite establecer canales de comunicación entre padres, profesores y alumnos, además de impulsar talleres que luchen contra cualquier tipo de bullying.</a:t>
            </a:r>
            <a:endParaRPr sz="2800" b="0" i="0" u="none" strike="noStrike" cap="none" dirty="0">
              <a:solidFill>
                <a:schemeClr val="dk1"/>
              </a:solidFill>
              <a:latin typeface="Calibri"/>
              <a:ea typeface="Calibri"/>
              <a:cs typeface="Calibri"/>
              <a:sym typeface="Calibri"/>
            </a:endParaRPr>
          </a:p>
        </p:txBody>
      </p:sp>
      <p:sp>
        <p:nvSpPr>
          <p:cNvPr id="107" name="Shape 107"/>
          <p:cNvSpPr/>
          <p:nvPr/>
        </p:nvSpPr>
        <p:spPr>
          <a:xfrm>
            <a:off x="0" y="0"/>
            <a:ext cx="300251"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Benchmark / competidores directos</a:t>
            </a:r>
            <a:endParaRPr/>
          </a:p>
        </p:txBody>
      </p:sp>
      <p:sp>
        <p:nvSpPr>
          <p:cNvPr id="113" name="Shape 1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indent="-457200">
              <a:spcBef>
                <a:spcPts val="0"/>
              </a:spcBef>
            </a:pPr>
            <a:r>
              <a:rPr lang="es-CL" sz="2800" b="0" i="0" u="none" strike="noStrike" cap="none" dirty="0" err="1">
                <a:solidFill>
                  <a:schemeClr val="dk1"/>
                </a:solidFill>
                <a:latin typeface="Calibri"/>
                <a:ea typeface="Calibri"/>
                <a:cs typeface="Calibri"/>
                <a:sym typeface="Calibri"/>
              </a:rPr>
              <a:t>BraveUp</a:t>
            </a:r>
            <a:endParaRPr sz="2800" b="0" i="0" u="none" strike="noStrike" cap="none" dirty="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2800"/>
              <a:buFont typeface="Arial"/>
              <a:buNone/>
            </a:pPr>
            <a:br>
              <a:rPr lang="es-CL" sz="2800" b="0" i="0" u="none" strike="noStrike" cap="none" dirty="0">
                <a:solidFill>
                  <a:schemeClr val="dk1"/>
                </a:solidFill>
                <a:latin typeface="Calibri"/>
                <a:ea typeface="Calibri"/>
                <a:cs typeface="Calibri"/>
                <a:sym typeface="Calibri"/>
              </a:rPr>
            </a:br>
            <a:r>
              <a:rPr lang="es-CL" sz="2800" b="0" i="0" u="none" strike="noStrike" cap="none" dirty="0">
                <a:solidFill>
                  <a:schemeClr val="dk1"/>
                </a:solidFill>
                <a:latin typeface="Calibri"/>
                <a:ea typeface="Calibri"/>
                <a:cs typeface="Calibri"/>
                <a:sym typeface="Calibri"/>
              </a:rPr>
              <a:t>Es una app chilena que promueve a la comunidad escolar en su totalidad para que sea partícipe del proceso formativo de los estudiantes, generando contenidos que son publicados en la plataforma por sus mismos integrantes. Además, se desarrolló el “Modo </a:t>
            </a:r>
            <a:r>
              <a:rPr lang="es-CL" sz="2800" b="0" i="0" u="none" strike="noStrike" cap="none" dirty="0" err="1">
                <a:solidFill>
                  <a:schemeClr val="dk1"/>
                </a:solidFill>
                <a:latin typeface="Calibri"/>
                <a:ea typeface="Calibri"/>
                <a:cs typeface="Calibri"/>
                <a:sym typeface="Calibri"/>
              </a:rPr>
              <a:t>Brave</a:t>
            </a:r>
            <a:r>
              <a:rPr lang="es-CL" sz="2800" b="0" i="0" u="none" strike="noStrike" cap="none" dirty="0">
                <a:solidFill>
                  <a:schemeClr val="dk1"/>
                </a:solidFill>
                <a:latin typeface="Calibri"/>
                <a:ea typeface="Calibri"/>
                <a:cs typeface="Calibri"/>
                <a:sym typeface="Calibri"/>
              </a:rPr>
              <a:t> UP”, que es una función que permite al estudiante que es víctima o testigo de agresión realizar una denuncia de manera confidencial y anónima, potenciando la colaboración y participación.</a:t>
            </a:r>
            <a:endParaRPr sz="2800" b="0" i="0" u="none" strike="noStrike" cap="none" dirty="0">
              <a:solidFill>
                <a:schemeClr val="dk1"/>
              </a:solidFill>
              <a:latin typeface="Calibri"/>
              <a:ea typeface="Calibri"/>
              <a:cs typeface="Calibri"/>
              <a:sym typeface="Calibri"/>
            </a:endParaRPr>
          </a:p>
        </p:txBody>
      </p:sp>
      <p:sp>
        <p:nvSpPr>
          <p:cNvPr id="114" name="Shape 114"/>
          <p:cNvSpPr/>
          <p:nvPr/>
        </p:nvSpPr>
        <p:spPr>
          <a:xfrm>
            <a:off x="0" y="0"/>
            <a:ext cx="300251"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Benchmark / competidores indirectos</a:t>
            </a:r>
            <a:endParaRPr/>
          </a:p>
        </p:txBody>
      </p:sp>
      <p:sp>
        <p:nvSpPr>
          <p:cNvPr id="120" name="Shape 1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s-CL" dirty="0" err="1"/>
              <a:t>StopIt</a:t>
            </a:r>
            <a:endParaRPr dirty="0"/>
          </a:p>
          <a:p>
            <a:pPr marL="228600" marR="0" lvl="0" indent="-50800" algn="l" rtl="0">
              <a:lnSpc>
                <a:spcPct val="90000"/>
              </a:lnSpc>
              <a:spcBef>
                <a:spcPts val="0"/>
              </a:spcBef>
              <a:spcAft>
                <a:spcPts val="0"/>
              </a:spcAft>
              <a:buClr>
                <a:schemeClr val="dk1"/>
              </a:buClr>
              <a:buSzPts val="2800"/>
              <a:buFont typeface="Arial"/>
              <a:buNone/>
            </a:pPr>
            <a:endParaRPr dirty="0"/>
          </a:p>
          <a:p>
            <a:pPr marL="228600" marR="0" lvl="0" indent="-50800" algn="just" rtl="0">
              <a:lnSpc>
                <a:spcPct val="90000"/>
              </a:lnSpc>
              <a:spcBef>
                <a:spcPts val="0"/>
              </a:spcBef>
              <a:spcAft>
                <a:spcPts val="0"/>
              </a:spcAft>
              <a:buClr>
                <a:schemeClr val="dk1"/>
              </a:buClr>
              <a:buSzPts val="2800"/>
              <a:buFont typeface="Arial"/>
              <a:buNone/>
            </a:pPr>
            <a:r>
              <a:rPr lang="es-CL" dirty="0"/>
              <a:t> Está dirigida a quienes son  'espectadores' del bullying: aquellos alumnos que ante una situación de ese tipo, prefieren callar o directamente mirar para otro lado. </a:t>
            </a:r>
            <a:r>
              <a:rPr lang="es-CL" dirty="0" err="1"/>
              <a:t>StopIt</a:t>
            </a:r>
            <a:r>
              <a:rPr lang="es-CL" dirty="0"/>
              <a:t> permite que cuando presencien un tipo de acoso o agresión hacia otra persona, activen la localización, manden un mensaje de socorro e incluso adjunten fotografías o vídeos que puedan servir como prueba.</a:t>
            </a:r>
            <a:endParaRPr sz="2800" b="0" i="0" u="none" strike="noStrike" cap="none" dirty="0">
              <a:solidFill>
                <a:schemeClr val="dk1"/>
              </a:solidFill>
              <a:latin typeface="Calibri"/>
              <a:ea typeface="Calibri"/>
              <a:cs typeface="Calibri"/>
              <a:sym typeface="Calibri"/>
            </a:endParaRPr>
          </a:p>
        </p:txBody>
      </p:sp>
      <p:sp>
        <p:nvSpPr>
          <p:cNvPr id="121" name="Shape 121"/>
          <p:cNvSpPr/>
          <p:nvPr/>
        </p:nvSpPr>
        <p:spPr>
          <a:xfrm>
            <a:off x="0" y="0"/>
            <a:ext cx="300251"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Benchmark / competidores indirectos</a:t>
            </a:r>
            <a:endParaRPr/>
          </a:p>
        </p:txBody>
      </p:sp>
      <p:sp>
        <p:nvSpPr>
          <p:cNvPr id="127" name="Shape 1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s-CL" dirty="0"/>
              <a:t>Campaña #</a:t>
            </a:r>
            <a:r>
              <a:rPr lang="es-CL" dirty="0" err="1"/>
              <a:t>yoelijosertestigo</a:t>
            </a:r>
            <a:endParaRPr dirty="0"/>
          </a:p>
          <a:p>
            <a:pPr marL="228600" marR="0" lvl="0" indent="-50800" algn="l" rtl="0">
              <a:lnSpc>
                <a:spcPct val="90000"/>
              </a:lnSpc>
              <a:spcBef>
                <a:spcPts val="0"/>
              </a:spcBef>
              <a:spcAft>
                <a:spcPts val="0"/>
              </a:spcAft>
              <a:buClr>
                <a:schemeClr val="dk1"/>
              </a:buClr>
              <a:buSzPts val="2800"/>
              <a:buFont typeface="Arial"/>
              <a:buNone/>
            </a:pPr>
            <a:endParaRPr dirty="0"/>
          </a:p>
          <a:p>
            <a:pPr marL="228600" marR="0" lvl="0" indent="-50800" algn="just" rtl="0">
              <a:lnSpc>
                <a:spcPct val="90000"/>
              </a:lnSpc>
              <a:spcBef>
                <a:spcPts val="0"/>
              </a:spcBef>
              <a:spcAft>
                <a:spcPts val="0"/>
              </a:spcAft>
              <a:buClr>
                <a:schemeClr val="dk1"/>
              </a:buClr>
              <a:buSzPts val="2800"/>
              <a:buFont typeface="Arial"/>
              <a:buNone/>
            </a:pPr>
            <a:r>
              <a:rPr lang="es-CL" dirty="0"/>
              <a:t>Es una campaña contra el bullying y ciberbullying realizada por la Municipalidad de Providencia y Ripley, la cual busca incentivar a los testigos que presencien este tipo de abuso a denunciar.</a:t>
            </a:r>
            <a:endParaRPr dirty="0"/>
          </a:p>
          <a:p>
            <a:pPr marL="228600" marR="0" lvl="0" indent="-50800" algn="l" rtl="0">
              <a:lnSpc>
                <a:spcPct val="90000"/>
              </a:lnSpc>
              <a:spcBef>
                <a:spcPts val="0"/>
              </a:spcBef>
              <a:spcAft>
                <a:spcPts val="0"/>
              </a:spcAft>
              <a:buClr>
                <a:schemeClr val="dk1"/>
              </a:buClr>
              <a:buSzPts val="2800"/>
              <a:buFont typeface="Arial"/>
              <a:buNone/>
            </a:pPr>
            <a:endParaRPr dirty="0"/>
          </a:p>
        </p:txBody>
      </p:sp>
      <p:sp>
        <p:nvSpPr>
          <p:cNvPr id="128" name="Shape 128"/>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sz="4400" b="0" i="0" u="none" strike="noStrike" cap="none">
                <a:solidFill>
                  <a:schemeClr val="dk1"/>
                </a:solidFill>
                <a:latin typeface="Calibri"/>
                <a:ea typeface="Calibri"/>
                <a:cs typeface="Calibri"/>
                <a:sym typeface="Calibri"/>
              </a:rPr>
              <a:t>Benchmark </a:t>
            </a:r>
            <a:endParaRPr/>
          </a:p>
        </p:txBody>
      </p:sp>
      <p:sp>
        <p:nvSpPr>
          <p:cNvPr id="134" name="Shape 1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a:p>
          <a:p>
            <a:pPr marL="228600" marR="0" lvl="0" indent="-50800" algn="l" rtl="0">
              <a:lnSpc>
                <a:spcPct val="90000"/>
              </a:lnSpc>
              <a:spcBef>
                <a:spcPts val="0"/>
              </a:spcBef>
              <a:spcAft>
                <a:spcPts val="0"/>
              </a:spcAft>
              <a:buClr>
                <a:schemeClr val="dk1"/>
              </a:buClr>
              <a:buSzPts val="2800"/>
              <a:buFont typeface="Arial"/>
              <a:buNone/>
            </a:pPr>
            <a:endParaRPr/>
          </a:p>
        </p:txBody>
      </p:sp>
      <p:sp>
        <p:nvSpPr>
          <p:cNvPr id="135" name="Shape 135"/>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136" name="Shape 136"/>
          <p:cNvGraphicFramePr/>
          <p:nvPr/>
        </p:nvGraphicFramePr>
        <p:xfrm>
          <a:off x="952500" y="2476500"/>
          <a:ext cx="10287000" cy="2621130"/>
        </p:xfrm>
        <a:graphic>
          <a:graphicData uri="http://schemas.openxmlformats.org/drawingml/2006/table">
            <a:tbl>
              <a:tblPr>
                <a:noFill/>
                <a:tableStyleId>{67045E0C-E2A1-4E34-B4C6-5BD599A32F8B}</a:tableStyleId>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gridCol w="1285875">
                  <a:extLst>
                    <a:ext uri="{9D8B030D-6E8A-4147-A177-3AD203B41FA5}">
                      <a16:colId xmlns:a16="http://schemas.microsoft.com/office/drawing/2014/main" val="20005"/>
                    </a:ext>
                  </a:extLst>
                </a:gridCol>
                <a:gridCol w="1285875">
                  <a:extLst>
                    <a:ext uri="{9D8B030D-6E8A-4147-A177-3AD203B41FA5}">
                      <a16:colId xmlns:a16="http://schemas.microsoft.com/office/drawing/2014/main" val="20006"/>
                    </a:ext>
                  </a:extLst>
                </a:gridCol>
                <a:gridCol w="1285875">
                  <a:extLst>
                    <a:ext uri="{9D8B030D-6E8A-4147-A177-3AD203B41FA5}">
                      <a16:colId xmlns:a16="http://schemas.microsoft.com/office/drawing/2014/main" val="20007"/>
                    </a:ext>
                  </a:extLst>
                </a:gridCol>
              </a:tblGrid>
              <a:tr h="381000">
                <a:tc>
                  <a:txBody>
                    <a:bodyPr/>
                    <a:lstStyle/>
                    <a:p>
                      <a:pPr marL="0" lvl="0" indent="0">
                        <a:spcBef>
                          <a:spcPts val="0"/>
                        </a:spcBef>
                        <a:spcAft>
                          <a:spcPts val="0"/>
                        </a:spcAft>
                        <a:buNone/>
                      </a:pPr>
                      <a:r>
                        <a:rPr lang="es-CL"/>
                        <a:t>Aplicación</a:t>
                      </a:r>
                      <a:endParaRPr/>
                    </a:p>
                  </a:txBody>
                  <a:tcPr marL="91425" marR="91425" marT="91425" marB="91425"/>
                </a:tc>
                <a:tc>
                  <a:txBody>
                    <a:bodyPr/>
                    <a:lstStyle/>
                    <a:p>
                      <a:pPr marL="0" lvl="0" indent="0">
                        <a:spcBef>
                          <a:spcPts val="0"/>
                        </a:spcBef>
                        <a:spcAft>
                          <a:spcPts val="0"/>
                        </a:spcAft>
                        <a:buNone/>
                      </a:pPr>
                      <a:r>
                        <a:rPr lang="es-CL"/>
                        <a:t>Fácil uso</a:t>
                      </a:r>
                      <a:endParaRPr/>
                    </a:p>
                  </a:txBody>
                  <a:tcPr marL="91425" marR="91425" marT="91425" marB="91425"/>
                </a:tc>
                <a:tc>
                  <a:txBody>
                    <a:bodyPr/>
                    <a:lstStyle/>
                    <a:p>
                      <a:pPr marL="0" lvl="0" indent="0">
                        <a:spcBef>
                          <a:spcPts val="0"/>
                        </a:spcBef>
                        <a:spcAft>
                          <a:spcPts val="0"/>
                        </a:spcAft>
                        <a:buNone/>
                      </a:pPr>
                      <a:r>
                        <a:rPr lang="es-CL"/>
                        <a:t>Promociones en página inicial</a:t>
                      </a:r>
                      <a:endParaRPr/>
                    </a:p>
                  </a:txBody>
                  <a:tcPr marL="91425" marR="91425" marT="91425" marB="91425"/>
                </a:tc>
                <a:tc>
                  <a:txBody>
                    <a:bodyPr/>
                    <a:lstStyle/>
                    <a:p>
                      <a:pPr marL="0" lvl="0" indent="0">
                        <a:spcBef>
                          <a:spcPts val="0"/>
                        </a:spcBef>
                        <a:spcAft>
                          <a:spcPts val="0"/>
                        </a:spcAft>
                        <a:buNone/>
                      </a:pPr>
                      <a:r>
                        <a:rPr lang="es-CL"/>
                        <a:t>Chat privado</a:t>
                      </a:r>
                      <a:endParaRPr/>
                    </a:p>
                  </a:txBody>
                  <a:tcPr marL="91425" marR="91425" marT="91425" marB="91425"/>
                </a:tc>
                <a:tc>
                  <a:txBody>
                    <a:bodyPr/>
                    <a:lstStyle/>
                    <a:p>
                      <a:pPr marL="0" lvl="0" indent="0">
                        <a:spcBef>
                          <a:spcPts val="0"/>
                        </a:spcBef>
                        <a:spcAft>
                          <a:spcPts val="0"/>
                        </a:spcAft>
                        <a:buNone/>
                      </a:pPr>
                      <a:r>
                        <a:rPr lang="es-CL"/>
                        <a:t>Muro compartido</a:t>
                      </a:r>
                      <a:endParaRPr/>
                    </a:p>
                  </a:txBody>
                  <a:tcPr marL="91425" marR="91425" marT="91425" marB="91425"/>
                </a:tc>
                <a:tc>
                  <a:txBody>
                    <a:bodyPr/>
                    <a:lstStyle/>
                    <a:p>
                      <a:pPr marL="0" lvl="0" indent="0">
                        <a:spcBef>
                          <a:spcPts val="0"/>
                        </a:spcBef>
                        <a:spcAft>
                          <a:spcPts val="0"/>
                        </a:spcAft>
                        <a:buNone/>
                      </a:pPr>
                      <a:r>
                        <a:rPr lang="es-CL"/>
                        <a:t>Perfil de usuario</a:t>
                      </a:r>
                      <a:endParaRPr/>
                    </a:p>
                  </a:txBody>
                  <a:tcPr marL="91425" marR="91425" marT="91425" marB="91425"/>
                </a:tc>
                <a:tc>
                  <a:txBody>
                    <a:bodyPr/>
                    <a:lstStyle/>
                    <a:p>
                      <a:pPr marL="0" lvl="0" indent="0">
                        <a:spcBef>
                          <a:spcPts val="0"/>
                        </a:spcBef>
                        <a:spcAft>
                          <a:spcPts val="0"/>
                        </a:spcAft>
                        <a:buNone/>
                      </a:pPr>
                      <a:r>
                        <a:rPr lang="es-CL"/>
                        <a:t>Botón de emergencia</a:t>
                      </a:r>
                      <a:endParaRPr/>
                    </a:p>
                  </a:txBody>
                  <a:tcPr marL="91425" marR="91425" marT="91425" marB="91425"/>
                </a:tc>
                <a:tc>
                  <a:txBody>
                    <a:bodyPr/>
                    <a:lstStyle/>
                    <a:p>
                      <a:pPr marL="0" lvl="0" indent="0">
                        <a:spcBef>
                          <a:spcPts val="0"/>
                        </a:spcBef>
                        <a:spcAft>
                          <a:spcPts val="0"/>
                        </a:spcAft>
                        <a:buNone/>
                      </a:pPr>
                      <a:r>
                        <a:rPr lang="es-CL"/>
                        <a:t>Es de pago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s-CL"/>
                        <a:t>AppVise</a:t>
                      </a:r>
                      <a:endParaRPr/>
                    </a:p>
                  </a:txBody>
                  <a:tcPr marL="91425" marR="91425" marT="91425" marB="91425"/>
                </a:tc>
                <a:tc>
                  <a:txBody>
                    <a:bodyPr/>
                    <a:lstStyle/>
                    <a:p>
                      <a:pPr marL="0" lvl="0" indent="0">
                        <a:spcBef>
                          <a:spcPts val="0"/>
                        </a:spcBef>
                        <a:spcAft>
                          <a:spcPts val="0"/>
                        </a:spcAft>
                        <a:buNone/>
                      </a:pPr>
                      <a:r>
                        <a:rPr lang="es-CL"/>
                        <a:t>si </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s-CL"/>
                        <a:t>si</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s-CL"/>
                        <a:t>si </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s-CL"/>
                        <a:t>BraveUP</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s-CL"/>
                        <a:t>si</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s-CL"/>
                        <a:t>si</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Clr>
                          <a:srgbClr val="000000"/>
                        </a:buClr>
                        <a:buSzPts val="1100"/>
                        <a:buFont typeface="Arial"/>
                        <a:buNone/>
                      </a:pPr>
                      <a:r>
                        <a:rPr lang="es-CL"/>
                        <a:t>StopIt</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s-CL"/>
                        <a:t>#elijosertestigo</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NA</a:t>
                      </a:r>
                      <a:endParaRPr/>
                    </a:p>
                  </a:txBody>
                  <a:tcPr marL="91425" marR="91425" marT="91425" marB="91425"/>
                </a:tc>
                <a:tc>
                  <a:txBody>
                    <a:bodyPr/>
                    <a:lstStyle/>
                    <a:p>
                      <a:pPr marL="0" lvl="0" indent="0">
                        <a:spcBef>
                          <a:spcPts val="0"/>
                        </a:spcBef>
                        <a:spcAft>
                          <a:spcPts val="0"/>
                        </a:spcAft>
                        <a:buNone/>
                      </a:pPr>
                      <a:r>
                        <a:rPr lang="es-CL"/>
                        <a:t>si</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CL"/>
              <a:t>Guia de entrevistas</a:t>
            </a:r>
            <a:endParaRPr/>
          </a:p>
        </p:txBody>
      </p:sp>
      <p:sp>
        <p:nvSpPr>
          <p:cNvPr id="142" name="Shape 14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r>
              <a:rPr lang="es-CL"/>
              <a:t>Realizaremos entrevistas a 3 personas.</a:t>
            </a:r>
            <a:endParaRPr/>
          </a:p>
          <a:p>
            <a:pPr marL="228600" marR="0" lvl="0" indent="-50800" algn="l" rtl="0">
              <a:lnSpc>
                <a:spcPct val="90000"/>
              </a:lnSpc>
              <a:spcBef>
                <a:spcPts val="0"/>
              </a:spcBef>
              <a:spcAft>
                <a:spcPts val="0"/>
              </a:spcAft>
              <a:buClr>
                <a:schemeClr val="dk1"/>
              </a:buClr>
              <a:buSzPts val="2800"/>
              <a:buFont typeface="Arial"/>
              <a:buNone/>
            </a:pPr>
            <a:endParaRPr/>
          </a:p>
        </p:txBody>
      </p:sp>
      <p:sp>
        <p:nvSpPr>
          <p:cNvPr id="143" name="Shape 143"/>
          <p:cNvSpPr/>
          <p:nvPr/>
        </p:nvSpPr>
        <p:spPr>
          <a:xfrm>
            <a:off x="0" y="0"/>
            <a:ext cx="300300" cy="6858000"/>
          </a:xfrm>
          <a:prstGeom prst="rect">
            <a:avLst/>
          </a:prstGeom>
          <a:solidFill>
            <a:srgbClr val="FFE6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289</Words>
  <Application>Microsoft Office PowerPoint</Application>
  <PresentationFormat>Panorámica</PresentationFormat>
  <Paragraphs>49</Paragraphs>
  <Slides>15</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Chao Bullying </vt:lpstr>
      <vt:lpstr>Definición del Producto</vt:lpstr>
      <vt:lpstr>Definición del Usuario</vt:lpstr>
      <vt:lpstr>Benchmark / competidores directos</vt:lpstr>
      <vt:lpstr>Benchmark / competidores directos</vt:lpstr>
      <vt:lpstr>Benchmark / competidores indirectos</vt:lpstr>
      <vt:lpstr>Benchmark / competidores indirectos</vt:lpstr>
      <vt:lpstr>Benchmark </vt:lpstr>
      <vt:lpstr>Guia de entrevistas</vt:lpstr>
      <vt:lpstr>Encuesta (Preguntas)</vt:lpstr>
      <vt:lpstr>Presentación de PowerPoint</vt:lpstr>
      <vt:lpstr>Presentación de PowerPoint</vt:lpstr>
      <vt:lpstr>Encuesta (Respuestas)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 Bullying </dc:title>
  <cp:lastModifiedBy>JULISA ANDREA LUCK CARRIZO</cp:lastModifiedBy>
  <cp:revision>7</cp:revision>
  <dcterms:modified xsi:type="dcterms:W3CDTF">2018-07-06T16:56:21Z</dcterms:modified>
</cp:coreProperties>
</file>