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2.xml" ContentType="application/vnd.openxmlformats-officedocument.presentationml.comments+xml"/>
  <Override PartName="/ppt/theme/themeOverride1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4"/>
  </p:sldMasterIdLst>
  <p:notesMasterIdLst>
    <p:notesMasterId r:id="rId40"/>
  </p:notesMasterIdLst>
  <p:sldIdLst>
    <p:sldId id="256" r:id="rId5"/>
    <p:sldId id="765" r:id="rId6"/>
    <p:sldId id="260" r:id="rId7"/>
    <p:sldId id="1270" r:id="rId8"/>
    <p:sldId id="1273" r:id="rId9"/>
    <p:sldId id="1267" r:id="rId10"/>
    <p:sldId id="1272" r:id="rId11"/>
    <p:sldId id="1268" r:id="rId12"/>
    <p:sldId id="1269" r:id="rId13"/>
    <p:sldId id="1205" r:id="rId14"/>
    <p:sldId id="1271" r:id="rId15"/>
    <p:sldId id="1234" r:id="rId16"/>
    <p:sldId id="1262" r:id="rId17"/>
    <p:sldId id="1266" r:id="rId18"/>
    <p:sldId id="1239" r:id="rId19"/>
    <p:sldId id="740" r:id="rId20"/>
    <p:sldId id="738" r:id="rId21"/>
    <p:sldId id="747" r:id="rId22"/>
    <p:sldId id="741" r:id="rId23"/>
    <p:sldId id="742" r:id="rId24"/>
    <p:sldId id="743" r:id="rId25"/>
    <p:sldId id="744" r:id="rId26"/>
    <p:sldId id="1218" r:id="rId27"/>
    <p:sldId id="1216" r:id="rId28"/>
    <p:sldId id="746" r:id="rId29"/>
    <p:sldId id="1275" r:id="rId30"/>
    <p:sldId id="757" r:id="rId31"/>
    <p:sldId id="1244" r:id="rId32"/>
    <p:sldId id="1245" r:id="rId33"/>
    <p:sldId id="1276" r:id="rId34"/>
    <p:sldId id="1246" r:id="rId35"/>
    <p:sldId id="1274" r:id="rId36"/>
    <p:sldId id="1277" r:id="rId37"/>
    <p:sldId id="737" r:id="rId38"/>
    <p:sldId id="469" r:id="rId39"/>
  </p:sldIdLst>
  <p:sldSz cx="12192000" cy="6858000"/>
  <p:notesSz cx="6858000" cy="9144000"/>
  <p:embeddedFontLst>
    <p:embeddedFont>
      <p:font typeface="Avenir Next LT Pro" panose="020B0504020202020204" pitchFamily="34" charset="0"/>
      <p:regular r:id="rId41"/>
      <p:bold r:id="rId42"/>
      <p:italic r:id="rId43"/>
      <p:bold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ambria" panose="02040503050406030204" pitchFamily="18" charset="0"/>
      <p:regular r:id="rId49"/>
      <p:bold r:id="rId50"/>
      <p:italic r:id="rId51"/>
      <p:boldItalic r:id="rId52"/>
    </p:embeddedFont>
    <p:embeddedFont>
      <p:font typeface="Cambria Math" panose="02040503050406030204" pitchFamily="18" charset="0"/>
      <p:regular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Rodriguez Gonzalez" initials="SRG" lastIdx="5" clrIdx="0">
    <p:extLst>
      <p:ext uri="{19B8F6BF-5375-455C-9EA6-DF929625EA0E}">
        <p15:presenceInfo xmlns:p15="http://schemas.microsoft.com/office/powerpoint/2012/main" userId="Samuel Rodriguez Gonzal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EFEFE"/>
    <a:srgbClr val="FF0000"/>
    <a:srgbClr val="E5E5E5"/>
    <a:srgbClr val="FFFFFF"/>
    <a:srgbClr val="C7C8CA"/>
    <a:srgbClr val="C00000"/>
    <a:srgbClr val="385D8A"/>
    <a:srgbClr val="FFCCCC"/>
    <a:srgbClr val="CCE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49" autoAdjust="0"/>
    <p:restoredTop sz="88957" autoAdjust="0"/>
  </p:normalViewPr>
  <p:slideViewPr>
    <p:cSldViewPr snapToGrid="0">
      <p:cViewPr varScale="1">
        <p:scale>
          <a:sx n="64" d="100"/>
          <a:sy n="64" d="100"/>
        </p:scale>
        <p:origin x="64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font" Target="fonts/font11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font" Target="fonts/font1.fntdata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9.fntdata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4.fntdata"/><Relationship Id="rId52" Type="http://schemas.openxmlformats.org/officeDocument/2006/relationships/font" Target="fonts/font12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9T13:58:48.560" idx="1">
    <p:pos x="10" y="10"/>
    <p:text>Muñequitos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9T14:13:05.078" idx="4">
    <p:pos x="10" y="10"/>
    <p:text>Dejar solo esta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08691-1979-4D3D-92CE-54D1BDCE6F41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02BD0-5225-49C2-B316-612C5CAA44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0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Si el principal </a:t>
            </a:r>
            <a:r>
              <a:rPr lang="en-US" baseline="0" dirty="0" err="1"/>
              <a:t>pudiese</a:t>
            </a:r>
            <a:r>
              <a:rPr lang="en-US" baseline="0" dirty="0"/>
              <a:t> </a:t>
            </a:r>
            <a:r>
              <a:rPr lang="en-US" baseline="0" dirty="0" err="1"/>
              <a:t>hacer</a:t>
            </a:r>
            <a:r>
              <a:rPr lang="en-US" baseline="0" dirty="0"/>
              <a:t> el </a:t>
            </a:r>
            <a:r>
              <a:rPr lang="en-US" baseline="0" dirty="0" err="1"/>
              <a:t>mantenimiento</a:t>
            </a:r>
            <a:r>
              <a:rPr lang="en-US" baseline="0" dirty="0"/>
              <a:t> </a:t>
            </a:r>
            <a:r>
              <a:rPr lang="en-US" baseline="0" dirty="0" err="1"/>
              <a:t>ya</a:t>
            </a:r>
            <a:r>
              <a:rPr lang="en-US" baseline="0" dirty="0"/>
              <a:t> </a:t>
            </a:r>
            <a:r>
              <a:rPr lang="en-US" baseline="0" dirty="0" err="1"/>
              <a:t>estaría</a:t>
            </a:r>
            <a:r>
              <a:rPr lang="en-US" baseline="0" dirty="0"/>
              <a:t> </a:t>
            </a:r>
            <a:r>
              <a:rPr lang="en-US" baseline="0" dirty="0" err="1"/>
              <a:t>resuelto</a:t>
            </a:r>
            <a:r>
              <a:rPr lang="en-US" baseline="0" dirty="0"/>
              <a:t> el </a:t>
            </a:r>
            <a:r>
              <a:rPr lang="en-US" baseline="0" dirty="0" err="1"/>
              <a:t>problema</a:t>
            </a:r>
            <a:r>
              <a:rPr lang="en-US" baseline="0" dirty="0"/>
              <a:t>. Pero no, el solo </a:t>
            </a:r>
            <a:r>
              <a:rPr lang="en-US" baseline="0" dirty="0" err="1"/>
              <a:t>puede</a:t>
            </a:r>
            <a:r>
              <a:rPr lang="en-US" baseline="0" dirty="0"/>
              <a:t> </a:t>
            </a:r>
            <a:r>
              <a:rPr lang="en-US" baseline="0" dirty="0" err="1"/>
              <a:t>ajustar</a:t>
            </a:r>
            <a:r>
              <a:rPr lang="en-US" baseline="0" dirty="0"/>
              <a:t> las </a:t>
            </a:r>
            <a:r>
              <a:rPr lang="en-US" baseline="0" dirty="0" err="1"/>
              <a:t>reglas</a:t>
            </a:r>
            <a:r>
              <a:rPr lang="en-US" baseline="0" dirty="0"/>
              <a:t> de </a:t>
            </a:r>
            <a:r>
              <a:rPr lang="en-US" baseline="0" dirty="0" err="1"/>
              <a:t>juego</a:t>
            </a:r>
            <a:r>
              <a:rPr lang="en-US" baseline="0" dirty="0"/>
              <a:t> y </a:t>
            </a:r>
            <a:r>
              <a:rPr lang="en-US" baseline="0" dirty="0" err="1"/>
              <a:t>ver</a:t>
            </a:r>
            <a:r>
              <a:rPr lang="en-US" baseline="0" dirty="0"/>
              <a:t> </a:t>
            </a:r>
            <a:r>
              <a:rPr lang="en-US" baseline="0" dirty="0" err="1"/>
              <a:t>como</a:t>
            </a:r>
            <a:r>
              <a:rPr lang="en-US" baseline="0" dirty="0"/>
              <a:t> </a:t>
            </a:r>
            <a:r>
              <a:rPr lang="en-US" baseline="0" dirty="0" err="1"/>
              <a:t>reacciona</a:t>
            </a:r>
            <a:r>
              <a:rPr lang="en-US" baseline="0" dirty="0"/>
              <a:t> el </a:t>
            </a:r>
            <a:r>
              <a:rPr lang="en-US" baseline="0" dirty="0" err="1"/>
              <a:t>agente</a:t>
            </a:r>
            <a:r>
              <a:rPr lang="en-US" baseline="0" dirty="0"/>
              <a:t>. No </a:t>
            </a:r>
            <a:r>
              <a:rPr lang="en-US" baseline="0" dirty="0" err="1"/>
              <a:t>nos</a:t>
            </a:r>
            <a:r>
              <a:rPr lang="en-US" baseline="0" dirty="0"/>
              <a:t> </a:t>
            </a:r>
            <a:r>
              <a:rPr lang="en-US" baseline="0" dirty="0" err="1"/>
              <a:t>gusta</a:t>
            </a:r>
            <a:r>
              <a:rPr lang="en-US" baseline="0" dirty="0"/>
              <a:t> </a:t>
            </a:r>
            <a:r>
              <a:rPr lang="en-US" baseline="0" dirty="0" err="1"/>
              <a:t>como</a:t>
            </a:r>
            <a:r>
              <a:rPr lang="en-US" baseline="0" dirty="0"/>
              <a:t> </a:t>
            </a:r>
            <a:r>
              <a:rPr lang="en-US" baseline="0" dirty="0" err="1"/>
              <a:t>reacciona</a:t>
            </a:r>
            <a:r>
              <a:rPr lang="en-US" baseline="0" dirty="0"/>
              <a:t> -&gt; </a:t>
            </a:r>
            <a:r>
              <a:rPr lang="en-US" baseline="0" dirty="0" err="1"/>
              <a:t>calibramos</a:t>
            </a:r>
            <a:r>
              <a:rPr lang="en-US" baseline="0" dirty="0"/>
              <a:t> las </a:t>
            </a:r>
            <a:r>
              <a:rPr lang="en-US" baseline="0" dirty="0" err="1"/>
              <a:t>reglas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Decir</a:t>
            </a:r>
            <a:r>
              <a:rPr lang="en-US" baseline="0" dirty="0"/>
              <a:t> las </a:t>
            </a:r>
            <a:r>
              <a:rPr lang="en-US" baseline="0" dirty="0" err="1"/>
              <a:t>decisiones</a:t>
            </a:r>
            <a:r>
              <a:rPr lang="en-US" baseline="0" dirty="0"/>
              <a:t> que </a:t>
            </a:r>
            <a:r>
              <a:rPr lang="en-US" baseline="0" dirty="0" err="1"/>
              <a:t>pueden</a:t>
            </a:r>
            <a:r>
              <a:rPr lang="en-US" baseline="0" dirty="0"/>
              <a:t> </a:t>
            </a:r>
            <a:r>
              <a:rPr lang="en-US" baseline="0" dirty="0" err="1"/>
              <a:t>tomar</a:t>
            </a:r>
            <a:r>
              <a:rPr lang="en-US" baseline="0" dirty="0"/>
              <a:t> tanto el </a:t>
            </a:r>
            <a:r>
              <a:rPr lang="en-US" baseline="0" dirty="0" err="1"/>
              <a:t>agente</a:t>
            </a:r>
            <a:r>
              <a:rPr lang="en-US" baseline="0" dirty="0"/>
              <a:t> </a:t>
            </a:r>
            <a:r>
              <a:rPr lang="en-US" baseline="0" dirty="0" err="1"/>
              <a:t>mantenimiento</a:t>
            </a:r>
            <a:r>
              <a:rPr lang="en-US" baseline="0" dirty="0"/>
              <a:t> y el principal </a:t>
            </a:r>
            <a:r>
              <a:rPr lang="en-US" baseline="0" dirty="0" err="1"/>
              <a:t>inspecciones</a:t>
            </a:r>
            <a:r>
              <a:rPr lang="en-US" baseline="0" dirty="0"/>
              <a:t> -&gt; </a:t>
            </a:r>
            <a:r>
              <a:rPr lang="en-US" baseline="0" dirty="0" err="1"/>
              <a:t>esto</a:t>
            </a:r>
            <a:r>
              <a:rPr lang="en-US" baseline="0" dirty="0"/>
              <a:t> es </a:t>
            </a:r>
            <a:r>
              <a:rPr lang="en-US" baseline="0" dirty="0" err="1"/>
              <a:t>costoso</a:t>
            </a:r>
            <a:r>
              <a:rPr lang="en-US" baseline="0" dirty="0"/>
              <a:t> (CUAL ES EL PROBLEMA QUE NOSOTROS TENEMOS)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El </a:t>
            </a:r>
            <a:r>
              <a:rPr lang="en-US" baseline="0" dirty="0" err="1"/>
              <a:t>agente</a:t>
            </a:r>
            <a:r>
              <a:rPr lang="en-US" baseline="0" dirty="0"/>
              <a:t> </a:t>
            </a:r>
            <a:r>
              <a:rPr lang="en-US" baseline="0" dirty="0" err="1"/>
              <a:t>sabe</a:t>
            </a:r>
            <a:r>
              <a:rPr lang="en-US" baseline="0" dirty="0"/>
              <a:t> que lo van a </a:t>
            </a:r>
            <a:r>
              <a:rPr lang="en-US" baseline="0" dirty="0" err="1"/>
              <a:t>inspeccionar</a:t>
            </a:r>
            <a:r>
              <a:rPr lang="en-US" baseline="0" dirty="0"/>
              <a:t> </a:t>
            </a:r>
            <a:r>
              <a:rPr lang="en-US" baseline="0" dirty="0" err="1"/>
              <a:t>entonces</a:t>
            </a:r>
            <a:r>
              <a:rPr lang="en-US" baseline="0" dirty="0"/>
              <a:t> </a:t>
            </a:r>
            <a:r>
              <a:rPr lang="en-US" baseline="0" dirty="0" err="1"/>
              <a:t>responde</a:t>
            </a:r>
            <a:r>
              <a:rPr lang="en-US" baseline="0" dirty="0"/>
              <a:t> para mayor </a:t>
            </a:r>
            <a:r>
              <a:rPr lang="en-US" baseline="0" dirty="0" err="1"/>
              <a:t>beneficio</a:t>
            </a:r>
            <a:r>
              <a:rPr lang="en-US" baseline="0" dirty="0"/>
              <a:t> (El principal no se </a:t>
            </a:r>
            <a:r>
              <a:rPr lang="en-US" baseline="0" dirty="0" err="1"/>
              <a:t>quiere</a:t>
            </a:r>
            <a:r>
              <a:rPr lang="en-US" baseline="0" dirty="0"/>
              <a:t> </a:t>
            </a:r>
            <a:r>
              <a:rPr lang="en-US" baseline="0" dirty="0" err="1"/>
              <a:t>dejar</a:t>
            </a:r>
            <a:r>
              <a:rPr lang="en-US" baseline="0" dirty="0"/>
              <a:t> </a:t>
            </a:r>
            <a:r>
              <a:rPr lang="en-US" baseline="0" dirty="0" err="1"/>
              <a:t>tumbar</a:t>
            </a:r>
            <a:r>
              <a:rPr lang="en-US" baseline="0" dirty="0"/>
              <a:t> y el </a:t>
            </a:r>
            <a:r>
              <a:rPr lang="en-US" baseline="0" dirty="0" err="1"/>
              <a:t>agente</a:t>
            </a:r>
            <a:r>
              <a:rPr lang="en-US" baseline="0" dirty="0"/>
              <a:t> </a:t>
            </a:r>
            <a:r>
              <a:rPr lang="en-US" baseline="0" dirty="0" err="1"/>
              <a:t>quiere</a:t>
            </a:r>
            <a:r>
              <a:rPr lang="en-US" baseline="0" dirty="0"/>
              <a:t> </a:t>
            </a:r>
            <a:r>
              <a:rPr lang="en-US" baseline="0" dirty="0" err="1"/>
              <a:t>ahorrar</a:t>
            </a:r>
            <a:r>
              <a:rPr lang="en-US" baseline="0" dirty="0"/>
              <a:t> </a:t>
            </a:r>
            <a:r>
              <a:rPr lang="en-US" baseline="0" dirty="0" err="1"/>
              <a:t>plata</a:t>
            </a:r>
            <a:r>
              <a:rPr lang="en-US" baseline="0" dirty="0"/>
              <a:t> </a:t>
            </a:r>
            <a:r>
              <a:rPr lang="en-US" baseline="0" dirty="0" err="1"/>
              <a:t>pero</a:t>
            </a:r>
            <a:r>
              <a:rPr lang="en-US" baseline="0" dirty="0"/>
              <a:t> no se </a:t>
            </a:r>
            <a:r>
              <a:rPr lang="en-US" baseline="0" dirty="0" err="1"/>
              <a:t>va</a:t>
            </a:r>
            <a:r>
              <a:rPr lang="en-US" baseline="0" dirty="0"/>
              <a:t> a </a:t>
            </a:r>
            <a:r>
              <a:rPr lang="en-US" baseline="0" dirty="0" err="1"/>
              <a:t>dejar</a:t>
            </a:r>
            <a:r>
              <a:rPr lang="en-US" baseline="0" dirty="0"/>
              <a:t> </a:t>
            </a:r>
            <a:r>
              <a:rPr lang="en-US" baseline="0" dirty="0" err="1"/>
              <a:t>multar</a:t>
            </a:r>
            <a:r>
              <a:rPr lang="en-US" baseline="0" dirty="0"/>
              <a:t>)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Dados </a:t>
            </a:r>
            <a:r>
              <a:rPr lang="en-US" baseline="0" dirty="0" err="1"/>
              <a:t>unos</a:t>
            </a:r>
            <a:r>
              <a:rPr lang="en-US" baseline="0" dirty="0"/>
              <a:t> </a:t>
            </a:r>
            <a:r>
              <a:rPr lang="en-US" baseline="0" dirty="0" err="1"/>
              <a:t>pagos</a:t>
            </a:r>
            <a:r>
              <a:rPr lang="en-US" baseline="0" dirty="0"/>
              <a:t>/</a:t>
            </a:r>
            <a:r>
              <a:rPr lang="en-US" baseline="0" dirty="0" err="1"/>
              <a:t>condicones</a:t>
            </a:r>
            <a:r>
              <a:rPr lang="en-US" baseline="0" dirty="0"/>
              <a:t>, </a:t>
            </a:r>
            <a:r>
              <a:rPr lang="en-US" baseline="0" dirty="0" err="1"/>
              <a:t>cuál</a:t>
            </a:r>
            <a:r>
              <a:rPr lang="en-US" baseline="0" dirty="0"/>
              <a:t> es la </a:t>
            </a:r>
            <a:r>
              <a:rPr lang="en-US" baseline="0" dirty="0" err="1"/>
              <a:t>mejor</a:t>
            </a:r>
            <a:r>
              <a:rPr lang="en-US" baseline="0" dirty="0"/>
              <a:t> decision del </a:t>
            </a:r>
            <a:r>
              <a:rPr lang="en-US" baseline="0" dirty="0" err="1"/>
              <a:t>agente</a:t>
            </a:r>
            <a:r>
              <a:rPr lang="en-US" baseline="0" dirty="0"/>
              <a:t> (</a:t>
            </a:r>
            <a:r>
              <a:rPr lang="en-US" baseline="0" dirty="0" err="1"/>
              <a:t>seríamos</a:t>
            </a:r>
            <a:r>
              <a:rPr lang="en-US" baseline="0" dirty="0"/>
              <a:t> </a:t>
            </a:r>
            <a:r>
              <a:rPr lang="en-US" baseline="0" dirty="0" err="1"/>
              <a:t>vulnerables</a:t>
            </a:r>
            <a:r>
              <a:rPr lang="en-US" baseline="0" dirty="0"/>
              <a:t> al PA problem? </a:t>
            </a:r>
            <a:r>
              <a:rPr lang="en-US" baseline="0" dirty="0" err="1"/>
              <a:t>obtendríamos</a:t>
            </a:r>
            <a:r>
              <a:rPr lang="en-US" baseline="0" dirty="0"/>
              <a:t> una </a:t>
            </a:r>
            <a:r>
              <a:rPr lang="en-US" baseline="0" dirty="0" err="1"/>
              <a:t>operación</a:t>
            </a:r>
            <a:r>
              <a:rPr lang="en-US" baseline="0" dirty="0"/>
              <a:t>/</a:t>
            </a:r>
            <a:r>
              <a:rPr lang="en-US" baseline="0" dirty="0" err="1"/>
              <a:t>mantenimiento</a:t>
            </a:r>
            <a:r>
              <a:rPr lang="en-US" baseline="0" dirty="0"/>
              <a:t> </a:t>
            </a:r>
            <a:r>
              <a:rPr lang="en-US" baseline="0" dirty="0" err="1"/>
              <a:t>adecuada</a:t>
            </a:r>
            <a:r>
              <a:rPr lang="en-US" baseline="0" dirty="0"/>
              <a:t>/o?) </a:t>
            </a:r>
            <a:r>
              <a:rPr lang="en-US" baseline="0" dirty="0" err="1"/>
              <a:t>Ejemplos</a:t>
            </a:r>
            <a:r>
              <a:rPr lang="en-US" baseline="0" dirty="0"/>
              <a:t> que </a:t>
            </a:r>
            <a:r>
              <a:rPr lang="en-US" baseline="0" dirty="0" err="1"/>
              <a:t>haría</a:t>
            </a:r>
            <a:r>
              <a:rPr lang="en-US" baseline="0" dirty="0"/>
              <a:t> el </a:t>
            </a:r>
            <a:r>
              <a:rPr lang="en-US" baseline="0" dirty="0" err="1"/>
              <a:t>agente</a:t>
            </a:r>
            <a:r>
              <a:rPr lang="en-US" baseline="0" dirty="0"/>
              <a:t> </a:t>
            </a:r>
            <a:r>
              <a:rPr lang="en-US" baseline="0" dirty="0" err="1"/>
              <a:t>bajos</a:t>
            </a:r>
            <a:r>
              <a:rPr lang="en-US" baseline="0" dirty="0"/>
              <a:t> </a:t>
            </a:r>
            <a:r>
              <a:rPr lang="en-US" baseline="0" dirty="0" err="1"/>
              <a:t>ciertos</a:t>
            </a:r>
            <a:r>
              <a:rPr lang="en-US" baseline="0" dirty="0"/>
              <a:t> </a:t>
            </a:r>
            <a:r>
              <a:rPr lang="en-US" baseline="0" dirty="0" err="1"/>
              <a:t>parametros</a:t>
            </a:r>
            <a:r>
              <a:rPr lang="en-US" baseline="0" dirty="0"/>
              <a:t> (responsible)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(inspection, incentives) Si el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ppal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medidas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contractuales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qué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efecto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tienen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las decisions del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agente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pasar que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unos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incentivos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multas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fuertes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terminen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siendo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injustas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)?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Ejemplos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influenciar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comportamiento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Explicar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social equilibrium: 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inspecionar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el major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tamaño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incentivo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 que se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cumpla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el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pero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sin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quebrar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agente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No es trivial. Es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muy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dificil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porque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hay que considerer las decisions de ambos.</a:t>
            </a:r>
          </a:p>
          <a:p>
            <a:pPr marL="171450" indent="-171450">
              <a:buFontTx/>
              <a:buChar char="-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59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0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Minimizar gastos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26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20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C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relación entre los dos problemas es que el principal escoge el tamaño de las multas/incentivos y estas se reflejan en las restricciones del agente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23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27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53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Nuestros valores son muy relajados, queremos hacerlo mas realista</a:t>
            </a:r>
          </a:p>
          <a:p>
            <a:r>
              <a:rPr lang="es-CO" dirty="0"/>
              <a:t>Se resuelve el HPR que incluye las restricciones de ambos jugadores</a:t>
            </a:r>
          </a:p>
          <a:p>
            <a:r>
              <a:rPr lang="es-CO" dirty="0"/>
              <a:t>Como el principal cree según su FO sería el resultado de la cosa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84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s-C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27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s-C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51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Me toca hacer inspecciones. Le puedo dar incentivos. Le puedo quitar la restricción.</a:t>
            </a:r>
          </a:p>
          <a:p>
            <a:r>
              <a:rPr lang="es-CO" dirty="0" err="1"/>
              <a:t>Gomez</a:t>
            </a:r>
            <a:r>
              <a:rPr lang="es-CO" dirty="0"/>
              <a:t> nos da la intuición. Pero cómo diseñamos este sistema? A lo que queremos llegar es como llegamos a definir las reglas del primero para tener las mejores respuestas segundo</a:t>
            </a:r>
          </a:p>
          <a:p>
            <a:endParaRPr lang="es-CO" dirty="0"/>
          </a:p>
          <a:p>
            <a:r>
              <a:rPr lang="es-CO" dirty="0"/>
              <a:t>Visión del abogado -&gt; reglas y restricciones</a:t>
            </a:r>
          </a:p>
          <a:p>
            <a:r>
              <a:rPr lang="es-CO" dirty="0"/>
              <a:t>Visión del Economista -&gt; Incentivos para cambiar el comportamiento</a:t>
            </a:r>
          </a:p>
          <a:p>
            <a:r>
              <a:rPr lang="es-CO" dirty="0"/>
              <a:t>Corridas unilaterales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35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2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- Introducir y explicar el modelo.</a:t>
            </a:r>
          </a:p>
          <a:p>
            <a:endParaRPr lang="es-CO" dirty="0"/>
          </a:p>
          <a:p>
            <a:r>
              <a:rPr lang="es-CO" dirty="0"/>
              <a:t>- Es importante aclarar lo que va en la función objetivo. </a:t>
            </a:r>
          </a:p>
          <a:p>
            <a:endParaRPr lang="es-CO" dirty="0"/>
          </a:p>
          <a:p>
            <a:r>
              <a:rPr lang="es-CO" dirty="0"/>
              <a:t>- Echar tierra. No está el componente del juego, el principal no tiene injerencia sobre el mantenimiento; lo máximo que puede hacer el </a:t>
            </a:r>
            <a:r>
              <a:rPr lang="es-CO" dirty="0" err="1"/>
              <a:t>ppal</a:t>
            </a:r>
            <a:r>
              <a:rPr lang="es-CO" dirty="0"/>
              <a:t> es poner las reglas del juego, como reacciona el agente y entonces se refinan las reglas del juego. Por eso no es multiobjetivo</a:t>
            </a:r>
          </a:p>
          <a:p>
            <a:endParaRPr lang="es-CO" dirty="0"/>
          </a:p>
          <a:p>
            <a:pPr marL="171450" indent="-171450">
              <a:buFontTx/>
              <a:buChar char="-"/>
            </a:pPr>
            <a:r>
              <a:rPr lang="es-CO" dirty="0"/>
              <a:t>Podría llegarse a pensar como multiobjetivo/multicriterio PERO en realidad lo que se tienen son dos actores que actúan en respuesta a las decisiones del otro (si el agente incumple el principal lo multa -&gt; el agente sabiendo que lo pueden multar cambia su decisión) -&gt; decisiones secuenciales -&gt; teoría de juegos.</a:t>
            </a:r>
          </a:p>
          <a:p>
            <a:pPr marL="171450" indent="-171450">
              <a:buFontTx/>
              <a:buChar char="-"/>
            </a:pPr>
            <a:endParaRPr lang="es-CO" dirty="0"/>
          </a:p>
          <a:p>
            <a:pPr marL="171450" indent="-171450">
              <a:buFontTx/>
              <a:buChar char="-"/>
            </a:pPr>
            <a:r>
              <a:rPr lang="es-CO" dirty="0"/>
              <a:t>Para cual FO se va a correr?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45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- Introducir y explicar el modelo.</a:t>
            </a:r>
          </a:p>
          <a:p>
            <a:endParaRPr lang="es-CO" dirty="0"/>
          </a:p>
          <a:p>
            <a:r>
              <a:rPr lang="es-CO" dirty="0"/>
              <a:t>- Es importante aclarar lo que va en la función objetivo. </a:t>
            </a:r>
          </a:p>
          <a:p>
            <a:endParaRPr lang="es-CO" dirty="0"/>
          </a:p>
          <a:p>
            <a:r>
              <a:rPr lang="es-CO" dirty="0"/>
              <a:t>- Echar tierra. No está el componente del juego, el principal no tiene injerencia sobre el mantenimiento; lo máximo que puede hacer el </a:t>
            </a:r>
            <a:r>
              <a:rPr lang="es-CO" dirty="0" err="1"/>
              <a:t>ppal</a:t>
            </a:r>
            <a:r>
              <a:rPr lang="es-CO" dirty="0"/>
              <a:t> es poner las reglas del juego, como reacciona el agente y entonces se refinan las reglas del juego. Por eso no es multiobjetivo</a:t>
            </a:r>
          </a:p>
          <a:p>
            <a:endParaRPr lang="es-CO" dirty="0"/>
          </a:p>
          <a:p>
            <a:pPr marL="171450" indent="-171450">
              <a:buFontTx/>
              <a:buChar char="-"/>
            </a:pPr>
            <a:r>
              <a:rPr lang="es-CO" dirty="0"/>
              <a:t>Podría llegarse a pensar como multiobjetivo/multicriterio PERO en realidad lo que se tienen son dos actores que actúan en respuesta a las decisiones del otro (si el agente incumple el principal lo multa -&gt; el agente sabiendo que lo pueden multar cambia su decisión) -&gt; decisiones secuenciales -&gt; teoría de juegos.</a:t>
            </a:r>
          </a:p>
          <a:p>
            <a:pPr marL="171450" indent="-171450">
              <a:buFontTx/>
              <a:buChar char="-"/>
            </a:pPr>
            <a:endParaRPr lang="es-CO" dirty="0"/>
          </a:p>
          <a:p>
            <a:pPr marL="171450" indent="-171450">
              <a:buFontTx/>
              <a:buChar char="-"/>
            </a:pPr>
            <a:r>
              <a:rPr lang="es-CO" dirty="0"/>
              <a:t>Para cual FO se va a correr?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72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- Introducir y explicar el modelo.</a:t>
            </a:r>
          </a:p>
          <a:p>
            <a:endParaRPr lang="es-CO" dirty="0"/>
          </a:p>
          <a:p>
            <a:r>
              <a:rPr lang="es-CO" dirty="0"/>
              <a:t>- Es importante aclarar lo que va en la función objetivo. </a:t>
            </a:r>
          </a:p>
          <a:p>
            <a:endParaRPr lang="es-CO" dirty="0"/>
          </a:p>
          <a:p>
            <a:r>
              <a:rPr lang="es-CO" dirty="0"/>
              <a:t>- Echar tierra. No está el componente del juego, el principal no tiene injerencia sobre el mantenimiento; lo máximo que puede hacer el </a:t>
            </a:r>
            <a:r>
              <a:rPr lang="es-CO" dirty="0" err="1"/>
              <a:t>ppal</a:t>
            </a:r>
            <a:r>
              <a:rPr lang="es-CO" dirty="0"/>
              <a:t> es poner las reglas del juego, como reacciona el agente y entonces se refinan las reglas del juego. Por eso no es multiobjetivo</a:t>
            </a:r>
          </a:p>
          <a:p>
            <a:endParaRPr lang="es-CO" dirty="0"/>
          </a:p>
          <a:p>
            <a:pPr marL="171450" indent="-171450">
              <a:buFontTx/>
              <a:buChar char="-"/>
            </a:pPr>
            <a:r>
              <a:rPr lang="es-CO" dirty="0"/>
              <a:t>Podría llegarse a pensar como multiobjetivo/multicriterio PERO en realidad lo que se tienen son dos actores que actúan en respuesta a las decisiones del otro (si el agente incumple el principal lo multa -&gt; el agente sabiendo que lo pueden multar cambia su decisión) -&gt; decisiones secuenciales -&gt; teoría de juegos.</a:t>
            </a:r>
          </a:p>
          <a:p>
            <a:pPr marL="171450" indent="-171450">
              <a:buFontTx/>
              <a:buChar char="-"/>
            </a:pPr>
            <a:endParaRPr lang="es-CO" dirty="0"/>
          </a:p>
          <a:p>
            <a:pPr marL="171450" indent="-171450">
              <a:buFontTx/>
              <a:buChar char="-"/>
            </a:pPr>
            <a:r>
              <a:rPr lang="es-CO" dirty="0"/>
              <a:t>Para cual FO se va a correr?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76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- Introducir y explicar el modelo.</a:t>
            </a:r>
          </a:p>
          <a:p>
            <a:endParaRPr lang="es-CO" dirty="0"/>
          </a:p>
          <a:p>
            <a:r>
              <a:rPr lang="es-CO" dirty="0"/>
              <a:t>- Es importante aclarar lo que va en la función objetivo. </a:t>
            </a:r>
          </a:p>
          <a:p>
            <a:endParaRPr lang="es-CO" dirty="0"/>
          </a:p>
          <a:p>
            <a:r>
              <a:rPr lang="es-CO" dirty="0"/>
              <a:t>- Echar tierra. No está el componente del juego, el principal no tiene injerencia sobre el mantenimiento; lo máximo que puede hacer el </a:t>
            </a:r>
            <a:r>
              <a:rPr lang="es-CO" dirty="0" err="1"/>
              <a:t>ppal</a:t>
            </a:r>
            <a:r>
              <a:rPr lang="es-CO" dirty="0"/>
              <a:t> es poner las reglas del juego, como reacciona el agente y entonces se refinan las reglas del juego. Por eso no es multiobjetivo</a:t>
            </a:r>
          </a:p>
          <a:p>
            <a:endParaRPr lang="es-CO" dirty="0"/>
          </a:p>
          <a:p>
            <a:pPr marL="171450" indent="-171450">
              <a:buFontTx/>
              <a:buChar char="-"/>
            </a:pPr>
            <a:r>
              <a:rPr lang="es-CO" dirty="0"/>
              <a:t>Podría llegarse a pensar como multiobjetivo/multicriterio PERO en realidad lo que se tienen son dos actores que actúan en respuesta a las decisiones del otro (si el agente incumple el principal lo multa -&gt; el agente sabiendo que lo pueden multar cambia su decisión) -&gt; decisiones secuenciales -&gt; teoría de juegos.</a:t>
            </a:r>
          </a:p>
          <a:p>
            <a:pPr marL="171450" indent="-171450">
              <a:buFontTx/>
              <a:buChar char="-"/>
            </a:pPr>
            <a:endParaRPr lang="es-CO" dirty="0"/>
          </a:p>
          <a:p>
            <a:pPr marL="171450" indent="-171450">
              <a:buFontTx/>
              <a:buChar char="-"/>
            </a:pPr>
            <a:r>
              <a:rPr lang="es-CO" dirty="0"/>
              <a:t>Para cual FO se va a correr?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105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Me toca hacer inspecciones. Le puedo dar incentivos. Le puedo quitar la restricción.</a:t>
            </a:r>
          </a:p>
          <a:p>
            <a:r>
              <a:rPr lang="es-CO" dirty="0" err="1"/>
              <a:t>Gomez</a:t>
            </a:r>
            <a:r>
              <a:rPr lang="es-CO" dirty="0"/>
              <a:t> nos da la intuición. Pero cómo diseñamos este sistema? A lo que queremos llegar es como llegamos a definir las reglas del primero para tener las mejores respuestas segundo</a:t>
            </a:r>
          </a:p>
          <a:p>
            <a:endParaRPr lang="es-CO" dirty="0"/>
          </a:p>
          <a:p>
            <a:r>
              <a:rPr lang="es-CO" dirty="0"/>
              <a:t>Visión del abogado -&gt; reglas y restricciones</a:t>
            </a:r>
          </a:p>
          <a:p>
            <a:r>
              <a:rPr lang="es-CO" dirty="0"/>
              <a:t>Visión del Economista -&gt; Incentivos para cambiar el comportamiento</a:t>
            </a:r>
          </a:p>
          <a:p>
            <a:r>
              <a:rPr lang="es-CO" dirty="0"/>
              <a:t>Corridas unilaterales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06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Me toca hacer inspecciones. Le puedo dar incentivos. Le puedo quitar la restricción.</a:t>
            </a:r>
          </a:p>
          <a:p>
            <a:r>
              <a:rPr lang="es-CO" dirty="0" err="1"/>
              <a:t>Gomez</a:t>
            </a:r>
            <a:r>
              <a:rPr lang="es-CO" dirty="0"/>
              <a:t> nos da la intuición. Pero cómo diseñamos este sistema? A lo que queremos llegar es como llegamos a definir las reglas del primero para tener las mejores respuestas segundo</a:t>
            </a:r>
          </a:p>
          <a:p>
            <a:endParaRPr lang="es-CO" dirty="0"/>
          </a:p>
          <a:p>
            <a:r>
              <a:rPr lang="es-CO" dirty="0"/>
              <a:t>Visión del abogado -&gt; reglas y restricciones</a:t>
            </a:r>
          </a:p>
          <a:p>
            <a:r>
              <a:rPr lang="es-CO" dirty="0"/>
              <a:t>Visión del Economista -&gt; Incentivos para cambiar el comportamiento</a:t>
            </a:r>
          </a:p>
          <a:p>
            <a:r>
              <a:rPr lang="es-CO" dirty="0"/>
              <a:t>Corridas unilaterales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9A5B-17D6-4505-97CF-AD8F8FA9090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51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s.gonzalez@ou.edu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61977"/>
            <a:ext cx="12192000" cy="2867025"/>
          </a:xfrm>
          <a:prstGeom prst="rect">
            <a:avLst/>
          </a:prstGeom>
          <a:solidFill>
            <a:srgbClr val="002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561977"/>
            <a:ext cx="12192000" cy="2867025"/>
          </a:xfrm>
          <a:prstGeom prst="rect">
            <a:avLst/>
          </a:prstGeom>
          <a:solidFill>
            <a:srgbClr val="7B0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016000" y="3657600"/>
            <a:ext cx="10972800" cy="83820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2000" baseline="0">
                <a:latin typeface="Avenir Next LT Pro" panose="020B0504020202020204" pitchFamily="34" charset="0"/>
              </a:defRPr>
            </a:lvl1pPr>
            <a:lvl2pPr marL="457200" indent="0" algn="r">
              <a:buNone/>
              <a:defRPr sz="2000"/>
            </a:lvl2pPr>
          </a:lstStyle>
          <a:p>
            <a:pPr lvl="0"/>
            <a:r>
              <a:rPr lang="en-US" dirty="0"/>
              <a:t>Author1, Author2, ...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1016000" y="4572000"/>
            <a:ext cx="10990317" cy="762000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1600" baseline="0">
                <a:latin typeface="Avenir Next LT Pro" panose="020B0504020202020204" pitchFamily="34" charset="0"/>
              </a:defRPr>
            </a:lvl1pPr>
            <a:lvl2pPr marL="457200" indent="0" algn="r">
              <a:buNone/>
              <a:defRPr sz="2000"/>
            </a:lvl2pPr>
          </a:lstStyle>
          <a:p>
            <a:pPr lvl="0"/>
            <a:r>
              <a:rPr lang="en-US" dirty="0"/>
              <a:t>Affiliations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016000" y="990600"/>
            <a:ext cx="10871200" cy="2057400"/>
          </a:xfrm>
        </p:spPr>
        <p:txBody>
          <a:bodyPr anchor="ctr" anchorCtr="0"/>
          <a:lstStyle>
            <a:lvl1pPr marL="0" indent="0" algn="r">
              <a:buNone/>
              <a:defRPr b="0" i="0" baseline="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  <a:lvl2pPr algn="r">
              <a:defRPr b="0">
                <a:solidFill>
                  <a:schemeClr val="bg1"/>
                </a:solidFill>
                <a:latin typeface="+mj-lt"/>
              </a:defRPr>
            </a:lvl2pPr>
            <a:lvl3pPr algn="r">
              <a:defRPr b="0">
                <a:solidFill>
                  <a:schemeClr val="bg1"/>
                </a:solidFill>
                <a:latin typeface="+mj-lt"/>
              </a:defRPr>
            </a:lvl3pPr>
            <a:lvl4pPr algn="r">
              <a:defRPr b="0">
                <a:solidFill>
                  <a:schemeClr val="bg1"/>
                </a:solidFill>
                <a:latin typeface="+mj-lt"/>
              </a:defRPr>
            </a:lvl4pPr>
            <a:lvl5pPr algn="r">
              <a:defRPr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Project name or presentation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0" y="5701268"/>
            <a:ext cx="7416800" cy="354013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1600" baseline="0"/>
            </a:lvl1pPr>
          </a:lstStyle>
          <a:p>
            <a:pPr lvl="0"/>
            <a:r>
              <a:rPr lang="en-US" dirty="0"/>
              <a:t>Conference, symposium, etc.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0" y="6182710"/>
            <a:ext cx="7416800" cy="304800"/>
          </a:xfrm>
        </p:spPr>
        <p:txBody>
          <a:bodyPr anchor="ctr" anchorCtr="0"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255467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Avenir Next LT Pro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76800"/>
          </a:xfrm>
        </p:spPr>
        <p:txBody>
          <a:bodyPr>
            <a:normAutofit/>
          </a:bodyPr>
          <a:lstStyle>
            <a:lvl1pPr>
              <a:defRPr sz="2000">
                <a:latin typeface="Avenir Next LT Pro" panose="020B05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venir Next LT Pro" panose="020B05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venir Next LT Pro" panose="020B05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venir Next LT Pro" panose="020B05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venir Next LT Pro" panose="020B05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400" y="6518995"/>
            <a:ext cx="522514" cy="325945"/>
          </a:xfrm>
        </p:spPr>
        <p:txBody>
          <a:bodyPr/>
          <a:lstStyle/>
          <a:p>
            <a:fld id="{114EE03A-2A00-4056-963E-94A1743919E7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9CD481-3DF0-4217-A084-157F80FA60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789" y="6518995"/>
            <a:ext cx="7516086" cy="3390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8486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A762793-827D-4A3D-94F0-A1EE3FB295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789" y="6518995"/>
            <a:ext cx="7516086" cy="3390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25442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561975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D092291-44C7-4F3F-9097-E82EEACE11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789" y="6518995"/>
            <a:ext cx="7516086" cy="3390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74690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61975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622302"/>
            <a:ext cx="4455886" cy="854075"/>
          </a:xfrm>
          <a:solidFill>
            <a:srgbClr val="7B0C00"/>
          </a:solidFill>
        </p:spPr>
        <p:txBody>
          <a:bodyPr anchor="ctr" anchorCtr="0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09600"/>
            <a:ext cx="6815667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14" y="1524000"/>
            <a:ext cx="4455886" cy="48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20E1D8A-616B-4328-BB82-239512D9F6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789" y="6518995"/>
            <a:ext cx="7516086" cy="3390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90561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Modify text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61975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539983" y="2440488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rgbClr val="00246A"/>
                </a:solidFill>
                <a:latin typeface="Trajan" pitchFamily="18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7B0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78971" y="1880506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rgbClr val="00246A"/>
                </a:solidFill>
                <a:latin typeface="Trajan" pitchFamily="18" charset="0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7B0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AA2EE8-6FBF-4132-8CD0-547DCDEB90D9}"/>
              </a:ext>
            </a:extLst>
          </p:cNvPr>
          <p:cNvSpPr txBox="1"/>
          <p:nvPr userDrawn="1"/>
        </p:nvSpPr>
        <p:spPr>
          <a:xfrm>
            <a:off x="3439886" y="3139255"/>
            <a:ext cx="5312228" cy="119307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Avenir Next LT Pro" panose="020B0504020202020204" pitchFamily="34" charset="0"/>
              </a:rPr>
              <a:t>Andrés D. González | </a:t>
            </a:r>
            <a:r>
              <a:rPr lang="en-US" sz="1800" dirty="0">
                <a:solidFill>
                  <a:schemeClr val="tx1"/>
                </a:solidFill>
                <a:latin typeface="Avenir Next LT Pro" panose="020B0504020202020204" pitchFamily="34" charset="0"/>
                <a:hlinkClick r:id="rId2"/>
              </a:rPr>
              <a:t>andres.gonzalez@ou.edu</a:t>
            </a:r>
            <a:r>
              <a:rPr lang="en-US" sz="1800" dirty="0">
                <a:solidFill>
                  <a:schemeClr val="tx1"/>
                </a:solidFill>
                <a:latin typeface="Avenir Next LT Pro" panose="020B05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094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- Modify text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61975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539983" y="2440488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rgbClr val="00246A"/>
                </a:solidFill>
                <a:latin typeface="Trajan" pitchFamily="18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7B0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78971" y="1880506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rgbClr val="00246A"/>
                </a:solidFill>
                <a:latin typeface="Trajan" pitchFamily="18" charset="0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7B0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10" name="Picture 2" descr="http://www.defense.gov/multimedia/web_graphics/dod/DODc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171" y="4685932"/>
            <a:ext cx="1730828" cy="129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www.nsf.gov/images/logos/nsf4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944" y="4685929"/>
            <a:ext cx="1839685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http://staff.rice.edu/images/styleguide/RiceLogoUW_TMCMYK300DPI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83" y="3502617"/>
            <a:ext cx="2128352" cy="67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35193" y="4715383"/>
            <a:ext cx="1800417" cy="13503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284" y="3512950"/>
            <a:ext cx="2627589" cy="620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5" y="4715380"/>
            <a:ext cx="2714680" cy="1247094"/>
          </a:xfrm>
          <a:prstGeom prst="rect">
            <a:avLst/>
          </a:prstGeom>
        </p:spPr>
      </p:pic>
      <p:pic>
        <p:nvPicPr>
          <p:cNvPr id="18" name="Picture 2" descr="Related image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358" y="3228968"/>
            <a:ext cx="6228876" cy="118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46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1790EF2E-BCF1-4A51-B318-04EA5652C133}" type="datetime1">
              <a:rPr lang="es-ES" smtClean="0"/>
              <a:pPr>
                <a:defRPr/>
              </a:pPr>
              <a:t>17/10/2022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D0187C83-0496-4AE2-8EAD-9802BD3FEE52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122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33400"/>
            <a:ext cx="12192000" cy="914400"/>
          </a:xfrm>
          <a:prstGeom prst="rect">
            <a:avLst/>
          </a:prstGeom>
          <a:solidFill>
            <a:srgbClr val="7B0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7B0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85802"/>
            <a:ext cx="10972800" cy="533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8343" y="6518995"/>
            <a:ext cx="1010194" cy="3390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2045" y="6505935"/>
            <a:ext cx="2095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/>
              <a:t>s.rodriguez@ou.edu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518995"/>
            <a:ext cx="522514" cy="325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fld id="{114EE03A-2A00-4056-963E-94A1743919E7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9F659058-34D5-45C9-A140-390BCBFDF4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7" y="-159019"/>
            <a:ext cx="3406314" cy="86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70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6" r:id="rId3"/>
    <p:sldLayoutId id="2147483669" r:id="rId4"/>
    <p:sldLayoutId id="2147483670" r:id="rId5"/>
    <p:sldLayoutId id="2147483677" r:id="rId6"/>
    <p:sldLayoutId id="2147483679" r:id="rId7"/>
    <p:sldLayoutId id="2147483680" r:id="rId8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Avenir Next LT Pro" panose="020B05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venir Next LT Pro" panose="020B05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venir Next LT Pro" panose="020B05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venir Next LT Pro" panose="020B05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venir Next LT Pro" panose="020B05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venir Next LT Pro" panose="020B05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comments" Target="../comments/comment1.xml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39.png"/><Relationship Id="rId3" Type="http://schemas.openxmlformats.org/officeDocument/2006/relationships/image" Target="../media/image21.png"/><Relationship Id="rId7" Type="http://schemas.openxmlformats.org/officeDocument/2006/relationships/image" Target="../media/image5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3.png"/><Relationship Id="rId11" Type="http://schemas.openxmlformats.org/officeDocument/2006/relationships/image" Target="../media/image37.png"/><Relationship Id="rId5" Type="http://schemas.openxmlformats.org/officeDocument/2006/relationships/image" Target="../media/image52.png"/><Relationship Id="rId10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61.png"/><Relationship Id="rId1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3.svg"/><Relationship Id="rId4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sv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hgupta@ou.edu" TargetMode="External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6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37BCE9-97A0-4658-8B2D-6496EF4DB89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165600" y="6553203"/>
            <a:ext cx="3860800" cy="365125"/>
          </a:xfrm>
        </p:spPr>
        <p:txBody>
          <a:bodyPr/>
          <a:lstStyle/>
          <a:p>
            <a:r>
              <a:rPr lang="en-US"/>
              <a:t>s.rodriguez@ou.edu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22767E-B5ED-474D-B1D8-B70185AAF5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37600" y="6553203"/>
            <a:ext cx="2844800" cy="365125"/>
          </a:xfrm>
        </p:spPr>
        <p:txBody>
          <a:bodyPr/>
          <a:lstStyle/>
          <a:p>
            <a:fld id="{114EE03A-2A00-4056-963E-94A1743919E7}" type="slidenum">
              <a:rPr lang="en-US" smtClean="0"/>
              <a:pPr/>
              <a:t>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FF41265-F0DE-4F3F-8C17-0B6FC69B14B1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CO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s-CO" dirty="0">
                            <a:ea typeface="Cambria" panose="02040503050406030204" pitchFamily="18" charset="0"/>
                          </a:rPr>
                          <m:t>Samuel</m:t>
                        </m:r>
                        <m:r>
                          <m:rPr>
                            <m:nor/>
                          </m:rPr>
                          <a:rPr lang="es-CO" dirty="0">
                            <a:ea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CO" dirty="0">
                            <a:ea typeface="Cambria" panose="02040503050406030204" pitchFamily="18" charset="0"/>
                          </a:rPr>
                          <m:t>Rodr</m:t>
                        </m:r>
                        <m:r>
                          <m:rPr>
                            <m:nor/>
                          </m:rPr>
                          <a:rPr lang="es-CO" dirty="0">
                            <a:ea typeface="Cambria" panose="02040503050406030204" pitchFamily="18" charset="0"/>
                          </a:rPr>
                          <m:t>í</m:t>
                        </m:r>
                        <m:r>
                          <m:rPr>
                            <m:nor/>
                          </m:rPr>
                          <a:rPr lang="es-CO" dirty="0">
                            <a:ea typeface="Cambria" panose="02040503050406030204" pitchFamily="18" charset="0"/>
                          </a:rPr>
                          <m:t>guez</m:t>
                        </m:r>
                        <m:r>
                          <m:rPr>
                            <m:nor/>
                          </m:rPr>
                          <a:rPr lang="es-CO" dirty="0">
                            <a:ea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CO" dirty="0">
                            <a:ea typeface="Cambria" panose="02040503050406030204" pitchFamily="18" charset="0"/>
                          </a:rPr>
                          <m:t>Gonz</m:t>
                        </m:r>
                        <m:r>
                          <m:rPr>
                            <m:nor/>
                          </m:rPr>
                          <a:rPr lang="es-CO" dirty="0">
                            <a:ea typeface="Cambria" panose="02040503050406030204" pitchFamily="18" charset="0"/>
                          </a:rPr>
                          <m:t>á</m:t>
                        </m:r>
                        <m:r>
                          <m:rPr>
                            <m:nor/>
                          </m:rPr>
                          <a:rPr lang="es-CO" dirty="0">
                            <a:ea typeface="Cambria" panose="02040503050406030204" pitchFamily="18" charset="0"/>
                          </a:rPr>
                          <m:t>lez</m:t>
                        </m:r>
                      </m:e>
                      <m:sup>
                        <m:r>
                          <a:rPr lang="es-CO" b="0" i="0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1,2</m:t>
                        </m:r>
                      </m:sup>
                    </m:sSup>
                  </m:oMath>
                </a14:m>
                <a:r>
                  <a:rPr lang="en-US" dirty="0">
                    <a:ea typeface="Cambria" panose="02040503050406030204" pitchFamily="18" charset="0"/>
                  </a:rPr>
                  <a:t>,</a:t>
                </a:r>
                <a:r>
                  <a:rPr lang="es-CO" dirty="0"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ea typeface="Cambria" panose="02040503050406030204" pitchFamily="18" charset="0"/>
                          </a:rPr>
                          <m:t>Camilo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" panose="020405030504060302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" panose="02040503050406030204" pitchFamily="18" charset="0"/>
                          </a:rPr>
                          <m:t>ó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" panose="02040503050406030204" pitchFamily="18" charset="0"/>
                          </a:rPr>
                          <m:t>mez</m:t>
                        </m:r>
                      </m:e>
                      <m:sup>
                        <m:r>
                          <a:rPr lang="es-CO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O" dirty="0"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ea typeface="Cambria" panose="02040503050406030204" pitchFamily="18" charset="0"/>
                          </a:rPr>
                          <m:t>Andr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" panose="02040503050406030204" pitchFamily="18" charset="0"/>
                          </a:rPr>
                          <m:t>é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" panose="020405030504060302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" panose="02040503050406030204" pitchFamily="18" charset="0"/>
                          </a:rPr>
                          <m:t>. 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" panose="02040503050406030204" pitchFamily="18" charset="0"/>
                          </a:rPr>
                          <m:t>Gonz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" panose="02040503050406030204" pitchFamily="18" charset="0"/>
                          </a:rPr>
                          <m:t>á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" panose="02040503050406030204" pitchFamily="18" charset="0"/>
                          </a:rPr>
                          <m:t>lez</m:t>
                        </m:r>
                      </m:e>
                      <m:sup>
                        <m:r>
                          <a:rPr lang="es-CO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000" dirty="0"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FF41265-F0DE-4F3F-8C17-0B6FC69B14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8C396B53-9410-4A21-B9C5-2FFA841E85A4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CO" sz="160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s-CO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es-CO" sz="1600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i="0" dirty="0">
                    <a:ea typeface="Cambria" panose="02040503050406030204" pitchFamily="18" charset="0"/>
                  </a:rPr>
                  <a:t>University of Oklahoma, Norman, OK, US</a:t>
                </a:r>
                <a:endParaRPr lang="en-US" sz="1600" dirty="0">
                  <a:ea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CO" sz="16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s-CO" sz="1600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es-CO" sz="1600" b="0" i="0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i="0" dirty="0">
                    <a:ea typeface="Cambria" panose="02040503050406030204" pitchFamily="18" charset="0"/>
                  </a:rPr>
                  <a:t>Universidad de los Andes, Bogot</a:t>
                </a:r>
                <a:r>
                  <a:rPr lang="es-CO" sz="1600" i="0" dirty="0">
                    <a:ea typeface="Cambria" panose="02040503050406030204" pitchFamily="18" charset="0"/>
                  </a:rPr>
                  <a:t>á, Colombia</a:t>
                </a:r>
                <a:endParaRPr lang="en-US" sz="1600" dirty="0">
                  <a:ea typeface="Cambria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8C396B53-9410-4A21-B9C5-2FFA841E85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3"/>
                <a:stretch>
                  <a:fillRect t="-2400" r="-2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9A4FFC-4BA6-4205-8F94-8E65EA814F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Addressing the Principal-Agent Problem </a:t>
            </a:r>
            <a:br>
              <a:rPr lang="en-US" sz="3200" dirty="0"/>
            </a:br>
            <a:r>
              <a:rPr lang="en-US" sz="3200" dirty="0"/>
              <a:t>in Public Private Partnerships via </a:t>
            </a:r>
            <a:br>
              <a:rPr lang="en-US" sz="3200" dirty="0"/>
            </a:br>
            <a:r>
              <a:rPr lang="en-US" sz="3200" dirty="0"/>
              <a:t>Mixed-Integer Bi-level Linear Programming</a:t>
            </a:r>
            <a:endParaRPr lang="en-US" sz="3200" dirty="0">
              <a:latin typeface="Avenir Next LT Pro" panose="020B05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2D3F63-AEA0-434E-BBD9-FD152806D1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600" dirty="0">
                <a:ea typeface="Cambria" panose="02040503050406030204" pitchFamily="18" charset="0"/>
              </a:rPr>
              <a:t>INFORMS Annual Meeting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D96E9DE-3982-4B09-A48D-BA40752C3BFE}"/>
              </a:ext>
            </a:extLst>
          </p:cNvPr>
          <p:cNvSpPr txBox="1">
            <a:spLocks/>
          </p:cNvSpPr>
          <p:nvPr/>
        </p:nvSpPr>
        <p:spPr>
          <a:xfrm>
            <a:off x="14335" y="3048000"/>
            <a:ext cx="8901065" cy="3540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F9D9CEB6-E8D0-94BA-AF9F-AB776BBA68D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>
                <a:ea typeface="Cambria" panose="02040503050406030204" pitchFamily="18" charset="0"/>
              </a:rPr>
              <a:t>Indianapolis, IN, Oct 2022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95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595" y="1517651"/>
            <a:ext cx="5676900" cy="4838700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9DBBC62-551A-4C50-B558-737354624A9F}"/>
              </a:ext>
            </a:extLst>
          </p:cNvPr>
          <p:cNvCxnSpPr/>
          <p:nvPr/>
        </p:nvCxnSpPr>
        <p:spPr>
          <a:xfrm>
            <a:off x="8332355" y="246658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640364A9-F0FF-4F67-961A-9F4E2E4EF13C}"/>
              </a:ext>
            </a:extLst>
          </p:cNvPr>
          <p:cNvSpPr txBox="1"/>
          <p:nvPr/>
        </p:nvSpPr>
        <p:spPr>
          <a:xfrm>
            <a:off x="8856541" y="200492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/>
              <a:t>Nice</a:t>
            </a:r>
            <a:r>
              <a:rPr lang="es-CO" dirty="0"/>
              <a:t>, </a:t>
            </a:r>
            <a:r>
              <a:rPr lang="es-CO" dirty="0" err="1"/>
              <a:t>but</a:t>
            </a:r>
            <a:r>
              <a:rPr lang="es-CO" dirty="0"/>
              <a:t>, can </a:t>
            </a:r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improve</a:t>
            </a:r>
            <a:r>
              <a:rPr lang="es-CO" dirty="0"/>
              <a:t> </a:t>
            </a:r>
            <a:r>
              <a:rPr lang="es-CO" dirty="0" err="1"/>
              <a:t>it</a:t>
            </a:r>
            <a:r>
              <a:rPr lang="es-CO" dirty="0"/>
              <a:t>?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5CD0376-6E7F-B07D-AB20-8DB55F03D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569" y="3747542"/>
            <a:ext cx="656795" cy="18946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39D1F5B-4D91-5DDE-7535-B31CBBC1D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843" y="3727139"/>
            <a:ext cx="656795" cy="18946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3C56C7E-9EF1-20F3-D274-29F72BA64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002" y="6141703"/>
            <a:ext cx="656795" cy="18946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8A58B9E-D070-38BC-305A-822D17768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071" y="6077468"/>
            <a:ext cx="656795" cy="189460"/>
          </a:xfrm>
          <a:prstGeom prst="rect">
            <a:avLst/>
          </a:prstGeom>
        </p:spPr>
      </p:pic>
      <p:sp>
        <p:nvSpPr>
          <p:cNvPr id="16" name="Rectángulo 4">
            <a:extLst>
              <a:ext uri="{FF2B5EF4-FFF2-40B4-BE49-F238E27FC236}">
                <a16:creationId xmlns:a16="http://schemas.microsoft.com/office/drawing/2014/main" id="{375CE6FE-309D-D1A2-634D-EADBBDD0D407}"/>
              </a:ext>
            </a:extLst>
          </p:cNvPr>
          <p:cNvSpPr/>
          <p:nvPr/>
        </p:nvSpPr>
        <p:spPr>
          <a:xfrm>
            <a:off x="6512149" y="6067951"/>
            <a:ext cx="148470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  <a:ea typeface="Cambria" panose="02040503050406030204" pitchFamily="18" charset="0"/>
              </a:rPr>
              <a:t>Incentives given alone</a:t>
            </a:r>
          </a:p>
        </p:txBody>
      </p:sp>
      <p:sp>
        <p:nvSpPr>
          <p:cNvPr id="17" name="Rectángulo 4">
            <a:extLst>
              <a:ext uri="{FF2B5EF4-FFF2-40B4-BE49-F238E27FC236}">
                <a16:creationId xmlns:a16="http://schemas.microsoft.com/office/drawing/2014/main" id="{69DFE84A-F401-623D-A5CF-FE9F9CADB985}"/>
              </a:ext>
            </a:extLst>
          </p:cNvPr>
          <p:cNvSpPr/>
          <p:nvPr/>
        </p:nvSpPr>
        <p:spPr>
          <a:xfrm>
            <a:off x="3903022" y="3667980"/>
            <a:ext cx="109356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  <a:ea typeface="Cambria" panose="02040503050406030204" pitchFamily="18" charset="0"/>
              </a:rPr>
              <a:t>No intervention</a:t>
            </a:r>
          </a:p>
        </p:txBody>
      </p:sp>
      <p:sp>
        <p:nvSpPr>
          <p:cNvPr id="18" name="Rectángulo 4">
            <a:extLst>
              <a:ext uri="{FF2B5EF4-FFF2-40B4-BE49-F238E27FC236}">
                <a16:creationId xmlns:a16="http://schemas.microsoft.com/office/drawing/2014/main" id="{6CA5F6C8-8AAA-CCB5-BEA8-3BAF6BF98BA3}"/>
              </a:ext>
            </a:extLst>
          </p:cNvPr>
          <p:cNvSpPr/>
          <p:nvPr/>
        </p:nvSpPr>
        <p:spPr>
          <a:xfrm>
            <a:off x="6248456" y="3688383"/>
            <a:ext cx="201208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  <a:ea typeface="Cambria" panose="02040503050406030204" pitchFamily="18" charset="0"/>
              </a:rPr>
              <a:t>Enforce minimum performance</a:t>
            </a:r>
          </a:p>
        </p:txBody>
      </p:sp>
      <p:sp>
        <p:nvSpPr>
          <p:cNvPr id="19" name="Rectángulo 4">
            <a:extLst>
              <a:ext uri="{FF2B5EF4-FFF2-40B4-BE49-F238E27FC236}">
                <a16:creationId xmlns:a16="http://schemas.microsoft.com/office/drawing/2014/main" id="{23938DFF-EB56-9715-B86C-29B94C8B0152}"/>
              </a:ext>
            </a:extLst>
          </p:cNvPr>
          <p:cNvSpPr/>
          <p:nvPr/>
        </p:nvSpPr>
        <p:spPr>
          <a:xfrm>
            <a:off x="2918550" y="6067951"/>
            <a:ext cx="310694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  <a:ea typeface="Cambria" panose="02040503050406030204" pitchFamily="18" charset="0"/>
              </a:rPr>
              <a:t>Enforce minimum performance &amp; Incentives given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EEBE31FF-E958-3591-170C-67BE0CBBE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2"/>
            <a:ext cx="10972800" cy="533401"/>
          </a:xfrm>
        </p:spPr>
        <p:txBody>
          <a:bodyPr/>
          <a:lstStyle/>
          <a:p>
            <a:r>
              <a:rPr lang="es-CO" dirty="0"/>
              <a:t>Ilustrative </a:t>
            </a:r>
            <a:r>
              <a:rPr lang="es-CO" dirty="0" err="1"/>
              <a:t>example</a:t>
            </a:r>
            <a:endParaRPr lang="es-CO" dirty="0"/>
          </a:p>
        </p:txBody>
      </p:sp>
      <p:sp>
        <p:nvSpPr>
          <p:cNvPr id="8" name="Marcador de pie de página 3">
            <a:extLst>
              <a:ext uri="{FF2B5EF4-FFF2-40B4-BE49-F238E27FC236}">
                <a16:creationId xmlns:a16="http://schemas.microsoft.com/office/drawing/2014/main" id="{A6EE5EE9-D682-C5FF-FDFD-683B3373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2045" y="6505935"/>
            <a:ext cx="2095863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s.rodriguez@ou.edu</a:t>
            </a:r>
          </a:p>
        </p:txBody>
      </p:sp>
      <p:sp>
        <p:nvSpPr>
          <p:cNvPr id="10" name="Marcador de número de diapositiva 4">
            <a:extLst>
              <a:ext uri="{FF2B5EF4-FFF2-40B4-BE49-F238E27FC236}">
                <a16:creationId xmlns:a16="http://schemas.microsoft.com/office/drawing/2014/main" id="{14A6ED41-B66C-281D-3574-A28FBCC6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518995"/>
            <a:ext cx="522514" cy="325945"/>
          </a:xfrm>
        </p:spPr>
        <p:txBody>
          <a:bodyPr/>
          <a:lstStyle/>
          <a:p>
            <a:fld id="{114EE03A-2A00-4056-963E-94A1743919E7}" type="slidenum">
              <a:rPr lang="en-US" smtClean="0">
                <a:solidFill>
                  <a:schemeClr val="bg1"/>
                </a:solidFill>
                <a:latin typeface="Avenir Next LT Pro" panose="020B0504020202020204" pitchFamily="34" charset="0"/>
              </a:rPr>
              <a:t>10</a:t>
            </a:fld>
            <a:endParaRPr lang="en-US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240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435C46C-4991-1998-D1EE-5D88286D8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880" y="1556792"/>
            <a:ext cx="7886700" cy="4305300"/>
          </a:xfrm>
          <a:prstGeom prst="rect">
            <a:avLst/>
          </a:prstGeom>
        </p:spPr>
      </p:pic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8A7265D9-9E91-F92B-AF0B-9091794452B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6" t="11919" r="17952" b="17515"/>
          <a:stretch/>
        </p:blipFill>
        <p:spPr>
          <a:xfrm>
            <a:off x="4231243" y="4568921"/>
            <a:ext cx="256741" cy="293011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7277140C-267D-5982-E7F3-15357399A1CB}"/>
              </a:ext>
            </a:extLst>
          </p:cNvPr>
          <p:cNvSpPr/>
          <p:nvPr/>
        </p:nvSpPr>
        <p:spPr>
          <a:xfrm>
            <a:off x="3764706" y="4568921"/>
            <a:ext cx="6137577" cy="12172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25EBA0A-8E61-79A4-E861-BC97BFCD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2"/>
            <a:ext cx="10972800" cy="533401"/>
          </a:xfrm>
        </p:spPr>
        <p:txBody>
          <a:bodyPr/>
          <a:lstStyle/>
          <a:p>
            <a:r>
              <a:rPr lang="es-CO" dirty="0"/>
              <a:t>Ilustrative </a:t>
            </a:r>
            <a:r>
              <a:rPr lang="es-CO" dirty="0" err="1"/>
              <a:t>example</a:t>
            </a:r>
            <a:r>
              <a:rPr lang="es-CO" dirty="0"/>
              <a:t>: </a:t>
            </a:r>
            <a:r>
              <a:rPr lang="es-CO" dirty="0" err="1"/>
              <a:t>Improvement</a:t>
            </a:r>
            <a:endParaRPr lang="es-CO" dirty="0"/>
          </a:p>
        </p:txBody>
      </p:sp>
      <p:sp>
        <p:nvSpPr>
          <p:cNvPr id="7" name="Marcador de pie de página 3">
            <a:extLst>
              <a:ext uri="{FF2B5EF4-FFF2-40B4-BE49-F238E27FC236}">
                <a16:creationId xmlns:a16="http://schemas.microsoft.com/office/drawing/2014/main" id="{86E5C1C9-EB5B-41F3-D355-0C7279C3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2045" y="6505935"/>
            <a:ext cx="2095863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s.rodriguez@ou.edu</a:t>
            </a:r>
          </a:p>
        </p:txBody>
      </p:sp>
      <p:sp>
        <p:nvSpPr>
          <p:cNvPr id="10" name="Marcador de número de diapositiva 4">
            <a:extLst>
              <a:ext uri="{FF2B5EF4-FFF2-40B4-BE49-F238E27FC236}">
                <a16:creationId xmlns:a16="http://schemas.microsoft.com/office/drawing/2014/main" id="{79CED2A1-F3F2-B893-2757-F8B98045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518995"/>
            <a:ext cx="522514" cy="325945"/>
          </a:xfrm>
        </p:spPr>
        <p:txBody>
          <a:bodyPr/>
          <a:lstStyle/>
          <a:p>
            <a:fld id="{114EE03A-2A00-4056-963E-94A1743919E7}" type="slidenum">
              <a:rPr lang="en-US" smtClean="0">
                <a:solidFill>
                  <a:schemeClr val="bg1"/>
                </a:solidFill>
                <a:latin typeface="Avenir Next LT Pro" panose="020B0504020202020204" pitchFamily="34" charset="0"/>
              </a:rPr>
              <a:t>11</a:t>
            </a:fld>
            <a:endParaRPr lang="en-US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772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1FF6AED-51B3-40EF-9F96-6443F2EBC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881" y="1628801"/>
            <a:ext cx="7858125" cy="395287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5503164-B921-4775-B295-E03B64657E04}"/>
              </a:ext>
            </a:extLst>
          </p:cNvPr>
          <p:cNvSpPr/>
          <p:nvPr/>
        </p:nvSpPr>
        <p:spPr>
          <a:xfrm>
            <a:off x="3719736" y="1700808"/>
            <a:ext cx="5616624" cy="648072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 descr="Forma&#10;&#10;Descripción generada automáticamente con confianza baja">
            <a:extLst>
              <a:ext uri="{FF2B5EF4-FFF2-40B4-BE49-F238E27FC236}">
                <a16:creationId xmlns:a16="http://schemas.microsoft.com/office/drawing/2014/main" id="{D8D569E5-166A-637C-3908-13285CA3A8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315" y="1771831"/>
            <a:ext cx="223686" cy="223686"/>
          </a:xfrm>
          <a:prstGeom prst="rect">
            <a:avLst/>
          </a:prstGeom>
        </p:spPr>
      </p:pic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F10607E9-0042-CD34-3C5E-EF5B08958C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851" y="2008682"/>
            <a:ext cx="340198" cy="34019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4A9EB6AB-D67F-056D-5F59-A6D131641F9F}"/>
              </a:ext>
            </a:extLst>
          </p:cNvPr>
          <p:cNvSpPr txBox="1">
            <a:spLocks/>
          </p:cNvSpPr>
          <p:nvPr/>
        </p:nvSpPr>
        <p:spPr>
          <a:xfrm>
            <a:off x="609600" y="685802"/>
            <a:ext cx="10972800" cy="533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venir Next LT Pro" panose="020B05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CO" dirty="0"/>
              <a:t>Ilustrative </a:t>
            </a:r>
            <a:r>
              <a:rPr lang="es-CO" dirty="0" err="1"/>
              <a:t>example</a:t>
            </a:r>
            <a:r>
              <a:rPr lang="es-CO" dirty="0"/>
              <a:t>: </a:t>
            </a:r>
            <a:r>
              <a:rPr lang="es-CO" dirty="0" err="1"/>
              <a:t>Improvement</a:t>
            </a:r>
            <a:endParaRPr lang="es-CO" dirty="0"/>
          </a:p>
        </p:txBody>
      </p:sp>
      <p:sp>
        <p:nvSpPr>
          <p:cNvPr id="11" name="Marcador de pie de página 3">
            <a:extLst>
              <a:ext uri="{FF2B5EF4-FFF2-40B4-BE49-F238E27FC236}">
                <a16:creationId xmlns:a16="http://schemas.microsoft.com/office/drawing/2014/main" id="{69137995-8D14-8042-285E-709DAB0B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2045" y="6505935"/>
            <a:ext cx="2095863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s.rodriguez@ou.edu</a:t>
            </a:r>
          </a:p>
        </p:txBody>
      </p:sp>
      <p:sp>
        <p:nvSpPr>
          <p:cNvPr id="12" name="Marcador de número de diapositiva 4">
            <a:extLst>
              <a:ext uri="{FF2B5EF4-FFF2-40B4-BE49-F238E27FC236}">
                <a16:creationId xmlns:a16="http://schemas.microsoft.com/office/drawing/2014/main" id="{710FFA8C-B17C-26C8-A01E-0EC4964B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518995"/>
            <a:ext cx="522514" cy="325945"/>
          </a:xfrm>
        </p:spPr>
        <p:txBody>
          <a:bodyPr/>
          <a:lstStyle/>
          <a:p>
            <a:fld id="{114EE03A-2A00-4056-963E-94A1743919E7}" type="slidenum">
              <a:rPr lang="en-US" smtClean="0">
                <a:solidFill>
                  <a:schemeClr val="bg1"/>
                </a:solidFill>
                <a:latin typeface="Avenir Next LT Pro" panose="020B0504020202020204" pitchFamily="34" charset="0"/>
              </a:rPr>
              <a:t>12</a:t>
            </a:fld>
            <a:endParaRPr lang="en-US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911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C03FF77E-E8F2-4380-AB79-3CB23C6AE432}"/>
                  </a:ext>
                </a:extLst>
              </p:cNvPr>
              <p:cNvSpPr/>
              <p:nvPr/>
            </p:nvSpPr>
            <p:spPr>
              <a:xfrm>
                <a:off x="5805182" y="2684339"/>
                <a:ext cx="58163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16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MX" sz="16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s-CO" sz="16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s-CO" sz="1600">
                          <a:latin typeface="Cambria Math" panose="02040503050406030204" pitchFamily="18" charset="0"/>
                        </a:rPr>
                        <m:t>.,</m:t>
                      </m:r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C03FF77E-E8F2-4380-AB79-3CB23C6AE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182" y="2684339"/>
                <a:ext cx="581634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CA8DD080-EFAB-40C7-A3A0-EC0119187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737" y="3225564"/>
            <a:ext cx="2676525" cy="4381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93749F0-1E72-4203-B9D8-923E13D94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662" y="3866385"/>
            <a:ext cx="6730675" cy="11008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E8AD23F-6B3F-1E95-5EAC-8D16F57CD9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2337" y="1843493"/>
            <a:ext cx="5267325" cy="6381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964BEEF-2C77-56A9-70E9-97C1E2D8F1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6515" y="5169866"/>
            <a:ext cx="1558969" cy="537954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2D96BE0-2C24-2EA4-3A3C-54A3AA65A11B}"/>
              </a:ext>
            </a:extLst>
          </p:cNvPr>
          <p:cNvSpPr txBox="1">
            <a:spLocks/>
          </p:cNvSpPr>
          <p:nvPr/>
        </p:nvSpPr>
        <p:spPr>
          <a:xfrm>
            <a:off x="609600" y="685802"/>
            <a:ext cx="10972800" cy="533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venir Next LT Pro" panose="020B05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CO" dirty="0"/>
              <a:t>Ilustrative </a:t>
            </a:r>
            <a:r>
              <a:rPr lang="es-CO" dirty="0" err="1"/>
              <a:t>example</a:t>
            </a:r>
            <a:r>
              <a:rPr lang="es-CO" dirty="0"/>
              <a:t>: </a:t>
            </a:r>
            <a:r>
              <a:rPr lang="es-CO" dirty="0" err="1"/>
              <a:t>Improvement</a:t>
            </a:r>
            <a:endParaRPr lang="es-CO" dirty="0"/>
          </a:p>
        </p:txBody>
      </p:sp>
      <p:sp>
        <p:nvSpPr>
          <p:cNvPr id="9" name="Marcador de pie de página 3">
            <a:extLst>
              <a:ext uri="{FF2B5EF4-FFF2-40B4-BE49-F238E27FC236}">
                <a16:creationId xmlns:a16="http://schemas.microsoft.com/office/drawing/2014/main" id="{DD250F94-B545-7BEE-E517-B9101932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2045" y="6505935"/>
            <a:ext cx="2095863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s.rodriguez@ou.edu</a:t>
            </a:r>
          </a:p>
        </p:txBody>
      </p:sp>
      <p:sp>
        <p:nvSpPr>
          <p:cNvPr id="12" name="Marcador de número de diapositiva 4">
            <a:extLst>
              <a:ext uri="{FF2B5EF4-FFF2-40B4-BE49-F238E27FC236}">
                <a16:creationId xmlns:a16="http://schemas.microsoft.com/office/drawing/2014/main" id="{02DA05CA-5692-E00F-0151-8C2CBB71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518995"/>
            <a:ext cx="522514" cy="325945"/>
          </a:xfrm>
        </p:spPr>
        <p:txBody>
          <a:bodyPr/>
          <a:lstStyle/>
          <a:p>
            <a:fld id="{114EE03A-2A00-4056-963E-94A1743919E7}" type="slidenum">
              <a:rPr lang="en-US" smtClean="0">
                <a:solidFill>
                  <a:schemeClr val="bg1"/>
                </a:solidFill>
                <a:latin typeface="Avenir Next LT Pro" panose="020B0504020202020204" pitchFamily="34" charset="0"/>
              </a:rPr>
              <a:t>13</a:t>
            </a:fld>
            <a:endParaRPr lang="en-US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033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CE4923B-8E8A-4AA9-AAF9-963E23115CFB}"/>
              </a:ext>
            </a:extLst>
          </p:cNvPr>
          <p:cNvGrpSpPr/>
          <p:nvPr/>
        </p:nvGrpSpPr>
        <p:grpSpPr>
          <a:xfrm>
            <a:off x="4417435" y="2321855"/>
            <a:ext cx="3357133" cy="1260964"/>
            <a:chOff x="2893433" y="3199945"/>
            <a:chExt cx="3357133" cy="1260964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107A34F9-EAE0-4713-B148-A6C6129F3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3433" y="3861048"/>
              <a:ext cx="3357133" cy="224939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C062FBC7-9BAB-4041-B90B-BD5560C7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3433" y="3199945"/>
              <a:ext cx="3146579" cy="327525"/>
            </a:xfrm>
            <a:prstGeom prst="rect">
              <a:avLst/>
            </a:prstGeom>
          </p:spPr>
        </p:pic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CC2DBFD0-D3F9-4BC7-86E6-40B97890F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93433" y="3563835"/>
              <a:ext cx="2514924" cy="245644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BB9EC950-50B6-4261-A6AA-7153CB55A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93433" y="4168476"/>
              <a:ext cx="2631898" cy="292433"/>
            </a:xfrm>
            <a:prstGeom prst="rect">
              <a:avLst/>
            </a:prstGeom>
          </p:spPr>
        </p:pic>
      </p:grpSp>
      <p:pic>
        <p:nvPicPr>
          <p:cNvPr id="31" name="Imagen 30">
            <a:extLst>
              <a:ext uri="{FF2B5EF4-FFF2-40B4-BE49-F238E27FC236}">
                <a16:creationId xmlns:a16="http://schemas.microsoft.com/office/drawing/2014/main" id="{D62A3E38-81F6-4273-8826-020A6B3134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6608" y="4695883"/>
            <a:ext cx="2288887" cy="311065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989EB6FD-CA54-460F-9C22-45DDC99E3C08}"/>
              </a:ext>
            </a:extLst>
          </p:cNvPr>
          <p:cNvSpPr/>
          <p:nvPr/>
        </p:nvSpPr>
        <p:spPr>
          <a:xfrm>
            <a:off x="4846147" y="3814542"/>
            <a:ext cx="240655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  <a:ea typeface="Cambria" panose="02040503050406030204" pitchFamily="18" charset="0"/>
              </a:rPr>
              <a:t>Domain</a:t>
            </a:r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  <a:ea typeface="Cambria" panose="02040503050406030204" pitchFamily="18" charset="0"/>
              </a:rPr>
              <a:t> </a:t>
            </a:r>
            <a:r>
              <a:rPr lang="es-E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  <a:ea typeface="Cambria" panose="02040503050406030204" pitchFamily="18" charset="0"/>
              </a:rPr>
              <a:t>of</a:t>
            </a:r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  <a:ea typeface="Cambria" panose="02040503050406030204" pitchFamily="18" charset="0"/>
              </a:rPr>
              <a:t> </a:t>
            </a:r>
            <a:r>
              <a:rPr lang="es-E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  <a:ea typeface="Cambria" panose="02040503050406030204" pitchFamily="18" charset="0"/>
              </a:rPr>
              <a:t>the</a:t>
            </a:r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  <a:ea typeface="Cambria" panose="02040503050406030204" pitchFamily="18" charset="0"/>
              </a:rPr>
              <a:t> variables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8E37FDD1-2C8E-43EE-B2BB-6150D413D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1834" y="4384818"/>
            <a:ext cx="2266556" cy="31106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DE7E432-29CA-6034-4DB7-60BB6D243609}"/>
              </a:ext>
            </a:extLst>
          </p:cNvPr>
          <p:cNvSpPr/>
          <p:nvPr/>
        </p:nvSpPr>
        <p:spPr>
          <a:xfrm>
            <a:off x="4307282" y="1751578"/>
            <a:ext cx="336688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  <a:ea typeface="Cambria" panose="02040503050406030204" pitchFamily="18" charset="0"/>
              </a:rPr>
              <a:t>Performance and </a:t>
            </a:r>
            <a:r>
              <a:rPr lang="es-E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  <a:ea typeface="Cambria" panose="02040503050406030204" pitchFamily="18" charset="0"/>
              </a:rPr>
              <a:t>profit</a:t>
            </a:r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  <a:ea typeface="Cambria" panose="02040503050406030204" pitchFamily="18" charset="0"/>
              </a:rPr>
              <a:t> </a:t>
            </a:r>
            <a:r>
              <a:rPr lang="es-E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  <a:ea typeface="Cambria" panose="02040503050406030204" pitchFamily="18" charset="0"/>
              </a:rPr>
              <a:t>thresholds</a:t>
            </a:r>
            <a:endParaRPr lang="es-E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venir Next LT Pro" panose="020B0504020202020204" pitchFamily="34" charset="0"/>
              <a:ea typeface="Cambria" panose="02040503050406030204" pitchFamily="18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502639E-8211-D054-D9EA-91BA66C2964C}"/>
              </a:ext>
            </a:extLst>
          </p:cNvPr>
          <p:cNvGrpSpPr/>
          <p:nvPr/>
        </p:nvGrpSpPr>
        <p:grpSpPr>
          <a:xfrm>
            <a:off x="4423206" y="4387542"/>
            <a:ext cx="3245189" cy="1579505"/>
            <a:chOff x="4423206" y="4387542"/>
            <a:chExt cx="3245189" cy="1579505"/>
          </a:xfrm>
        </p:grpSpPr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FBFB48A6-ED91-4C08-86B8-7CB0BB1F1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30457" y="5033221"/>
              <a:ext cx="3237938" cy="253460"/>
            </a:xfrm>
            <a:prstGeom prst="rect">
              <a:avLst/>
            </a:prstGeom>
          </p:spPr>
        </p:pic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79F08EB1-1303-437D-A35E-CC9523EB4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812624" y="5328700"/>
              <a:ext cx="2556854" cy="276502"/>
            </a:xfrm>
            <a:prstGeom prst="rect">
              <a:avLst/>
            </a:prstGeom>
          </p:spPr>
        </p:pic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B3435005-9E2C-4198-835A-E0436995B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423206" y="5609899"/>
              <a:ext cx="3215607" cy="357148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71C0312C-AFCE-3F67-A49D-08E9A5542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46607" y="4698607"/>
              <a:ext cx="2288887" cy="311065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304B1DA1-F347-0AC2-7694-4E421AC98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11833" y="4387542"/>
              <a:ext cx="2266556" cy="311065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28D2B509-199A-AC89-25FF-DB35F355CE73}"/>
              </a:ext>
            </a:extLst>
          </p:cNvPr>
          <p:cNvGrpSpPr/>
          <p:nvPr/>
        </p:nvGrpSpPr>
        <p:grpSpPr>
          <a:xfrm>
            <a:off x="4417435" y="4384818"/>
            <a:ext cx="3237938" cy="1579505"/>
            <a:chOff x="4423206" y="4387542"/>
            <a:chExt cx="3237938" cy="1579505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CD116D2-E1B5-065F-DF94-7AF419F48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23206" y="5033221"/>
              <a:ext cx="3237938" cy="253460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90CBDD13-025E-484A-0B3C-0E151D30E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23206" y="5328700"/>
              <a:ext cx="2556854" cy="276502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C86B34E0-EF1E-2D5D-EA9C-3153ADBD2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423206" y="5609899"/>
              <a:ext cx="3215607" cy="357148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63031599-1A61-5DD1-B4D1-20A18BEA7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3206" y="4698607"/>
              <a:ext cx="2288887" cy="311065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86B514EF-9F7C-427E-7716-03EABD415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23206" y="4387542"/>
              <a:ext cx="2266556" cy="311065"/>
            </a:xfrm>
            <a:prstGeom prst="rect">
              <a:avLst/>
            </a:prstGeom>
          </p:spPr>
        </p:pic>
      </p:grpSp>
      <p:sp>
        <p:nvSpPr>
          <p:cNvPr id="40" name="Título 1">
            <a:extLst>
              <a:ext uri="{FF2B5EF4-FFF2-40B4-BE49-F238E27FC236}">
                <a16:creationId xmlns:a16="http://schemas.microsoft.com/office/drawing/2014/main" id="{E39BBED1-DCEE-A5D3-4AAF-A1E4AC998A91}"/>
              </a:ext>
            </a:extLst>
          </p:cNvPr>
          <p:cNvSpPr txBox="1">
            <a:spLocks/>
          </p:cNvSpPr>
          <p:nvPr/>
        </p:nvSpPr>
        <p:spPr>
          <a:xfrm>
            <a:off x="609600" y="685802"/>
            <a:ext cx="10972800" cy="533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venir Next LT Pro" panose="020B05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CO" dirty="0"/>
              <a:t>Ilustrative </a:t>
            </a:r>
            <a:r>
              <a:rPr lang="es-CO" dirty="0" err="1"/>
              <a:t>example</a:t>
            </a:r>
            <a:r>
              <a:rPr lang="es-CO" dirty="0"/>
              <a:t>: </a:t>
            </a:r>
            <a:r>
              <a:rPr lang="es-CO" dirty="0" err="1"/>
              <a:t>Improvement</a:t>
            </a:r>
            <a:endParaRPr lang="es-CO" dirty="0"/>
          </a:p>
        </p:txBody>
      </p:sp>
      <p:sp>
        <p:nvSpPr>
          <p:cNvPr id="41" name="Marcador de pie de página 3">
            <a:extLst>
              <a:ext uri="{FF2B5EF4-FFF2-40B4-BE49-F238E27FC236}">
                <a16:creationId xmlns:a16="http://schemas.microsoft.com/office/drawing/2014/main" id="{41948B87-AC7D-87CA-3D22-04D89025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2045" y="6505935"/>
            <a:ext cx="2095863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s.rodriguez@ou.edu</a:t>
            </a:r>
          </a:p>
        </p:txBody>
      </p:sp>
      <p:sp>
        <p:nvSpPr>
          <p:cNvPr id="42" name="Marcador de número de diapositiva 4">
            <a:extLst>
              <a:ext uri="{FF2B5EF4-FFF2-40B4-BE49-F238E27FC236}">
                <a16:creationId xmlns:a16="http://schemas.microsoft.com/office/drawing/2014/main" id="{3BA4110D-2A14-C4AD-57FB-857566CD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518995"/>
            <a:ext cx="522514" cy="325945"/>
          </a:xfrm>
        </p:spPr>
        <p:txBody>
          <a:bodyPr/>
          <a:lstStyle/>
          <a:p>
            <a:fld id="{114EE03A-2A00-4056-963E-94A1743919E7}" type="slidenum">
              <a:rPr lang="en-US" smtClean="0">
                <a:solidFill>
                  <a:schemeClr val="bg1"/>
                </a:solidFill>
                <a:latin typeface="Avenir Next LT Pro" panose="020B0504020202020204" pitchFamily="34" charset="0"/>
              </a:rPr>
              <a:t>14</a:t>
            </a:fld>
            <a:endParaRPr lang="en-US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780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8ACED8D4-8602-4616-8879-D4B387F4516B}"/>
              </a:ext>
            </a:extLst>
          </p:cNvPr>
          <p:cNvGrpSpPr/>
          <p:nvPr/>
        </p:nvGrpSpPr>
        <p:grpSpPr>
          <a:xfrm>
            <a:off x="2279577" y="2139686"/>
            <a:ext cx="5267325" cy="653561"/>
            <a:chOff x="1938338" y="2117405"/>
            <a:chExt cx="5267325" cy="653561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E8EE3E6-CAE9-4F07-966B-CB2B9DFEE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8338" y="2132791"/>
              <a:ext cx="5267325" cy="638175"/>
            </a:xfrm>
            <a:prstGeom prst="rect">
              <a:avLst/>
            </a:prstGeom>
          </p:spPr>
        </p:pic>
        <p:sp>
          <p:nvSpPr>
            <p:cNvPr id="34" name="Diagrama de flujo: proceso 33">
              <a:extLst>
                <a:ext uri="{FF2B5EF4-FFF2-40B4-BE49-F238E27FC236}">
                  <a16:creationId xmlns:a16="http://schemas.microsoft.com/office/drawing/2014/main" id="{C4928DE4-097E-41DB-AF65-4A76410E3F29}"/>
                </a:ext>
              </a:extLst>
            </p:cNvPr>
            <p:cNvSpPr/>
            <p:nvPr/>
          </p:nvSpPr>
          <p:spPr>
            <a:xfrm>
              <a:off x="3563889" y="2117405"/>
              <a:ext cx="1512168" cy="58687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85" name="Rectángulo 84">
            <a:extLst>
              <a:ext uri="{FF2B5EF4-FFF2-40B4-BE49-F238E27FC236}">
                <a16:creationId xmlns:a16="http://schemas.microsoft.com/office/drawing/2014/main" id="{083929D4-4F75-4BCB-B737-B47B5DCBAC8B}"/>
              </a:ext>
            </a:extLst>
          </p:cNvPr>
          <p:cNvSpPr/>
          <p:nvPr/>
        </p:nvSpPr>
        <p:spPr>
          <a:xfrm>
            <a:off x="3615425" y="1484785"/>
            <a:ext cx="22130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  <a:ea typeface="Cambria" panose="02040503050406030204" pitchFamily="18" charset="0"/>
              </a:rPr>
              <a:t>Principal’s</a:t>
            </a:r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  <a:ea typeface="Cambria" panose="02040503050406030204" pitchFamily="18" charset="0"/>
              </a:rPr>
              <a:t> </a:t>
            </a:r>
          </a:p>
          <a:p>
            <a:pPr algn="ctr"/>
            <a:r>
              <a:rPr lang="es-E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  <a:ea typeface="Cambria" panose="02040503050406030204" pitchFamily="18" charset="0"/>
              </a:rPr>
              <a:t>penalty</a:t>
            </a:r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  <a:ea typeface="Cambria" panose="02040503050406030204" pitchFamily="18" charset="0"/>
              </a:rPr>
              <a:t>/</a:t>
            </a:r>
            <a:r>
              <a:rPr lang="es-E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  <a:ea typeface="Cambria" panose="02040503050406030204" pitchFamily="18" charset="0"/>
              </a:rPr>
              <a:t>reward</a:t>
            </a:r>
            <a:r>
              <a:rPr lang="es-E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  <a:ea typeface="Cambria" panose="02040503050406030204" pitchFamily="18" charset="0"/>
              </a:rPr>
              <a:t> </a:t>
            </a:r>
            <a:r>
              <a:rPr lang="es-E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  <a:ea typeface="Cambria" panose="02040503050406030204" pitchFamily="18" charset="0"/>
              </a:rPr>
              <a:t>policy</a:t>
            </a:r>
            <a:endParaRPr lang="es-E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venir Next LT Pro" panose="020B0504020202020204" pitchFamily="34" charset="0"/>
              <a:ea typeface="Cambria" panose="02040503050406030204" pitchFamily="18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8F8472A-E94B-4159-8A47-BB430C33C6E5}"/>
              </a:ext>
            </a:extLst>
          </p:cNvPr>
          <p:cNvGrpSpPr/>
          <p:nvPr/>
        </p:nvGrpSpPr>
        <p:grpSpPr>
          <a:xfrm>
            <a:off x="1915792" y="4639694"/>
            <a:ext cx="3604145" cy="1453603"/>
            <a:chOff x="2769928" y="3847605"/>
            <a:chExt cx="3604145" cy="1453603"/>
          </a:xfrm>
        </p:grpSpPr>
        <p:sp>
          <p:nvSpPr>
            <p:cNvPr id="89" name="Diagrama de flujo: proceso 88">
              <a:extLst>
                <a:ext uri="{FF2B5EF4-FFF2-40B4-BE49-F238E27FC236}">
                  <a16:creationId xmlns:a16="http://schemas.microsoft.com/office/drawing/2014/main" id="{4532988B-8C95-4814-B416-F2C7E068A516}"/>
                </a:ext>
              </a:extLst>
            </p:cNvPr>
            <p:cNvSpPr/>
            <p:nvPr/>
          </p:nvSpPr>
          <p:spPr>
            <a:xfrm>
              <a:off x="2769928" y="3847605"/>
              <a:ext cx="3604145" cy="145360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86" name="Imagen 85">
              <a:extLst>
                <a:ext uri="{FF2B5EF4-FFF2-40B4-BE49-F238E27FC236}">
                  <a16:creationId xmlns:a16="http://schemas.microsoft.com/office/drawing/2014/main" id="{6AC35AE6-A441-48B9-A275-6C555A52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3434" y="4594159"/>
              <a:ext cx="3357133" cy="224939"/>
            </a:xfrm>
            <a:prstGeom prst="rect">
              <a:avLst/>
            </a:prstGeom>
          </p:spPr>
        </p:pic>
        <p:pic>
          <p:nvPicPr>
            <p:cNvPr id="87" name="Imagen 86">
              <a:extLst>
                <a:ext uri="{FF2B5EF4-FFF2-40B4-BE49-F238E27FC236}">
                  <a16:creationId xmlns:a16="http://schemas.microsoft.com/office/drawing/2014/main" id="{4490C851-001F-46BD-8DF6-88C8C478B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93434" y="3933056"/>
              <a:ext cx="3146579" cy="327525"/>
            </a:xfrm>
            <a:prstGeom prst="rect">
              <a:avLst/>
            </a:prstGeom>
          </p:spPr>
        </p:pic>
        <p:pic>
          <p:nvPicPr>
            <p:cNvPr id="88" name="Imagen 87">
              <a:extLst>
                <a:ext uri="{FF2B5EF4-FFF2-40B4-BE49-F238E27FC236}">
                  <a16:creationId xmlns:a16="http://schemas.microsoft.com/office/drawing/2014/main" id="{7B445F48-AF9F-47FC-AC5B-B76BB2C0A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93434" y="4296946"/>
              <a:ext cx="2514924" cy="245644"/>
            </a:xfrm>
            <a:prstGeom prst="rect">
              <a:avLst/>
            </a:prstGeom>
          </p:spPr>
        </p:pic>
        <p:pic>
          <p:nvPicPr>
            <p:cNvPr id="143" name="Imagen 142">
              <a:extLst>
                <a:ext uri="{FF2B5EF4-FFF2-40B4-BE49-F238E27FC236}">
                  <a16:creationId xmlns:a16="http://schemas.microsoft.com/office/drawing/2014/main" id="{1122458E-79F0-49A4-A999-52A7EB144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93434" y="4901587"/>
              <a:ext cx="2631898" cy="29243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ángulo 143">
                <a:extLst>
                  <a:ext uri="{FF2B5EF4-FFF2-40B4-BE49-F238E27FC236}">
                    <a16:creationId xmlns:a16="http://schemas.microsoft.com/office/drawing/2014/main" id="{F878C8F6-D48C-40FA-B2CC-AA0042C726BE}"/>
                  </a:ext>
                </a:extLst>
              </p:cNvPr>
              <p:cNvSpPr/>
              <p:nvPr/>
            </p:nvSpPr>
            <p:spPr>
              <a:xfrm>
                <a:off x="2864906" y="4255476"/>
                <a:ext cx="1705916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160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Agent</m:t>
                      </m:r>
                      <m:r>
                        <a:rPr lang="es-CO" sz="160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sty m:val="p"/>
                        </m:rPr>
                        <a:rPr lang="es-CO" sz="160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CO" sz="160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sz="160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cashflow</m:t>
                      </m:r>
                    </m:oMath>
                  </m:oMathPara>
                </a14:m>
                <a:endParaRPr lang="es-CO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venir Next LT Pro" panose="020B0504020202020204" pitchFamily="34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4" name="Rectángulo 143">
                <a:extLst>
                  <a:ext uri="{FF2B5EF4-FFF2-40B4-BE49-F238E27FC236}">
                    <a16:creationId xmlns:a16="http://schemas.microsoft.com/office/drawing/2014/main" id="{F878C8F6-D48C-40FA-B2CC-AA0042C72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906" y="4255476"/>
                <a:ext cx="1705916" cy="338554"/>
              </a:xfrm>
              <a:prstGeom prst="rect">
                <a:avLst/>
              </a:prstGeom>
              <a:blipFill>
                <a:blip r:embed="rId8"/>
                <a:stretch>
                  <a:fillRect l="-357" b="-1607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D3F86F3F-FDF9-44F3-9BC9-31E3F66DA2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34842" y="1907096"/>
            <a:ext cx="1512167" cy="11341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4CDA683-9294-4C90-98F1-FE077A70CD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05644" y="4580366"/>
            <a:ext cx="970564" cy="1371114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C0609F2B-9BBD-4600-B9E9-B41DAA8C1B54}"/>
              </a:ext>
            </a:extLst>
          </p:cNvPr>
          <p:cNvGrpSpPr/>
          <p:nvPr/>
        </p:nvGrpSpPr>
        <p:grpSpPr>
          <a:xfrm>
            <a:off x="5863666" y="4895140"/>
            <a:ext cx="1924050" cy="873671"/>
            <a:chOff x="5362309" y="5363641"/>
            <a:chExt cx="1924050" cy="873671"/>
          </a:xfrm>
        </p:grpSpPr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CA2DAB59-0EF5-47A0-A85C-06BC01740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362309" y="5363641"/>
              <a:ext cx="1924050" cy="247650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BF1CA1DA-8E61-459F-9C66-6950815CB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62309" y="5681411"/>
              <a:ext cx="1914525" cy="266700"/>
            </a:xfrm>
            <a:prstGeom prst="rect">
              <a:avLst/>
            </a:prstGeom>
          </p:spPr>
        </p:pic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5F921459-9AE6-47B9-AFA6-9B01C9794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362309" y="6018237"/>
              <a:ext cx="1619250" cy="219075"/>
            </a:xfrm>
            <a:prstGeom prst="rect">
              <a:avLst/>
            </a:prstGeom>
          </p:spPr>
        </p:pic>
      </p:grpSp>
      <p:sp>
        <p:nvSpPr>
          <p:cNvPr id="10" name="Diagrama de flujo: proceso 9">
            <a:extLst>
              <a:ext uri="{FF2B5EF4-FFF2-40B4-BE49-F238E27FC236}">
                <a16:creationId xmlns:a16="http://schemas.microsoft.com/office/drawing/2014/main" id="{F9DCC94C-F703-4C80-B39E-3D7C37A1AE6B}"/>
              </a:ext>
            </a:extLst>
          </p:cNvPr>
          <p:cNvSpPr/>
          <p:nvPr/>
        </p:nvSpPr>
        <p:spPr>
          <a:xfrm>
            <a:off x="5807968" y="4843440"/>
            <a:ext cx="2133600" cy="99549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F147FE8-76A1-447E-A671-4DA5BDA24504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876481" y="2793247"/>
            <a:ext cx="1036758" cy="136433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0955CAAE-7F05-4BBC-B5C0-02F31E54AFA2}"/>
                  </a:ext>
                </a:extLst>
              </p:cNvPr>
              <p:cNvSpPr/>
              <p:nvPr/>
            </p:nvSpPr>
            <p:spPr>
              <a:xfrm>
                <a:off x="5830543" y="4255477"/>
                <a:ext cx="2073516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16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CO" sz="160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Agent</m:t>
                          </m:r>
                        </m:e>
                        <m:sup>
                          <m:r>
                            <a:rPr lang="es-CO" sz="160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s-CO" sz="160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CO" sz="160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sz="160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maintenance</m:t>
                      </m:r>
                    </m:oMath>
                  </m:oMathPara>
                </a14:m>
                <a:endParaRPr lang="es-CO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venir Next LT Pro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160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decisions</m:t>
                      </m:r>
                    </m:oMath>
                  </m:oMathPara>
                </a14:m>
                <a:endParaRPr lang="es-CO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venir Next LT Pro" panose="020B0504020202020204" pitchFamily="34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0955CAAE-7F05-4BBC-B5C0-02F31E54A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543" y="4255477"/>
                <a:ext cx="2073516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iagrama de flujo: proceso 15">
            <a:extLst>
              <a:ext uri="{FF2B5EF4-FFF2-40B4-BE49-F238E27FC236}">
                <a16:creationId xmlns:a16="http://schemas.microsoft.com/office/drawing/2014/main" id="{A6A8129F-1EAB-4B09-B676-E0561A21C3B7}"/>
              </a:ext>
            </a:extLst>
          </p:cNvPr>
          <p:cNvSpPr/>
          <p:nvPr/>
        </p:nvSpPr>
        <p:spPr>
          <a:xfrm>
            <a:off x="6300155" y="2155071"/>
            <a:ext cx="1246746" cy="58687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53124B7F-6A0C-4987-91A9-09ACF80E6C6A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867302" y="2878758"/>
            <a:ext cx="384823" cy="13767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32AE69EA-B164-4808-A9A4-3FDFB052865D}"/>
              </a:ext>
            </a:extLst>
          </p:cNvPr>
          <p:cNvSpPr/>
          <p:nvPr/>
        </p:nvSpPr>
        <p:spPr>
          <a:xfrm>
            <a:off x="6411971" y="1500170"/>
            <a:ext cx="11095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CO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  <a:ea typeface="Cambria" panose="02040503050406030204" pitchFamily="18" charset="0"/>
              </a:rPr>
              <a:t>Principal’s</a:t>
            </a:r>
            <a:endParaRPr lang="es-CO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venir Next LT Pro" panose="020B0504020202020204" pitchFamily="34" charset="0"/>
              <a:ea typeface="Cambria" panose="02040503050406030204" pitchFamily="18" charset="0"/>
            </a:endParaRPr>
          </a:p>
          <a:p>
            <a:pPr algn="ctr"/>
            <a:r>
              <a:rPr lang="es-CO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  <a:ea typeface="Cambria" panose="02040503050406030204" pitchFamily="18" charset="0"/>
              </a:rPr>
              <a:t>benefit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57E33CB4-C72C-62F8-1CC8-FB980148CBC1}"/>
              </a:ext>
            </a:extLst>
          </p:cNvPr>
          <p:cNvSpPr txBox="1">
            <a:spLocks/>
          </p:cNvSpPr>
          <p:nvPr/>
        </p:nvSpPr>
        <p:spPr>
          <a:xfrm>
            <a:off x="609600" y="685802"/>
            <a:ext cx="10972800" cy="533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venir Next LT Pro" panose="020B05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CO" dirty="0"/>
              <a:t>Ilustrative </a:t>
            </a:r>
            <a:r>
              <a:rPr lang="es-CO" dirty="0" err="1"/>
              <a:t>example</a:t>
            </a:r>
            <a:r>
              <a:rPr lang="es-CO" dirty="0"/>
              <a:t>: </a:t>
            </a:r>
            <a:r>
              <a:rPr lang="es-CO" dirty="0" err="1"/>
              <a:t>Improvement</a:t>
            </a:r>
            <a:endParaRPr lang="es-CO" dirty="0"/>
          </a:p>
        </p:txBody>
      </p:sp>
      <p:sp>
        <p:nvSpPr>
          <p:cNvPr id="17" name="Marcador de pie de página 3">
            <a:extLst>
              <a:ext uri="{FF2B5EF4-FFF2-40B4-BE49-F238E27FC236}">
                <a16:creationId xmlns:a16="http://schemas.microsoft.com/office/drawing/2014/main" id="{D21DCD0D-EDC9-4024-FBE9-A57CCA00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2045" y="6505935"/>
            <a:ext cx="2095863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s.rodriguez@ou.edu</a:t>
            </a:r>
          </a:p>
        </p:txBody>
      </p:sp>
      <p:sp>
        <p:nvSpPr>
          <p:cNvPr id="18" name="Marcador de número de diapositiva 4">
            <a:extLst>
              <a:ext uri="{FF2B5EF4-FFF2-40B4-BE49-F238E27FC236}">
                <a16:creationId xmlns:a16="http://schemas.microsoft.com/office/drawing/2014/main" id="{AFDBC13E-E839-B366-E905-8F12D0A0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518995"/>
            <a:ext cx="522514" cy="325945"/>
          </a:xfrm>
        </p:spPr>
        <p:txBody>
          <a:bodyPr/>
          <a:lstStyle/>
          <a:p>
            <a:fld id="{114EE03A-2A00-4056-963E-94A1743919E7}" type="slidenum">
              <a:rPr lang="en-US" smtClean="0">
                <a:solidFill>
                  <a:schemeClr val="bg1"/>
                </a:solidFill>
                <a:latin typeface="Avenir Next LT Pro" panose="020B0504020202020204" pitchFamily="34" charset="0"/>
              </a:rPr>
              <a:t>15</a:t>
            </a:fld>
            <a:endParaRPr lang="en-US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743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1DA4-2465-445B-86A7-CE7F0E14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Bilevel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86FC9201-7012-41BA-8DEA-EB73CC685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6567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e>
                      </m:nary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s-C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CO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p>
                                          </m:sSubSup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p>
                                          </m:sSubSup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p>
                                          </m:sSubSup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  <m:t>∈</m:t>
                                                  </m:r>
                                                  <m: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  <m:t>𝐽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/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s-CO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nary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, ∀ </m:t>
                                      </m:r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=1,…,</m:t>
                                      </m:r>
                                      <m:sSub>
                                        <m:sSubPr>
                                          <m:ctrlP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≥0 ∀ </m:t>
                                      </m:r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s-C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≥0 ∀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s-C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≥0 ∀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86FC9201-7012-41BA-8DEA-EB73CC685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656724"/>
              </a:xfrm>
              <a:prstGeom prst="rect">
                <a:avLst/>
              </a:prstGeom>
              <a:blipFill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FF5DB-098E-411E-A62B-98507316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0DA32-FF89-4BC2-BD4C-3E6D185A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16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C17687E-83B6-D9AE-2502-992EA47ED6C0}"/>
              </a:ext>
            </a:extLst>
          </p:cNvPr>
          <p:cNvSpPr/>
          <p:nvPr/>
        </p:nvSpPr>
        <p:spPr>
          <a:xfrm>
            <a:off x="240632" y="1600200"/>
            <a:ext cx="11566357" cy="4656724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5EB9B4B-02B7-A63F-39CE-7F53B6C6005C}"/>
              </a:ext>
            </a:extLst>
          </p:cNvPr>
          <p:cNvSpPr/>
          <p:nvPr/>
        </p:nvSpPr>
        <p:spPr>
          <a:xfrm>
            <a:off x="506057" y="1600200"/>
            <a:ext cx="198958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First</a:t>
            </a:r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 </a:t>
            </a:r>
            <a:r>
              <a:rPr lang="es-E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level</a:t>
            </a:r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/Leader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3DBCB7E-2210-C6EF-642B-DD03A9A65DF2}"/>
              </a:ext>
            </a:extLst>
          </p:cNvPr>
          <p:cNvSpPr/>
          <p:nvPr/>
        </p:nvSpPr>
        <p:spPr>
          <a:xfrm>
            <a:off x="2013284" y="3834062"/>
            <a:ext cx="8165431" cy="1556085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263501F-F298-E00C-BC50-C93039B84D3F}"/>
              </a:ext>
            </a:extLst>
          </p:cNvPr>
          <p:cNvSpPr/>
          <p:nvPr/>
        </p:nvSpPr>
        <p:spPr>
          <a:xfrm>
            <a:off x="240632" y="3429000"/>
            <a:ext cx="252043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Second</a:t>
            </a:r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 </a:t>
            </a:r>
            <a:r>
              <a:rPr lang="es-E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level</a:t>
            </a:r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/</a:t>
            </a:r>
            <a:r>
              <a:rPr lang="es-E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Follower</a:t>
            </a:r>
            <a:endPara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venir Next LT Pro" panose="020B0504020202020204" pitchFamily="34" charset="0"/>
            </a:endParaRP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84472D40-B73C-2723-2857-0D9F18C4CA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789" y="6518995"/>
            <a:ext cx="7516086" cy="339006"/>
          </a:xfrm>
        </p:spPr>
        <p:txBody>
          <a:bodyPr/>
          <a:lstStyle/>
          <a:p>
            <a:r>
              <a:rPr lang="en-US" sz="1200" dirty="0" err="1">
                <a:ea typeface="Cambria" panose="02040503050406030204" pitchFamily="18" charset="0"/>
                <a:cs typeface="Times New Roman" panose="02020603050405020304" pitchFamily="18" charset="0"/>
              </a:rPr>
              <a:t>Fischetti</a:t>
            </a:r>
            <a:r>
              <a:rPr lang="en-US" sz="1200" dirty="0">
                <a:ea typeface="Cambria" panose="02040503050406030204" pitchFamily="18" charset="0"/>
                <a:cs typeface="Times New Roman" panose="02020603050405020304" pitchFamily="18" charset="0"/>
              </a:rPr>
              <a:t>  et  al. “A  New  General-Purpose Algorithm  for  Mixed-Integer  Bilevel  Linear  Programs”, 2017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7915B27-E9A6-D39E-7008-2800E55F7810}"/>
              </a:ext>
            </a:extLst>
          </p:cNvPr>
          <p:cNvSpPr/>
          <p:nvPr/>
        </p:nvSpPr>
        <p:spPr>
          <a:xfrm>
            <a:off x="10073170" y="1600200"/>
            <a:ext cx="58381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BLP</a:t>
            </a:r>
            <a:endPara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82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1DA4-2465-445B-86A7-CE7F0E14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Bilevel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86FC9201-7012-41BA-8DEA-EB73CC685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772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e>
                      </m:nary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s-C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CO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p>
                                          </m:sSubSup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p>
                                          </m:sSubSup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p>
                                          </m:sSubSup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  <m:t>∈</m:t>
                                                  </m:r>
                                                  <m: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  <m:t>𝐽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/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s-CO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CO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nary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, ∀ </m:t>
                                      </m:r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=1,…,</m:t>
                                      </m:r>
                                      <m:sSub>
                                        <m:sSubPr>
                                          <m:ctrlP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ℤ</m:t>
                                          </m:r>
                                        </m:e>
                                        <m:sup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≥0</m:t>
                                          </m:r>
                                        </m:sup>
                                      </m:sSup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∀ </m:t>
                                      </m:r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=1,…,</m:t>
                                      </m:r>
                                      <m:sSubSup>
                                        <m:sSubSupPr>
                                          <m:ctrlP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≥0</m:t>
                                      </m:r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 ∀ </m:t>
                                      </m:r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Sup>
                                        <m:sSubSupPr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CO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s-CO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s-C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≥0</m:t>
                          </m:r>
                        </m:sup>
                      </m:sSup>
                      <m:r>
                        <a:rPr lang="es-CO" i="1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=1,…,</m:t>
                      </m:r>
                      <m:sSubSup>
                        <m:sSub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s-CO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≥0 ∀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s-CO" i="1">
                          <a:latin typeface="Cambria Math" panose="02040503050406030204" pitchFamily="18" charset="0"/>
                        </a:rPr>
                        <m:t>+1,…,</m:t>
                      </m:r>
                      <m:d>
                        <m:dPr>
                          <m:begChr m:val="|"/>
                          <m:endChr m:val="|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≥0</m:t>
                          </m:r>
                        </m:sup>
                      </m:sSup>
                      <m:r>
                        <a:rPr lang="es-CO" i="1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=1,…,</m:t>
                      </m:r>
                      <m:sSubSup>
                        <m:sSub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s-CO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≥0 ∀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s-CO" i="1">
                          <a:latin typeface="Cambria Math" panose="02040503050406030204" pitchFamily="18" charset="0"/>
                        </a:rPr>
                        <m:t>+1,…,</m:t>
                      </m:r>
                      <m:d>
                        <m:dPr>
                          <m:begChr m:val="|"/>
                          <m:endChr m:val="|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86FC9201-7012-41BA-8DEA-EB73CC685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772076"/>
              </a:xfrm>
              <a:prstGeom prst="rect">
                <a:avLst/>
              </a:prstGeom>
              <a:blipFill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FF5DB-098E-411E-A62B-98507316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0DA32-FF89-4BC2-BD4C-3E6D185A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17</a:t>
            </a:fld>
            <a:endParaRPr lang="en-US"/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35DB4032-74C8-1E5D-EFA0-8924C40E4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789" y="6518995"/>
            <a:ext cx="7516086" cy="339006"/>
          </a:xfrm>
        </p:spPr>
        <p:txBody>
          <a:bodyPr/>
          <a:lstStyle/>
          <a:p>
            <a:r>
              <a:rPr lang="en-US" sz="1200" dirty="0" err="1">
                <a:ea typeface="Cambria" panose="02040503050406030204" pitchFamily="18" charset="0"/>
                <a:cs typeface="Times New Roman" panose="02020603050405020304" pitchFamily="18" charset="0"/>
              </a:rPr>
              <a:t>Fischetti</a:t>
            </a:r>
            <a:r>
              <a:rPr lang="en-US" sz="1200" dirty="0">
                <a:ea typeface="Cambria" panose="02040503050406030204" pitchFamily="18" charset="0"/>
                <a:cs typeface="Times New Roman" panose="02020603050405020304" pitchFamily="18" charset="0"/>
              </a:rPr>
              <a:t>  et  al. “A  New  General-Purpose Algorithm  for  Mixed-Integer  Bilevel  Linear  Programs”, 2017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06A9C66-7993-1F8E-FDDF-6C42FC70C4EC}"/>
              </a:ext>
            </a:extLst>
          </p:cNvPr>
          <p:cNvSpPr/>
          <p:nvPr/>
        </p:nvSpPr>
        <p:spPr>
          <a:xfrm>
            <a:off x="9940922" y="1600200"/>
            <a:ext cx="84830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MIBLP</a:t>
            </a:r>
            <a:endPara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venir Next LT Pro" panose="020B05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2B9C8FA-9F3A-DFB3-15F2-8105346FE488}"/>
              </a:ext>
            </a:extLst>
          </p:cNvPr>
          <p:cNvSpPr/>
          <p:nvPr/>
        </p:nvSpPr>
        <p:spPr>
          <a:xfrm>
            <a:off x="240632" y="1600200"/>
            <a:ext cx="11566357" cy="4656724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D8F0523-7692-201A-6BF5-2DF8A379FBA3}"/>
              </a:ext>
            </a:extLst>
          </p:cNvPr>
          <p:cNvSpPr/>
          <p:nvPr/>
        </p:nvSpPr>
        <p:spPr>
          <a:xfrm>
            <a:off x="2013284" y="3834062"/>
            <a:ext cx="8165431" cy="1556085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3216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2C3C1-6C4E-09B3-D6B2-AF94BC50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Literature</a:t>
            </a:r>
            <a:r>
              <a:rPr lang="es-CO" dirty="0"/>
              <a:t> </a:t>
            </a:r>
            <a:r>
              <a:rPr lang="es-CO" dirty="0" err="1"/>
              <a:t>review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9D2467-8CDC-2D91-EA39-DA0CF44D2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Single level </a:t>
            </a:r>
            <a:r>
              <a:rPr lang="es-CO" dirty="0" err="1"/>
              <a:t>reductions</a:t>
            </a:r>
            <a:r>
              <a:rPr lang="es-CO" dirty="0"/>
              <a:t>: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endParaRPr lang="es-CO" dirty="0"/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s-CO" b="1" dirty="0"/>
              <a:t>Branch &amp; </a:t>
            </a:r>
            <a:r>
              <a:rPr lang="es-CO" b="1" dirty="0" err="1"/>
              <a:t>Cut</a:t>
            </a:r>
            <a:endParaRPr lang="es-CO" dirty="0"/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s-CO" dirty="0"/>
              <a:t>Branch &amp; </a:t>
            </a:r>
            <a:r>
              <a:rPr lang="es-CO" dirty="0" err="1"/>
              <a:t>Bound</a:t>
            </a:r>
            <a:endParaRPr lang="es-CO" dirty="0"/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s-CO" dirty="0"/>
              <a:t>KKT </a:t>
            </a:r>
            <a:r>
              <a:rPr lang="es-CO" dirty="0" err="1"/>
              <a:t>optimality</a:t>
            </a:r>
            <a:r>
              <a:rPr lang="es-CO" dirty="0"/>
              <a:t> </a:t>
            </a:r>
            <a:r>
              <a:rPr lang="es-CO" dirty="0" err="1"/>
              <a:t>conditions</a:t>
            </a:r>
            <a:endParaRPr lang="es-CO" dirty="0"/>
          </a:p>
          <a:p>
            <a:endParaRPr lang="es-CO" dirty="0"/>
          </a:p>
          <a:p>
            <a:r>
              <a:rPr lang="es-CO" dirty="0"/>
              <a:t>Trust </a:t>
            </a:r>
            <a:r>
              <a:rPr lang="es-CO" dirty="0" err="1"/>
              <a:t>region</a:t>
            </a:r>
            <a:r>
              <a:rPr lang="es-CO" dirty="0"/>
              <a:t> </a:t>
            </a:r>
            <a:r>
              <a:rPr lang="es-CO" dirty="0" err="1"/>
              <a:t>methods</a:t>
            </a:r>
            <a:endParaRPr lang="es-CO" dirty="0"/>
          </a:p>
          <a:p>
            <a:endParaRPr lang="es-CO" dirty="0"/>
          </a:p>
          <a:p>
            <a:r>
              <a:rPr lang="es-CO" dirty="0" err="1"/>
              <a:t>Penalization</a:t>
            </a:r>
            <a:r>
              <a:rPr lang="es-CO" dirty="0"/>
              <a:t> </a:t>
            </a:r>
            <a:r>
              <a:rPr lang="es-CO" dirty="0" err="1"/>
              <a:t>methods</a:t>
            </a:r>
            <a:endParaRPr lang="es-CO" dirty="0"/>
          </a:p>
          <a:p>
            <a:endParaRPr lang="es-CO" dirty="0"/>
          </a:p>
          <a:p>
            <a:r>
              <a:rPr lang="es-CO" dirty="0" err="1"/>
              <a:t>Evolutionary</a:t>
            </a:r>
            <a:r>
              <a:rPr lang="es-CO" dirty="0"/>
              <a:t> </a:t>
            </a:r>
            <a:r>
              <a:rPr lang="es-CO" dirty="0" err="1"/>
              <a:t>algorithms</a:t>
            </a:r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A24F64-A6BD-FBE9-D836-58FB32DF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8A3C04-1E91-09D2-0E15-863C0781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18</a:t>
            </a:fld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F343F3B-8FA3-E77B-64C4-26D90B783A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038A4E7D-99DF-D9F1-2A43-365C9C508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82408"/>
              </p:ext>
            </p:extLst>
          </p:nvPr>
        </p:nvGraphicFramePr>
        <p:xfrm>
          <a:off x="6938260" y="2069864"/>
          <a:ext cx="3771900" cy="2910840"/>
        </p:xfrm>
        <a:graphic>
          <a:graphicData uri="http://schemas.openxmlformats.org/drawingml/2006/table">
            <a:tbl>
              <a:tblPr/>
              <a:tblGrid>
                <a:gridCol w="1536700">
                  <a:extLst>
                    <a:ext uri="{9D8B030D-6E8A-4147-A177-3AD203B41FA5}">
                      <a16:colId xmlns:a16="http://schemas.microsoft.com/office/drawing/2014/main" val="1329512993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93286284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0464693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Author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(s)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Title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Year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471262"/>
                  </a:ext>
                </a:extLst>
              </a:tr>
              <a:tr h="96202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Fischetti, Matteo</a:t>
                      </a:r>
                      <a:b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</a:b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Ljubić, Ivana</a:t>
                      </a:r>
                      <a:b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</a:b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Monaci, Michele</a:t>
                      </a:r>
                      <a:b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</a:b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Sinnl, Markus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A new general-purpose algorithm for mixed-integer bilevel linear programs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76235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Bard, J.</a:t>
                      </a:r>
                      <a:b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</a:b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Moore, J.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A Branch and Bound Algorithm for the Bilevel Programming Problem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1990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17607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Sinha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,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Ankur</a:t>
                      </a:r>
                      <a:b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</a:b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Malo,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Pekka</a:t>
                      </a:r>
                      <a:b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</a:b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Deb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,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Kalyanmoy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A Review on Bilevel Optimization: From Classical to Evolutionary Approaches and Applications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026586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D9EA9CE0-0886-1C58-1283-D0766CB30BF0}"/>
              </a:ext>
            </a:extLst>
          </p:cNvPr>
          <p:cNvSpPr/>
          <p:nvPr/>
        </p:nvSpPr>
        <p:spPr>
          <a:xfrm>
            <a:off x="374754" y="3102964"/>
            <a:ext cx="4317167" cy="262327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6D36F3C-D91D-002A-7163-1DFBB91BA34C}"/>
              </a:ext>
            </a:extLst>
          </p:cNvPr>
          <p:cNvSpPr/>
          <p:nvPr/>
        </p:nvSpPr>
        <p:spPr>
          <a:xfrm>
            <a:off x="6938969" y="3974995"/>
            <a:ext cx="3771191" cy="104770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F29B6D2-65B5-C425-035E-B784662636B7}"/>
              </a:ext>
            </a:extLst>
          </p:cNvPr>
          <p:cNvSpPr/>
          <p:nvPr/>
        </p:nvSpPr>
        <p:spPr>
          <a:xfrm>
            <a:off x="377254" y="2715725"/>
            <a:ext cx="4317167" cy="3722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4C0D5C4-21E9-D879-0206-189A9C8D9FB7}"/>
              </a:ext>
            </a:extLst>
          </p:cNvPr>
          <p:cNvSpPr/>
          <p:nvPr/>
        </p:nvSpPr>
        <p:spPr>
          <a:xfrm>
            <a:off x="6938969" y="3222514"/>
            <a:ext cx="3771191" cy="723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C0FEB5E-A758-5165-8852-7658E984737A}"/>
              </a:ext>
            </a:extLst>
          </p:cNvPr>
          <p:cNvSpPr/>
          <p:nvPr/>
        </p:nvSpPr>
        <p:spPr>
          <a:xfrm>
            <a:off x="374754" y="2313491"/>
            <a:ext cx="4317167" cy="372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72AA7C5-3BF8-1B11-B061-DF77052F96FF}"/>
              </a:ext>
            </a:extLst>
          </p:cNvPr>
          <p:cNvSpPr/>
          <p:nvPr/>
        </p:nvSpPr>
        <p:spPr>
          <a:xfrm>
            <a:off x="6938969" y="2328860"/>
            <a:ext cx="3771191" cy="870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9977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1DA4-2465-445B-86A7-CE7F0E14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Value function reformulation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86FC9201-7012-41BA-8DEA-EB73CC685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487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 err="1"/>
                  <a:t>s.t.</a:t>
                </a:r>
                <a:r>
                  <a:rPr lang="en-US" sz="140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e>
                      </m:nary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s-CO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CO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´</m:t>
                          </m:r>
                        </m:e>
                      </m:nary>
                      <m:r>
                        <a:rPr lang="es-CO" sz="1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s-CO" sz="14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, ∀ 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s-CO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CO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s-CO" sz="14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CO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endParaRPr lang="es-CO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140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O" sz="1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CO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s-CO" sz="14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sSubSup>
                                        <m:sSubSupPr>
                                          <m:ctrlP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s-CO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sz="1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CO" sz="1400" i="1"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es-CO" sz="1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CO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s-CO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sz="14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1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sz="1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p>
                                          </m:sSubSup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s-CO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1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  <m:r>
                                    <a:rPr lang="es-CO" sz="1400" i="1">
                                      <a:latin typeface="Cambria Math" panose="02040503050406030204" pitchFamily="18" charset="0"/>
                                    </a:rPr>
                                    <m:t>, ∀ </m:t>
                                  </m:r>
                                  <m:r>
                                    <a:rPr lang="es-CO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O" sz="1400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sSub>
                                    <m:sSubPr>
                                      <m:ctrlP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s-CO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s-CO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ℤ</m:t>
                                      </m:r>
                                    </m:e>
                                    <m:sup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≥0</m:t>
                                      </m:r>
                                    </m:sup>
                                  </m:sSup>
                                  <m:r>
                                    <a:rPr lang="es-CO" sz="1400" i="1">
                                      <a:latin typeface="Cambria Math" panose="02040503050406030204" pitchFamily="18" charset="0"/>
                                    </a:rPr>
                                    <m:t> ∀ </m:t>
                                  </m:r>
                                  <m:r>
                                    <a:rPr lang="es-CO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O" sz="1400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sSubSup>
                                    <m:sSubSupPr>
                                      <m:ctrlP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  <m:r>
                                    <a:rPr lang="es-CO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s-CO" sz="1400" i="1">
                                      <a:latin typeface="Cambria Math" panose="02040503050406030204" pitchFamily="18" charset="0"/>
                                    </a:rPr>
                                    <m:t>≥0 ∀ </m:t>
                                  </m:r>
                                  <m:r>
                                    <a:rPr lang="es-CO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O" sz="1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  <m:r>
                                    <a:rPr lang="es-CO" sz="1400" i="1">
                                      <a:latin typeface="Cambria Math" panose="02040503050406030204" pitchFamily="18" charset="0"/>
                                    </a:rPr>
                                    <m:t>+1,…,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CO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CO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endParaRPr lang="es-CO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1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≥0</m:t>
                          </m:r>
                        </m:sup>
                      </m:sSup>
                      <m:r>
                        <a:rPr lang="es-CO" sz="1400" i="1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=1,…,</m:t>
                      </m:r>
                      <m:sSubSup>
                        <m:sSubSup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s-CO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1400" i="1">
                          <a:latin typeface="Cambria Math" panose="02040503050406030204" pitchFamily="18" charset="0"/>
                        </a:rPr>
                        <m:t>≥0 ∀ 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s-CO" sz="1400" i="1">
                          <a:latin typeface="Cambria Math" panose="02040503050406030204" pitchFamily="18" charset="0"/>
                        </a:rPr>
                        <m:t>+1,…,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1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≥0</m:t>
                          </m:r>
                        </m:sup>
                      </m:sSup>
                      <m:r>
                        <a:rPr lang="es-CO" sz="1400" i="1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=1,…,</m:t>
                      </m:r>
                      <m:sSubSup>
                        <m:sSubSup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s-CO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1400" i="1">
                          <a:latin typeface="Cambria Math" panose="02040503050406030204" pitchFamily="18" charset="0"/>
                        </a:rPr>
                        <m:t>≥0 ∀ 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s-CO" sz="1400" i="1">
                          <a:latin typeface="Cambria Math" panose="02040503050406030204" pitchFamily="18" charset="0"/>
                        </a:rPr>
                        <m:t>+1,…,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86FC9201-7012-41BA-8DEA-EB73CC685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487767"/>
              </a:xfrm>
              <a:prstGeom prst="rect">
                <a:avLst/>
              </a:prstGeom>
              <a:blipFill>
                <a:blip r:embed="rId2"/>
                <a:stretch>
                  <a:fillRect l="-167" t="-1589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FF5DB-098E-411E-A62B-98507316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0DA32-FF89-4BC2-BD4C-3E6D185A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19</a:t>
            </a:fld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B596B6-5F89-84C3-467C-C8418D203F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200" dirty="0">
                <a:ea typeface="Cambria" panose="02040503050406030204" pitchFamily="18" charset="0"/>
                <a:cs typeface="Times New Roman" panose="02020603050405020304" pitchFamily="18" charset="0"/>
              </a:rPr>
              <a:t>J.  V.  </a:t>
            </a:r>
            <a:r>
              <a:rPr lang="en-US" sz="1200" dirty="0" err="1">
                <a:ea typeface="Cambria" panose="02040503050406030204" pitchFamily="18" charset="0"/>
                <a:cs typeface="Times New Roman" panose="02020603050405020304" pitchFamily="18" charset="0"/>
              </a:rPr>
              <a:t>Outrata</a:t>
            </a:r>
            <a:r>
              <a:rPr lang="en-US" sz="1200" dirty="0">
                <a:ea typeface="Cambria" panose="02040503050406030204" pitchFamily="18" charset="0"/>
                <a:cs typeface="Times New Roman" panose="02020603050405020304" pitchFamily="18" charset="0"/>
              </a:rPr>
              <a:t>.  “On  the  numerical  solution  of  a class  of  Stackelberg  problems”.  </a:t>
            </a:r>
            <a:r>
              <a:rPr lang="en-US" sz="1200" dirty="0" err="1">
                <a:ea typeface="Cambria" panose="02040503050406030204" pitchFamily="18" charset="0"/>
                <a:cs typeface="Times New Roman" panose="02020603050405020304" pitchFamily="18" charset="0"/>
              </a:rPr>
              <a:t>In:Zeitschrift</a:t>
            </a:r>
            <a:r>
              <a:rPr lang="en-US" sz="1200" dirty="0">
                <a:ea typeface="Cambria" panose="02040503050406030204" pitchFamily="18" charset="0"/>
                <a:cs typeface="Times New Roman" panose="02020603050405020304" pitchFamily="18" charset="0"/>
              </a:rPr>
              <a:t>  fur Operations Research34.4 (July 1990),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2F5E03-9646-3B91-BC4B-BB4133833852}"/>
              </a:ext>
            </a:extLst>
          </p:cNvPr>
          <p:cNvSpPr/>
          <p:nvPr/>
        </p:nvSpPr>
        <p:spPr>
          <a:xfrm>
            <a:off x="8886501" y="1600200"/>
            <a:ext cx="295715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Value</a:t>
            </a:r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 </a:t>
            </a:r>
            <a:r>
              <a:rPr lang="es-E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function</a:t>
            </a:r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 </a:t>
            </a:r>
            <a:r>
              <a:rPr lang="es-E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formulation</a:t>
            </a:r>
            <a:endPara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1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0402C-A097-1A9A-F8D3-A87562BF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Public</a:t>
            </a:r>
            <a:r>
              <a:rPr lang="es-CO" dirty="0"/>
              <a:t> </a:t>
            </a:r>
            <a:r>
              <a:rPr lang="es-CO" dirty="0" err="1"/>
              <a:t>Private</a:t>
            </a:r>
            <a:r>
              <a:rPr lang="es-CO" dirty="0"/>
              <a:t> </a:t>
            </a:r>
            <a:r>
              <a:rPr lang="es-CO" dirty="0" err="1"/>
              <a:t>Partnerships</a:t>
            </a:r>
            <a:r>
              <a:rPr lang="es-CO" dirty="0"/>
              <a:t> (PPP)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7DE7E0-E57F-3694-A118-1D9A6917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s.rodriguez@ou.edu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3DAF05-409C-BA6D-448D-A0739395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2</a:t>
            </a:fld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C2A4C33-9023-91D5-6F74-3404255CA2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Camilo Gomez et al. “An exact optimization approach to the principal-agent problem in infrastructure projects via PPPs”, 2020</a:t>
            </a:r>
            <a:endParaRPr lang="es-CO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482B82D4-2579-65F8-E63C-1B7395DB3D74}"/>
              </a:ext>
            </a:extLst>
          </p:cNvPr>
          <p:cNvGrpSpPr/>
          <p:nvPr/>
        </p:nvGrpSpPr>
        <p:grpSpPr>
          <a:xfrm>
            <a:off x="77789" y="1985875"/>
            <a:ext cx="7683507" cy="3916033"/>
            <a:chOff x="1972689" y="2158137"/>
            <a:chExt cx="7683507" cy="3916033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B44691A7-1C56-EEBD-8C17-8A5C2915B157}"/>
                </a:ext>
              </a:extLst>
            </p:cNvPr>
            <p:cNvGrpSpPr/>
            <p:nvPr/>
          </p:nvGrpSpPr>
          <p:grpSpPr>
            <a:xfrm>
              <a:off x="2005202" y="2158137"/>
              <a:ext cx="7650994" cy="3916033"/>
              <a:chOff x="521406" y="2083400"/>
              <a:chExt cx="7650994" cy="3916033"/>
            </a:xfrm>
          </p:grpSpPr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AA911C4C-255F-0A15-B500-3C8A5A0B4B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1406" y="2219888"/>
                <a:ext cx="7516086" cy="3422628"/>
              </a:xfrm>
              <a:prstGeom prst="rect">
                <a:avLst/>
              </a:prstGeom>
            </p:spPr>
          </p:pic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7BC4F3E8-2F73-2B90-F0B3-DC1619AECD92}"/>
                  </a:ext>
                </a:extLst>
              </p:cNvPr>
              <p:cNvSpPr/>
              <p:nvPr/>
            </p:nvSpPr>
            <p:spPr>
              <a:xfrm>
                <a:off x="3163325" y="2083400"/>
                <a:ext cx="2232248" cy="1512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venir Next LT Pro" panose="020B0504020202020204" pitchFamily="34" charset="0"/>
                </a:endParaRPr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156F9B70-D57B-7700-E0A5-A64C3D2209CC}"/>
                  </a:ext>
                </a:extLst>
              </p:cNvPr>
              <p:cNvSpPr/>
              <p:nvPr/>
            </p:nvSpPr>
            <p:spPr>
              <a:xfrm>
                <a:off x="5940152" y="4487265"/>
                <a:ext cx="2232248" cy="1512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venir Next LT Pro" panose="020B0504020202020204" pitchFamily="34" charset="0"/>
                </a:endParaRPr>
              </a:p>
            </p:txBody>
          </p:sp>
        </p:grp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1ECE9D19-B388-44D6-589A-A4692CA5099D}"/>
                </a:ext>
              </a:extLst>
            </p:cNvPr>
            <p:cNvSpPr/>
            <p:nvPr/>
          </p:nvSpPr>
          <p:spPr>
            <a:xfrm>
              <a:off x="1972689" y="3533817"/>
              <a:ext cx="2755305" cy="102619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Government’s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objective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is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to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maximize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the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social Benefit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of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the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system</a:t>
              </a:r>
              <a:endParaRPr lang="es-CO" sz="1400" dirty="0">
                <a:solidFill>
                  <a:sysClr val="windowText" lastClr="000000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ABA4121-53D6-11E6-8D3E-A0F422D98E2B}"/>
                </a:ext>
              </a:extLst>
            </p:cNvPr>
            <p:cNvSpPr/>
            <p:nvPr/>
          </p:nvSpPr>
          <p:spPr>
            <a:xfrm>
              <a:off x="6613247" y="3583206"/>
              <a:ext cx="2755305" cy="102619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Contractor’s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objective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is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to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maximize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their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profit</a:t>
              </a:r>
              <a:endParaRPr lang="es-CO" sz="1400" dirty="0">
                <a:solidFill>
                  <a:sysClr val="windowText" lastClr="000000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FDBC20AF-73D1-0AC4-6BFA-B86B99D7F8E0}"/>
                </a:ext>
              </a:extLst>
            </p:cNvPr>
            <p:cNvSpPr/>
            <p:nvPr/>
          </p:nvSpPr>
          <p:spPr>
            <a:xfrm>
              <a:off x="4466465" y="5011232"/>
              <a:ext cx="2755305" cy="102619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The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rules are set in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the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contract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,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however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,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there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is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asymmetry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of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information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(i.e.,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agency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1400" dirty="0" err="1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problem</a:t>
              </a:r>
              <a:r>
                <a:rPr lang="es-CO" sz="140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rPr>
                <a:t>)</a:t>
              </a:r>
            </a:p>
          </p:txBody>
        </p:sp>
      </p:grpSp>
      <p:pic>
        <p:nvPicPr>
          <p:cNvPr id="21" name="Imagen 20" descr="Forma&#10;&#10;Descripción generada automáticamente con confianza baja">
            <a:extLst>
              <a:ext uri="{FF2B5EF4-FFF2-40B4-BE49-F238E27FC236}">
                <a16:creationId xmlns:a16="http://schemas.microsoft.com/office/drawing/2014/main" id="{5989F73F-4F6D-6010-AA9B-EFE58C8E09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939" y="2501202"/>
            <a:ext cx="357785" cy="357785"/>
          </a:xfrm>
          <a:prstGeom prst="rect">
            <a:avLst/>
          </a:prstGeom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1F5D3A74-627F-C078-8B4C-C29B31DD391F}"/>
              </a:ext>
            </a:extLst>
          </p:cNvPr>
          <p:cNvCxnSpPr/>
          <p:nvPr/>
        </p:nvCxnSpPr>
        <p:spPr>
          <a:xfrm>
            <a:off x="2470481" y="2260877"/>
            <a:ext cx="2721503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33BFB94-BBDC-0B12-F35B-7D0CDFB16AAB}"/>
              </a:ext>
            </a:extLst>
          </p:cNvPr>
          <p:cNvCxnSpPr/>
          <p:nvPr/>
        </p:nvCxnSpPr>
        <p:spPr>
          <a:xfrm>
            <a:off x="2571565" y="2988638"/>
            <a:ext cx="2593993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B4BEC86A-C445-64E8-F05A-FC9DD334F5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6" t="11919" r="17952" b="17515"/>
          <a:stretch/>
        </p:blipFill>
        <p:spPr>
          <a:xfrm>
            <a:off x="3606774" y="1632498"/>
            <a:ext cx="448915" cy="512335"/>
          </a:xfrm>
          <a:prstGeom prst="rect">
            <a:avLst/>
          </a:prstGeom>
        </p:spPr>
      </p:pic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A6EA718C-3CAA-E041-BEC0-F57B1953A12C}"/>
              </a:ext>
            </a:extLst>
          </p:cNvPr>
          <p:cNvCxnSpPr>
            <a:cxnSpLocks/>
          </p:cNvCxnSpPr>
          <p:nvPr/>
        </p:nvCxnSpPr>
        <p:spPr>
          <a:xfrm rot="5400000">
            <a:off x="5536805" y="4379994"/>
            <a:ext cx="914928" cy="93044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417C65A3-CCB6-0F03-EBB2-6C1B54D51D62}"/>
              </a:ext>
            </a:extLst>
          </p:cNvPr>
          <p:cNvCxnSpPr>
            <a:cxnSpLocks/>
            <a:endCxn id="14" idx="2"/>
          </p:cNvCxnSpPr>
          <p:nvPr/>
        </p:nvCxnSpPr>
        <p:spPr>
          <a:xfrm rot="10800000">
            <a:off x="1455443" y="4387752"/>
            <a:ext cx="1015037" cy="95165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agen 38" descr="Forma&#10;&#10;Descripción generada automáticamente con confianza baja">
            <a:extLst>
              <a:ext uri="{FF2B5EF4-FFF2-40B4-BE49-F238E27FC236}">
                <a16:creationId xmlns:a16="http://schemas.microsoft.com/office/drawing/2014/main" id="{B813B8D9-8439-B1D6-27D5-E82E0A06B6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90" y="5352068"/>
            <a:ext cx="533401" cy="533401"/>
          </a:xfrm>
          <a:prstGeom prst="rect">
            <a:avLst/>
          </a:prstGeom>
        </p:spPr>
      </p:pic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0AE915F-4A99-95E4-B276-95F50D18FF08}"/>
              </a:ext>
            </a:extLst>
          </p:cNvPr>
          <p:cNvCxnSpPr>
            <a:cxnSpLocks/>
          </p:cNvCxnSpPr>
          <p:nvPr/>
        </p:nvCxnSpPr>
        <p:spPr>
          <a:xfrm>
            <a:off x="3886387" y="2988638"/>
            <a:ext cx="0" cy="553367"/>
          </a:xfrm>
          <a:prstGeom prst="straightConnector1">
            <a:avLst/>
          </a:prstGeom>
          <a:ln w="7620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n 43" descr="Imagen que contiene Icono&#10;&#10;Descripción generada automáticamente">
            <a:extLst>
              <a:ext uri="{FF2B5EF4-FFF2-40B4-BE49-F238E27FC236}">
                <a16:creationId xmlns:a16="http://schemas.microsoft.com/office/drawing/2014/main" id="{9A19E359-DDF6-643C-D8C6-F91B4029AEC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11931" r="10221" b="17427"/>
          <a:stretch/>
        </p:blipFill>
        <p:spPr>
          <a:xfrm>
            <a:off x="412995" y="5172329"/>
            <a:ext cx="763305" cy="740913"/>
          </a:xfrm>
          <a:prstGeom prst="rect">
            <a:avLst/>
          </a:prstGeom>
        </p:spPr>
      </p:pic>
      <p:grpSp>
        <p:nvGrpSpPr>
          <p:cNvPr id="53" name="Grupo 52">
            <a:extLst>
              <a:ext uri="{FF2B5EF4-FFF2-40B4-BE49-F238E27FC236}">
                <a16:creationId xmlns:a16="http://schemas.microsoft.com/office/drawing/2014/main" id="{4EADA3A1-A375-6FD0-A625-B1D48B54BF58}"/>
              </a:ext>
            </a:extLst>
          </p:cNvPr>
          <p:cNvGrpSpPr/>
          <p:nvPr/>
        </p:nvGrpSpPr>
        <p:grpSpPr>
          <a:xfrm>
            <a:off x="8305611" y="2260877"/>
            <a:ext cx="3136461" cy="3073719"/>
            <a:chOff x="8143433" y="1869277"/>
            <a:chExt cx="3136461" cy="3073719"/>
          </a:xfrm>
        </p:grpSpPr>
        <p:pic>
          <p:nvPicPr>
            <p:cNvPr id="45" name="Imagen 44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06FFA5EB-C817-ACA1-52A0-7EDBC6FEC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6193" y="1888665"/>
              <a:ext cx="357785" cy="357785"/>
            </a:xfrm>
            <a:prstGeom prst="rect">
              <a:avLst/>
            </a:prstGeom>
          </p:spPr>
        </p:pic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8FEB8A80-1026-CC36-41C3-731CF0CEA4FD}"/>
                </a:ext>
              </a:extLst>
            </p:cNvPr>
            <p:cNvSpPr/>
            <p:nvPr/>
          </p:nvSpPr>
          <p:spPr>
            <a:xfrm>
              <a:off x="9057811" y="1869277"/>
              <a:ext cx="2087431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venir Next LT Pro" panose="020B0504020202020204" pitchFamily="34" charset="0"/>
                </a:rPr>
                <a:t>Inspection</a:t>
              </a:r>
              <a:r>
                <a:rPr lang="es-E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venir Next LT Pro" panose="020B0504020202020204" pitchFamily="34" charset="0"/>
                </a:rPr>
                <a:t> </a:t>
              </a:r>
              <a:r>
                <a:rPr lang="es-ES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venir Next LT Pro" panose="020B0504020202020204" pitchFamily="34" charset="0"/>
                </a:rPr>
                <a:t>actions</a:t>
              </a:r>
              <a:endPara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endParaRPr>
            </a:p>
          </p:txBody>
        </p:sp>
        <p:pic>
          <p:nvPicPr>
            <p:cNvPr id="47" name="Imagen 46" descr="Icono&#10;&#10;Descripción generada automáticamente">
              <a:extLst>
                <a:ext uri="{FF2B5EF4-FFF2-40B4-BE49-F238E27FC236}">
                  <a16:creationId xmlns:a16="http://schemas.microsoft.com/office/drawing/2014/main" id="{0DF1DCFC-9EC0-BFA9-D247-95B5515914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76" t="11919" r="17952" b="17515"/>
            <a:stretch/>
          </p:blipFill>
          <p:spPr>
            <a:xfrm>
              <a:off x="8300628" y="2501202"/>
              <a:ext cx="448915" cy="512335"/>
            </a:xfrm>
            <a:prstGeom prst="rect">
              <a:avLst/>
            </a:prstGeom>
          </p:spPr>
        </p:pic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2DBB2169-8D70-C21D-382C-D2258C5F23B7}"/>
                </a:ext>
              </a:extLst>
            </p:cNvPr>
            <p:cNvSpPr/>
            <p:nvPr/>
          </p:nvSpPr>
          <p:spPr>
            <a:xfrm>
              <a:off x="9083876" y="2619805"/>
              <a:ext cx="2035301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venir Next LT Pro" panose="020B0504020202020204" pitchFamily="34" charset="0"/>
                </a:rPr>
                <a:t>Penalties</a:t>
              </a:r>
              <a:r>
                <a:rPr lang="es-E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venir Next LT Pro" panose="020B0504020202020204" pitchFamily="34" charset="0"/>
                </a:rPr>
                <a:t>/</a:t>
              </a:r>
              <a:r>
                <a:rPr lang="es-ES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venir Next LT Pro" panose="020B0504020202020204" pitchFamily="34" charset="0"/>
                </a:rPr>
                <a:t>rewards</a:t>
              </a:r>
              <a:endPara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endParaRPr>
            </a:p>
          </p:txBody>
        </p:sp>
        <p:pic>
          <p:nvPicPr>
            <p:cNvPr id="49" name="Imagen 48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5B9198CC-9B35-5403-CFE7-968EDECAC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8385" y="3341252"/>
              <a:ext cx="533401" cy="533401"/>
            </a:xfrm>
            <a:prstGeom prst="rect">
              <a:avLst/>
            </a:prstGeom>
          </p:spPr>
        </p:pic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F8BA6355-EFC5-F5E6-25BC-3478FC7EFC4D}"/>
                </a:ext>
              </a:extLst>
            </p:cNvPr>
            <p:cNvSpPr/>
            <p:nvPr/>
          </p:nvSpPr>
          <p:spPr>
            <a:xfrm>
              <a:off x="8923159" y="3410944"/>
              <a:ext cx="2356735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venir Next LT Pro" panose="020B0504020202020204" pitchFamily="34" charset="0"/>
                </a:rPr>
                <a:t>Maintenance</a:t>
              </a:r>
              <a:r>
                <a:rPr lang="es-E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venir Next LT Pro" panose="020B0504020202020204" pitchFamily="34" charset="0"/>
                </a:rPr>
                <a:t> </a:t>
              </a:r>
              <a:r>
                <a:rPr lang="es-ES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venir Next LT Pro" panose="020B0504020202020204" pitchFamily="34" charset="0"/>
                </a:rPr>
                <a:t>actions</a:t>
              </a:r>
              <a:endPara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endParaRPr>
            </a:p>
          </p:txBody>
        </p:sp>
        <p:pic>
          <p:nvPicPr>
            <p:cNvPr id="51" name="Imagen 50" descr="Imagen que contiene Icono&#10;&#10;Descripción generada automáticamente">
              <a:extLst>
                <a:ext uri="{FF2B5EF4-FFF2-40B4-BE49-F238E27FC236}">
                  <a16:creationId xmlns:a16="http://schemas.microsoft.com/office/drawing/2014/main" id="{17515D44-422A-CAF8-D321-BA30F5BC7B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7" t="11931" r="10221" b="17427"/>
            <a:stretch/>
          </p:blipFill>
          <p:spPr>
            <a:xfrm>
              <a:off x="8143433" y="4202083"/>
              <a:ext cx="763305" cy="740913"/>
            </a:xfrm>
            <a:prstGeom prst="rect">
              <a:avLst/>
            </a:prstGeom>
          </p:spPr>
        </p:pic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0BA6752D-C2D6-D6CD-6C4A-81A30764E374}"/>
                </a:ext>
              </a:extLst>
            </p:cNvPr>
            <p:cNvSpPr/>
            <p:nvPr/>
          </p:nvSpPr>
          <p:spPr>
            <a:xfrm>
              <a:off x="9295857" y="4370213"/>
              <a:ext cx="1611339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venir Next LT Pro" panose="020B0504020202020204" pitchFamily="34" charset="0"/>
                </a:rPr>
                <a:t>Social </a:t>
              </a:r>
              <a:r>
                <a:rPr lang="es-ES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venir Next LT Pro" panose="020B0504020202020204" pitchFamily="34" charset="0"/>
                </a:rPr>
                <a:t>benefit</a:t>
              </a:r>
              <a:endPara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endParaRPr>
            </a:p>
          </p:txBody>
        </p:sp>
      </p:grpSp>
      <p:sp>
        <p:nvSpPr>
          <p:cNvPr id="3" name="Rectángulo 4">
            <a:extLst>
              <a:ext uri="{FF2B5EF4-FFF2-40B4-BE49-F238E27FC236}">
                <a16:creationId xmlns:a16="http://schemas.microsoft.com/office/drawing/2014/main" id="{A4A68B8F-D092-2A61-1B62-529682A21A48}"/>
              </a:ext>
            </a:extLst>
          </p:cNvPr>
          <p:cNvSpPr/>
          <p:nvPr/>
        </p:nvSpPr>
        <p:spPr>
          <a:xfrm>
            <a:off x="901633" y="6025786"/>
            <a:ext cx="27553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  <a:ea typeface="Cambria" panose="02040503050406030204" pitchFamily="18" charset="0"/>
              </a:rPr>
              <a:t>Pros: Technical expertise</a:t>
            </a:r>
          </a:p>
        </p:txBody>
      </p:sp>
      <p:sp>
        <p:nvSpPr>
          <p:cNvPr id="11" name="Rectángulo 9">
            <a:extLst>
              <a:ext uri="{FF2B5EF4-FFF2-40B4-BE49-F238E27FC236}">
                <a16:creationId xmlns:a16="http://schemas.microsoft.com/office/drawing/2014/main" id="{D638BCA3-94DE-736B-0170-3DB38E9C853B}"/>
              </a:ext>
            </a:extLst>
          </p:cNvPr>
          <p:cNvSpPr/>
          <p:nvPr/>
        </p:nvSpPr>
        <p:spPr>
          <a:xfrm>
            <a:off x="4047069" y="6025786"/>
            <a:ext cx="38944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  <a:ea typeface="Cambria" panose="02040503050406030204" pitchFamily="18" charset="0"/>
              </a:rPr>
              <a:t>Cons: Principal-Agent (PA) Problem</a:t>
            </a:r>
          </a:p>
        </p:txBody>
      </p:sp>
    </p:spTree>
    <p:extLst>
      <p:ext uri="{BB962C8B-B14F-4D97-AF65-F5344CB8AC3E}">
        <p14:creationId xmlns:p14="http://schemas.microsoft.com/office/powerpoint/2010/main" val="2275110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86FC9201-7012-41BA-8DEA-EB73CC685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487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 err="1"/>
                  <a:t>s.t.</a:t>
                </a:r>
                <a:r>
                  <a:rPr lang="en-US" sz="140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e>
                      </m:nary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s-CO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CO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´</m:t>
                          </m:r>
                        </m:e>
                      </m:nary>
                      <m:r>
                        <a:rPr lang="es-CO" sz="1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s-CO" sz="14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, ∀ 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s-CO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CO" sz="1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s-CO" sz="1400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es-CO" sz="1400" b="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140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O" sz="14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sSubSup>
                                        <m:sSubSupPr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p>
                                          </m:sSubSup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s-CO" sz="1400" b="0" i="1" smtClean="0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sz="1400" b="0" i="1" smtClean="0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∀ </m:t>
                                  </m:r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sSub>
                                    <m:sSubPr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ℤ</m:t>
                                      </m:r>
                                    </m:e>
                                    <m:sup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≥0</m:t>
                                      </m:r>
                                    </m:sup>
                                  </m:sSup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 ∀ </m:t>
                                  </m:r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sSubSup>
                                    <m:sSubSupPr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≥0 ∀ </m:t>
                                  </m:r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+1,…,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endParaRPr lang="es-CO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1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≥0</m:t>
                          </m:r>
                        </m:sup>
                      </m:sSup>
                      <m:r>
                        <a:rPr lang="es-CO" sz="1400" i="1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=1,…,</m:t>
                      </m:r>
                      <m:sSubSup>
                        <m:sSubSup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s-CO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1400" i="1">
                          <a:latin typeface="Cambria Math" panose="02040503050406030204" pitchFamily="18" charset="0"/>
                        </a:rPr>
                        <m:t>≥0 ∀ 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s-CO" sz="1400" i="1">
                          <a:latin typeface="Cambria Math" panose="02040503050406030204" pitchFamily="18" charset="0"/>
                        </a:rPr>
                        <m:t>+1,…,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1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≥0</m:t>
                          </m:r>
                        </m:sup>
                      </m:sSup>
                      <m:r>
                        <a:rPr lang="es-CO" sz="1400" i="1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=1,…,</m:t>
                      </m:r>
                      <m:sSubSup>
                        <m:sSubSup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s-CO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1400" i="1">
                          <a:latin typeface="Cambria Math" panose="02040503050406030204" pitchFamily="18" charset="0"/>
                        </a:rPr>
                        <m:t>≥0 ∀ 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s-CO" sz="1400" i="1">
                          <a:latin typeface="Cambria Math" panose="02040503050406030204" pitchFamily="18" charset="0"/>
                        </a:rPr>
                        <m:t>+1,…,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86FC9201-7012-41BA-8DEA-EB73CC685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487767"/>
              </a:xfrm>
              <a:prstGeom prst="rect">
                <a:avLst/>
              </a:prstGeom>
              <a:blipFill>
                <a:blip r:embed="rId2"/>
                <a:stretch>
                  <a:fillRect l="-167" t="-1589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FF5DB-098E-411E-A62B-98507316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0DA32-FF89-4BC2-BD4C-3E6D185A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20</a:t>
            </a:fld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B596B6-5F89-84C3-467C-C8418D203F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200" dirty="0">
                <a:ea typeface="Cambria" panose="02040503050406030204" pitchFamily="18" charset="0"/>
                <a:cs typeface="Times New Roman" panose="02020603050405020304" pitchFamily="18" charset="0"/>
              </a:rPr>
              <a:t>J.  V.  </a:t>
            </a:r>
            <a:r>
              <a:rPr lang="en-US" sz="1200" dirty="0" err="1">
                <a:ea typeface="Cambria" panose="02040503050406030204" pitchFamily="18" charset="0"/>
                <a:cs typeface="Times New Roman" panose="02020603050405020304" pitchFamily="18" charset="0"/>
              </a:rPr>
              <a:t>Outrata</a:t>
            </a:r>
            <a:r>
              <a:rPr lang="en-US" sz="1200" dirty="0">
                <a:ea typeface="Cambria" panose="02040503050406030204" pitchFamily="18" charset="0"/>
                <a:cs typeface="Times New Roman" panose="02020603050405020304" pitchFamily="18" charset="0"/>
              </a:rPr>
              <a:t>.  “On  the  numerical  solution  of  a class  of  Stackelberg  problems”.  </a:t>
            </a:r>
            <a:r>
              <a:rPr lang="en-US" sz="1200" dirty="0" err="1">
                <a:ea typeface="Cambria" panose="02040503050406030204" pitchFamily="18" charset="0"/>
                <a:cs typeface="Times New Roman" panose="02020603050405020304" pitchFamily="18" charset="0"/>
              </a:rPr>
              <a:t>In:Zeitschrift</a:t>
            </a:r>
            <a:r>
              <a:rPr lang="en-US" sz="1200" dirty="0">
                <a:ea typeface="Cambria" panose="02040503050406030204" pitchFamily="18" charset="0"/>
                <a:cs typeface="Times New Roman" panose="02020603050405020304" pitchFamily="18" charset="0"/>
              </a:rPr>
              <a:t>  fur Operations Research34.4 (July 1990),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0CE95E8-8FB8-FC0A-6500-63AC75A2A047}"/>
              </a:ext>
            </a:extLst>
          </p:cNvPr>
          <p:cNvSpPr/>
          <p:nvPr/>
        </p:nvSpPr>
        <p:spPr>
          <a:xfrm>
            <a:off x="8814942" y="1600200"/>
            <a:ext cx="305006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High Point </a:t>
            </a:r>
            <a:r>
              <a:rPr lang="es-E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Relaxation</a:t>
            </a:r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 (HPR)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72AF6B5-26FC-1411-72B7-9B108D01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2"/>
            <a:ext cx="10972800" cy="533401"/>
          </a:xfrm>
        </p:spPr>
        <p:txBody>
          <a:bodyPr/>
          <a:lstStyle/>
          <a:p>
            <a:r>
              <a:rPr lang="en-US" dirty="0"/>
              <a:t>Methodology: High point relaxation MIBLP</a:t>
            </a:r>
          </a:p>
        </p:txBody>
      </p:sp>
    </p:spTree>
    <p:extLst>
      <p:ext uri="{BB962C8B-B14F-4D97-AF65-F5344CB8AC3E}">
        <p14:creationId xmlns:p14="http://schemas.microsoft.com/office/powerpoint/2010/main" val="2037456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1DA4-2465-445B-86A7-CE7F0E14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Methodology&gt; High point relaxation 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86FC9201-7012-41BA-8DEA-EB73CC685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487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 err="1"/>
                  <a:t>s.t.</a:t>
                </a:r>
                <a:r>
                  <a:rPr lang="en-US" sz="140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e>
                      </m:nary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CO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CO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CO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´</m:t>
                          </m:r>
                        </m:e>
                      </m:nary>
                      <m:r>
                        <a:rPr lang="es-CO" sz="1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s-CO" sz="14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, ∀ 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CO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CO" sz="1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s-CO" sz="1400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es-CO" sz="1400" b="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140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O" sz="14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sSubSup>
                                        <m:sSubSupPr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p>
                                          </m:sSubSup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s-CO" sz="1400" b="0" i="1" smtClean="0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14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sz="1400" b="0" i="1" smtClean="0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 ∀ </m:t>
                                  </m:r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ℤ</m:t>
                                      </m:r>
                                    </m:e>
                                    <m:sup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≥</m:t>
                                      </m:r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 ∀ </m:t>
                                  </m:r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Sup>
                                    <m:sSubSupPr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 ∀ </m:t>
                                  </m:r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CO" sz="1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CO" sz="1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endParaRPr lang="es-CO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14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sz="140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s-CO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s-CO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14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sz="1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s-CO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s-CO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86FC9201-7012-41BA-8DEA-EB73CC685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487767"/>
              </a:xfrm>
              <a:prstGeom prst="rect">
                <a:avLst/>
              </a:prstGeom>
              <a:blipFill>
                <a:blip r:embed="rId2"/>
                <a:stretch>
                  <a:fillRect l="-167" t="-1589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FF5DB-098E-411E-A62B-98507316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0DA32-FF89-4BC2-BD4C-3E6D185A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21</a:t>
            </a:fld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B596B6-5F89-84C3-467C-C8418D203F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200" dirty="0">
                <a:ea typeface="Cambria" panose="02040503050406030204" pitchFamily="18" charset="0"/>
                <a:cs typeface="Times New Roman" panose="02020603050405020304" pitchFamily="18" charset="0"/>
              </a:rPr>
              <a:t>J.  V.  </a:t>
            </a:r>
            <a:r>
              <a:rPr lang="en-US" sz="1200" dirty="0" err="1">
                <a:ea typeface="Cambria" panose="02040503050406030204" pitchFamily="18" charset="0"/>
                <a:cs typeface="Times New Roman" panose="02020603050405020304" pitchFamily="18" charset="0"/>
              </a:rPr>
              <a:t>Outrata</a:t>
            </a:r>
            <a:r>
              <a:rPr lang="en-US" sz="1200" dirty="0">
                <a:ea typeface="Cambria" panose="02040503050406030204" pitchFamily="18" charset="0"/>
                <a:cs typeface="Times New Roman" panose="02020603050405020304" pitchFamily="18" charset="0"/>
              </a:rPr>
              <a:t>.  “On  the  numerical  solution  of  a class  of  Stackelberg  problems”.  </a:t>
            </a:r>
            <a:r>
              <a:rPr lang="en-US" sz="1200" dirty="0" err="1">
                <a:ea typeface="Cambria" panose="02040503050406030204" pitchFamily="18" charset="0"/>
                <a:cs typeface="Times New Roman" panose="02020603050405020304" pitchFamily="18" charset="0"/>
              </a:rPr>
              <a:t>In:Zeitschrift</a:t>
            </a:r>
            <a:r>
              <a:rPr lang="en-US" sz="1200" dirty="0">
                <a:ea typeface="Cambria" panose="02040503050406030204" pitchFamily="18" charset="0"/>
                <a:cs typeface="Times New Roman" panose="02020603050405020304" pitchFamily="18" charset="0"/>
              </a:rPr>
              <a:t>  fur Operations Research34.4 (July 1990),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A646C96-AB58-3ED5-BD45-42D0E3C4BC32}"/>
                  </a:ext>
                </a:extLst>
              </p:cNvPr>
              <p:cNvSpPr/>
              <p:nvPr/>
            </p:nvSpPr>
            <p:spPr>
              <a:xfrm>
                <a:off x="9906202" y="1600200"/>
                <a:ext cx="867545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CO" b="0" i="1" cap="none" spc="0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CO" b="0" i="0" cap="none" spc="0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HPR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E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venir Next LT Pro" panose="020B0504020202020204" pitchFamily="34" charset="0"/>
                </a:endParaRPr>
              </a:p>
            </p:txBody>
          </p:sp>
        </mc:Choice>
        <mc:Fallback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A646C96-AB58-3ED5-BD45-42D0E3C4BC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202" y="1600200"/>
                <a:ext cx="86754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612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1DA4-2465-445B-86A7-CE7F0E14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Bilevel feasibility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86FC9201-7012-41BA-8DEA-EB73CC685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487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1400" b="0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s-CO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s-CO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s-CO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s-CO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CO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s-CO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 err="1">
                    <a:solidFill>
                      <a:schemeClr val="bg2"/>
                    </a:solidFill>
                  </a:rPr>
                  <a:t>s.t.</a:t>
                </a:r>
                <a:r>
                  <a:rPr lang="en-US" sz="1400" dirty="0">
                    <a:solidFill>
                      <a:schemeClr val="bg2"/>
                    </a:solidFill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e>
                      </m:nary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CO" sz="1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CO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´</m:t>
                          </m:r>
                        </m:e>
                      </m:nary>
                      <m:r>
                        <a:rPr lang="es-CO" sz="1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s-CO" sz="1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CO" sz="1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 ∀ </m:t>
                      </m:r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CO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O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CO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7"/>
                                </m:rP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s-CO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s-CO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s-CO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C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O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CO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CO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s-CO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O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O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CO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sSubSup>
                                        <m:sSubSupPr>
                                          <m:ctrlP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s-CO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CO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es-CO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CO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s-CO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p>
                                          </m:sSubSup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s-CO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∀ </m:t>
                                  </m:r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ℤ</m:t>
                                      </m:r>
                                    </m:e>
                                    <m:sup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≥</m:t>
                                      </m:r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∀ </m:t>
                                  </m:r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Sup>
                                    <m:sSubSupPr>
                                      <m:ctrlP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∀ </m:t>
                                  </m:r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CO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s-CO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CO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CO" sz="1400" b="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C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CO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86FC9201-7012-41BA-8DEA-EB73CC685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487767"/>
              </a:xfrm>
              <a:prstGeom prst="rect">
                <a:avLst/>
              </a:prstGeom>
              <a:blipFill>
                <a:blip r:embed="rId2"/>
                <a:stretch>
                  <a:fillRect l="-167" t="-1589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FF5DB-098E-411E-A62B-98507316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0DA32-FF89-4BC2-BD4C-3E6D185A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22</a:t>
            </a:fld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B596B6-5F89-84C3-467C-C8418D203F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200" dirty="0">
                <a:ea typeface="Cambria" panose="02040503050406030204" pitchFamily="18" charset="0"/>
                <a:cs typeface="Times New Roman" panose="02020603050405020304" pitchFamily="18" charset="0"/>
              </a:rPr>
              <a:t>J.  V.  </a:t>
            </a:r>
            <a:r>
              <a:rPr lang="en-US" sz="1200" dirty="0" err="1">
                <a:ea typeface="Cambria" panose="02040503050406030204" pitchFamily="18" charset="0"/>
                <a:cs typeface="Times New Roman" panose="02020603050405020304" pitchFamily="18" charset="0"/>
              </a:rPr>
              <a:t>Outrata</a:t>
            </a:r>
            <a:r>
              <a:rPr lang="en-US" sz="1200" dirty="0">
                <a:ea typeface="Cambria" panose="02040503050406030204" pitchFamily="18" charset="0"/>
                <a:cs typeface="Times New Roman" panose="02020603050405020304" pitchFamily="18" charset="0"/>
              </a:rPr>
              <a:t>.  “On  the  numerical  solution  of  a class  of  Stackelberg  problems”.  </a:t>
            </a:r>
            <a:r>
              <a:rPr lang="en-US" sz="1200" dirty="0" err="1">
                <a:ea typeface="Cambria" panose="02040503050406030204" pitchFamily="18" charset="0"/>
                <a:cs typeface="Times New Roman" panose="02020603050405020304" pitchFamily="18" charset="0"/>
              </a:rPr>
              <a:t>In:Zeitschrift</a:t>
            </a:r>
            <a:r>
              <a:rPr lang="en-US" sz="1200" dirty="0">
                <a:ea typeface="Cambria" panose="02040503050406030204" pitchFamily="18" charset="0"/>
                <a:cs typeface="Times New Roman" panose="02020603050405020304" pitchFamily="18" charset="0"/>
              </a:rPr>
              <a:t>  fur Operations Research34.4 (July 1990),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F6E6579-A028-C3FA-5C6B-5AD324FB0438}"/>
              </a:ext>
            </a:extLst>
          </p:cNvPr>
          <p:cNvSpPr/>
          <p:nvPr/>
        </p:nvSpPr>
        <p:spPr>
          <a:xfrm>
            <a:off x="9377086" y="1600200"/>
            <a:ext cx="192578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Bilevel</a:t>
            </a:r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 </a:t>
            </a:r>
            <a:r>
              <a:rPr lang="es-E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feasibility</a:t>
            </a:r>
            <a:endPara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176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AE8E679D-9E84-443D-BBEA-7906DC3B3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657" y="1467956"/>
            <a:ext cx="6342686" cy="4996759"/>
          </a:xfrm>
          <a:prstGeom prst="rect">
            <a:avLst/>
          </a:prstGeom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5E2BA379-B344-491C-8923-D981BC3B87D1}"/>
              </a:ext>
            </a:extLst>
          </p:cNvPr>
          <p:cNvSpPr/>
          <p:nvPr/>
        </p:nvSpPr>
        <p:spPr>
          <a:xfrm>
            <a:off x="3506887" y="4218008"/>
            <a:ext cx="122413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C504F82-3A90-432F-9671-E5A2228A28B2}"/>
              </a:ext>
            </a:extLst>
          </p:cNvPr>
          <p:cNvSpPr/>
          <p:nvPr/>
        </p:nvSpPr>
        <p:spPr>
          <a:xfrm>
            <a:off x="4295800" y="5010096"/>
            <a:ext cx="1224136" cy="9015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7D5726E-65C9-44EF-8DF3-9C64930ADCD8}"/>
              </a:ext>
            </a:extLst>
          </p:cNvPr>
          <p:cNvSpPr/>
          <p:nvPr/>
        </p:nvSpPr>
        <p:spPr>
          <a:xfrm>
            <a:off x="5405481" y="4457054"/>
            <a:ext cx="978551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17688A0E-3418-49C4-A112-A86C7CE28E56}"/>
              </a:ext>
            </a:extLst>
          </p:cNvPr>
          <p:cNvSpPr/>
          <p:nvPr/>
        </p:nvSpPr>
        <p:spPr>
          <a:xfrm>
            <a:off x="4043772" y="3394936"/>
            <a:ext cx="504056" cy="5400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125E40E-3D9B-4D3B-8E53-45F4469750B3}"/>
              </a:ext>
            </a:extLst>
          </p:cNvPr>
          <p:cNvSpPr/>
          <p:nvPr/>
        </p:nvSpPr>
        <p:spPr>
          <a:xfrm>
            <a:off x="3797228" y="4047048"/>
            <a:ext cx="687252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FA405B91-2425-433C-BB9E-237497678573}"/>
              </a:ext>
            </a:extLst>
          </p:cNvPr>
          <p:cNvSpPr/>
          <p:nvPr/>
        </p:nvSpPr>
        <p:spPr>
          <a:xfrm>
            <a:off x="4475822" y="4652833"/>
            <a:ext cx="674553" cy="4693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C72D223-D5CC-4523-B139-A73FC8335C45}"/>
              </a:ext>
            </a:extLst>
          </p:cNvPr>
          <p:cNvSpPr/>
          <p:nvPr/>
        </p:nvSpPr>
        <p:spPr>
          <a:xfrm>
            <a:off x="4140854" y="5090060"/>
            <a:ext cx="122413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AE3BB7EE-EB72-4F88-BC4E-7F7CEF26574E}"/>
              </a:ext>
            </a:extLst>
          </p:cNvPr>
          <p:cNvSpPr/>
          <p:nvPr/>
        </p:nvSpPr>
        <p:spPr>
          <a:xfrm>
            <a:off x="3506887" y="4378134"/>
            <a:ext cx="893695" cy="7440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D893F967-8BE7-41DB-AB01-541DE2D7E5A9}"/>
              </a:ext>
            </a:extLst>
          </p:cNvPr>
          <p:cNvSpPr/>
          <p:nvPr/>
        </p:nvSpPr>
        <p:spPr>
          <a:xfrm>
            <a:off x="4356851" y="3568878"/>
            <a:ext cx="255259" cy="4628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3D4C233-8AB0-4EB5-94B1-74C3EF77D8B8}"/>
              </a:ext>
            </a:extLst>
          </p:cNvPr>
          <p:cNvSpPr/>
          <p:nvPr/>
        </p:nvSpPr>
        <p:spPr>
          <a:xfrm rot="20441106">
            <a:off x="4666213" y="3128167"/>
            <a:ext cx="527521" cy="121116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8A06B835-8BD6-45AE-A7EC-D02F84A1369A}"/>
              </a:ext>
            </a:extLst>
          </p:cNvPr>
          <p:cNvSpPr/>
          <p:nvPr/>
        </p:nvSpPr>
        <p:spPr>
          <a:xfrm>
            <a:off x="5462390" y="4320543"/>
            <a:ext cx="1182516" cy="50907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CD05479-849A-41C8-AA9C-47D083A9BEBC}"/>
              </a:ext>
            </a:extLst>
          </p:cNvPr>
          <p:cNvSpPr/>
          <p:nvPr/>
        </p:nvSpPr>
        <p:spPr>
          <a:xfrm rot="20830345">
            <a:off x="5054467" y="4095985"/>
            <a:ext cx="992682" cy="2518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005831DD-2E98-468E-988B-3AF849F8E650}"/>
              </a:ext>
            </a:extLst>
          </p:cNvPr>
          <p:cNvSpPr/>
          <p:nvPr/>
        </p:nvSpPr>
        <p:spPr>
          <a:xfrm rot="2288032">
            <a:off x="4980779" y="4039870"/>
            <a:ext cx="519283" cy="1754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DAAB0B92-D144-42F9-BF26-802CB57285A6}"/>
              </a:ext>
            </a:extLst>
          </p:cNvPr>
          <p:cNvSpPr/>
          <p:nvPr/>
        </p:nvSpPr>
        <p:spPr>
          <a:xfrm>
            <a:off x="5037645" y="3835882"/>
            <a:ext cx="279551" cy="2036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A690A854-2734-4107-8600-6512F74CB373}"/>
              </a:ext>
            </a:extLst>
          </p:cNvPr>
          <p:cNvSpPr/>
          <p:nvPr/>
        </p:nvSpPr>
        <p:spPr>
          <a:xfrm>
            <a:off x="5729738" y="4117890"/>
            <a:ext cx="147010" cy="1731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F53E0E86-7A31-4D95-AC08-DA76BE85A82C}"/>
              </a:ext>
            </a:extLst>
          </p:cNvPr>
          <p:cNvSpPr/>
          <p:nvPr/>
        </p:nvSpPr>
        <p:spPr>
          <a:xfrm>
            <a:off x="5971058" y="4054678"/>
            <a:ext cx="147010" cy="1731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1F66964C-EE17-4B4C-B2DB-EB1A7BAD17AB}"/>
              </a:ext>
            </a:extLst>
          </p:cNvPr>
          <p:cNvSpPr/>
          <p:nvPr/>
        </p:nvSpPr>
        <p:spPr>
          <a:xfrm>
            <a:off x="5860105" y="4079174"/>
            <a:ext cx="147010" cy="1731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952725CE-34F6-426E-B451-E7E48653367E}"/>
              </a:ext>
            </a:extLst>
          </p:cNvPr>
          <p:cNvSpPr/>
          <p:nvPr/>
        </p:nvSpPr>
        <p:spPr>
          <a:xfrm>
            <a:off x="5449836" y="4054678"/>
            <a:ext cx="147010" cy="1731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E1BBF65E-9D97-4B2A-A8BE-CCD0247DD8F3}"/>
              </a:ext>
            </a:extLst>
          </p:cNvPr>
          <p:cNvSpPr/>
          <p:nvPr/>
        </p:nvSpPr>
        <p:spPr>
          <a:xfrm>
            <a:off x="8111915" y="3676179"/>
            <a:ext cx="895660" cy="50907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E7E1F5DB-B65D-4A3B-B735-44ABF31A76A7}"/>
              </a:ext>
            </a:extLst>
          </p:cNvPr>
          <p:cNvSpPr/>
          <p:nvPr/>
        </p:nvSpPr>
        <p:spPr>
          <a:xfrm>
            <a:off x="3671385" y="1589562"/>
            <a:ext cx="282349" cy="511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DBB5EFA-D2DC-4504-8817-AA04AD88B279}"/>
              </a:ext>
            </a:extLst>
          </p:cNvPr>
          <p:cNvCxnSpPr>
            <a:cxnSpLocks/>
          </p:cNvCxnSpPr>
          <p:nvPr/>
        </p:nvCxnSpPr>
        <p:spPr>
          <a:xfrm flipH="1" flipV="1">
            <a:off x="4044800" y="1584710"/>
            <a:ext cx="781504" cy="287015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3E382068-7ED3-4C78-8965-403524004854}"/>
              </a:ext>
            </a:extLst>
          </p:cNvPr>
          <p:cNvCxnSpPr>
            <a:cxnSpLocks/>
          </p:cNvCxnSpPr>
          <p:nvPr/>
        </p:nvCxnSpPr>
        <p:spPr>
          <a:xfrm flipV="1">
            <a:off x="4939480" y="3763964"/>
            <a:ext cx="3153791" cy="76504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id="{16D3D2D5-BED6-47E3-BBC3-2C4B600CDC91}"/>
              </a:ext>
            </a:extLst>
          </p:cNvPr>
          <p:cNvSpPr/>
          <p:nvPr/>
        </p:nvSpPr>
        <p:spPr>
          <a:xfrm>
            <a:off x="7462757" y="1874433"/>
            <a:ext cx="328487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Extreme </a:t>
            </a:r>
            <a:r>
              <a:rPr lang="es-ES" sz="2800" dirty="0" err="1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rays</a:t>
            </a:r>
            <a:r>
              <a:rPr lang="es-ES" sz="28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: </a:t>
            </a:r>
          </a:p>
          <a:p>
            <a:pPr algn="ctr"/>
            <a:r>
              <a:rPr lang="es-ES" sz="2800" dirty="0" err="1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Corner</a:t>
            </a:r>
            <a:r>
              <a:rPr lang="es-ES" sz="28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 </a:t>
            </a:r>
            <a:r>
              <a:rPr lang="es-ES" sz="2800" dirty="0" err="1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</a:rPr>
              <a:t>Polyhedron</a:t>
            </a:r>
            <a:endParaRPr lang="es-ES" sz="280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venir Next LT Pro" panose="020B0504020202020204" pitchFamily="34" charset="0"/>
            </a:endParaRP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C4642536-E4F1-4300-87EA-E07C0C5528CC}"/>
              </a:ext>
            </a:extLst>
          </p:cNvPr>
          <p:cNvSpPr/>
          <p:nvPr/>
        </p:nvSpPr>
        <p:spPr>
          <a:xfrm>
            <a:off x="6384032" y="4543520"/>
            <a:ext cx="2736305" cy="366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554E6-5D41-A235-4A78-4D5AF84A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2"/>
            <a:ext cx="10972800" cy="533401"/>
          </a:xfrm>
        </p:spPr>
        <p:txBody>
          <a:bodyPr/>
          <a:lstStyle/>
          <a:p>
            <a:r>
              <a:rPr lang="en-US" dirty="0"/>
              <a:t>Methodology: Intersection cuts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C8FE51B-5861-0CC9-53BE-332D6FE8EED0}"/>
              </a:ext>
            </a:extLst>
          </p:cNvPr>
          <p:cNvSpPr/>
          <p:nvPr/>
        </p:nvSpPr>
        <p:spPr>
          <a:xfrm>
            <a:off x="4727848" y="4412053"/>
            <a:ext cx="288032" cy="30882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ángulo 1">
            <a:extLst>
              <a:ext uri="{FF2B5EF4-FFF2-40B4-BE49-F238E27FC236}">
                <a16:creationId xmlns:a16="http://schemas.microsoft.com/office/drawing/2014/main" id="{A3168979-87B2-775A-26DC-DB758FAC91FA}"/>
              </a:ext>
            </a:extLst>
          </p:cNvPr>
          <p:cNvSpPr/>
          <p:nvPr/>
        </p:nvSpPr>
        <p:spPr>
          <a:xfrm>
            <a:off x="4372170" y="1887856"/>
            <a:ext cx="3169150" cy="2174886"/>
          </a:xfrm>
          <a:custGeom>
            <a:avLst/>
            <a:gdLst>
              <a:gd name="connsiteX0" fmla="*/ 0 w 1911850"/>
              <a:gd name="connsiteY0" fmla="*/ 0 h 1489086"/>
              <a:gd name="connsiteX1" fmla="*/ 1911850 w 1911850"/>
              <a:gd name="connsiteY1" fmla="*/ 0 h 1489086"/>
              <a:gd name="connsiteX2" fmla="*/ 1911850 w 1911850"/>
              <a:gd name="connsiteY2" fmla="*/ 1489086 h 1489086"/>
              <a:gd name="connsiteX3" fmla="*/ 0 w 1911850"/>
              <a:gd name="connsiteY3" fmla="*/ 1489086 h 1489086"/>
              <a:gd name="connsiteX4" fmla="*/ 0 w 1911850"/>
              <a:gd name="connsiteY4" fmla="*/ 0 h 1489086"/>
              <a:gd name="connsiteX0" fmla="*/ 0 w 5632950"/>
              <a:gd name="connsiteY0" fmla="*/ 0 h 1768486"/>
              <a:gd name="connsiteX1" fmla="*/ 5632950 w 5632950"/>
              <a:gd name="connsiteY1" fmla="*/ 279400 h 1768486"/>
              <a:gd name="connsiteX2" fmla="*/ 5632950 w 5632950"/>
              <a:gd name="connsiteY2" fmla="*/ 1768486 h 1768486"/>
              <a:gd name="connsiteX3" fmla="*/ 3721100 w 5632950"/>
              <a:gd name="connsiteY3" fmla="*/ 1768486 h 1768486"/>
              <a:gd name="connsiteX4" fmla="*/ 0 w 5632950"/>
              <a:gd name="connsiteY4" fmla="*/ 0 h 1768486"/>
              <a:gd name="connsiteX0" fmla="*/ 0 w 5632950"/>
              <a:gd name="connsiteY0" fmla="*/ 0 h 1768486"/>
              <a:gd name="connsiteX1" fmla="*/ 3131050 w 5632950"/>
              <a:gd name="connsiteY1" fmla="*/ 12700 h 1768486"/>
              <a:gd name="connsiteX2" fmla="*/ 5632950 w 5632950"/>
              <a:gd name="connsiteY2" fmla="*/ 1768486 h 1768486"/>
              <a:gd name="connsiteX3" fmla="*/ 3721100 w 5632950"/>
              <a:gd name="connsiteY3" fmla="*/ 1768486 h 1768486"/>
              <a:gd name="connsiteX4" fmla="*/ 0 w 5632950"/>
              <a:gd name="connsiteY4" fmla="*/ 0 h 1768486"/>
              <a:gd name="connsiteX0" fmla="*/ 0 w 5632950"/>
              <a:gd name="connsiteY0" fmla="*/ 0 h 2174886"/>
              <a:gd name="connsiteX1" fmla="*/ 3131050 w 5632950"/>
              <a:gd name="connsiteY1" fmla="*/ 12700 h 2174886"/>
              <a:gd name="connsiteX2" fmla="*/ 5632950 w 5632950"/>
              <a:gd name="connsiteY2" fmla="*/ 1768486 h 2174886"/>
              <a:gd name="connsiteX3" fmla="*/ 1054100 w 5632950"/>
              <a:gd name="connsiteY3" fmla="*/ 2174886 h 2174886"/>
              <a:gd name="connsiteX4" fmla="*/ 0 w 5632950"/>
              <a:gd name="connsiteY4" fmla="*/ 0 h 2174886"/>
              <a:gd name="connsiteX0" fmla="*/ 0 w 3600950"/>
              <a:gd name="connsiteY0" fmla="*/ 0 h 2174886"/>
              <a:gd name="connsiteX1" fmla="*/ 3131050 w 3600950"/>
              <a:gd name="connsiteY1" fmla="*/ 12700 h 2174886"/>
              <a:gd name="connsiteX2" fmla="*/ 3600950 w 3600950"/>
              <a:gd name="connsiteY2" fmla="*/ 1349386 h 2174886"/>
              <a:gd name="connsiteX3" fmla="*/ 1054100 w 3600950"/>
              <a:gd name="connsiteY3" fmla="*/ 2174886 h 2174886"/>
              <a:gd name="connsiteX4" fmla="*/ 0 w 3600950"/>
              <a:gd name="connsiteY4" fmla="*/ 0 h 2174886"/>
              <a:gd name="connsiteX0" fmla="*/ 0 w 3169150"/>
              <a:gd name="connsiteY0" fmla="*/ 0 h 2174886"/>
              <a:gd name="connsiteX1" fmla="*/ 3131050 w 3169150"/>
              <a:gd name="connsiteY1" fmla="*/ 12700 h 2174886"/>
              <a:gd name="connsiteX2" fmla="*/ 3169150 w 3169150"/>
              <a:gd name="connsiteY2" fmla="*/ 1870086 h 2174886"/>
              <a:gd name="connsiteX3" fmla="*/ 1054100 w 3169150"/>
              <a:gd name="connsiteY3" fmla="*/ 2174886 h 2174886"/>
              <a:gd name="connsiteX4" fmla="*/ 0 w 3169150"/>
              <a:gd name="connsiteY4" fmla="*/ 0 h 2174886"/>
              <a:gd name="connsiteX0" fmla="*/ 0 w 3169150"/>
              <a:gd name="connsiteY0" fmla="*/ 0 h 2174886"/>
              <a:gd name="connsiteX1" fmla="*/ 3131050 w 3169150"/>
              <a:gd name="connsiteY1" fmla="*/ 12700 h 2174886"/>
              <a:gd name="connsiteX2" fmla="*/ 3169150 w 3169150"/>
              <a:gd name="connsiteY2" fmla="*/ 1870086 h 2174886"/>
              <a:gd name="connsiteX3" fmla="*/ 1054100 w 3169150"/>
              <a:gd name="connsiteY3" fmla="*/ 2174886 h 2174886"/>
              <a:gd name="connsiteX4" fmla="*/ 0 w 3169150"/>
              <a:gd name="connsiteY4" fmla="*/ 0 h 2174886"/>
              <a:gd name="connsiteX0" fmla="*/ 0 w 3169150"/>
              <a:gd name="connsiteY0" fmla="*/ 0 h 2174886"/>
              <a:gd name="connsiteX1" fmla="*/ 3131050 w 3169150"/>
              <a:gd name="connsiteY1" fmla="*/ 12700 h 2174886"/>
              <a:gd name="connsiteX2" fmla="*/ 3169150 w 3169150"/>
              <a:gd name="connsiteY2" fmla="*/ 1870086 h 2174886"/>
              <a:gd name="connsiteX3" fmla="*/ 1054100 w 3169150"/>
              <a:gd name="connsiteY3" fmla="*/ 2174886 h 2174886"/>
              <a:gd name="connsiteX4" fmla="*/ 0 w 3169150"/>
              <a:gd name="connsiteY4" fmla="*/ 0 h 217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9150" h="2174886">
                <a:moveTo>
                  <a:pt x="0" y="0"/>
                </a:moveTo>
                <a:lnTo>
                  <a:pt x="3131050" y="12700"/>
                </a:lnTo>
                <a:lnTo>
                  <a:pt x="3169150" y="1870086"/>
                </a:lnTo>
                <a:cubicBezTo>
                  <a:pt x="2095833" y="2162186"/>
                  <a:pt x="1759117" y="2073286"/>
                  <a:pt x="1054100" y="217488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Convex</a:t>
            </a:r>
            <a:r>
              <a:rPr lang="es-CO" dirty="0">
                <a:solidFill>
                  <a:schemeClr val="tx1"/>
                </a:solidFill>
                <a:latin typeface="Avenir Next LT Pro" panose="020B0504020202020204" pitchFamily="34" charset="0"/>
              </a:rPr>
              <a:t> Hull </a:t>
            </a:r>
            <a:r>
              <a:rPr lang="es-CO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of</a:t>
            </a:r>
            <a:r>
              <a:rPr lang="es-CO" dirty="0">
                <a:solidFill>
                  <a:schemeClr val="tx1"/>
                </a:solidFill>
                <a:latin typeface="Avenir Next LT Pro" panose="020B0504020202020204" pitchFamily="34" charset="0"/>
              </a:rPr>
              <a:t> </a:t>
            </a:r>
            <a:r>
              <a:rPr lang="es-CO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bilevel</a:t>
            </a:r>
            <a:r>
              <a:rPr lang="es-CO" dirty="0">
                <a:solidFill>
                  <a:schemeClr val="tx1"/>
                </a:solidFill>
                <a:latin typeface="Avenir Next LT Pro" panose="020B0504020202020204" pitchFamily="34" charset="0"/>
              </a:rPr>
              <a:t> </a:t>
            </a:r>
            <a:r>
              <a:rPr lang="es-CO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solutions</a:t>
            </a:r>
            <a:endParaRPr lang="es-CO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" name="Marcador de pie de página 3">
            <a:extLst>
              <a:ext uri="{FF2B5EF4-FFF2-40B4-BE49-F238E27FC236}">
                <a16:creationId xmlns:a16="http://schemas.microsoft.com/office/drawing/2014/main" id="{1718C5E5-196D-386B-B044-8177ED7F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2045" y="6505935"/>
            <a:ext cx="2095863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s.rodriguez@ou.edu</a:t>
            </a:r>
          </a:p>
        </p:txBody>
      </p:sp>
      <p:sp>
        <p:nvSpPr>
          <p:cNvPr id="7" name="Marcador de número de diapositiva 4">
            <a:extLst>
              <a:ext uri="{FF2B5EF4-FFF2-40B4-BE49-F238E27FC236}">
                <a16:creationId xmlns:a16="http://schemas.microsoft.com/office/drawing/2014/main" id="{995DB7B7-EFA4-2EBD-4A08-5F820F06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518995"/>
            <a:ext cx="522514" cy="325945"/>
          </a:xfrm>
        </p:spPr>
        <p:txBody>
          <a:bodyPr/>
          <a:lstStyle/>
          <a:p>
            <a:fld id="{114EE03A-2A00-4056-963E-94A1743919E7}" type="slidenum">
              <a:rPr lang="en-US" smtClean="0">
                <a:solidFill>
                  <a:schemeClr val="bg1"/>
                </a:solidFill>
                <a:latin typeface="Avenir Next LT Pro" panose="020B0504020202020204" pitchFamily="34" charset="0"/>
              </a:rPr>
              <a:t>23</a:t>
            </a:fld>
            <a:endParaRPr lang="en-US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Marcador de texto 5">
            <a:extLst>
              <a:ext uri="{FF2B5EF4-FFF2-40B4-BE49-F238E27FC236}">
                <a16:creationId xmlns:a16="http://schemas.microsoft.com/office/drawing/2014/main" id="{4B152A27-81B0-EA9C-194C-630A8977F5FD}"/>
              </a:ext>
            </a:extLst>
          </p:cNvPr>
          <p:cNvSpPr txBox="1">
            <a:spLocks/>
          </p:cNvSpPr>
          <p:nvPr/>
        </p:nvSpPr>
        <p:spPr>
          <a:xfrm>
            <a:off x="87086" y="6516384"/>
            <a:ext cx="7516086" cy="3390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900" dirty="0">
                <a:solidFill>
                  <a:schemeClr val="bg1"/>
                </a:solidFill>
              </a:rPr>
              <a:t>Michele </a:t>
            </a:r>
            <a:r>
              <a:rPr lang="es-CO" sz="900" dirty="0" err="1">
                <a:solidFill>
                  <a:schemeClr val="bg1"/>
                </a:solidFill>
              </a:rPr>
              <a:t>Conforti</a:t>
            </a:r>
            <a:r>
              <a:rPr lang="es-CO" sz="900" dirty="0">
                <a:solidFill>
                  <a:schemeClr val="bg1"/>
                </a:solidFill>
              </a:rPr>
              <a:t>, G ́</a:t>
            </a:r>
            <a:r>
              <a:rPr lang="es-CO" sz="900" dirty="0" err="1">
                <a:solidFill>
                  <a:schemeClr val="bg1"/>
                </a:solidFill>
              </a:rPr>
              <a:t>erard</a:t>
            </a:r>
            <a:r>
              <a:rPr lang="es-CO" sz="900" dirty="0">
                <a:solidFill>
                  <a:schemeClr val="bg1"/>
                </a:solidFill>
              </a:rPr>
              <a:t> </a:t>
            </a:r>
            <a:r>
              <a:rPr lang="es-CO" sz="900" dirty="0" err="1">
                <a:solidFill>
                  <a:schemeClr val="bg1"/>
                </a:solidFill>
              </a:rPr>
              <a:t>Cornu</a:t>
            </a:r>
            <a:r>
              <a:rPr lang="es-CO" sz="900" dirty="0">
                <a:solidFill>
                  <a:schemeClr val="bg1"/>
                </a:solidFill>
              </a:rPr>
              <a:t> ́</a:t>
            </a:r>
            <a:r>
              <a:rPr lang="es-CO" sz="900" dirty="0" err="1">
                <a:solidFill>
                  <a:schemeClr val="bg1"/>
                </a:solidFill>
              </a:rPr>
              <a:t>ejols</a:t>
            </a:r>
            <a:r>
              <a:rPr lang="es-CO" sz="900" dirty="0">
                <a:solidFill>
                  <a:schemeClr val="bg1"/>
                </a:solidFill>
              </a:rPr>
              <a:t>, and Giacomo </a:t>
            </a:r>
            <a:r>
              <a:rPr lang="es-CO" sz="900" dirty="0" err="1">
                <a:solidFill>
                  <a:schemeClr val="bg1"/>
                </a:solidFill>
              </a:rPr>
              <a:t>Zambelli</a:t>
            </a:r>
            <a:r>
              <a:rPr lang="es-CO" sz="900" dirty="0">
                <a:solidFill>
                  <a:schemeClr val="bg1"/>
                </a:solidFill>
              </a:rPr>
              <a:t>. “</a:t>
            </a:r>
            <a:r>
              <a:rPr lang="es-CO" sz="900" dirty="0" err="1">
                <a:solidFill>
                  <a:schemeClr val="bg1"/>
                </a:solidFill>
              </a:rPr>
              <a:t>Equivalence</a:t>
            </a:r>
            <a:r>
              <a:rPr lang="es-CO" sz="900" dirty="0">
                <a:solidFill>
                  <a:schemeClr val="bg1"/>
                </a:solidFill>
              </a:rPr>
              <a:t> </a:t>
            </a:r>
            <a:r>
              <a:rPr lang="es-CO" sz="900" dirty="0" err="1">
                <a:solidFill>
                  <a:schemeClr val="bg1"/>
                </a:solidFill>
              </a:rPr>
              <a:t>between</a:t>
            </a:r>
            <a:r>
              <a:rPr lang="es-CO" sz="900" dirty="0">
                <a:solidFill>
                  <a:schemeClr val="bg1"/>
                </a:solidFill>
              </a:rPr>
              <a:t> </a:t>
            </a:r>
            <a:r>
              <a:rPr lang="es-CO" sz="900" dirty="0" err="1">
                <a:solidFill>
                  <a:schemeClr val="bg1"/>
                </a:solidFill>
              </a:rPr>
              <a:t>in-tersection</a:t>
            </a:r>
            <a:r>
              <a:rPr lang="es-CO" sz="900" dirty="0">
                <a:solidFill>
                  <a:schemeClr val="bg1"/>
                </a:solidFill>
              </a:rPr>
              <a:t> </a:t>
            </a:r>
            <a:r>
              <a:rPr lang="es-CO" sz="900" dirty="0" err="1">
                <a:solidFill>
                  <a:schemeClr val="bg1"/>
                </a:solidFill>
              </a:rPr>
              <a:t>cuts</a:t>
            </a:r>
            <a:r>
              <a:rPr lang="es-CO" sz="900" dirty="0">
                <a:solidFill>
                  <a:schemeClr val="bg1"/>
                </a:solidFill>
              </a:rPr>
              <a:t> and </a:t>
            </a:r>
            <a:r>
              <a:rPr lang="es-CO" sz="900" dirty="0" err="1">
                <a:solidFill>
                  <a:schemeClr val="bg1"/>
                </a:solidFill>
              </a:rPr>
              <a:t>the</a:t>
            </a:r>
            <a:r>
              <a:rPr lang="es-CO" sz="900" dirty="0">
                <a:solidFill>
                  <a:schemeClr val="bg1"/>
                </a:solidFill>
              </a:rPr>
              <a:t> </a:t>
            </a:r>
            <a:r>
              <a:rPr lang="es-CO" sz="900" dirty="0" err="1">
                <a:solidFill>
                  <a:schemeClr val="bg1"/>
                </a:solidFill>
              </a:rPr>
              <a:t>corner</a:t>
            </a:r>
            <a:r>
              <a:rPr lang="es-CO" sz="900" dirty="0">
                <a:solidFill>
                  <a:schemeClr val="bg1"/>
                </a:solidFill>
              </a:rPr>
              <a:t> </a:t>
            </a:r>
            <a:r>
              <a:rPr lang="es-CO" sz="900" dirty="0" err="1">
                <a:solidFill>
                  <a:schemeClr val="bg1"/>
                </a:solidFill>
              </a:rPr>
              <a:t>polyhedron</a:t>
            </a:r>
            <a:r>
              <a:rPr lang="es-CO" sz="900" dirty="0">
                <a:solidFill>
                  <a:schemeClr val="bg1"/>
                </a:solidFill>
              </a:rPr>
              <a:t>”. </a:t>
            </a:r>
            <a:r>
              <a:rPr lang="es-CO" sz="900" dirty="0" err="1">
                <a:solidFill>
                  <a:schemeClr val="bg1"/>
                </a:solidFill>
              </a:rPr>
              <a:t>In:Oper</a:t>
            </a:r>
            <a:r>
              <a:rPr lang="es-CO" sz="900" dirty="0">
                <a:solidFill>
                  <a:schemeClr val="bg1"/>
                </a:solidFill>
              </a:rPr>
              <a:t>. Res. Lett.38.3 (2010), pp. 153–155.issn: 01676377.doi:10.1016/j.orl.2010.02.006.url:www.elsevier.com/locate/</a:t>
            </a:r>
            <a:r>
              <a:rPr lang="es-CO" sz="900" dirty="0" err="1">
                <a:solidFill>
                  <a:schemeClr val="bg1"/>
                </a:solidFill>
              </a:rPr>
              <a:t>orl</a:t>
            </a:r>
            <a:r>
              <a:rPr lang="es-CO" sz="900" dirty="0">
                <a:solidFill>
                  <a:schemeClr val="bg1"/>
                </a:solidFill>
              </a:rPr>
              <a:t>.</a:t>
            </a:r>
          </a:p>
          <a:p>
            <a:endParaRPr lang="es-CO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489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AE8E679D-9E84-443D-BBEA-7906DC3B3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657" y="1467956"/>
            <a:ext cx="6342686" cy="4996759"/>
          </a:xfrm>
          <a:prstGeom prst="rect">
            <a:avLst/>
          </a:prstGeom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5E2BA379-B344-491C-8923-D981BC3B87D1}"/>
              </a:ext>
            </a:extLst>
          </p:cNvPr>
          <p:cNvSpPr/>
          <p:nvPr/>
        </p:nvSpPr>
        <p:spPr>
          <a:xfrm>
            <a:off x="3506887" y="4218008"/>
            <a:ext cx="122413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C504F82-3A90-432F-9671-E5A2228A28B2}"/>
              </a:ext>
            </a:extLst>
          </p:cNvPr>
          <p:cNvSpPr/>
          <p:nvPr/>
        </p:nvSpPr>
        <p:spPr>
          <a:xfrm>
            <a:off x="4295800" y="5010096"/>
            <a:ext cx="1224136" cy="9015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7D5726E-65C9-44EF-8DF3-9C64930ADCD8}"/>
              </a:ext>
            </a:extLst>
          </p:cNvPr>
          <p:cNvSpPr/>
          <p:nvPr/>
        </p:nvSpPr>
        <p:spPr>
          <a:xfrm>
            <a:off x="5405481" y="4457054"/>
            <a:ext cx="978551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7DEEA9C-948B-4858-A047-36328EB60A69}"/>
              </a:ext>
            </a:extLst>
          </p:cNvPr>
          <p:cNvSpPr/>
          <p:nvPr/>
        </p:nvSpPr>
        <p:spPr>
          <a:xfrm>
            <a:off x="6236843" y="4147476"/>
            <a:ext cx="122413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17688A0E-3418-49C4-A112-A86C7CE28E56}"/>
              </a:ext>
            </a:extLst>
          </p:cNvPr>
          <p:cNvSpPr/>
          <p:nvPr/>
        </p:nvSpPr>
        <p:spPr>
          <a:xfrm>
            <a:off x="3916446" y="3274413"/>
            <a:ext cx="504056" cy="5400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125E40E-3D9B-4D3B-8E53-45F4469750B3}"/>
              </a:ext>
            </a:extLst>
          </p:cNvPr>
          <p:cNvSpPr/>
          <p:nvPr/>
        </p:nvSpPr>
        <p:spPr>
          <a:xfrm>
            <a:off x="3797228" y="4047048"/>
            <a:ext cx="687252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FA405B91-2425-433C-BB9E-237497678573}"/>
              </a:ext>
            </a:extLst>
          </p:cNvPr>
          <p:cNvSpPr/>
          <p:nvPr/>
        </p:nvSpPr>
        <p:spPr>
          <a:xfrm>
            <a:off x="4475822" y="4652833"/>
            <a:ext cx="674553" cy="4693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C72D223-D5CC-4523-B139-A73FC8335C45}"/>
              </a:ext>
            </a:extLst>
          </p:cNvPr>
          <p:cNvSpPr/>
          <p:nvPr/>
        </p:nvSpPr>
        <p:spPr>
          <a:xfrm>
            <a:off x="4140854" y="5090060"/>
            <a:ext cx="122413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AE3BB7EE-EB72-4F88-BC4E-7F7CEF26574E}"/>
              </a:ext>
            </a:extLst>
          </p:cNvPr>
          <p:cNvSpPr/>
          <p:nvPr/>
        </p:nvSpPr>
        <p:spPr>
          <a:xfrm>
            <a:off x="3506887" y="4378134"/>
            <a:ext cx="893695" cy="7440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D893F967-8BE7-41DB-AB01-541DE2D7E5A9}"/>
              </a:ext>
            </a:extLst>
          </p:cNvPr>
          <p:cNvSpPr/>
          <p:nvPr/>
        </p:nvSpPr>
        <p:spPr>
          <a:xfrm>
            <a:off x="4356851" y="3568878"/>
            <a:ext cx="255259" cy="4628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3D4C233-8AB0-4EB5-94B1-74C3EF77D8B8}"/>
              </a:ext>
            </a:extLst>
          </p:cNvPr>
          <p:cNvSpPr/>
          <p:nvPr/>
        </p:nvSpPr>
        <p:spPr>
          <a:xfrm rot="20441106">
            <a:off x="4666213" y="3128167"/>
            <a:ext cx="527521" cy="121116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8A06B835-8BD6-45AE-A7EC-D02F84A1369A}"/>
              </a:ext>
            </a:extLst>
          </p:cNvPr>
          <p:cNvSpPr/>
          <p:nvPr/>
        </p:nvSpPr>
        <p:spPr>
          <a:xfrm>
            <a:off x="5462390" y="4320543"/>
            <a:ext cx="1182516" cy="50907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CD05479-849A-41C8-AA9C-47D083A9BEBC}"/>
              </a:ext>
            </a:extLst>
          </p:cNvPr>
          <p:cNvSpPr/>
          <p:nvPr/>
        </p:nvSpPr>
        <p:spPr>
          <a:xfrm rot="20830345">
            <a:off x="5054467" y="4095985"/>
            <a:ext cx="992682" cy="2518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005831DD-2E98-468E-988B-3AF849F8E650}"/>
              </a:ext>
            </a:extLst>
          </p:cNvPr>
          <p:cNvSpPr/>
          <p:nvPr/>
        </p:nvSpPr>
        <p:spPr>
          <a:xfrm rot="2288032">
            <a:off x="4980779" y="4039870"/>
            <a:ext cx="519283" cy="1754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DAAB0B92-D144-42F9-BF26-802CB57285A6}"/>
              </a:ext>
            </a:extLst>
          </p:cNvPr>
          <p:cNvSpPr/>
          <p:nvPr/>
        </p:nvSpPr>
        <p:spPr>
          <a:xfrm>
            <a:off x="5037645" y="3835882"/>
            <a:ext cx="279551" cy="2036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A690A854-2734-4107-8600-6512F74CB373}"/>
              </a:ext>
            </a:extLst>
          </p:cNvPr>
          <p:cNvSpPr/>
          <p:nvPr/>
        </p:nvSpPr>
        <p:spPr>
          <a:xfrm>
            <a:off x="5729738" y="4117890"/>
            <a:ext cx="147010" cy="1731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F53E0E86-7A31-4D95-AC08-DA76BE85A82C}"/>
              </a:ext>
            </a:extLst>
          </p:cNvPr>
          <p:cNvSpPr/>
          <p:nvPr/>
        </p:nvSpPr>
        <p:spPr>
          <a:xfrm>
            <a:off x="5971058" y="4054678"/>
            <a:ext cx="147010" cy="1731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1F66964C-EE17-4B4C-B2DB-EB1A7BAD17AB}"/>
              </a:ext>
            </a:extLst>
          </p:cNvPr>
          <p:cNvSpPr/>
          <p:nvPr/>
        </p:nvSpPr>
        <p:spPr>
          <a:xfrm>
            <a:off x="5860105" y="4079174"/>
            <a:ext cx="147010" cy="1731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952725CE-34F6-426E-B451-E7E48653367E}"/>
              </a:ext>
            </a:extLst>
          </p:cNvPr>
          <p:cNvSpPr/>
          <p:nvPr/>
        </p:nvSpPr>
        <p:spPr>
          <a:xfrm>
            <a:off x="5449836" y="4054678"/>
            <a:ext cx="147010" cy="1731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E1BBF65E-9D97-4B2A-A8BE-CCD0247DD8F3}"/>
              </a:ext>
            </a:extLst>
          </p:cNvPr>
          <p:cNvSpPr/>
          <p:nvPr/>
        </p:nvSpPr>
        <p:spPr>
          <a:xfrm>
            <a:off x="8111915" y="3676179"/>
            <a:ext cx="895660" cy="50907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E7E1F5DB-B65D-4A3B-B735-44ABF31A76A7}"/>
              </a:ext>
            </a:extLst>
          </p:cNvPr>
          <p:cNvSpPr/>
          <p:nvPr/>
        </p:nvSpPr>
        <p:spPr>
          <a:xfrm>
            <a:off x="3671385" y="1589562"/>
            <a:ext cx="282349" cy="511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1">
            <a:extLst>
              <a:ext uri="{FF2B5EF4-FFF2-40B4-BE49-F238E27FC236}">
                <a16:creationId xmlns:a16="http://schemas.microsoft.com/office/drawing/2014/main" id="{220193B2-F0A1-4C43-8D04-6598BAEF0785}"/>
              </a:ext>
            </a:extLst>
          </p:cNvPr>
          <p:cNvSpPr/>
          <p:nvPr/>
        </p:nvSpPr>
        <p:spPr>
          <a:xfrm>
            <a:off x="4372170" y="1887856"/>
            <a:ext cx="3169150" cy="2174886"/>
          </a:xfrm>
          <a:custGeom>
            <a:avLst/>
            <a:gdLst>
              <a:gd name="connsiteX0" fmla="*/ 0 w 1911850"/>
              <a:gd name="connsiteY0" fmla="*/ 0 h 1489086"/>
              <a:gd name="connsiteX1" fmla="*/ 1911850 w 1911850"/>
              <a:gd name="connsiteY1" fmla="*/ 0 h 1489086"/>
              <a:gd name="connsiteX2" fmla="*/ 1911850 w 1911850"/>
              <a:gd name="connsiteY2" fmla="*/ 1489086 h 1489086"/>
              <a:gd name="connsiteX3" fmla="*/ 0 w 1911850"/>
              <a:gd name="connsiteY3" fmla="*/ 1489086 h 1489086"/>
              <a:gd name="connsiteX4" fmla="*/ 0 w 1911850"/>
              <a:gd name="connsiteY4" fmla="*/ 0 h 1489086"/>
              <a:gd name="connsiteX0" fmla="*/ 0 w 5632950"/>
              <a:gd name="connsiteY0" fmla="*/ 0 h 1768486"/>
              <a:gd name="connsiteX1" fmla="*/ 5632950 w 5632950"/>
              <a:gd name="connsiteY1" fmla="*/ 279400 h 1768486"/>
              <a:gd name="connsiteX2" fmla="*/ 5632950 w 5632950"/>
              <a:gd name="connsiteY2" fmla="*/ 1768486 h 1768486"/>
              <a:gd name="connsiteX3" fmla="*/ 3721100 w 5632950"/>
              <a:gd name="connsiteY3" fmla="*/ 1768486 h 1768486"/>
              <a:gd name="connsiteX4" fmla="*/ 0 w 5632950"/>
              <a:gd name="connsiteY4" fmla="*/ 0 h 1768486"/>
              <a:gd name="connsiteX0" fmla="*/ 0 w 5632950"/>
              <a:gd name="connsiteY0" fmla="*/ 0 h 1768486"/>
              <a:gd name="connsiteX1" fmla="*/ 3131050 w 5632950"/>
              <a:gd name="connsiteY1" fmla="*/ 12700 h 1768486"/>
              <a:gd name="connsiteX2" fmla="*/ 5632950 w 5632950"/>
              <a:gd name="connsiteY2" fmla="*/ 1768486 h 1768486"/>
              <a:gd name="connsiteX3" fmla="*/ 3721100 w 5632950"/>
              <a:gd name="connsiteY3" fmla="*/ 1768486 h 1768486"/>
              <a:gd name="connsiteX4" fmla="*/ 0 w 5632950"/>
              <a:gd name="connsiteY4" fmla="*/ 0 h 1768486"/>
              <a:gd name="connsiteX0" fmla="*/ 0 w 5632950"/>
              <a:gd name="connsiteY0" fmla="*/ 0 h 2174886"/>
              <a:gd name="connsiteX1" fmla="*/ 3131050 w 5632950"/>
              <a:gd name="connsiteY1" fmla="*/ 12700 h 2174886"/>
              <a:gd name="connsiteX2" fmla="*/ 5632950 w 5632950"/>
              <a:gd name="connsiteY2" fmla="*/ 1768486 h 2174886"/>
              <a:gd name="connsiteX3" fmla="*/ 1054100 w 5632950"/>
              <a:gd name="connsiteY3" fmla="*/ 2174886 h 2174886"/>
              <a:gd name="connsiteX4" fmla="*/ 0 w 5632950"/>
              <a:gd name="connsiteY4" fmla="*/ 0 h 2174886"/>
              <a:gd name="connsiteX0" fmla="*/ 0 w 3600950"/>
              <a:gd name="connsiteY0" fmla="*/ 0 h 2174886"/>
              <a:gd name="connsiteX1" fmla="*/ 3131050 w 3600950"/>
              <a:gd name="connsiteY1" fmla="*/ 12700 h 2174886"/>
              <a:gd name="connsiteX2" fmla="*/ 3600950 w 3600950"/>
              <a:gd name="connsiteY2" fmla="*/ 1349386 h 2174886"/>
              <a:gd name="connsiteX3" fmla="*/ 1054100 w 3600950"/>
              <a:gd name="connsiteY3" fmla="*/ 2174886 h 2174886"/>
              <a:gd name="connsiteX4" fmla="*/ 0 w 3600950"/>
              <a:gd name="connsiteY4" fmla="*/ 0 h 2174886"/>
              <a:gd name="connsiteX0" fmla="*/ 0 w 3169150"/>
              <a:gd name="connsiteY0" fmla="*/ 0 h 2174886"/>
              <a:gd name="connsiteX1" fmla="*/ 3131050 w 3169150"/>
              <a:gd name="connsiteY1" fmla="*/ 12700 h 2174886"/>
              <a:gd name="connsiteX2" fmla="*/ 3169150 w 3169150"/>
              <a:gd name="connsiteY2" fmla="*/ 1870086 h 2174886"/>
              <a:gd name="connsiteX3" fmla="*/ 1054100 w 3169150"/>
              <a:gd name="connsiteY3" fmla="*/ 2174886 h 2174886"/>
              <a:gd name="connsiteX4" fmla="*/ 0 w 3169150"/>
              <a:gd name="connsiteY4" fmla="*/ 0 h 2174886"/>
              <a:gd name="connsiteX0" fmla="*/ 0 w 3169150"/>
              <a:gd name="connsiteY0" fmla="*/ 0 h 2174886"/>
              <a:gd name="connsiteX1" fmla="*/ 3131050 w 3169150"/>
              <a:gd name="connsiteY1" fmla="*/ 12700 h 2174886"/>
              <a:gd name="connsiteX2" fmla="*/ 3169150 w 3169150"/>
              <a:gd name="connsiteY2" fmla="*/ 1870086 h 2174886"/>
              <a:gd name="connsiteX3" fmla="*/ 1054100 w 3169150"/>
              <a:gd name="connsiteY3" fmla="*/ 2174886 h 2174886"/>
              <a:gd name="connsiteX4" fmla="*/ 0 w 3169150"/>
              <a:gd name="connsiteY4" fmla="*/ 0 h 2174886"/>
              <a:gd name="connsiteX0" fmla="*/ 0 w 3169150"/>
              <a:gd name="connsiteY0" fmla="*/ 0 h 2174886"/>
              <a:gd name="connsiteX1" fmla="*/ 3131050 w 3169150"/>
              <a:gd name="connsiteY1" fmla="*/ 12700 h 2174886"/>
              <a:gd name="connsiteX2" fmla="*/ 3169150 w 3169150"/>
              <a:gd name="connsiteY2" fmla="*/ 1870086 h 2174886"/>
              <a:gd name="connsiteX3" fmla="*/ 1054100 w 3169150"/>
              <a:gd name="connsiteY3" fmla="*/ 2174886 h 2174886"/>
              <a:gd name="connsiteX4" fmla="*/ 0 w 3169150"/>
              <a:gd name="connsiteY4" fmla="*/ 0 h 217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9150" h="2174886">
                <a:moveTo>
                  <a:pt x="0" y="0"/>
                </a:moveTo>
                <a:lnTo>
                  <a:pt x="3131050" y="12700"/>
                </a:lnTo>
                <a:lnTo>
                  <a:pt x="3169150" y="1870086"/>
                </a:lnTo>
                <a:cubicBezTo>
                  <a:pt x="2095833" y="2162186"/>
                  <a:pt x="1759117" y="2073286"/>
                  <a:pt x="1054100" y="217488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Convex</a:t>
            </a:r>
            <a:r>
              <a:rPr lang="es-CO" dirty="0">
                <a:solidFill>
                  <a:schemeClr val="tx1"/>
                </a:solidFill>
                <a:latin typeface="Avenir Next LT Pro" panose="020B0504020202020204" pitchFamily="34" charset="0"/>
              </a:rPr>
              <a:t> Hull </a:t>
            </a:r>
            <a:r>
              <a:rPr lang="es-CO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of</a:t>
            </a:r>
            <a:r>
              <a:rPr lang="es-CO" dirty="0">
                <a:solidFill>
                  <a:schemeClr val="tx1"/>
                </a:solidFill>
                <a:latin typeface="Avenir Next LT Pro" panose="020B0504020202020204" pitchFamily="34" charset="0"/>
              </a:rPr>
              <a:t> </a:t>
            </a:r>
            <a:r>
              <a:rPr lang="es-CO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bilevel</a:t>
            </a:r>
            <a:r>
              <a:rPr lang="es-CO" dirty="0">
                <a:solidFill>
                  <a:schemeClr val="tx1"/>
                </a:solidFill>
                <a:latin typeface="Avenir Next LT Pro" panose="020B0504020202020204" pitchFamily="34" charset="0"/>
              </a:rPr>
              <a:t> </a:t>
            </a:r>
            <a:r>
              <a:rPr lang="es-CO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solutions</a:t>
            </a:r>
            <a:endParaRPr lang="es-CO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60E440F-ED57-4109-B008-26E09EB12554}"/>
              </a:ext>
            </a:extLst>
          </p:cNvPr>
          <p:cNvCxnSpPr>
            <a:cxnSpLocks/>
          </p:cNvCxnSpPr>
          <p:nvPr/>
        </p:nvCxnSpPr>
        <p:spPr>
          <a:xfrm flipH="1" flipV="1">
            <a:off x="4044800" y="1584710"/>
            <a:ext cx="781504" cy="287015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7627B547-F891-4FFE-936C-0654D6B127A3}"/>
              </a:ext>
            </a:extLst>
          </p:cNvPr>
          <p:cNvCxnSpPr>
            <a:cxnSpLocks/>
          </p:cNvCxnSpPr>
          <p:nvPr/>
        </p:nvCxnSpPr>
        <p:spPr>
          <a:xfrm flipV="1">
            <a:off x="4939480" y="3763964"/>
            <a:ext cx="3153791" cy="76504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81033C95-AFF0-4272-AB70-C5371C74DA3C}"/>
              </a:ext>
            </a:extLst>
          </p:cNvPr>
          <p:cNvSpPr/>
          <p:nvPr/>
        </p:nvSpPr>
        <p:spPr>
          <a:xfrm rot="2660761">
            <a:off x="4093838" y="3801249"/>
            <a:ext cx="1520625" cy="15220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77AB9C58-DE91-4041-A544-31926A6815C6}"/>
              </a:ext>
            </a:extLst>
          </p:cNvPr>
          <p:cNvSpPr/>
          <p:nvPr/>
        </p:nvSpPr>
        <p:spPr>
          <a:xfrm>
            <a:off x="4727848" y="4412053"/>
            <a:ext cx="288032" cy="30882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9211B3-3174-27A9-8DFD-21976E4B5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248" y="3386470"/>
            <a:ext cx="295275" cy="20955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8E51E4DA-6D06-453A-A197-9070A9B3362D}"/>
              </a:ext>
            </a:extLst>
          </p:cNvPr>
          <p:cNvSpPr/>
          <p:nvPr/>
        </p:nvSpPr>
        <p:spPr>
          <a:xfrm>
            <a:off x="6744072" y="4543520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Intersection</a:t>
            </a:r>
            <a:r>
              <a:rPr lang="es-CO" dirty="0">
                <a:solidFill>
                  <a:schemeClr val="tx1"/>
                </a:solidFill>
                <a:latin typeface="Avenir Next LT Pro" panose="020B0504020202020204" pitchFamily="34" charset="0"/>
              </a:rPr>
              <a:t> </a:t>
            </a:r>
            <a:r>
              <a:rPr lang="es-CO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Cut</a:t>
            </a:r>
            <a:endParaRPr lang="es-CO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031649A-35A9-A7E2-41CE-F99EC6019760}"/>
              </a:ext>
            </a:extLst>
          </p:cNvPr>
          <p:cNvSpPr/>
          <p:nvPr/>
        </p:nvSpPr>
        <p:spPr>
          <a:xfrm>
            <a:off x="6362711" y="4492257"/>
            <a:ext cx="504056" cy="5400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76A705F0-00BE-4915-A845-D759DA8263E6}"/>
              </a:ext>
            </a:extLst>
          </p:cNvPr>
          <p:cNvCxnSpPr>
            <a:cxnSpLocks/>
          </p:cNvCxnSpPr>
          <p:nvPr/>
        </p:nvCxnSpPr>
        <p:spPr>
          <a:xfrm flipH="1" flipV="1">
            <a:off x="4010083" y="3498675"/>
            <a:ext cx="2558438" cy="148908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5DA4972A-EA7E-446E-5AEE-06D6BF07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2"/>
            <a:ext cx="10972800" cy="533401"/>
          </a:xfrm>
        </p:spPr>
        <p:txBody>
          <a:bodyPr/>
          <a:lstStyle/>
          <a:p>
            <a:r>
              <a:rPr lang="en-US" dirty="0"/>
              <a:t>Methodology: Intersection cuts</a:t>
            </a:r>
          </a:p>
        </p:txBody>
      </p:sp>
      <p:sp>
        <p:nvSpPr>
          <p:cNvPr id="2" name="Marcador de pie de página 3">
            <a:extLst>
              <a:ext uri="{FF2B5EF4-FFF2-40B4-BE49-F238E27FC236}">
                <a16:creationId xmlns:a16="http://schemas.microsoft.com/office/drawing/2014/main" id="{E6AF0EBB-40BF-AE3E-BD9A-7401CA8B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2045" y="6505935"/>
            <a:ext cx="2095863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s.rodriguez@ou.edu</a:t>
            </a:r>
          </a:p>
        </p:txBody>
      </p:sp>
      <p:sp>
        <p:nvSpPr>
          <p:cNvPr id="7" name="Marcador de número de diapositiva 4">
            <a:extLst>
              <a:ext uri="{FF2B5EF4-FFF2-40B4-BE49-F238E27FC236}">
                <a16:creationId xmlns:a16="http://schemas.microsoft.com/office/drawing/2014/main" id="{137C600B-311C-B311-4DAF-3E65425F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518995"/>
            <a:ext cx="522514" cy="325945"/>
          </a:xfrm>
        </p:spPr>
        <p:txBody>
          <a:bodyPr/>
          <a:lstStyle/>
          <a:p>
            <a:fld id="{114EE03A-2A00-4056-963E-94A1743919E7}" type="slidenum">
              <a:rPr lang="en-US" smtClean="0">
                <a:solidFill>
                  <a:schemeClr val="bg1"/>
                </a:solidFill>
                <a:latin typeface="Avenir Next LT Pro" panose="020B0504020202020204" pitchFamily="34" charset="0"/>
              </a:rPr>
              <a:t>24</a:t>
            </a:fld>
            <a:endParaRPr lang="en-US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5E3C63E6-71E3-8065-A1BD-CB734F7AD7FC}"/>
              </a:ext>
            </a:extLst>
          </p:cNvPr>
          <p:cNvSpPr txBox="1">
            <a:spLocks/>
          </p:cNvSpPr>
          <p:nvPr/>
        </p:nvSpPr>
        <p:spPr>
          <a:xfrm>
            <a:off x="87086" y="6516384"/>
            <a:ext cx="7516086" cy="3390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900" dirty="0">
                <a:solidFill>
                  <a:schemeClr val="bg1"/>
                </a:solidFill>
              </a:rPr>
              <a:t>Michele </a:t>
            </a:r>
            <a:r>
              <a:rPr lang="es-CO" sz="900" dirty="0" err="1">
                <a:solidFill>
                  <a:schemeClr val="bg1"/>
                </a:solidFill>
              </a:rPr>
              <a:t>Conforti</a:t>
            </a:r>
            <a:r>
              <a:rPr lang="es-CO" sz="900" dirty="0">
                <a:solidFill>
                  <a:schemeClr val="bg1"/>
                </a:solidFill>
              </a:rPr>
              <a:t>, G ́</a:t>
            </a:r>
            <a:r>
              <a:rPr lang="es-CO" sz="900" dirty="0" err="1">
                <a:solidFill>
                  <a:schemeClr val="bg1"/>
                </a:solidFill>
              </a:rPr>
              <a:t>erard</a:t>
            </a:r>
            <a:r>
              <a:rPr lang="es-CO" sz="900" dirty="0">
                <a:solidFill>
                  <a:schemeClr val="bg1"/>
                </a:solidFill>
              </a:rPr>
              <a:t> </a:t>
            </a:r>
            <a:r>
              <a:rPr lang="es-CO" sz="900" dirty="0" err="1">
                <a:solidFill>
                  <a:schemeClr val="bg1"/>
                </a:solidFill>
              </a:rPr>
              <a:t>Cornu</a:t>
            </a:r>
            <a:r>
              <a:rPr lang="es-CO" sz="900" dirty="0">
                <a:solidFill>
                  <a:schemeClr val="bg1"/>
                </a:solidFill>
              </a:rPr>
              <a:t> ́</a:t>
            </a:r>
            <a:r>
              <a:rPr lang="es-CO" sz="900" dirty="0" err="1">
                <a:solidFill>
                  <a:schemeClr val="bg1"/>
                </a:solidFill>
              </a:rPr>
              <a:t>ejols</a:t>
            </a:r>
            <a:r>
              <a:rPr lang="es-CO" sz="900" dirty="0">
                <a:solidFill>
                  <a:schemeClr val="bg1"/>
                </a:solidFill>
              </a:rPr>
              <a:t>, and Giacomo </a:t>
            </a:r>
            <a:r>
              <a:rPr lang="es-CO" sz="900" dirty="0" err="1">
                <a:solidFill>
                  <a:schemeClr val="bg1"/>
                </a:solidFill>
              </a:rPr>
              <a:t>Zambelli</a:t>
            </a:r>
            <a:r>
              <a:rPr lang="es-CO" sz="900" dirty="0">
                <a:solidFill>
                  <a:schemeClr val="bg1"/>
                </a:solidFill>
              </a:rPr>
              <a:t>. “</a:t>
            </a:r>
            <a:r>
              <a:rPr lang="es-CO" sz="900" dirty="0" err="1">
                <a:solidFill>
                  <a:schemeClr val="bg1"/>
                </a:solidFill>
              </a:rPr>
              <a:t>Equivalence</a:t>
            </a:r>
            <a:r>
              <a:rPr lang="es-CO" sz="900" dirty="0">
                <a:solidFill>
                  <a:schemeClr val="bg1"/>
                </a:solidFill>
              </a:rPr>
              <a:t> </a:t>
            </a:r>
            <a:r>
              <a:rPr lang="es-CO" sz="900" dirty="0" err="1">
                <a:solidFill>
                  <a:schemeClr val="bg1"/>
                </a:solidFill>
              </a:rPr>
              <a:t>between</a:t>
            </a:r>
            <a:r>
              <a:rPr lang="es-CO" sz="900" dirty="0">
                <a:solidFill>
                  <a:schemeClr val="bg1"/>
                </a:solidFill>
              </a:rPr>
              <a:t> </a:t>
            </a:r>
            <a:r>
              <a:rPr lang="es-CO" sz="900" dirty="0" err="1">
                <a:solidFill>
                  <a:schemeClr val="bg1"/>
                </a:solidFill>
              </a:rPr>
              <a:t>in-tersection</a:t>
            </a:r>
            <a:r>
              <a:rPr lang="es-CO" sz="900" dirty="0">
                <a:solidFill>
                  <a:schemeClr val="bg1"/>
                </a:solidFill>
              </a:rPr>
              <a:t> </a:t>
            </a:r>
            <a:r>
              <a:rPr lang="es-CO" sz="900" dirty="0" err="1">
                <a:solidFill>
                  <a:schemeClr val="bg1"/>
                </a:solidFill>
              </a:rPr>
              <a:t>cuts</a:t>
            </a:r>
            <a:r>
              <a:rPr lang="es-CO" sz="900" dirty="0">
                <a:solidFill>
                  <a:schemeClr val="bg1"/>
                </a:solidFill>
              </a:rPr>
              <a:t> and </a:t>
            </a:r>
            <a:r>
              <a:rPr lang="es-CO" sz="900" dirty="0" err="1">
                <a:solidFill>
                  <a:schemeClr val="bg1"/>
                </a:solidFill>
              </a:rPr>
              <a:t>the</a:t>
            </a:r>
            <a:r>
              <a:rPr lang="es-CO" sz="900" dirty="0">
                <a:solidFill>
                  <a:schemeClr val="bg1"/>
                </a:solidFill>
              </a:rPr>
              <a:t> </a:t>
            </a:r>
            <a:r>
              <a:rPr lang="es-CO" sz="900" dirty="0" err="1">
                <a:solidFill>
                  <a:schemeClr val="bg1"/>
                </a:solidFill>
              </a:rPr>
              <a:t>corner</a:t>
            </a:r>
            <a:r>
              <a:rPr lang="es-CO" sz="900" dirty="0">
                <a:solidFill>
                  <a:schemeClr val="bg1"/>
                </a:solidFill>
              </a:rPr>
              <a:t> </a:t>
            </a:r>
            <a:r>
              <a:rPr lang="es-CO" sz="900" dirty="0" err="1">
                <a:solidFill>
                  <a:schemeClr val="bg1"/>
                </a:solidFill>
              </a:rPr>
              <a:t>polyhedron</a:t>
            </a:r>
            <a:r>
              <a:rPr lang="es-CO" sz="900" dirty="0">
                <a:solidFill>
                  <a:schemeClr val="bg1"/>
                </a:solidFill>
              </a:rPr>
              <a:t>”. </a:t>
            </a:r>
            <a:r>
              <a:rPr lang="es-CO" sz="900" dirty="0" err="1">
                <a:solidFill>
                  <a:schemeClr val="bg1"/>
                </a:solidFill>
              </a:rPr>
              <a:t>In:Oper</a:t>
            </a:r>
            <a:r>
              <a:rPr lang="es-CO" sz="900" dirty="0">
                <a:solidFill>
                  <a:schemeClr val="bg1"/>
                </a:solidFill>
              </a:rPr>
              <a:t>. Res. Lett.38.3 (2010), pp. 153–155.issn: 01676377.doi:10.1016/j.orl.2010.02.006.url:www.elsevier.com/locate/</a:t>
            </a:r>
            <a:r>
              <a:rPr lang="es-CO" sz="900" dirty="0" err="1">
                <a:solidFill>
                  <a:schemeClr val="bg1"/>
                </a:solidFill>
              </a:rPr>
              <a:t>orl</a:t>
            </a:r>
            <a:r>
              <a:rPr lang="es-CO" sz="900" dirty="0">
                <a:solidFill>
                  <a:schemeClr val="bg1"/>
                </a:solidFill>
              </a:rPr>
              <a:t>.</a:t>
            </a:r>
          </a:p>
          <a:p>
            <a:endParaRPr lang="es-CO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779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B8C95-75A6-F331-7E17-5DB5ED8D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Intersection cuts</a:t>
            </a:r>
            <a:endParaRPr lang="es-CO" dirty="0"/>
          </a:p>
        </p:txBody>
      </p:sp>
      <p:pic>
        <p:nvPicPr>
          <p:cNvPr id="8" name="Marcador de contenido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18F601B-ACEC-2086-4BBE-780C70FDD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400" y="1693935"/>
            <a:ext cx="8803084" cy="4324209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B8FEBB-FAD1-205E-38CA-58C63111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43366A-3572-5921-0CDE-7863D75E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25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75C9A04-D7ED-4085-9312-5B46A58FD6E9}"/>
              </a:ext>
            </a:extLst>
          </p:cNvPr>
          <p:cNvSpPr/>
          <p:nvPr/>
        </p:nvSpPr>
        <p:spPr>
          <a:xfrm>
            <a:off x="6454972" y="1909011"/>
            <a:ext cx="2454443" cy="27271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9BE728E-B98F-83CE-FFEB-4B20A63175AC}"/>
              </a:ext>
            </a:extLst>
          </p:cNvPr>
          <p:cNvGrpSpPr/>
          <p:nvPr/>
        </p:nvGrpSpPr>
        <p:grpSpPr>
          <a:xfrm>
            <a:off x="3422586" y="4861596"/>
            <a:ext cx="1095345" cy="1417318"/>
            <a:chOff x="529390" y="3417830"/>
            <a:chExt cx="1095345" cy="1417318"/>
          </a:xfrm>
        </p:grpSpPr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200EA2BA-7BBA-C8F7-E418-3962A70CCF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46240" y="4068707"/>
              <a:ext cx="178495" cy="766441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217A3F45-9AEC-D79C-538C-71A23DC55B69}"/>
                </a:ext>
              </a:extLst>
            </p:cNvPr>
            <p:cNvCxnSpPr>
              <a:cxnSpLocks/>
            </p:cNvCxnSpPr>
            <p:nvPr/>
          </p:nvCxnSpPr>
          <p:spPr>
            <a:xfrm>
              <a:off x="1436784" y="3417830"/>
              <a:ext cx="0" cy="649705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CDA1ED34-0E87-A9BB-C341-9CF879691F44}"/>
                    </a:ext>
                  </a:extLst>
                </p:cNvPr>
                <p:cNvSpPr txBox="1"/>
                <p:nvPr/>
              </p:nvSpPr>
              <p:spPr>
                <a:xfrm>
                  <a:off x="820788" y="4346244"/>
                  <a:ext cx="73793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s-CO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∇F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CDA1ED34-0E87-A9BB-C341-9CF879691F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88" y="4346244"/>
                  <a:ext cx="737937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6D6991C8-A25B-EEE2-B15D-92C972C0F09B}"/>
                    </a:ext>
                  </a:extLst>
                </p:cNvPr>
                <p:cNvSpPr txBox="1"/>
                <p:nvPr/>
              </p:nvSpPr>
              <p:spPr>
                <a:xfrm>
                  <a:off x="529390" y="3542627"/>
                  <a:ext cx="73793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s-CO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∇f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6D6991C8-A25B-EEE2-B15D-92C972C0F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390" y="3542627"/>
                  <a:ext cx="737937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Marcador de contenido 9">
                <a:extLst>
                  <a:ext uri="{FF2B5EF4-FFF2-40B4-BE49-F238E27FC236}">
                    <a16:creationId xmlns:a16="http://schemas.microsoft.com/office/drawing/2014/main" id="{1325BE10-8FFD-9183-AB46-818C87383E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5409" y="1909011"/>
                <a:ext cx="3367073" cy="47444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 Next LT Pro" panose="020B05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Avenir Next LT Pro" panose="020B05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 Next LT Pro" panose="020B05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Avenir Next LT Pro" panose="020B05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Avenir Next LT Pro" panose="020B05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180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s-CO" sz="180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s-CO" sz="1800" dirty="0" err="1"/>
                  <a:t>s.t</a:t>
                </a:r>
                <a:r>
                  <a:rPr lang="es-CO" sz="1800" dirty="0"/>
                  <a:t>.,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18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s-CO" sz="180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s-CO" sz="1800" dirty="0" err="1"/>
                  <a:t>s.t</a:t>
                </a:r>
                <a:r>
                  <a:rPr lang="es-CO" sz="1800" dirty="0"/>
                  <a:t>.,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≤96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≤126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≤65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≤−8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:endParaRPr lang="es-CO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p>
                      </m:sSup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≥0</m:t>
                          </m:r>
                        </m:sup>
                      </m:sSup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20" name="Marcador de contenido 9">
                <a:extLst>
                  <a:ext uri="{FF2B5EF4-FFF2-40B4-BE49-F238E27FC236}">
                    <a16:creationId xmlns:a16="http://schemas.microsoft.com/office/drawing/2014/main" id="{1325BE10-8FFD-9183-AB46-818C87383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09" y="1909011"/>
                <a:ext cx="3367073" cy="4744453"/>
              </a:xfrm>
              <a:prstGeom prst="rect">
                <a:avLst/>
              </a:prstGeom>
              <a:blipFill>
                <a:blip r:embed="rId5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BE18F410-6D7A-3D49-BA88-1EE70FA6F7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8562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B8C95-75A6-F331-7E17-5DB5ED8D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Intersection cuts</a:t>
            </a:r>
            <a:endParaRPr lang="es-CO" dirty="0"/>
          </a:p>
        </p:txBody>
      </p:sp>
      <p:pic>
        <p:nvPicPr>
          <p:cNvPr id="8" name="Marcador de contenido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18F601B-ACEC-2086-4BBE-780C70FDD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400" y="1693935"/>
            <a:ext cx="8803084" cy="4324209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B8FEBB-FAD1-205E-38CA-58C63111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43366A-3572-5921-0CDE-7863D75E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26</a:t>
            </a:fld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42C8CE3-3E1A-5C25-43EE-FBF23AC0AE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75C9A04-D7ED-4085-9312-5B46A58FD6E9}"/>
              </a:ext>
            </a:extLst>
          </p:cNvPr>
          <p:cNvSpPr/>
          <p:nvPr/>
        </p:nvSpPr>
        <p:spPr>
          <a:xfrm>
            <a:off x="6454972" y="1909011"/>
            <a:ext cx="2454443" cy="27271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9BE728E-B98F-83CE-FFEB-4B20A63175AC}"/>
              </a:ext>
            </a:extLst>
          </p:cNvPr>
          <p:cNvGrpSpPr/>
          <p:nvPr/>
        </p:nvGrpSpPr>
        <p:grpSpPr>
          <a:xfrm>
            <a:off x="3422586" y="4861596"/>
            <a:ext cx="1095345" cy="1417318"/>
            <a:chOff x="529390" y="3417830"/>
            <a:chExt cx="1095345" cy="1417318"/>
          </a:xfrm>
        </p:grpSpPr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200EA2BA-7BBA-C8F7-E418-3962A70CCF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46240" y="4068707"/>
              <a:ext cx="178495" cy="766441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217A3F45-9AEC-D79C-538C-71A23DC55B69}"/>
                </a:ext>
              </a:extLst>
            </p:cNvPr>
            <p:cNvCxnSpPr>
              <a:cxnSpLocks/>
            </p:cNvCxnSpPr>
            <p:nvPr/>
          </p:nvCxnSpPr>
          <p:spPr>
            <a:xfrm>
              <a:off x="1436784" y="3417830"/>
              <a:ext cx="0" cy="649705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CDA1ED34-0E87-A9BB-C341-9CF879691F44}"/>
                    </a:ext>
                  </a:extLst>
                </p:cNvPr>
                <p:cNvSpPr txBox="1"/>
                <p:nvPr/>
              </p:nvSpPr>
              <p:spPr>
                <a:xfrm>
                  <a:off x="820788" y="4346244"/>
                  <a:ext cx="73793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s-CO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∇F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CDA1ED34-0E87-A9BB-C341-9CF879691F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88" y="4346244"/>
                  <a:ext cx="737937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6D6991C8-A25B-EEE2-B15D-92C972C0F09B}"/>
                    </a:ext>
                  </a:extLst>
                </p:cNvPr>
                <p:cNvSpPr txBox="1"/>
                <p:nvPr/>
              </p:nvSpPr>
              <p:spPr>
                <a:xfrm>
                  <a:off x="529390" y="3542627"/>
                  <a:ext cx="73793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s-CO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∇f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6D6991C8-A25B-EEE2-B15D-92C972C0F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390" y="3542627"/>
                  <a:ext cx="737937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Marcador de contenido 9">
                <a:extLst>
                  <a:ext uri="{FF2B5EF4-FFF2-40B4-BE49-F238E27FC236}">
                    <a16:creationId xmlns:a16="http://schemas.microsoft.com/office/drawing/2014/main" id="{1325BE10-8FFD-9183-AB46-818C87383E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5409" y="1909011"/>
                <a:ext cx="3367073" cy="47444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 Next LT Pro" panose="020B05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Avenir Next LT Pro" panose="020B05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 Next LT Pro" panose="020B05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Avenir Next LT Pro" panose="020B05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Avenir Next LT Pro" panose="020B05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180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s-CO" sz="180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s-CO" sz="1800" dirty="0" err="1"/>
                  <a:t>s.t</a:t>
                </a:r>
                <a:r>
                  <a:rPr lang="es-CO" sz="1800" dirty="0"/>
                  <a:t>.,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18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s-CO" sz="180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s-CO" sz="1800" dirty="0" err="1"/>
                  <a:t>s.t</a:t>
                </a:r>
                <a:r>
                  <a:rPr lang="es-CO" sz="1800" dirty="0"/>
                  <a:t>.,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96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126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65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:endParaRPr lang="es-CO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s-CO" sz="18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s-CO" sz="18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20" name="Marcador de contenido 9">
                <a:extLst>
                  <a:ext uri="{FF2B5EF4-FFF2-40B4-BE49-F238E27FC236}">
                    <a16:creationId xmlns:a16="http://schemas.microsoft.com/office/drawing/2014/main" id="{1325BE10-8FFD-9183-AB46-818C87383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09" y="1909011"/>
                <a:ext cx="3367073" cy="4744453"/>
              </a:xfrm>
              <a:prstGeom prst="rect">
                <a:avLst/>
              </a:prstGeom>
              <a:blipFill>
                <a:blip r:embed="rId5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B51BD3D6-AD67-78EF-85E8-8450986C15D4}"/>
              </a:ext>
            </a:extLst>
          </p:cNvPr>
          <p:cNvGrpSpPr/>
          <p:nvPr/>
        </p:nvGrpSpPr>
        <p:grpSpPr>
          <a:xfrm rot="572350">
            <a:off x="4388777" y="1985219"/>
            <a:ext cx="5482531" cy="1167041"/>
            <a:chOff x="5905377" y="3582649"/>
            <a:chExt cx="5482531" cy="1466844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58FBB9E6-DBDA-A309-B45E-6489BCC198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5377" y="3582649"/>
              <a:ext cx="5482531" cy="1334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2B3827AD-6E38-DFEF-ACD0-3DF5CAC4E1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87908" y="3582649"/>
              <a:ext cx="0" cy="149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C41C901E-CC20-8902-F4B1-8497E7E68BA1}"/>
                </a:ext>
              </a:extLst>
            </p:cNvPr>
            <p:cNvCxnSpPr>
              <a:cxnSpLocks/>
            </p:cNvCxnSpPr>
            <p:nvPr/>
          </p:nvCxnSpPr>
          <p:spPr>
            <a:xfrm>
              <a:off x="5918994" y="4904280"/>
              <a:ext cx="0" cy="145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C25FA1B8-387D-7C84-367D-E1120E082434}"/>
                  </a:ext>
                </a:extLst>
              </p:cNvPr>
              <p:cNvSpPr txBox="1"/>
              <p:nvPr/>
            </p:nvSpPr>
            <p:spPr>
              <a:xfrm>
                <a:off x="5938984" y="2099377"/>
                <a:ext cx="6093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1800" b="0" i="0" smtClean="0">
                          <a:latin typeface="Cambria Math" panose="02040503050406030204" pitchFamily="18" charset="0"/>
                        </a:rPr>
                        <m:t>IC</m:t>
                      </m:r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C25FA1B8-387D-7C84-367D-E1120E082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984" y="2099377"/>
                <a:ext cx="6093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63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43B100-430E-37FB-6AFB-4432BB6D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s.rodriguez@ou.edu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3B5DE5-468B-3DCA-C26B-3CF59502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03A-2A00-4056-963E-94A1743919E7}" type="slidenum">
              <a:rPr lang="en-US" smtClean="0"/>
              <a:t>27</a:t>
            </a:fld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FA9F623-05A4-DA6B-DAD1-DDFAE33610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0CC0C51-1AC6-EA21-66F7-1C876EC09E8E}"/>
              </a:ext>
            </a:extLst>
          </p:cNvPr>
          <p:cNvSpPr/>
          <p:nvPr/>
        </p:nvSpPr>
        <p:spPr>
          <a:xfrm>
            <a:off x="6615018" y="2043969"/>
            <a:ext cx="5354053" cy="348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Marcador de contenido 9">
            <a:extLst>
              <a:ext uri="{FF2B5EF4-FFF2-40B4-BE49-F238E27FC236}">
                <a16:creationId xmlns:a16="http://schemas.microsoft.com/office/drawing/2014/main" id="{E73981C8-CA30-BE87-6226-07B88AAA3C77}"/>
              </a:ext>
            </a:extLst>
          </p:cNvPr>
          <p:cNvSpPr txBox="1">
            <a:spLocks/>
          </p:cNvSpPr>
          <p:nvPr/>
        </p:nvSpPr>
        <p:spPr>
          <a:xfrm>
            <a:off x="3576559" y="1816502"/>
            <a:ext cx="5052905" cy="3224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sz="16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327770B-F1E9-FCE4-E5F4-36EDF0125D9C}"/>
              </a:ext>
            </a:extLst>
          </p:cNvPr>
          <p:cNvSpPr txBox="1"/>
          <p:nvPr/>
        </p:nvSpPr>
        <p:spPr>
          <a:xfrm>
            <a:off x="3053983" y="5255946"/>
            <a:ext cx="60980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>
                <a:latin typeface="Avenir Next LT Pro" panose="020B0504020202020204" pitchFamily="34" charset="0"/>
              </a:rPr>
              <a:t>1,470 variables (150 continuous,60 </a:t>
            </a:r>
            <a:r>
              <a:rPr lang="es-CO" sz="1600" dirty="0" err="1">
                <a:latin typeface="Avenir Next LT Pro" panose="020B0504020202020204" pitchFamily="34" charset="0"/>
              </a:rPr>
              <a:t>integer</a:t>
            </a:r>
            <a:r>
              <a:rPr lang="es-CO" sz="1600" dirty="0">
                <a:latin typeface="Avenir Next LT Pro" panose="020B0504020202020204" pitchFamily="34" charset="0"/>
              </a:rPr>
              <a:t>, 1,260 </a:t>
            </a:r>
            <a:r>
              <a:rPr lang="es-CO" sz="1600" dirty="0" err="1">
                <a:latin typeface="Avenir Next LT Pro" panose="020B0504020202020204" pitchFamily="34" charset="0"/>
              </a:rPr>
              <a:t>binary</a:t>
            </a:r>
            <a:r>
              <a:rPr lang="es-CO" sz="1600" dirty="0">
                <a:latin typeface="Avenir Next LT Pro" panose="020B0504020202020204" pitchFamily="34" charset="0"/>
              </a:rPr>
              <a:t>),</a:t>
            </a:r>
          </a:p>
          <a:p>
            <a:pPr algn="ctr"/>
            <a:r>
              <a:rPr lang="es-CO" sz="1600" dirty="0">
                <a:latin typeface="Avenir Next LT Pro" panose="020B0504020202020204" pitchFamily="34" charset="0"/>
              </a:rPr>
              <a:t>30 leader variables, 30 </a:t>
            </a:r>
            <a:r>
              <a:rPr lang="es-CO" sz="1600" dirty="0" err="1">
                <a:latin typeface="Avenir Next LT Pro" panose="020B0504020202020204" pitchFamily="34" charset="0"/>
              </a:rPr>
              <a:t>constraints</a:t>
            </a:r>
            <a:r>
              <a:rPr lang="es-CO" sz="1600" dirty="0">
                <a:latin typeface="Avenir Next LT Pro" panose="020B0504020202020204" pitchFamily="34" charset="0"/>
              </a:rPr>
              <a:t>,</a:t>
            </a:r>
          </a:p>
          <a:p>
            <a:pPr algn="ctr"/>
            <a:r>
              <a:rPr lang="es-CO" sz="1600" dirty="0">
                <a:latin typeface="Avenir Next LT Pro" panose="020B0504020202020204" pitchFamily="34" charset="0"/>
              </a:rPr>
              <a:t>1,140 </a:t>
            </a:r>
            <a:r>
              <a:rPr lang="es-CO" sz="1600" dirty="0" err="1">
                <a:latin typeface="Avenir Next LT Pro" panose="020B0504020202020204" pitchFamily="34" charset="0"/>
              </a:rPr>
              <a:t>follower</a:t>
            </a:r>
            <a:r>
              <a:rPr lang="es-CO" sz="1600" dirty="0">
                <a:latin typeface="Avenir Next LT Pro" panose="020B0504020202020204" pitchFamily="34" charset="0"/>
              </a:rPr>
              <a:t> variables, 957 </a:t>
            </a:r>
            <a:r>
              <a:rPr lang="es-CO" sz="1600" dirty="0" err="1">
                <a:latin typeface="Avenir Next LT Pro" panose="020B0504020202020204" pitchFamily="34" charset="0"/>
              </a:rPr>
              <a:t>constraints</a:t>
            </a:r>
            <a:r>
              <a:rPr lang="es-CO" sz="1600" dirty="0">
                <a:latin typeface="Avenir Next LT Pro" panose="020B0504020202020204" pitchFamily="34" charset="0"/>
              </a:rPr>
              <a:t>.</a:t>
            </a:r>
          </a:p>
          <a:p>
            <a:endParaRPr lang="es-CO" sz="16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2057DFB-E15C-BF39-0691-365FFC941D10}"/>
              </a:ext>
            </a:extLst>
          </p:cNvPr>
          <p:cNvSpPr/>
          <p:nvPr/>
        </p:nvSpPr>
        <p:spPr>
          <a:xfrm>
            <a:off x="3496793" y="1600200"/>
            <a:ext cx="5290738" cy="3441297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85FB5CD-40B5-392B-DFD4-3FE817D93326}"/>
              </a:ext>
            </a:extLst>
          </p:cNvPr>
          <p:cNvSpPr/>
          <p:nvPr/>
        </p:nvSpPr>
        <p:spPr>
          <a:xfrm>
            <a:off x="3621529" y="2818151"/>
            <a:ext cx="5052905" cy="148402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B358AC73-2B5B-46F1-B799-6F6D7CCB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Model</a:t>
            </a:r>
            <a:r>
              <a:rPr lang="es-CO" dirty="0"/>
              <a:t> </a:t>
            </a:r>
            <a:r>
              <a:rPr lang="es-CO" dirty="0" err="1"/>
              <a:t>summary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1570F23-BF98-376B-3406-CBB6C3262310}"/>
              </a:ext>
            </a:extLst>
          </p:cNvPr>
          <p:cNvSpPr txBox="1"/>
          <p:nvPr/>
        </p:nvSpPr>
        <p:spPr>
          <a:xfrm>
            <a:off x="3139191" y="1667914"/>
            <a:ext cx="60935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latin typeface="Avenir Next LT Pro" panose="020B0504020202020204" pitchFamily="34" charset="0"/>
              </a:rPr>
              <a:t>Max Social Benefit </a:t>
            </a:r>
          </a:p>
          <a:p>
            <a:pPr algn="ctr"/>
            <a:r>
              <a:rPr lang="es-CO" dirty="0">
                <a:latin typeface="Avenir Next LT Pro" panose="020B0504020202020204" pitchFamily="34" charset="0"/>
              </a:rPr>
              <a:t>s.t.,</a:t>
            </a:r>
          </a:p>
          <a:p>
            <a:pPr algn="ctr"/>
            <a:r>
              <a:rPr lang="es-CO" dirty="0">
                <a:latin typeface="Avenir Next LT Pro" panose="020B0504020202020204" pitchFamily="34" charset="0"/>
              </a:rPr>
              <a:t>minimum social benefit requirement</a:t>
            </a:r>
          </a:p>
          <a:p>
            <a:pPr algn="ctr"/>
            <a:endParaRPr lang="es-CO" dirty="0">
              <a:latin typeface="Avenir Next LT Pro" panose="020B0504020202020204" pitchFamily="34" charset="0"/>
            </a:endParaRPr>
          </a:p>
          <a:p>
            <a:pPr algn="ctr"/>
            <a:r>
              <a:rPr lang="es-CO" dirty="0">
                <a:latin typeface="Avenir Next LT Pro" panose="020B0504020202020204" pitchFamily="34" charset="0"/>
              </a:rPr>
              <a:t>Max Agent’s cashflow</a:t>
            </a:r>
          </a:p>
          <a:p>
            <a:pPr algn="ctr"/>
            <a:r>
              <a:rPr lang="es-CO" dirty="0">
                <a:latin typeface="Avenir Next LT Pro" panose="020B0504020202020204" pitchFamily="34" charset="0"/>
              </a:rPr>
              <a:t>s.t.,</a:t>
            </a:r>
          </a:p>
          <a:p>
            <a:pPr algn="ctr"/>
            <a:r>
              <a:rPr lang="es-CO" dirty="0">
                <a:latin typeface="Avenir Next LT Pro" panose="020B0504020202020204" pitchFamily="34" charset="0"/>
              </a:rPr>
              <a:t>Infrastructure performance</a:t>
            </a:r>
          </a:p>
          <a:p>
            <a:pPr algn="ctr"/>
            <a:r>
              <a:rPr lang="es-CO" dirty="0">
                <a:latin typeface="Avenir Next LT Pro" panose="020B0504020202020204" pitchFamily="34" charset="0"/>
              </a:rPr>
              <a:t>Performance→service level mapping</a:t>
            </a:r>
          </a:p>
          <a:p>
            <a:pPr algn="ctr"/>
            <a:r>
              <a:rPr lang="es-CO" dirty="0">
                <a:latin typeface="Avenir Next LT Pro" panose="020B0504020202020204" pitchFamily="34" charset="0"/>
              </a:rPr>
              <a:t>Cashflow dynamics</a:t>
            </a:r>
          </a:p>
          <a:p>
            <a:pPr algn="ctr"/>
            <a:endParaRPr lang="es-CO" dirty="0">
              <a:latin typeface="Avenir Next LT Pro" panose="020B0504020202020204" pitchFamily="34" charset="0"/>
            </a:endParaRPr>
          </a:p>
          <a:p>
            <a:pPr algn="ctr"/>
            <a:r>
              <a:rPr lang="es-CO" dirty="0">
                <a:latin typeface="Avenir Next LT Pro" panose="020B0504020202020204" pitchFamily="34" charset="0"/>
              </a:rPr>
              <a:t>Variables domain</a:t>
            </a:r>
          </a:p>
        </p:txBody>
      </p:sp>
    </p:spTree>
    <p:extLst>
      <p:ext uri="{BB962C8B-B14F-4D97-AF65-F5344CB8AC3E}">
        <p14:creationId xmlns:p14="http://schemas.microsoft.com/office/powerpoint/2010/main" val="1539764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D9F8C091-B0AC-4AA2-B7EC-402C9E2D6E19}"/>
              </a:ext>
            </a:extLst>
          </p:cNvPr>
          <p:cNvSpPr/>
          <p:nvPr/>
        </p:nvSpPr>
        <p:spPr>
          <a:xfrm>
            <a:off x="9406569" y="2127330"/>
            <a:ext cx="1197102" cy="3087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D79F771-F4BA-41DA-B30D-643B0C90CE84}"/>
              </a:ext>
            </a:extLst>
          </p:cNvPr>
          <p:cNvSpPr/>
          <p:nvPr/>
        </p:nvSpPr>
        <p:spPr>
          <a:xfrm>
            <a:off x="3711381" y="1484784"/>
            <a:ext cx="47692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  <a:ea typeface="Cambria" panose="02040503050406030204" pitchFamily="18" charset="0"/>
              </a:rPr>
              <a:t>Solution under the public's perspective</a:t>
            </a:r>
            <a:endParaRPr lang="es-E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venir Next LT Pro" panose="020B0504020202020204" pitchFamily="34" charset="0"/>
              <a:ea typeface="Cambria" panose="02040503050406030204" pitchFamily="18" charset="0"/>
            </a:endParaRPr>
          </a:p>
        </p:txBody>
      </p:sp>
      <p:pic>
        <p:nvPicPr>
          <p:cNvPr id="10" name="Imagen 9" descr="Imagen que contiene Tabla&#10;&#10;Descripción generada automáticamente">
            <a:extLst>
              <a:ext uri="{FF2B5EF4-FFF2-40B4-BE49-F238E27FC236}">
                <a16:creationId xmlns:a16="http://schemas.microsoft.com/office/drawing/2014/main" id="{44F4BBAE-4249-46F5-FCC3-A1754A0EC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0087"/>
            <a:ext cx="12192000" cy="3239463"/>
          </a:xfrm>
          <a:prstGeom prst="rect">
            <a:avLst/>
          </a:prstGeom>
        </p:spPr>
      </p:pic>
      <p:sp>
        <p:nvSpPr>
          <p:cNvPr id="11" name="Título 12">
            <a:extLst>
              <a:ext uri="{FF2B5EF4-FFF2-40B4-BE49-F238E27FC236}">
                <a16:creationId xmlns:a16="http://schemas.microsoft.com/office/drawing/2014/main" id="{D290EEA8-932F-E059-BD27-3B442D2A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2"/>
            <a:ext cx="10972800" cy="533401"/>
          </a:xfrm>
        </p:spPr>
        <p:txBody>
          <a:bodyPr/>
          <a:lstStyle/>
          <a:p>
            <a:r>
              <a:rPr lang="es-CO" dirty="0"/>
              <a:t>PPP </a:t>
            </a:r>
            <a:r>
              <a:rPr lang="es-CO" dirty="0" err="1"/>
              <a:t>Results</a:t>
            </a:r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9019685-303B-BAEF-81BB-291C73756B0A}"/>
              </a:ext>
            </a:extLst>
          </p:cNvPr>
          <p:cNvSpPr txBox="1"/>
          <p:nvPr/>
        </p:nvSpPr>
        <p:spPr>
          <a:xfrm>
            <a:off x="282633" y="5484442"/>
            <a:ext cx="111330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err="1">
                <a:latin typeface="Avenir Next LT Pro" panose="020B0504020202020204" pitchFamily="34" charset="0"/>
              </a:rPr>
              <a:t>Satisfies</a:t>
            </a:r>
            <a:r>
              <a:rPr lang="es-CO" sz="1600" dirty="0">
                <a:latin typeface="Avenir Next LT Pro" panose="020B0504020202020204" pitchFamily="34" charset="0"/>
              </a:rPr>
              <a:t> minimum social benefit </a:t>
            </a:r>
            <a:r>
              <a:rPr lang="es-CO" sz="1600" dirty="0" err="1">
                <a:latin typeface="Avenir Next LT Pro" panose="020B0504020202020204" pitchFamily="34" charset="0"/>
              </a:rPr>
              <a:t>over</a:t>
            </a:r>
            <a:r>
              <a:rPr lang="es-CO" sz="1600" dirty="0">
                <a:latin typeface="Avenir Next LT Pro" panose="020B0504020202020204" pitchFamily="34" charset="0"/>
              </a:rPr>
              <a:t>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err="1">
                <a:latin typeface="Avenir Next LT Pro" panose="020B0504020202020204" pitchFamily="34" charset="0"/>
              </a:rPr>
              <a:t>Keeps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the</a:t>
            </a:r>
            <a:r>
              <a:rPr lang="es-CO" sz="1600" dirty="0">
                <a:latin typeface="Avenir Next LT Pro" panose="020B0504020202020204" pitchFamily="34" charset="0"/>
              </a:rPr>
              <a:t> performance at </a:t>
            </a:r>
            <a:r>
              <a:rPr lang="es-CO" sz="1600" dirty="0" err="1">
                <a:latin typeface="Avenir Next LT Pro" panose="020B0504020202020204" pitchFamily="34" charset="0"/>
              </a:rPr>
              <a:t>its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highest</a:t>
            </a:r>
            <a:r>
              <a:rPr lang="es-CO" sz="1600" dirty="0">
                <a:latin typeface="Avenir Next LT Pro" panose="020B0504020202020204" pitchFamily="34" charset="0"/>
              </a:rPr>
              <a:t> posible </a:t>
            </a:r>
            <a:r>
              <a:rPr lang="es-CO" sz="1600" dirty="0" err="1">
                <a:latin typeface="Avenir Next LT Pro" panose="020B0504020202020204" pitchFamily="34" charset="0"/>
              </a:rPr>
              <a:t>values</a:t>
            </a:r>
            <a:endParaRPr lang="es-CO" sz="16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err="1">
                <a:latin typeface="Avenir Next LT Pro" panose="020B0504020202020204" pitchFamily="34" charset="0"/>
              </a:rPr>
              <a:t>Not</a:t>
            </a:r>
            <a:r>
              <a:rPr lang="es-CO" sz="1600" dirty="0">
                <a:latin typeface="Avenir Next LT Pro" panose="020B0504020202020204" pitchFamily="34" charset="0"/>
              </a:rPr>
              <a:t> a real </a:t>
            </a:r>
            <a:r>
              <a:rPr lang="es-CO" sz="1600" dirty="0" err="1">
                <a:latin typeface="Avenir Next LT Pro" panose="020B0504020202020204" pitchFamily="34" charset="0"/>
              </a:rPr>
              <a:t>scenario</a:t>
            </a:r>
            <a:r>
              <a:rPr lang="es-CO" sz="1600" dirty="0">
                <a:latin typeface="Avenir Next LT Pro" panose="020B0504020202020204" pitchFamily="34" charset="0"/>
              </a:rPr>
              <a:t>; </a:t>
            </a:r>
            <a:r>
              <a:rPr lang="es-CO" sz="1600" dirty="0" err="1">
                <a:latin typeface="Avenir Next LT Pro" panose="020B0504020202020204" pitchFamily="34" charset="0"/>
              </a:rPr>
              <a:t>maintenances</a:t>
            </a:r>
            <a:r>
              <a:rPr lang="es-CO" sz="1600" dirty="0">
                <a:latin typeface="Avenir Next LT Pro" panose="020B0504020202020204" pitchFamily="34" charset="0"/>
              </a:rPr>
              <a:t> are </a:t>
            </a:r>
            <a:r>
              <a:rPr lang="es-CO" sz="1600" dirty="0" err="1">
                <a:latin typeface="Avenir Next LT Pro" panose="020B0504020202020204" pitchFamily="34" charset="0"/>
              </a:rPr>
              <a:t>not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decisions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the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public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is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accountable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for</a:t>
            </a:r>
            <a:endParaRPr lang="es-CO" sz="16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/>
          </a:p>
        </p:txBody>
      </p:sp>
      <p:sp>
        <p:nvSpPr>
          <p:cNvPr id="5" name="Marcador de pie de página 3">
            <a:extLst>
              <a:ext uri="{FF2B5EF4-FFF2-40B4-BE49-F238E27FC236}">
                <a16:creationId xmlns:a16="http://schemas.microsoft.com/office/drawing/2014/main" id="{4FE440F0-23E6-E22D-2CB6-100CEFA9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2045" y="6505935"/>
            <a:ext cx="2095863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s.rodriguez@ou.edu</a:t>
            </a:r>
          </a:p>
        </p:txBody>
      </p:sp>
      <p:sp>
        <p:nvSpPr>
          <p:cNvPr id="6" name="Marcador de número de diapositiva 4">
            <a:extLst>
              <a:ext uri="{FF2B5EF4-FFF2-40B4-BE49-F238E27FC236}">
                <a16:creationId xmlns:a16="http://schemas.microsoft.com/office/drawing/2014/main" id="{889B2CEB-90A5-3F74-9B3A-5236FAEA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518995"/>
            <a:ext cx="522514" cy="325945"/>
          </a:xfrm>
        </p:spPr>
        <p:txBody>
          <a:bodyPr/>
          <a:lstStyle/>
          <a:p>
            <a:fld id="{114EE03A-2A00-4056-963E-94A1743919E7}" type="slidenum">
              <a:rPr lang="en-US" smtClean="0">
                <a:solidFill>
                  <a:schemeClr val="bg1"/>
                </a:solidFill>
                <a:latin typeface="Avenir Next LT Pro" panose="020B0504020202020204" pitchFamily="34" charset="0"/>
              </a:rPr>
              <a:t>28</a:t>
            </a:fld>
            <a:endParaRPr lang="en-US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8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2">
            <a:extLst>
              <a:ext uri="{FF2B5EF4-FFF2-40B4-BE49-F238E27FC236}">
                <a16:creationId xmlns:a16="http://schemas.microsoft.com/office/drawing/2014/main" id="{F021D8A2-E1CB-47AA-73DD-65CDD3440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2"/>
            <a:ext cx="10972800" cy="533401"/>
          </a:xfrm>
        </p:spPr>
        <p:txBody>
          <a:bodyPr/>
          <a:lstStyle/>
          <a:p>
            <a:r>
              <a:rPr lang="es-CO" dirty="0"/>
              <a:t>PPP </a:t>
            </a:r>
            <a:r>
              <a:rPr lang="es-CO" dirty="0" err="1"/>
              <a:t>Results</a:t>
            </a:r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9F8C091-B0AC-4AA2-B7EC-402C9E2D6E19}"/>
              </a:ext>
            </a:extLst>
          </p:cNvPr>
          <p:cNvSpPr/>
          <p:nvPr/>
        </p:nvSpPr>
        <p:spPr>
          <a:xfrm>
            <a:off x="9406569" y="2127330"/>
            <a:ext cx="1197102" cy="3087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531DA6-800B-F17E-ECAC-4BC63ADD262D}"/>
              </a:ext>
            </a:extLst>
          </p:cNvPr>
          <p:cNvSpPr/>
          <p:nvPr/>
        </p:nvSpPr>
        <p:spPr>
          <a:xfrm>
            <a:off x="3655276" y="1484784"/>
            <a:ext cx="488146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  <a:ea typeface="Cambria" panose="02040503050406030204" pitchFamily="18" charset="0"/>
              </a:rPr>
              <a:t>Private's reaction solution to the public's</a:t>
            </a:r>
            <a:endParaRPr lang="es-E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venir Next LT Pro" panose="020B0504020202020204" pitchFamily="34" charset="0"/>
              <a:ea typeface="Cambria" panose="02040503050406030204" pitchFamily="18" charset="0"/>
            </a:endParaRPr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1BE0238-7C69-F136-26DD-F041E13FA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7037"/>
            <a:ext cx="12192000" cy="325355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139433E-E3AB-F487-13FD-894A536AE072}"/>
              </a:ext>
            </a:extLst>
          </p:cNvPr>
          <p:cNvSpPr txBox="1"/>
          <p:nvPr/>
        </p:nvSpPr>
        <p:spPr>
          <a:xfrm>
            <a:off x="282632" y="5634342"/>
            <a:ext cx="1179943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err="1">
                <a:latin typeface="Avenir Next LT Pro" panose="020B0504020202020204" pitchFamily="34" charset="0"/>
              </a:rPr>
              <a:t>The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private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party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knows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beforehand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the</a:t>
            </a:r>
            <a:r>
              <a:rPr lang="es-CO" sz="1600" dirty="0">
                <a:latin typeface="Avenir Next LT Pro" panose="020B0504020202020204" pitchFamily="34" charset="0"/>
              </a:rPr>
              <a:t> times </a:t>
            </a:r>
            <a:r>
              <a:rPr lang="es-CO" sz="1600" dirty="0" err="1">
                <a:latin typeface="Avenir Next LT Pro" panose="020B0504020202020204" pitchFamily="34" charset="0"/>
              </a:rPr>
              <a:t>the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public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is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going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to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inspect</a:t>
            </a:r>
            <a:r>
              <a:rPr lang="es-CO" sz="1600" dirty="0">
                <a:latin typeface="Avenir Next LT Pro" panose="020B05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Avenir Next LT Pro" panose="020B0504020202020204" pitchFamily="34" charset="0"/>
              </a:rPr>
              <a:t>Performance dynamics </a:t>
            </a:r>
            <a:r>
              <a:rPr lang="es-CO" sz="1600" dirty="0" err="1">
                <a:latin typeface="Avenir Next LT Pro" panose="020B0504020202020204" pitchFamily="34" charset="0"/>
              </a:rPr>
              <a:t>violate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the</a:t>
            </a:r>
            <a:r>
              <a:rPr lang="es-CO" sz="1600" dirty="0">
                <a:latin typeface="Avenir Next LT Pro" panose="020B0504020202020204" pitchFamily="34" charset="0"/>
              </a:rPr>
              <a:t> minimum social benefit </a:t>
            </a:r>
            <a:r>
              <a:rPr lang="es-CO" sz="1600" dirty="0" err="1">
                <a:latin typeface="Avenir Next LT Pro" panose="020B0504020202020204" pitchFamily="34" charset="0"/>
              </a:rPr>
              <a:t>over</a:t>
            </a:r>
            <a:r>
              <a:rPr lang="es-CO" sz="1600" dirty="0">
                <a:latin typeface="Avenir Next LT Pro" panose="020B0504020202020204" pitchFamily="34" charset="0"/>
              </a:rPr>
              <a:t> time (</a:t>
            </a:r>
            <a:r>
              <a:rPr lang="es-CO" sz="1600" dirty="0" err="1">
                <a:latin typeface="Avenir Next LT Pro" panose="020B0504020202020204" pitchFamily="34" charset="0"/>
              </a:rPr>
              <a:t>this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solution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is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not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bilevel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feasible</a:t>
            </a:r>
            <a:r>
              <a:rPr lang="es-CO" sz="1600" dirty="0">
                <a:latin typeface="Avenir Next LT Pro" panose="020B05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/>
          </a:p>
        </p:txBody>
      </p:sp>
      <p:sp>
        <p:nvSpPr>
          <p:cNvPr id="5" name="Marcador de pie de página 3">
            <a:extLst>
              <a:ext uri="{FF2B5EF4-FFF2-40B4-BE49-F238E27FC236}">
                <a16:creationId xmlns:a16="http://schemas.microsoft.com/office/drawing/2014/main" id="{134B02C5-867D-BC62-B6AA-8EAE74F1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2045" y="6505935"/>
            <a:ext cx="2095863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s.rodriguez@ou.edu</a:t>
            </a:r>
          </a:p>
        </p:txBody>
      </p:sp>
      <p:sp>
        <p:nvSpPr>
          <p:cNvPr id="6" name="Marcador de número de diapositiva 4">
            <a:extLst>
              <a:ext uri="{FF2B5EF4-FFF2-40B4-BE49-F238E27FC236}">
                <a16:creationId xmlns:a16="http://schemas.microsoft.com/office/drawing/2014/main" id="{F2BC1BCF-5929-A9E7-C475-D9A66F37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518995"/>
            <a:ext cx="522514" cy="325945"/>
          </a:xfrm>
        </p:spPr>
        <p:txBody>
          <a:bodyPr/>
          <a:lstStyle/>
          <a:p>
            <a:fld id="{114EE03A-2A00-4056-963E-94A1743919E7}" type="slidenum">
              <a:rPr lang="en-US" smtClean="0">
                <a:solidFill>
                  <a:schemeClr val="bg1"/>
                </a:solidFill>
                <a:latin typeface="Avenir Next LT Pro" panose="020B0504020202020204" pitchFamily="34" charset="0"/>
              </a:rPr>
              <a:t>29</a:t>
            </a:fld>
            <a:endParaRPr lang="en-US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581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88C8EAB-650B-472F-B925-3C24560F64B3}"/>
              </a:ext>
            </a:extLst>
          </p:cNvPr>
          <p:cNvSpPr/>
          <p:nvPr/>
        </p:nvSpPr>
        <p:spPr>
          <a:xfrm>
            <a:off x="344154" y="1926185"/>
            <a:ext cx="11238245" cy="2245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exploit the benefits of PPPs while reducing their drawbacks?</a:t>
            </a:r>
          </a:p>
          <a:p>
            <a:pPr>
              <a:lnSpc>
                <a:spcPct val="107000"/>
              </a:lnSpc>
            </a:pPr>
            <a:endParaRPr lang="es-CO" sz="2200" dirty="0"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the agent respond to the rules of a contract?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s-CO" sz="2200" dirty="0"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contract terms shape the behavior of the agent?</a:t>
            </a:r>
          </a:p>
          <a:p>
            <a:pPr lvl="1">
              <a:lnSpc>
                <a:spcPct val="107000"/>
              </a:lnSpc>
            </a:pPr>
            <a:endParaRPr lang="es-CO" sz="2200" dirty="0"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BE2D1EB-4236-4D9E-AAEB-A71FA8599252}"/>
              </a:ext>
            </a:extLst>
          </p:cNvPr>
          <p:cNvSpPr txBox="1"/>
          <p:nvPr/>
        </p:nvSpPr>
        <p:spPr>
          <a:xfrm>
            <a:off x="1303479" y="4607926"/>
            <a:ext cx="9036496" cy="126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2200" b="1" dirty="0">
                <a:solidFill>
                  <a:prstClr val="black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use OR to analyze actors’ best strategies and</a:t>
            </a:r>
          </a:p>
          <a:p>
            <a:pPr lvl="1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2200" b="1" dirty="0">
                <a:solidFill>
                  <a:prstClr val="black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explore conditions that might contribute to a social equilibrium</a:t>
            </a:r>
            <a:endParaRPr lang="es-CO" sz="2200" b="1" dirty="0">
              <a:solidFill>
                <a:prstClr val="black"/>
              </a:solidFill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5AD4146-21BF-04C8-C254-FD302EDB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2"/>
            <a:ext cx="10972800" cy="533401"/>
          </a:xfrm>
        </p:spPr>
        <p:txBody>
          <a:bodyPr/>
          <a:lstStyle/>
          <a:p>
            <a:r>
              <a:rPr lang="es-CO" dirty="0" err="1"/>
              <a:t>Research</a:t>
            </a:r>
            <a:r>
              <a:rPr lang="es-CO" dirty="0"/>
              <a:t> </a:t>
            </a:r>
            <a:r>
              <a:rPr lang="es-CO" dirty="0" err="1"/>
              <a:t>question</a:t>
            </a:r>
            <a:endParaRPr lang="es-CO" dirty="0"/>
          </a:p>
        </p:txBody>
      </p:sp>
      <p:sp>
        <p:nvSpPr>
          <p:cNvPr id="5" name="Marcador de pie de página 3">
            <a:extLst>
              <a:ext uri="{FF2B5EF4-FFF2-40B4-BE49-F238E27FC236}">
                <a16:creationId xmlns:a16="http://schemas.microsoft.com/office/drawing/2014/main" id="{DE85B331-D1BA-42E1-7D2D-8FC32339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2044" y="6518995"/>
            <a:ext cx="2095863" cy="365125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s.rodriguez@ou.edu</a:t>
            </a:r>
          </a:p>
        </p:txBody>
      </p:sp>
      <p:sp>
        <p:nvSpPr>
          <p:cNvPr id="6" name="Marcador de número de diapositiva 4">
            <a:extLst>
              <a:ext uri="{FF2B5EF4-FFF2-40B4-BE49-F238E27FC236}">
                <a16:creationId xmlns:a16="http://schemas.microsoft.com/office/drawing/2014/main" id="{768B7C13-25CF-8D6B-C5A2-84B8F9F1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518995"/>
            <a:ext cx="522514" cy="325945"/>
          </a:xfrm>
        </p:spPr>
        <p:txBody>
          <a:bodyPr vert="horz" lIns="91440" tIns="45720" rIns="91440" bIns="45720" rtlCol="0" anchor="ctr"/>
          <a:lstStyle/>
          <a:p>
            <a:fld id="{114EE03A-2A00-4056-963E-94A1743919E7}" type="slidenum">
              <a:rPr lang="en-US">
                <a:solidFill>
                  <a:schemeClr val="bg1"/>
                </a:solidFill>
                <a:latin typeface="Avenir Next LT Pro" panose="020B0504020202020204" pitchFamily="34" charset="0"/>
              </a:rPr>
              <a:pPr/>
              <a:t>3</a:t>
            </a:fld>
            <a:endParaRPr lang="en-US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963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D9F8C091-B0AC-4AA2-B7EC-402C9E2D6E19}"/>
              </a:ext>
            </a:extLst>
          </p:cNvPr>
          <p:cNvSpPr/>
          <p:nvPr/>
        </p:nvSpPr>
        <p:spPr>
          <a:xfrm>
            <a:off x="9406569" y="2127330"/>
            <a:ext cx="1197102" cy="3087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531DA6-800B-F17E-ECAC-4BC63ADD262D}"/>
              </a:ext>
            </a:extLst>
          </p:cNvPr>
          <p:cNvSpPr/>
          <p:nvPr/>
        </p:nvSpPr>
        <p:spPr>
          <a:xfrm>
            <a:off x="3655276" y="1484784"/>
            <a:ext cx="488146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  <a:ea typeface="Cambria" panose="02040503050406030204" pitchFamily="18" charset="0"/>
              </a:rPr>
              <a:t>Private's reaction solution to the public's</a:t>
            </a:r>
            <a:endParaRPr lang="es-E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venir Next LT Pro" panose="020B0504020202020204" pitchFamily="34" charset="0"/>
              <a:ea typeface="Cambria" panose="02040503050406030204" pitchFamily="18" charset="0"/>
            </a:endParaRPr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1BE0238-7C69-F136-26DD-F041E13FA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2045"/>
            <a:ext cx="12192000" cy="325355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A2AC262-54BF-A3C6-4E45-80F1A3A41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166961" y="-2310637"/>
            <a:ext cx="237389" cy="9995198"/>
          </a:xfrm>
          <a:prstGeom prst="rect">
            <a:avLst/>
          </a:prstGeom>
        </p:spPr>
      </p:pic>
      <p:pic>
        <p:nvPicPr>
          <p:cNvPr id="5" name="Gráfico 4" descr="Cortar con relleno sólido">
            <a:extLst>
              <a:ext uri="{FF2B5EF4-FFF2-40B4-BE49-F238E27FC236}">
                <a16:creationId xmlns:a16="http://schemas.microsoft.com/office/drawing/2014/main" id="{2739BD76-BC02-8324-27C5-9EB8F92FD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904" y="2198529"/>
            <a:ext cx="914400" cy="914400"/>
          </a:xfrm>
          <a:prstGeom prst="rect">
            <a:avLst/>
          </a:prstGeom>
        </p:spPr>
      </p:pic>
      <p:sp>
        <p:nvSpPr>
          <p:cNvPr id="9" name="Título 12">
            <a:extLst>
              <a:ext uri="{FF2B5EF4-FFF2-40B4-BE49-F238E27FC236}">
                <a16:creationId xmlns:a16="http://schemas.microsoft.com/office/drawing/2014/main" id="{B864502D-482F-C386-EE94-8129BBC95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2"/>
            <a:ext cx="10972800" cy="533401"/>
          </a:xfrm>
        </p:spPr>
        <p:txBody>
          <a:bodyPr/>
          <a:lstStyle/>
          <a:p>
            <a:r>
              <a:rPr lang="es-CO" dirty="0"/>
              <a:t>PPP </a:t>
            </a:r>
            <a:r>
              <a:rPr lang="es-CO" dirty="0" err="1"/>
              <a:t>Results</a:t>
            </a:r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F74AA7B-17DE-602A-9EA9-48DBEC68080E}"/>
              </a:ext>
            </a:extLst>
          </p:cNvPr>
          <p:cNvSpPr txBox="1"/>
          <p:nvPr/>
        </p:nvSpPr>
        <p:spPr>
          <a:xfrm>
            <a:off x="282633" y="5769252"/>
            <a:ext cx="111330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>
                <a:latin typeface="Avenir Next LT Pro" panose="020B0504020202020204" pitchFamily="34" charset="0"/>
              </a:rPr>
              <a:t>Cut</a:t>
            </a:r>
            <a:r>
              <a:rPr lang="es-CO" dirty="0">
                <a:latin typeface="Avenir Next LT Pro" panose="020B0504020202020204" pitchFamily="34" charset="0"/>
              </a:rPr>
              <a:t> </a:t>
            </a:r>
            <a:r>
              <a:rPr lang="es-CO" dirty="0" err="1">
                <a:latin typeface="Avenir Next LT Pro" panose="020B0504020202020204" pitchFamily="34" charset="0"/>
              </a:rPr>
              <a:t>bilevel</a:t>
            </a:r>
            <a:r>
              <a:rPr lang="es-CO" dirty="0">
                <a:latin typeface="Avenir Next LT Pro" panose="020B0504020202020204" pitchFamily="34" charset="0"/>
              </a:rPr>
              <a:t> </a:t>
            </a:r>
            <a:r>
              <a:rPr lang="es-CO" dirty="0" err="1">
                <a:latin typeface="Avenir Next LT Pro" panose="020B0504020202020204" pitchFamily="34" charset="0"/>
              </a:rPr>
              <a:t>infeasible</a:t>
            </a:r>
            <a:r>
              <a:rPr lang="es-CO" dirty="0">
                <a:latin typeface="Avenir Next LT Pro" panose="020B0504020202020204" pitchFamily="34" charset="0"/>
              </a:rPr>
              <a:t> </a:t>
            </a:r>
            <a:r>
              <a:rPr lang="es-CO" dirty="0" err="1">
                <a:latin typeface="Avenir Next LT Pro" panose="020B0504020202020204" pitchFamily="34" charset="0"/>
              </a:rPr>
              <a:t>solutions</a:t>
            </a:r>
            <a:r>
              <a:rPr lang="es-CO" dirty="0">
                <a:latin typeface="Avenir Next LT Pro" panose="020B0504020202020204" pitchFamily="34" charset="0"/>
              </a:rPr>
              <a:t> </a:t>
            </a:r>
            <a:r>
              <a:rPr lang="es-CO" dirty="0" err="1">
                <a:latin typeface="Avenir Next LT Pro" panose="020B0504020202020204" pitchFamily="34" charset="0"/>
              </a:rPr>
              <a:t>until</a:t>
            </a:r>
            <a:r>
              <a:rPr lang="es-CO" dirty="0">
                <a:latin typeface="Avenir Next LT Pro" panose="020B0504020202020204" pitchFamily="34" charset="0"/>
              </a:rPr>
              <a:t> </a:t>
            </a:r>
            <a:r>
              <a:rPr lang="es-CO" dirty="0" err="1">
                <a:latin typeface="Avenir Next LT Pro" panose="020B0504020202020204" pitchFamily="34" charset="0"/>
              </a:rPr>
              <a:t>we</a:t>
            </a:r>
            <a:r>
              <a:rPr lang="es-CO" dirty="0">
                <a:latin typeface="Avenir Next LT Pro" panose="020B0504020202020204" pitchFamily="34" charset="0"/>
              </a:rPr>
              <a:t> </a:t>
            </a:r>
            <a:r>
              <a:rPr lang="es-CO" dirty="0" err="1">
                <a:latin typeface="Avenir Next LT Pro" panose="020B0504020202020204" pitchFamily="34" charset="0"/>
              </a:rPr>
              <a:t>reach</a:t>
            </a:r>
            <a:r>
              <a:rPr lang="es-CO" dirty="0">
                <a:latin typeface="Avenir Next LT Pro" panose="020B0504020202020204" pitchFamily="34" charset="0"/>
              </a:rPr>
              <a:t> a </a:t>
            </a:r>
            <a:r>
              <a:rPr lang="es-CO" dirty="0" err="1">
                <a:latin typeface="Avenir Next LT Pro" panose="020B0504020202020204" pitchFamily="34" charset="0"/>
              </a:rPr>
              <a:t>certain</a:t>
            </a:r>
            <a:r>
              <a:rPr lang="es-CO" dirty="0">
                <a:latin typeface="Avenir Next LT Pro" panose="020B0504020202020204" pitchFamily="34" charset="0"/>
              </a:rPr>
              <a:t> </a:t>
            </a:r>
            <a:r>
              <a:rPr lang="es-CO" dirty="0" err="1">
                <a:latin typeface="Avenir Next LT Pro" panose="020B0504020202020204" pitchFamily="34" charset="0"/>
              </a:rPr>
              <a:t>optimality</a:t>
            </a:r>
            <a:r>
              <a:rPr lang="es-CO" dirty="0">
                <a:latin typeface="Avenir Next LT Pro" panose="020B0504020202020204" pitchFamily="34" charset="0"/>
              </a:rPr>
              <a:t> gap </a:t>
            </a:r>
            <a:r>
              <a:rPr lang="es-CO" dirty="0" err="1">
                <a:latin typeface="Avenir Next LT Pro" panose="020B0504020202020204" pitchFamily="34" charset="0"/>
              </a:rPr>
              <a:t>with</a:t>
            </a:r>
            <a:r>
              <a:rPr lang="es-CO" dirty="0">
                <a:latin typeface="Avenir Next LT Pro" panose="020B0504020202020204" pitchFamily="34" charset="0"/>
              </a:rPr>
              <a:t> </a:t>
            </a:r>
            <a:r>
              <a:rPr lang="es-CO" dirty="0" err="1">
                <a:latin typeface="Avenir Next LT Pro" panose="020B0504020202020204" pitchFamily="34" charset="0"/>
              </a:rPr>
              <a:t>respect</a:t>
            </a:r>
            <a:r>
              <a:rPr lang="es-CO" dirty="0">
                <a:latin typeface="Avenir Next LT Pro" panose="020B0504020202020204" pitchFamily="34" charset="0"/>
              </a:rPr>
              <a:t> </a:t>
            </a:r>
            <a:r>
              <a:rPr lang="es-CO" dirty="0" err="1">
                <a:latin typeface="Avenir Next LT Pro" panose="020B0504020202020204" pitchFamily="34" charset="0"/>
              </a:rPr>
              <a:t>to</a:t>
            </a:r>
            <a:r>
              <a:rPr lang="es-CO" dirty="0">
                <a:latin typeface="Avenir Next LT Pro" panose="020B0504020202020204" pitchFamily="34" charset="0"/>
              </a:rPr>
              <a:t> </a:t>
            </a:r>
            <a:r>
              <a:rPr lang="es-CO" dirty="0" err="1">
                <a:latin typeface="Avenir Next LT Pro" panose="020B0504020202020204" pitchFamily="34" charset="0"/>
              </a:rPr>
              <a:t>the</a:t>
            </a:r>
            <a:r>
              <a:rPr lang="es-CO" dirty="0">
                <a:latin typeface="Avenir Next LT Pro" panose="020B0504020202020204" pitchFamily="34" charset="0"/>
              </a:rPr>
              <a:t> HPR </a:t>
            </a:r>
            <a:r>
              <a:rPr lang="es-CO" dirty="0" err="1">
                <a:latin typeface="Avenir Next LT Pro" panose="020B0504020202020204" pitchFamily="34" charset="0"/>
              </a:rPr>
              <a:t>optimal</a:t>
            </a:r>
            <a:r>
              <a:rPr lang="es-CO" dirty="0">
                <a:latin typeface="Avenir Next LT Pro" panose="020B0504020202020204" pitchFamily="34" charset="0"/>
              </a:rPr>
              <a:t> </a:t>
            </a:r>
            <a:r>
              <a:rPr lang="es-CO" dirty="0" err="1">
                <a:latin typeface="Avenir Next LT Pro" panose="020B0504020202020204" pitchFamily="34" charset="0"/>
              </a:rPr>
              <a:t>solution</a:t>
            </a:r>
            <a:endParaRPr lang="es-CO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12" name="Marcador de pie de página 3">
            <a:extLst>
              <a:ext uri="{FF2B5EF4-FFF2-40B4-BE49-F238E27FC236}">
                <a16:creationId xmlns:a16="http://schemas.microsoft.com/office/drawing/2014/main" id="{AAFA456B-3425-F055-3A8F-4C12026AE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2045" y="6505935"/>
            <a:ext cx="2095863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s.rodriguez@ou.edu</a:t>
            </a:r>
          </a:p>
        </p:txBody>
      </p:sp>
      <p:sp>
        <p:nvSpPr>
          <p:cNvPr id="13" name="Marcador de número de diapositiva 4">
            <a:extLst>
              <a:ext uri="{FF2B5EF4-FFF2-40B4-BE49-F238E27FC236}">
                <a16:creationId xmlns:a16="http://schemas.microsoft.com/office/drawing/2014/main" id="{33BA12FC-02EA-AD35-4BAA-A0A07A45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518995"/>
            <a:ext cx="522514" cy="325945"/>
          </a:xfrm>
        </p:spPr>
        <p:txBody>
          <a:bodyPr/>
          <a:lstStyle/>
          <a:p>
            <a:fld id="{114EE03A-2A00-4056-963E-94A1743919E7}" type="slidenum">
              <a:rPr lang="en-US" smtClean="0">
                <a:solidFill>
                  <a:schemeClr val="bg1"/>
                </a:solidFill>
                <a:latin typeface="Avenir Next LT Pro" panose="020B0504020202020204" pitchFamily="34" charset="0"/>
              </a:rPr>
              <a:t>30</a:t>
            </a:fld>
            <a:endParaRPr lang="en-US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09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0.78177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89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D9F8C091-B0AC-4AA2-B7EC-402C9E2D6E19}"/>
              </a:ext>
            </a:extLst>
          </p:cNvPr>
          <p:cNvSpPr/>
          <p:nvPr/>
        </p:nvSpPr>
        <p:spPr>
          <a:xfrm>
            <a:off x="9406569" y="2127330"/>
            <a:ext cx="1197102" cy="3087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C109C2E-8B39-7B1F-A8CE-A6CA07286AA0}"/>
              </a:ext>
            </a:extLst>
          </p:cNvPr>
          <p:cNvSpPr/>
          <p:nvPr/>
        </p:nvSpPr>
        <p:spPr>
          <a:xfrm>
            <a:off x="4455174" y="1484784"/>
            <a:ext cx="3281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  <a:ea typeface="Cambria" panose="02040503050406030204" pitchFamily="18" charset="0"/>
              </a:rPr>
              <a:t>Incumbent bilevel solution</a:t>
            </a:r>
            <a:endParaRPr lang="es-E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venir Next LT Pro" panose="020B0504020202020204" pitchFamily="34" charset="0"/>
              <a:ea typeface="Cambria" panose="02040503050406030204" pitchFamily="18" charset="0"/>
            </a:endParaRPr>
          </a:p>
        </p:txBody>
      </p:sp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01B6630-ACCA-8048-5A8F-102E5F753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2360"/>
            <a:ext cx="12192000" cy="3239463"/>
          </a:xfrm>
          <a:prstGeom prst="rect">
            <a:avLst/>
          </a:prstGeom>
        </p:spPr>
      </p:pic>
      <p:sp>
        <p:nvSpPr>
          <p:cNvPr id="6" name="Título 12">
            <a:extLst>
              <a:ext uri="{FF2B5EF4-FFF2-40B4-BE49-F238E27FC236}">
                <a16:creationId xmlns:a16="http://schemas.microsoft.com/office/drawing/2014/main" id="{64904C22-0921-F36F-719D-3F046241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2"/>
            <a:ext cx="10972800" cy="533401"/>
          </a:xfrm>
        </p:spPr>
        <p:txBody>
          <a:bodyPr/>
          <a:lstStyle/>
          <a:p>
            <a:r>
              <a:rPr lang="es-CO" dirty="0"/>
              <a:t>PPP </a:t>
            </a:r>
            <a:r>
              <a:rPr lang="es-CO" dirty="0" err="1"/>
              <a:t>Results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7D26220-4868-1875-4FE7-656AAC27393A}"/>
              </a:ext>
            </a:extLst>
          </p:cNvPr>
          <p:cNvSpPr txBox="1"/>
          <p:nvPr/>
        </p:nvSpPr>
        <p:spPr>
          <a:xfrm>
            <a:off x="282633" y="5373216"/>
            <a:ext cx="111330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err="1">
                <a:latin typeface="Avenir Next LT Pro" panose="020B0504020202020204" pitchFamily="34" charset="0"/>
              </a:rPr>
              <a:t>Incumbent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solution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respects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all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the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parties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conditions</a:t>
            </a:r>
            <a:r>
              <a:rPr lang="es-CO" sz="1600" dirty="0">
                <a:latin typeface="Avenir Next LT Pro" panose="020B05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err="1">
                <a:latin typeface="Avenir Next LT Pro" panose="020B0504020202020204" pitchFamily="34" charset="0"/>
              </a:rPr>
              <a:t>Public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party</a:t>
            </a:r>
            <a:r>
              <a:rPr lang="es-CO" sz="1600" dirty="0">
                <a:latin typeface="Avenir Next LT Pro" panose="020B0504020202020204" pitchFamily="34" charset="0"/>
              </a:rPr>
              <a:t> tardes-off </a:t>
            </a:r>
            <a:r>
              <a:rPr lang="es-CO" sz="1600" dirty="0" err="1">
                <a:latin typeface="Avenir Next LT Pro" panose="020B0504020202020204" pitchFamily="34" charset="0"/>
              </a:rPr>
              <a:t>high</a:t>
            </a:r>
            <a:r>
              <a:rPr lang="es-CO" sz="1600" dirty="0">
                <a:latin typeface="Avenir Next LT Pro" panose="020B0504020202020204" pitchFamily="34" charset="0"/>
              </a:rPr>
              <a:t> performance </a:t>
            </a:r>
            <a:r>
              <a:rPr lang="es-CO" sz="1600" dirty="0" err="1">
                <a:latin typeface="Avenir Next LT Pro" panose="020B0504020202020204" pitchFamily="34" charset="0"/>
              </a:rPr>
              <a:t>values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via</a:t>
            </a:r>
            <a:r>
              <a:rPr lang="es-CO" sz="1600" dirty="0">
                <a:latin typeface="Avenir Next LT Pro" panose="020B0504020202020204" pitchFamily="34" charset="0"/>
              </a:rPr>
              <a:t> incentives </a:t>
            </a:r>
            <a:r>
              <a:rPr lang="es-CO" sz="1600" dirty="0" err="1">
                <a:latin typeface="Avenir Next LT Pro" panose="020B0504020202020204" pitchFamily="34" charset="0"/>
              </a:rPr>
              <a:t>given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to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the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private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to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allign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the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latter’s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interests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with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the</a:t>
            </a:r>
            <a:r>
              <a:rPr lang="es-CO" sz="1600" dirty="0">
                <a:latin typeface="Avenir Next LT Pro" panose="020B0504020202020204" pitchFamily="34" charset="0"/>
              </a:rPr>
              <a:t> </a:t>
            </a:r>
            <a:r>
              <a:rPr lang="es-CO" sz="1600" dirty="0" err="1">
                <a:latin typeface="Avenir Next LT Pro" panose="020B0504020202020204" pitchFamily="34" charset="0"/>
              </a:rPr>
              <a:t>project’s</a:t>
            </a:r>
            <a:r>
              <a:rPr lang="es-CO" sz="1600" dirty="0">
                <a:latin typeface="Avenir Next LT Pro" panose="020B05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/>
          </a:p>
        </p:txBody>
      </p:sp>
      <p:sp>
        <p:nvSpPr>
          <p:cNvPr id="7" name="Marcador de pie de página 3">
            <a:extLst>
              <a:ext uri="{FF2B5EF4-FFF2-40B4-BE49-F238E27FC236}">
                <a16:creationId xmlns:a16="http://schemas.microsoft.com/office/drawing/2014/main" id="{EA538074-9AD1-2730-5CF2-04A66C259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2045" y="6505935"/>
            <a:ext cx="2095863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s.rodriguez@ou.edu</a:t>
            </a:r>
          </a:p>
        </p:txBody>
      </p:sp>
      <p:sp>
        <p:nvSpPr>
          <p:cNvPr id="8" name="Marcador de número de diapositiva 4">
            <a:extLst>
              <a:ext uri="{FF2B5EF4-FFF2-40B4-BE49-F238E27FC236}">
                <a16:creationId xmlns:a16="http://schemas.microsoft.com/office/drawing/2014/main" id="{FB916804-B011-E30B-1B21-3E0F60FB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518995"/>
            <a:ext cx="522514" cy="325945"/>
          </a:xfrm>
        </p:spPr>
        <p:txBody>
          <a:bodyPr/>
          <a:lstStyle/>
          <a:p>
            <a:fld id="{114EE03A-2A00-4056-963E-94A1743919E7}" type="slidenum">
              <a:rPr lang="en-US" smtClean="0">
                <a:solidFill>
                  <a:schemeClr val="bg1"/>
                </a:solidFill>
                <a:latin typeface="Avenir Next LT Pro" panose="020B0504020202020204" pitchFamily="34" charset="0"/>
              </a:rPr>
              <a:t>31</a:t>
            </a:fld>
            <a:endParaRPr lang="en-US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903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Government Icons - Download Free Vector Icons | Noun Project">
            <a:extLst>
              <a:ext uri="{FF2B5EF4-FFF2-40B4-BE49-F238E27FC236}">
                <a16:creationId xmlns:a16="http://schemas.microsoft.com/office/drawing/2014/main" id="{8A5041AA-38A2-46F3-AEAA-E4E2DEF17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045" y="1905882"/>
            <a:ext cx="994904" cy="99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48" name="Picture 4" descr="Contractor Icons - Download Free Vector Icons | Noun Project">
            <a:extLst>
              <a:ext uri="{FF2B5EF4-FFF2-40B4-BE49-F238E27FC236}">
                <a16:creationId xmlns:a16="http://schemas.microsoft.com/office/drawing/2014/main" id="{4C89D317-D3B4-4107-81F5-0FFA2ACF1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577" y="2041715"/>
            <a:ext cx="940081" cy="94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50" name="Picture 6" descr="Divergence Icon of Line style - Available in SVG, PNG, EPS, AI ...">
            <a:extLst>
              <a:ext uri="{FF2B5EF4-FFF2-40B4-BE49-F238E27FC236}">
                <a16:creationId xmlns:a16="http://schemas.microsoft.com/office/drawing/2014/main" id="{4EA4C380-BF01-4BBC-9844-47DC43202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008" y="2028360"/>
            <a:ext cx="1109689" cy="110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52" name="Picture 8" descr="Balance Icon of Flat style - Available in SVG, PNG, EPS, AI &amp; Icon ...">
            <a:extLst>
              <a:ext uri="{FF2B5EF4-FFF2-40B4-BE49-F238E27FC236}">
                <a16:creationId xmlns:a16="http://schemas.microsoft.com/office/drawing/2014/main" id="{EAF8D020-8EEE-4D0D-93B4-52174226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044" y="3377397"/>
            <a:ext cx="1246727" cy="124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0C2C033C-9451-4ED8-BE83-44729822532A}"/>
              </a:ext>
            </a:extLst>
          </p:cNvPr>
          <p:cNvSpPr/>
          <p:nvPr/>
        </p:nvSpPr>
        <p:spPr>
          <a:xfrm>
            <a:off x="7219980" y="2861870"/>
            <a:ext cx="572012" cy="198928"/>
          </a:xfrm>
          <a:prstGeom prst="rightArrow">
            <a:avLst/>
          </a:prstGeom>
          <a:solidFill>
            <a:schemeClr val="accent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94F8A3B-342B-4830-8932-AA6A76FB2122}"/>
              </a:ext>
            </a:extLst>
          </p:cNvPr>
          <p:cNvSpPr/>
          <p:nvPr/>
        </p:nvSpPr>
        <p:spPr>
          <a:xfrm>
            <a:off x="9664601" y="2861870"/>
            <a:ext cx="572012" cy="198928"/>
          </a:xfrm>
          <a:prstGeom prst="rightArrow">
            <a:avLst/>
          </a:prstGeom>
          <a:solidFill>
            <a:schemeClr val="accent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B2006A28-F867-405B-8FB4-4E219E89A8F1}"/>
              </a:ext>
            </a:extLst>
          </p:cNvPr>
          <p:cNvSpPr/>
          <p:nvPr/>
        </p:nvSpPr>
        <p:spPr>
          <a:xfrm rot="10800000">
            <a:off x="9664601" y="2179771"/>
            <a:ext cx="572012" cy="198928"/>
          </a:xfrm>
          <a:prstGeom prst="rightArrow">
            <a:avLst/>
          </a:prstGeom>
          <a:solidFill>
            <a:srgbClr val="2FC1D5"/>
          </a:solidFill>
          <a:ln>
            <a:solidFill>
              <a:srgbClr val="2FC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481F3D6A-AA40-45D0-B2BF-FCA24710CCF8}"/>
              </a:ext>
            </a:extLst>
          </p:cNvPr>
          <p:cNvSpPr/>
          <p:nvPr/>
        </p:nvSpPr>
        <p:spPr>
          <a:xfrm rot="10800000">
            <a:off x="7219980" y="2179770"/>
            <a:ext cx="572012" cy="198928"/>
          </a:xfrm>
          <a:prstGeom prst="rightArrow">
            <a:avLst/>
          </a:prstGeom>
          <a:solidFill>
            <a:srgbClr val="2FC1D5"/>
          </a:solidFill>
          <a:ln>
            <a:solidFill>
              <a:srgbClr val="2FC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Flecha: doblada 3">
            <a:extLst>
              <a:ext uri="{FF2B5EF4-FFF2-40B4-BE49-F238E27FC236}">
                <a16:creationId xmlns:a16="http://schemas.microsoft.com/office/drawing/2014/main" id="{C7D0D4B9-2115-4286-BA9D-FE462F1202A9}"/>
              </a:ext>
            </a:extLst>
          </p:cNvPr>
          <p:cNvSpPr/>
          <p:nvPr/>
        </p:nvSpPr>
        <p:spPr>
          <a:xfrm rot="10800000">
            <a:off x="9529924" y="3285162"/>
            <a:ext cx="1720874" cy="1022967"/>
          </a:xfrm>
          <a:prstGeom prst="bentArrow">
            <a:avLst>
              <a:gd name="adj1" fmla="val 20850"/>
              <a:gd name="adj2" fmla="val 22925"/>
              <a:gd name="adj3" fmla="val 25000"/>
              <a:gd name="adj4" fmla="val 4375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4" name="Flecha: doblada 13">
            <a:extLst>
              <a:ext uri="{FF2B5EF4-FFF2-40B4-BE49-F238E27FC236}">
                <a16:creationId xmlns:a16="http://schemas.microsoft.com/office/drawing/2014/main" id="{D3877608-E221-4239-A121-67B07EF1E4AB}"/>
              </a:ext>
            </a:extLst>
          </p:cNvPr>
          <p:cNvSpPr/>
          <p:nvPr/>
        </p:nvSpPr>
        <p:spPr>
          <a:xfrm rot="10800000" flipH="1">
            <a:off x="6304725" y="3226298"/>
            <a:ext cx="1720874" cy="1022967"/>
          </a:xfrm>
          <a:prstGeom prst="bentArrow">
            <a:avLst>
              <a:gd name="adj1" fmla="val 20850"/>
              <a:gd name="adj2" fmla="val 22925"/>
              <a:gd name="adj3" fmla="val 25000"/>
              <a:gd name="adj4" fmla="val 4375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5" name="Título 12">
            <a:extLst>
              <a:ext uri="{FF2B5EF4-FFF2-40B4-BE49-F238E27FC236}">
                <a16:creationId xmlns:a16="http://schemas.microsoft.com/office/drawing/2014/main" id="{03517666-661F-53DA-9BFF-B0F71C7C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2"/>
            <a:ext cx="10972800" cy="533401"/>
          </a:xfrm>
        </p:spPr>
        <p:txBody>
          <a:bodyPr/>
          <a:lstStyle/>
          <a:p>
            <a:r>
              <a:rPr lang="es-CO" dirty="0" err="1"/>
              <a:t>Concluding</a:t>
            </a:r>
            <a:r>
              <a:rPr lang="es-CO" dirty="0"/>
              <a:t> </a:t>
            </a:r>
            <a:r>
              <a:rPr lang="es-CO" dirty="0" err="1"/>
              <a:t>remarks</a:t>
            </a:r>
            <a:endParaRPr lang="es-CO" dirty="0"/>
          </a:p>
        </p:txBody>
      </p:sp>
      <p:sp>
        <p:nvSpPr>
          <p:cNvPr id="13" name="Flecha: hacia la izquierda 12">
            <a:extLst>
              <a:ext uri="{FF2B5EF4-FFF2-40B4-BE49-F238E27FC236}">
                <a16:creationId xmlns:a16="http://schemas.microsoft.com/office/drawing/2014/main" id="{46014772-9F7A-4779-0CE5-4C31D9919A57}"/>
              </a:ext>
            </a:extLst>
          </p:cNvPr>
          <p:cNvSpPr/>
          <p:nvPr/>
        </p:nvSpPr>
        <p:spPr>
          <a:xfrm rot="10800000">
            <a:off x="4083555" y="2981796"/>
            <a:ext cx="1522766" cy="19892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Gráfico 15" descr="Marca de insignia1 con relleno sólido">
            <a:extLst>
              <a:ext uri="{FF2B5EF4-FFF2-40B4-BE49-F238E27FC236}">
                <a16:creationId xmlns:a16="http://schemas.microsoft.com/office/drawing/2014/main" id="{9449D19B-E681-3F66-4A08-4B22C14C56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59119" y="2325947"/>
            <a:ext cx="535923" cy="53592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6568622-C4BA-205B-E16F-3350C83075B6}"/>
              </a:ext>
            </a:extLst>
          </p:cNvPr>
          <p:cNvSpPr txBox="1"/>
          <p:nvPr/>
        </p:nvSpPr>
        <p:spPr>
          <a:xfrm>
            <a:off x="327604" y="4793025"/>
            <a:ext cx="111330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>
                <a:latin typeface="Avenir Next LT Pro" panose="020B0504020202020204" pitchFamily="34" charset="0"/>
              </a:rPr>
              <a:t>Bilevel</a:t>
            </a:r>
            <a:r>
              <a:rPr lang="es-CO" dirty="0">
                <a:latin typeface="Avenir Next LT Pro" panose="020B0504020202020204" pitchFamily="34" charset="0"/>
              </a:rPr>
              <a:t> </a:t>
            </a:r>
            <a:r>
              <a:rPr lang="es-CO" dirty="0" err="1">
                <a:latin typeface="Avenir Next LT Pro" panose="020B0504020202020204" pitchFamily="34" charset="0"/>
              </a:rPr>
              <a:t>optimization</a:t>
            </a:r>
            <a:r>
              <a:rPr lang="es-CO" dirty="0">
                <a:latin typeface="Avenir Next LT Pro" panose="020B0504020202020204" pitchFamily="34" charset="0"/>
              </a:rPr>
              <a:t> </a:t>
            </a:r>
            <a:r>
              <a:rPr lang="es-CO" dirty="0" err="1">
                <a:latin typeface="Avenir Next LT Pro" panose="020B0504020202020204" pitchFamily="34" charset="0"/>
              </a:rPr>
              <a:t>is</a:t>
            </a:r>
            <a:r>
              <a:rPr lang="es-CO" dirty="0">
                <a:latin typeface="Avenir Next LT Pro" panose="020B0504020202020204" pitchFamily="34" charset="0"/>
              </a:rPr>
              <a:t> </a:t>
            </a:r>
            <a:r>
              <a:rPr lang="es-CO" dirty="0" err="1">
                <a:latin typeface="Avenir Next LT Pro" panose="020B0504020202020204" pitchFamily="34" charset="0"/>
              </a:rPr>
              <a:t>suitable</a:t>
            </a:r>
            <a:r>
              <a:rPr lang="es-CO" dirty="0">
                <a:latin typeface="Avenir Next LT Pro" panose="020B0504020202020204" pitchFamily="34" charset="0"/>
              </a:rPr>
              <a:t> </a:t>
            </a:r>
            <a:r>
              <a:rPr lang="es-CO" dirty="0" err="1">
                <a:latin typeface="Avenir Next LT Pro" panose="020B0504020202020204" pitchFamily="34" charset="0"/>
              </a:rPr>
              <a:t>to</a:t>
            </a:r>
            <a:r>
              <a:rPr lang="es-CO" dirty="0">
                <a:latin typeface="Avenir Next LT Pro" panose="020B0504020202020204" pitchFamily="34" charset="0"/>
              </a:rPr>
              <a:t> </a:t>
            </a:r>
            <a:r>
              <a:rPr lang="es-CO" dirty="0" err="1">
                <a:latin typeface="Avenir Next LT Pro" panose="020B0504020202020204" pitchFamily="34" charset="0"/>
              </a:rPr>
              <a:t>model</a:t>
            </a:r>
            <a:r>
              <a:rPr lang="es-CO" dirty="0">
                <a:latin typeface="Avenir Next LT Pro" panose="020B0504020202020204" pitchFamily="34" charset="0"/>
              </a:rPr>
              <a:t> PPP </a:t>
            </a:r>
            <a:r>
              <a:rPr lang="es-CO" dirty="0" err="1">
                <a:latin typeface="Avenir Next LT Pro" panose="020B0504020202020204" pitchFamily="34" charset="0"/>
              </a:rPr>
              <a:t>partnerships</a:t>
            </a:r>
            <a:r>
              <a:rPr lang="es-CO" dirty="0">
                <a:latin typeface="Avenir Next LT Pro" panose="020B0504020202020204" pitchFamily="34" charset="0"/>
              </a:rPr>
              <a:t> dynamics.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>
                <a:latin typeface="Avenir Next LT Pro" panose="020B0504020202020204" pitchFamily="34" charset="0"/>
              </a:rPr>
              <a:t>These</a:t>
            </a:r>
            <a:r>
              <a:rPr lang="es-CO" dirty="0">
                <a:latin typeface="Avenir Next LT Pro" panose="020B0504020202020204" pitchFamily="34" charset="0"/>
              </a:rPr>
              <a:t> </a:t>
            </a:r>
            <a:r>
              <a:rPr lang="es-CO" dirty="0" err="1">
                <a:latin typeface="Avenir Next LT Pro" panose="020B0504020202020204" pitchFamily="34" charset="0"/>
              </a:rPr>
              <a:t>models</a:t>
            </a:r>
            <a:r>
              <a:rPr lang="es-CO" dirty="0">
                <a:latin typeface="Avenir Next LT Pro" panose="020B0504020202020204" pitchFamily="34" charset="0"/>
              </a:rPr>
              <a:t> can </a:t>
            </a:r>
            <a:r>
              <a:rPr lang="es-CO" dirty="0" err="1">
                <a:latin typeface="Avenir Next LT Pro" panose="020B0504020202020204" pitchFamily="34" charset="0"/>
              </a:rPr>
              <a:t>help</a:t>
            </a:r>
            <a:r>
              <a:rPr lang="es-CO" dirty="0">
                <a:latin typeface="Avenir Next LT Pro" panose="020B0504020202020204" pitchFamily="34" charset="0"/>
              </a:rPr>
              <a:t> </a:t>
            </a:r>
            <a:r>
              <a:rPr lang="es-CO" dirty="0" err="1">
                <a:latin typeface="Avenir Next LT Pro" panose="020B0504020202020204" pitchFamily="34" charset="0"/>
              </a:rPr>
              <a:t>mitigate</a:t>
            </a:r>
            <a:r>
              <a:rPr lang="es-CO" dirty="0">
                <a:latin typeface="Avenir Next LT Pro" panose="020B0504020202020204" pitchFamily="34" charset="0"/>
              </a:rPr>
              <a:t> </a:t>
            </a:r>
            <a:r>
              <a:rPr lang="es-CO" dirty="0" err="1">
                <a:latin typeface="Avenir Next LT Pro" panose="020B0504020202020204" pitchFamily="34" charset="0"/>
              </a:rPr>
              <a:t>the</a:t>
            </a:r>
            <a:r>
              <a:rPr lang="es-CO" dirty="0">
                <a:latin typeface="Avenir Next LT Pro" panose="020B0504020202020204" pitchFamily="34" charset="0"/>
              </a:rPr>
              <a:t> </a:t>
            </a:r>
            <a:r>
              <a:rPr lang="es-CO" dirty="0" err="1">
                <a:latin typeface="Avenir Next LT Pro" panose="020B0504020202020204" pitchFamily="34" charset="0"/>
              </a:rPr>
              <a:t>drawbacks</a:t>
            </a:r>
            <a:r>
              <a:rPr lang="es-CO" dirty="0">
                <a:latin typeface="Avenir Next LT Pro" panose="020B0504020202020204" pitchFamily="34" charset="0"/>
              </a:rPr>
              <a:t> in </a:t>
            </a:r>
            <a:r>
              <a:rPr lang="es-CO" dirty="0" err="1">
                <a:latin typeface="Avenir Next LT Pro" panose="020B0504020202020204" pitchFamily="34" charset="0"/>
              </a:rPr>
              <a:t>PPPs</a:t>
            </a:r>
            <a:r>
              <a:rPr lang="es-CO" dirty="0">
                <a:latin typeface="Avenir Next LT Pro" panose="020B0504020202020204" pitchFamily="34" charset="0"/>
              </a:rPr>
              <a:t> (i.e., PA </a:t>
            </a:r>
            <a:r>
              <a:rPr lang="es-CO" dirty="0" err="1">
                <a:latin typeface="Avenir Next LT Pro" panose="020B0504020202020204" pitchFamily="34" charset="0"/>
              </a:rPr>
              <a:t>problem</a:t>
            </a:r>
            <a:r>
              <a:rPr lang="es-CO" dirty="0">
                <a:latin typeface="Avenir Next LT Pro" panose="020B05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venir Next LT Pro" panose="020B0504020202020204" pitchFamily="34" charset="0"/>
              </a:rPr>
              <a:t>OR </a:t>
            </a:r>
            <a:r>
              <a:rPr lang="es-CO" dirty="0" err="1">
                <a:latin typeface="Avenir Next LT Pro" panose="020B0504020202020204" pitchFamily="34" charset="0"/>
              </a:rPr>
              <a:t>state</a:t>
            </a:r>
            <a:r>
              <a:rPr lang="es-CO" dirty="0">
                <a:latin typeface="Avenir Next LT Pro" panose="020B0504020202020204" pitchFamily="34" charset="0"/>
              </a:rPr>
              <a:t>-</a:t>
            </a:r>
            <a:r>
              <a:rPr lang="es-CO" dirty="0" err="1">
                <a:latin typeface="Avenir Next LT Pro" panose="020B0504020202020204" pitchFamily="34" charset="0"/>
              </a:rPr>
              <a:t>of</a:t>
            </a:r>
            <a:r>
              <a:rPr lang="es-CO" dirty="0">
                <a:latin typeface="Avenir Next LT Pro" panose="020B0504020202020204" pitchFamily="34" charset="0"/>
              </a:rPr>
              <a:t>-</a:t>
            </a:r>
            <a:r>
              <a:rPr lang="es-CO" dirty="0" err="1">
                <a:latin typeface="Avenir Next LT Pro" panose="020B0504020202020204" pitchFamily="34" charset="0"/>
              </a:rPr>
              <a:t>the</a:t>
            </a:r>
            <a:r>
              <a:rPr lang="es-CO" dirty="0">
                <a:latin typeface="Avenir Next LT Pro" panose="020B0504020202020204" pitchFamily="34" charset="0"/>
              </a:rPr>
              <a:t>-art </a:t>
            </a:r>
            <a:r>
              <a:rPr lang="es-CO" dirty="0" err="1">
                <a:latin typeface="Avenir Next LT Pro" panose="020B0504020202020204" pitchFamily="34" charset="0"/>
              </a:rPr>
              <a:t>approaches</a:t>
            </a:r>
            <a:r>
              <a:rPr lang="es-CO" dirty="0">
                <a:latin typeface="Avenir Next LT Pro" panose="020B0504020202020204" pitchFamily="34" charset="0"/>
              </a:rPr>
              <a:t> can be </a:t>
            </a:r>
            <a:r>
              <a:rPr lang="es-CO" dirty="0" err="1">
                <a:latin typeface="Avenir Next LT Pro" panose="020B0504020202020204" pitchFamily="34" charset="0"/>
              </a:rPr>
              <a:t>applied</a:t>
            </a:r>
            <a:r>
              <a:rPr lang="es-CO" dirty="0">
                <a:latin typeface="Avenir Next LT Pro" panose="020B0504020202020204" pitchFamily="34" charset="0"/>
              </a:rPr>
              <a:t> </a:t>
            </a:r>
            <a:r>
              <a:rPr lang="es-CO" dirty="0" err="1">
                <a:latin typeface="Avenir Next LT Pro" panose="020B0504020202020204" pitchFamily="34" charset="0"/>
              </a:rPr>
              <a:t>to</a:t>
            </a:r>
            <a:r>
              <a:rPr lang="es-CO" dirty="0">
                <a:latin typeface="Avenir Next LT Pro" panose="020B0504020202020204" pitchFamily="34" charset="0"/>
              </a:rPr>
              <a:t> </a:t>
            </a:r>
            <a:r>
              <a:rPr lang="es-CO" dirty="0" err="1">
                <a:latin typeface="Avenir Next LT Pro" panose="020B0504020202020204" pitchFamily="34" charset="0"/>
              </a:rPr>
              <a:t>address</a:t>
            </a:r>
            <a:r>
              <a:rPr lang="es-CO" dirty="0">
                <a:latin typeface="Avenir Next LT Pro" panose="020B0504020202020204" pitchFamily="34" charset="0"/>
              </a:rPr>
              <a:t> </a:t>
            </a:r>
            <a:r>
              <a:rPr lang="es-CO" dirty="0" err="1">
                <a:latin typeface="Avenir Next LT Pro" panose="020B0504020202020204" pitchFamily="34" charset="0"/>
              </a:rPr>
              <a:t>the</a:t>
            </a:r>
            <a:r>
              <a:rPr lang="es-CO" dirty="0">
                <a:latin typeface="Avenir Next LT Pro" panose="020B0504020202020204" pitchFamily="34" charset="0"/>
              </a:rPr>
              <a:t> </a:t>
            </a:r>
            <a:r>
              <a:rPr lang="es-CO" dirty="0" err="1">
                <a:latin typeface="Avenir Next LT Pro" panose="020B0504020202020204" pitchFamily="34" charset="0"/>
              </a:rPr>
              <a:t>complexities</a:t>
            </a:r>
            <a:r>
              <a:rPr lang="es-CO" dirty="0">
                <a:latin typeface="Avenir Next LT Pro" panose="020B0504020202020204" pitchFamily="34" charset="0"/>
              </a:rPr>
              <a:t> </a:t>
            </a:r>
            <a:r>
              <a:rPr lang="es-CO" dirty="0" err="1">
                <a:latin typeface="Avenir Next LT Pro" panose="020B0504020202020204" pitchFamily="34" charset="0"/>
              </a:rPr>
              <a:t>of</a:t>
            </a:r>
            <a:r>
              <a:rPr lang="es-CO" dirty="0">
                <a:latin typeface="Avenir Next LT Pro" panose="020B0504020202020204" pitchFamily="34" charset="0"/>
              </a:rPr>
              <a:t> </a:t>
            </a:r>
            <a:r>
              <a:rPr lang="es-CO" dirty="0" err="1">
                <a:latin typeface="Avenir Next LT Pro" panose="020B0504020202020204" pitchFamily="34" charset="0"/>
              </a:rPr>
              <a:t>MIBLPs</a:t>
            </a:r>
            <a:endParaRPr lang="es-CO" dirty="0">
              <a:latin typeface="Avenir Next LT Pro" panose="020B0504020202020204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92D1223-9C86-A9BE-A767-3A9AF46979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585" y="1917798"/>
            <a:ext cx="3438525" cy="2286000"/>
          </a:xfrm>
          <a:prstGeom prst="rect">
            <a:avLst/>
          </a:prstGeom>
        </p:spPr>
      </p:pic>
      <p:sp>
        <p:nvSpPr>
          <p:cNvPr id="17" name="Marcador de pie de página 3">
            <a:extLst>
              <a:ext uri="{FF2B5EF4-FFF2-40B4-BE49-F238E27FC236}">
                <a16:creationId xmlns:a16="http://schemas.microsoft.com/office/drawing/2014/main" id="{90F39638-BEE2-27A9-DA38-CE79AF73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2045" y="6505935"/>
            <a:ext cx="2095863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s.rodriguez@ou.edu</a:t>
            </a:r>
          </a:p>
        </p:txBody>
      </p:sp>
      <p:sp>
        <p:nvSpPr>
          <p:cNvPr id="18" name="Marcador de número de diapositiva 4">
            <a:extLst>
              <a:ext uri="{FF2B5EF4-FFF2-40B4-BE49-F238E27FC236}">
                <a16:creationId xmlns:a16="http://schemas.microsoft.com/office/drawing/2014/main" id="{83E1D3B6-13E3-542A-D0D6-47918045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518995"/>
            <a:ext cx="522514" cy="325945"/>
          </a:xfrm>
        </p:spPr>
        <p:txBody>
          <a:bodyPr/>
          <a:lstStyle/>
          <a:p>
            <a:fld id="{114EE03A-2A00-4056-963E-94A1743919E7}" type="slidenum">
              <a:rPr lang="en-US" smtClean="0">
                <a:solidFill>
                  <a:schemeClr val="bg1"/>
                </a:solidFill>
                <a:latin typeface="Avenir Next LT Pro" panose="020B0504020202020204" pitchFamily="34" charset="0"/>
              </a:rPr>
              <a:t>32</a:t>
            </a:fld>
            <a:endParaRPr lang="en-US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28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2">
            <a:extLst>
              <a:ext uri="{FF2B5EF4-FFF2-40B4-BE49-F238E27FC236}">
                <a16:creationId xmlns:a16="http://schemas.microsoft.com/office/drawing/2014/main" id="{03517666-661F-53DA-9BFF-B0F71C7C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2"/>
            <a:ext cx="10972800" cy="533401"/>
          </a:xfrm>
        </p:spPr>
        <p:txBody>
          <a:bodyPr/>
          <a:lstStyle/>
          <a:p>
            <a:r>
              <a:rPr lang="es-CO" dirty="0"/>
              <a:t>Future </a:t>
            </a:r>
            <a:r>
              <a:rPr lang="es-CO" dirty="0" err="1"/>
              <a:t>work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6568622-C4BA-205B-E16F-3350C83075B6}"/>
              </a:ext>
            </a:extLst>
          </p:cNvPr>
          <p:cNvSpPr txBox="1"/>
          <p:nvPr/>
        </p:nvSpPr>
        <p:spPr>
          <a:xfrm>
            <a:off x="342595" y="3326112"/>
            <a:ext cx="1113305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err="1">
                <a:latin typeface="Avenir Next LT Pro" panose="020B0504020202020204" pitchFamily="34" charset="0"/>
              </a:rPr>
              <a:t>Different</a:t>
            </a:r>
            <a:r>
              <a:rPr lang="es-CO" sz="2000" dirty="0">
                <a:latin typeface="Avenir Next LT Pro" panose="020B0504020202020204" pitchFamily="34" charset="0"/>
              </a:rPr>
              <a:t> </a:t>
            </a:r>
            <a:r>
              <a:rPr lang="es-CO" sz="2000" dirty="0" err="1">
                <a:latin typeface="Avenir Next LT Pro" panose="020B0504020202020204" pitchFamily="34" charset="0"/>
              </a:rPr>
              <a:t>approaches</a:t>
            </a:r>
            <a:r>
              <a:rPr lang="es-CO" sz="2000" dirty="0">
                <a:latin typeface="Avenir Next LT Pro" panose="020B0504020202020204" pitchFamily="34" charset="0"/>
              </a:rPr>
              <a:t> </a:t>
            </a:r>
            <a:r>
              <a:rPr lang="es-CO" sz="2000" dirty="0" err="1">
                <a:latin typeface="Avenir Next LT Pro" panose="020B0504020202020204" pitchFamily="34" charset="0"/>
              </a:rPr>
              <a:t>to</a:t>
            </a:r>
            <a:r>
              <a:rPr lang="es-CO" sz="2000" dirty="0">
                <a:latin typeface="Avenir Next LT Pro" panose="020B0504020202020204" pitchFamily="34" charset="0"/>
              </a:rPr>
              <a:t> </a:t>
            </a:r>
            <a:r>
              <a:rPr lang="es-CO" sz="2000" dirty="0" err="1">
                <a:latin typeface="Avenir Next LT Pro" panose="020B0504020202020204" pitchFamily="34" charset="0"/>
              </a:rPr>
              <a:t>improve</a:t>
            </a:r>
            <a:r>
              <a:rPr lang="es-CO" sz="2000" dirty="0">
                <a:latin typeface="Avenir Next LT Pro" panose="020B0504020202020204" pitchFamily="34" charset="0"/>
              </a:rPr>
              <a:t> </a:t>
            </a:r>
            <a:r>
              <a:rPr lang="es-CO" sz="2000" dirty="0" err="1">
                <a:latin typeface="Avenir Next LT Pro" panose="020B0504020202020204" pitchFamily="34" charset="0"/>
              </a:rPr>
              <a:t>quality</a:t>
            </a:r>
            <a:r>
              <a:rPr lang="es-CO" sz="2000" dirty="0">
                <a:latin typeface="Avenir Next LT Pro" panose="020B0504020202020204" pitchFamily="34" charset="0"/>
              </a:rPr>
              <a:t> </a:t>
            </a:r>
            <a:r>
              <a:rPr lang="es-CO" sz="2000" dirty="0" err="1">
                <a:latin typeface="Avenir Next LT Pro" panose="020B0504020202020204" pitchFamily="34" charset="0"/>
              </a:rPr>
              <a:t>of</a:t>
            </a:r>
            <a:r>
              <a:rPr lang="es-CO" sz="2000" dirty="0">
                <a:latin typeface="Avenir Next LT Pro" panose="020B0504020202020204" pitchFamily="34" charset="0"/>
              </a:rPr>
              <a:t> </a:t>
            </a:r>
            <a:r>
              <a:rPr lang="es-CO" sz="2000" dirty="0" err="1">
                <a:latin typeface="Avenir Next LT Pro" panose="020B0504020202020204" pitchFamily="34" charset="0"/>
              </a:rPr>
              <a:t>incumbent</a:t>
            </a:r>
            <a:r>
              <a:rPr lang="es-CO" sz="2000" dirty="0">
                <a:latin typeface="Avenir Next LT Pro" panose="020B0504020202020204" pitchFamily="34" charset="0"/>
              </a:rPr>
              <a:t> </a:t>
            </a:r>
            <a:r>
              <a:rPr lang="es-CO" sz="2000" dirty="0" err="1">
                <a:latin typeface="Avenir Next LT Pro" panose="020B0504020202020204" pitchFamily="34" charset="0"/>
              </a:rPr>
              <a:t>solution</a:t>
            </a:r>
            <a:r>
              <a:rPr lang="es-CO" sz="2000" dirty="0">
                <a:latin typeface="Avenir Next LT Pro" panose="020B0504020202020204" pitchFamily="34" charset="0"/>
              </a:rPr>
              <a:t> (i.e., </a:t>
            </a:r>
            <a:r>
              <a:rPr lang="es-CO" sz="2000" dirty="0" err="1">
                <a:latin typeface="Avenir Next LT Pro" panose="020B0504020202020204" pitchFamily="34" charset="0"/>
              </a:rPr>
              <a:t>matheuristics</a:t>
            </a:r>
            <a:r>
              <a:rPr lang="es-CO" sz="2000" dirty="0">
                <a:latin typeface="Avenir Next LT Pro" panose="020B0504020202020204" pitchFamily="34" charset="0"/>
              </a:rPr>
              <a:t>, </a:t>
            </a:r>
            <a:r>
              <a:rPr lang="es-CO" sz="2000" dirty="0" err="1">
                <a:latin typeface="Avenir Next LT Pro" panose="020B0504020202020204" pitchFamily="34" charset="0"/>
              </a:rPr>
              <a:t>reinforcement</a:t>
            </a:r>
            <a:r>
              <a:rPr lang="es-CO" sz="2000" dirty="0">
                <a:latin typeface="Avenir Next LT Pro" panose="020B0504020202020204" pitchFamily="34" charset="0"/>
              </a:rPr>
              <a:t> </a:t>
            </a:r>
            <a:r>
              <a:rPr lang="es-CO" sz="2000" dirty="0" err="1">
                <a:latin typeface="Avenir Next LT Pro" panose="020B0504020202020204" pitchFamily="34" charset="0"/>
              </a:rPr>
              <a:t>learning</a:t>
            </a:r>
            <a:r>
              <a:rPr lang="es-CO" sz="2000" dirty="0">
                <a:latin typeface="Avenir Next LT Pro" panose="020B05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err="1">
                <a:latin typeface="Avenir Next LT Pro" panose="020B0504020202020204" pitchFamily="34" charset="0"/>
              </a:rPr>
              <a:t>Address</a:t>
            </a:r>
            <a:r>
              <a:rPr lang="es-CO" sz="2000" dirty="0">
                <a:latin typeface="Avenir Next LT Pro" panose="020B0504020202020204" pitchFamily="34" charset="0"/>
              </a:rPr>
              <a:t> </a:t>
            </a:r>
            <a:r>
              <a:rPr lang="es-CO" sz="2000" dirty="0" err="1">
                <a:latin typeface="Avenir Next LT Pro" panose="020B0504020202020204" pitchFamily="34" charset="0"/>
              </a:rPr>
              <a:t>additional</a:t>
            </a:r>
            <a:r>
              <a:rPr lang="es-CO" sz="2000" dirty="0">
                <a:latin typeface="Avenir Next LT Pro" panose="020B0504020202020204" pitchFamily="34" charset="0"/>
              </a:rPr>
              <a:t> real </a:t>
            </a:r>
            <a:r>
              <a:rPr lang="es-CO" sz="2000" dirty="0" err="1">
                <a:latin typeface="Avenir Next LT Pro" panose="020B0504020202020204" pitchFamily="34" charset="0"/>
              </a:rPr>
              <a:t>life</a:t>
            </a:r>
            <a:r>
              <a:rPr lang="es-CO" sz="2000" dirty="0">
                <a:latin typeface="Avenir Next LT Pro" panose="020B0504020202020204" pitchFamily="34" charset="0"/>
              </a:rPr>
              <a:t> </a:t>
            </a:r>
            <a:r>
              <a:rPr lang="es-CO" sz="2000" dirty="0" err="1">
                <a:latin typeface="Avenir Next LT Pro" panose="020B0504020202020204" pitchFamily="34" charset="0"/>
              </a:rPr>
              <a:t>complexities</a:t>
            </a:r>
            <a:r>
              <a:rPr lang="es-CO" sz="2000" dirty="0">
                <a:latin typeface="Avenir Next LT Pro" panose="020B0504020202020204" pitchFamily="34" charset="0"/>
              </a:rPr>
              <a:t> (i.e., </a:t>
            </a:r>
            <a:r>
              <a:rPr lang="es-CO" sz="2000" dirty="0" err="1">
                <a:latin typeface="Avenir Next LT Pro" panose="020B0504020202020204" pitchFamily="34" charset="0"/>
              </a:rPr>
              <a:t>uncertainty</a:t>
            </a:r>
            <a:r>
              <a:rPr lang="es-CO" sz="2000" dirty="0">
                <a:latin typeface="Avenir Next LT Pro" panose="020B0504020202020204" pitchFamily="34" charset="0"/>
              </a:rPr>
              <a:t>, </a:t>
            </a:r>
            <a:r>
              <a:rPr lang="es-CO" sz="2000" dirty="0" err="1">
                <a:latin typeface="Avenir Next LT Pro" panose="020B0504020202020204" pitchFamily="34" charset="0"/>
              </a:rPr>
              <a:t>information</a:t>
            </a:r>
            <a:r>
              <a:rPr lang="es-CO" sz="2000" dirty="0">
                <a:latin typeface="Avenir Next LT Pro" panose="020B0504020202020204" pitchFamily="34" charset="0"/>
              </a:rPr>
              <a:t> </a:t>
            </a:r>
            <a:r>
              <a:rPr lang="es-CO" sz="2000" dirty="0" err="1">
                <a:latin typeface="Avenir Next LT Pro" panose="020B0504020202020204" pitchFamily="34" charset="0"/>
              </a:rPr>
              <a:t>symmetry</a:t>
            </a:r>
            <a:r>
              <a:rPr lang="es-CO" sz="2000" dirty="0">
                <a:latin typeface="Avenir Next LT Pro" panose="020B0504020202020204" pitchFamily="34" charset="0"/>
              </a:rPr>
              <a:t>, </a:t>
            </a:r>
            <a:r>
              <a:rPr lang="es-CO" sz="2000" dirty="0" err="1">
                <a:latin typeface="Avenir Next LT Pro" panose="020B0504020202020204" pitchFamily="34" charset="0"/>
              </a:rPr>
              <a:t>discounted</a:t>
            </a:r>
            <a:r>
              <a:rPr lang="es-CO" sz="2000" dirty="0">
                <a:latin typeface="Avenir Next LT Pro" panose="020B0504020202020204" pitchFamily="34" charset="0"/>
              </a:rPr>
              <a:t> cash </a:t>
            </a:r>
            <a:r>
              <a:rPr lang="es-CO" sz="2000" dirty="0" err="1">
                <a:latin typeface="Avenir Next LT Pro" panose="020B0504020202020204" pitchFamily="34" charset="0"/>
              </a:rPr>
              <a:t>flows</a:t>
            </a:r>
            <a:r>
              <a:rPr lang="es-CO" sz="2000" dirty="0">
                <a:latin typeface="Avenir Next LT Pro" panose="020B0504020202020204" pitchFamily="34" charset="0"/>
              </a:rPr>
              <a:t>, etc.)</a:t>
            </a:r>
          </a:p>
        </p:txBody>
      </p:sp>
      <p:sp>
        <p:nvSpPr>
          <p:cNvPr id="6" name="Marcador de pie de página 3">
            <a:extLst>
              <a:ext uri="{FF2B5EF4-FFF2-40B4-BE49-F238E27FC236}">
                <a16:creationId xmlns:a16="http://schemas.microsoft.com/office/drawing/2014/main" id="{60BF216F-6613-D5A6-7E3F-68C5F685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2045" y="6505935"/>
            <a:ext cx="2095863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s.rodriguez@ou.edu</a:t>
            </a:r>
          </a:p>
        </p:txBody>
      </p:sp>
      <p:sp>
        <p:nvSpPr>
          <p:cNvPr id="9" name="Marcador de número de diapositiva 4">
            <a:extLst>
              <a:ext uri="{FF2B5EF4-FFF2-40B4-BE49-F238E27FC236}">
                <a16:creationId xmlns:a16="http://schemas.microsoft.com/office/drawing/2014/main" id="{08011E86-33CD-CDB7-D4CC-CC01675D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518995"/>
            <a:ext cx="522514" cy="325945"/>
          </a:xfrm>
        </p:spPr>
        <p:txBody>
          <a:bodyPr/>
          <a:lstStyle/>
          <a:p>
            <a:fld id="{114EE03A-2A00-4056-963E-94A1743919E7}" type="slidenum">
              <a:rPr lang="en-US" smtClean="0">
                <a:solidFill>
                  <a:schemeClr val="bg1"/>
                </a:solidFill>
                <a:latin typeface="Avenir Next LT Pro" panose="020B0504020202020204" pitchFamily="34" charset="0"/>
              </a:rPr>
              <a:t>33</a:t>
            </a:fld>
            <a:endParaRPr lang="en-US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3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8066BA6-A464-A230-9171-8E0D7532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2045" y="6505935"/>
            <a:ext cx="209586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s.rodriguez@ou.edu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C763EE5-3D35-7FC8-6684-74B7150D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518995"/>
            <a:ext cx="522514" cy="32594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14EE03A-2A00-4056-963E-94A1743919E7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393D9D-5A4F-9266-024C-E8A7976120CF}"/>
              </a:ext>
            </a:extLst>
          </p:cNvPr>
          <p:cNvSpPr/>
          <p:nvPr/>
        </p:nvSpPr>
        <p:spPr>
          <a:xfrm>
            <a:off x="272716" y="3429000"/>
            <a:ext cx="11646568" cy="269908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E3B226-3309-DCC3-622D-DF8EA3920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690" y="5317976"/>
            <a:ext cx="6786934" cy="851234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4C2910D9-EAB9-AEB0-205D-F9DE84D3C78E}"/>
              </a:ext>
            </a:extLst>
          </p:cNvPr>
          <p:cNvSpPr txBox="1"/>
          <p:nvPr/>
        </p:nvSpPr>
        <p:spPr>
          <a:xfrm>
            <a:off x="2447109" y="3297115"/>
            <a:ext cx="7219405" cy="633046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marL="0" indent="0" algn="ctr">
              <a:buNone/>
            </a:pPr>
            <a:r>
              <a:rPr lang="en-IN" sz="2400" dirty="0">
                <a:latin typeface="Avenir Next LT Pro" panose="020B0504020202020204" pitchFamily="34" charset="0"/>
              </a:rPr>
              <a:t>Samuel Rodríguez-González |  </a:t>
            </a:r>
            <a:r>
              <a:rPr lang="en-IN" sz="2400" u="sng" dirty="0">
                <a:latin typeface="Avenir Next LT Pro" panose="020B0504020202020204" pitchFamily="34" charset="0"/>
                <a:hlinkClick r:id="rId3"/>
              </a:rPr>
              <a:t>s.rodriguez@ou.edu</a:t>
            </a:r>
            <a:r>
              <a:rPr lang="en-IN" sz="2400" u="sng" dirty="0">
                <a:latin typeface="Avenir Next LT Pro" panose="020B0504020202020204" pitchFamily="34" charset="0"/>
              </a:rPr>
              <a:t> </a:t>
            </a:r>
            <a:endParaRPr lang="en-US" sz="2400" u="sng" dirty="0">
              <a:latin typeface="Avenir Next LT Pro" panose="020B0504020202020204" pitchFamily="34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9424204F-8E7F-A90D-24E3-A8F3780CE5D1}"/>
              </a:ext>
            </a:extLst>
          </p:cNvPr>
          <p:cNvGrpSpPr/>
          <p:nvPr/>
        </p:nvGrpSpPr>
        <p:grpSpPr>
          <a:xfrm>
            <a:off x="1712265" y="4143276"/>
            <a:ext cx="9121784" cy="900330"/>
            <a:chOff x="1712265" y="4143276"/>
            <a:chExt cx="9121784" cy="900330"/>
          </a:xfrm>
        </p:grpSpPr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A14E3471-54A7-94F6-CBDD-7C9E63D93A66}"/>
                </a:ext>
              </a:extLst>
            </p:cNvPr>
            <p:cNvSpPr txBox="1"/>
            <p:nvPr/>
          </p:nvSpPr>
          <p:spPr>
            <a:xfrm>
              <a:off x="5642895" y="4331831"/>
              <a:ext cx="24450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Avenir Next LT Pro" panose="020B0504020202020204" pitchFamily="34" charset="0"/>
                </a:rPr>
                <a:t>OU Community Resilience CORE Research Lab</a:t>
              </a:r>
            </a:p>
          </p:txBody>
        </p:sp>
        <p:pic>
          <p:nvPicPr>
            <p:cNvPr id="14" name="Picture 6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2E5CA2B3-1EB7-E9C7-E14A-2FB06825F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2265" y="4179404"/>
              <a:ext cx="1686660" cy="751981"/>
            </a:xfrm>
            <a:prstGeom prst="rect">
              <a:avLst/>
            </a:prstGeom>
          </p:spPr>
        </p:pic>
        <p:pic>
          <p:nvPicPr>
            <p:cNvPr id="15" name="Picture 7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21B4A9F4-8DD8-2160-C1B9-6DCEB4096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317" y="4179404"/>
              <a:ext cx="1208262" cy="599138"/>
            </a:xfrm>
            <a:prstGeom prst="rect">
              <a:avLst/>
            </a:prstGeom>
          </p:spPr>
        </p:pic>
        <p:pic>
          <p:nvPicPr>
            <p:cNvPr id="4" name="Picture 9">
              <a:extLst>
                <a:ext uri="{FF2B5EF4-FFF2-40B4-BE49-F238E27FC236}">
                  <a16:creationId xmlns:a16="http://schemas.microsoft.com/office/drawing/2014/main" id="{FDE69E7F-7849-8E7A-E7FF-949FC36CF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1107" y="4143276"/>
              <a:ext cx="2402942" cy="900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3744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795F48F-0F8F-40C2-A58A-BA26DD1197D4}"/>
              </a:ext>
            </a:extLst>
          </p:cNvPr>
          <p:cNvSpPr txBox="1"/>
          <p:nvPr/>
        </p:nvSpPr>
        <p:spPr>
          <a:xfrm>
            <a:off x="468352" y="1925384"/>
            <a:ext cx="1038211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Camilo Gómez, “An Exact Optimization Approach to the Principal-Agent Problem in Infrastructure Projects via PPPs” (2020)</a:t>
            </a:r>
          </a:p>
          <a:p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Egon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Balas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. “Intersection Cuts-A New Type of Cutting Planes for Integer Programming”.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In:Operations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Research19.1 (1971), pp. 19–39.issn: 0030364X, 15265463.url:http://www.jstor.org/stable/168861</a:t>
            </a:r>
          </a:p>
          <a:p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s-CO" sz="1400" dirty="0">
                <a:latin typeface="Cambria" panose="02040503050406030204" pitchFamily="18" charset="0"/>
                <a:ea typeface="Cambria" panose="02040503050406030204" pitchFamily="18" charset="0"/>
              </a:rPr>
              <a:t>Michele </a:t>
            </a:r>
            <a:r>
              <a:rPr lang="es-CO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Conforti</a:t>
            </a:r>
            <a:r>
              <a:rPr lang="es-CO" sz="1400" dirty="0">
                <a:latin typeface="Cambria" panose="02040503050406030204" pitchFamily="18" charset="0"/>
                <a:ea typeface="Cambria" panose="02040503050406030204" pitchFamily="18" charset="0"/>
              </a:rPr>
              <a:t>, G ́</a:t>
            </a:r>
            <a:r>
              <a:rPr lang="es-CO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erard</a:t>
            </a:r>
            <a:r>
              <a:rPr lang="es-CO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CO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Cornu</a:t>
            </a:r>
            <a:r>
              <a:rPr lang="es-CO" sz="1400" dirty="0">
                <a:latin typeface="Cambria" panose="02040503050406030204" pitchFamily="18" charset="0"/>
                <a:ea typeface="Cambria" panose="02040503050406030204" pitchFamily="18" charset="0"/>
              </a:rPr>
              <a:t> ́</a:t>
            </a:r>
            <a:r>
              <a:rPr lang="es-CO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ejols</a:t>
            </a:r>
            <a:r>
              <a:rPr lang="es-CO" sz="1400" dirty="0">
                <a:latin typeface="Cambria" panose="02040503050406030204" pitchFamily="18" charset="0"/>
                <a:ea typeface="Cambria" panose="02040503050406030204" pitchFamily="18" charset="0"/>
              </a:rPr>
              <a:t>, and Giacomo </a:t>
            </a:r>
            <a:r>
              <a:rPr lang="es-CO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Zambelli</a:t>
            </a:r>
            <a:r>
              <a:rPr lang="es-CO" sz="1400" dirty="0">
                <a:latin typeface="Cambria" panose="02040503050406030204" pitchFamily="18" charset="0"/>
                <a:ea typeface="Cambria" panose="02040503050406030204" pitchFamily="18" charset="0"/>
              </a:rPr>
              <a:t>. “</a:t>
            </a:r>
            <a:r>
              <a:rPr lang="es-CO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Equivalence</a:t>
            </a:r>
            <a:r>
              <a:rPr lang="es-CO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CO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between</a:t>
            </a:r>
            <a:r>
              <a:rPr lang="es-CO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CO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in-tersection</a:t>
            </a:r>
            <a:r>
              <a:rPr lang="es-CO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CO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cuts</a:t>
            </a:r>
            <a:r>
              <a:rPr lang="es-CO" sz="14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s-CO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es-CO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CO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corner</a:t>
            </a:r>
            <a:r>
              <a:rPr lang="es-CO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CO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polyhedron</a:t>
            </a:r>
            <a:r>
              <a:rPr lang="es-CO" sz="1400" dirty="0">
                <a:latin typeface="Cambria" panose="02040503050406030204" pitchFamily="18" charset="0"/>
                <a:ea typeface="Cambria" panose="02040503050406030204" pitchFamily="18" charset="0"/>
              </a:rPr>
              <a:t>”. </a:t>
            </a:r>
            <a:r>
              <a:rPr lang="es-CO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In:Oper</a:t>
            </a:r>
            <a:r>
              <a:rPr lang="es-CO" sz="1400" dirty="0">
                <a:latin typeface="Cambria" panose="02040503050406030204" pitchFamily="18" charset="0"/>
                <a:ea typeface="Cambria" panose="02040503050406030204" pitchFamily="18" charset="0"/>
              </a:rPr>
              <a:t>. Res. Lett.38.3 (2010), pp. 153–155.issn: 01676377.doi:10.1016/j.orl.2010.02.006.url:www.elsevier.com/</a:t>
            </a:r>
            <a:r>
              <a:rPr lang="es-CO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locate</a:t>
            </a:r>
            <a:r>
              <a:rPr lang="es-CO" sz="1400" dirty="0"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s-CO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orl</a:t>
            </a:r>
            <a:r>
              <a:rPr lang="es-CO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s-CO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Matteo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Fischetti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et al. “A New General-Purpose Algorithm for Mixed-Integer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BilevelLinear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Programs”.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In:Oper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. Res.65.6 (Dec. 2017), pp. 1615–1637.issn: 0030-364X.doi:10.1287/opre.2017.1650.url:https://doi.org/10.1287/opre.2017.1650.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J. V.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Outrata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. “On the numerical solution of a class of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Stackelberg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problems”.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In:Zeitschrift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f ̈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ur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Operations Research34.4 (July 1990), pp. 255–277.issn: 1432-5217.doi:10.1007/BF01416737.url:https://doi.org/10.1007/BF01416737.</a:t>
            </a:r>
          </a:p>
          <a:p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Ankur Sinha,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Pekka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Malo, and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Kalyanmoy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Deb. “A Review on Bilevel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Optimization:From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Classical to Evolutionary Approaches and Applications”.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In:IEEE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Transactionson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Evolutionary Computation22 (2017), pp. 276–295.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s-CO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4DE3F5-9D19-E6B8-832D-0621165A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2"/>
            <a:ext cx="10972800" cy="533401"/>
          </a:xfrm>
        </p:spPr>
        <p:txBody>
          <a:bodyPr/>
          <a:lstStyle/>
          <a:p>
            <a:r>
              <a:rPr lang="es-CO" dirty="0" err="1"/>
              <a:t>References</a:t>
            </a:r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4A1844-393B-90B2-AC77-68220FD6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2045" y="6505935"/>
            <a:ext cx="2095863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s.rodriguez@ou.edu</a:t>
            </a:r>
          </a:p>
        </p:txBody>
      </p:sp>
      <p:sp>
        <p:nvSpPr>
          <p:cNvPr id="6" name="Marcador de número de diapositiva 4">
            <a:extLst>
              <a:ext uri="{FF2B5EF4-FFF2-40B4-BE49-F238E27FC236}">
                <a16:creationId xmlns:a16="http://schemas.microsoft.com/office/drawing/2014/main" id="{DE75C2CA-8A8A-6031-318E-91959B94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518995"/>
            <a:ext cx="522514" cy="325945"/>
          </a:xfrm>
        </p:spPr>
        <p:txBody>
          <a:bodyPr/>
          <a:lstStyle/>
          <a:p>
            <a:fld id="{114EE03A-2A00-4056-963E-94A1743919E7}" type="slidenum">
              <a:rPr lang="en-US" smtClean="0">
                <a:solidFill>
                  <a:schemeClr val="bg1"/>
                </a:solidFill>
                <a:latin typeface="Avenir Next LT Pro" panose="020B0504020202020204" pitchFamily="34" charset="0"/>
              </a:rPr>
              <a:t>35</a:t>
            </a:fld>
            <a:endParaRPr lang="en-US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19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4B111B1-E118-AE84-ADAF-7BFFF566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2"/>
            <a:ext cx="10972800" cy="533401"/>
          </a:xfrm>
        </p:spPr>
        <p:txBody>
          <a:bodyPr/>
          <a:lstStyle/>
          <a:p>
            <a:r>
              <a:rPr lang="es-CO" dirty="0"/>
              <a:t>Ilustrative </a:t>
            </a:r>
            <a:r>
              <a:rPr lang="es-CO" dirty="0" err="1"/>
              <a:t>example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435C46C-4991-1998-D1EE-5D88286D8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880" y="1891325"/>
            <a:ext cx="7886700" cy="43053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7277140C-267D-5982-E7F3-15357399A1CB}"/>
              </a:ext>
            </a:extLst>
          </p:cNvPr>
          <p:cNvSpPr/>
          <p:nvPr/>
        </p:nvSpPr>
        <p:spPr>
          <a:xfrm>
            <a:off x="3719736" y="2653259"/>
            <a:ext cx="5616624" cy="3297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EB2CFC-ACCD-AE06-9780-3F12DA555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880" y="4940416"/>
            <a:ext cx="7886700" cy="139018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6588DC1-8CFF-2D68-3B1E-58E1A6BEF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1110" y="4952950"/>
            <a:ext cx="7818240" cy="89594"/>
          </a:xfrm>
          <a:prstGeom prst="rect">
            <a:avLst/>
          </a:prstGeom>
        </p:spPr>
      </p:pic>
      <p:sp>
        <p:nvSpPr>
          <p:cNvPr id="2" name="Marcador de pie de página 3">
            <a:extLst>
              <a:ext uri="{FF2B5EF4-FFF2-40B4-BE49-F238E27FC236}">
                <a16:creationId xmlns:a16="http://schemas.microsoft.com/office/drawing/2014/main" id="{05D19D07-2910-6DCE-3E47-A77E185A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2045" y="6505935"/>
            <a:ext cx="2095863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s.rodriguez@ou.edu</a:t>
            </a:r>
          </a:p>
        </p:txBody>
      </p:sp>
      <p:sp>
        <p:nvSpPr>
          <p:cNvPr id="7" name="Marcador de número de diapositiva 4">
            <a:extLst>
              <a:ext uri="{FF2B5EF4-FFF2-40B4-BE49-F238E27FC236}">
                <a16:creationId xmlns:a16="http://schemas.microsoft.com/office/drawing/2014/main" id="{17610FD9-4936-B1EB-70CB-F84D407B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518995"/>
            <a:ext cx="522514" cy="325945"/>
          </a:xfrm>
        </p:spPr>
        <p:txBody>
          <a:bodyPr/>
          <a:lstStyle/>
          <a:p>
            <a:fld id="{114EE03A-2A00-4056-963E-94A1743919E7}" type="slidenum">
              <a:rPr lang="en-US" smtClean="0">
                <a:solidFill>
                  <a:schemeClr val="bg1"/>
                </a:solidFill>
                <a:latin typeface="Avenir Next LT Pro" panose="020B0504020202020204" pitchFamily="34" charset="0"/>
              </a:rPr>
              <a:t>4</a:t>
            </a:fld>
            <a:endParaRPr lang="en-US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99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1FF6AED-51B3-40EF-9F96-6443F2EBC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880" y="1628801"/>
            <a:ext cx="7858125" cy="39528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267BC2F-7F49-DDA6-3209-5FFE04C50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362" y="1712875"/>
            <a:ext cx="5376628" cy="29580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AD24B4F-7FC1-2E3E-6F45-69A143DBC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362" y="5232403"/>
            <a:ext cx="5376628" cy="295807"/>
          </a:xfrm>
          <a:prstGeom prst="rect">
            <a:avLst/>
          </a:prstGeom>
        </p:spPr>
      </p:pic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E1209996-DB0A-98F6-969B-480EF786C4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851" y="2008682"/>
            <a:ext cx="320451" cy="32045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91B6FCD-F0C3-3B47-F7EC-E9D157476459}"/>
              </a:ext>
            </a:extLst>
          </p:cNvPr>
          <p:cNvSpPr txBox="1">
            <a:spLocks/>
          </p:cNvSpPr>
          <p:nvPr/>
        </p:nvSpPr>
        <p:spPr>
          <a:xfrm>
            <a:off x="609600" y="685802"/>
            <a:ext cx="10972800" cy="533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venir Next LT Pro" panose="020B05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CO"/>
              <a:t>Ilustrative example</a:t>
            </a:r>
            <a:endParaRPr lang="es-CO" dirty="0"/>
          </a:p>
        </p:txBody>
      </p:sp>
      <p:sp>
        <p:nvSpPr>
          <p:cNvPr id="8" name="Marcador de pie de página 3">
            <a:extLst>
              <a:ext uri="{FF2B5EF4-FFF2-40B4-BE49-F238E27FC236}">
                <a16:creationId xmlns:a16="http://schemas.microsoft.com/office/drawing/2014/main" id="{76573E87-8CA2-B900-C6BC-F06D84E0B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2045" y="6499404"/>
            <a:ext cx="2095863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s.rodriguez@ou.edu</a:t>
            </a:r>
          </a:p>
        </p:txBody>
      </p:sp>
      <p:sp>
        <p:nvSpPr>
          <p:cNvPr id="11" name="Marcador de número de diapositiva 4">
            <a:extLst>
              <a:ext uri="{FF2B5EF4-FFF2-40B4-BE49-F238E27FC236}">
                <a16:creationId xmlns:a16="http://schemas.microsoft.com/office/drawing/2014/main" id="{33722420-5982-479D-61EF-346D0099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518995"/>
            <a:ext cx="522514" cy="325945"/>
          </a:xfrm>
        </p:spPr>
        <p:txBody>
          <a:bodyPr/>
          <a:lstStyle/>
          <a:p>
            <a:fld id="{114EE03A-2A00-4056-963E-94A1743919E7}" type="slidenum">
              <a:rPr lang="en-US" smtClean="0">
                <a:solidFill>
                  <a:schemeClr val="bg1"/>
                </a:solidFill>
                <a:latin typeface="Avenir Next LT Pro" panose="020B0504020202020204" pitchFamily="34" charset="0"/>
              </a:rPr>
              <a:t>5</a:t>
            </a:fld>
            <a:endParaRPr lang="en-US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95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n 121">
            <a:extLst>
              <a:ext uri="{FF2B5EF4-FFF2-40B4-BE49-F238E27FC236}">
                <a16:creationId xmlns:a16="http://schemas.microsoft.com/office/drawing/2014/main" id="{094D780E-F8B8-EE35-52D3-DE48A8CBA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278" y="1518737"/>
            <a:ext cx="8254699" cy="471261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E6C0B46-3ADE-FE18-E462-8861A27F1E1B}"/>
              </a:ext>
            </a:extLst>
          </p:cNvPr>
          <p:cNvSpPr txBox="1">
            <a:spLocks/>
          </p:cNvSpPr>
          <p:nvPr/>
        </p:nvSpPr>
        <p:spPr>
          <a:xfrm>
            <a:off x="609600" y="685802"/>
            <a:ext cx="10972800" cy="533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venir Next LT Pro" panose="020B05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CO"/>
              <a:t>Ilustrative example</a:t>
            </a:r>
            <a:endParaRPr lang="es-CO" dirty="0"/>
          </a:p>
        </p:txBody>
      </p:sp>
      <p:sp>
        <p:nvSpPr>
          <p:cNvPr id="6" name="Marcador de pie de página 3">
            <a:extLst>
              <a:ext uri="{FF2B5EF4-FFF2-40B4-BE49-F238E27FC236}">
                <a16:creationId xmlns:a16="http://schemas.microsoft.com/office/drawing/2014/main" id="{C2E032ED-63DB-8136-F4E0-522328A0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2045" y="6505935"/>
            <a:ext cx="2095863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s.rodriguez@ou.edu</a:t>
            </a:r>
          </a:p>
        </p:txBody>
      </p:sp>
      <p:sp>
        <p:nvSpPr>
          <p:cNvPr id="7" name="Marcador de número de diapositiva 4">
            <a:extLst>
              <a:ext uri="{FF2B5EF4-FFF2-40B4-BE49-F238E27FC236}">
                <a16:creationId xmlns:a16="http://schemas.microsoft.com/office/drawing/2014/main" id="{05B96252-0105-3297-2BBB-30EFCCE1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518995"/>
            <a:ext cx="522514" cy="325945"/>
          </a:xfrm>
        </p:spPr>
        <p:txBody>
          <a:bodyPr/>
          <a:lstStyle/>
          <a:p>
            <a:fld id="{114EE03A-2A00-4056-963E-94A1743919E7}" type="slidenum">
              <a:rPr lang="en-US" smtClean="0">
                <a:solidFill>
                  <a:schemeClr val="bg1"/>
                </a:solidFill>
                <a:latin typeface="Avenir Next LT Pro" panose="020B0504020202020204" pitchFamily="34" charset="0"/>
              </a:rPr>
              <a:t>6</a:t>
            </a:fld>
            <a:endParaRPr lang="en-US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18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n 121">
            <a:extLst>
              <a:ext uri="{FF2B5EF4-FFF2-40B4-BE49-F238E27FC236}">
                <a16:creationId xmlns:a16="http://schemas.microsoft.com/office/drawing/2014/main" id="{094D780E-F8B8-EE35-52D3-DE48A8CBA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681"/>
          <a:stretch/>
        </p:blipFill>
        <p:spPr>
          <a:xfrm>
            <a:off x="1201956" y="2667214"/>
            <a:ext cx="8254699" cy="533401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3C91059F-97FA-922A-505E-0C255D490394}"/>
              </a:ext>
            </a:extLst>
          </p:cNvPr>
          <p:cNvGrpSpPr/>
          <p:nvPr/>
        </p:nvGrpSpPr>
        <p:grpSpPr>
          <a:xfrm>
            <a:off x="3427751" y="4010451"/>
            <a:ext cx="5267325" cy="638175"/>
            <a:chOff x="609600" y="3429000"/>
            <a:chExt cx="5267325" cy="638175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2C996CA9-BB91-BE9F-F4DD-C4EB47A8A956}"/>
                </a:ext>
              </a:extLst>
            </p:cNvPr>
            <p:cNvGrpSpPr/>
            <p:nvPr/>
          </p:nvGrpSpPr>
          <p:grpSpPr>
            <a:xfrm>
              <a:off x="609600" y="3429000"/>
              <a:ext cx="5267325" cy="638175"/>
              <a:chOff x="609600" y="3429000"/>
              <a:chExt cx="5267325" cy="638175"/>
            </a:xfrm>
          </p:grpSpPr>
          <p:pic>
            <p:nvPicPr>
              <p:cNvPr id="4" name="Imagen 3">
                <a:extLst>
                  <a:ext uri="{FF2B5EF4-FFF2-40B4-BE49-F238E27FC236}">
                    <a16:creationId xmlns:a16="http://schemas.microsoft.com/office/drawing/2014/main" id="{11BFB782-93C0-6248-6CD5-3F8DAEF0B8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600" y="3429000"/>
                <a:ext cx="5267325" cy="638175"/>
              </a:xfrm>
              <a:prstGeom prst="rect">
                <a:avLst/>
              </a:prstGeom>
            </p:spPr>
          </p:pic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DBA7837D-F856-0E52-604A-3A58DD4CB9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4261" y="3473671"/>
                <a:ext cx="4752663" cy="525094"/>
              </a:xfrm>
              <a:prstGeom prst="rect">
                <a:avLst/>
              </a:prstGeom>
            </p:spPr>
          </p:pic>
        </p:grp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420DF218-4540-4969-9606-D51D94C2B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24262" y="3450260"/>
              <a:ext cx="1444462" cy="595654"/>
            </a:xfrm>
            <a:prstGeom prst="rect">
              <a:avLst/>
            </a:prstGeom>
          </p:spPr>
        </p:pic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BC8DA852-6702-1983-EFA3-90339341EC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0252" y="4048692"/>
            <a:ext cx="1558969" cy="537954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59DCAD6-5327-EF97-EA7A-84E3C70D763D}"/>
              </a:ext>
            </a:extLst>
          </p:cNvPr>
          <p:cNvCxnSpPr>
            <a:stCxn id="122" idx="2"/>
            <a:endCxn id="9" idx="0"/>
          </p:cNvCxnSpPr>
          <p:nvPr/>
        </p:nvCxnSpPr>
        <p:spPr>
          <a:xfrm flipH="1">
            <a:off x="4664644" y="3200615"/>
            <a:ext cx="664662" cy="831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E5407A0-A791-F2F9-F647-309ACF6E222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124668" y="3189985"/>
            <a:ext cx="1085069" cy="8587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4">
            <a:extLst>
              <a:ext uri="{FF2B5EF4-FFF2-40B4-BE49-F238E27FC236}">
                <a16:creationId xmlns:a16="http://schemas.microsoft.com/office/drawing/2014/main" id="{373D7614-7A67-34B5-7361-1D105F134549}"/>
              </a:ext>
            </a:extLst>
          </p:cNvPr>
          <p:cNvSpPr/>
          <p:nvPr/>
        </p:nvSpPr>
        <p:spPr>
          <a:xfrm>
            <a:off x="3080189" y="4671945"/>
            <a:ext cx="263565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  <a:ea typeface="Cambria" panose="02040503050406030204" pitchFamily="18" charset="0"/>
              </a:rPr>
              <a:t>Maximize social benefit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46ECC6D4-2523-0ADD-6422-F207D2993EDE}"/>
              </a:ext>
            </a:extLst>
          </p:cNvPr>
          <p:cNvSpPr/>
          <p:nvPr/>
        </p:nvSpPr>
        <p:spPr>
          <a:xfrm>
            <a:off x="7441471" y="4672037"/>
            <a:ext cx="353654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 LT Pro" panose="020B0504020202020204" pitchFamily="34" charset="0"/>
                <a:ea typeface="Cambria" panose="02040503050406030204" pitchFamily="18" charset="0"/>
              </a:rPr>
              <a:t>Maximize total available budget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26DB9CF5-0647-51F0-8FAA-F5C45411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2"/>
            <a:ext cx="10972800" cy="533401"/>
          </a:xfrm>
        </p:spPr>
        <p:txBody>
          <a:bodyPr/>
          <a:lstStyle/>
          <a:p>
            <a:r>
              <a:rPr lang="es-CO" dirty="0"/>
              <a:t>Ilustrative </a:t>
            </a:r>
            <a:r>
              <a:rPr lang="es-CO" dirty="0" err="1"/>
              <a:t>example</a:t>
            </a:r>
            <a:endParaRPr lang="es-CO" dirty="0"/>
          </a:p>
        </p:txBody>
      </p:sp>
      <p:sp>
        <p:nvSpPr>
          <p:cNvPr id="15" name="Marcador de pie de página 3">
            <a:extLst>
              <a:ext uri="{FF2B5EF4-FFF2-40B4-BE49-F238E27FC236}">
                <a16:creationId xmlns:a16="http://schemas.microsoft.com/office/drawing/2014/main" id="{56473FBE-8131-542A-6858-5552B295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2045" y="6505935"/>
            <a:ext cx="2095863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s.rodriguez@ou.edu</a:t>
            </a:r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0CAFA160-FC6A-C962-004C-8ABF5E341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518995"/>
            <a:ext cx="522514" cy="325945"/>
          </a:xfrm>
        </p:spPr>
        <p:txBody>
          <a:bodyPr/>
          <a:lstStyle/>
          <a:p>
            <a:fld id="{114EE03A-2A00-4056-963E-94A1743919E7}" type="slidenum">
              <a:rPr lang="en-US" smtClean="0">
                <a:solidFill>
                  <a:schemeClr val="bg1"/>
                </a:solidFill>
                <a:latin typeface="Avenir Next LT Pro" panose="020B0504020202020204" pitchFamily="34" charset="0"/>
              </a:rPr>
              <a:t>7</a:t>
            </a:fld>
            <a:endParaRPr lang="en-US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43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n 121">
            <a:extLst>
              <a:ext uri="{FF2B5EF4-FFF2-40B4-BE49-F238E27FC236}">
                <a16:creationId xmlns:a16="http://schemas.microsoft.com/office/drawing/2014/main" id="{094D780E-F8B8-EE35-52D3-DE48A8CBA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16" r="1458" b="43259"/>
          <a:stretch/>
        </p:blipFill>
        <p:spPr>
          <a:xfrm>
            <a:off x="2028822" y="1763750"/>
            <a:ext cx="8134356" cy="1895707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28412493-D2D5-0BB6-760A-C018B40E595F}"/>
              </a:ext>
            </a:extLst>
          </p:cNvPr>
          <p:cNvGrpSpPr/>
          <p:nvPr/>
        </p:nvGrpSpPr>
        <p:grpSpPr>
          <a:xfrm>
            <a:off x="3000454" y="3819829"/>
            <a:ext cx="6191093" cy="2428705"/>
            <a:chOff x="3442243" y="3819829"/>
            <a:chExt cx="6191093" cy="2428705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58356E85-FDC2-7CC4-7323-31C585E9A0D0}"/>
                </a:ext>
              </a:extLst>
            </p:cNvPr>
            <p:cNvGrpSpPr/>
            <p:nvPr/>
          </p:nvGrpSpPr>
          <p:grpSpPr>
            <a:xfrm>
              <a:off x="3442243" y="3917640"/>
              <a:ext cx="2809875" cy="2214865"/>
              <a:chOff x="3423345" y="1713104"/>
              <a:chExt cx="2809875" cy="2214865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840B462E-8121-FAC8-B5AC-4AAF4715E7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3345" y="1713104"/>
                <a:ext cx="476250" cy="209550"/>
              </a:xfrm>
              <a:prstGeom prst="rect">
                <a:avLst/>
              </a:prstGeom>
            </p:spPr>
          </p:pic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96AE6901-2628-8302-E796-B85F716FE1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23345" y="1992774"/>
                <a:ext cx="533400" cy="161925"/>
              </a:xfrm>
              <a:prstGeom prst="rect">
                <a:avLst/>
              </a:prstGeom>
            </p:spPr>
          </p:pic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75770B6E-171B-84BE-83AA-EB95B2A42B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23345" y="2224819"/>
                <a:ext cx="533400" cy="171450"/>
              </a:xfrm>
              <a:prstGeom prst="rect">
                <a:avLst/>
              </a:prstGeom>
            </p:spPr>
          </p:pic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B5F1CC70-0C57-6A6C-A70F-1B3461A713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23345" y="2466389"/>
                <a:ext cx="2809875" cy="209550"/>
              </a:xfrm>
              <a:prstGeom prst="rect">
                <a:avLst/>
              </a:prstGeom>
            </p:spPr>
          </p:pic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4A36C374-D4B8-76B8-87B3-22C61DD032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23345" y="3333974"/>
                <a:ext cx="1885950" cy="257175"/>
              </a:xfrm>
              <a:prstGeom prst="rect">
                <a:avLst/>
              </a:prstGeom>
            </p:spPr>
          </p:pic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01F706AD-E34B-9D58-EE60-D9A1AA2898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23345" y="3661269"/>
                <a:ext cx="2076450" cy="266700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AE01DDEF-31B9-862F-9E37-C3FADDC60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23345" y="2746059"/>
                <a:ext cx="1981200" cy="200025"/>
              </a:xfrm>
              <a:prstGeom prst="rect">
                <a:avLst/>
              </a:prstGeom>
            </p:spPr>
          </p:pic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78DC09EA-F9D7-A473-767E-D917383849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23345" y="3016204"/>
                <a:ext cx="1695450" cy="247650"/>
              </a:xfrm>
              <a:prstGeom prst="rect">
                <a:avLst/>
              </a:prstGeom>
            </p:spPr>
          </p:pic>
        </p:grp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8623BBBC-E362-99ED-FC37-F1DDF45B6538}"/>
                </a:ext>
              </a:extLst>
            </p:cNvPr>
            <p:cNvGrpSpPr/>
            <p:nvPr/>
          </p:nvGrpSpPr>
          <p:grpSpPr>
            <a:xfrm>
              <a:off x="6709161" y="3819829"/>
              <a:ext cx="2924175" cy="2428705"/>
              <a:chOff x="3423345" y="3656985"/>
              <a:chExt cx="2924175" cy="2428705"/>
            </a:xfrm>
          </p:grpSpPr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815BDBA3-C1D6-67CE-916A-C520E89639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23345" y="3656985"/>
                <a:ext cx="2924175" cy="228600"/>
              </a:xfrm>
              <a:prstGeom prst="rect">
                <a:avLst/>
              </a:prstGeom>
            </p:spPr>
          </p:pic>
          <p:pic>
            <p:nvPicPr>
              <p:cNvPr id="15" name="Imagen 14">
                <a:extLst>
                  <a:ext uri="{FF2B5EF4-FFF2-40B4-BE49-F238E27FC236}">
                    <a16:creationId xmlns:a16="http://schemas.microsoft.com/office/drawing/2014/main" id="{2A792DE1-1B21-2D3A-D29B-BAA53E9112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23345" y="4306334"/>
                <a:ext cx="1914525" cy="238125"/>
              </a:xfrm>
              <a:prstGeom prst="rect">
                <a:avLst/>
              </a:prstGeom>
            </p:spPr>
          </p:pic>
          <p:pic>
            <p:nvPicPr>
              <p:cNvPr id="16" name="Imagen 15">
                <a:extLst>
                  <a:ext uri="{FF2B5EF4-FFF2-40B4-BE49-F238E27FC236}">
                    <a16:creationId xmlns:a16="http://schemas.microsoft.com/office/drawing/2014/main" id="{252F0179-9175-C3CD-25A6-6BDA740DA9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23345" y="4614579"/>
                <a:ext cx="2447925" cy="247650"/>
              </a:xfrm>
              <a:prstGeom prst="rect">
                <a:avLst/>
              </a:prstGeom>
            </p:spPr>
          </p:pic>
          <p:pic>
            <p:nvPicPr>
              <p:cNvPr id="17" name="Imagen 16">
                <a:extLst>
                  <a:ext uri="{FF2B5EF4-FFF2-40B4-BE49-F238E27FC236}">
                    <a16:creationId xmlns:a16="http://schemas.microsoft.com/office/drawing/2014/main" id="{DE24246E-4FA0-61C9-92DB-71EB53123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23345" y="3998089"/>
                <a:ext cx="1762125" cy="238125"/>
              </a:xfrm>
              <a:prstGeom prst="rect">
                <a:avLst/>
              </a:prstGeom>
            </p:spPr>
          </p:pic>
          <p:pic>
            <p:nvPicPr>
              <p:cNvPr id="18" name="Imagen 17">
                <a:extLst>
                  <a:ext uri="{FF2B5EF4-FFF2-40B4-BE49-F238E27FC236}">
                    <a16:creationId xmlns:a16="http://schemas.microsoft.com/office/drawing/2014/main" id="{8F9126BB-508B-D21D-F022-257B0285A6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23345" y="4932349"/>
                <a:ext cx="2000250" cy="209550"/>
              </a:xfrm>
              <a:prstGeom prst="rect">
                <a:avLst/>
              </a:prstGeom>
            </p:spPr>
          </p:pic>
          <p:pic>
            <p:nvPicPr>
              <p:cNvPr id="19" name="Imagen 18">
                <a:extLst>
                  <a:ext uri="{FF2B5EF4-FFF2-40B4-BE49-F238E27FC236}">
                    <a16:creationId xmlns:a16="http://schemas.microsoft.com/office/drawing/2014/main" id="{397727A6-4BDF-971C-A1B6-FD97959E1A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23345" y="5212019"/>
                <a:ext cx="1924050" cy="247650"/>
              </a:xfrm>
              <a:prstGeom prst="rect">
                <a:avLst/>
              </a:prstGeom>
            </p:spPr>
          </p:pic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id="{37D214FC-942A-5D55-E6A6-FB5B1383D4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23345" y="5529789"/>
                <a:ext cx="1914525" cy="266700"/>
              </a:xfrm>
              <a:prstGeom prst="rect">
                <a:avLst/>
              </a:prstGeom>
            </p:spPr>
          </p:pic>
          <p:pic>
            <p:nvPicPr>
              <p:cNvPr id="21" name="Imagen 20">
                <a:extLst>
                  <a:ext uri="{FF2B5EF4-FFF2-40B4-BE49-F238E27FC236}">
                    <a16:creationId xmlns:a16="http://schemas.microsoft.com/office/drawing/2014/main" id="{D6E4D121-1D1B-EF1F-8824-5C1A5462A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23345" y="5866615"/>
                <a:ext cx="1619250" cy="219075"/>
              </a:xfrm>
              <a:prstGeom prst="rect">
                <a:avLst/>
              </a:prstGeom>
            </p:spPr>
          </p:pic>
        </p:grpSp>
      </p:grpSp>
      <p:sp>
        <p:nvSpPr>
          <p:cNvPr id="25" name="Título 1">
            <a:extLst>
              <a:ext uri="{FF2B5EF4-FFF2-40B4-BE49-F238E27FC236}">
                <a16:creationId xmlns:a16="http://schemas.microsoft.com/office/drawing/2014/main" id="{AB8A45A3-9C6A-5BDC-82BE-49F36E3B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2"/>
            <a:ext cx="10972800" cy="533401"/>
          </a:xfrm>
        </p:spPr>
        <p:txBody>
          <a:bodyPr/>
          <a:lstStyle/>
          <a:p>
            <a:r>
              <a:rPr lang="es-CO" dirty="0"/>
              <a:t>Ilustrative </a:t>
            </a:r>
            <a:r>
              <a:rPr lang="es-CO" dirty="0" err="1"/>
              <a:t>example</a:t>
            </a:r>
            <a:endParaRPr lang="es-CO" dirty="0"/>
          </a:p>
        </p:txBody>
      </p:sp>
      <p:sp>
        <p:nvSpPr>
          <p:cNvPr id="24" name="Marcador de pie de página 3">
            <a:extLst>
              <a:ext uri="{FF2B5EF4-FFF2-40B4-BE49-F238E27FC236}">
                <a16:creationId xmlns:a16="http://schemas.microsoft.com/office/drawing/2014/main" id="{BCFC6C1F-6263-FA9B-D688-C059C66A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2045" y="6505935"/>
            <a:ext cx="2095863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s.rodriguez@ou.edu</a:t>
            </a:r>
          </a:p>
        </p:txBody>
      </p:sp>
      <p:sp>
        <p:nvSpPr>
          <p:cNvPr id="26" name="Marcador de número de diapositiva 4">
            <a:extLst>
              <a:ext uri="{FF2B5EF4-FFF2-40B4-BE49-F238E27FC236}">
                <a16:creationId xmlns:a16="http://schemas.microsoft.com/office/drawing/2014/main" id="{E9ED8BD7-35A2-8177-E5F2-D51D413E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518995"/>
            <a:ext cx="522514" cy="325945"/>
          </a:xfrm>
        </p:spPr>
        <p:txBody>
          <a:bodyPr/>
          <a:lstStyle/>
          <a:p>
            <a:fld id="{114EE03A-2A00-4056-963E-94A1743919E7}" type="slidenum">
              <a:rPr lang="en-US" smtClean="0">
                <a:solidFill>
                  <a:schemeClr val="bg1"/>
                </a:solidFill>
                <a:latin typeface="Avenir Next LT Pro" panose="020B0504020202020204" pitchFamily="34" charset="0"/>
              </a:rPr>
              <a:t>8</a:t>
            </a:fld>
            <a:endParaRPr lang="en-US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436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3C1B31E-8449-8661-2286-0AC93DD3A228}"/>
              </a:ext>
            </a:extLst>
          </p:cNvPr>
          <p:cNvGrpSpPr/>
          <p:nvPr/>
        </p:nvGrpSpPr>
        <p:grpSpPr>
          <a:xfrm>
            <a:off x="2201300" y="1978708"/>
            <a:ext cx="8289677" cy="1664169"/>
            <a:chOff x="2201300" y="4212236"/>
            <a:chExt cx="8289677" cy="1664169"/>
          </a:xfrm>
        </p:grpSpPr>
        <p:pic>
          <p:nvPicPr>
            <p:cNvPr id="122" name="Imagen 121">
              <a:extLst>
                <a:ext uri="{FF2B5EF4-FFF2-40B4-BE49-F238E27FC236}">
                  <a16:creationId xmlns:a16="http://schemas.microsoft.com/office/drawing/2014/main" id="{094D780E-F8B8-EE35-52D3-DE48A8CBAC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7155" b="16444"/>
            <a:stretch/>
          </p:blipFill>
          <p:spPr>
            <a:xfrm>
              <a:off x="2236278" y="4212236"/>
              <a:ext cx="8254699" cy="124418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B28E2F92-5FD8-FD7A-1AC0-374C321B3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1300" y="5181080"/>
              <a:ext cx="2775433" cy="695325"/>
            </a:xfrm>
            <a:prstGeom prst="rect">
              <a:avLst/>
            </a:prstGeom>
          </p:spPr>
        </p:pic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C13C5000-1387-BC3E-E413-2A2F9FF7906F}"/>
              </a:ext>
            </a:extLst>
          </p:cNvPr>
          <p:cNvGrpSpPr/>
          <p:nvPr/>
        </p:nvGrpSpPr>
        <p:grpSpPr>
          <a:xfrm>
            <a:off x="4443987" y="3642877"/>
            <a:ext cx="3304025" cy="2102870"/>
            <a:chOff x="4520168" y="2910306"/>
            <a:chExt cx="3304025" cy="210287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A3397F59-E9F6-98AC-BAD7-3AA720599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3390" y="2910306"/>
              <a:ext cx="1337581" cy="399278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379486AA-36FE-356B-05DE-DD44B2FB4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932" y="3316525"/>
              <a:ext cx="3044496" cy="439206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080C85AF-D92F-8719-0453-8C587544C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20168" y="3762672"/>
              <a:ext cx="3304025" cy="379314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BE2CF133-C5C3-1503-676E-3252054C5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44220" y="4164094"/>
              <a:ext cx="2255920" cy="389296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3035FB4B-B4A9-5A08-7A4F-94E661C02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48670" y="4643844"/>
              <a:ext cx="1647021" cy="369332"/>
            </a:xfrm>
            <a:prstGeom prst="rect">
              <a:avLst/>
            </a:prstGeom>
          </p:spPr>
        </p:pic>
      </p:grpSp>
      <p:sp>
        <p:nvSpPr>
          <p:cNvPr id="6" name="Título 1">
            <a:extLst>
              <a:ext uri="{FF2B5EF4-FFF2-40B4-BE49-F238E27FC236}">
                <a16:creationId xmlns:a16="http://schemas.microsoft.com/office/drawing/2014/main" id="{99D7CB81-A076-A928-DBC0-E536B22D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2"/>
            <a:ext cx="10972800" cy="533401"/>
          </a:xfrm>
        </p:spPr>
        <p:txBody>
          <a:bodyPr/>
          <a:lstStyle/>
          <a:p>
            <a:r>
              <a:rPr lang="es-CO" dirty="0"/>
              <a:t>Ilustrative </a:t>
            </a:r>
            <a:r>
              <a:rPr lang="es-CO" dirty="0" err="1"/>
              <a:t>example</a:t>
            </a:r>
            <a:endParaRPr lang="es-CO" dirty="0"/>
          </a:p>
        </p:txBody>
      </p:sp>
      <p:sp>
        <p:nvSpPr>
          <p:cNvPr id="5" name="Marcador de pie de página 3">
            <a:extLst>
              <a:ext uri="{FF2B5EF4-FFF2-40B4-BE49-F238E27FC236}">
                <a16:creationId xmlns:a16="http://schemas.microsoft.com/office/drawing/2014/main" id="{53F98A36-DAB7-57F6-A7BF-174ECFE9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2045" y="6505935"/>
            <a:ext cx="2095863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s.rodriguez@ou.edu</a:t>
            </a:r>
          </a:p>
        </p:txBody>
      </p:sp>
      <p:sp>
        <p:nvSpPr>
          <p:cNvPr id="15" name="Marcador de número de diapositiva 4">
            <a:extLst>
              <a:ext uri="{FF2B5EF4-FFF2-40B4-BE49-F238E27FC236}">
                <a16:creationId xmlns:a16="http://schemas.microsoft.com/office/drawing/2014/main" id="{A2ABF1F6-D0D4-60DC-825F-C297B3EE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518995"/>
            <a:ext cx="522514" cy="325945"/>
          </a:xfrm>
        </p:spPr>
        <p:txBody>
          <a:bodyPr/>
          <a:lstStyle/>
          <a:p>
            <a:fld id="{114EE03A-2A00-4056-963E-94A1743919E7}" type="slidenum">
              <a:rPr lang="en-US" smtClean="0">
                <a:solidFill>
                  <a:schemeClr val="bg1"/>
                </a:solidFill>
                <a:latin typeface="Avenir Next LT Pro" panose="020B0504020202020204" pitchFamily="34" charset="0"/>
              </a:rPr>
              <a:t>9</a:t>
            </a:fld>
            <a:endParaRPr lang="en-US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103893"/>
      </p:ext>
    </p:extLst>
  </p:cSld>
  <p:clrMapOvr>
    <a:masterClrMapping/>
  </p:clrMapOvr>
</p:sld>
</file>

<file path=ppt/theme/theme1.xml><?xml version="1.0" encoding="utf-8"?>
<a:theme xmlns:a="http://schemas.openxmlformats.org/drawingml/2006/main" name="SISR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ICE - Helvetica-TimesNewRoman">
      <a:majorFont>
        <a:latin typeface="Helvetic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 anchorCtr="0">
        <a:normAutofit/>
      </a:bodyPr>
      <a:lstStyle>
        <a:defPPr marL="0" indent="0" algn="l">
          <a:buNone/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troductionToOperationsResearch.pptx" id="{E97F5532-8B1B-447A-BC41-01291D6EAD85}" vid="{6CF97397-CECF-4BCD-84AE-B8D2E5C859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5EACCA773FD24A9BD4122FEFDBDC0F" ma:contentTypeVersion="12" ma:contentTypeDescription="Create a new document." ma:contentTypeScope="" ma:versionID="f640e9503a309a44bae9a50c95139500">
  <xsd:schema xmlns:xsd="http://www.w3.org/2001/XMLSchema" xmlns:xs="http://www.w3.org/2001/XMLSchema" xmlns:p="http://schemas.microsoft.com/office/2006/metadata/properties" xmlns:ns3="b5fe00e8-1d54-48d4-935d-8b7a43aa5f82" xmlns:ns4="592ba410-7697-45c1-8b4f-7d1dbdec123d" targetNamespace="http://schemas.microsoft.com/office/2006/metadata/properties" ma:root="true" ma:fieldsID="c6c076bba788c05448313e56bc62de89" ns3:_="" ns4:_="">
    <xsd:import namespace="b5fe00e8-1d54-48d4-935d-8b7a43aa5f82"/>
    <xsd:import namespace="592ba410-7697-45c1-8b4f-7d1dbdec123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EventHashCode" minOccurs="0"/>
                <xsd:element ref="ns4:MediaServiceGenerationTime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fe00e8-1d54-48d4-935d-8b7a43aa5f8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2ba410-7697-45c1-8b4f-7d1dbdec12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BF29FB-43D8-4033-A0FE-20B06B4AD3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fe00e8-1d54-48d4-935d-8b7a43aa5f82"/>
    <ds:schemaRef ds:uri="592ba410-7697-45c1-8b4f-7d1dbdec12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907FAA-6373-4E4C-9327-65A4EAF76417}">
  <ds:schemaRefs>
    <ds:schemaRef ds:uri="http://purl.org/dc/terms/"/>
    <ds:schemaRef ds:uri="http://purl.org/dc/elements/1.1/"/>
    <ds:schemaRef ds:uri="592ba410-7697-45c1-8b4f-7d1dbdec123d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b5fe00e8-1d54-48d4-935d-8b7a43aa5f82"/>
  </ds:schemaRefs>
</ds:datastoreItem>
</file>

<file path=customXml/itemProps3.xml><?xml version="1.0" encoding="utf-8"?>
<ds:datastoreItem xmlns:ds="http://schemas.openxmlformats.org/officeDocument/2006/customXml" ds:itemID="{D6453D5B-C056-4913-AD38-136C970998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6805</TotalTime>
  <Words>3144</Words>
  <Application>Microsoft Office PowerPoint</Application>
  <PresentationFormat>Panorámica</PresentationFormat>
  <Paragraphs>412</Paragraphs>
  <Slides>35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4" baseType="lpstr">
      <vt:lpstr>Cambria</vt:lpstr>
      <vt:lpstr>Avenir Next LT Pro</vt:lpstr>
      <vt:lpstr>Calibri</vt:lpstr>
      <vt:lpstr>Courier New</vt:lpstr>
      <vt:lpstr>Wingdings</vt:lpstr>
      <vt:lpstr>Arial</vt:lpstr>
      <vt:lpstr>Times New Roman</vt:lpstr>
      <vt:lpstr>Cambria Math</vt:lpstr>
      <vt:lpstr>SISRRA</vt:lpstr>
      <vt:lpstr>Presentación de PowerPoint</vt:lpstr>
      <vt:lpstr>Public Private Partnerships (PPP)</vt:lpstr>
      <vt:lpstr>Research question</vt:lpstr>
      <vt:lpstr>Ilustrative example</vt:lpstr>
      <vt:lpstr>Presentación de PowerPoint</vt:lpstr>
      <vt:lpstr>Presentación de PowerPoint</vt:lpstr>
      <vt:lpstr>Ilustrative example</vt:lpstr>
      <vt:lpstr>Ilustrative example</vt:lpstr>
      <vt:lpstr>Ilustrative example</vt:lpstr>
      <vt:lpstr>Ilustrative example</vt:lpstr>
      <vt:lpstr>Ilustrative example: Improvement</vt:lpstr>
      <vt:lpstr>Presentación de PowerPoint</vt:lpstr>
      <vt:lpstr>Presentación de PowerPoint</vt:lpstr>
      <vt:lpstr>Presentación de PowerPoint</vt:lpstr>
      <vt:lpstr>Presentación de PowerPoint</vt:lpstr>
      <vt:lpstr>Bilevel Optimization</vt:lpstr>
      <vt:lpstr>Bilevel Optimization</vt:lpstr>
      <vt:lpstr>Literature review</vt:lpstr>
      <vt:lpstr>Methodology: Value function reformulation</vt:lpstr>
      <vt:lpstr>Methodology: High point relaxation MIBLP</vt:lpstr>
      <vt:lpstr>Methodology&gt; High point relaxation LP</vt:lpstr>
      <vt:lpstr>Methodology: Bilevel feasibility</vt:lpstr>
      <vt:lpstr>Methodology: Intersection cuts</vt:lpstr>
      <vt:lpstr>Methodology: Intersection cuts</vt:lpstr>
      <vt:lpstr>Methodology: Intersection cuts</vt:lpstr>
      <vt:lpstr>Methodology: Intersection cuts</vt:lpstr>
      <vt:lpstr>Model summary</vt:lpstr>
      <vt:lpstr>PPP Results</vt:lpstr>
      <vt:lpstr>PPP Results</vt:lpstr>
      <vt:lpstr>PPP Results</vt:lpstr>
      <vt:lpstr>PPP Results</vt:lpstr>
      <vt:lpstr>Concluding remarks</vt:lpstr>
      <vt:lpstr>Future work</vt:lpstr>
      <vt:lpstr>Presentación de PowerPoint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Rodriguez Gonzalez, Samuel</dc:creator>
  <cp:lastModifiedBy>Rodriguez Gonzalez, Samuel</cp:lastModifiedBy>
  <cp:revision>44</cp:revision>
  <cp:lastPrinted>2018-03-15T06:31:03Z</cp:lastPrinted>
  <dcterms:created xsi:type="dcterms:W3CDTF">2022-05-16T16:19:58Z</dcterms:created>
  <dcterms:modified xsi:type="dcterms:W3CDTF">2022-10-17T20:51:23Z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0x010100375EACCA773FD24A9BD4122FEFDBDC0F</vt:lpwstr>
  </property>
</Properties>
</file>