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4"/>
  </p:sldMasterIdLst>
  <p:notesMasterIdLst>
    <p:notesMasterId r:id="rId28"/>
  </p:notesMasterIdLst>
  <p:sldIdLst>
    <p:sldId id="256" r:id="rId5"/>
    <p:sldId id="473" r:id="rId6"/>
    <p:sldId id="752" r:id="rId7"/>
    <p:sldId id="740" r:id="rId8"/>
    <p:sldId id="738" r:id="rId9"/>
    <p:sldId id="762" r:id="rId10"/>
    <p:sldId id="747" r:id="rId11"/>
    <p:sldId id="741" r:id="rId12"/>
    <p:sldId id="742" r:id="rId13"/>
    <p:sldId id="743" r:id="rId14"/>
    <p:sldId id="744" r:id="rId15"/>
    <p:sldId id="746" r:id="rId16"/>
    <p:sldId id="748" r:id="rId17"/>
    <p:sldId id="763" r:id="rId18"/>
    <p:sldId id="753" r:id="rId19"/>
    <p:sldId id="764" r:id="rId20"/>
    <p:sldId id="755" r:id="rId21"/>
    <p:sldId id="756" r:id="rId22"/>
    <p:sldId id="757" r:id="rId23"/>
    <p:sldId id="758" r:id="rId24"/>
    <p:sldId id="759" r:id="rId25"/>
    <p:sldId id="760" r:id="rId26"/>
    <p:sldId id="737" r:id="rId27"/>
  </p:sldIdLst>
  <p:sldSz cx="12192000" cy="6858000"/>
  <p:notesSz cx="6858000" cy="9144000"/>
  <p:embeddedFontLst>
    <p:embeddedFont>
      <p:font typeface="Avenir Next LT Pro" panose="020B050402020202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F0000"/>
    <a:srgbClr val="0000FF"/>
    <a:srgbClr val="E5E5E5"/>
    <a:srgbClr val="FFFFFF"/>
    <a:srgbClr val="C7C8CA"/>
    <a:srgbClr val="C00000"/>
    <a:srgbClr val="385D8A"/>
    <a:srgbClr val="FFCCCC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9" autoAdjust="0"/>
    <p:restoredTop sz="88957" autoAdjust="0"/>
  </p:normalViewPr>
  <p:slideViewPr>
    <p:cSldViewPr snapToGrid="0">
      <p:cViewPr varScale="1">
        <p:scale>
          <a:sx n="64" d="100"/>
          <a:sy n="64" d="100"/>
        </p:scale>
        <p:origin x="6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08691-1979-4D3D-92CE-54D1BDCE6F4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02BD0-5225-49C2-B316-612C5CAA44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7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02BD0-5225-49C2-B316-612C5CAA44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s.gonzalez@ou.edu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61977"/>
            <a:ext cx="12192000" cy="2867025"/>
          </a:xfrm>
          <a:prstGeom prst="rect">
            <a:avLst/>
          </a:prstGeom>
          <a:solidFill>
            <a:srgbClr val="002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561977"/>
            <a:ext cx="12192000" cy="2867025"/>
          </a:xfrm>
          <a:prstGeom prst="rect">
            <a:avLst/>
          </a:prstGeom>
          <a:solidFill>
            <a:srgbClr val="7B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3657600"/>
            <a:ext cx="10972800" cy="83820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000" baseline="0">
                <a:latin typeface="Avenir Next LT Pro" panose="020B0504020202020204" pitchFamily="34" charset="0"/>
              </a:defRPr>
            </a:lvl1pPr>
            <a:lvl2pPr marL="457200" indent="0" algn="r">
              <a:buNone/>
              <a:defRPr sz="2000"/>
            </a:lvl2pPr>
          </a:lstStyle>
          <a:p>
            <a:pPr lvl="0"/>
            <a:r>
              <a:rPr lang="en-US" dirty="0"/>
              <a:t>Author1, Author2, ...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1016000" y="4572000"/>
            <a:ext cx="10990317" cy="762000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1600" baseline="0">
                <a:latin typeface="Avenir Next LT Pro" panose="020B0504020202020204" pitchFamily="34" charset="0"/>
              </a:defRPr>
            </a:lvl1pPr>
            <a:lvl2pPr marL="457200" indent="0" algn="r">
              <a:buNone/>
              <a:defRPr sz="2000"/>
            </a:lvl2pPr>
          </a:lstStyle>
          <a:p>
            <a:pPr lvl="0"/>
            <a:r>
              <a:rPr lang="en-US" dirty="0"/>
              <a:t>Affiliations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16000" y="990600"/>
            <a:ext cx="10871200" cy="2057400"/>
          </a:xfrm>
        </p:spPr>
        <p:txBody>
          <a:bodyPr anchor="ctr" anchorCtr="0"/>
          <a:lstStyle>
            <a:lvl1pPr marL="0" indent="0" algn="r">
              <a:buNone/>
              <a:defRPr b="0" i="0" baseline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algn="r">
              <a:defRPr b="0">
                <a:solidFill>
                  <a:schemeClr val="bg1"/>
                </a:solidFill>
                <a:latin typeface="+mj-lt"/>
              </a:defRPr>
            </a:lvl2pPr>
            <a:lvl3pPr algn="r">
              <a:defRPr b="0">
                <a:solidFill>
                  <a:schemeClr val="bg1"/>
                </a:solidFill>
                <a:latin typeface="+mj-lt"/>
              </a:defRPr>
            </a:lvl3pPr>
            <a:lvl4pPr algn="r">
              <a:defRPr b="0">
                <a:solidFill>
                  <a:schemeClr val="bg1"/>
                </a:solidFill>
                <a:latin typeface="+mj-lt"/>
              </a:defRPr>
            </a:lvl4pPr>
            <a:lvl5pPr algn="r">
              <a:defRPr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Project name or presentation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5701268"/>
            <a:ext cx="7416800" cy="354013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600" baseline="0"/>
            </a:lvl1pPr>
          </a:lstStyle>
          <a:p>
            <a:pPr lvl="0"/>
            <a:r>
              <a:rPr lang="en-US" dirty="0"/>
              <a:t>Conference, symposium, etc.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6182710"/>
            <a:ext cx="7416800" cy="304800"/>
          </a:xfrm>
        </p:spPr>
        <p:txBody>
          <a:bodyPr anchor="ctr" anchorCtr="0"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55467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venir Next LT Pro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>
            <a:lvl1pPr>
              <a:defRPr sz="2000">
                <a:latin typeface="Avenir Next LT Pro" panose="020B05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venir Next LT Pro" panose="020B05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venir Next LT Pro" panose="020B05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venir Next LT Pro" panose="020B05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venir Next LT Pro" panose="020B05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9CD481-3DF0-4217-A084-157F80FA60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789" y="6518995"/>
            <a:ext cx="7516086" cy="3390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8486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762793-827D-4A3D-94F0-A1EE3FB295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789" y="6518995"/>
            <a:ext cx="7516086" cy="3390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5442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61975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D092291-44C7-4F3F-9097-E82EEACE1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789" y="6518995"/>
            <a:ext cx="7516086" cy="3390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4690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61975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622302"/>
            <a:ext cx="4455886" cy="854075"/>
          </a:xfrm>
          <a:solidFill>
            <a:srgbClr val="7B0C00"/>
          </a:solidFill>
        </p:spPr>
        <p:txBody>
          <a:bodyPr anchor="ctr" anchorCtr="0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09600"/>
            <a:ext cx="6815667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14" y="1524000"/>
            <a:ext cx="4455886" cy="48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20E1D8A-616B-4328-BB82-239512D9F6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789" y="6518995"/>
            <a:ext cx="7516086" cy="3390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0561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Modify text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61975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39983" y="2440488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rgbClr val="00246A"/>
                </a:solidFill>
                <a:latin typeface="Trajan" pitchFamily="18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7B0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78971" y="1880506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rgbClr val="00246A"/>
                </a:solidFill>
                <a:latin typeface="Trajan" pitchFamily="18" charset="0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7B0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A2EE8-6FBF-4132-8CD0-547DCDEB90D9}"/>
              </a:ext>
            </a:extLst>
          </p:cNvPr>
          <p:cNvSpPr txBox="1"/>
          <p:nvPr userDrawn="1"/>
        </p:nvSpPr>
        <p:spPr>
          <a:xfrm>
            <a:off x="3439886" y="3139255"/>
            <a:ext cx="5312228" cy="119307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Andrés D. González | </a:t>
            </a:r>
            <a:r>
              <a:rPr lang="en-US" sz="1800" dirty="0">
                <a:solidFill>
                  <a:schemeClr val="tx1"/>
                </a:solidFill>
                <a:latin typeface="Avenir Next LT Pro" panose="020B0504020202020204" pitchFamily="34" charset="0"/>
                <a:hlinkClick r:id="rId2"/>
              </a:rPr>
              <a:t>andres.gonzalez@ou.edu</a:t>
            </a:r>
            <a:r>
              <a:rPr lang="en-US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094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- Modify text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61975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39983" y="2440488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rgbClr val="00246A"/>
                </a:solidFill>
                <a:latin typeface="Trajan" pitchFamily="18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7B0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78971" y="1880506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rgbClr val="00246A"/>
                </a:solidFill>
                <a:latin typeface="Trajan" pitchFamily="18" charset="0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7B0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0" name="Picture 2" descr="http://www.defense.gov/multimedia/web_graphics/dod/DODc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171" y="4685932"/>
            <a:ext cx="1730828" cy="12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www.nsf.gov/images/logos/nsf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4" y="4685929"/>
            <a:ext cx="1839685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http://staff.rice.edu/images/styleguide/RiceLogoUW_TMCMYK300DPI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83" y="3502617"/>
            <a:ext cx="2128352" cy="67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35193" y="4715383"/>
            <a:ext cx="1800417" cy="13503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84" y="3512950"/>
            <a:ext cx="2627589" cy="62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5" y="4715380"/>
            <a:ext cx="2714680" cy="1247094"/>
          </a:xfrm>
          <a:prstGeom prst="rect">
            <a:avLst/>
          </a:prstGeom>
        </p:spPr>
      </p:pic>
      <p:pic>
        <p:nvPicPr>
          <p:cNvPr id="18" name="Picture 2" descr="Related image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358" y="3228968"/>
            <a:ext cx="6228876" cy="118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46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6516-5167-B844-83F3-E712873604DE}" type="datetime1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andres.gonzalez@ou.edu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33400"/>
            <a:ext cx="12192000" cy="914400"/>
          </a:xfrm>
          <a:prstGeom prst="rect">
            <a:avLst/>
          </a:prstGeom>
          <a:solidFill>
            <a:srgbClr val="7B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7B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8343" y="6518995"/>
            <a:ext cx="1010194" cy="3390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045" y="6505935"/>
            <a:ext cx="2095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s.rodriguez@ou.edu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18995"/>
            <a:ext cx="522514" cy="325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fld id="{114EE03A-2A00-4056-963E-94A1743919E7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9F659058-34D5-45C9-A140-390BCBFDF4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" y="-159019"/>
            <a:ext cx="3406314" cy="86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70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6" r:id="rId3"/>
    <p:sldLayoutId id="2147483669" r:id="rId4"/>
    <p:sldLayoutId id="2147483670" r:id="rId5"/>
    <p:sldLayoutId id="2147483677" r:id="rId6"/>
    <p:sldLayoutId id="2147483679" r:id="rId7"/>
    <p:sldLayoutId id="2147483680" r:id="rId8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venir Next LT Pro" panose="020B05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37BCE9-97A0-4658-8B2D-6496EF4DB89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165600" y="6553203"/>
            <a:ext cx="3860800" cy="365125"/>
          </a:xfrm>
        </p:spPr>
        <p:txBody>
          <a:bodyPr/>
          <a:lstStyle/>
          <a:p>
            <a:r>
              <a:rPr lang="en-US"/>
              <a:t>s.rodriguez@ou.edu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2767E-B5ED-474D-B1D8-B70185AAF5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37600" y="6553203"/>
            <a:ext cx="2844800" cy="365125"/>
          </a:xfrm>
        </p:spPr>
        <p:txBody>
          <a:bodyPr/>
          <a:lstStyle/>
          <a:p>
            <a:fld id="{114EE03A-2A00-4056-963E-94A1743919E7}" type="slidenum">
              <a:rPr lang="en-US" smtClean="0"/>
              <a:pPr/>
              <a:t>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FF41265-F0DE-4F3F-8C17-0B6FC69B14B1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O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Samuel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Rodr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í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guez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Gonz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lez</m:t>
                        </m:r>
                      </m:e>
                      <m:sup>
                        <m:r>
                          <a:rPr lang="es-CO" b="0" i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1,2</m:t>
                        </m:r>
                      </m:sup>
                    </m:sSup>
                  </m:oMath>
                </a14:m>
                <a:r>
                  <a:rPr lang="en-US" dirty="0">
                    <a:ea typeface="Cambria" panose="02040503050406030204" pitchFamily="18" charset="0"/>
                  </a:rPr>
                  <a:t>,</a:t>
                </a:r>
                <a:r>
                  <a:rPr lang="es-CO" dirty="0"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Andr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é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. 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Gonz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lez</m:t>
                        </m:r>
                      </m:e>
                      <m:sup>
                        <m:r>
                          <a:rPr lang="es-CO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200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Camilo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ó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mez</m:t>
                        </m:r>
                      </m:e>
                      <m:sup>
                        <m:r>
                          <a:rPr lang="es-CO" sz="2000" b="0" i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FF41265-F0DE-4F3F-8C17-0B6FC69B1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C396B53-9410-4A21-B9C5-2FFA841E85A4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O" sz="160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s-CO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es-CO" sz="160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i="0" dirty="0">
                    <a:ea typeface="Cambria" panose="02040503050406030204" pitchFamily="18" charset="0"/>
                  </a:rPr>
                  <a:t>University of Oklahoma, Norman, OK, US</a:t>
                </a:r>
                <a:endParaRPr lang="en-US" sz="1600" dirty="0">
                  <a:ea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O" sz="16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s-CO" sz="16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es-CO" sz="1600" b="0" i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i="0" dirty="0">
                    <a:ea typeface="Cambria" panose="02040503050406030204" pitchFamily="18" charset="0"/>
                  </a:rPr>
                  <a:t>Universidad de los Andes, Bogot</a:t>
                </a:r>
                <a:r>
                  <a:rPr lang="es-CO" sz="1600" i="0" dirty="0">
                    <a:ea typeface="Cambria" panose="02040503050406030204" pitchFamily="18" charset="0"/>
                  </a:rPr>
                  <a:t>á, Colombia</a:t>
                </a:r>
                <a:endParaRPr lang="en-US" sz="1600" dirty="0">
                  <a:ea typeface="Cambria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C396B53-9410-4A21-B9C5-2FFA841E8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3"/>
                <a:stretch>
                  <a:fillRect t="-2400" r="-2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9A4FFC-4BA6-4205-8F94-8E65EA814F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 LT Pro" panose="020B0504020202020204" pitchFamily="34" charset="0"/>
              </a:rPr>
              <a:t>A Hybrid Polytope Exploration-Based </a:t>
            </a:r>
            <a:r>
              <a:rPr lang="en-US" sz="3200" dirty="0" err="1">
                <a:latin typeface="Avenir Next LT Pro" panose="020B0504020202020204" pitchFamily="34" charset="0"/>
              </a:rPr>
              <a:t>Matheuristic</a:t>
            </a:r>
            <a:r>
              <a:rPr lang="en-US" sz="3200" dirty="0">
                <a:latin typeface="Avenir Next LT Pro" panose="020B0504020202020204" pitchFamily="34" charset="0"/>
              </a:rPr>
              <a:t> Approach to Solve Mixed-Integer Bilevel Linear Programming Problems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2D3F63-AEA0-434E-BBD9-FD152806D1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>
                <a:ea typeface="Cambria" panose="02040503050406030204" pitchFamily="18" charset="0"/>
              </a:rPr>
              <a:t>IISE Annual Conference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D96E9DE-3982-4B09-A48D-BA40752C3BFE}"/>
              </a:ext>
            </a:extLst>
          </p:cNvPr>
          <p:cNvSpPr txBox="1">
            <a:spLocks/>
          </p:cNvSpPr>
          <p:nvPr/>
        </p:nvSpPr>
        <p:spPr>
          <a:xfrm>
            <a:off x="14335" y="3048000"/>
            <a:ext cx="8901065" cy="3540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9D9CEB6-E8D0-94BA-AF9F-AB776BBA68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>
                <a:ea typeface="Cambria" panose="02040503050406030204" pitchFamily="18" charset="0"/>
              </a:rPr>
              <a:t>Seattle, WA, May 24</a:t>
            </a:r>
            <a:r>
              <a:rPr lang="en-US" sz="1600" baseline="30000" dirty="0">
                <a:ea typeface="Cambria" panose="02040503050406030204" pitchFamily="18" charset="0"/>
              </a:rPr>
              <a:t>th</a:t>
            </a:r>
            <a:r>
              <a:rPr lang="en-US" sz="1600" dirty="0">
                <a:ea typeface="Cambria" panose="02040503050406030204" pitchFamily="18" charset="0"/>
              </a:rPr>
              <a:t> 2022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95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1DA4-2465-445B-86A7-CE7F0E14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Bilevel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err="1"/>
                  <a:t>s.t.</a:t>
                </a:r>
                <a:r>
                  <a:rPr lang="en-US" sz="1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</m:e>
                      </m:nary>
                      <m:r>
                        <a:rPr lang="es-CO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s-CO" sz="14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s-CO" sz="1400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4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sz="1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s-CO" sz="1400" b="0" i="1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b="0" i="1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∀ 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ℤ</m:t>
                                      </m:r>
                                    </m:e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sup>
                                  </m:sSup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∀ 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≥0 ∀ 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+1,…,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s-CO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CO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  <a:blipFill>
                <a:blip r:embed="rId2"/>
                <a:stretch>
                  <a:fillRect l="-167" t="-158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F5DB-098E-411E-A62B-9850731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DA32-FF89-4BC2-BD4C-3E6D185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10</a:t>
            </a:fld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B596B6-5F89-84C3-467C-C8418D203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J.  V.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Outrata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.  “On  the  numerical  solution  of  a class  of  Stackelberg  problems”.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In:Zeitschrift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  fur Operations Research34.4 (July 1990),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A646C96-AB58-3ED5-BD45-42D0E3C4BC32}"/>
                  </a:ext>
                </a:extLst>
              </p:cNvPr>
              <p:cNvSpPr/>
              <p:nvPr/>
            </p:nvSpPr>
            <p:spPr>
              <a:xfrm>
                <a:off x="9906202" y="1600200"/>
                <a:ext cx="867545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CO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CO" b="0" i="0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HPR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E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A646C96-AB58-3ED5-BD45-42D0E3C4B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202" y="1600200"/>
                <a:ext cx="8675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61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1DA4-2465-445B-86A7-CE7F0E14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Bilevel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 err="1">
                    <a:solidFill>
                      <a:schemeClr val="bg2"/>
                    </a:solidFill>
                  </a:rPr>
                  <a:t>s.t.</a:t>
                </a:r>
                <a:r>
                  <a:rPr lang="en-US" sz="1400" dirty="0">
                    <a:solidFill>
                      <a:schemeClr val="bg2"/>
                    </a:solidFill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´</m:t>
                          </m:r>
                        </m:e>
                      </m:nary>
                      <m:r>
                        <a:rPr lang="es-CO" sz="1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s-CO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s-CO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CO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s-CO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s-CO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∀ 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ℤ</m:t>
                                      </m:r>
                                    </m:e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sup>
                                  </m:sSup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∀ 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≥0 ∀ 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+1,…,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CO" sz="1400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sSubSup>
                        <m:sSubSup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sSubSup>
                        <m:sSubSup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  <a:blipFill>
                <a:blip r:embed="rId2"/>
                <a:stretch>
                  <a:fillRect l="-167" t="-158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F5DB-098E-411E-A62B-9850731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DA32-FF89-4BC2-BD4C-3E6D185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11</a:t>
            </a:fld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B596B6-5F89-84C3-467C-C8418D203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J.  V.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Outrata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.  “On  the  numerical  solution  of  a class  of  Stackelberg  problems”.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In:Zeitschrift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  fur Operations Research34.4 (July 1990),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6E6579-A028-C3FA-5C6B-5AD324FB0438}"/>
              </a:ext>
            </a:extLst>
          </p:cNvPr>
          <p:cNvSpPr/>
          <p:nvPr/>
        </p:nvSpPr>
        <p:spPr>
          <a:xfrm>
            <a:off x="9377086" y="1600200"/>
            <a:ext cx="19257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Bilevel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feasibility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7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B8C95-75A6-F331-7E17-5DB5ED8D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Example’s</a:t>
            </a:r>
            <a:r>
              <a:rPr lang="es-CO" dirty="0"/>
              <a:t> </a:t>
            </a:r>
            <a:r>
              <a:rPr lang="es-CO" dirty="0" err="1"/>
              <a:t>feasible</a:t>
            </a:r>
            <a:r>
              <a:rPr lang="es-CO" dirty="0"/>
              <a:t> </a:t>
            </a:r>
            <a:r>
              <a:rPr lang="es-CO" dirty="0" err="1"/>
              <a:t>region</a:t>
            </a:r>
            <a:endParaRPr lang="es-CO" dirty="0"/>
          </a:p>
        </p:txBody>
      </p:sp>
      <p:pic>
        <p:nvPicPr>
          <p:cNvPr id="8" name="Marcador de contenido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18F601B-ACEC-2086-4BBE-780C70FDD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00" y="1693935"/>
            <a:ext cx="8803084" cy="4324209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B8FEBB-FAD1-205E-38CA-58C63111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43366A-3572-5921-0CDE-7863D75E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12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42C8CE3-3E1A-5C25-43EE-FBF23AC0A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75C9A04-D7ED-4085-9312-5B46A58FD6E9}"/>
              </a:ext>
            </a:extLst>
          </p:cNvPr>
          <p:cNvSpPr/>
          <p:nvPr/>
        </p:nvSpPr>
        <p:spPr>
          <a:xfrm>
            <a:off x="6454972" y="1909011"/>
            <a:ext cx="2454443" cy="27271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9BE728E-B98F-83CE-FFEB-4B20A63175AC}"/>
              </a:ext>
            </a:extLst>
          </p:cNvPr>
          <p:cNvGrpSpPr/>
          <p:nvPr/>
        </p:nvGrpSpPr>
        <p:grpSpPr>
          <a:xfrm>
            <a:off x="3422586" y="4861596"/>
            <a:ext cx="1095345" cy="1417318"/>
            <a:chOff x="529390" y="3417830"/>
            <a:chExt cx="1095345" cy="1417318"/>
          </a:xfrm>
        </p:grpSpPr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200EA2BA-7BBA-C8F7-E418-3962A70CC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6240" y="4068707"/>
              <a:ext cx="178495" cy="76644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217A3F45-9AEC-D79C-538C-71A23DC55B6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784" y="3417830"/>
              <a:ext cx="0" cy="64970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CDA1ED34-0E87-A9BB-C341-9CF879691F44}"/>
                    </a:ext>
                  </a:extLst>
                </p:cNvPr>
                <p:cNvSpPr txBox="1"/>
                <p:nvPr/>
              </p:nvSpPr>
              <p:spPr>
                <a:xfrm>
                  <a:off x="820788" y="4346244"/>
                  <a:ext cx="73793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∇F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CDA1ED34-0E87-A9BB-C341-9CF879691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88" y="4346244"/>
                  <a:ext cx="737937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6D6991C8-A25B-EEE2-B15D-92C972C0F09B}"/>
                    </a:ext>
                  </a:extLst>
                </p:cNvPr>
                <p:cNvSpPr txBox="1"/>
                <p:nvPr/>
              </p:nvSpPr>
              <p:spPr>
                <a:xfrm>
                  <a:off x="529390" y="3542627"/>
                  <a:ext cx="73793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∇f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6D6991C8-A25B-EEE2-B15D-92C972C0F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390" y="3542627"/>
                  <a:ext cx="737937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arcador de contenido 9">
                <a:extLst>
                  <a:ext uri="{FF2B5EF4-FFF2-40B4-BE49-F238E27FC236}">
                    <a16:creationId xmlns:a16="http://schemas.microsoft.com/office/drawing/2014/main" id="{1325BE10-8FFD-9183-AB46-818C87383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409" y="1909011"/>
                <a:ext cx="3367073" cy="47444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80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s-CO" sz="180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s-CO" sz="1800" dirty="0" err="1"/>
                  <a:t>s.t</a:t>
                </a:r>
                <a:r>
                  <a:rPr lang="es-CO" sz="1800" dirty="0"/>
                  <a:t>.,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s-CO" sz="180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s-CO" sz="1800" dirty="0" err="1"/>
                  <a:t>s.t</a:t>
                </a:r>
                <a:r>
                  <a:rPr lang="es-CO" sz="1800" dirty="0"/>
                  <a:t>.,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≤96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≤126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≤65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≤−8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:endParaRPr lang="es-CO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20" name="Marcador de contenido 9">
                <a:extLst>
                  <a:ext uri="{FF2B5EF4-FFF2-40B4-BE49-F238E27FC236}">
                    <a16:creationId xmlns:a16="http://schemas.microsoft.com/office/drawing/2014/main" id="{1325BE10-8FFD-9183-AB46-818C8738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09" y="1909011"/>
                <a:ext cx="3367073" cy="4744453"/>
              </a:xfrm>
              <a:prstGeom prst="rect">
                <a:avLst/>
              </a:prstGeom>
              <a:blipFill>
                <a:blip r:embed="rId5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56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B8C95-75A6-F331-7E17-5DB5ED8D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Exploring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interior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feasible</a:t>
            </a:r>
            <a:r>
              <a:rPr lang="es-CO" dirty="0"/>
              <a:t> </a:t>
            </a:r>
            <a:r>
              <a:rPr lang="es-CO" dirty="0" err="1"/>
              <a:t>region</a:t>
            </a:r>
            <a:endParaRPr lang="es-CO" dirty="0"/>
          </a:p>
        </p:txBody>
      </p:sp>
      <p:pic>
        <p:nvPicPr>
          <p:cNvPr id="8" name="Marcador de contenido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18F601B-ACEC-2086-4BBE-780C70FDD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84" y="1593039"/>
            <a:ext cx="9928031" cy="4876800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B8FEBB-FAD1-205E-38CA-58C63111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43366A-3572-5921-0CDE-7863D75E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13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42C8CE3-3E1A-5C25-43EE-FBF23AC0A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75C9A04-D7ED-4085-9312-5B46A58FD6E9}"/>
              </a:ext>
            </a:extLst>
          </p:cNvPr>
          <p:cNvSpPr/>
          <p:nvPr/>
        </p:nvSpPr>
        <p:spPr>
          <a:xfrm>
            <a:off x="4940968" y="1909011"/>
            <a:ext cx="2454443" cy="27271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7" descr="Forma&#10;&#10;Descripción generada automáticamente con confianza baja">
            <a:extLst>
              <a:ext uri="{FF2B5EF4-FFF2-40B4-BE49-F238E27FC236}">
                <a16:creationId xmlns:a16="http://schemas.microsoft.com/office/drawing/2014/main" id="{82D27B9F-BB2D-15AF-339E-1E1667E2D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2440">
            <a:off x="2152048" y="4822160"/>
            <a:ext cx="904098" cy="9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4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2.70833E-6 0.00024 C 0.00429 -0.00069 0.00872 -0.00115 0.01302 -0.00231 C 0.01445 -0.00277 0.01588 -0.00416 0.01732 -0.00486 C 0.02213 -0.00671 0.02695 -0.0074 0.03164 -0.00949 C 0.03502 -0.01111 0.03828 -0.01342 0.04179 -0.01435 C 0.04596 -0.01574 0.05039 -0.01597 0.05468 -0.01689 C 0.06276 -0.01435 0.07148 -0.01458 0.07916 -0.00949 C 0.08281 -0.00717 0.08776 0.00486 0.08776 0.0051 C 0.09114 0.02223 0.08893 0.01505 0.09349 0.02639 C 0.09401 0.02894 0.09414 0.03172 0.09492 0.0338 C 0.0957 0.03565 0.09674 0.03727 0.09778 0.03866 C 0.10104 0.04283 0.10403 0.04792 0.10794 0.05047 C 0.11107 0.05278 0.11458 0.05209 0.11797 0.05324 C 0.12018 0.05232 0.1289 0.05139 0.13242 0.04815 C 0.13437 0.0463 0.13593 0.04283 0.13802 0.04098 C 0.1414 0.0382 0.14505 0.03704 0.14817 0.0338 C 0.15078 0.03125 0.15286 0.02709 0.15534 0.02408 C 0.15677 0.02246 0.15833 0.0213 0.15976 0.01922 C 0.16133 0.01713 0.16237 0.01436 0.16393 0.01227 C 0.16523 0.01019 0.16692 0.00903 0.16823 0.00741 C 0.17083 0.0044 0.17278 -3.7037E-6 0.17552 -0.00231 C 0.17864 -0.00509 0.18216 -0.00555 0.18554 -0.00717 C 0.19518 -0.00648 0.20468 -0.00601 0.21432 -0.00486 C 0.21718 -0.00416 0.22005 -0.00347 0.22291 -0.00231 C 0.22591 -0.00115 0.23151 0.00232 0.23151 0.00255 C 0.24414 0.00093 0.25677 0.00255 0.26901 -0.00231 C 0.27135 -0.00324 0.27031 -0.01088 0.27187 -0.01435 C 0.27422 -0.0199 0.27747 -0.02407 0.28047 -0.0287 C 0.28281 -0.03287 0.28476 -0.03796 0.28763 -0.04097 C 0.29336 -0.04652 0.29843 -0.05231 0.30482 -0.05532 C 0.30872 -0.05694 0.3125 -0.05694 0.3164 -0.05764 C 0.32695 -0.05694 0.33763 -0.05787 0.34817 -0.05532 C 0.3513 -0.05463 0.35364 -0.05 0.35664 -0.04814 C 0.36458 -0.04305 0.36862 -0.04282 0.37682 -0.04097 C 0.38359 -0.04166 0.39062 -0.03958 0.39687 -0.04328 C 0.41927 -0.05625 0.40117 -0.06111 0.41992 -0.07685 C 0.42187 -0.0787 0.4237 -0.08055 0.42565 -0.08171 C 0.43151 -0.08564 0.4345 -0.08657 0.4401 -0.08912 C 0.44635 -0.08819 0.4526 -0.08796 0.45885 -0.08657 C 0.46028 -0.08611 0.46159 -0.08402 0.46315 -0.08402 C 0.46745 -0.08472 0.47174 -0.0875 0.47604 -0.08912 C 0.48372 -0.10833 0.47357 -0.08495 0.48333 -0.10092 C 0.4845 -0.10301 0.48502 -0.10601 0.4862 -0.10833 C 0.48893 -0.11389 0.49479 -0.12338 0.49909 -0.12731 C 0.50039 -0.12893 0.50195 -0.12916 0.50338 -0.12986 C 0.50768 -0.13449 0.50716 -0.13495 0.51211 -0.13726 C 0.51432 -0.13819 0.52083 -0.13958 0.52357 -0.14189 C 0.52656 -0.1449 0.53216 -0.15139 0.53216 -0.15115 C 0.53164 -0.15879 0.53047 -0.16597 0.53073 -0.17314 C 0.53086 -0.17592 0.53268 -0.17801 0.53359 -0.18055 C 0.53463 -0.18356 0.53554 -0.18703 0.53659 -0.19004 C 0.53593 -0.19421 0.53711 -0.2 0.53489 -0.20231 C 0.53255 -0.20463 0.52916 -0.20115 0.52643 -0.19976 C 0.52474 -0.19884 0.5237 -0.19606 0.522 -0.1949 C 0.52031 -0.19351 0.51823 -0.19351 0.51627 -0.19236 C 0.51393 -0.1912 0.51146 -0.18935 0.50911 -0.18773 C 0.50534 -0.18935 0.4983 -0.19236 0.49466 -0.19236 C 0.49179 -0.19236 0.48893 -0.19074 0.4862 -0.19004 C 0.48372 -0.18842 0.48125 -0.1868 0.4789 -0.18518 C 0.47747 -0.18426 0.47591 -0.18402 0.47461 -0.18287 C 0.47304 -0.18148 0.47161 -0.17986 0.47031 -0.17824 C 0.46836 -0.17569 0.46666 -0.17268 0.46445 -0.17083 C 0.46276 -0.16944 0.46067 -0.16944 0.45885 -0.16828 C 0.45351 -0.16597 0.45482 -0.16643 0.45013 -0.16134 C 0.44297 -0.16203 0.4358 -0.16365 0.42864 -0.16365 C 0.41875 -0.16365 0.41419 -0.1618 0.4056 -0.15879 C 0.40104 -0.15439 0.39752 -0.15023 0.39271 -0.14676 C 0.39127 -0.14583 0.38984 -0.14514 0.38841 -0.14421 C 0.38685 -0.14189 0.3858 -0.13865 0.38398 -0.13726 C 0.37838 -0.1324 0.37239 -0.13564 0.36679 -0.13726 C 0.35742 -0.14884 0.36093 -0.14814 0.34375 -0.13958 C 0.33958 -0.1375 0.33646 -0.13171 0.33216 -0.12986 C 0.32799 -0.12824 0.32343 -0.12615 0.31927 -0.125 C 0.31172 -0.12338 0.30403 -0.12199 0.29635 -0.12037 C 0.28359 -0.11203 0.29466 -0.11851 0.2789 -0.11064 C 0.27617 -0.10902 0.27343 -0.10625 0.27044 -0.10578 C 0.25846 -0.10393 0.24635 -0.10439 0.23437 -0.10347 C 0.23008 -0.10185 0.22578 -0.10069 0.22148 -0.09861 C 0.21758 -0.09676 0.21406 -0.09213 0.20989 -0.09143 C 0.18906 -0.08819 0.16784 -0.08819 0.14674 -0.08657 C 0.13906 -0.08912 0.13021 -0.08657 0.1237 -0.09375 C 0.11732 -0.10092 0.12109 -0.09814 0.11211 -0.10092 C 0.10794 -0.09861 0.10351 -0.09676 0.09922 -0.09375 C 0.09765 -0.09259 0.09648 -0.09027 0.09492 -0.08912 C 0.09349 -0.08796 0.09205 -0.0875 0.09062 -0.08657 C 0.08489 -0.08819 0.07903 -0.08958 0.0733 -0.09143 C 0.07187 -0.09189 0.07057 -0.09351 0.06901 -0.09375 C 0.06237 -0.0949 0.05573 -0.0956 0.04883 -0.09629 C 0.04739 -0.09791 0.04609 -0.09976 0.04453 -0.10092 C 0.03359 -0.11018 0.0276 -0.10787 0.01302 -0.11064 C 0.01093 -0.11389 0.00924 -0.11736 0.00716 -0.12037 C 0.00547 -0.12291 0.00312 -0.12453 0.00143 -0.12731 C -0.00052 -0.13101 -0.00326 -0.14051 -0.00417 -0.14421 C -0.00339 -0.14838 -0.00378 -0.15463 -0.00143 -0.15648 C 0.00325 -0.15995 0.00911 -0.15764 0.01445 -0.15879 C 0.0164 -0.15926 0.01823 -0.16064 0.02005 -0.16134 C 0.02968 -0.16365 0.04453 -0.16504 0.05325 -0.16597 C 0.0737 -0.17754 0.05234 -0.16597 0.06758 -0.17314 C 0.06901 -0.17384 0.07044 -0.17523 0.07187 -0.17546 C 0.07721 -0.17685 0.08242 -0.17708 0.08776 -0.17824 C 0.10468 -0.18356 0.0858 -0.17801 0.11797 -0.18287 C 0.12083 -0.18333 0.1237 -0.18449 0.12656 -0.18518 C 0.12851 -0.18703 0.13021 -0.18912 0.13242 -0.19004 C 0.13711 -0.19236 0.14674 -0.1949 0.14674 -0.19467 C 0.15195 -0.19421 0.15729 -0.19351 0.1625 -0.19236 C 0.16458 -0.19189 0.16627 -0.19004 0.16823 -0.19004 C 0.17591 -0.19004 0.18359 -0.19166 0.19127 -0.19236 C 0.1931 -0.1949 0.19466 -0.19861 0.197 -0.19976 C 0.2013 -0.20185 0.20573 -0.20139 0.20989 -0.20231 C 0.21718 -0.20324 0.22435 -0.2037 0.23151 -0.20463 L 0.25742 -0.20231 C 0.27343 -0.20023 0.26875 -0.20231 0.27747 -0.19722 C 0.28476 -0.19814 0.29205 -0.19791 0.29922 -0.19976 C 0.3013 -0.20023 0.30286 -0.20347 0.30482 -0.20463 C 0.30729 -0.20578 0.30989 -0.20555 0.31211 -0.20694 C 0.31692 -0.20949 0.32135 -0.21504 0.32643 -0.21643 C 0.33216 -0.21805 0.3414 -0.22037 0.34648 -0.22384 C 0.35325 -0.22824 0.35989 -0.23287 0.36679 -0.23588 C 0.36862 -0.23657 0.37057 -0.23726 0.37239 -0.23819 C 0.37396 -0.23889 0.37526 -0.23981 0.37682 -0.24051 C 0.37864 -0.24143 0.38073 -0.24189 0.38255 -0.24282 C 0.38554 -0.24467 0.38828 -0.24745 0.39127 -0.24791 L 0.4056 -0.25023 C 0.40664 -0.25439 0.4082 -0.25787 0.40846 -0.26226 C 0.40872 -0.26551 0.40833 -0.26944 0.40703 -0.27199 C 0.40455 -0.27685 0.397 -0.27824 0.39414 -0.27916 C 0.34739 -0.27361 0.40534 -0.27916 0.34375 -0.27916 C 0.33659 -0.27916 0.32929 -0.27731 0.32226 -0.27685 C 0.30482 -0.27546 0.28763 -0.275 0.27044 -0.2743 C 0.24817 -0.26828 0.27265 -0.27662 0.25599 -0.26689 C 0.25364 -0.26574 0.25117 -0.26574 0.24883 -0.26458 C 0.24635 -0.26342 0.24414 -0.26157 0.24166 -0.25995 C 0.21575 -0.26597 0.22825 -0.26551 0.20429 -0.26226 C 0.17291 -0.24907 0.19284 -0.25439 0.14375 -0.25995 C 0.14232 -0.26157 0.14114 -0.26435 0.13945 -0.26458 C 0.13086 -0.26574 0.12513 -0.26319 0.11797 -0.2574 C 0.11211 -0.25301 0.10651 -0.24791 0.10065 -0.24282 C 0.09883 -0.24143 0.09713 -0.23889 0.09492 -0.23819 L 0.08776 -0.23588 C 0.08385 -0.2375 0.08021 -0.24051 0.07617 -0.24051 C 0.07317 -0.24051 0.07044 -0.23726 0.06758 -0.23588 C 0.05521 -0.22963 0.06901 -0.23819 0.05468 -0.2287 C 0.04804 -0.22939 0.04114 -0.22916 0.0345 -0.23101 C 0.01627 -0.23611 0.04179 -0.23449 0.02448 -0.2456 C 0.01849 -0.24907 0.01198 -0.24861 0.00573 -0.25023 C 0.00482 -0.25277 0.00234 -0.25486 0.00286 -0.2574 C 0.00403 -0.26319 0.01354 -0.26759 0.01588 -0.26967 C 0.01745 -0.27083 0.01849 -0.27314 0.02005 -0.2743 C 0.02812 -0.27963 0.03203 -0.27939 0.04036 -0.28148 C 0.05768 -0.28611 0.0526 -0.28402 0.06341 -0.28865 C 0.06992 -0.29606 0.06523 -0.29189 0.0733 -0.29606 C 0.07474 -0.29676 0.07617 -0.29768 0.07773 -0.29838 C 0.08047 -0.29953 0.08815 -0.30277 0.09062 -0.30324 C 0.09635 -0.30439 0.10208 -0.30486 0.10794 -0.30555 C 0.10937 -0.30648 0.11093 -0.30694 0.11211 -0.30787 C 0.11471 -0.31018 0.11666 -0.31365 0.1194 -0.31527 C 0.12708 -0.32014 0.1358 -0.32106 0.14375 -0.32245 L 0.15976 -0.32476 C 0.16718 -0.3375 0.16041 -0.32731 0.17109 -0.33935 C 0.17304 -0.34143 0.17474 -0.3449 0.17695 -0.34652 C 0.17916 -0.34814 0.18177 -0.34814 0.18398 -0.34884 C 0.18607 -0.35069 0.18776 -0.35301 0.18984 -0.3537 C 0.19453 -0.35532 0.19935 -0.35509 0.20429 -0.35601 C 0.20703 -0.35671 0.20989 -0.35764 0.21289 -0.35833 C 0.21575 -0.35717 0.22005 -0.35578 0.22291 -0.3537 C 0.22487 -0.35231 0.22669 -0.35069 0.22877 -0.34884 C 0.23255 -0.34953 0.23646 -0.35 0.24023 -0.35139 C 0.24414 -0.35254 0.25169 -0.35601 0.25169 -0.35578 C 0.25794 -0.35532 0.26419 -0.35486 0.27044 -0.3537 C 0.27278 -0.35324 0.27513 -0.35162 0.27747 -0.35139 C 0.29153 -0.34976 0.30547 -0.34953 0.31927 -0.34884 C 0.32122 -0.34768 0.3289 -0.34351 0.33073 -0.33935 C 0.33138 -0.33796 0.33073 -0.33611 0.33073 -0.33449 L 0.32643 -0.33935 L 0.32643 -0.33912 " pathEditMode="relative" rAng="0" ptsTypes="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1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15" y="-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9BC52-9EFA-0426-9BCC-54B51D5C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Scanner</a:t>
            </a:r>
          </a:p>
        </p:txBody>
      </p:sp>
      <p:pic>
        <p:nvPicPr>
          <p:cNvPr id="11" name="Marcador de contenido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7E38ED7A-B6D6-87AD-2CDD-704984511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6" y="1459733"/>
            <a:ext cx="3350879" cy="335087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41CACC0B-50D0-AEBF-0297-8670B546641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04443" y="2398142"/>
                <a:ext cx="7399421" cy="314639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CO" sz="1600" dirty="0"/>
                  <a:t>Define </a:t>
                </a:r>
                <a:r>
                  <a:rPr lang="es-CO" sz="1600" dirty="0" err="1"/>
                  <a:t>the</a:t>
                </a:r>
                <a:r>
                  <a:rPr lang="es-CO" sz="1600" dirty="0"/>
                  <a:t> </a:t>
                </a:r>
                <a:r>
                  <a:rPr lang="es-CO" sz="1600" dirty="0" err="1"/>
                  <a:t>subset</a:t>
                </a:r>
                <a:r>
                  <a:rPr lang="es-CO" sz="1600" dirty="0"/>
                  <a:t> </a:t>
                </a:r>
                <a:r>
                  <a:rPr lang="es-CO" sz="1600" dirty="0" err="1"/>
                  <a:t>to</a:t>
                </a:r>
                <a:r>
                  <a:rPr lang="es-CO" sz="1600" dirty="0"/>
                  <a:t> be “</a:t>
                </a:r>
                <a:r>
                  <a:rPr lang="es-CO" sz="1600" dirty="0" err="1"/>
                  <a:t>scanned</a:t>
                </a:r>
                <a:r>
                  <a:rPr lang="es-CO" sz="1600" dirty="0"/>
                  <a:t>”.</a:t>
                </a:r>
              </a:p>
              <a:p>
                <a:endParaRPr lang="es-CO" sz="1600" dirty="0"/>
              </a:p>
              <a:p>
                <a:r>
                  <a:rPr lang="es-CO" sz="1600" dirty="0" err="1"/>
                  <a:t>Sample</a:t>
                </a:r>
                <a:r>
                  <a:rPr lang="es-CO" sz="1600" dirty="0"/>
                  <a:t> </a:t>
                </a:r>
                <a:r>
                  <a:rPr lang="es-CO" sz="1600" dirty="0" err="1"/>
                  <a:t>solutions</a:t>
                </a:r>
                <a:r>
                  <a:rPr lang="es-CO" sz="1600" dirty="0"/>
                  <a:t> </a:t>
                </a:r>
                <a:r>
                  <a:rPr lang="es-CO" sz="1600" dirty="0" err="1"/>
                  <a:t>inside</a:t>
                </a:r>
                <a:r>
                  <a:rPr lang="es-CO" sz="1600" dirty="0"/>
                  <a:t> </a:t>
                </a:r>
                <a:r>
                  <a:rPr lang="es-CO" sz="1600" dirty="0" err="1"/>
                  <a:t>the</a:t>
                </a:r>
                <a:r>
                  <a:rPr lang="es-CO" sz="1600" dirty="0"/>
                  <a:t> </a:t>
                </a:r>
                <a:r>
                  <a:rPr lang="es-CO" sz="1600" dirty="0" err="1"/>
                  <a:t>subset</a:t>
                </a:r>
                <a:r>
                  <a:rPr lang="es-CO" sz="1600" dirty="0"/>
                  <a:t> </a:t>
                </a:r>
                <a:r>
                  <a:rPr lang="es-CO" sz="1600" dirty="0" err="1"/>
                  <a:t>of</a:t>
                </a:r>
                <a:r>
                  <a:rPr lang="es-CO" sz="1600" dirty="0"/>
                  <a:t> </a:t>
                </a:r>
                <a:r>
                  <a:rPr lang="es-CO" sz="1600" dirty="0" err="1"/>
                  <a:t>the</a:t>
                </a:r>
                <a:r>
                  <a:rPr lang="es-CO" sz="1600" dirty="0"/>
                  <a:t> </a:t>
                </a:r>
                <a:r>
                  <a:rPr lang="es-CO" sz="1600" dirty="0" err="1"/>
                  <a:t>feasible</a:t>
                </a:r>
                <a:r>
                  <a:rPr lang="es-CO" sz="1600" dirty="0"/>
                  <a:t> </a:t>
                </a:r>
                <a:r>
                  <a:rPr lang="es-CO" sz="1600" dirty="0" err="1"/>
                  <a:t>region</a:t>
                </a:r>
                <a:r>
                  <a:rPr lang="es-CO" sz="1600" dirty="0"/>
                  <a:t> </a:t>
                </a:r>
                <a:r>
                  <a:rPr lang="es-CO" sz="1600" dirty="0" err="1"/>
                  <a:t>using</a:t>
                </a:r>
                <a:r>
                  <a:rPr lang="es-CO" sz="1600" dirty="0"/>
                  <a:t> </a:t>
                </a:r>
                <a:r>
                  <a:rPr lang="es-CO" sz="1600" dirty="0" err="1"/>
                  <a:t>properties</a:t>
                </a:r>
                <a:r>
                  <a:rPr lang="es-CO" sz="1600" dirty="0"/>
                  <a:t> </a:t>
                </a:r>
                <a:r>
                  <a:rPr lang="es-CO" sz="1600" dirty="0" err="1"/>
                  <a:t>of</a:t>
                </a:r>
                <a:r>
                  <a:rPr lang="es-CO" sz="1600" dirty="0"/>
                  <a:t> </a:t>
                </a:r>
                <a:r>
                  <a:rPr lang="es-CO" sz="1600" dirty="0" err="1"/>
                  <a:t>convex</a:t>
                </a:r>
                <a:r>
                  <a:rPr lang="es-CO" sz="1600" dirty="0"/>
                  <a:t> sets.</a:t>
                </a:r>
              </a:p>
              <a:p>
                <a:endParaRPr lang="es-CO" sz="1600" dirty="0"/>
              </a:p>
              <a:p>
                <a:r>
                  <a:rPr lang="es-CO" sz="1600" dirty="0" err="1"/>
                  <a:t>Inside</a:t>
                </a:r>
                <a:r>
                  <a:rPr lang="es-CO" sz="1600" dirty="0"/>
                  <a:t> </a:t>
                </a:r>
                <a:r>
                  <a:rPr lang="es-CO" sz="1600" dirty="0" err="1"/>
                  <a:t>the</a:t>
                </a:r>
                <a:r>
                  <a:rPr lang="es-CO" sz="1600" dirty="0"/>
                  <a:t> </a:t>
                </a:r>
                <a:r>
                  <a:rPr lang="es-CO" sz="1600" dirty="0" err="1"/>
                  <a:t>subset</a:t>
                </a:r>
                <a:r>
                  <a:rPr lang="es-CO" sz="1600" dirty="0"/>
                  <a:t> </a:t>
                </a:r>
                <a:r>
                  <a:rPr lang="es-CO" sz="1600" dirty="0" err="1"/>
                  <a:t>region</a:t>
                </a:r>
                <a:r>
                  <a:rPr lang="es-CO" sz="1600" dirty="0"/>
                  <a:t>, compute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O" sz="1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CO" sz="1600" b="0" i="0" dirty="0" smtClean="0">
                            <a:latin typeface="Cambria Math" panose="02040503050406030204" pitchFamily="18" charset="0"/>
                          </a:rPr>
                          <m:t>HPR</m:t>
                        </m:r>
                      </m:e>
                    </m:acc>
                  </m:oMath>
                </a14:m>
                <a:r>
                  <a:rPr lang="es-CO" sz="1600" dirty="0"/>
                  <a:t>’s </a:t>
                </a:r>
                <a14:m>
                  <m:oMath xmlns:m="http://schemas.openxmlformats.org/officeDocument/2006/math">
                    <m:r>
                      <a:rPr lang="es-CO" sz="16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O" sz="1600" dirty="0"/>
                  <a:t> </a:t>
                </a:r>
                <a:r>
                  <a:rPr lang="es-CO" sz="1600" dirty="0" err="1"/>
                  <a:t>value</a:t>
                </a:r>
                <a:r>
                  <a:rPr lang="es-CO" sz="1600" dirty="0"/>
                  <a:t> as a </a:t>
                </a:r>
                <a:r>
                  <a:rPr lang="es-CO" sz="1600" dirty="0" err="1"/>
                  <a:t>function</a:t>
                </a:r>
                <a:r>
                  <a:rPr lang="es-CO" sz="1600" dirty="0"/>
                  <a:t> </a:t>
                </a:r>
                <a:r>
                  <a:rPr lang="es-CO" sz="1600" dirty="0" err="1"/>
                  <a:t>of</a:t>
                </a:r>
                <a:r>
                  <a:rPr lang="es-CO" sz="1600" dirty="0"/>
                  <a:t> </a:t>
                </a:r>
                <a14:m>
                  <m:oMath xmlns:m="http://schemas.openxmlformats.org/officeDocument/2006/math">
                    <m:r>
                      <a:rPr lang="es-CO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60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s-CO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O" sz="1600" dirty="0"/>
                  <a:t>.</a:t>
                </a:r>
              </a:p>
              <a:p>
                <a:endParaRPr lang="es-CO" sz="1600" dirty="0"/>
              </a:p>
              <a:p>
                <a:r>
                  <a:rPr lang="es-CO" sz="1600" b="1" dirty="0" err="1"/>
                  <a:t>Fit</a:t>
                </a:r>
                <a:r>
                  <a:rPr lang="es-CO" sz="16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16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  <m:r>
                      <a:rPr lang="es-CO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CO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1600" b="1" i="1" dirty="0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s-CO" sz="1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s-CO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O" sz="1600" b="1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CO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1600" b="1" i="1" dirty="0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s-CO" sz="16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s-CO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s-CO" sz="1600" b="1" dirty="0"/>
                  <a:t>  ,  </a:t>
                </a:r>
                <a:r>
                  <a:rPr lang="es-CO" sz="1600" b="1" dirty="0" err="1"/>
                  <a:t>following</a:t>
                </a:r>
                <a:r>
                  <a:rPr lang="es-CO" sz="1600" b="1" dirty="0"/>
                  <a:t> a </a:t>
                </a:r>
                <a:r>
                  <a:rPr lang="es-CO" sz="1600" b="1" dirty="0" err="1"/>
                  <a:t>fitting</a:t>
                </a:r>
                <a:r>
                  <a:rPr lang="es-CO" sz="1600" b="1" dirty="0"/>
                  <a:t> </a:t>
                </a:r>
                <a:r>
                  <a:rPr lang="es-CO" sz="1600" b="1" dirty="0" err="1"/>
                  <a:t>schedule</a:t>
                </a:r>
                <a:r>
                  <a:rPr lang="es-CO" sz="1600" b="1" dirty="0"/>
                  <a:t>.</a:t>
                </a:r>
              </a:p>
              <a:p>
                <a:endParaRPr lang="es-CO" sz="1600" dirty="0"/>
              </a:p>
              <a:p>
                <a:r>
                  <a:rPr lang="es-CO" sz="1600" dirty="0" err="1"/>
                  <a:t>Optimize</a:t>
                </a:r>
                <a:r>
                  <a:rPr lang="es-CO" sz="1600" dirty="0"/>
                  <a:t> </a:t>
                </a:r>
                <a:r>
                  <a:rPr lang="es-CO" sz="1600" dirty="0" err="1"/>
                  <a:t>the</a:t>
                </a:r>
                <a:r>
                  <a:rPr lang="es-CO" sz="1600" dirty="0"/>
                  <a:t> HPR </a:t>
                </a:r>
                <a:r>
                  <a:rPr lang="es-CO" sz="1600" dirty="0" err="1"/>
                  <a:t>under</a:t>
                </a:r>
                <a:r>
                  <a:rPr lang="es-CO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s-CO" sz="1600" dirty="0"/>
                  <a:t> (</a:t>
                </a:r>
                <a:r>
                  <a:rPr lang="es-CO" sz="1600" dirty="0" err="1"/>
                  <a:t>optional</a:t>
                </a:r>
                <a:r>
                  <a:rPr lang="es-CO" sz="1600" dirty="0"/>
                  <a:t> </a:t>
                </a:r>
                <a:r>
                  <a:rPr lang="es-CO" sz="1600" dirty="0" err="1"/>
                  <a:t>for</a:t>
                </a:r>
                <a:r>
                  <a:rPr lang="es-CO" sz="1600" dirty="0"/>
                  <a:t> </a:t>
                </a:r>
                <a:r>
                  <a:rPr lang="es-CO" sz="1600" dirty="0" err="1"/>
                  <a:t>the</a:t>
                </a:r>
                <a:r>
                  <a:rPr lang="es-CO" sz="1600" dirty="0"/>
                  <a:t> </a:t>
                </a:r>
                <a:r>
                  <a:rPr lang="es-CO" sz="1600" dirty="0" err="1"/>
                  <a:t>subsets</a:t>
                </a:r>
                <a:r>
                  <a:rPr lang="es-CO" sz="1600" dirty="0"/>
                  <a:t> </a:t>
                </a:r>
                <a:r>
                  <a:rPr lang="es-CO" sz="1600" dirty="0" err="1"/>
                  <a:t>or</a:t>
                </a:r>
                <a:r>
                  <a:rPr lang="es-CO" sz="1600" dirty="0"/>
                  <a:t> </a:t>
                </a:r>
                <a:r>
                  <a:rPr lang="es-CO" sz="1600" dirty="0" err="1"/>
                  <a:t>the</a:t>
                </a:r>
                <a:r>
                  <a:rPr lang="es-CO" sz="1600" dirty="0"/>
                  <a:t> </a:t>
                </a:r>
                <a:r>
                  <a:rPr lang="es-CO" sz="1600" dirty="0" err="1"/>
                  <a:t>feasible</a:t>
                </a:r>
                <a:r>
                  <a:rPr lang="es-CO" sz="1600" dirty="0"/>
                  <a:t> </a:t>
                </a:r>
                <a:r>
                  <a:rPr lang="es-CO" sz="1600" dirty="0" err="1"/>
                  <a:t>region</a:t>
                </a:r>
                <a:r>
                  <a:rPr lang="es-CO" sz="1600" dirty="0"/>
                  <a:t> as a </a:t>
                </a:r>
                <a:r>
                  <a:rPr lang="es-CO" sz="1600" dirty="0" err="1"/>
                  <a:t>whole</a:t>
                </a:r>
                <a:r>
                  <a:rPr lang="es-CO" sz="1600" dirty="0"/>
                  <a:t>).</a:t>
                </a:r>
              </a:p>
              <a:p>
                <a:endParaRPr lang="es-CO" sz="1600" dirty="0"/>
              </a:p>
              <a:p>
                <a:r>
                  <a:rPr lang="es-CO" sz="1600" dirty="0" err="1"/>
                  <a:t>Keep</a:t>
                </a:r>
                <a:r>
                  <a:rPr lang="es-CO" sz="1600" dirty="0"/>
                  <a:t> </a:t>
                </a:r>
                <a:r>
                  <a:rPr lang="es-CO" sz="1600" dirty="0" err="1"/>
                  <a:t>track</a:t>
                </a:r>
                <a:r>
                  <a:rPr lang="es-CO" sz="1600" dirty="0"/>
                  <a:t> </a:t>
                </a:r>
                <a:r>
                  <a:rPr lang="es-CO" sz="1600" dirty="0" err="1"/>
                  <a:t>of</a:t>
                </a:r>
                <a:r>
                  <a:rPr lang="es-CO" sz="1600" dirty="0"/>
                  <a:t> LP and MILP </a:t>
                </a:r>
                <a:r>
                  <a:rPr lang="es-CO" sz="1600" dirty="0" err="1"/>
                  <a:t>bilevel</a:t>
                </a:r>
                <a:r>
                  <a:rPr lang="es-CO" sz="1600" dirty="0"/>
                  <a:t> </a:t>
                </a:r>
                <a:r>
                  <a:rPr lang="es-CO" sz="1600" dirty="0" err="1"/>
                  <a:t>solutions</a:t>
                </a:r>
                <a:r>
                  <a:rPr lang="es-CO" sz="1600" dirty="0"/>
                  <a:t>, and </a:t>
                </a:r>
                <a:r>
                  <a:rPr lang="es-CO" sz="1600" dirty="0" err="1"/>
                  <a:t>incumbent</a:t>
                </a:r>
                <a:r>
                  <a:rPr lang="es-CO" sz="1600" dirty="0"/>
                  <a:t>.</a:t>
                </a:r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41CACC0B-50D0-AEBF-0297-8670B5466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04443" y="2398142"/>
                <a:ext cx="7399421" cy="3146396"/>
              </a:xfrm>
              <a:blipFill>
                <a:blip r:embed="rId3"/>
                <a:stretch>
                  <a:fillRect l="-247" t="-15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142BE0-E52E-967D-5D0D-FD8A3DC3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F40BFB-6EE3-B058-6F75-B677ABE0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14</a:t>
            </a:fld>
            <a:endParaRPr lang="en-U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EE3FECB-AAC5-EB0F-A943-AF08A79050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9030270-C234-21C5-C777-CB70ED1E6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37" y="1458280"/>
            <a:ext cx="3024296" cy="147742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C258B3C-7F14-3989-B113-B7C178F8C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9" y="2935706"/>
            <a:ext cx="1100082" cy="53741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D62EB0B-27EB-C61F-B8DE-BA09348CE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469" y="2800811"/>
            <a:ext cx="826170" cy="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B8C95-75A6-F331-7E17-5DB5ED8D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Exploring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interior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feasible</a:t>
            </a:r>
            <a:r>
              <a:rPr lang="es-CO" dirty="0"/>
              <a:t> </a:t>
            </a:r>
            <a:r>
              <a:rPr lang="es-CO" dirty="0" err="1"/>
              <a:t>region</a:t>
            </a:r>
            <a:endParaRPr lang="es-CO" dirty="0"/>
          </a:p>
        </p:txBody>
      </p:sp>
      <p:pic>
        <p:nvPicPr>
          <p:cNvPr id="8" name="Marcador de contenido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18F601B-ACEC-2086-4BBE-780C70FDD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84" y="1629135"/>
            <a:ext cx="9928031" cy="4876800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B8FEBB-FAD1-205E-38CA-58C63111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43366A-3572-5921-0CDE-7863D75E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15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42C8CE3-3E1A-5C25-43EE-FBF23AC0A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75C9A04-D7ED-4085-9312-5B46A58FD6E9}"/>
              </a:ext>
            </a:extLst>
          </p:cNvPr>
          <p:cNvSpPr/>
          <p:nvPr/>
        </p:nvSpPr>
        <p:spPr>
          <a:xfrm>
            <a:off x="4940968" y="1909011"/>
            <a:ext cx="2454443" cy="27271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6E089319-209B-77DF-D995-0097E66D424D}"/>
              </a:ext>
            </a:extLst>
          </p:cNvPr>
          <p:cNvSpPr/>
          <p:nvPr/>
        </p:nvSpPr>
        <p:spPr>
          <a:xfrm rot="2488307">
            <a:off x="9696974" y="3934785"/>
            <a:ext cx="129414" cy="2655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351CB1F-06B5-CDC3-90A2-0391E0967488}"/>
                  </a:ext>
                </a:extLst>
              </p:cNvPr>
              <p:cNvSpPr txBox="1"/>
              <p:nvPr/>
            </p:nvSpPr>
            <p:spPr>
              <a:xfrm>
                <a:off x="9435128" y="3971760"/>
                <a:ext cx="1788833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 anchorCtr="0"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Ga</m:t>
                      </m:r>
                      <m:sSub>
                        <m:sSubPr>
                          <m:ctrlPr>
                            <a:rPr lang="es-CO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O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MIBLP</m:t>
                          </m:r>
                        </m:sub>
                      </m:sSub>
                      <m:r>
                        <a:rPr lang="es-CO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CO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O" sz="1200" i="0">
                                      <a:latin typeface="Cambria Math" panose="02040503050406030204" pitchFamily="18" charset="0"/>
                                    </a:rPr>
                                    <m:t>MIBLP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O" sz="1200" i="0">
                                      <a:latin typeface="Cambria Math" panose="02040503050406030204" pitchFamily="18" charset="0"/>
                                    </a:rPr>
                                    <m:t>so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r>
                                <a:rPr lang="es-CO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O" sz="1200" i="0">
                                      <a:latin typeface="Cambria Math" panose="02040503050406030204" pitchFamily="18" charset="0"/>
                                    </a:rPr>
                                    <m:t>BLP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O" sz="1200" i="0">
                                      <a:latin typeface="Cambria Math" panose="02040503050406030204" pitchFamily="18" charset="0"/>
                                    </a:rPr>
                                    <m:t>so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O" sz="1200" b="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CO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CO" sz="1200" i="0">
                                  <a:latin typeface="Cambria Math" panose="02040503050406030204" pitchFamily="18" charset="0"/>
                                </a:rPr>
                                <m:t>MIBL</m:t>
                              </m:r>
                              <m:sSub>
                                <m:sSubPr>
                                  <m:ctrlPr>
                                    <a:rPr lang="es-CO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O" sz="12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O" sz="1200" b="0" i="0" smtClean="0">
                                      <a:latin typeface="Cambria Math" panose="02040503050406030204" pitchFamily="18" charset="0"/>
                                    </a:rPr>
                                    <m:t>sol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CO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351CB1F-06B5-CDC3-90A2-0391E0967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128" y="3971760"/>
                <a:ext cx="1788833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>
            <a:extLst>
              <a:ext uri="{FF2B5EF4-FFF2-40B4-BE49-F238E27FC236}">
                <a16:creationId xmlns:a16="http://schemas.microsoft.com/office/drawing/2014/main" id="{AC6648DD-ED71-537E-F21F-79CE17E80B64}"/>
              </a:ext>
            </a:extLst>
          </p:cNvPr>
          <p:cNvSpPr/>
          <p:nvPr/>
        </p:nvSpPr>
        <p:spPr>
          <a:xfrm>
            <a:off x="9292045" y="3721768"/>
            <a:ext cx="621976" cy="4812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110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B8C95-75A6-F331-7E17-5DB5ED8D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Exploring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interior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feasible</a:t>
            </a:r>
            <a:r>
              <a:rPr lang="es-CO" dirty="0"/>
              <a:t> </a:t>
            </a:r>
            <a:r>
              <a:rPr lang="es-CO" dirty="0" err="1"/>
              <a:t>region</a:t>
            </a:r>
            <a:endParaRPr lang="es-CO" dirty="0"/>
          </a:p>
        </p:txBody>
      </p:sp>
      <p:pic>
        <p:nvPicPr>
          <p:cNvPr id="8" name="Marcador de contenido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18F601B-ACEC-2086-4BBE-780C70FDD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84" y="1629135"/>
            <a:ext cx="9928031" cy="4876800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B8FEBB-FAD1-205E-38CA-58C63111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43366A-3572-5921-0CDE-7863D75E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16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42C8CE3-3E1A-5C25-43EE-FBF23AC0A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75C9A04-D7ED-4085-9312-5B46A58FD6E9}"/>
              </a:ext>
            </a:extLst>
          </p:cNvPr>
          <p:cNvSpPr/>
          <p:nvPr/>
        </p:nvSpPr>
        <p:spPr>
          <a:xfrm>
            <a:off x="4940968" y="1909011"/>
            <a:ext cx="2454443" cy="27271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DA3B2D8-124B-D4B2-7390-BF7BC0A63758}"/>
              </a:ext>
            </a:extLst>
          </p:cNvPr>
          <p:cNvGrpSpPr/>
          <p:nvPr/>
        </p:nvGrpSpPr>
        <p:grpSpPr>
          <a:xfrm>
            <a:off x="239886" y="2899550"/>
            <a:ext cx="1456303" cy="533401"/>
            <a:chOff x="538427" y="2268230"/>
            <a:chExt cx="1318327" cy="408573"/>
          </a:xfrm>
        </p:grpSpPr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83903FB0-97C1-D7D4-DE00-1CD01C19CD8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174" y="2384708"/>
              <a:ext cx="652580" cy="12222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C4556EBF-E5EC-6C05-B272-F5F2482D6E16}"/>
                    </a:ext>
                  </a:extLst>
                </p:cNvPr>
                <p:cNvSpPr txBox="1"/>
                <p:nvPr/>
              </p:nvSpPr>
              <p:spPr>
                <a:xfrm>
                  <a:off x="538427" y="2268230"/>
                  <a:ext cx="737937" cy="4085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</m:t>
                        </m:r>
                        <m:acc>
                          <m:accPr>
                            <m:chr m:val="̂"/>
                            <m:ctrlPr>
                              <a:rPr kumimoji="0" lang="es-CO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s-CO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C4556EBF-E5EC-6C05-B272-F5F2482D6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27" y="2268230"/>
                  <a:ext cx="737937" cy="408573"/>
                </a:xfrm>
                <a:prstGeom prst="rect">
                  <a:avLst/>
                </a:prstGeom>
                <a:blipFill>
                  <a:blip r:embed="rId4"/>
                  <a:stretch>
                    <a:fillRect t="-2299" r="-6716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1E64667-CBD3-C334-8565-D1CF7B5E5BEB}"/>
              </a:ext>
            </a:extLst>
          </p:cNvPr>
          <p:cNvCxnSpPr>
            <a:cxnSpLocks/>
          </p:cNvCxnSpPr>
          <p:nvPr/>
        </p:nvCxnSpPr>
        <p:spPr>
          <a:xfrm flipV="1">
            <a:off x="1419726" y="1997242"/>
            <a:ext cx="589548" cy="24424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F367E9A-890B-5C42-05B0-1A7546C3C669}"/>
              </a:ext>
            </a:extLst>
          </p:cNvPr>
          <p:cNvSpPr/>
          <p:nvPr/>
        </p:nvSpPr>
        <p:spPr>
          <a:xfrm rot="786927">
            <a:off x="1699128" y="1887188"/>
            <a:ext cx="78736" cy="2683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5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64389 0.1921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88" y="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59508-3395-3D7B-3729-7B78813C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Example</a:t>
            </a:r>
            <a:r>
              <a:rPr lang="es-CO" dirty="0"/>
              <a:t> </a:t>
            </a:r>
            <a:r>
              <a:rPr lang="es-CO" dirty="0" err="1"/>
              <a:t>results</a:t>
            </a:r>
            <a:r>
              <a:rPr lang="es-CO" dirty="0"/>
              <a:t>: 12.54%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43B100-430E-37FB-6AFB-4432BB6D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3B5DE5-468B-3DCA-C26B-3CF59502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17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FA9F623-05A4-DA6B-DAD1-DDFAE3361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0CC0C51-1AC6-EA21-66F7-1C876EC09E8E}"/>
              </a:ext>
            </a:extLst>
          </p:cNvPr>
          <p:cNvSpPr/>
          <p:nvPr/>
        </p:nvSpPr>
        <p:spPr>
          <a:xfrm>
            <a:off x="3549315" y="1769733"/>
            <a:ext cx="5354053" cy="275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CAF6FCE-A09F-578B-C2A3-5AFA31433DAB}"/>
              </a:ext>
            </a:extLst>
          </p:cNvPr>
          <p:cNvGrpSpPr/>
          <p:nvPr/>
        </p:nvGrpSpPr>
        <p:grpSpPr>
          <a:xfrm>
            <a:off x="5964419" y="1783069"/>
            <a:ext cx="5852172" cy="4389129"/>
            <a:chOff x="3169914" y="1610830"/>
            <a:chExt cx="5852172" cy="4389129"/>
          </a:xfrm>
        </p:grpSpPr>
        <p:pic>
          <p:nvPicPr>
            <p:cNvPr id="10" name="Marcador de contenido 7" descr="Gráfico, Gráfico de líneas&#10;&#10;Descripción generada automáticamente">
              <a:extLst>
                <a:ext uri="{FF2B5EF4-FFF2-40B4-BE49-F238E27FC236}">
                  <a16:creationId xmlns:a16="http://schemas.microsoft.com/office/drawing/2014/main" id="{1B05AC56-0C8E-A4E4-3161-5A19F2DDE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914" y="1610830"/>
              <a:ext cx="5852172" cy="438912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C21A479-CC39-CCF7-C43B-8391F161D746}"/>
                </a:ext>
              </a:extLst>
            </p:cNvPr>
            <p:cNvSpPr/>
            <p:nvPr/>
          </p:nvSpPr>
          <p:spPr>
            <a:xfrm>
              <a:off x="3549315" y="1801227"/>
              <a:ext cx="5354053" cy="2756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arcador de contenido 9">
                <a:extLst>
                  <a:ext uri="{FF2B5EF4-FFF2-40B4-BE49-F238E27FC236}">
                    <a16:creationId xmlns:a16="http://schemas.microsoft.com/office/drawing/2014/main" id="{102AF533-3AC1-5F65-D00A-CFC1237195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409" y="1909011"/>
                <a:ext cx="5160418" cy="47444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80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s-CO" sz="180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s-CO" sz="1800" dirty="0" err="1"/>
                  <a:t>s.t</a:t>
                </a:r>
                <a:r>
                  <a:rPr lang="es-CO" sz="1800" dirty="0"/>
                  <a:t>.,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s-CO" sz="180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s-CO" sz="1800" dirty="0" err="1"/>
                  <a:t>s.t</a:t>
                </a:r>
                <a:r>
                  <a:rPr lang="es-CO" sz="1800" dirty="0"/>
                  <a:t>.,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≤96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≤126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≤65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≤−8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:endParaRPr lang="es-CO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13" name="Marcador de contenido 9">
                <a:extLst>
                  <a:ext uri="{FF2B5EF4-FFF2-40B4-BE49-F238E27FC236}">
                    <a16:creationId xmlns:a16="http://schemas.microsoft.com/office/drawing/2014/main" id="{102AF533-3AC1-5F65-D00A-CFC123719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09" y="1909011"/>
                <a:ext cx="5160418" cy="4744453"/>
              </a:xfrm>
              <a:prstGeom prst="rect">
                <a:avLst/>
              </a:prstGeom>
              <a:blipFill>
                <a:blip r:embed="rId3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230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59508-3395-3D7B-3729-7B78813C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Biggest</a:t>
            </a:r>
            <a:r>
              <a:rPr lang="es-CO" dirty="0"/>
              <a:t> test </a:t>
            </a:r>
            <a:r>
              <a:rPr lang="es-CO" dirty="0" err="1"/>
              <a:t>instance</a:t>
            </a:r>
            <a:r>
              <a:rPr lang="es-CO" dirty="0"/>
              <a:t> </a:t>
            </a:r>
            <a:r>
              <a:rPr lang="es-CO" dirty="0" err="1"/>
              <a:t>results</a:t>
            </a:r>
            <a:r>
              <a:rPr lang="es-CO" dirty="0"/>
              <a:t>: 23.12% gap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43B100-430E-37FB-6AFB-4432BB6D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3B5DE5-468B-3DCA-C26B-3CF59502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18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FA9F623-05A4-DA6B-DAD1-DDFAE3361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Marcador de contenido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260C2E3-CB72-05A7-109E-FF460D6CA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3385"/>
            <a:ext cx="5852172" cy="4389129"/>
          </a:xfr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0CC0C51-1AC6-EA21-66F7-1C876EC09E8E}"/>
              </a:ext>
            </a:extLst>
          </p:cNvPr>
          <p:cNvSpPr/>
          <p:nvPr/>
        </p:nvSpPr>
        <p:spPr>
          <a:xfrm>
            <a:off x="6345059" y="2043970"/>
            <a:ext cx="5354053" cy="348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arcador de contenido 9">
                <a:extLst>
                  <a:ext uri="{FF2B5EF4-FFF2-40B4-BE49-F238E27FC236}">
                    <a16:creationId xmlns:a16="http://schemas.microsoft.com/office/drawing/2014/main" id="{7EE36957-1D4B-5397-D400-52153DDB8B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828" y="2218321"/>
                <a:ext cx="5711804" cy="32766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80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s-CO" sz="180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=25</m:t>
                          </m:r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−1.</m:t>
                          </m:r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sSub>
                            <m:sSubPr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−0.</m:t>
                          </m:r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−2.5</m:t>
                          </m:r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+87</m:t>
                          </m:r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+101</m:t>
                          </m:r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+93</m:t>
                          </m:r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+55</m:t>
                          </m:r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s-CO" sz="1800" dirty="0" err="1"/>
                  <a:t>s.t</a:t>
                </a:r>
                <a:r>
                  <a:rPr lang="es-CO" sz="1800" dirty="0"/>
                  <a:t>.,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sz="1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s-CO" sz="180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−7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−11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s-CO" sz="1800" dirty="0" err="1"/>
                  <a:t>s.t</a:t>
                </a:r>
                <a:r>
                  <a:rPr lang="es-CO" sz="1800" dirty="0"/>
                  <a:t>.,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193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173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−7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−31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310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−1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−6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−214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−6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157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:endParaRPr lang="es-CO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=1,…, 6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=1,…, 4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12" name="Marcador de contenido 9">
                <a:extLst>
                  <a:ext uri="{FF2B5EF4-FFF2-40B4-BE49-F238E27FC236}">
                    <a16:creationId xmlns:a16="http://schemas.microsoft.com/office/drawing/2014/main" id="{7EE36957-1D4B-5397-D400-52153DDB8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8" y="2218321"/>
                <a:ext cx="5711804" cy="32766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31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59508-3395-3D7B-3729-7B78813C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PPP case </a:t>
            </a:r>
            <a:r>
              <a:rPr lang="es-CO" dirty="0" err="1"/>
              <a:t>study</a:t>
            </a:r>
            <a:r>
              <a:rPr lang="es-CO" dirty="0"/>
              <a:t>: 00.00% gap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43B100-430E-37FB-6AFB-4432BB6D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3B5DE5-468B-3DCA-C26B-3CF59502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19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FA9F623-05A4-DA6B-DAD1-DDFAE3361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Marcador de contenido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260C2E3-CB72-05A7-109E-FF460D6CA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5416"/>
            <a:ext cx="5852172" cy="4389129"/>
          </a:xfr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C11ECE0-D77C-1711-255E-62F70C003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19" y="1915416"/>
            <a:ext cx="5852172" cy="438912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0CC0C51-1AC6-EA21-66F7-1C876EC09E8E}"/>
              </a:ext>
            </a:extLst>
          </p:cNvPr>
          <p:cNvSpPr/>
          <p:nvPr/>
        </p:nvSpPr>
        <p:spPr>
          <a:xfrm>
            <a:off x="6615018" y="2043969"/>
            <a:ext cx="5354053" cy="348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13A6225-EC42-5A77-74B8-94EE3E21E255}"/>
              </a:ext>
            </a:extLst>
          </p:cNvPr>
          <p:cNvCxnSpPr>
            <a:cxnSpLocks/>
          </p:cNvCxnSpPr>
          <p:nvPr/>
        </p:nvCxnSpPr>
        <p:spPr>
          <a:xfrm flipH="1">
            <a:off x="7231231" y="2615803"/>
            <a:ext cx="67318" cy="632548"/>
          </a:xfrm>
          <a:prstGeom prst="line">
            <a:avLst/>
          </a:prstGeom>
          <a:ln w="57150">
            <a:solidFill>
              <a:srgbClr val="E5E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642E0FD7-8647-F67C-E762-55C1021C9FE7}"/>
              </a:ext>
            </a:extLst>
          </p:cNvPr>
          <p:cNvSpPr/>
          <p:nvPr/>
        </p:nvSpPr>
        <p:spPr>
          <a:xfrm>
            <a:off x="7290465" y="2584617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3FF59E4-084B-B14B-5A7A-776E55C440DC}"/>
              </a:ext>
            </a:extLst>
          </p:cNvPr>
          <p:cNvSpPr/>
          <p:nvPr/>
        </p:nvSpPr>
        <p:spPr>
          <a:xfrm>
            <a:off x="7218993" y="323686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E17181B-16B4-E3D2-81E8-5F5281E43894}"/>
              </a:ext>
            </a:extLst>
          </p:cNvPr>
          <p:cNvCxnSpPr/>
          <p:nvPr/>
        </p:nvCxnSpPr>
        <p:spPr>
          <a:xfrm>
            <a:off x="7241852" y="2670858"/>
            <a:ext cx="0" cy="566006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13B8FE9-A236-69BC-DC76-597348CC8ECB}"/>
              </a:ext>
            </a:extLst>
          </p:cNvPr>
          <p:cNvCxnSpPr>
            <a:cxnSpLocks/>
          </p:cNvCxnSpPr>
          <p:nvPr/>
        </p:nvCxnSpPr>
        <p:spPr>
          <a:xfrm>
            <a:off x="7072133" y="2942285"/>
            <a:ext cx="376178" cy="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Marcador de contenido 9">
                <a:extLst>
                  <a:ext uri="{FF2B5EF4-FFF2-40B4-BE49-F238E27FC236}">
                    <a16:creationId xmlns:a16="http://schemas.microsoft.com/office/drawing/2014/main" id="{E73981C8-CA30-BE87-6226-07B88AAA3C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0399" y="1816502"/>
                <a:ext cx="5052905" cy="32249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s-CO" sz="1600" b="0" i="0" smtClean="0">
                              <a:latin typeface="Cambria Math" panose="02040503050406030204" pitchFamily="18" charset="0"/>
                            </a:rPr>
                            <m:t>Social</m:t>
                          </m:r>
                          <m:r>
                            <a:rPr lang="es-CO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sz="1600" b="0" i="0" smtClean="0">
                              <a:latin typeface="Cambria Math" panose="02040503050406030204" pitchFamily="18" charset="0"/>
                            </a:rPr>
                            <m:t>benefit</m:t>
                          </m:r>
                        </m:e>
                      </m:func>
                    </m:oMath>
                  </m:oMathPara>
                </a14:m>
                <a:endParaRPr lang="es-CO" sz="16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s-CO" sz="1600" dirty="0" err="1"/>
                  <a:t>s.t</a:t>
                </a:r>
                <a:r>
                  <a:rPr lang="es-CO" sz="1600" dirty="0"/>
                  <a:t>.,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minimum</m:t>
                      </m:r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social</m:t>
                      </m:r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benefit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requirement</m:t>
                      </m:r>
                    </m:oMath>
                  </m:oMathPara>
                </a14:m>
                <a:endParaRPr lang="es-CO" sz="1600" dirty="0"/>
              </a:p>
              <a:p>
                <a:pPr marL="0" indent="0">
                  <a:buFont typeface="Arial" pitchFamily="34" charset="0"/>
                  <a:buNone/>
                </a:pPr>
                <a:endParaRPr lang="es-CO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s-CO" sz="1600" b="0" i="0" smtClean="0">
                              <a:latin typeface="Cambria Math" panose="02040503050406030204" pitchFamily="18" charset="0"/>
                            </a:rPr>
                            <m:t>Agen</m:t>
                          </m:r>
                          <m:sSup>
                            <m:sSup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s-CO" sz="1600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s-CO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s-CO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sz="1600" b="0" i="0" smtClean="0">
                              <a:latin typeface="Cambria Math" panose="02040503050406030204" pitchFamily="18" charset="0"/>
                            </a:rPr>
                            <m:t>cashflow</m:t>
                          </m:r>
                        </m:e>
                      </m:func>
                    </m:oMath>
                  </m:oMathPara>
                </a14:m>
                <a:endParaRPr lang="es-CO" sz="16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s-CO" sz="1600" dirty="0" err="1"/>
                  <a:t>s.t</a:t>
                </a:r>
                <a:r>
                  <a:rPr lang="es-CO" sz="1600" dirty="0"/>
                  <a:t>.,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s-CO" sz="16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Infrastructure</m:t>
                      </m:r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performance</m:t>
                      </m:r>
                    </m:oMath>
                  </m:oMathPara>
                </a14:m>
                <a:endParaRPr lang="es-CO" sz="16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Performance</m:t>
                      </m:r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service</m:t>
                      </m:r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mapping</m:t>
                      </m:r>
                    </m:oMath>
                  </m:oMathPara>
                </a14:m>
                <a:endParaRPr lang="es-CO" sz="16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Cashflow</m:t>
                      </m:r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dynamics</m:t>
                      </m:r>
                    </m:oMath>
                  </m:oMathPara>
                </a14:m>
                <a:endParaRPr lang="es-CO" sz="1600" dirty="0"/>
              </a:p>
              <a:p>
                <a:pPr marL="0" indent="0">
                  <a:buFont typeface="Arial" pitchFamily="34" charset="0"/>
                  <a:buNone/>
                </a:pPr>
                <a:endParaRPr lang="es-CO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Variables</m:t>
                      </m:r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s-CO" sz="1600" dirty="0"/>
              </a:p>
            </p:txBody>
          </p:sp>
        </mc:Choice>
        <mc:Fallback>
          <p:sp>
            <p:nvSpPr>
              <p:cNvPr id="28" name="Marcador de contenido 9">
                <a:extLst>
                  <a:ext uri="{FF2B5EF4-FFF2-40B4-BE49-F238E27FC236}">
                    <a16:creationId xmlns:a16="http://schemas.microsoft.com/office/drawing/2014/main" id="{E73981C8-CA30-BE87-6226-07B88AAA3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99" y="1816502"/>
                <a:ext cx="5052905" cy="3224995"/>
              </a:xfrm>
              <a:prstGeom prst="rect">
                <a:avLst/>
              </a:prstGeom>
              <a:blipFill>
                <a:blip r:embed="rId4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327770B-F1E9-FCE4-E5F4-36EDF0125D9C}"/>
                  </a:ext>
                </a:extLst>
              </p:cNvPr>
              <p:cNvSpPr txBox="1"/>
              <p:nvPr/>
            </p:nvSpPr>
            <p:spPr>
              <a:xfrm>
                <a:off x="-202177" y="5255946"/>
                <a:ext cx="6098058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1,470 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variables</m:t>
                      </m:r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0" smtClean="0">
                              <a:latin typeface="Cambria Math" panose="02040503050406030204" pitchFamily="18" charset="0"/>
                            </a:rPr>
                            <m:t>150 </m:t>
                          </m:r>
                          <m:r>
                            <m:rPr>
                              <m:sty m:val="p"/>
                            </m:rPr>
                            <a:rPr lang="es-CO" sz="1600" b="0" i="0" smtClean="0">
                              <a:latin typeface="Cambria Math" panose="02040503050406030204" pitchFamily="18" charset="0"/>
                            </a:rPr>
                            <m:t>continuous</m:t>
                          </m:r>
                          <m:r>
                            <a:rPr lang="es-CO" sz="1600" b="0" i="0" smtClean="0">
                              <a:latin typeface="Cambria Math" panose="02040503050406030204" pitchFamily="18" charset="0"/>
                            </a:rPr>
                            <m:t>,60 </m:t>
                          </m:r>
                          <m:r>
                            <m:rPr>
                              <m:sty m:val="p"/>
                            </m:rPr>
                            <a:rPr lang="es-CO" sz="1600" b="0" i="0" smtClean="0"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s-CO" sz="1600" b="0" i="0" smtClean="0">
                              <a:latin typeface="Cambria Math" panose="02040503050406030204" pitchFamily="18" charset="0"/>
                            </a:rPr>
                            <m:t>, 1,260 </m:t>
                          </m:r>
                          <m:r>
                            <m:rPr>
                              <m:sty m:val="p"/>
                            </m:rPr>
                            <a:rPr lang="es-CO" sz="1600" b="0" i="0" smtClean="0">
                              <a:latin typeface="Cambria Math" panose="02040503050406030204" pitchFamily="18" charset="0"/>
                            </a:rPr>
                            <m:t>binary</m:t>
                          </m:r>
                        </m:e>
                      </m:d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O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leader</m:t>
                      </m:r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variables</m:t>
                      </m:r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, 30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constraints</m:t>
                      </m:r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O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1,140 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follower</m:t>
                      </m:r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variables</m:t>
                      </m:r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, 957 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constraints</m:t>
                      </m:r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CO" sz="1600" b="0" dirty="0"/>
              </a:p>
              <a:p>
                <a:endParaRPr lang="es-CO" sz="16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327770B-F1E9-FCE4-E5F4-36EDF012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177" y="5255946"/>
                <a:ext cx="6098058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E2057DFB-E15C-BF39-0691-365FFC941D10}"/>
              </a:ext>
            </a:extLst>
          </p:cNvPr>
          <p:cNvSpPr/>
          <p:nvPr/>
        </p:nvSpPr>
        <p:spPr>
          <a:xfrm>
            <a:off x="240633" y="1600200"/>
            <a:ext cx="5290738" cy="3441297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85FB5CD-40B5-392B-DFD4-3FE817D93326}"/>
              </a:ext>
            </a:extLst>
          </p:cNvPr>
          <p:cNvSpPr/>
          <p:nvPr/>
        </p:nvSpPr>
        <p:spPr>
          <a:xfrm>
            <a:off x="365369" y="2818151"/>
            <a:ext cx="5052905" cy="166390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976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7C83-0496-4AE2-8EAD-9802BD3FEE52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  <p:pic>
        <p:nvPicPr>
          <p:cNvPr id="5" name="Picture 2" descr="http://2.bp.blogspot.com/_QfVWU-2pVL4/TTx0y1qPCwI/AAAAAAAAQNw/M6B9BPeFz3U/s1600/normal_iil-symbol-energy-nuclear-power-st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133" y="2230615"/>
            <a:ext cx="851567" cy="87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9" descr="shiftIndustria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26" y="4225101"/>
            <a:ext cx="612068" cy="612068"/>
          </a:xfrm>
          <a:prstGeom prst="rect">
            <a:avLst/>
          </a:prstGeom>
        </p:spPr>
      </p:pic>
      <p:pic>
        <p:nvPicPr>
          <p:cNvPr id="17" name="Imagen 20" descr="commercial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46" y="4333113"/>
            <a:ext cx="599538" cy="504056"/>
          </a:xfrm>
          <a:prstGeom prst="rect">
            <a:avLst/>
          </a:prstGeom>
          <a:effectLst/>
        </p:spPr>
      </p:pic>
      <p:pic>
        <p:nvPicPr>
          <p:cNvPr id="18" name="Imagen 21" descr="largeResidential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073" y="4318847"/>
            <a:ext cx="504056" cy="504056"/>
          </a:xfrm>
          <a:prstGeom prst="rect">
            <a:avLst/>
          </a:prstGeom>
        </p:spPr>
      </p:pic>
      <p:pic>
        <p:nvPicPr>
          <p:cNvPr id="19" name="Imagen 22" descr="smallResidentia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09" y="4318847"/>
            <a:ext cx="504056" cy="504056"/>
          </a:xfrm>
          <a:prstGeom prst="rect">
            <a:avLst/>
          </a:prstGeom>
        </p:spPr>
      </p:pic>
      <p:pic>
        <p:nvPicPr>
          <p:cNvPr id="20" name="Imagen 4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28305" y="4246839"/>
            <a:ext cx="576064" cy="576064"/>
          </a:xfrm>
          <a:prstGeom prst="rect">
            <a:avLst/>
          </a:prstGeom>
        </p:spPr>
      </p:pic>
      <p:pic>
        <p:nvPicPr>
          <p:cNvPr id="21" name="Imagen 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62721" y="3108520"/>
            <a:ext cx="1050388" cy="787791"/>
          </a:xfrm>
          <a:prstGeom prst="rect">
            <a:avLst/>
          </a:prstGeom>
        </p:spPr>
      </p:pic>
      <p:cxnSp>
        <p:nvCxnSpPr>
          <p:cNvPr id="35" name="Elbow Connector 34"/>
          <p:cNvCxnSpPr>
            <a:stCxn id="21" idx="2"/>
            <a:endCxn id="19" idx="0"/>
          </p:cNvCxnSpPr>
          <p:nvPr/>
        </p:nvCxnSpPr>
        <p:spPr>
          <a:xfrm rot="5400000">
            <a:off x="5040709" y="3471639"/>
            <a:ext cx="422537" cy="1271878"/>
          </a:xfrm>
          <a:prstGeom prst="bentConnector3">
            <a:avLst>
              <a:gd name="adj1" fmla="val 3749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1" idx="2"/>
            <a:endCxn id="18" idx="0"/>
          </p:cNvCxnSpPr>
          <p:nvPr/>
        </p:nvCxnSpPr>
        <p:spPr>
          <a:xfrm rot="5400000">
            <a:off x="5328741" y="3759671"/>
            <a:ext cx="422537" cy="695814"/>
          </a:xfrm>
          <a:prstGeom prst="bentConnector3">
            <a:avLst>
              <a:gd name="adj1" fmla="val 3749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2"/>
            <a:endCxn id="17" idx="0"/>
          </p:cNvCxnSpPr>
          <p:nvPr/>
        </p:nvCxnSpPr>
        <p:spPr>
          <a:xfrm>
            <a:off x="5887915" y="3896311"/>
            <a:ext cx="0" cy="4368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cxnSpLocks/>
            <a:stCxn id="21" idx="2"/>
            <a:endCxn id="16" idx="0"/>
          </p:cNvCxnSpPr>
          <p:nvPr/>
        </p:nvCxnSpPr>
        <p:spPr>
          <a:xfrm rot="16200000" flipH="1">
            <a:off x="6086693" y="3697533"/>
            <a:ext cx="328791" cy="7263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1" idx="2"/>
            <a:endCxn id="20" idx="0"/>
          </p:cNvCxnSpPr>
          <p:nvPr/>
        </p:nvCxnSpPr>
        <p:spPr>
          <a:xfrm rot="16200000" flipH="1">
            <a:off x="6426863" y="3357363"/>
            <a:ext cx="350529" cy="1428422"/>
          </a:xfrm>
          <a:prstGeom prst="bentConnector3">
            <a:avLst>
              <a:gd name="adj1" fmla="val 4547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13 CuadroTexto"/>
          <p:cNvSpPr txBox="1"/>
          <p:nvPr/>
        </p:nvSpPr>
        <p:spPr>
          <a:xfrm>
            <a:off x="8184587" y="2455006"/>
            <a:ext cx="2864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venir Next LT Pro" panose="020B0504020202020204" pitchFamily="34" charset="0"/>
              </a:rPr>
              <a:t>Energy distributor</a:t>
            </a:r>
          </a:p>
        </p:txBody>
      </p:sp>
      <p:sp>
        <p:nvSpPr>
          <p:cNvPr id="78" name="13 CuadroTexto"/>
          <p:cNvSpPr txBox="1"/>
          <p:nvPr/>
        </p:nvSpPr>
        <p:spPr>
          <a:xfrm>
            <a:off x="8191929" y="3287853"/>
            <a:ext cx="2849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venir Next LT Pro" panose="020B0504020202020204" pitchFamily="34" charset="0"/>
              </a:rPr>
              <a:t>Final consumers</a:t>
            </a:r>
          </a:p>
        </p:txBody>
      </p:sp>
      <p:sp>
        <p:nvSpPr>
          <p:cNvPr id="79" name="13 CuadroTexto"/>
          <p:cNvSpPr txBox="1"/>
          <p:nvPr/>
        </p:nvSpPr>
        <p:spPr>
          <a:xfrm>
            <a:off x="8275408" y="4225101"/>
            <a:ext cx="2683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venir Next LT Pro" panose="020B0504020202020204" pitchFamily="34" charset="0"/>
              </a:rPr>
              <a:t>Consumer profiles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4A27EC-D0F1-4194-B729-90B4C728ACDB}"/>
              </a:ext>
            </a:extLst>
          </p:cNvPr>
          <p:cNvSpPr/>
          <p:nvPr/>
        </p:nvSpPr>
        <p:spPr>
          <a:xfrm>
            <a:off x="4223792" y="4246839"/>
            <a:ext cx="1976418" cy="633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CE9E07B-8329-4C25-A5E3-EA7533ABBF75}"/>
              </a:ext>
            </a:extLst>
          </p:cNvPr>
          <p:cNvSpPr/>
          <p:nvPr/>
        </p:nvSpPr>
        <p:spPr>
          <a:xfrm>
            <a:off x="6308227" y="4246838"/>
            <a:ext cx="1296143" cy="633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Footer Placeholder 1">
            <a:extLst>
              <a:ext uri="{FF2B5EF4-FFF2-40B4-BE49-F238E27FC236}">
                <a16:creationId xmlns:a16="http://schemas.microsoft.com/office/drawing/2014/main" id="{83D5D984-C264-47C1-A0F8-E8783304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539949"/>
            <a:ext cx="2895600" cy="365125"/>
          </a:xfrm>
        </p:spPr>
        <p:txBody>
          <a:bodyPr/>
          <a:lstStyle/>
          <a:p>
            <a:r>
              <a:rPr lang="en-US" dirty="0"/>
              <a:t>s.rodriguez@ou.edu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A6F96D3C-98B0-49F8-B9B0-21A851B4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s-CO" dirty="0" err="1"/>
              <a:t>What</a:t>
            </a:r>
            <a:r>
              <a:rPr lang="es-CO" dirty="0"/>
              <a:t> can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model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bilevel</a:t>
            </a:r>
            <a:r>
              <a:rPr lang="es-CO" dirty="0"/>
              <a:t> </a:t>
            </a:r>
            <a:r>
              <a:rPr lang="es-CO" dirty="0" err="1"/>
              <a:t>optimization</a:t>
            </a:r>
            <a:endParaRPr lang="es-CO" dirty="0"/>
          </a:p>
        </p:txBody>
      </p:sp>
      <p:sp>
        <p:nvSpPr>
          <p:cNvPr id="9" name="Flecha: curvada hacia la derecha 8">
            <a:extLst>
              <a:ext uri="{FF2B5EF4-FFF2-40B4-BE49-F238E27FC236}">
                <a16:creationId xmlns:a16="http://schemas.microsoft.com/office/drawing/2014/main" id="{BAF11136-90E2-B9DB-C7B1-1611482B4077}"/>
              </a:ext>
            </a:extLst>
          </p:cNvPr>
          <p:cNvSpPr/>
          <p:nvPr/>
        </p:nvSpPr>
        <p:spPr>
          <a:xfrm flipH="1">
            <a:off x="6459604" y="2796033"/>
            <a:ext cx="309458" cy="841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1" name="Flecha: curvada hacia la derecha 30">
            <a:extLst>
              <a:ext uri="{FF2B5EF4-FFF2-40B4-BE49-F238E27FC236}">
                <a16:creationId xmlns:a16="http://schemas.microsoft.com/office/drawing/2014/main" id="{64BA449A-F98B-2CA1-7CE1-3601DEA01BDA}"/>
              </a:ext>
            </a:extLst>
          </p:cNvPr>
          <p:cNvSpPr/>
          <p:nvPr/>
        </p:nvSpPr>
        <p:spPr>
          <a:xfrm rot="11021251" flipH="1">
            <a:off x="5005677" y="2787882"/>
            <a:ext cx="280569" cy="841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32" name="Gráfico 31" descr="Dólar con relleno sólido">
            <a:extLst>
              <a:ext uri="{FF2B5EF4-FFF2-40B4-BE49-F238E27FC236}">
                <a16:creationId xmlns:a16="http://schemas.microsoft.com/office/drawing/2014/main" id="{A4092BFB-0CBD-F52F-15C4-DEA823F908F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69062" y="3071463"/>
            <a:ext cx="333814" cy="333814"/>
          </a:xfrm>
          <a:prstGeom prst="rect">
            <a:avLst/>
          </a:prstGeom>
        </p:spPr>
      </p:pic>
      <p:sp>
        <p:nvSpPr>
          <p:cNvPr id="33" name="Rayo 32">
            <a:extLst>
              <a:ext uri="{FF2B5EF4-FFF2-40B4-BE49-F238E27FC236}">
                <a16:creationId xmlns:a16="http://schemas.microsoft.com/office/drawing/2014/main" id="{D530ECDE-F023-A4A4-FBD9-EC4036914B80}"/>
              </a:ext>
            </a:extLst>
          </p:cNvPr>
          <p:cNvSpPr/>
          <p:nvPr/>
        </p:nvSpPr>
        <p:spPr>
          <a:xfrm>
            <a:off x="4686590" y="3049857"/>
            <a:ext cx="236699" cy="377025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80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E48DC-5EE0-1397-C7B5-6323AA7A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Concluding</a:t>
            </a:r>
            <a:r>
              <a:rPr lang="es-CO" dirty="0"/>
              <a:t> </a:t>
            </a:r>
            <a:r>
              <a:rPr lang="es-CO" dirty="0" err="1"/>
              <a:t>remarks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60DFC-959F-0513-A48E-6D25B3A05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39" y="1589407"/>
            <a:ext cx="5101652" cy="471065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We encourage the use of </a:t>
            </a:r>
            <a:r>
              <a:rPr lang="en-US" dirty="0" err="1"/>
              <a:t>matheuristics</a:t>
            </a:r>
            <a:r>
              <a:rPr lang="en-US" dirty="0"/>
              <a:t> to solve and analyze non-convex optimization problems.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provided a way to estimate the intrinsic objective function coefficients for the leader under the MIBLP framework.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used fundamental ideas from LP and MILP paradigms, as well as basic ideas of convex sets.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created a methodology to retrieve a set of bilevel feasible and possibly optimal solutions for MIB(L)Ps.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introduced a solution quality measure: MIBLP gap.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405C09-8498-8FF6-6AB7-F35C03D3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DC3CF6-C269-76F5-51FD-F4ADA4D0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20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D6EC67A-E2C5-033E-A333-2F5E4592E0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Marcador de contenido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F75609D-1782-A4DD-4348-D8D40FB0B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91" y="2203480"/>
            <a:ext cx="6561195" cy="3222959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181401E5-22CD-5CC5-69A8-42AF98A66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2440">
            <a:off x="9969386" y="3938970"/>
            <a:ext cx="430742" cy="430742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5DE35D6E-EF30-3AAC-0B6B-E8E968DC4A7C}"/>
              </a:ext>
            </a:extLst>
          </p:cNvPr>
          <p:cNvGrpSpPr/>
          <p:nvPr/>
        </p:nvGrpSpPr>
        <p:grpSpPr>
          <a:xfrm>
            <a:off x="5262050" y="4426028"/>
            <a:ext cx="1119266" cy="360601"/>
            <a:chOff x="538427" y="2268230"/>
            <a:chExt cx="1318327" cy="240269"/>
          </a:xfrm>
        </p:grpSpPr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25EE3B47-A7C0-4C9D-B1B0-CD030A9050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174" y="2384708"/>
              <a:ext cx="652580" cy="12222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1F41680A-AB44-4D84-A51F-4503F3EAF036}"/>
                    </a:ext>
                  </a:extLst>
                </p:cNvPr>
                <p:cNvSpPr txBox="1"/>
                <p:nvPr/>
              </p:nvSpPr>
              <p:spPr>
                <a:xfrm>
                  <a:off x="538427" y="2268230"/>
                  <a:ext cx="737938" cy="2402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</m:t>
                        </m:r>
                        <m:acc>
                          <m:accPr>
                            <m:chr m:val="̂"/>
                            <m:ctrlPr>
                              <a:rPr kumimoji="0" lang="es-CO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s-CO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oMath>
                    </m:oMathPara>
                  </a14:m>
                  <a:endParaRPr lang="es-CO" sz="1200" dirty="0"/>
                </a:p>
              </p:txBody>
            </p:sp>
          </mc:Choice>
          <mc:Fallback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1F41680A-AB44-4D84-A51F-4503F3EAF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27" y="2268230"/>
                  <a:ext cx="737938" cy="2402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899641A-218E-F007-2769-F5EB164EC238}"/>
              </a:ext>
            </a:extLst>
          </p:cNvPr>
          <p:cNvGrpSpPr/>
          <p:nvPr/>
        </p:nvGrpSpPr>
        <p:grpSpPr>
          <a:xfrm>
            <a:off x="5763530" y="4090602"/>
            <a:ext cx="879784" cy="1417318"/>
            <a:chOff x="815408" y="3417830"/>
            <a:chExt cx="879784" cy="1417318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48B52EC3-FDF2-4417-B3EC-07BABA50DE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6240" y="4068707"/>
              <a:ext cx="178495" cy="76644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2A9AFCB8-1195-CDF0-4A95-49B2D221020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784" y="3417830"/>
              <a:ext cx="0" cy="64970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61236A23-A8C9-7212-9A52-08888ABE891C}"/>
                    </a:ext>
                  </a:extLst>
                </p:cNvPr>
                <p:cNvSpPr txBox="1"/>
                <p:nvPr/>
              </p:nvSpPr>
              <p:spPr>
                <a:xfrm>
                  <a:off x="957255" y="4376722"/>
                  <a:ext cx="73793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∇F</m:t>
                        </m:r>
                      </m:oMath>
                    </m:oMathPara>
                  </a14:m>
                  <a:endParaRPr lang="es-CO" sz="1200" dirty="0"/>
                </a:p>
              </p:txBody>
            </p:sp>
          </mc:Choice>
          <mc:Fallback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61236A23-A8C9-7212-9A52-08888ABE8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55" y="4376722"/>
                  <a:ext cx="737937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14D74576-D62D-C64C-F097-5225C50F2260}"/>
                    </a:ext>
                  </a:extLst>
                </p:cNvPr>
                <p:cNvSpPr txBox="1"/>
                <p:nvPr/>
              </p:nvSpPr>
              <p:spPr>
                <a:xfrm>
                  <a:off x="815408" y="3514851"/>
                  <a:ext cx="73793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∇f</m:t>
                        </m:r>
                      </m:oMath>
                    </m:oMathPara>
                  </a14:m>
                  <a:endParaRPr lang="es-CO" sz="1200" dirty="0"/>
                </a:p>
              </p:txBody>
            </p:sp>
          </mc:Choice>
          <mc:Fallback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14D74576-D62D-C64C-F097-5225C50F2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408" y="3514851"/>
                  <a:ext cx="737937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Marcador de contenido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0E20F30-446F-DB2F-FA73-C07FD8600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91" y="2203479"/>
            <a:ext cx="6561195" cy="3222959"/>
          </a:xfrm>
          <a:prstGeom prst="rect">
            <a:avLst/>
          </a:prstGeom>
        </p:spPr>
      </p:pic>
      <p:pic>
        <p:nvPicPr>
          <p:cNvPr id="24" name="Imagen 23" descr="Forma&#10;&#10;Descripción generada automáticamente con confianza baja">
            <a:extLst>
              <a:ext uri="{FF2B5EF4-FFF2-40B4-BE49-F238E27FC236}">
                <a16:creationId xmlns:a16="http://schemas.microsoft.com/office/drawing/2014/main" id="{295C173A-412F-2482-A638-D4707017E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2440">
            <a:off x="9969386" y="3938969"/>
            <a:ext cx="430742" cy="430742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DAB2061D-4F4A-8C4B-82C5-D15D8B2823BF}"/>
              </a:ext>
            </a:extLst>
          </p:cNvPr>
          <p:cNvGrpSpPr/>
          <p:nvPr/>
        </p:nvGrpSpPr>
        <p:grpSpPr>
          <a:xfrm>
            <a:off x="5262050" y="4426027"/>
            <a:ext cx="1119266" cy="360601"/>
            <a:chOff x="538427" y="2268230"/>
            <a:chExt cx="1318327" cy="240269"/>
          </a:xfrm>
        </p:grpSpPr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50FBB4F4-65B3-985E-A587-7824CDEC420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174" y="2384708"/>
              <a:ext cx="652580" cy="12222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7B56CF54-8EBB-EFE1-D2A8-D8FB7B45A1F6}"/>
                    </a:ext>
                  </a:extLst>
                </p:cNvPr>
                <p:cNvSpPr txBox="1"/>
                <p:nvPr/>
              </p:nvSpPr>
              <p:spPr>
                <a:xfrm>
                  <a:off x="538427" y="2268230"/>
                  <a:ext cx="737938" cy="2402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</m:t>
                        </m:r>
                        <m:acc>
                          <m:accPr>
                            <m:chr m:val="̂"/>
                            <m:ctrlPr>
                              <a:rPr kumimoji="0" lang="es-CO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s-CO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oMath>
                    </m:oMathPara>
                  </a14:m>
                  <a:endParaRPr lang="es-CO" sz="1200" dirty="0"/>
                </a:p>
              </p:txBody>
            </p:sp>
          </mc:Choice>
          <mc:Fallback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7B56CF54-8EBB-EFE1-D2A8-D8FB7B45A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27" y="2268230"/>
                  <a:ext cx="737938" cy="2402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D3738A26-3E9D-D27F-6EE5-5A460194C35B}"/>
              </a:ext>
            </a:extLst>
          </p:cNvPr>
          <p:cNvGrpSpPr/>
          <p:nvPr/>
        </p:nvGrpSpPr>
        <p:grpSpPr>
          <a:xfrm>
            <a:off x="5763530" y="4090601"/>
            <a:ext cx="879784" cy="1417318"/>
            <a:chOff x="815408" y="3417830"/>
            <a:chExt cx="879784" cy="1417318"/>
          </a:xfrm>
        </p:grpSpPr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DEFBA0B6-35B3-4C17-A58E-2841E89137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6240" y="4068707"/>
              <a:ext cx="178495" cy="76644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94E41B77-0620-157E-65E1-78CDB9A0C05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784" y="3417830"/>
              <a:ext cx="0" cy="64970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D424564A-4D55-CB18-FE46-6CE522F9A342}"/>
                    </a:ext>
                  </a:extLst>
                </p:cNvPr>
                <p:cNvSpPr txBox="1"/>
                <p:nvPr/>
              </p:nvSpPr>
              <p:spPr>
                <a:xfrm>
                  <a:off x="957255" y="4376722"/>
                  <a:ext cx="73793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∇F</m:t>
                        </m:r>
                      </m:oMath>
                    </m:oMathPara>
                  </a14:m>
                  <a:endParaRPr lang="es-CO" sz="1200" dirty="0"/>
                </a:p>
              </p:txBody>
            </p:sp>
          </mc:Choice>
          <mc:Fallback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D424564A-4D55-CB18-FE46-6CE522F9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55" y="4376722"/>
                  <a:ext cx="737937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8221B3DD-CA4A-D42E-876F-63E9FDF61787}"/>
                    </a:ext>
                  </a:extLst>
                </p:cNvPr>
                <p:cNvSpPr txBox="1"/>
                <p:nvPr/>
              </p:nvSpPr>
              <p:spPr>
                <a:xfrm>
                  <a:off x="815408" y="3514851"/>
                  <a:ext cx="73793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∇f</m:t>
                        </m:r>
                      </m:oMath>
                    </m:oMathPara>
                  </a14:m>
                  <a:endParaRPr lang="es-CO" sz="1200" dirty="0"/>
                </a:p>
              </p:txBody>
            </p:sp>
          </mc:Choice>
          <mc:Fallback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8221B3DD-CA4A-D42E-876F-63E9FDF617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408" y="3514851"/>
                  <a:ext cx="737937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17ED05D-67A1-7CCB-69A7-1C02866081C6}"/>
              </a:ext>
            </a:extLst>
          </p:cNvPr>
          <p:cNvSpPr/>
          <p:nvPr/>
        </p:nvSpPr>
        <p:spPr>
          <a:xfrm>
            <a:off x="7944787" y="2461952"/>
            <a:ext cx="1528997" cy="116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282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E48DC-5EE0-1397-C7B5-6323AA7A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Future </a:t>
            </a:r>
            <a:r>
              <a:rPr lang="es-CO" dirty="0" err="1"/>
              <a:t>work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60DFC-959F-0513-A48E-6D25B3A05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2" y="1791087"/>
            <a:ext cx="4951751" cy="415602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just"/>
            <a:r>
              <a:rPr lang="en-US" dirty="0"/>
              <a:t>Incorporate more intelligent ways to generate the “scan” on a subset of the feasible region.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Apply valid inequalities to “cut” bilevel infeasible solutions to reduce the area of exploration, such as Intersection Cuts (</a:t>
            </a:r>
            <a:r>
              <a:rPr lang="en-US" dirty="0" err="1"/>
              <a:t>Conforti</a:t>
            </a:r>
            <a:r>
              <a:rPr lang="en-US" dirty="0"/>
              <a:t> et al., 2014).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Test the implementation over instances of Mixed-Integer Bilevel Non-linear Programing problems (MIBNLPs).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405C09-8498-8FF6-6AB7-F35C03D3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DC3CF6-C269-76F5-51FD-F4ADA4D0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21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D6EC67A-E2C5-033E-A333-2F5E4592E0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Marcador de contenido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72895AB-44CE-D4F8-F741-B4442A65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91" y="2203479"/>
            <a:ext cx="6561195" cy="3222959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2B1F47B2-4BB4-7605-C439-0EB04F9B1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2440">
            <a:off x="9969386" y="3938969"/>
            <a:ext cx="430742" cy="430742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279DB2A1-D909-876F-E969-63C4471C6AF6}"/>
              </a:ext>
            </a:extLst>
          </p:cNvPr>
          <p:cNvGrpSpPr/>
          <p:nvPr/>
        </p:nvGrpSpPr>
        <p:grpSpPr>
          <a:xfrm>
            <a:off x="5262050" y="4426027"/>
            <a:ext cx="1119266" cy="360601"/>
            <a:chOff x="538427" y="2268230"/>
            <a:chExt cx="1318327" cy="240269"/>
          </a:xfrm>
        </p:grpSpPr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116DB46-1FC0-0B13-F847-9568A650AFF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174" y="2384708"/>
              <a:ext cx="652580" cy="12222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43F98CDF-AC61-D469-95AD-E2928A5D710C}"/>
                    </a:ext>
                  </a:extLst>
                </p:cNvPr>
                <p:cNvSpPr txBox="1"/>
                <p:nvPr/>
              </p:nvSpPr>
              <p:spPr>
                <a:xfrm>
                  <a:off x="538427" y="2268230"/>
                  <a:ext cx="737938" cy="2402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</m:t>
                        </m:r>
                        <m:acc>
                          <m:accPr>
                            <m:chr m:val="̂"/>
                            <m:ctrlPr>
                              <a:rPr kumimoji="0" lang="es-CO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s-CO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oMath>
                    </m:oMathPara>
                  </a14:m>
                  <a:endParaRPr lang="es-CO" sz="1200" dirty="0"/>
                </a:p>
              </p:txBody>
            </p:sp>
          </mc:Choice>
          <mc:Fallback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43F98CDF-AC61-D469-95AD-E2928A5D7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27" y="2268230"/>
                  <a:ext cx="737938" cy="2402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5D59319-C294-A24D-C378-35054093B2EA}"/>
              </a:ext>
            </a:extLst>
          </p:cNvPr>
          <p:cNvGrpSpPr/>
          <p:nvPr/>
        </p:nvGrpSpPr>
        <p:grpSpPr>
          <a:xfrm>
            <a:off x="5763530" y="4090601"/>
            <a:ext cx="879784" cy="1417318"/>
            <a:chOff x="815408" y="3417830"/>
            <a:chExt cx="879784" cy="1417318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A593FE14-2E00-BFBF-F6EE-1D9582F130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6240" y="4068707"/>
              <a:ext cx="178495" cy="76644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CC93565B-48ED-0574-4C34-BA97DA64255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784" y="3417830"/>
              <a:ext cx="0" cy="64970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B6219B75-0F56-8B4E-0E2A-26AE97DE55ED}"/>
                    </a:ext>
                  </a:extLst>
                </p:cNvPr>
                <p:cNvSpPr txBox="1"/>
                <p:nvPr/>
              </p:nvSpPr>
              <p:spPr>
                <a:xfrm>
                  <a:off x="957255" y="4376722"/>
                  <a:ext cx="73793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∇F</m:t>
                        </m:r>
                      </m:oMath>
                    </m:oMathPara>
                  </a14:m>
                  <a:endParaRPr lang="es-CO" sz="1200" dirty="0"/>
                </a:p>
              </p:txBody>
            </p:sp>
          </mc:Choice>
          <mc:Fallback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B6219B75-0F56-8B4E-0E2A-26AE97DE5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55" y="4376722"/>
                  <a:ext cx="737937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B7DABB1F-A3AD-7FFA-20FB-087793273A57}"/>
                    </a:ext>
                  </a:extLst>
                </p:cNvPr>
                <p:cNvSpPr txBox="1"/>
                <p:nvPr/>
              </p:nvSpPr>
              <p:spPr>
                <a:xfrm>
                  <a:off x="815408" y="3514851"/>
                  <a:ext cx="73793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∇f</m:t>
                        </m:r>
                      </m:oMath>
                    </m:oMathPara>
                  </a14:m>
                  <a:endParaRPr lang="es-CO" sz="1200" dirty="0"/>
                </a:p>
              </p:txBody>
            </p:sp>
          </mc:Choice>
          <mc:Fallback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B7DABB1F-A3AD-7FFA-20FB-087793273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408" y="3514851"/>
                  <a:ext cx="737937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22B5EA3-184C-9B50-723A-C533B2B30520}"/>
              </a:ext>
            </a:extLst>
          </p:cNvPr>
          <p:cNvSpPr/>
          <p:nvPr/>
        </p:nvSpPr>
        <p:spPr>
          <a:xfrm>
            <a:off x="7944787" y="2461952"/>
            <a:ext cx="1528997" cy="116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10EB6C0-3214-657E-D98F-BE7AC12123BD}"/>
              </a:ext>
            </a:extLst>
          </p:cNvPr>
          <p:cNvCxnSpPr>
            <a:cxnSpLocks/>
          </p:cNvCxnSpPr>
          <p:nvPr/>
        </p:nvCxnSpPr>
        <p:spPr>
          <a:xfrm flipV="1">
            <a:off x="5905377" y="3582649"/>
            <a:ext cx="5482531" cy="133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85583EA-D4B6-B54E-E679-A5FC779A63AF}"/>
              </a:ext>
            </a:extLst>
          </p:cNvPr>
          <p:cNvCxnSpPr>
            <a:cxnSpLocks/>
          </p:cNvCxnSpPr>
          <p:nvPr/>
        </p:nvCxnSpPr>
        <p:spPr>
          <a:xfrm>
            <a:off x="11387908" y="3582649"/>
            <a:ext cx="0" cy="14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D07478E-4C4D-4A8E-4673-4E98D9C8949C}"/>
              </a:ext>
            </a:extLst>
          </p:cNvPr>
          <p:cNvCxnSpPr>
            <a:cxnSpLocks/>
          </p:cNvCxnSpPr>
          <p:nvPr/>
        </p:nvCxnSpPr>
        <p:spPr>
          <a:xfrm>
            <a:off x="5918994" y="4904280"/>
            <a:ext cx="0" cy="14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E48DC-5EE0-1397-C7B5-6323AA7A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References</a:t>
            </a:r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405C09-8498-8FF6-6AB7-F35C03D3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DC3CF6-C269-76F5-51FD-F4ADA4D0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22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D6EC67A-E2C5-033E-A333-2F5E4592E0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9AD8678-6EFA-1A4A-D5F9-05B2AFDC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s-CO" dirty="0"/>
              <a:t>Mohamed  </a:t>
            </a:r>
            <a:r>
              <a:rPr lang="es-CO" dirty="0" err="1"/>
              <a:t>Alloghani</a:t>
            </a:r>
            <a:r>
              <a:rPr lang="es-CO" dirty="0"/>
              <a:t>  et  </a:t>
            </a:r>
            <a:r>
              <a:rPr lang="es-CO" dirty="0" err="1"/>
              <a:t>al.A</a:t>
            </a:r>
            <a:r>
              <a:rPr lang="es-CO" dirty="0"/>
              <a:t>  </a:t>
            </a:r>
            <a:r>
              <a:rPr lang="es-CO" dirty="0" err="1"/>
              <a:t>Systematic</a:t>
            </a:r>
            <a:r>
              <a:rPr lang="es-CO" dirty="0"/>
              <a:t>  </a:t>
            </a:r>
            <a:r>
              <a:rPr lang="es-CO" dirty="0" err="1"/>
              <a:t>Reviewon</a:t>
            </a:r>
            <a:r>
              <a:rPr lang="es-CO" dirty="0"/>
              <a:t> </a:t>
            </a:r>
            <a:r>
              <a:rPr lang="es-CO" dirty="0" err="1"/>
              <a:t>Supervised</a:t>
            </a:r>
            <a:r>
              <a:rPr lang="es-CO" dirty="0"/>
              <a:t> and </a:t>
            </a:r>
            <a:r>
              <a:rPr lang="es-CO" dirty="0" err="1"/>
              <a:t>Unsupervised</a:t>
            </a:r>
            <a:r>
              <a:rPr lang="es-CO" dirty="0"/>
              <a:t> Machine </a:t>
            </a:r>
            <a:r>
              <a:rPr lang="es-CO" dirty="0" err="1"/>
              <a:t>LearningAlgorithms</a:t>
            </a:r>
            <a:r>
              <a:rPr lang="es-CO" dirty="0"/>
              <a:t>  </a:t>
            </a:r>
            <a:r>
              <a:rPr lang="es-CO" dirty="0" err="1"/>
              <a:t>for</a:t>
            </a:r>
            <a:r>
              <a:rPr lang="es-CO" dirty="0"/>
              <a:t>  Data  </a:t>
            </a:r>
            <a:r>
              <a:rPr lang="es-CO" dirty="0" err="1"/>
              <a:t>Science</a:t>
            </a:r>
            <a:r>
              <a:rPr lang="es-CO" dirty="0"/>
              <a:t>.  Ed.  </a:t>
            </a:r>
            <a:r>
              <a:rPr lang="es-CO" dirty="0" err="1"/>
              <a:t>by</a:t>
            </a:r>
            <a:r>
              <a:rPr lang="es-CO" dirty="0"/>
              <a:t>  Michael  </a:t>
            </a:r>
            <a:r>
              <a:rPr lang="es-CO" dirty="0" err="1"/>
              <a:t>W.Berry</a:t>
            </a:r>
            <a:r>
              <a:rPr lang="es-CO" dirty="0"/>
              <a:t>, </a:t>
            </a:r>
            <a:r>
              <a:rPr lang="es-CO" dirty="0" err="1"/>
              <a:t>Azlinah</a:t>
            </a:r>
            <a:r>
              <a:rPr lang="es-CO" dirty="0"/>
              <a:t> Mohamed, and </a:t>
            </a:r>
            <a:r>
              <a:rPr lang="es-CO" dirty="0" err="1"/>
              <a:t>Bee</a:t>
            </a:r>
            <a:r>
              <a:rPr lang="es-CO" dirty="0"/>
              <a:t> </a:t>
            </a:r>
            <a:r>
              <a:rPr lang="es-CO" dirty="0" err="1"/>
              <a:t>Wah</a:t>
            </a:r>
            <a:r>
              <a:rPr lang="es-CO" dirty="0"/>
              <a:t> Yap. </a:t>
            </a:r>
            <a:r>
              <a:rPr lang="es-CO" dirty="0" err="1"/>
              <a:t>Cham:Springer</a:t>
            </a:r>
            <a:r>
              <a:rPr lang="es-CO" dirty="0"/>
              <a:t>  International  Publishing,  2020,  pp.  3–21.ISBN:  978-3-030-22475-2.DOI:  10 . 1007 / 978 - 3 -030-22475-21.URL: https://doi.org/10.1007/978-3-030-22475-21</a:t>
            </a:r>
          </a:p>
          <a:p>
            <a:pPr algn="just"/>
            <a:r>
              <a:rPr lang="es-CO" dirty="0"/>
              <a:t>J. F. </a:t>
            </a:r>
            <a:r>
              <a:rPr lang="es-CO" dirty="0" err="1"/>
              <a:t>Bard</a:t>
            </a:r>
            <a:r>
              <a:rPr lang="es-CO" dirty="0"/>
              <a:t>. “</a:t>
            </a:r>
            <a:r>
              <a:rPr lang="es-CO" dirty="0" err="1"/>
              <a:t>Some</a:t>
            </a:r>
            <a:r>
              <a:rPr lang="es-CO" dirty="0"/>
              <a:t> </a:t>
            </a:r>
            <a:r>
              <a:rPr lang="es-CO" dirty="0" err="1"/>
              <a:t>properties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bilevel</a:t>
            </a:r>
            <a:r>
              <a:rPr lang="es-CO" dirty="0"/>
              <a:t> </a:t>
            </a:r>
            <a:r>
              <a:rPr lang="es-CO" dirty="0" err="1"/>
              <a:t>program-ming</a:t>
            </a:r>
            <a:r>
              <a:rPr lang="es-CO" dirty="0"/>
              <a:t> </a:t>
            </a:r>
            <a:r>
              <a:rPr lang="es-CO" dirty="0" err="1"/>
              <a:t>problem</a:t>
            </a:r>
            <a:r>
              <a:rPr lang="es-CO" dirty="0"/>
              <a:t>”. </a:t>
            </a:r>
            <a:r>
              <a:rPr lang="es-CO" dirty="0" err="1"/>
              <a:t>In:Journal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Optimization</a:t>
            </a:r>
            <a:r>
              <a:rPr lang="es-CO" dirty="0"/>
              <a:t> </a:t>
            </a:r>
            <a:r>
              <a:rPr lang="es-CO" dirty="0" err="1"/>
              <a:t>Theoryand</a:t>
            </a:r>
            <a:r>
              <a:rPr lang="es-CO" dirty="0"/>
              <a:t>  Applications68.2  (Feb.  1991),  pp.  371–378.ISSN: 1573-2878.DOI: 10.1007/BF00941574.URL:https://doi.org/10.1007/BF00941574</a:t>
            </a:r>
          </a:p>
          <a:p>
            <a:pPr algn="just"/>
            <a:r>
              <a:rPr lang="es-CO" dirty="0"/>
              <a:t>Jonathan  F.  </a:t>
            </a:r>
            <a:r>
              <a:rPr lang="es-CO" dirty="0" err="1"/>
              <a:t>Bard</a:t>
            </a:r>
            <a:r>
              <a:rPr lang="es-CO" dirty="0"/>
              <a:t>  and  James  T.  Moore.  “A  </a:t>
            </a:r>
            <a:r>
              <a:rPr lang="es-CO" dirty="0" err="1"/>
              <a:t>Branchand</a:t>
            </a:r>
            <a:r>
              <a:rPr lang="es-CO" dirty="0"/>
              <a:t> </a:t>
            </a:r>
            <a:r>
              <a:rPr lang="es-CO" dirty="0" err="1"/>
              <a:t>Bound</a:t>
            </a:r>
            <a:r>
              <a:rPr lang="es-CO" dirty="0"/>
              <a:t> </a:t>
            </a:r>
            <a:r>
              <a:rPr lang="es-CO" dirty="0" err="1"/>
              <a:t>Algorithm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Bilevel</a:t>
            </a:r>
            <a:r>
              <a:rPr lang="es-CO" dirty="0"/>
              <a:t> </a:t>
            </a:r>
            <a:r>
              <a:rPr lang="es-CO" dirty="0" err="1"/>
              <a:t>ProgrammingProblem</a:t>
            </a:r>
            <a:r>
              <a:rPr lang="es-CO" dirty="0"/>
              <a:t>”.  </a:t>
            </a:r>
            <a:r>
              <a:rPr lang="es-CO" dirty="0" err="1"/>
              <a:t>In:SIAM</a:t>
            </a:r>
            <a:r>
              <a:rPr lang="es-CO" dirty="0"/>
              <a:t>  J.  </a:t>
            </a:r>
            <a:r>
              <a:rPr lang="es-CO" dirty="0" err="1"/>
              <a:t>Sci</a:t>
            </a:r>
            <a:r>
              <a:rPr lang="es-CO" dirty="0"/>
              <a:t>.  </a:t>
            </a:r>
            <a:r>
              <a:rPr lang="es-CO" dirty="0" err="1"/>
              <a:t>Stat</a:t>
            </a:r>
            <a:r>
              <a:rPr lang="es-CO" dirty="0"/>
              <a:t>.  Comput.11.2(1990),  pp.  281–292.ISSN:  0196-5204.DOI:  10 .1137/0911017</a:t>
            </a:r>
          </a:p>
          <a:p>
            <a:pPr algn="just"/>
            <a:r>
              <a:rPr lang="es-CO" dirty="0"/>
              <a:t>Michele </a:t>
            </a:r>
            <a:r>
              <a:rPr lang="es-CO" dirty="0" err="1"/>
              <a:t>Conforti</a:t>
            </a:r>
            <a:r>
              <a:rPr lang="es-CO" dirty="0"/>
              <a:t>, G ́</a:t>
            </a:r>
            <a:r>
              <a:rPr lang="es-CO" dirty="0" err="1"/>
              <a:t>erard</a:t>
            </a:r>
            <a:r>
              <a:rPr lang="es-CO" dirty="0"/>
              <a:t> </a:t>
            </a:r>
            <a:r>
              <a:rPr lang="es-CO" dirty="0" err="1"/>
              <a:t>Cornu</a:t>
            </a:r>
            <a:r>
              <a:rPr lang="es-CO" dirty="0"/>
              <a:t> ́</a:t>
            </a:r>
            <a:r>
              <a:rPr lang="es-CO" dirty="0" err="1"/>
              <a:t>ejols</a:t>
            </a:r>
            <a:r>
              <a:rPr lang="es-CO" dirty="0"/>
              <a:t>, and </a:t>
            </a:r>
            <a:r>
              <a:rPr lang="es-CO" dirty="0" err="1"/>
              <a:t>GiacomoZambelli</a:t>
            </a:r>
            <a:r>
              <a:rPr lang="es-CO" dirty="0"/>
              <a:t>.  “</a:t>
            </a:r>
            <a:r>
              <a:rPr lang="es-CO" dirty="0" err="1"/>
              <a:t>Equivalence</a:t>
            </a:r>
            <a:r>
              <a:rPr lang="es-CO" dirty="0"/>
              <a:t>  </a:t>
            </a:r>
            <a:r>
              <a:rPr lang="es-CO" dirty="0" err="1"/>
              <a:t>between</a:t>
            </a:r>
            <a:r>
              <a:rPr lang="es-CO" dirty="0"/>
              <a:t>  </a:t>
            </a:r>
            <a:r>
              <a:rPr lang="es-CO" dirty="0" err="1"/>
              <a:t>intersection</a:t>
            </a:r>
            <a:r>
              <a:rPr lang="es-CO" dirty="0"/>
              <a:t>  </a:t>
            </a:r>
            <a:r>
              <a:rPr lang="es-CO" dirty="0" err="1"/>
              <a:t>cutsand</a:t>
            </a:r>
            <a:r>
              <a:rPr lang="es-CO" dirty="0"/>
              <a:t>  </a:t>
            </a:r>
            <a:r>
              <a:rPr lang="es-CO" dirty="0" err="1"/>
              <a:t>the</a:t>
            </a:r>
            <a:r>
              <a:rPr lang="es-CO" dirty="0"/>
              <a:t>  </a:t>
            </a:r>
            <a:r>
              <a:rPr lang="es-CO" dirty="0" err="1"/>
              <a:t>corner</a:t>
            </a:r>
            <a:r>
              <a:rPr lang="es-CO" dirty="0"/>
              <a:t>  </a:t>
            </a:r>
            <a:r>
              <a:rPr lang="es-CO" dirty="0" err="1"/>
              <a:t>polyhedron</a:t>
            </a:r>
            <a:r>
              <a:rPr lang="es-CO" dirty="0"/>
              <a:t>”.  </a:t>
            </a:r>
            <a:r>
              <a:rPr lang="es-CO" dirty="0" err="1"/>
              <a:t>In:Oper</a:t>
            </a:r>
            <a:r>
              <a:rPr lang="es-CO" dirty="0"/>
              <a:t>.  Res.  Lett.38.3  (2010),  pp.  153–155.ISSN:  01676377.DOI:10.1016/j.orl.2010.02.006.URL: www.elsevier.com/locate/orl</a:t>
            </a:r>
          </a:p>
          <a:p>
            <a:pPr algn="just"/>
            <a:r>
              <a:rPr lang="es-CO" dirty="0" err="1"/>
              <a:t>Matteo</a:t>
            </a:r>
            <a:r>
              <a:rPr lang="es-CO" dirty="0"/>
              <a:t>  </a:t>
            </a:r>
            <a:r>
              <a:rPr lang="es-CO" dirty="0" err="1"/>
              <a:t>Fischetti</a:t>
            </a:r>
            <a:r>
              <a:rPr lang="es-CO" dirty="0"/>
              <a:t>  et  al.  “A  New  General-</a:t>
            </a:r>
            <a:r>
              <a:rPr lang="es-CO" dirty="0" err="1"/>
              <a:t>PurposeAlgorithm</a:t>
            </a:r>
            <a:r>
              <a:rPr lang="es-CO" dirty="0"/>
              <a:t>  </a:t>
            </a:r>
            <a:r>
              <a:rPr lang="es-CO" dirty="0" err="1"/>
              <a:t>for</a:t>
            </a:r>
            <a:r>
              <a:rPr lang="es-CO" dirty="0"/>
              <a:t>  </a:t>
            </a:r>
            <a:r>
              <a:rPr lang="es-CO" dirty="0" err="1"/>
              <a:t>Mixed-Integer</a:t>
            </a:r>
            <a:r>
              <a:rPr lang="es-CO" dirty="0"/>
              <a:t>  </a:t>
            </a:r>
            <a:r>
              <a:rPr lang="es-CO" dirty="0" err="1"/>
              <a:t>Bilevel</a:t>
            </a:r>
            <a:r>
              <a:rPr lang="es-CO" dirty="0"/>
              <a:t>  Linear  </a:t>
            </a:r>
            <a:r>
              <a:rPr lang="es-CO" dirty="0" err="1"/>
              <a:t>Pro-grams</a:t>
            </a:r>
            <a:r>
              <a:rPr lang="es-CO" dirty="0"/>
              <a:t>”. </a:t>
            </a:r>
            <a:r>
              <a:rPr lang="es-CO" dirty="0" err="1"/>
              <a:t>In:Oper</a:t>
            </a:r>
            <a:r>
              <a:rPr lang="es-CO" dirty="0"/>
              <a:t>. Res.65.6 (</a:t>
            </a:r>
            <a:r>
              <a:rPr lang="es-CO" dirty="0" err="1"/>
              <a:t>Dec</a:t>
            </a:r>
            <a:r>
              <a:rPr lang="es-CO" dirty="0"/>
              <a:t>. 2017), pp. 1615–1637.ISSN:  0030-364X.DOI:  10.1287/opre.2017.1650.URL: https://doi.org/10.1287/opre.2017.1650</a:t>
            </a:r>
          </a:p>
          <a:p>
            <a:pPr algn="just"/>
            <a:r>
              <a:rPr lang="es-CO" dirty="0"/>
              <a:t>C. D. </a:t>
            </a:r>
            <a:r>
              <a:rPr lang="es-CO" dirty="0" err="1"/>
              <a:t>Kolstad</a:t>
            </a:r>
            <a:r>
              <a:rPr lang="es-CO" dirty="0"/>
              <a:t> and L. S. </a:t>
            </a:r>
            <a:r>
              <a:rPr lang="es-CO" dirty="0" err="1"/>
              <a:t>Lasdon</a:t>
            </a:r>
            <a:r>
              <a:rPr lang="es-CO" dirty="0"/>
              <a:t>. “Derivative </a:t>
            </a:r>
            <a:r>
              <a:rPr lang="es-CO" dirty="0" err="1"/>
              <a:t>evalua-tion</a:t>
            </a:r>
            <a:r>
              <a:rPr lang="es-CO" dirty="0"/>
              <a:t> and </a:t>
            </a:r>
            <a:r>
              <a:rPr lang="es-CO" dirty="0" err="1"/>
              <a:t>computational</a:t>
            </a:r>
            <a:r>
              <a:rPr lang="es-CO" dirty="0"/>
              <a:t> </a:t>
            </a:r>
            <a:r>
              <a:rPr lang="es-CO" dirty="0" err="1"/>
              <a:t>experience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large</a:t>
            </a:r>
            <a:r>
              <a:rPr lang="es-CO" dirty="0"/>
              <a:t> </a:t>
            </a:r>
            <a:r>
              <a:rPr lang="es-CO" dirty="0" err="1"/>
              <a:t>bilevelmathematical</a:t>
            </a:r>
            <a:r>
              <a:rPr lang="es-CO" dirty="0"/>
              <a:t> </a:t>
            </a:r>
            <a:r>
              <a:rPr lang="es-CO" dirty="0" err="1"/>
              <a:t>programs</a:t>
            </a:r>
            <a:r>
              <a:rPr lang="es-CO" dirty="0"/>
              <a:t>”. </a:t>
            </a:r>
            <a:r>
              <a:rPr lang="es-CO" dirty="0" err="1"/>
              <a:t>In:J</a:t>
            </a:r>
            <a:r>
              <a:rPr lang="es-CO" dirty="0"/>
              <a:t>. </a:t>
            </a:r>
            <a:r>
              <a:rPr lang="es-CO" dirty="0" err="1"/>
              <a:t>Optim</a:t>
            </a:r>
            <a:r>
              <a:rPr lang="es-CO" dirty="0"/>
              <a:t>. </a:t>
            </a:r>
            <a:r>
              <a:rPr lang="es-CO" dirty="0" err="1"/>
              <a:t>Theory</a:t>
            </a:r>
            <a:r>
              <a:rPr lang="es-CO" dirty="0"/>
              <a:t> Appl.65.3  (1990),  pp.  485–499.ISSN:  00223239.DOI:10.1007/BF00939562</a:t>
            </a:r>
          </a:p>
          <a:p>
            <a:pPr algn="just"/>
            <a:r>
              <a:rPr lang="es-CO" dirty="0"/>
              <a:t>A.  </a:t>
            </a:r>
            <a:r>
              <a:rPr lang="es-CO" dirty="0" err="1"/>
              <a:t>Kov</a:t>
            </a:r>
            <a:r>
              <a:rPr lang="es-CO" dirty="0"/>
              <a:t> ́</a:t>
            </a:r>
            <a:r>
              <a:rPr lang="es-CO" dirty="0" err="1"/>
              <a:t>acs</a:t>
            </a:r>
            <a:r>
              <a:rPr lang="es-CO" dirty="0"/>
              <a:t>.  “</a:t>
            </a:r>
            <a:r>
              <a:rPr lang="es-CO" dirty="0" err="1"/>
              <a:t>On</a:t>
            </a:r>
            <a:r>
              <a:rPr lang="es-CO" dirty="0"/>
              <a:t>  </a:t>
            </a:r>
            <a:r>
              <a:rPr lang="es-CO" dirty="0" err="1"/>
              <a:t>the</a:t>
            </a:r>
            <a:r>
              <a:rPr lang="es-CO" dirty="0"/>
              <a:t>  </a:t>
            </a:r>
            <a:r>
              <a:rPr lang="es-CO" dirty="0" err="1"/>
              <a:t>Computational</a:t>
            </a:r>
            <a:r>
              <a:rPr lang="es-CO" dirty="0"/>
              <a:t>  </a:t>
            </a:r>
            <a:r>
              <a:rPr lang="es-CO" dirty="0" err="1"/>
              <a:t>Complexity</a:t>
            </a:r>
            <a:r>
              <a:rPr lang="es-CO" dirty="0"/>
              <a:t> 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Tariff</a:t>
            </a:r>
            <a:r>
              <a:rPr lang="es-CO" dirty="0"/>
              <a:t> </a:t>
            </a:r>
            <a:r>
              <a:rPr lang="es-CO" dirty="0" err="1"/>
              <a:t>Optimization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Demand</a:t>
            </a:r>
            <a:r>
              <a:rPr lang="es-CO" dirty="0"/>
              <a:t> Response </a:t>
            </a:r>
            <a:r>
              <a:rPr lang="es-CO" dirty="0" err="1"/>
              <a:t>Manage-ment</a:t>
            </a:r>
            <a:r>
              <a:rPr lang="es-CO" dirty="0"/>
              <a:t>”.  </a:t>
            </a:r>
            <a:r>
              <a:rPr lang="es-CO" dirty="0" err="1"/>
              <a:t>In:IEEE</a:t>
            </a:r>
            <a:r>
              <a:rPr lang="es-CO" dirty="0"/>
              <a:t>  </a:t>
            </a:r>
            <a:r>
              <a:rPr lang="es-CO" dirty="0" err="1"/>
              <a:t>Transactions</a:t>
            </a:r>
            <a:r>
              <a:rPr lang="es-CO" dirty="0"/>
              <a:t>  </a:t>
            </a:r>
            <a:r>
              <a:rPr lang="es-CO" dirty="0" err="1"/>
              <a:t>on</a:t>
            </a:r>
            <a:r>
              <a:rPr lang="es-CO" dirty="0"/>
              <a:t>  </a:t>
            </a:r>
            <a:r>
              <a:rPr lang="es-CO" dirty="0" err="1"/>
              <a:t>Power</a:t>
            </a:r>
            <a:r>
              <a:rPr lang="es-CO" dirty="0"/>
              <a:t>  Systems33.3  (May  2018),  pp.  3204–3206.DOI:  10 . 1109 /TPWRS.2018.2802198</a:t>
            </a:r>
          </a:p>
          <a:p>
            <a:pPr algn="just"/>
            <a:r>
              <a:rPr lang="es-CO" dirty="0"/>
              <a:t>H. Li, L. Zhang, and Y. </a:t>
            </a:r>
            <a:r>
              <a:rPr lang="es-CO" dirty="0" err="1"/>
              <a:t>Jiao</a:t>
            </a:r>
            <a:r>
              <a:rPr lang="es-CO" dirty="0"/>
              <a:t>. “</a:t>
            </a:r>
            <a:r>
              <a:rPr lang="es-CO" dirty="0" err="1"/>
              <a:t>Solution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integer</a:t>
            </a:r>
            <a:r>
              <a:rPr lang="es-CO" dirty="0"/>
              <a:t> linear </a:t>
            </a:r>
            <a:r>
              <a:rPr lang="es-CO" dirty="0" err="1"/>
              <a:t>bilevel</a:t>
            </a:r>
            <a:r>
              <a:rPr lang="es-CO" dirty="0"/>
              <a:t> </a:t>
            </a:r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problems</a:t>
            </a:r>
            <a:r>
              <a:rPr lang="es-CO" dirty="0"/>
              <a:t> </a:t>
            </a:r>
            <a:r>
              <a:rPr lang="es-CO" dirty="0" err="1"/>
              <a:t>using</a:t>
            </a:r>
            <a:r>
              <a:rPr lang="es-CO" dirty="0"/>
              <a:t> </a:t>
            </a:r>
            <a:r>
              <a:rPr lang="es-CO" dirty="0" err="1"/>
              <a:t>orthogonal</a:t>
            </a:r>
            <a:r>
              <a:rPr lang="es-CO" dirty="0"/>
              <a:t> </a:t>
            </a:r>
            <a:r>
              <a:rPr lang="es-CO" dirty="0" err="1"/>
              <a:t>genetic</a:t>
            </a:r>
            <a:r>
              <a:rPr lang="es-CO" dirty="0"/>
              <a:t> </a:t>
            </a:r>
            <a:r>
              <a:rPr lang="es-CO" dirty="0" err="1"/>
              <a:t>algorithm</a:t>
            </a:r>
            <a:r>
              <a:rPr lang="es-CO" dirty="0"/>
              <a:t>”. </a:t>
            </a:r>
            <a:r>
              <a:rPr lang="es-CO" dirty="0" err="1"/>
              <a:t>In:Journal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 En-</a:t>
            </a:r>
            <a:r>
              <a:rPr lang="es-CO" dirty="0" err="1"/>
              <a:t>gineering</a:t>
            </a:r>
            <a:r>
              <a:rPr lang="es-CO" dirty="0"/>
              <a:t> and Electronics25.3 (2014), pp. 443–451</a:t>
            </a:r>
          </a:p>
          <a:p>
            <a:pPr algn="just"/>
            <a:r>
              <a:rPr lang="es-CO" dirty="0" err="1"/>
              <a:t>Ngo</a:t>
            </a:r>
            <a:r>
              <a:rPr lang="es-CO" dirty="0"/>
              <a:t>  Van  Long  and  Gerhard  </a:t>
            </a:r>
            <a:r>
              <a:rPr lang="es-CO" dirty="0" err="1"/>
              <a:t>Sorger</a:t>
            </a:r>
            <a:r>
              <a:rPr lang="es-CO" dirty="0"/>
              <a:t>.  “A  </a:t>
            </a:r>
            <a:r>
              <a:rPr lang="es-CO" dirty="0" err="1"/>
              <a:t>dynamicprincipal-agent</a:t>
            </a:r>
            <a:r>
              <a:rPr lang="es-CO" dirty="0"/>
              <a:t>  </a:t>
            </a:r>
            <a:r>
              <a:rPr lang="es-CO" dirty="0" err="1"/>
              <a:t>problem</a:t>
            </a:r>
            <a:r>
              <a:rPr lang="es-CO" dirty="0"/>
              <a:t>  as  a  </a:t>
            </a:r>
            <a:r>
              <a:rPr lang="es-CO" dirty="0" err="1"/>
              <a:t>feedback</a:t>
            </a:r>
            <a:r>
              <a:rPr lang="es-CO" dirty="0"/>
              <a:t>  </a:t>
            </a:r>
            <a:r>
              <a:rPr lang="es-CO" dirty="0" err="1"/>
              <a:t>Stackelbergdifferential</a:t>
            </a:r>
            <a:r>
              <a:rPr lang="es-CO" dirty="0"/>
              <a:t> </a:t>
            </a:r>
            <a:r>
              <a:rPr lang="es-CO" dirty="0" err="1"/>
              <a:t>game</a:t>
            </a:r>
            <a:r>
              <a:rPr lang="es-CO" dirty="0"/>
              <a:t>”. </a:t>
            </a:r>
            <a:r>
              <a:rPr lang="es-CO" dirty="0" err="1"/>
              <a:t>In:Central</a:t>
            </a:r>
            <a:r>
              <a:rPr lang="es-CO" dirty="0"/>
              <a:t> </a:t>
            </a:r>
            <a:r>
              <a:rPr lang="es-CO" dirty="0" err="1"/>
              <a:t>European</a:t>
            </a:r>
            <a:r>
              <a:rPr lang="es-CO" dirty="0"/>
              <a:t> </a:t>
            </a:r>
            <a:r>
              <a:rPr lang="es-CO" dirty="0" err="1"/>
              <a:t>Journal</a:t>
            </a:r>
            <a:r>
              <a:rPr lang="es-CO" dirty="0"/>
              <a:t> </a:t>
            </a:r>
            <a:r>
              <a:rPr lang="es-CO" dirty="0" err="1"/>
              <a:t>ofOperations</a:t>
            </a:r>
            <a:r>
              <a:rPr lang="es-CO" dirty="0"/>
              <a:t> Research18 (2010), pp. 491–509</a:t>
            </a:r>
          </a:p>
          <a:p>
            <a:pPr algn="just"/>
            <a:r>
              <a:rPr lang="es-CO" dirty="0"/>
              <a:t>J.  V.  </a:t>
            </a:r>
            <a:r>
              <a:rPr lang="es-CO" dirty="0" err="1"/>
              <a:t>Outrata</a:t>
            </a:r>
            <a:r>
              <a:rPr lang="es-CO" dirty="0"/>
              <a:t>.  “</a:t>
            </a:r>
            <a:r>
              <a:rPr lang="es-CO" dirty="0" err="1"/>
              <a:t>On</a:t>
            </a:r>
            <a:r>
              <a:rPr lang="es-CO" dirty="0"/>
              <a:t>  </a:t>
            </a:r>
            <a:r>
              <a:rPr lang="es-CO" dirty="0" err="1"/>
              <a:t>the</a:t>
            </a:r>
            <a:r>
              <a:rPr lang="es-CO" dirty="0"/>
              <a:t>  </a:t>
            </a:r>
            <a:r>
              <a:rPr lang="es-CO" dirty="0" err="1"/>
              <a:t>numerical</a:t>
            </a:r>
            <a:r>
              <a:rPr lang="es-CO" dirty="0"/>
              <a:t>  </a:t>
            </a:r>
            <a:r>
              <a:rPr lang="es-CO" dirty="0" err="1"/>
              <a:t>solution</a:t>
            </a:r>
            <a:r>
              <a:rPr lang="es-CO" dirty="0"/>
              <a:t>  </a:t>
            </a:r>
            <a:r>
              <a:rPr lang="es-CO" dirty="0" err="1"/>
              <a:t>of</a:t>
            </a:r>
            <a:r>
              <a:rPr lang="es-CO" dirty="0"/>
              <a:t>  </a:t>
            </a:r>
            <a:r>
              <a:rPr lang="es-CO" dirty="0" err="1"/>
              <a:t>aclass</a:t>
            </a:r>
            <a:r>
              <a:rPr lang="es-CO" dirty="0"/>
              <a:t>  </a:t>
            </a:r>
            <a:r>
              <a:rPr lang="es-CO" dirty="0" err="1"/>
              <a:t>of</a:t>
            </a:r>
            <a:r>
              <a:rPr lang="es-CO" dirty="0"/>
              <a:t>  </a:t>
            </a:r>
            <a:r>
              <a:rPr lang="es-CO" dirty="0" err="1"/>
              <a:t>Stackelberg</a:t>
            </a:r>
            <a:r>
              <a:rPr lang="es-CO" dirty="0"/>
              <a:t>  </a:t>
            </a:r>
            <a:r>
              <a:rPr lang="es-CO" dirty="0" err="1"/>
              <a:t>problems</a:t>
            </a:r>
            <a:r>
              <a:rPr lang="es-CO" dirty="0"/>
              <a:t>”.  </a:t>
            </a:r>
            <a:r>
              <a:rPr lang="es-CO" dirty="0" err="1"/>
              <a:t>In:Zeitschrift</a:t>
            </a:r>
            <a:r>
              <a:rPr lang="es-CO" dirty="0"/>
              <a:t>  f ̈</a:t>
            </a:r>
            <a:r>
              <a:rPr lang="es-CO" dirty="0" err="1"/>
              <a:t>urOperations</a:t>
            </a:r>
            <a:r>
              <a:rPr lang="es-CO" dirty="0"/>
              <a:t> Research34.4 (</a:t>
            </a:r>
            <a:r>
              <a:rPr lang="es-CO" dirty="0" err="1"/>
              <a:t>July</a:t>
            </a:r>
            <a:r>
              <a:rPr lang="es-CO" dirty="0"/>
              <a:t> 1990), pp. 255–277. 17ISSN: 1432-5217.DOI: 10.1007/BF01416737.URL:https://doi.org/10.1007/BF01416737</a:t>
            </a:r>
          </a:p>
          <a:p>
            <a:pPr algn="just"/>
            <a:r>
              <a:rPr lang="es-CO" dirty="0" err="1"/>
              <a:t>Ankur</a:t>
            </a:r>
            <a:r>
              <a:rPr lang="es-CO" dirty="0"/>
              <a:t>  </a:t>
            </a:r>
            <a:r>
              <a:rPr lang="es-CO" dirty="0" err="1"/>
              <a:t>Sinha</a:t>
            </a:r>
            <a:r>
              <a:rPr lang="es-CO" dirty="0"/>
              <a:t>,  </a:t>
            </a:r>
            <a:r>
              <a:rPr lang="es-CO" dirty="0" err="1"/>
              <a:t>Pekka</a:t>
            </a:r>
            <a:r>
              <a:rPr lang="es-CO" dirty="0"/>
              <a:t>  Malo,  and  </a:t>
            </a:r>
            <a:r>
              <a:rPr lang="es-CO" dirty="0" err="1"/>
              <a:t>Kalyanmoy</a:t>
            </a:r>
            <a:r>
              <a:rPr lang="es-CO" dirty="0"/>
              <a:t>  </a:t>
            </a:r>
            <a:r>
              <a:rPr lang="es-CO" dirty="0" err="1"/>
              <a:t>Deb</a:t>
            </a:r>
            <a:r>
              <a:rPr lang="es-CO" dirty="0"/>
              <a:t>.“A </a:t>
            </a:r>
            <a:r>
              <a:rPr lang="es-CO" dirty="0" err="1"/>
              <a:t>Review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Bilevel</a:t>
            </a:r>
            <a:r>
              <a:rPr lang="es-CO" dirty="0"/>
              <a:t> </a:t>
            </a:r>
            <a:r>
              <a:rPr lang="es-CO" dirty="0" err="1"/>
              <a:t>Optimization</a:t>
            </a:r>
            <a:r>
              <a:rPr lang="es-CO" dirty="0"/>
              <a:t>: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Classicalto</a:t>
            </a:r>
            <a:r>
              <a:rPr lang="es-CO" dirty="0"/>
              <a:t> </a:t>
            </a:r>
            <a:r>
              <a:rPr lang="es-CO" dirty="0" err="1"/>
              <a:t>Evolutionary</a:t>
            </a:r>
            <a:r>
              <a:rPr lang="es-CO" dirty="0"/>
              <a:t> </a:t>
            </a:r>
            <a:r>
              <a:rPr lang="es-CO" dirty="0" err="1"/>
              <a:t>Approaches</a:t>
            </a:r>
            <a:r>
              <a:rPr lang="es-CO" dirty="0"/>
              <a:t> and </a:t>
            </a:r>
            <a:r>
              <a:rPr lang="es-CO" dirty="0" err="1"/>
              <a:t>Applications</a:t>
            </a:r>
            <a:r>
              <a:rPr lang="es-CO" dirty="0"/>
              <a:t>”. </a:t>
            </a:r>
            <a:r>
              <a:rPr lang="es-CO" dirty="0" err="1"/>
              <a:t>In:IEEE</a:t>
            </a:r>
            <a:r>
              <a:rPr lang="es-CO" dirty="0"/>
              <a:t> </a:t>
            </a:r>
            <a:r>
              <a:rPr lang="es-CO" dirty="0" err="1"/>
              <a:t>Transactions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Evolutionary</a:t>
            </a:r>
            <a:r>
              <a:rPr lang="es-CO" dirty="0"/>
              <a:t> Computation22(2017), pp. 276–295</a:t>
            </a:r>
          </a:p>
          <a:p>
            <a:pPr algn="just"/>
            <a:r>
              <a:rPr lang="es-CO" dirty="0"/>
              <a:t>Yen  Tang,  Jean-Philippe  P.  Richard,  and  J.  </a:t>
            </a:r>
            <a:r>
              <a:rPr lang="es-CO" dirty="0" err="1"/>
              <a:t>ColeSmith</a:t>
            </a:r>
            <a:r>
              <a:rPr lang="es-CO" dirty="0"/>
              <a:t>.  “A  </a:t>
            </a:r>
            <a:r>
              <a:rPr lang="es-CO" dirty="0" err="1"/>
              <a:t>Class</a:t>
            </a:r>
            <a:r>
              <a:rPr lang="es-CO" dirty="0"/>
              <a:t>  </a:t>
            </a:r>
            <a:r>
              <a:rPr lang="es-CO" dirty="0" err="1"/>
              <a:t>of</a:t>
            </a:r>
            <a:r>
              <a:rPr lang="es-CO" dirty="0"/>
              <a:t>  </a:t>
            </a:r>
            <a:r>
              <a:rPr lang="es-CO" dirty="0" err="1"/>
              <a:t>Algorithms</a:t>
            </a:r>
            <a:r>
              <a:rPr lang="es-CO" dirty="0"/>
              <a:t>  </a:t>
            </a:r>
            <a:r>
              <a:rPr lang="es-CO" dirty="0" err="1"/>
              <a:t>for</a:t>
            </a:r>
            <a:r>
              <a:rPr lang="es-CO" dirty="0"/>
              <a:t>  </a:t>
            </a:r>
            <a:r>
              <a:rPr lang="es-CO" dirty="0" err="1"/>
              <a:t>Mixed-IntegerBilevel</a:t>
            </a:r>
            <a:r>
              <a:rPr lang="es-CO" dirty="0"/>
              <a:t>  Min—Max  </a:t>
            </a:r>
            <a:r>
              <a:rPr lang="es-CO" dirty="0" err="1"/>
              <a:t>Optimization</a:t>
            </a:r>
            <a:r>
              <a:rPr lang="es-CO" dirty="0"/>
              <a:t>”.  </a:t>
            </a:r>
            <a:r>
              <a:rPr lang="es-CO" dirty="0" err="1"/>
              <a:t>In:J</a:t>
            </a:r>
            <a:r>
              <a:rPr lang="es-CO" dirty="0"/>
              <a:t>.  </a:t>
            </a:r>
            <a:r>
              <a:rPr lang="es-CO" dirty="0" err="1"/>
              <a:t>of</a:t>
            </a:r>
            <a:r>
              <a:rPr lang="es-CO" dirty="0"/>
              <a:t>  GlobalOptimization66.2 (Oct. 2016), pp. 225–262.ISSN:0925-5001.DOI:  10 . 1007 / s10898 - 015 - 0274 - 7.URL: https://doi.org/10.1007/s10898-015-0274-7</a:t>
            </a:r>
          </a:p>
          <a:p>
            <a:pPr algn="just"/>
            <a:r>
              <a:rPr lang="es-CO" dirty="0"/>
              <a:t>Hoang    Tuy,    </a:t>
            </a:r>
            <a:r>
              <a:rPr lang="es-CO" dirty="0" err="1"/>
              <a:t>Athanasios</a:t>
            </a:r>
            <a:r>
              <a:rPr lang="es-CO" dirty="0"/>
              <a:t>    </a:t>
            </a:r>
            <a:r>
              <a:rPr lang="es-CO" dirty="0" err="1"/>
              <a:t>Migdalas</a:t>
            </a:r>
            <a:r>
              <a:rPr lang="es-CO" dirty="0"/>
              <a:t>,    and    </a:t>
            </a:r>
            <a:r>
              <a:rPr lang="es-CO" dirty="0" err="1"/>
              <a:t>PeterV</a:t>
            </a:r>
            <a:r>
              <a:rPr lang="es-CO" dirty="0"/>
              <a:t> ̈</a:t>
            </a:r>
            <a:r>
              <a:rPr lang="es-CO" dirty="0" err="1"/>
              <a:t>arbrand</a:t>
            </a:r>
            <a:r>
              <a:rPr lang="es-CO" dirty="0"/>
              <a:t>. “A global </a:t>
            </a:r>
            <a:r>
              <a:rPr lang="es-CO" dirty="0" err="1"/>
              <a:t>optimization</a:t>
            </a:r>
            <a:r>
              <a:rPr lang="es-CO" dirty="0"/>
              <a:t> </a:t>
            </a:r>
            <a:r>
              <a:rPr lang="es-CO" dirty="0" err="1"/>
              <a:t>approach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thelinear</a:t>
            </a:r>
            <a:r>
              <a:rPr lang="es-CO" dirty="0"/>
              <a:t>  </a:t>
            </a:r>
            <a:r>
              <a:rPr lang="es-CO" dirty="0" err="1"/>
              <a:t>two-level</a:t>
            </a:r>
            <a:r>
              <a:rPr lang="es-CO" dirty="0"/>
              <a:t>  </a:t>
            </a:r>
            <a:r>
              <a:rPr lang="es-CO" dirty="0" err="1"/>
              <a:t>program</a:t>
            </a:r>
            <a:r>
              <a:rPr lang="es-CO" dirty="0"/>
              <a:t>”.  </a:t>
            </a:r>
            <a:r>
              <a:rPr lang="es-CO" dirty="0" err="1"/>
              <a:t>In:J</a:t>
            </a:r>
            <a:r>
              <a:rPr lang="es-CO" dirty="0"/>
              <a:t>.  </a:t>
            </a:r>
            <a:r>
              <a:rPr lang="es-CO" dirty="0" err="1"/>
              <a:t>Glob</a:t>
            </a:r>
            <a:r>
              <a:rPr lang="es-CO" dirty="0"/>
              <a:t>.  Optim.3.1(1993),  pp.  1–23.ISSN:  09255001.DOI:  10.1007/BF01100237.URL:  https : / / link - </a:t>
            </a:r>
            <a:r>
              <a:rPr lang="es-CO" dirty="0" err="1"/>
              <a:t>springer</a:t>
            </a:r>
            <a:r>
              <a:rPr lang="es-CO" dirty="0"/>
              <a:t> - </a:t>
            </a:r>
            <a:r>
              <a:rPr lang="es-CO" dirty="0" err="1"/>
              <a:t>com</a:t>
            </a:r>
            <a:r>
              <a:rPr lang="es-CO" dirty="0"/>
              <a:t> .</a:t>
            </a:r>
            <a:r>
              <a:rPr lang="es-CO" dirty="0" err="1"/>
              <a:t>ezproxy</a:t>
            </a:r>
            <a:r>
              <a:rPr lang="es-CO" dirty="0"/>
              <a:t> . </a:t>
            </a:r>
            <a:r>
              <a:rPr lang="es-CO" dirty="0" err="1"/>
              <a:t>uniandes</a:t>
            </a:r>
            <a:r>
              <a:rPr lang="es-CO" dirty="0"/>
              <a:t> . </a:t>
            </a:r>
            <a:r>
              <a:rPr lang="es-CO" dirty="0" err="1"/>
              <a:t>edu</a:t>
            </a:r>
            <a:r>
              <a:rPr lang="es-CO" dirty="0"/>
              <a:t> . </a:t>
            </a:r>
            <a:r>
              <a:rPr lang="es-CO" dirty="0" err="1"/>
              <a:t>co</a:t>
            </a:r>
            <a:r>
              <a:rPr lang="es-CO" dirty="0"/>
              <a:t> : 8443 / </a:t>
            </a:r>
            <a:r>
              <a:rPr lang="es-CO" dirty="0" err="1"/>
              <a:t>content</a:t>
            </a:r>
            <a:r>
              <a:rPr lang="es-CO" dirty="0"/>
              <a:t> / </a:t>
            </a:r>
            <a:r>
              <a:rPr lang="es-CO" dirty="0" err="1"/>
              <a:t>pdf</a:t>
            </a:r>
            <a:r>
              <a:rPr lang="es-CO" dirty="0"/>
              <a:t> / 10 .1007%7B%5C%%7D2FBF01100237.pdf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6201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8066BA6-A464-A230-9171-8E0D7532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s.rodriguez@ou.edu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C763EE5-3D35-7FC8-6684-74B7150D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14EE03A-2A00-4056-963E-94A1743919E7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393D9D-5A4F-9266-024C-E8A7976120CF}"/>
              </a:ext>
            </a:extLst>
          </p:cNvPr>
          <p:cNvSpPr/>
          <p:nvPr/>
        </p:nvSpPr>
        <p:spPr>
          <a:xfrm>
            <a:off x="288758" y="3429000"/>
            <a:ext cx="11646568" cy="269908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E3B226-3309-DCC3-622D-DF8EA3920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70" y="3927308"/>
            <a:ext cx="8157659" cy="85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4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0402C-A097-1A9A-F8D3-A87562BF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Practical</a:t>
            </a:r>
            <a:r>
              <a:rPr lang="es-CO" dirty="0"/>
              <a:t> </a:t>
            </a:r>
            <a:r>
              <a:rPr lang="es-CO" dirty="0" err="1"/>
              <a:t>application</a:t>
            </a:r>
            <a:r>
              <a:rPr lang="es-CO" dirty="0"/>
              <a:t>: 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Private</a:t>
            </a:r>
            <a:r>
              <a:rPr lang="es-CO" dirty="0"/>
              <a:t> </a:t>
            </a:r>
            <a:r>
              <a:rPr lang="es-CO" dirty="0" err="1"/>
              <a:t>Partnerships</a:t>
            </a:r>
            <a:r>
              <a:rPr lang="es-CO" dirty="0"/>
              <a:t> (PPP)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7DE7E0-E57F-3694-A118-1D9A6917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3DAF05-409C-BA6D-448D-A0739395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3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C2A4C33-9023-91D5-6F74-3404255CA2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Camilo Gomez et al. “An exact optimization approach to the principal-agent problem in infrastructure projects via PPPs”, 2020</a:t>
            </a:r>
            <a:endParaRPr lang="es-CO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82B82D4-2579-65F8-E63C-1B7395DB3D74}"/>
              </a:ext>
            </a:extLst>
          </p:cNvPr>
          <p:cNvGrpSpPr/>
          <p:nvPr/>
        </p:nvGrpSpPr>
        <p:grpSpPr>
          <a:xfrm>
            <a:off x="77789" y="1985875"/>
            <a:ext cx="7683507" cy="3916033"/>
            <a:chOff x="1972689" y="2158137"/>
            <a:chExt cx="7683507" cy="3916033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B44691A7-1C56-EEBD-8C17-8A5C2915B157}"/>
                </a:ext>
              </a:extLst>
            </p:cNvPr>
            <p:cNvGrpSpPr/>
            <p:nvPr/>
          </p:nvGrpSpPr>
          <p:grpSpPr>
            <a:xfrm>
              <a:off x="2005202" y="2158137"/>
              <a:ext cx="7650994" cy="3916033"/>
              <a:chOff x="521406" y="2083400"/>
              <a:chExt cx="7650994" cy="3916033"/>
            </a:xfrm>
          </p:grpSpPr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AA911C4C-255F-0A15-B500-3C8A5A0B4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1406" y="2219888"/>
                <a:ext cx="7516086" cy="3422628"/>
              </a:xfrm>
              <a:prstGeom prst="rect">
                <a:avLst/>
              </a:prstGeom>
            </p:spPr>
          </p:pic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7BC4F3E8-2F73-2B90-F0B3-DC1619AECD92}"/>
                  </a:ext>
                </a:extLst>
              </p:cNvPr>
              <p:cNvSpPr/>
              <p:nvPr/>
            </p:nvSpPr>
            <p:spPr>
              <a:xfrm>
                <a:off x="3163325" y="2083400"/>
                <a:ext cx="2232248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venir Next LT Pro" panose="020B0504020202020204" pitchFamily="34" charset="0"/>
                </a:endParaRP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156F9B70-D57B-7700-E0A5-A64C3D2209CC}"/>
                  </a:ext>
                </a:extLst>
              </p:cNvPr>
              <p:cNvSpPr/>
              <p:nvPr/>
            </p:nvSpPr>
            <p:spPr>
              <a:xfrm>
                <a:off x="5940152" y="4487265"/>
                <a:ext cx="2232248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venir Next LT Pro" panose="020B0504020202020204" pitchFamily="34" charset="0"/>
                </a:endParaRPr>
              </a:p>
            </p:txBody>
          </p:sp>
        </p:grp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1ECE9D19-B388-44D6-589A-A4692CA5099D}"/>
                </a:ext>
              </a:extLst>
            </p:cNvPr>
            <p:cNvSpPr/>
            <p:nvPr/>
          </p:nvSpPr>
          <p:spPr>
            <a:xfrm>
              <a:off x="1972689" y="3533817"/>
              <a:ext cx="2755305" cy="10261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Government’s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objective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is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to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maximize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the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social Benefit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of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the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system</a:t>
              </a:r>
              <a:endParaRPr lang="es-CO" sz="1400" dirty="0">
                <a:solidFill>
                  <a:sysClr val="windowText" lastClr="00000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ABA4121-53D6-11E6-8D3E-A0F422D98E2B}"/>
                </a:ext>
              </a:extLst>
            </p:cNvPr>
            <p:cNvSpPr/>
            <p:nvPr/>
          </p:nvSpPr>
          <p:spPr>
            <a:xfrm>
              <a:off x="6613247" y="3583206"/>
              <a:ext cx="2755305" cy="10261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Contractor’s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objective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is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to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maximize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their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profit</a:t>
              </a:r>
              <a:endParaRPr lang="es-CO" sz="1400" dirty="0">
                <a:solidFill>
                  <a:sysClr val="windowText" lastClr="00000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DBC20AF-73D1-0AC4-6BFA-B86B99D7F8E0}"/>
                </a:ext>
              </a:extLst>
            </p:cNvPr>
            <p:cNvSpPr/>
            <p:nvPr/>
          </p:nvSpPr>
          <p:spPr>
            <a:xfrm>
              <a:off x="4466465" y="5011232"/>
              <a:ext cx="2755305" cy="10261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The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rules are set in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the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contract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,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however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,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there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is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asymmetry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of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information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(i.e.,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agency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problem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)</a:t>
              </a:r>
            </a:p>
          </p:txBody>
        </p:sp>
      </p:grpSp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5989F73F-4F6D-6010-AA9B-EFE58C8E0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939" y="2501202"/>
            <a:ext cx="357785" cy="357785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F5D3A74-627F-C078-8B4C-C29B31DD391F}"/>
              </a:ext>
            </a:extLst>
          </p:cNvPr>
          <p:cNvCxnSpPr/>
          <p:nvPr/>
        </p:nvCxnSpPr>
        <p:spPr>
          <a:xfrm>
            <a:off x="2470481" y="2260877"/>
            <a:ext cx="272150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33BFB94-BBDC-0B12-F35B-7D0CDFB16AAB}"/>
              </a:ext>
            </a:extLst>
          </p:cNvPr>
          <p:cNvCxnSpPr/>
          <p:nvPr/>
        </p:nvCxnSpPr>
        <p:spPr>
          <a:xfrm>
            <a:off x="2571565" y="2988638"/>
            <a:ext cx="259399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4BEC86A-C445-64E8-F05A-FC9DD334F5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6" t="11919" r="17952" b="17515"/>
          <a:stretch/>
        </p:blipFill>
        <p:spPr>
          <a:xfrm>
            <a:off x="3606774" y="1632498"/>
            <a:ext cx="448915" cy="512335"/>
          </a:xfrm>
          <a:prstGeom prst="rect">
            <a:avLst/>
          </a:prstGeom>
        </p:spPr>
      </p:pic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A6EA718C-3CAA-E041-BEC0-F57B1953A12C}"/>
              </a:ext>
            </a:extLst>
          </p:cNvPr>
          <p:cNvCxnSpPr>
            <a:cxnSpLocks/>
          </p:cNvCxnSpPr>
          <p:nvPr/>
        </p:nvCxnSpPr>
        <p:spPr>
          <a:xfrm rot="5400000">
            <a:off x="5536805" y="4379994"/>
            <a:ext cx="914928" cy="93044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417C65A3-CCB6-0F03-EBB2-6C1B54D51D62}"/>
              </a:ext>
            </a:extLst>
          </p:cNvPr>
          <p:cNvCxnSpPr>
            <a:cxnSpLocks/>
            <a:endCxn id="14" idx="2"/>
          </p:cNvCxnSpPr>
          <p:nvPr/>
        </p:nvCxnSpPr>
        <p:spPr>
          <a:xfrm rot="10800000">
            <a:off x="1455443" y="4387752"/>
            <a:ext cx="1015037" cy="95165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n 38" descr="Forma&#10;&#10;Descripción generada automáticamente con confianza baja">
            <a:extLst>
              <a:ext uri="{FF2B5EF4-FFF2-40B4-BE49-F238E27FC236}">
                <a16:creationId xmlns:a16="http://schemas.microsoft.com/office/drawing/2014/main" id="{B813B8D9-8439-B1D6-27D5-E82E0A06B6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90" y="5352068"/>
            <a:ext cx="533401" cy="533401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0AE915F-4A99-95E4-B276-95F50D18FF08}"/>
              </a:ext>
            </a:extLst>
          </p:cNvPr>
          <p:cNvCxnSpPr>
            <a:cxnSpLocks/>
          </p:cNvCxnSpPr>
          <p:nvPr/>
        </p:nvCxnSpPr>
        <p:spPr>
          <a:xfrm>
            <a:off x="3886387" y="2988638"/>
            <a:ext cx="0" cy="553367"/>
          </a:xfrm>
          <a:prstGeom prst="straightConnector1">
            <a:avLst/>
          </a:prstGeom>
          <a:ln w="7620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 descr="Imagen que contiene Icono&#10;&#10;Descripción generada automáticamente">
            <a:extLst>
              <a:ext uri="{FF2B5EF4-FFF2-40B4-BE49-F238E27FC236}">
                <a16:creationId xmlns:a16="http://schemas.microsoft.com/office/drawing/2014/main" id="{9A19E359-DDF6-643C-D8C6-F91B4029AEC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11931" r="10221" b="17427"/>
          <a:stretch/>
        </p:blipFill>
        <p:spPr>
          <a:xfrm>
            <a:off x="412995" y="5172329"/>
            <a:ext cx="763305" cy="740913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4EADA3A1-A375-6FD0-A625-B1D48B54BF58}"/>
              </a:ext>
            </a:extLst>
          </p:cNvPr>
          <p:cNvGrpSpPr/>
          <p:nvPr/>
        </p:nvGrpSpPr>
        <p:grpSpPr>
          <a:xfrm>
            <a:off x="8305611" y="2260877"/>
            <a:ext cx="3136461" cy="3073719"/>
            <a:chOff x="8143433" y="1869277"/>
            <a:chExt cx="3136461" cy="3073719"/>
          </a:xfrm>
        </p:grpSpPr>
        <p:pic>
          <p:nvPicPr>
            <p:cNvPr id="45" name="Imagen 44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06FFA5EB-C817-ACA1-52A0-7EDBC6FEC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193" y="1888665"/>
              <a:ext cx="357785" cy="357785"/>
            </a:xfrm>
            <a:prstGeom prst="rect">
              <a:avLst/>
            </a:prstGeom>
          </p:spPr>
        </p:pic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8FEB8A80-1026-CC36-41C3-731CF0CEA4FD}"/>
                </a:ext>
              </a:extLst>
            </p:cNvPr>
            <p:cNvSpPr/>
            <p:nvPr/>
          </p:nvSpPr>
          <p:spPr>
            <a:xfrm>
              <a:off x="9057811" y="1869277"/>
              <a:ext cx="208743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Inspection</a:t>
              </a:r>
              <a:r>
                <a:rPr lang="es-E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 </a:t>
              </a:r>
              <a:r>
                <a:rPr lang="es-ES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actions</a:t>
              </a:r>
              <a:endPara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endParaRPr>
            </a:p>
          </p:txBody>
        </p:sp>
        <p:pic>
          <p:nvPicPr>
            <p:cNvPr id="47" name="Imagen 46" descr="Icono&#10;&#10;Descripción generada automáticamente">
              <a:extLst>
                <a:ext uri="{FF2B5EF4-FFF2-40B4-BE49-F238E27FC236}">
                  <a16:creationId xmlns:a16="http://schemas.microsoft.com/office/drawing/2014/main" id="{0DF1DCFC-9EC0-BFA9-D247-95B551591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76" t="11919" r="17952" b="17515"/>
            <a:stretch/>
          </p:blipFill>
          <p:spPr>
            <a:xfrm>
              <a:off x="8300628" y="2501202"/>
              <a:ext cx="448915" cy="512335"/>
            </a:xfrm>
            <a:prstGeom prst="rect">
              <a:avLst/>
            </a:prstGeom>
          </p:spPr>
        </p:pic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2DBB2169-8D70-C21D-382C-D2258C5F23B7}"/>
                </a:ext>
              </a:extLst>
            </p:cNvPr>
            <p:cNvSpPr/>
            <p:nvPr/>
          </p:nvSpPr>
          <p:spPr>
            <a:xfrm>
              <a:off x="9083876" y="2619805"/>
              <a:ext cx="203530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Penalties</a:t>
              </a:r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/</a:t>
              </a:r>
              <a:r>
                <a:rPr lang="es-ES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rewards</a:t>
              </a:r>
              <a:endPara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endParaRPr>
            </a:p>
          </p:txBody>
        </p:sp>
        <p:pic>
          <p:nvPicPr>
            <p:cNvPr id="49" name="Imagen 48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5B9198CC-9B35-5403-CFE7-968EDECAC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385" y="3341252"/>
              <a:ext cx="533401" cy="533401"/>
            </a:xfrm>
            <a:prstGeom prst="rect">
              <a:avLst/>
            </a:prstGeom>
          </p:spPr>
        </p:pic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F8BA6355-EFC5-F5E6-25BC-3478FC7EFC4D}"/>
                </a:ext>
              </a:extLst>
            </p:cNvPr>
            <p:cNvSpPr/>
            <p:nvPr/>
          </p:nvSpPr>
          <p:spPr>
            <a:xfrm>
              <a:off x="8923159" y="3410944"/>
              <a:ext cx="235673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Maintenance</a:t>
              </a:r>
              <a:r>
                <a:rPr lang="es-E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 </a:t>
              </a:r>
              <a:r>
                <a:rPr lang="es-ES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actions</a:t>
              </a:r>
              <a:endPara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endParaRPr>
            </a:p>
          </p:txBody>
        </p:sp>
        <p:pic>
          <p:nvPicPr>
            <p:cNvPr id="51" name="Imagen 50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17515D44-422A-CAF8-D321-BA30F5BC7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11931" r="10221" b="17427"/>
            <a:stretch/>
          </p:blipFill>
          <p:spPr>
            <a:xfrm>
              <a:off x="8143433" y="4202083"/>
              <a:ext cx="763305" cy="740913"/>
            </a:xfrm>
            <a:prstGeom prst="rect">
              <a:avLst/>
            </a:prstGeom>
          </p:spPr>
        </p:pic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0BA6752D-C2D6-D6CD-6C4A-81A30764E374}"/>
                </a:ext>
              </a:extLst>
            </p:cNvPr>
            <p:cNvSpPr/>
            <p:nvPr/>
          </p:nvSpPr>
          <p:spPr>
            <a:xfrm>
              <a:off x="9295857" y="4370213"/>
              <a:ext cx="161133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Social </a:t>
              </a:r>
              <a:r>
                <a:rPr lang="es-ES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benefit</a:t>
              </a:r>
              <a:endPara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0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1DA4-2465-445B-86A7-CE7F0E14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Bilevel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65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/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s-CO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nary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, ∀ 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sSub>
                                        <m:sSub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≥0 ∀ 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656724"/>
              </a:xfrm>
              <a:prstGeom prst="rect">
                <a:avLst/>
              </a:prstGeo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F5DB-098E-411E-A62B-9850731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DA32-FF89-4BC2-BD4C-3E6D185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4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C17687E-83B6-D9AE-2502-992EA47ED6C0}"/>
              </a:ext>
            </a:extLst>
          </p:cNvPr>
          <p:cNvSpPr/>
          <p:nvPr/>
        </p:nvSpPr>
        <p:spPr>
          <a:xfrm>
            <a:off x="240632" y="1600200"/>
            <a:ext cx="11566357" cy="4656724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EB9B4B-02B7-A63F-39CE-7F53B6C6005C}"/>
              </a:ext>
            </a:extLst>
          </p:cNvPr>
          <p:cNvSpPr/>
          <p:nvPr/>
        </p:nvSpPr>
        <p:spPr>
          <a:xfrm>
            <a:off x="506057" y="1600200"/>
            <a:ext cx="19895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First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level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/Leader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3DBCB7E-2210-C6EF-642B-DD03A9A65DF2}"/>
              </a:ext>
            </a:extLst>
          </p:cNvPr>
          <p:cNvSpPr/>
          <p:nvPr/>
        </p:nvSpPr>
        <p:spPr>
          <a:xfrm>
            <a:off x="2013284" y="3834062"/>
            <a:ext cx="8165431" cy="1556085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263501F-F298-E00C-BC50-C93039B84D3F}"/>
              </a:ext>
            </a:extLst>
          </p:cNvPr>
          <p:cNvSpPr/>
          <p:nvPr/>
        </p:nvSpPr>
        <p:spPr>
          <a:xfrm>
            <a:off x="240632" y="3429000"/>
            <a:ext cx="25204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Second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level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/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Follower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84472D40-B73C-2723-2857-0D9F18C4C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89" y="6518995"/>
            <a:ext cx="7516086" cy="339006"/>
          </a:xfrm>
        </p:spPr>
        <p:txBody>
          <a:bodyPr/>
          <a:lstStyle/>
          <a:p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Fischetti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  et  al. “A  New  General-Purpose Algorithm  for  Mixed-Integer  Bilevel  Linear  Programs”, 2017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7915B27-E9A6-D39E-7008-2800E55F7810}"/>
              </a:ext>
            </a:extLst>
          </p:cNvPr>
          <p:cNvSpPr/>
          <p:nvPr/>
        </p:nvSpPr>
        <p:spPr>
          <a:xfrm>
            <a:off x="10073170" y="1600200"/>
            <a:ext cx="5838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BLP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1DA4-2465-445B-86A7-CE7F0E14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Bilevel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772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/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s-CO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nary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, ∀ 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sSub>
                                        <m:sSub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ℤ</m:t>
                                          </m:r>
                                        </m:e>
                                        <m:sup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≥0</m:t>
                                          </m:r>
                                        </m:sup>
                                      </m:s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∀ 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sSubSup>
                                        <m:sSubSup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 ∀ 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Sup>
                                        <m:sSubSup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s-CO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=1,…,</m:t>
                      </m:r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i="1">
                          <a:latin typeface="Cambria Math" panose="02040503050406030204" pitchFamily="18" charset="0"/>
                        </a:rPr>
                        <m:t>+1,…,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=1,…,</m:t>
                      </m:r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i="1">
                          <a:latin typeface="Cambria Math" panose="02040503050406030204" pitchFamily="18" charset="0"/>
                        </a:rPr>
                        <m:t>+1,…,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772076"/>
              </a:xfrm>
              <a:prstGeom prst="rect">
                <a:avLst/>
              </a:prstGeo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F5DB-098E-411E-A62B-9850731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DA32-FF89-4BC2-BD4C-3E6D185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5</a:t>
            </a:fld>
            <a:endParaRPr lang="en-US"/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35DB4032-74C8-1E5D-EFA0-8924C40E4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89" y="6518995"/>
            <a:ext cx="7516086" cy="339006"/>
          </a:xfrm>
        </p:spPr>
        <p:txBody>
          <a:bodyPr/>
          <a:lstStyle/>
          <a:p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Fischetti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  et  al. “A  New  General-Purpose Algorithm  for  Mixed-Integer  Bilevel  Linear  Programs”, 2017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06A9C66-7993-1F8E-FDDF-6C42FC70C4EC}"/>
              </a:ext>
            </a:extLst>
          </p:cNvPr>
          <p:cNvSpPr/>
          <p:nvPr/>
        </p:nvSpPr>
        <p:spPr>
          <a:xfrm>
            <a:off x="9940922" y="1600200"/>
            <a:ext cx="8483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MIBLP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B9C8FA-9F3A-DFB3-15F2-8105346FE488}"/>
              </a:ext>
            </a:extLst>
          </p:cNvPr>
          <p:cNvSpPr/>
          <p:nvPr/>
        </p:nvSpPr>
        <p:spPr>
          <a:xfrm>
            <a:off x="240632" y="1600200"/>
            <a:ext cx="11566357" cy="4656724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D8F0523-7692-201A-6BF5-2DF8A379FBA3}"/>
              </a:ext>
            </a:extLst>
          </p:cNvPr>
          <p:cNvSpPr/>
          <p:nvPr/>
        </p:nvSpPr>
        <p:spPr>
          <a:xfrm>
            <a:off x="2013284" y="3834062"/>
            <a:ext cx="8165431" cy="1556085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21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9BC52-9EFA-0426-9BCC-54B51D5C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Literature</a:t>
            </a:r>
            <a:r>
              <a:rPr lang="es-CO" dirty="0"/>
              <a:t> </a:t>
            </a:r>
            <a:r>
              <a:rPr lang="es-CO" dirty="0" err="1"/>
              <a:t>review</a:t>
            </a:r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142BE0-E52E-967D-5D0D-FD8A3DC3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F40BFB-6EE3-B058-6F75-B677ABE0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6</a:t>
            </a:fld>
            <a:endParaRPr lang="en-US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0B17658A-F77D-282D-4BE2-6A83010285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42097438-362C-7BFE-40AC-7EC72B8BA965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783124"/>
          <a:ext cx="3771900" cy="4171950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132951299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9328628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464693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Author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(s)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Title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471262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Fischetti, Matteo</a:t>
                      </a:r>
                      <a:b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</a:b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Ljubić, Ivana</a:t>
                      </a:r>
                      <a:b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</a:b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Monaci, Michele</a:t>
                      </a:r>
                      <a:b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</a:b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Sinnl, Markus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 new general-purpose algorithm for mixed-integer bilevel linear programs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76235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Tang, Yen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Richard, Jean Philippe P.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Smith, J. Cole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 class of algorithms for mixed-integer bilevel min–max optimization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131372"/>
                  </a:ext>
                </a:extLst>
              </a:tr>
              <a:tr h="1343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Sinha, Ankur</a:t>
                      </a:r>
                      <a:b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</a:b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Malo, Pekka</a:t>
                      </a:r>
                      <a:b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</a:b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Deb, Kalyanmoy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 Review on Bilevel Optimization: From Classical to Evolutionary Approaches and Applications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74543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Bard, J.</a:t>
                      </a:r>
                      <a:b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</a:b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Moore, J.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 Branch and Bound Algorithm for the Bilevel Programming Problem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1990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17607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CD9987E8-CA66-36AD-105A-55EF58B18E0A}"/>
              </a:ext>
            </a:extLst>
          </p:cNvPr>
          <p:cNvSpPr/>
          <p:nvPr/>
        </p:nvSpPr>
        <p:spPr>
          <a:xfrm>
            <a:off x="4210050" y="5160973"/>
            <a:ext cx="3771900" cy="7834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0B38C6C-E95D-72BE-E167-ED4B1D0CBDD0}"/>
              </a:ext>
            </a:extLst>
          </p:cNvPr>
          <p:cNvSpPr/>
          <p:nvPr/>
        </p:nvSpPr>
        <p:spPr>
          <a:xfrm>
            <a:off x="4210050" y="4061638"/>
            <a:ext cx="3771900" cy="1025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C9957EE-5BD7-1B72-D393-DD4910583F35}"/>
              </a:ext>
            </a:extLst>
          </p:cNvPr>
          <p:cNvSpPr/>
          <p:nvPr/>
        </p:nvSpPr>
        <p:spPr>
          <a:xfrm>
            <a:off x="4213589" y="2938138"/>
            <a:ext cx="3771900" cy="1025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5574426-2708-5C51-8298-EEAC9C85E36C}"/>
              </a:ext>
            </a:extLst>
          </p:cNvPr>
          <p:cNvSpPr/>
          <p:nvPr/>
        </p:nvSpPr>
        <p:spPr>
          <a:xfrm>
            <a:off x="4199860" y="2106624"/>
            <a:ext cx="3771900" cy="75728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5853088-1D2F-F973-5263-38CFFAB674C4}"/>
              </a:ext>
            </a:extLst>
          </p:cNvPr>
          <p:cNvSpPr txBox="1"/>
          <p:nvPr/>
        </p:nvSpPr>
        <p:spPr>
          <a:xfrm>
            <a:off x="8547767" y="2218567"/>
            <a:ext cx="2201747" cy="53340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200" dirty="0">
                <a:latin typeface="Avenir Next LT Pro" panose="020B0504020202020204" pitchFamily="34" charset="0"/>
              </a:rPr>
              <a:t>State-of-the-art:</a:t>
            </a:r>
          </a:p>
          <a:p>
            <a:pPr marL="0" indent="0" algn="ctr">
              <a:buNone/>
            </a:pPr>
            <a:r>
              <a:rPr lang="en-US" sz="1200" dirty="0">
                <a:latin typeface="Avenir Next LT Pro" panose="020B0504020202020204" pitchFamily="34" charset="0"/>
              </a:rPr>
              <a:t>Branch </a:t>
            </a:r>
            <a:r>
              <a:rPr lang="es-CO" sz="1200" dirty="0">
                <a:latin typeface="Avenir Next LT Pro" panose="020B0504020202020204" pitchFamily="34" charset="0"/>
              </a:rPr>
              <a:t>&amp; </a:t>
            </a:r>
            <a:r>
              <a:rPr lang="es-CO" sz="1200" dirty="0" err="1">
                <a:latin typeface="Avenir Next LT Pro" panose="020B0504020202020204" pitchFamily="34" charset="0"/>
              </a:rPr>
              <a:t>Bound</a:t>
            </a:r>
            <a:endParaRPr lang="es-CO" sz="12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r>
              <a:rPr lang="es-CO" sz="1200" dirty="0">
                <a:latin typeface="Avenir Next LT Pro" panose="020B0504020202020204" pitchFamily="34" charset="0"/>
              </a:rPr>
              <a:t>Branch &amp; </a:t>
            </a:r>
            <a:r>
              <a:rPr lang="es-CO" sz="1200" dirty="0" err="1">
                <a:latin typeface="Avenir Next LT Pro" panose="020B0504020202020204" pitchFamily="34" charset="0"/>
              </a:rPr>
              <a:t>Cut</a:t>
            </a:r>
            <a:endParaRPr lang="es-CO" sz="1200" dirty="0">
              <a:latin typeface="Avenir Next LT Pro" panose="020B05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564EAA-E201-6784-2DB5-61928328F2E7}"/>
              </a:ext>
            </a:extLst>
          </p:cNvPr>
          <p:cNvSpPr txBox="1"/>
          <p:nvPr/>
        </p:nvSpPr>
        <p:spPr>
          <a:xfrm>
            <a:off x="8547766" y="3162299"/>
            <a:ext cx="2201748" cy="53340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0" indent="0" algn="ctr">
              <a:buNone/>
            </a:pPr>
            <a:r>
              <a:rPr lang="es-CO" sz="1200" dirty="0" err="1">
                <a:latin typeface="Avenir Next LT Pro" panose="020B0504020202020204" pitchFamily="34" charset="0"/>
              </a:rPr>
              <a:t>Interdiction</a:t>
            </a:r>
            <a:r>
              <a:rPr lang="es-CO" sz="1200" dirty="0">
                <a:latin typeface="Avenir Next LT Pro" panose="020B0504020202020204" pitchFamily="34" charset="0"/>
              </a:rPr>
              <a:t> </a:t>
            </a:r>
            <a:r>
              <a:rPr lang="es-CO" sz="1200" dirty="0" err="1">
                <a:latin typeface="Avenir Next LT Pro" panose="020B0504020202020204" pitchFamily="34" charset="0"/>
              </a:rPr>
              <a:t>problems</a:t>
            </a:r>
            <a:endParaRPr lang="es-CO" sz="12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r>
              <a:rPr lang="es-CO" sz="1200" dirty="0" err="1">
                <a:latin typeface="Avenir Next LT Pro" panose="020B0504020202020204" pitchFamily="34" charset="0"/>
              </a:rPr>
              <a:t>Deals</a:t>
            </a:r>
            <a:r>
              <a:rPr lang="es-CO" sz="1200" dirty="0">
                <a:latin typeface="Avenir Next LT Pro" panose="020B0504020202020204" pitchFamily="34" charset="0"/>
              </a:rPr>
              <a:t> </a:t>
            </a:r>
            <a:r>
              <a:rPr lang="es-CO" sz="1200" dirty="0" err="1">
                <a:latin typeface="Avenir Next LT Pro" panose="020B0504020202020204" pitchFamily="34" charset="0"/>
              </a:rPr>
              <a:t>with</a:t>
            </a:r>
            <a:r>
              <a:rPr lang="es-CO" sz="1200" dirty="0">
                <a:latin typeface="Avenir Next LT Pro" panose="020B0504020202020204" pitchFamily="34" charset="0"/>
              </a:rPr>
              <a:t> </a:t>
            </a:r>
            <a:r>
              <a:rPr lang="es-CO" sz="1200" dirty="0" err="1">
                <a:latin typeface="Avenir Next LT Pro" panose="020B0504020202020204" pitchFamily="34" charset="0"/>
              </a:rPr>
              <a:t>binary</a:t>
            </a:r>
            <a:r>
              <a:rPr lang="es-CO" sz="1200" dirty="0">
                <a:latin typeface="Avenir Next LT Pro" panose="020B0504020202020204" pitchFamily="34" charset="0"/>
              </a:rPr>
              <a:t> variables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5E61F78-3C1D-3FE3-D529-949AA6C32959}"/>
              </a:ext>
            </a:extLst>
          </p:cNvPr>
          <p:cNvSpPr txBox="1"/>
          <p:nvPr/>
        </p:nvSpPr>
        <p:spPr>
          <a:xfrm>
            <a:off x="8547766" y="4300716"/>
            <a:ext cx="2201749" cy="53340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fontScale="92500"/>
          </a:bodyPr>
          <a:lstStyle/>
          <a:p>
            <a:pPr marL="0" indent="0" algn="ctr">
              <a:buNone/>
            </a:pPr>
            <a:r>
              <a:rPr lang="es-CO" sz="1200" dirty="0" err="1">
                <a:latin typeface="Avenir Next LT Pro" panose="020B0504020202020204" pitchFamily="34" charset="0"/>
              </a:rPr>
              <a:t>Review</a:t>
            </a:r>
            <a:r>
              <a:rPr lang="es-CO" sz="1200" dirty="0">
                <a:latin typeface="Avenir Next LT Pro" panose="020B0504020202020204" pitchFamily="34" charset="0"/>
              </a:rPr>
              <a:t> </a:t>
            </a:r>
            <a:r>
              <a:rPr lang="es-CO" sz="1200" dirty="0" err="1">
                <a:latin typeface="Avenir Next LT Pro" panose="020B0504020202020204" pitchFamily="34" charset="0"/>
              </a:rPr>
              <a:t>on</a:t>
            </a:r>
            <a:r>
              <a:rPr lang="es-CO" sz="1200" dirty="0">
                <a:latin typeface="Avenir Next LT Pro" panose="020B0504020202020204" pitchFamily="34" charset="0"/>
              </a:rPr>
              <a:t> </a:t>
            </a:r>
            <a:r>
              <a:rPr lang="es-CO" sz="1200" dirty="0" err="1">
                <a:latin typeface="Avenir Next LT Pro" panose="020B0504020202020204" pitchFamily="34" charset="0"/>
              </a:rPr>
              <a:t>bilevel</a:t>
            </a:r>
            <a:r>
              <a:rPr lang="es-CO" sz="1200" dirty="0">
                <a:latin typeface="Avenir Next LT Pro" panose="020B0504020202020204" pitchFamily="34" charset="0"/>
              </a:rPr>
              <a:t> </a:t>
            </a:r>
            <a:r>
              <a:rPr lang="es-CO" sz="1200" dirty="0" err="1">
                <a:latin typeface="Avenir Next LT Pro" panose="020B0504020202020204" pitchFamily="34" charset="0"/>
              </a:rPr>
              <a:t>solution</a:t>
            </a:r>
            <a:r>
              <a:rPr lang="es-CO" sz="1200" dirty="0">
                <a:latin typeface="Avenir Next LT Pro" panose="020B0504020202020204" pitchFamily="34" charset="0"/>
              </a:rPr>
              <a:t> </a:t>
            </a:r>
            <a:r>
              <a:rPr lang="es-CO" sz="1200" dirty="0" err="1">
                <a:latin typeface="Avenir Next LT Pro" panose="020B0504020202020204" pitchFamily="34" charset="0"/>
              </a:rPr>
              <a:t>approaches</a:t>
            </a:r>
            <a:r>
              <a:rPr lang="es-CO" sz="1200" dirty="0">
                <a:latin typeface="Avenir Next LT Pro" panose="020B0504020202020204" pitchFamily="34" charset="0"/>
              </a:rPr>
              <a:t> and </a:t>
            </a:r>
            <a:r>
              <a:rPr lang="es-CO" sz="1200" dirty="0" err="1">
                <a:latin typeface="Avenir Next LT Pro" panose="020B0504020202020204" pitchFamily="34" charset="0"/>
              </a:rPr>
              <a:t>characteristics</a:t>
            </a:r>
            <a:endParaRPr lang="es-CO" sz="1200" dirty="0">
              <a:latin typeface="Avenir Next LT Pro" panose="020B05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ECAED0-6752-C342-5A80-699344A5C553}"/>
              </a:ext>
            </a:extLst>
          </p:cNvPr>
          <p:cNvSpPr txBox="1"/>
          <p:nvPr/>
        </p:nvSpPr>
        <p:spPr>
          <a:xfrm>
            <a:off x="8547765" y="5286006"/>
            <a:ext cx="2201750" cy="53340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O" sz="1200" dirty="0" err="1">
                <a:latin typeface="Avenir Next LT Pro" panose="020B0504020202020204" pitchFamily="34" charset="0"/>
              </a:rPr>
              <a:t>Difficulties</a:t>
            </a:r>
            <a:r>
              <a:rPr lang="es-CO" sz="1200" dirty="0">
                <a:latin typeface="Avenir Next LT Pro" panose="020B0504020202020204" pitchFamily="34" charset="0"/>
              </a:rPr>
              <a:t> </a:t>
            </a:r>
            <a:r>
              <a:rPr lang="es-CO" sz="1200" dirty="0" err="1">
                <a:latin typeface="Avenir Next LT Pro" panose="020B0504020202020204" pitchFamily="34" charset="0"/>
              </a:rPr>
              <a:t>arising</a:t>
            </a:r>
            <a:r>
              <a:rPr lang="es-CO" sz="1200" dirty="0">
                <a:latin typeface="Avenir Next LT Pro" panose="020B0504020202020204" pitchFamily="34" charset="0"/>
              </a:rPr>
              <a:t> </a:t>
            </a:r>
            <a:r>
              <a:rPr lang="es-CO" sz="1200" dirty="0" err="1">
                <a:latin typeface="Avenir Next LT Pro" panose="020B0504020202020204" pitchFamily="34" charset="0"/>
              </a:rPr>
              <a:t>from</a:t>
            </a:r>
            <a:r>
              <a:rPr lang="es-CO" sz="1200" dirty="0">
                <a:latin typeface="Avenir Next LT Pro" panose="020B0504020202020204" pitchFamily="34" charset="0"/>
              </a:rPr>
              <a:t> non-</a:t>
            </a:r>
            <a:r>
              <a:rPr lang="es-CO" sz="1200" dirty="0" err="1">
                <a:latin typeface="Avenir Next LT Pro" panose="020B0504020202020204" pitchFamily="34" charset="0"/>
              </a:rPr>
              <a:t>convexity</a:t>
            </a:r>
            <a:r>
              <a:rPr lang="es-CO" sz="1200" dirty="0">
                <a:latin typeface="Avenir Next LT Pro" panose="020B0504020202020204" pitchFamily="34" charset="0"/>
              </a:rPr>
              <a:t> (</a:t>
            </a:r>
            <a:r>
              <a:rPr lang="es-CO" sz="1200" dirty="0" err="1">
                <a:latin typeface="Avenir Next LT Pro" panose="020B0504020202020204" pitchFamily="34" charset="0"/>
              </a:rPr>
              <a:t>e.g</a:t>
            </a:r>
            <a:r>
              <a:rPr lang="es-CO" sz="1200" dirty="0">
                <a:latin typeface="Avenir Next LT Pro" panose="020B0504020202020204" pitchFamily="34" charset="0"/>
              </a:rPr>
              <a:t>., </a:t>
            </a:r>
            <a:r>
              <a:rPr lang="es-CO" sz="1200" dirty="0" err="1">
                <a:latin typeface="Avenir Next LT Pro" panose="020B0504020202020204" pitchFamily="34" charset="0"/>
              </a:rPr>
              <a:t>optimality</a:t>
            </a:r>
            <a:r>
              <a:rPr lang="es-CO" sz="1200" dirty="0">
                <a:latin typeface="Avenir Next LT Pro" panose="020B0504020202020204" pitchFamily="34" charset="0"/>
              </a:rPr>
              <a:t> gap no </a:t>
            </a:r>
            <a:r>
              <a:rPr lang="es-CO" sz="1200" dirty="0" err="1">
                <a:latin typeface="Avenir Next LT Pro" panose="020B0504020202020204" pitchFamily="34" charset="0"/>
              </a:rPr>
              <a:t>longer</a:t>
            </a:r>
            <a:r>
              <a:rPr lang="es-CO" sz="1200" dirty="0">
                <a:latin typeface="Avenir Next LT Pro" panose="020B0504020202020204" pitchFamily="34" charset="0"/>
              </a:rPr>
              <a:t> </a:t>
            </a:r>
            <a:r>
              <a:rPr lang="es-CO" sz="1200" dirty="0" err="1">
                <a:latin typeface="Avenir Next LT Pro" panose="020B0504020202020204" pitchFamily="34" charset="0"/>
              </a:rPr>
              <a:t>holds</a:t>
            </a:r>
            <a:r>
              <a:rPr lang="es-CO" sz="1200" dirty="0">
                <a:latin typeface="Avenir Next LT Pro" panose="020B05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492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2C3C1-6C4E-09B3-D6B2-AF94BC50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Solution</a:t>
            </a:r>
            <a:r>
              <a:rPr lang="es-CO" dirty="0"/>
              <a:t> </a:t>
            </a:r>
            <a:r>
              <a:rPr lang="es-CO" dirty="0" err="1"/>
              <a:t>approaches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D2467-8CDC-2D91-EA39-DA0CF44D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Single </a:t>
            </a:r>
            <a:r>
              <a:rPr lang="es-CO" dirty="0" err="1"/>
              <a:t>level</a:t>
            </a:r>
            <a:r>
              <a:rPr lang="es-CO" dirty="0"/>
              <a:t> </a:t>
            </a:r>
            <a:r>
              <a:rPr lang="es-CO" dirty="0" err="1"/>
              <a:t>reductions</a:t>
            </a:r>
            <a:r>
              <a:rPr lang="es-CO" dirty="0"/>
              <a:t>: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endParaRPr lang="es-CO" dirty="0"/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s-CO" dirty="0"/>
              <a:t>Branch &amp; </a:t>
            </a:r>
            <a:r>
              <a:rPr lang="es-CO" dirty="0" err="1"/>
              <a:t>Bound</a:t>
            </a:r>
            <a:endParaRPr lang="es-CO" dirty="0"/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s-CO" dirty="0"/>
              <a:t>Branch &amp; </a:t>
            </a:r>
            <a:r>
              <a:rPr lang="es-CO" dirty="0" err="1"/>
              <a:t>Cut</a:t>
            </a:r>
            <a:endParaRPr lang="es-CO" dirty="0"/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s-CO" dirty="0"/>
              <a:t>KKT </a:t>
            </a:r>
            <a:r>
              <a:rPr lang="es-CO" dirty="0" err="1"/>
              <a:t>Optimality</a:t>
            </a:r>
            <a:r>
              <a:rPr lang="es-CO" dirty="0"/>
              <a:t> </a:t>
            </a:r>
            <a:r>
              <a:rPr lang="es-CO" dirty="0" err="1"/>
              <a:t>conditions</a:t>
            </a:r>
            <a:endParaRPr lang="es-CO" dirty="0"/>
          </a:p>
          <a:p>
            <a:endParaRPr lang="es-CO" dirty="0"/>
          </a:p>
          <a:p>
            <a:r>
              <a:rPr lang="es-CO" dirty="0"/>
              <a:t>Trust </a:t>
            </a:r>
            <a:r>
              <a:rPr lang="es-CO" dirty="0" err="1"/>
              <a:t>region</a:t>
            </a:r>
            <a:r>
              <a:rPr lang="es-CO" dirty="0"/>
              <a:t> </a:t>
            </a:r>
            <a:r>
              <a:rPr lang="es-CO" dirty="0" err="1"/>
              <a:t>methods</a:t>
            </a:r>
            <a:endParaRPr lang="es-CO" dirty="0"/>
          </a:p>
          <a:p>
            <a:endParaRPr lang="es-CO" dirty="0"/>
          </a:p>
          <a:p>
            <a:r>
              <a:rPr lang="es-CO" dirty="0" err="1"/>
              <a:t>Penalization</a:t>
            </a:r>
            <a:r>
              <a:rPr lang="es-CO" dirty="0"/>
              <a:t> </a:t>
            </a:r>
            <a:r>
              <a:rPr lang="es-CO" dirty="0" err="1"/>
              <a:t>methods</a:t>
            </a:r>
            <a:endParaRPr lang="es-CO" dirty="0"/>
          </a:p>
          <a:p>
            <a:endParaRPr lang="es-CO" dirty="0"/>
          </a:p>
          <a:p>
            <a:r>
              <a:rPr lang="es-CO" dirty="0" err="1"/>
              <a:t>Evolutionary</a:t>
            </a:r>
            <a:r>
              <a:rPr lang="es-CO" dirty="0"/>
              <a:t> </a:t>
            </a:r>
            <a:r>
              <a:rPr lang="es-CO" dirty="0" err="1"/>
              <a:t>algorithms</a:t>
            </a:r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A24F64-A6BD-FBE9-D836-58FB32DF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8A3C04-1E91-09D2-0E15-863C0781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7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F343F3B-8FA3-E77B-64C4-26D90B783A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324ACA8D-DAC2-9C9E-0374-8E36CF7CCCF7}"/>
              </a:ext>
            </a:extLst>
          </p:cNvPr>
          <p:cNvSpPr/>
          <p:nvPr/>
        </p:nvSpPr>
        <p:spPr>
          <a:xfrm>
            <a:off x="4796852" y="2368210"/>
            <a:ext cx="464696" cy="9446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779FCB4-1175-B43D-2A0F-F95D73C25AC1}"/>
              </a:ext>
            </a:extLst>
          </p:cNvPr>
          <p:cNvSpPr/>
          <p:nvPr/>
        </p:nvSpPr>
        <p:spPr>
          <a:xfrm>
            <a:off x="5454172" y="2486575"/>
            <a:ext cx="35880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Computationally</a:t>
            </a:r>
            <a:r>
              <a:rPr lang="es-E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exhaustive</a:t>
            </a:r>
          </a:p>
          <a:p>
            <a:pPr algn="ctr"/>
            <a:r>
              <a:rPr lang="es-ES" sz="20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Relies</a:t>
            </a:r>
            <a:r>
              <a:rPr lang="es-E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o</a:t>
            </a:r>
            <a:r>
              <a:rPr lang="es-ES" sz="20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n</a:t>
            </a:r>
            <a:r>
              <a:rPr lang="es-E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s-ES" sz="20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strong</a:t>
            </a:r>
            <a:r>
              <a:rPr lang="es-E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s-ES" sz="20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assumptions</a:t>
            </a:r>
            <a:endParaRPr lang="es-E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1DA4-2465-445B-86A7-CE7F0E14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Bilevel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err="1"/>
                  <a:t>s.t.</a:t>
                </a:r>
                <a:r>
                  <a:rPr lang="en-US" sz="1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</m:e>
                      </m:nary>
                      <m:r>
                        <a:rPr lang="es-CO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s-CO" sz="14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s-CO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4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sz="1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s-CO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, ∀ </m:t>
                                  </m:r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ℤ</m:t>
                                      </m:r>
                                    </m:e>
                                    <m:sup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sup>
                                  </m:sSup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 ∀ </m:t>
                                  </m:r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≥0 ∀ </m:t>
                                  </m:r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+1,…,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s-CO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sz="1400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=1,…,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+1,…,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sz="1400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=1,…,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+1,…,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  <a:blipFill>
                <a:blip r:embed="rId2"/>
                <a:stretch>
                  <a:fillRect l="-167" t="-158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F5DB-098E-411E-A62B-9850731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DA32-FF89-4BC2-BD4C-3E6D185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8</a:t>
            </a:fld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B596B6-5F89-84C3-467C-C8418D203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J.  V.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Outrata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.  “On  the  numerical  solution  of  a class  of  Stackelberg  problems”.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In:Zeitschrift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  fur Operations Research34.4 (July 1990),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2F5E03-9646-3B91-BC4B-BB4133833852}"/>
              </a:ext>
            </a:extLst>
          </p:cNvPr>
          <p:cNvSpPr/>
          <p:nvPr/>
        </p:nvSpPr>
        <p:spPr>
          <a:xfrm>
            <a:off x="8886501" y="1600200"/>
            <a:ext cx="29571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Value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function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formulation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1DA4-2465-445B-86A7-CE7F0E14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Bilevel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err="1"/>
                  <a:t>s.t.</a:t>
                </a:r>
                <a:r>
                  <a:rPr lang="en-US" sz="1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</m:e>
                      </m:nary>
                      <m:r>
                        <a:rPr lang="es-CO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s-CO" sz="14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s-CO" sz="1400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4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sz="1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s-CO" sz="1400" b="0" i="1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b="0" i="1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∀ 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ℤ</m:t>
                                      </m:r>
                                    </m:e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sup>
                                  </m:sSup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∀ 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≥0 ∀ 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+1,…,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s-CO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sz="1400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=1,…,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+1,…,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sz="1400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=1,…,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+1,…,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  <a:blipFill>
                <a:blip r:embed="rId2"/>
                <a:stretch>
                  <a:fillRect l="-167" t="-158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F5DB-098E-411E-A62B-9850731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DA32-FF89-4BC2-BD4C-3E6D185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9</a:t>
            </a:fld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B596B6-5F89-84C3-467C-C8418D203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J.  V.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Outrata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.  “On  the  numerical  solution  of  a class  of  Stackelberg  problems”.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In:Zeitschrift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  fur Operations Research34.4 (July 1990),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0CE95E8-8FB8-FC0A-6500-63AC75A2A047}"/>
              </a:ext>
            </a:extLst>
          </p:cNvPr>
          <p:cNvSpPr/>
          <p:nvPr/>
        </p:nvSpPr>
        <p:spPr>
          <a:xfrm>
            <a:off x="8814942" y="1600200"/>
            <a:ext cx="305006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High Point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Relaxation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(HPR)</a:t>
            </a:r>
          </a:p>
        </p:txBody>
      </p:sp>
    </p:spTree>
    <p:extLst>
      <p:ext uri="{BB962C8B-B14F-4D97-AF65-F5344CB8AC3E}">
        <p14:creationId xmlns:p14="http://schemas.microsoft.com/office/powerpoint/2010/main" val="2037456721"/>
      </p:ext>
    </p:extLst>
  </p:cSld>
  <p:clrMapOvr>
    <a:masterClrMapping/>
  </p:clrMapOvr>
</p:sld>
</file>

<file path=ppt/theme/theme1.xml><?xml version="1.0" encoding="utf-8"?>
<a:theme xmlns:a="http://schemas.openxmlformats.org/drawingml/2006/main" name="SISR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ICE - Helvetica-TimesNewRoman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 anchorCtr="0">
        <a:normAutofit/>
      </a:bodyPr>
      <a:lstStyle>
        <a:defPPr marL="0" indent="0" algn="l">
          <a:buNone/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roductionToOperationsResearch.pptx" id="{E97F5532-8B1B-447A-BC41-01291D6EAD85}" vid="{6CF97397-CECF-4BCD-84AE-B8D2E5C85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5EACCA773FD24A9BD4122FEFDBDC0F" ma:contentTypeVersion="12" ma:contentTypeDescription="Create a new document." ma:contentTypeScope="" ma:versionID="f640e9503a309a44bae9a50c95139500">
  <xsd:schema xmlns:xsd="http://www.w3.org/2001/XMLSchema" xmlns:xs="http://www.w3.org/2001/XMLSchema" xmlns:p="http://schemas.microsoft.com/office/2006/metadata/properties" xmlns:ns3="b5fe00e8-1d54-48d4-935d-8b7a43aa5f82" xmlns:ns4="592ba410-7697-45c1-8b4f-7d1dbdec123d" targetNamespace="http://schemas.microsoft.com/office/2006/metadata/properties" ma:root="true" ma:fieldsID="c6c076bba788c05448313e56bc62de89" ns3:_="" ns4:_="">
    <xsd:import namespace="b5fe00e8-1d54-48d4-935d-8b7a43aa5f82"/>
    <xsd:import namespace="592ba410-7697-45c1-8b4f-7d1dbdec123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fe00e8-1d54-48d4-935d-8b7a43aa5f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ba410-7697-45c1-8b4f-7d1dbdec1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907FAA-6373-4E4C-9327-65A4EAF76417}">
  <ds:schemaRefs>
    <ds:schemaRef ds:uri="http://purl.org/dc/terms/"/>
    <ds:schemaRef ds:uri="http://purl.org/dc/elements/1.1/"/>
    <ds:schemaRef ds:uri="592ba410-7697-45c1-8b4f-7d1dbdec123d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b5fe00e8-1d54-48d4-935d-8b7a43aa5f82"/>
  </ds:schemaRefs>
</ds:datastoreItem>
</file>

<file path=customXml/itemProps2.xml><?xml version="1.0" encoding="utf-8"?>
<ds:datastoreItem xmlns:ds="http://schemas.openxmlformats.org/officeDocument/2006/customXml" ds:itemID="{D6453D5B-C056-4913-AD38-136C970998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BF29FB-43D8-4033-A0FE-20B06B4AD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fe00e8-1d54-48d4-935d-8b7a43aa5f82"/>
    <ds:schemaRef ds:uri="592ba410-7697-45c1-8b4f-7d1dbdec12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AndresGonzalez_OU_Template_2020</Template>
  <TotalTime>3990</TotalTime>
  <Words>2436</Words>
  <Application>Microsoft Office PowerPoint</Application>
  <PresentationFormat>Panorámica</PresentationFormat>
  <Paragraphs>302</Paragraphs>
  <Slides>23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Calibri</vt:lpstr>
      <vt:lpstr>Cambria Math</vt:lpstr>
      <vt:lpstr>Times New Roman</vt:lpstr>
      <vt:lpstr>Wingdings</vt:lpstr>
      <vt:lpstr>Avenir Next LT Pro</vt:lpstr>
      <vt:lpstr>Arial</vt:lpstr>
      <vt:lpstr>SISRRA</vt:lpstr>
      <vt:lpstr>Presentación de PowerPoint</vt:lpstr>
      <vt:lpstr>What can we model with bilevel optimization</vt:lpstr>
      <vt:lpstr>Practical application: Public Private Partnerships (PPP)</vt:lpstr>
      <vt:lpstr>Motivation: Bilevel Optimization</vt:lpstr>
      <vt:lpstr>Motivation: Bilevel Optimization</vt:lpstr>
      <vt:lpstr>Literature review</vt:lpstr>
      <vt:lpstr>Solution approaches</vt:lpstr>
      <vt:lpstr>Motivation: Bilevel Optimization</vt:lpstr>
      <vt:lpstr>Motivation: Bilevel Optimization</vt:lpstr>
      <vt:lpstr>Motivation: Bilevel Optimization</vt:lpstr>
      <vt:lpstr>Motivation: Bilevel Optimization</vt:lpstr>
      <vt:lpstr>Example’s feasible region</vt:lpstr>
      <vt:lpstr>Exploring the interior of the feasible region</vt:lpstr>
      <vt:lpstr>Scanner</vt:lpstr>
      <vt:lpstr>Exploring the interior of the feasible region</vt:lpstr>
      <vt:lpstr>Exploring the interior of the feasible region</vt:lpstr>
      <vt:lpstr>Example results: 12.54% </vt:lpstr>
      <vt:lpstr>Biggest test instance results: 23.12% gap</vt:lpstr>
      <vt:lpstr>PPP case study: 00.00% gap</vt:lpstr>
      <vt:lpstr>Concluding remarks</vt:lpstr>
      <vt:lpstr>Future work</vt:lpstr>
      <vt:lpstr>References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Rodriguez Gonzalez, Samuel</dc:creator>
  <cp:lastModifiedBy>Rodriguez Gonzalez, Samuel</cp:lastModifiedBy>
  <cp:revision>29</cp:revision>
  <cp:lastPrinted>2018-03-15T06:31:03Z</cp:lastPrinted>
  <dcterms:created xsi:type="dcterms:W3CDTF">2022-05-16T16:19:58Z</dcterms:created>
  <dcterms:modified xsi:type="dcterms:W3CDTF">2022-05-24T19:41:12Z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0x010100375EACCA773FD24A9BD4122FEFDBDC0F</vt:lpwstr>
  </property>
</Properties>
</file>