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9" r:id="rId4"/>
    <p:sldId id="260" r:id="rId5"/>
    <p:sldId id="261" r:id="rId6"/>
    <p:sldId id="267" r:id="rId7"/>
    <p:sldId id="268" r:id="rId8"/>
    <p:sldId id="269" r:id="rId9"/>
    <p:sldId id="270" r:id="rId10"/>
    <p:sldId id="262" r:id="rId11"/>
    <p:sldId id="263" r:id="rId12"/>
    <p:sldId id="264" r:id="rId13"/>
    <p:sldId id="265" r:id="rId14"/>
    <p:sldId id="266" r:id="rId15"/>
    <p:sldId id="276" r:id="rId16"/>
    <p:sldId id="278" r:id="rId17"/>
    <p:sldId id="277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71" r:id="rId26"/>
    <p:sldId id="287" r:id="rId27"/>
    <p:sldId id="272" r:id="rId28"/>
    <p:sldId id="273" r:id="rId29"/>
    <p:sldId id="289" r:id="rId30"/>
    <p:sldId id="274" r:id="rId31"/>
    <p:sldId id="275" r:id="rId3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1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3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5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7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5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7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5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1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87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7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8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0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studio.com/" TargetMode="External"/><Relationship Id="rId2" Type="http://schemas.openxmlformats.org/officeDocument/2006/relationships/hyperlink" Target="http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229233-9672-4675-99B7-6CBCEF1CD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63C65-5D49-EF0C-17A8-F9B0396D57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93" r="-1" b="-1"/>
          <a:stretch/>
        </p:blipFill>
        <p:spPr>
          <a:xfrm>
            <a:off x="20" y="-2"/>
            <a:ext cx="81152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C5FF010-B53C-46BE-BEEF-AF926A00F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38500" y="2057400"/>
            <a:ext cx="4876800" cy="2743201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09AD9C-1F43-4138-A72B-8CA988EDD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300" y="2057400"/>
            <a:ext cx="3276600" cy="274320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DC6B30D-3D68-78A4-AC91-48D3668CC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2502489"/>
            <a:ext cx="3314700" cy="185302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200"/>
              <a:t>Introdução ao ambiente R e análises estatísticas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EB7587-21A2-AC3C-537E-409C6AA8E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0055" y="2502489"/>
            <a:ext cx="2289028" cy="1853023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000"/>
              <a:t>Amanda Santos e Eduardo Mendes</a:t>
            </a:r>
          </a:p>
          <a:p>
            <a:pPr>
              <a:lnSpc>
                <a:spcPct val="110000"/>
              </a:lnSpc>
            </a:pPr>
            <a:r>
              <a:rPr lang="pt-BR" sz="1000"/>
              <a:t>Laboratório de Ecologia Vegetal</a:t>
            </a:r>
          </a:p>
          <a:p>
            <a:pPr>
              <a:lnSpc>
                <a:spcPct val="110000"/>
              </a:lnSpc>
            </a:pPr>
            <a:r>
              <a:rPr lang="pt-BR" sz="1000"/>
              <a:t>Universidade Federal do Rio de Janeiro</a:t>
            </a:r>
          </a:p>
          <a:p>
            <a:pPr>
              <a:lnSpc>
                <a:spcPct val="110000"/>
              </a:lnSpc>
            </a:pPr>
            <a:r>
              <a:rPr lang="pt-BR" sz="1000"/>
              <a:t>Ecologia Vegetal - 2024</a:t>
            </a:r>
          </a:p>
        </p:txBody>
      </p:sp>
    </p:spTree>
    <p:extLst>
      <p:ext uri="{BB962C8B-B14F-4D97-AF65-F5344CB8AC3E}">
        <p14:creationId xmlns:p14="http://schemas.microsoft.com/office/powerpoint/2010/main" val="248583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86DD33-A81D-C8EA-D605-58B41B6F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C6AAD5-6980-2531-B20D-0FF90D385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1810515D-8DC4-6971-6F96-6F399F2E3C4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6884" y="2057400"/>
            <a:ext cx="2046732" cy="1150620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9C3109EA-97B6-CE55-F9BB-9A893AFE866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1023" y="2057400"/>
            <a:ext cx="2322576" cy="1307591"/>
          </a:xfrm>
          <a:prstGeom prst="rect">
            <a:avLst/>
          </a:prstGeom>
        </p:spPr>
      </p:pic>
      <p:pic>
        <p:nvPicPr>
          <p:cNvPr id="6" name="object 6">
            <a:extLst>
              <a:ext uri="{FF2B5EF4-FFF2-40B4-BE49-F238E27FC236}">
                <a16:creationId xmlns:a16="http://schemas.microsoft.com/office/drawing/2014/main" id="{945558FF-6BA4-B30D-1AF7-3D51EB02185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04708" y="2294046"/>
            <a:ext cx="2697418" cy="677327"/>
          </a:xfrm>
          <a:prstGeom prst="rect">
            <a:avLst/>
          </a:prstGeom>
        </p:spPr>
      </p:pic>
      <p:pic>
        <p:nvPicPr>
          <p:cNvPr id="7" name="object 5">
            <a:extLst>
              <a:ext uri="{FF2B5EF4-FFF2-40B4-BE49-F238E27FC236}">
                <a16:creationId xmlns:a16="http://schemas.microsoft.com/office/drawing/2014/main" id="{07C4C718-85F0-872E-A49C-8503EE8A223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48540" y="4246650"/>
            <a:ext cx="3390900" cy="1351788"/>
          </a:xfrm>
          <a:prstGeom prst="rect">
            <a:avLst/>
          </a:prstGeom>
        </p:spPr>
      </p:pic>
      <p:grpSp>
        <p:nvGrpSpPr>
          <p:cNvPr id="8" name="object 7">
            <a:extLst>
              <a:ext uri="{FF2B5EF4-FFF2-40B4-BE49-F238E27FC236}">
                <a16:creationId xmlns:a16="http://schemas.microsoft.com/office/drawing/2014/main" id="{1421FADF-A402-4A7C-F485-9C0DBB596C46}"/>
              </a:ext>
            </a:extLst>
          </p:cNvPr>
          <p:cNvGrpSpPr/>
          <p:nvPr/>
        </p:nvGrpSpPr>
        <p:grpSpPr>
          <a:xfrm>
            <a:off x="7167722" y="3531577"/>
            <a:ext cx="2809240" cy="2254250"/>
            <a:chOff x="5690615" y="3390900"/>
            <a:chExt cx="2809240" cy="2254250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D3B99F12-891B-19E7-2BA8-38FF0C6476D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60007" y="3858768"/>
              <a:ext cx="1546860" cy="1307591"/>
            </a:xfrm>
            <a:prstGeom prst="rect">
              <a:avLst/>
            </a:prstGeom>
          </p:spPr>
        </p:pic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8743EBE4-357A-F49F-FCD0-44CDCC8C7D14}"/>
                </a:ext>
              </a:extLst>
            </p:cNvPr>
            <p:cNvSpPr/>
            <p:nvPr/>
          </p:nvSpPr>
          <p:spPr>
            <a:xfrm>
              <a:off x="5728715" y="3429000"/>
              <a:ext cx="2733040" cy="2178050"/>
            </a:xfrm>
            <a:custGeom>
              <a:avLst/>
              <a:gdLst/>
              <a:ahLst/>
              <a:cxnLst/>
              <a:rect l="l" t="t" r="r" b="b"/>
              <a:pathLst>
                <a:path w="2733040" h="2178050">
                  <a:moveTo>
                    <a:pt x="0" y="1088898"/>
                  </a:moveTo>
                  <a:lnTo>
                    <a:pt x="1034" y="1046143"/>
                  </a:lnTo>
                  <a:lnTo>
                    <a:pt x="4110" y="1003806"/>
                  </a:lnTo>
                  <a:lnTo>
                    <a:pt x="9192" y="961916"/>
                  </a:lnTo>
                  <a:lnTo>
                    <a:pt x="16241" y="920504"/>
                  </a:lnTo>
                  <a:lnTo>
                    <a:pt x="25218" y="879600"/>
                  </a:lnTo>
                  <a:lnTo>
                    <a:pt x="36087" y="839235"/>
                  </a:lnTo>
                  <a:lnTo>
                    <a:pt x="48808" y="799438"/>
                  </a:lnTo>
                  <a:lnTo>
                    <a:pt x="63344" y="760240"/>
                  </a:lnTo>
                  <a:lnTo>
                    <a:pt x="79658" y="721672"/>
                  </a:lnTo>
                  <a:lnTo>
                    <a:pt x="97710" y="683763"/>
                  </a:lnTo>
                  <a:lnTo>
                    <a:pt x="117463" y="646543"/>
                  </a:lnTo>
                  <a:lnTo>
                    <a:pt x="138879" y="610044"/>
                  </a:lnTo>
                  <a:lnTo>
                    <a:pt x="161920" y="574295"/>
                  </a:lnTo>
                  <a:lnTo>
                    <a:pt x="186548" y="539326"/>
                  </a:lnTo>
                  <a:lnTo>
                    <a:pt x="212726" y="505168"/>
                  </a:lnTo>
                  <a:lnTo>
                    <a:pt x="240414" y="471852"/>
                  </a:lnTo>
                  <a:lnTo>
                    <a:pt x="269575" y="439406"/>
                  </a:lnTo>
                  <a:lnTo>
                    <a:pt x="300172" y="407863"/>
                  </a:lnTo>
                  <a:lnTo>
                    <a:pt x="332166" y="377251"/>
                  </a:lnTo>
                  <a:lnTo>
                    <a:pt x="365518" y="347601"/>
                  </a:lnTo>
                  <a:lnTo>
                    <a:pt x="400192" y="318944"/>
                  </a:lnTo>
                  <a:lnTo>
                    <a:pt x="436150" y="291310"/>
                  </a:lnTo>
                  <a:lnTo>
                    <a:pt x="473352" y="264728"/>
                  </a:lnTo>
                  <a:lnTo>
                    <a:pt x="511761" y="239230"/>
                  </a:lnTo>
                  <a:lnTo>
                    <a:pt x="551340" y="214845"/>
                  </a:lnTo>
                  <a:lnTo>
                    <a:pt x="592050" y="191604"/>
                  </a:lnTo>
                  <a:lnTo>
                    <a:pt x="633853" y="169537"/>
                  </a:lnTo>
                  <a:lnTo>
                    <a:pt x="676712" y="148674"/>
                  </a:lnTo>
                  <a:lnTo>
                    <a:pt x="720588" y="129046"/>
                  </a:lnTo>
                  <a:lnTo>
                    <a:pt x="765443" y="110683"/>
                  </a:lnTo>
                  <a:lnTo>
                    <a:pt x="811239" y="93615"/>
                  </a:lnTo>
                  <a:lnTo>
                    <a:pt x="857939" y="77872"/>
                  </a:lnTo>
                  <a:lnTo>
                    <a:pt x="905504" y="63485"/>
                  </a:lnTo>
                  <a:lnTo>
                    <a:pt x="953897" y="50484"/>
                  </a:lnTo>
                  <a:lnTo>
                    <a:pt x="1003079" y="38899"/>
                  </a:lnTo>
                  <a:lnTo>
                    <a:pt x="1053012" y="28760"/>
                  </a:lnTo>
                  <a:lnTo>
                    <a:pt x="1103659" y="20098"/>
                  </a:lnTo>
                  <a:lnTo>
                    <a:pt x="1154982" y="12943"/>
                  </a:lnTo>
                  <a:lnTo>
                    <a:pt x="1206941" y="7326"/>
                  </a:lnTo>
                  <a:lnTo>
                    <a:pt x="1259501" y="3276"/>
                  </a:lnTo>
                  <a:lnTo>
                    <a:pt x="1312621" y="824"/>
                  </a:lnTo>
                  <a:lnTo>
                    <a:pt x="1366265" y="0"/>
                  </a:lnTo>
                  <a:lnTo>
                    <a:pt x="1419910" y="824"/>
                  </a:lnTo>
                  <a:lnTo>
                    <a:pt x="1473030" y="3276"/>
                  </a:lnTo>
                  <a:lnTo>
                    <a:pt x="1525590" y="7326"/>
                  </a:lnTo>
                  <a:lnTo>
                    <a:pt x="1577549" y="12943"/>
                  </a:lnTo>
                  <a:lnTo>
                    <a:pt x="1628872" y="20098"/>
                  </a:lnTo>
                  <a:lnTo>
                    <a:pt x="1679519" y="28760"/>
                  </a:lnTo>
                  <a:lnTo>
                    <a:pt x="1729452" y="38899"/>
                  </a:lnTo>
                  <a:lnTo>
                    <a:pt x="1778634" y="50484"/>
                  </a:lnTo>
                  <a:lnTo>
                    <a:pt x="1827027" y="63485"/>
                  </a:lnTo>
                  <a:lnTo>
                    <a:pt x="1874592" y="77872"/>
                  </a:lnTo>
                  <a:lnTo>
                    <a:pt x="1921292" y="93615"/>
                  </a:lnTo>
                  <a:lnTo>
                    <a:pt x="1967088" y="110683"/>
                  </a:lnTo>
                  <a:lnTo>
                    <a:pt x="2011943" y="129046"/>
                  </a:lnTo>
                  <a:lnTo>
                    <a:pt x="2055819" y="148674"/>
                  </a:lnTo>
                  <a:lnTo>
                    <a:pt x="2098678" y="169537"/>
                  </a:lnTo>
                  <a:lnTo>
                    <a:pt x="2140481" y="191604"/>
                  </a:lnTo>
                  <a:lnTo>
                    <a:pt x="2181191" y="214845"/>
                  </a:lnTo>
                  <a:lnTo>
                    <a:pt x="2220770" y="239230"/>
                  </a:lnTo>
                  <a:lnTo>
                    <a:pt x="2259179" y="264728"/>
                  </a:lnTo>
                  <a:lnTo>
                    <a:pt x="2296381" y="291310"/>
                  </a:lnTo>
                  <a:lnTo>
                    <a:pt x="2332339" y="318944"/>
                  </a:lnTo>
                  <a:lnTo>
                    <a:pt x="2367013" y="347601"/>
                  </a:lnTo>
                  <a:lnTo>
                    <a:pt x="2400365" y="377251"/>
                  </a:lnTo>
                  <a:lnTo>
                    <a:pt x="2432359" y="407863"/>
                  </a:lnTo>
                  <a:lnTo>
                    <a:pt x="2462956" y="439406"/>
                  </a:lnTo>
                  <a:lnTo>
                    <a:pt x="2492117" y="471852"/>
                  </a:lnTo>
                  <a:lnTo>
                    <a:pt x="2519805" y="505168"/>
                  </a:lnTo>
                  <a:lnTo>
                    <a:pt x="2545983" y="539326"/>
                  </a:lnTo>
                  <a:lnTo>
                    <a:pt x="2570611" y="574295"/>
                  </a:lnTo>
                  <a:lnTo>
                    <a:pt x="2593652" y="610044"/>
                  </a:lnTo>
                  <a:lnTo>
                    <a:pt x="2615068" y="646543"/>
                  </a:lnTo>
                  <a:lnTo>
                    <a:pt x="2634821" y="683763"/>
                  </a:lnTo>
                  <a:lnTo>
                    <a:pt x="2652873" y="721672"/>
                  </a:lnTo>
                  <a:lnTo>
                    <a:pt x="2669187" y="760240"/>
                  </a:lnTo>
                  <a:lnTo>
                    <a:pt x="2683723" y="799438"/>
                  </a:lnTo>
                  <a:lnTo>
                    <a:pt x="2696444" y="839235"/>
                  </a:lnTo>
                  <a:lnTo>
                    <a:pt x="2707313" y="879600"/>
                  </a:lnTo>
                  <a:lnTo>
                    <a:pt x="2716290" y="920504"/>
                  </a:lnTo>
                  <a:lnTo>
                    <a:pt x="2723339" y="961916"/>
                  </a:lnTo>
                  <a:lnTo>
                    <a:pt x="2728421" y="1003806"/>
                  </a:lnTo>
                  <a:lnTo>
                    <a:pt x="2731497" y="1046143"/>
                  </a:lnTo>
                  <a:lnTo>
                    <a:pt x="2732532" y="1088898"/>
                  </a:lnTo>
                  <a:lnTo>
                    <a:pt x="2731497" y="1131652"/>
                  </a:lnTo>
                  <a:lnTo>
                    <a:pt x="2728421" y="1173989"/>
                  </a:lnTo>
                  <a:lnTo>
                    <a:pt x="2723339" y="1215879"/>
                  </a:lnTo>
                  <a:lnTo>
                    <a:pt x="2716290" y="1257291"/>
                  </a:lnTo>
                  <a:lnTo>
                    <a:pt x="2707313" y="1298195"/>
                  </a:lnTo>
                  <a:lnTo>
                    <a:pt x="2696444" y="1338560"/>
                  </a:lnTo>
                  <a:lnTo>
                    <a:pt x="2683723" y="1378357"/>
                  </a:lnTo>
                  <a:lnTo>
                    <a:pt x="2669187" y="1417555"/>
                  </a:lnTo>
                  <a:lnTo>
                    <a:pt x="2652873" y="1456123"/>
                  </a:lnTo>
                  <a:lnTo>
                    <a:pt x="2634821" y="1494032"/>
                  </a:lnTo>
                  <a:lnTo>
                    <a:pt x="2615068" y="1531252"/>
                  </a:lnTo>
                  <a:lnTo>
                    <a:pt x="2593652" y="1567751"/>
                  </a:lnTo>
                  <a:lnTo>
                    <a:pt x="2570611" y="1603500"/>
                  </a:lnTo>
                  <a:lnTo>
                    <a:pt x="2545983" y="1638469"/>
                  </a:lnTo>
                  <a:lnTo>
                    <a:pt x="2519805" y="1672627"/>
                  </a:lnTo>
                  <a:lnTo>
                    <a:pt x="2492117" y="1705943"/>
                  </a:lnTo>
                  <a:lnTo>
                    <a:pt x="2462956" y="1738389"/>
                  </a:lnTo>
                  <a:lnTo>
                    <a:pt x="2432359" y="1769932"/>
                  </a:lnTo>
                  <a:lnTo>
                    <a:pt x="2400365" y="1800544"/>
                  </a:lnTo>
                  <a:lnTo>
                    <a:pt x="2367013" y="1830194"/>
                  </a:lnTo>
                  <a:lnTo>
                    <a:pt x="2332339" y="1858851"/>
                  </a:lnTo>
                  <a:lnTo>
                    <a:pt x="2296381" y="1886485"/>
                  </a:lnTo>
                  <a:lnTo>
                    <a:pt x="2259179" y="1913067"/>
                  </a:lnTo>
                  <a:lnTo>
                    <a:pt x="2220770" y="1938565"/>
                  </a:lnTo>
                  <a:lnTo>
                    <a:pt x="2181191" y="1962950"/>
                  </a:lnTo>
                  <a:lnTo>
                    <a:pt x="2140481" y="1986191"/>
                  </a:lnTo>
                  <a:lnTo>
                    <a:pt x="2098678" y="2008258"/>
                  </a:lnTo>
                  <a:lnTo>
                    <a:pt x="2055819" y="2029121"/>
                  </a:lnTo>
                  <a:lnTo>
                    <a:pt x="2011943" y="2048749"/>
                  </a:lnTo>
                  <a:lnTo>
                    <a:pt x="1967088" y="2067112"/>
                  </a:lnTo>
                  <a:lnTo>
                    <a:pt x="1921292" y="2084180"/>
                  </a:lnTo>
                  <a:lnTo>
                    <a:pt x="1874592" y="2099923"/>
                  </a:lnTo>
                  <a:lnTo>
                    <a:pt x="1827027" y="2114310"/>
                  </a:lnTo>
                  <a:lnTo>
                    <a:pt x="1778634" y="2127311"/>
                  </a:lnTo>
                  <a:lnTo>
                    <a:pt x="1729452" y="2138896"/>
                  </a:lnTo>
                  <a:lnTo>
                    <a:pt x="1679519" y="2149035"/>
                  </a:lnTo>
                  <a:lnTo>
                    <a:pt x="1628872" y="2157697"/>
                  </a:lnTo>
                  <a:lnTo>
                    <a:pt x="1577549" y="2164852"/>
                  </a:lnTo>
                  <a:lnTo>
                    <a:pt x="1525590" y="2170469"/>
                  </a:lnTo>
                  <a:lnTo>
                    <a:pt x="1473030" y="2174519"/>
                  </a:lnTo>
                  <a:lnTo>
                    <a:pt x="1419910" y="2176971"/>
                  </a:lnTo>
                  <a:lnTo>
                    <a:pt x="1366265" y="2177796"/>
                  </a:lnTo>
                  <a:lnTo>
                    <a:pt x="1312621" y="2176971"/>
                  </a:lnTo>
                  <a:lnTo>
                    <a:pt x="1259501" y="2174519"/>
                  </a:lnTo>
                  <a:lnTo>
                    <a:pt x="1206941" y="2170469"/>
                  </a:lnTo>
                  <a:lnTo>
                    <a:pt x="1154982" y="2164852"/>
                  </a:lnTo>
                  <a:lnTo>
                    <a:pt x="1103659" y="2157697"/>
                  </a:lnTo>
                  <a:lnTo>
                    <a:pt x="1053012" y="2149035"/>
                  </a:lnTo>
                  <a:lnTo>
                    <a:pt x="1003079" y="2138896"/>
                  </a:lnTo>
                  <a:lnTo>
                    <a:pt x="953897" y="2127311"/>
                  </a:lnTo>
                  <a:lnTo>
                    <a:pt x="905504" y="2114310"/>
                  </a:lnTo>
                  <a:lnTo>
                    <a:pt x="857939" y="2099923"/>
                  </a:lnTo>
                  <a:lnTo>
                    <a:pt x="811239" y="2084180"/>
                  </a:lnTo>
                  <a:lnTo>
                    <a:pt x="765443" y="2067112"/>
                  </a:lnTo>
                  <a:lnTo>
                    <a:pt x="720588" y="2048749"/>
                  </a:lnTo>
                  <a:lnTo>
                    <a:pt x="676712" y="2029121"/>
                  </a:lnTo>
                  <a:lnTo>
                    <a:pt x="633853" y="2008258"/>
                  </a:lnTo>
                  <a:lnTo>
                    <a:pt x="592050" y="1986191"/>
                  </a:lnTo>
                  <a:lnTo>
                    <a:pt x="551340" y="1962950"/>
                  </a:lnTo>
                  <a:lnTo>
                    <a:pt x="511761" y="1938565"/>
                  </a:lnTo>
                  <a:lnTo>
                    <a:pt x="473352" y="1913067"/>
                  </a:lnTo>
                  <a:lnTo>
                    <a:pt x="436150" y="1886485"/>
                  </a:lnTo>
                  <a:lnTo>
                    <a:pt x="400192" y="1858851"/>
                  </a:lnTo>
                  <a:lnTo>
                    <a:pt x="365518" y="1830194"/>
                  </a:lnTo>
                  <a:lnTo>
                    <a:pt x="332166" y="1800544"/>
                  </a:lnTo>
                  <a:lnTo>
                    <a:pt x="300172" y="1769932"/>
                  </a:lnTo>
                  <a:lnTo>
                    <a:pt x="269575" y="1738389"/>
                  </a:lnTo>
                  <a:lnTo>
                    <a:pt x="240414" y="1705943"/>
                  </a:lnTo>
                  <a:lnTo>
                    <a:pt x="212726" y="1672627"/>
                  </a:lnTo>
                  <a:lnTo>
                    <a:pt x="186548" y="1638469"/>
                  </a:lnTo>
                  <a:lnTo>
                    <a:pt x="161920" y="1603500"/>
                  </a:lnTo>
                  <a:lnTo>
                    <a:pt x="138879" y="1567751"/>
                  </a:lnTo>
                  <a:lnTo>
                    <a:pt x="117463" y="1531252"/>
                  </a:lnTo>
                  <a:lnTo>
                    <a:pt x="97710" y="1494032"/>
                  </a:lnTo>
                  <a:lnTo>
                    <a:pt x="79658" y="1456123"/>
                  </a:lnTo>
                  <a:lnTo>
                    <a:pt x="63344" y="1417555"/>
                  </a:lnTo>
                  <a:lnTo>
                    <a:pt x="48808" y="1378357"/>
                  </a:lnTo>
                  <a:lnTo>
                    <a:pt x="36087" y="1338560"/>
                  </a:lnTo>
                  <a:lnTo>
                    <a:pt x="25218" y="1298195"/>
                  </a:lnTo>
                  <a:lnTo>
                    <a:pt x="16241" y="1257291"/>
                  </a:lnTo>
                  <a:lnTo>
                    <a:pt x="9192" y="1215879"/>
                  </a:lnTo>
                  <a:lnTo>
                    <a:pt x="4110" y="1173989"/>
                  </a:lnTo>
                  <a:lnTo>
                    <a:pt x="1034" y="1131652"/>
                  </a:lnTo>
                  <a:lnTo>
                    <a:pt x="0" y="1088898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6387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545AE-19DB-3F45-5BDC-FD783A1F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ambiente 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FD5114-5A3D-819A-13AF-440305918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499" y="1848898"/>
            <a:ext cx="11605846" cy="4602144"/>
          </a:xfrm>
        </p:spPr>
        <p:txBody>
          <a:bodyPr>
            <a:normAutofit/>
          </a:bodyPr>
          <a:lstStyle/>
          <a:p>
            <a:r>
              <a:rPr lang="pt-BR" sz="1800" spc="5" dirty="0">
                <a:cs typeface="Arial MT"/>
              </a:rPr>
              <a:t>O </a:t>
            </a:r>
            <a:r>
              <a:rPr lang="pt-BR" sz="1800" dirty="0">
                <a:cs typeface="Arial MT"/>
              </a:rPr>
              <a:t>R é um </a:t>
            </a:r>
            <a:r>
              <a:rPr lang="pt-BR" sz="1800" b="1" spc="-5" dirty="0">
                <a:cs typeface="Arial"/>
              </a:rPr>
              <a:t>ambiente </a:t>
            </a:r>
            <a:r>
              <a:rPr lang="pt-BR" sz="1800" dirty="0">
                <a:cs typeface="Arial MT"/>
              </a:rPr>
              <a:t>e </a:t>
            </a:r>
            <a:r>
              <a:rPr lang="pt-BR" sz="1800" spc="-5" dirty="0">
                <a:cs typeface="Arial MT"/>
              </a:rPr>
              <a:t>uma </a:t>
            </a:r>
            <a:r>
              <a:rPr lang="pt-BR" sz="1800" b="1" spc="-5" dirty="0">
                <a:cs typeface="Arial"/>
              </a:rPr>
              <a:t>linguagem </a:t>
            </a:r>
            <a:r>
              <a:rPr lang="pt-BR" sz="1800" spc="-5" dirty="0">
                <a:cs typeface="Arial MT"/>
              </a:rPr>
              <a:t>de </a:t>
            </a:r>
            <a:r>
              <a:rPr lang="pt-BR" sz="1800" spc="-875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programação </a:t>
            </a:r>
            <a:r>
              <a:rPr lang="pt-BR" sz="1800" dirty="0">
                <a:cs typeface="Arial MT"/>
              </a:rPr>
              <a:t>livre, </a:t>
            </a:r>
            <a:r>
              <a:rPr lang="pt-BR" sz="1800" spc="-5" dirty="0">
                <a:cs typeface="Arial MT"/>
              </a:rPr>
              <a:t>desenvolvido para </a:t>
            </a:r>
            <a:r>
              <a:rPr lang="pt-BR" sz="1800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realização</a:t>
            </a:r>
            <a:r>
              <a:rPr lang="pt-BR" sz="1800" spc="-30" dirty="0">
                <a:cs typeface="Arial MT"/>
              </a:rPr>
              <a:t> </a:t>
            </a:r>
            <a:r>
              <a:rPr lang="pt-BR" sz="1800" dirty="0">
                <a:cs typeface="Arial MT"/>
              </a:rPr>
              <a:t>de</a:t>
            </a:r>
            <a:r>
              <a:rPr lang="pt-BR" sz="1800" spc="-35" dirty="0">
                <a:cs typeface="Arial MT"/>
              </a:rPr>
              <a:t> </a:t>
            </a:r>
            <a:r>
              <a:rPr lang="pt-BR" sz="1800" dirty="0">
                <a:cs typeface="Arial MT"/>
              </a:rPr>
              <a:t>testes</a:t>
            </a:r>
            <a:r>
              <a:rPr lang="pt-BR" sz="1800" spc="-20" dirty="0">
                <a:cs typeface="Arial MT"/>
              </a:rPr>
              <a:t> </a:t>
            </a:r>
            <a:r>
              <a:rPr lang="pt-BR" sz="1800" dirty="0">
                <a:cs typeface="Arial MT"/>
              </a:rPr>
              <a:t>estatísticos</a:t>
            </a:r>
            <a:r>
              <a:rPr lang="pt-BR" sz="1800" spc="-40" dirty="0">
                <a:cs typeface="Arial MT"/>
              </a:rPr>
              <a:t> </a:t>
            </a:r>
            <a:r>
              <a:rPr lang="pt-BR" sz="1800" dirty="0">
                <a:cs typeface="Arial MT"/>
              </a:rPr>
              <a:t>e</a:t>
            </a:r>
            <a:r>
              <a:rPr lang="pt-BR" sz="1800" spc="-15" dirty="0">
                <a:cs typeface="Arial MT"/>
              </a:rPr>
              <a:t> </a:t>
            </a:r>
            <a:r>
              <a:rPr lang="pt-BR" sz="1800" dirty="0">
                <a:cs typeface="Arial MT"/>
              </a:rPr>
              <a:t>gráficos</a:t>
            </a:r>
          </a:p>
          <a:p>
            <a:r>
              <a:rPr lang="pt-BR" dirty="0">
                <a:cs typeface="Arial MT"/>
              </a:rPr>
              <a:t>Produção de documentos e relatórios, mapas, criação de sites e aplicativos</a:t>
            </a:r>
            <a:endParaRPr lang="pt-BR" sz="1800" dirty="0">
              <a:cs typeface="Arial MT"/>
            </a:endParaRP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Download:</a:t>
            </a:r>
            <a:r>
              <a:rPr lang="pt-BR" sz="1800" dirty="0">
                <a:latin typeface="Arial MT"/>
                <a:cs typeface="Arial MT"/>
                <a:hlinkClick r:id="rId2"/>
              </a:rPr>
              <a:t> www.r-project.org</a:t>
            </a:r>
            <a:endParaRPr lang="pt-BR" sz="1800" dirty="0">
              <a:latin typeface="Arial MT"/>
              <a:cs typeface="Arial MT"/>
            </a:endParaRPr>
          </a:p>
          <a:p>
            <a:endParaRPr lang="pt-BR" dirty="0">
              <a:latin typeface="Arial MT"/>
            </a:endParaRPr>
          </a:p>
          <a:p>
            <a:endParaRPr lang="pt-BR" dirty="0">
              <a:latin typeface="Arial MT"/>
            </a:endParaRPr>
          </a:p>
          <a:p>
            <a:r>
              <a:rPr lang="pt-BR" dirty="0"/>
              <a:t>                                            Ambiente de desenvolvimento integrado ao R com interface gráfica mais amigável</a:t>
            </a:r>
          </a:p>
          <a:p>
            <a:endParaRPr lang="pt-BR" dirty="0"/>
          </a:p>
          <a:p>
            <a:r>
              <a:rPr lang="pt-BR" dirty="0"/>
              <a:t>Download: </a:t>
            </a:r>
            <a:r>
              <a:rPr lang="pt-BR" b="0" i="0" u="none" strike="noStrike" dirty="0">
                <a:solidFill>
                  <a:srgbClr val="337AB7"/>
                </a:solidFill>
                <a:effectLst/>
                <a:latin typeface="Helvetica Neue"/>
                <a:hlinkClick r:id="rId3"/>
              </a:rPr>
              <a:t>https://www.rstudio.com/</a:t>
            </a:r>
            <a:endParaRPr lang="pt-BR" dirty="0"/>
          </a:p>
        </p:txBody>
      </p:sp>
      <p:pic>
        <p:nvPicPr>
          <p:cNvPr id="2050" name="Picture 2" descr="Introdução à utilização do Git e GitHub no RStudio">
            <a:extLst>
              <a:ext uri="{FF2B5EF4-FFF2-40B4-BE49-F238E27FC236}">
                <a16:creationId xmlns:a16="http://schemas.microsoft.com/office/drawing/2014/main" id="{A4D412A4-BD40-2DF3-6FB5-E35B77350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89" y="4618164"/>
            <a:ext cx="2622620" cy="92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322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FD940-F9A0-0D11-82A9-F15856B80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200" b="1" dirty="0">
                <a:cs typeface="Arial"/>
              </a:rPr>
              <a:t>Componentes</a:t>
            </a:r>
            <a:r>
              <a:rPr lang="pt-BR" sz="3200" b="1" spc="-75" dirty="0">
                <a:cs typeface="Arial"/>
              </a:rPr>
              <a:t> </a:t>
            </a:r>
            <a:r>
              <a:rPr lang="pt-BR" sz="3200" b="1" dirty="0">
                <a:cs typeface="Arial"/>
              </a:rPr>
              <a:t>principais</a:t>
            </a:r>
            <a:r>
              <a:rPr lang="pt-BR" sz="3200" b="1" spc="-60" dirty="0">
                <a:cs typeface="Arial"/>
              </a:rPr>
              <a:t> </a:t>
            </a:r>
            <a:r>
              <a:rPr lang="pt-BR" sz="3200" b="1" dirty="0">
                <a:cs typeface="Arial"/>
              </a:rPr>
              <a:t>do</a:t>
            </a:r>
            <a:r>
              <a:rPr lang="pt-BR" sz="3200" b="1" spc="-45" dirty="0">
                <a:cs typeface="Arial"/>
              </a:rPr>
              <a:t> </a:t>
            </a:r>
            <a:r>
              <a:rPr lang="pt-BR" sz="3200" b="1" dirty="0">
                <a:cs typeface="Arial"/>
              </a:rPr>
              <a:t>R:</a:t>
            </a:r>
            <a:br>
              <a:rPr lang="pt-BR" sz="3200" dirty="0">
                <a:latin typeface="Arial"/>
                <a:cs typeface="Arial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F4D13A-18A9-BA06-5314-0A95511E0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Script</a:t>
            </a:r>
          </a:p>
          <a:p>
            <a:endParaRPr lang="pt-BR" dirty="0"/>
          </a:p>
          <a:p>
            <a:r>
              <a:rPr lang="pt-BR" dirty="0"/>
              <a:t>Pacote</a:t>
            </a:r>
          </a:p>
          <a:p>
            <a:endParaRPr lang="pt-BR" dirty="0"/>
          </a:p>
          <a:p>
            <a:r>
              <a:rPr lang="pt-BR" dirty="0"/>
              <a:t>Diretório</a:t>
            </a:r>
          </a:p>
          <a:p>
            <a:endParaRPr lang="pt-BR" dirty="0"/>
          </a:p>
          <a:p>
            <a:r>
              <a:rPr lang="pt-BR" dirty="0"/>
              <a:t>Objeto</a:t>
            </a:r>
          </a:p>
        </p:txBody>
      </p:sp>
    </p:spTree>
    <p:extLst>
      <p:ext uri="{BB962C8B-B14F-4D97-AF65-F5344CB8AC3E}">
        <p14:creationId xmlns:p14="http://schemas.microsoft.com/office/powerpoint/2010/main" val="100215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83C2A-B62F-B90F-ED31-94974300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linguagem 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592E65-106A-0CC4-8320-4F6A1EC6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Script: </a:t>
            </a:r>
            <a:r>
              <a:rPr lang="pt-BR" dirty="0"/>
              <a:t>arquivo em texto para digitar e editar seus comandos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65FE26-B179-F3DD-6B4B-07907AC08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770" y="2667804"/>
            <a:ext cx="8371647" cy="403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9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78B54-6138-D844-47C8-FACCB6AE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linguagem 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E2CF57-816B-506F-61DD-0F85DF01B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Pacotes:</a:t>
            </a:r>
            <a:r>
              <a:rPr lang="pt-BR" dirty="0"/>
              <a:t> geralmente necessários para rodar análises mais específicas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b="1" dirty="0"/>
              <a:t>Para instalar pacote: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(“nome do pacote”)</a:t>
            </a:r>
          </a:p>
          <a:p>
            <a:pPr marL="0" indent="0">
              <a:buNone/>
            </a:pPr>
            <a:r>
              <a:rPr lang="pt-BR" b="1" dirty="0"/>
              <a:t>Para abrir/rodar pacote: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(nome do pacote)</a:t>
            </a:r>
            <a:r>
              <a:rPr lang="pt-BR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5282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975A8-E51C-6E5A-BF6D-FC0682A5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linguagem 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52AF2-FE0D-48FD-7C45-93EE1BCA0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Diretório: </a:t>
            </a:r>
            <a:r>
              <a:rPr lang="pt-BR" dirty="0"/>
              <a:t>pasta onde ficam os scripts e arquivos para trabalho</a:t>
            </a:r>
          </a:p>
          <a:p>
            <a:endParaRPr lang="pt-BR" b="1" dirty="0"/>
          </a:p>
          <a:p>
            <a:pPr marL="0" indent="0">
              <a:buNone/>
            </a:pPr>
            <a:r>
              <a:rPr lang="pt-BR" b="1" dirty="0"/>
              <a:t>Determinando uma pasta de trabalho: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(“endereço”)</a:t>
            </a:r>
          </a:p>
          <a:p>
            <a:pPr marL="0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(“C:/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amand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/OneDrive/Área de Trabalho/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AulaR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  <a:p>
            <a:pPr marL="0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239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B3366-E905-30BD-CB1B-DC564AEC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Importando seus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3F1616-13F3-7266-B0B7-D4800EF78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spc="-5" dirty="0">
                <a:cs typeface="Arial MT"/>
              </a:rPr>
              <a:t>Como</a:t>
            </a:r>
            <a:r>
              <a:rPr lang="pt-BR" sz="1800" spc="25" dirty="0">
                <a:cs typeface="Arial MT"/>
              </a:rPr>
              <a:t> </a:t>
            </a:r>
            <a:r>
              <a:rPr lang="pt-BR" sz="1800" dirty="0">
                <a:cs typeface="Arial MT"/>
              </a:rPr>
              <a:t>trabalhamos</a:t>
            </a:r>
            <a:r>
              <a:rPr lang="pt-BR" sz="1800" spc="15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com um</a:t>
            </a:r>
            <a:r>
              <a:rPr lang="pt-BR" sz="1800" spc="5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grande</a:t>
            </a:r>
            <a:r>
              <a:rPr lang="pt-BR" sz="1800" spc="10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conjunto</a:t>
            </a:r>
            <a:r>
              <a:rPr lang="pt-BR" sz="1800" spc="5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de </a:t>
            </a:r>
            <a:r>
              <a:rPr lang="pt-BR" sz="1800" spc="-760" dirty="0">
                <a:cs typeface="Arial MT"/>
              </a:rPr>
              <a:t> </a:t>
            </a:r>
            <a:r>
              <a:rPr lang="pt-BR" sz="1800" dirty="0">
                <a:cs typeface="Arial MT"/>
              </a:rPr>
              <a:t>dados, </a:t>
            </a:r>
            <a:r>
              <a:rPr lang="pt-BR" sz="1800" spc="-5" dirty="0">
                <a:cs typeface="Arial MT"/>
              </a:rPr>
              <a:t>a</a:t>
            </a:r>
            <a:r>
              <a:rPr lang="pt-BR" sz="1800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melhor</a:t>
            </a:r>
            <a:r>
              <a:rPr lang="pt-BR" sz="1800" spc="25" dirty="0">
                <a:cs typeface="Arial MT"/>
              </a:rPr>
              <a:t> </a:t>
            </a:r>
            <a:r>
              <a:rPr lang="pt-BR" sz="1800" dirty="0">
                <a:cs typeface="Arial MT"/>
              </a:rPr>
              <a:t>saída</a:t>
            </a:r>
            <a:r>
              <a:rPr lang="pt-BR" sz="1800" spc="-5" dirty="0">
                <a:cs typeface="Arial MT"/>
              </a:rPr>
              <a:t> é</a:t>
            </a:r>
            <a:r>
              <a:rPr lang="pt-BR" sz="1800" dirty="0">
                <a:cs typeface="Arial MT"/>
              </a:rPr>
              <a:t> importá-los</a:t>
            </a:r>
            <a:r>
              <a:rPr lang="pt-BR" sz="1800" spc="15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do</a:t>
            </a:r>
            <a:r>
              <a:rPr lang="pt-BR" sz="1800" spc="5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Excel</a:t>
            </a:r>
          </a:p>
          <a:p>
            <a:pPr marL="0" indent="0">
              <a:buNone/>
            </a:pPr>
            <a:endParaRPr lang="pt-BR" sz="1800" dirty="0">
              <a:cs typeface="Arial MT"/>
            </a:endParaRPr>
          </a:p>
          <a:p>
            <a:r>
              <a:rPr lang="pt-BR" sz="1800" spc="-5" dirty="0">
                <a:cs typeface="Arial MT"/>
              </a:rPr>
              <a:t>É necessário </a:t>
            </a:r>
            <a:r>
              <a:rPr lang="pt-BR" sz="1800" dirty="0">
                <a:cs typeface="Arial MT"/>
              </a:rPr>
              <a:t>que </a:t>
            </a:r>
            <a:r>
              <a:rPr lang="pt-BR" sz="1800" spc="-5" dirty="0">
                <a:cs typeface="Arial MT"/>
              </a:rPr>
              <a:t>a sua </a:t>
            </a:r>
            <a:r>
              <a:rPr lang="pt-BR" sz="1800" dirty="0">
                <a:cs typeface="Arial MT"/>
              </a:rPr>
              <a:t>tabela seja convertida </a:t>
            </a:r>
            <a:r>
              <a:rPr lang="pt-BR" sz="1800" spc="-765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em</a:t>
            </a:r>
            <a:r>
              <a:rPr lang="pt-BR" sz="1800" spc="5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um</a:t>
            </a:r>
            <a:r>
              <a:rPr lang="pt-BR" sz="1800" spc="5" dirty="0">
                <a:cs typeface="Arial MT"/>
              </a:rPr>
              <a:t> </a:t>
            </a:r>
            <a:r>
              <a:rPr lang="pt-BR" sz="1800" b="1" spc="-5" dirty="0">
                <a:cs typeface="Arial"/>
              </a:rPr>
              <a:t>arquivo</a:t>
            </a:r>
            <a:r>
              <a:rPr lang="pt-BR" sz="1800" b="1" spc="10" dirty="0">
                <a:cs typeface="Arial"/>
              </a:rPr>
              <a:t> </a:t>
            </a:r>
            <a:r>
              <a:rPr lang="pt-BR" sz="1800" b="1" spc="-5" dirty="0">
                <a:cs typeface="Arial"/>
              </a:rPr>
              <a:t>de</a:t>
            </a:r>
            <a:r>
              <a:rPr lang="pt-BR" sz="1800" b="1" dirty="0">
                <a:cs typeface="Arial"/>
              </a:rPr>
              <a:t> texto</a:t>
            </a:r>
            <a:r>
              <a:rPr lang="pt-BR" sz="1800" b="1" spc="10" dirty="0">
                <a:cs typeface="Arial"/>
              </a:rPr>
              <a:t> </a:t>
            </a:r>
            <a:r>
              <a:rPr lang="pt-BR" sz="1800" b="1" dirty="0">
                <a:cs typeface="Arial"/>
              </a:rPr>
              <a:t>(.</a:t>
            </a:r>
            <a:r>
              <a:rPr lang="pt-BR" sz="1800" b="1" dirty="0" err="1">
                <a:cs typeface="Arial"/>
              </a:rPr>
              <a:t>csv</a:t>
            </a:r>
            <a:r>
              <a:rPr lang="pt-BR" sz="1800" b="1" dirty="0">
                <a:cs typeface="Arial"/>
              </a:rPr>
              <a:t> </a:t>
            </a:r>
            <a:r>
              <a:rPr lang="pt-BR" sz="1800" b="1" spc="-5" dirty="0">
                <a:cs typeface="Arial"/>
              </a:rPr>
              <a:t>ou</a:t>
            </a:r>
            <a:r>
              <a:rPr lang="pt-BR" sz="1800" b="1" dirty="0">
                <a:cs typeface="Arial"/>
              </a:rPr>
              <a:t> .</a:t>
            </a:r>
            <a:r>
              <a:rPr lang="pt-BR" sz="1800" b="1" dirty="0" err="1">
                <a:cs typeface="Arial"/>
              </a:rPr>
              <a:t>txt</a:t>
            </a:r>
            <a:r>
              <a:rPr lang="pt-BR" sz="1800" b="1" dirty="0">
                <a:cs typeface="Arial"/>
              </a:rPr>
              <a:t>)</a:t>
            </a:r>
          </a:p>
          <a:p>
            <a:endParaRPr lang="pt-BR" b="1" dirty="0">
              <a:cs typeface="Arial"/>
            </a:endParaRPr>
          </a:p>
          <a:p>
            <a:r>
              <a:rPr lang="pt-BR" b="1" dirty="0">
                <a:cs typeface="Courier New" panose="02070309020205020404" pitchFamily="49" charset="0"/>
              </a:rPr>
              <a:t>Objetos: </a:t>
            </a:r>
            <a:r>
              <a:rPr lang="pt-BR" dirty="0">
                <a:cs typeface="Courier New" panose="02070309020205020404" pitchFamily="49" charset="0"/>
              </a:rPr>
              <a:t>conjunto de dados associados a uma variável (vetor, matriz...)</a:t>
            </a:r>
            <a:endParaRPr lang="pt-BR" sz="1800" b="1" dirty="0">
              <a:cs typeface="Arial"/>
            </a:endParaRPr>
          </a:p>
          <a:p>
            <a:endParaRPr lang="pt-BR" b="1" dirty="0"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105"/>
              </a:spcBef>
              <a:buNone/>
              <a:tabLst>
                <a:tab pos="1670685" algn="l"/>
              </a:tabLst>
            </a:pPr>
            <a:r>
              <a:rPr lang="pt-BR" sz="1800" b="1" dirty="0">
                <a:cs typeface="Calibri"/>
              </a:rPr>
              <a:t>Para</a:t>
            </a:r>
            <a:r>
              <a:rPr lang="pt-BR" sz="1800" b="1" spc="15" dirty="0">
                <a:cs typeface="Calibri"/>
              </a:rPr>
              <a:t> </a:t>
            </a:r>
            <a:r>
              <a:rPr lang="pt-BR" sz="1800" b="1" spc="-5" dirty="0">
                <a:cs typeface="Calibri"/>
              </a:rPr>
              <a:t>importar</a:t>
            </a:r>
            <a:r>
              <a:rPr lang="pt-BR" sz="1800" b="1" spc="-5" dirty="0">
                <a:latin typeface="Calibri"/>
                <a:cs typeface="Calibri"/>
              </a:rPr>
              <a:t>: </a:t>
            </a:r>
            <a:r>
              <a:rPr lang="pt-BR" sz="1800" spc="-5" dirty="0">
                <a:latin typeface="Courier New"/>
                <a:cs typeface="Courier New"/>
              </a:rPr>
              <a:t>tabela&lt;-</a:t>
            </a:r>
            <a:r>
              <a:rPr lang="pt-BR" sz="1800" spc="-5" dirty="0" err="1">
                <a:latin typeface="Courier New"/>
                <a:cs typeface="Courier New"/>
              </a:rPr>
              <a:t>read.table</a:t>
            </a:r>
            <a:r>
              <a:rPr lang="pt-BR" sz="1800" spc="-5" dirty="0">
                <a:latin typeface="Courier New"/>
                <a:cs typeface="Courier New"/>
              </a:rPr>
              <a:t>(“arquivo",</a:t>
            </a:r>
            <a:r>
              <a:rPr lang="pt-BR" sz="1800" spc="40" dirty="0">
                <a:latin typeface="Courier New"/>
                <a:cs typeface="Courier New"/>
              </a:rPr>
              <a:t> </a:t>
            </a:r>
            <a:r>
              <a:rPr lang="pt-BR" sz="1800" spc="-5" dirty="0">
                <a:latin typeface="Courier New"/>
                <a:cs typeface="Courier New"/>
              </a:rPr>
              <a:t>header=T)</a:t>
            </a:r>
            <a:endParaRPr lang="pt-BR"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  <a:tabLst>
                <a:tab pos="2546985" algn="l"/>
              </a:tabLst>
            </a:pPr>
            <a:r>
              <a:rPr lang="pt-BR" sz="1800" b="1" spc="-5" dirty="0">
                <a:cs typeface="Calibri"/>
              </a:rPr>
              <a:t>Para</a:t>
            </a:r>
            <a:r>
              <a:rPr lang="pt-BR" sz="1800" b="1" spc="15" dirty="0">
                <a:cs typeface="Calibri"/>
              </a:rPr>
              <a:t> </a:t>
            </a:r>
            <a:r>
              <a:rPr lang="pt-BR" sz="1800" b="1" spc="-5" dirty="0">
                <a:cs typeface="Calibri"/>
              </a:rPr>
              <a:t>ver:</a:t>
            </a:r>
            <a:r>
              <a:rPr lang="pt-BR" sz="1800" b="1" spc="10" dirty="0">
                <a:cs typeface="Calibri"/>
              </a:rPr>
              <a:t> </a:t>
            </a:r>
            <a:r>
              <a:rPr lang="pt-BR" sz="1800" spc="-5" dirty="0">
                <a:latin typeface="Courier New"/>
                <a:cs typeface="Courier New"/>
              </a:rPr>
              <a:t>tabela</a:t>
            </a:r>
            <a:r>
              <a:rPr lang="pt-BR" spc="20" dirty="0">
                <a:latin typeface="Courier New"/>
                <a:cs typeface="Courier New"/>
              </a:rPr>
              <a:t> </a:t>
            </a:r>
            <a:r>
              <a:rPr lang="pt-BR" sz="1800" b="1" dirty="0">
                <a:cs typeface="Calibri"/>
              </a:rPr>
              <a:t>OU</a:t>
            </a:r>
            <a:r>
              <a:rPr lang="pt-BR" sz="1800" b="1" dirty="0">
                <a:latin typeface="Calibri"/>
                <a:cs typeface="Calibri"/>
              </a:rPr>
              <a:t> </a:t>
            </a:r>
            <a:r>
              <a:rPr lang="pt-BR" sz="1800" spc="-5" dirty="0" err="1">
                <a:latin typeface="Courier New"/>
                <a:cs typeface="Courier New"/>
              </a:rPr>
              <a:t>head</a:t>
            </a:r>
            <a:r>
              <a:rPr lang="pt-BR" sz="1800" spc="-5" dirty="0">
                <a:latin typeface="Courier New"/>
                <a:cs typeface="Courier New"/>
              </a:rPr>
              <a:t>(tabela)</a:t>
            </a:r>
            <a:r>
              <a:rPr lang="pt-BR" sz="1800" b="1" spc="-5" dirty="0">
                <a:cs typeface="Courier New"/>
              </a:rPr>
              <a:t>OU</a:t>
            </a:r>
            <a:r>
              <a:rPr lang="pt-BR" sz="1800" b="1" spc="-5" dirty="0">
                <a:latin typeface="Courier New"/>
                <a:cs typeface="Courier New"/>
              </a:rPr>
              <a:t> </a:t>
            </a:r>
            <a:r>
              <a:rPr lang="pt-BR" sz="1800" spc="-5" dirty="0" err="1">
                <a:latin typeface="Courier New"/>
                <a:cs typeface="Courier New"/>
              </a:rPr>
              <a:t>View</a:t>
            </a:r>
            <a:r>
              <a:rPr lang="pt-BR" sz="1800" spc="-5" dirty="0">
                <a:latin typeface="Courier New"/>
                <a:cs typeface="Courier New"/>
              </a:rPr>
              <a:t> (tabela)</a:t>
            </a:r>
            <a:endParaRPr lang="pt-BR" sz="1800" dirty="0">
              <a:latin typeface="Courier New"/>
              <a:cs typeface="Courier New"/>
            </a:endParaRPr>
          </a:p>
          <a:p>
            <a:endParaRPr lang="pt-BR" sz="1800" dirty="0">
              <a:cs typeface="Arial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3417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B6643-A921-913B-4E6B-908D5B9DC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linguagem 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896794-558A-ED72-6D67-8C802BE63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Planilha</a:t>
            </a:r>
          </a:p>
        </p:txBody>
      </p:sp>
      <p:pic>
        <p:nvPicPr>
          <p:cNvPr id="15" name="object 8">
            <a:extLst>
              <a:ext uri="{FF2B5EF4-FFF2-40B4-BE49-F238E27FC236}">
                <a16:creationId xmlns:a16="http://schemas.microsoft.com/office/drawing/2014/main" id="{F66D013A-0983-998A-C2E9-5137A685352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8298" y="2954215"/>
            <a:ext cx="7814476" cy="3396344"/>
          </a:xfrm>
          <a:prstGeom prst="rect">
            <a:avLst/>
          </a:prstGeom>
        </p:spPr>
      </p:pic>
      <p:sp>
        <p:nvSpPr>
          <p:cNvPr id="16" name="Seta: para Baixo 15">
            <a:extLst>
              <a:ext uri="{FF2B5EF4-FFF2-40B4-BE49-F238E27FC236}">
                <a16:creationId xmlns:a16="http://schemas.microsoft.com/office/drawing/2014/main" id="{E11741D6-8024-B8E0-950B-4902E7E4559E}"/>
              </a:ext>
            </a:extLst>
          </p:cNvPr>
          <p:cNvSpPr/>
          <p:nvPr/>
        </p:nvSpPr>
        <p:spPr>
          <a:xfrm rot="1352088">
            <a:off x="2578368" y="2617460"/>
            <a:ext cx="160774" cy="2612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Baixo 16">
            <a:extLst>
              <a:ext uri="{FF2B5EF4-FFF2-40B4-BE49-F238E27FC236}">
                <a16:creationId xmlns:a16="http://schemas.microsoft.com/office/drawing/2014/main" id="{23042686-3570-9CD6-62DD-ED5F06E7CD6C}"/>
              </a:ext>
            </a:extLst>
          </p:cNvPr>
          <p:cNvSpPr/>
          <p:nvPr/>
        </p:nvSpPr>
        <p:spPr>
          <a:xfrm rot="1352088">
            <a:off x="3460842" y="2630713"/>
            <a:ext cx="160774" cy="2612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Baixo 17">
            <a:extLst>
              <a:ext uri="{FF2B5EF4-FFF2-40B4-BE49-F238E27FC236}">
                <a16:creationId xmlns:a16="http://schemas.microsoft.com/office/drawing/2014/main" id="{7473FCFF-46CB-B4C4-8D9C-B865F682B76B}"/>
              </a:ext>
            </a:extLst>
          </p:cNvPr>
          <p:cNvSpPr/>
          <p:nvPr/>
        </p:nvSpPr>
        <p:spPr>
          <a:xfrm rot="1352088">
            <a:off x="4640027" y="2630713"/>
            <a:ext cx="160774" cy="2612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Seta: para Baixo 18">
            <a:extLst>
              <a:ext uri="{FF2B5EF4-FFF2-40B4-BE49-F238E27FC236}">
                <a16:creationId xmlns:a16="http://schemas.microsoft.com/office/drawing/2014/main" id="{17DC619A-A4C2-FD45-3D94-3927DB81EFAB}"/>
              </a:ext>
            </a:extLst>
          </p:cNvPr>
          <p:cNvSpPr/>
          <p:nvPr/>
        </p:nvSpPr>
        <p:spPr>
          <a:xfrm rot="1352088">
            <a:off x="8422030" y="2589298"/>
            <a:ext cx="160774" cy="2612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426169A-112F-4E04-E7B7-4573C9F6DA8C}"/>
              </a:ext>
            </a:extLst>
          </p:cNvPr>
          <p:cNvSpPr/>
          <p:nvPr/>
        </p:nvSpPr>
        <p:spPr>
          <a:xfrm>
            <a:off x="7334865" y="4925961"/>
            <a:ext cx="4591664" cy="16960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/>
              <a:t>Evitar:</a:t>
            </a:r>
          </a:p>
          <a:p>
            <a:r>
              <a:rPr lang="pt-BR" dirty="0"/>
              <a:t>Nomes longos</a:t>
            </a:r>
          </a:p>
          <a:p>
            <a:r>
              <a:rPr lang="pt-BR" dirty="0"/>
              <a:t>Acentos e ç</a:t>
            </a:r>
          </a:p>
          <a:p>
            <a:endParaRPr lang="pt-BR" dirty="0"/>
          </a:p>
          <a:p>
            <a:r>
              <a:rPr lang="pt-BR" dirty="0"/>
              <a:t>Escrever da forma mais simples possível!</a:t>
            </a:r>
          </a:p>
        </p:txBody>
      </p:sp>
    </p:spTree>
    <p:extLst>
      <p:ext uri="{BB962C8B-B14F-4D97-AF65-F5344CB8AC3E}">
        <p14:creationId xmlns:p14="http://schemas.microsoft.com/office/powerpoint/2010/main" val="2727491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3ED99-E86B-1634-6067-87E54BDC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Manipulando seus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52B3D0-9154-5964-6BE3-03810F1EA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1610" marR="172720">
              <a:lnSpc>
                <a:spcPct val="100000"/>
              </a:lnSpc>
              <a:spcBef>
                <a:spcPts val="95"/>
              </a:spcBef>
              <a:tabLst>
                <a:tab pos="2118995" algn="l"/>
              </a:tabLst>
            </a:pPr>
            <a:r>
              <a:rPr lang="pt-BR" sz="1800" spc="-5" dirty="0">
                <a:cs typeface="Arial MT"/>
              </a:rPr>
              <a:t>Para</a:t>
            </a:r>
            <a:r>
              <a:rPr lang="pt-BR" sz="1800" dirty="0">
                <a:cs typeface="Arial MT"/>
              </a:rPr>
              <a:t> selecionar</a:t>
            </a:r>
            <a:r>
              <a:rPr lang="pt-BR" sz="1800" spc="15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uma</a:t>
            </a:r>
            <a:r>
              <a:rPr lang="pt-BR" sz="1800" spc="35" dirty="0">
                <a:cs typeface="Arial MT"/>
              </a:rPr>
              <a:t> </a:t>
            </a:r>
            <a:r>
              <a:rPr lang="pt-BR" sz="1800" b="1" spc="-5" dirty="0">
                <a:cs typeface="Arial"/>
              </a:rPr>
              <a:t>coluna</a:t>
            </a:r>
            <a:r>
              <a:rPr lang="pt-BR" sz="1800" b="1" spc="20" dirty="0">
                <a:cs typeface="Arial"/>
              </a:rPr>
              <a:t> </a:t>
            </a:r>
            <a:r>
              <a:rPr lang="pt-BR" sz="1800" b="1" spc="-5" dirty="0">
                <a:cs typeface="Arial"/>
              </a:rPr>
              <a:t>inteira</a:t>
            </a:r>
            <a:r>
              <a:rPr lang="pt-BR" sz="1800" b="1" spc="20" dirty="0">
                <a:cs typeface="Arial"/>
              </a:rPr>
              <a:t> </a:t>
            </a:r>
            <a:r>
              <a:rPr lang="pt-BR" sz="1800" spc="-5" dirty="0">
                <a:cs typeface="Arial MT"/>
              </a:rPr>
              <a:t>na</a:t>
            </a:r>
            <a:r>
              <a:rPr lang="pt-BR" sz="1800" spc="5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tabela </a:t>
            </a:r>
            <a:r>
              <a:rPr lang="pt-BR" sz="1800" spc="-760" dirty="0">
                <a:cs typeface="Arial MT"/>
              </a:rPr>
              <a:t> </a:t>
            </a:r>
            <a:r>
              <a:rPr lang="pt-BR" sz="1800" dirty="0">
                <a:cs typeface="Arial MT"/>
              </a:rPr>
              <a:t>usamos: </a:t>
            </a:r>
            <a:r>
              <a:rPr lang="pt-B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tabela$nome_da_coluna</a:t>
            </a:r>
            <a:endParaRPr lang="pt-B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pt-BR" sz="3200" dirty="0">
              <a:cs typeface="Arial M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lang="pt-BR" sz="1800" spc="-5" dirty="0">
                <a:cs typeface="Arial MT"/>
              </a:rPr>
              <a:t>Para </a:t>
            </a:r>
            <a:r>
              <a:rPr lang="pt-BR" sz="1800" dirty="0">
                <a:cs typeface="Arial MT"/>
              </a:rPr>
              <a:t>selecionar</a:t>
            </a:r>
            <a:r>
              <a:rPr lang="pt-BR" sz="1800" spc="25" dirty="0">
                <a:cs typeface="Arial MT"/>
              </a:rPr>
              <a:t> </a:t>
            </a:r>
            <a:r>
              <a:rPr lang="pt-BR" sz="1800" b="1" dirty="0">
                <a:cs typeface="Arial"/>
              </a:rPr>
              <a:t>partes específicas</a:t>
            </a:r>
            <a:r>
              <a:rPr lang="pt-BR" sz="1800" dirty="0">
                <a:cs typeface="Arial MT"/>
              </a:rPr>
              <a:t>, </a:t>
            </a:r>
            <a:r>
              <a:rPr lang="pt-BR" sz="1800" spc="-5" dirty="0">
                <a:cs typeface="Arial MT"/>
              </a:rPr>
              <a:t>usamos as </a:t>
            </a:r>
            <a:r>
              <a:rPr lang="pt-BR" sz="1800" spc="-760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coordenadas</a:t>
            </a:r>
            <a:r>
              <a:rPr lang="pt-BR" sz="1800" dirty="0">
                <a:cs typeface="Arial MT"/>
              </a:rPr>
              <a:t> [</a:t>
            </a:r>
            <a:r>
              <a:rPr lang="pt-BR" sz="1800" dirty="0" err="1">
                <a:cs typeface="Arial MT"/>
              </a:rPr>
              <a:t>linha,coluna</a:t>
            </a:r>
            <a:r>
              <a:rPr lang="pt-BR" sz="1800" dirty="0">
                <a:cs typeface="Arial MT"/>
              </a:rPr>
              <a:t>]</a:t>
            </a:r>
          </a:p>
          <a:p>
            <a:pPr marL="104140" indent="0">
              <a:lnSpc>
                <a:spcPts val="2365"/>
              </a:lnSpc>
              <a:spcBef>
                <a:spcPts val="2185"/>
              </a:spcBef>
              <a:buNone/>
            </a:pPr>
            <a:r>
              <a:rPr lang="pt-BR" sz="1600" dirty="0">
                <a:cs typeface="Calibri"/>
              </a:rPr>
              <a:t>P</a:t>
            </a:r>
            <a:r>
              <a:rPr lang="pt-BR" sz="1600" spc="-5" dirty="0">
                <a:cs typeface="Calibri"/>
              </a:rPr>
              <a:t>ara</a:t>
            </a:r>
            <a:r>
              <a:rPr lang="pt-BR" sz="1600" spc="5" dirty="0">
                <a:cs typeface="Calibri"/>
              </a:rPr>
              <a:t> </a:t>
            </a:r>
            <a:r>
              <a:rPr lang="pt-BR" sz="1600" spc="-5" dirty="0">
                <a:cs typeface="Calibri"/>
              </a:rPr>
              <a:t>selecionar</a:t>
            </a:r>
            <a:r>
              <a:rPr lang="pt-BR" sz="1600" spc="10" dirty="0">
                <a:cs typeface="Calibri"/>
              </a:rPr>
              <a:t> </a:t>
            </a:r>
            <a:r>
              <a:rPr lang="pt-BR" sz="1600" dirty="0">
                <a:cs typeface="Calibri"/>
              </a:rPr>
              <a:t>a </a:t>
            </a:r>
            <a:r>
              <a:rPr lang="pt-BR" sz="1600" spc="-5" dirty="0">
                <a:cs typeface="Calibri"/>
              </a:rPr>
              <a:t>coluna</a:t>
            </a:r>
            <a:r>
              <a:rPr lang="pt-BR" sz="1600" spc="-20" dirty="0">
                <a:cs typeface="Calibri"/>
              </a:rPr>
              <a:t> </a:t>
            </a:r>
            <a:r>
              <a:rPr lang="pt-BR" sz="1600" dirty="0">
                <a:cs typeface="Calibri"/>
              </a:rPr>
              <a:t>Altura:</a:t>
            </a:r>
          </a:p>
          <a:p>
            <a:pPr marL="104140" indent="0">
              <a:lnSpc>
                <a:spcPts val="2365"/>
              </a:lnSpc>
              <a:buNone/>
            </a:pPr>
            <a:r>
              <a:rPr lang="pt-BR" sz="1400" spc="-5" dirty="0">
                <a:latin typeface="Courier New"/>
                <a:cs typeface="Courier New"/>
              </a:rPr>
              <a:t>Altura&lt;-</a:t>
            </a:r>
            <a:r>
              <a:rPr lang="pt-BR" sz="1400" spc="-5" dirty="0" err="1">
                <a:latin typeface="Courier New"/>
                <a:cs typeface="Courier New"/>
              </a:rPr>
              <a:t>tabela$Altura</a:t>
            </a:r>
            <a:endParaRPr lang="pt-BR" sz="1400" dirty="0">
              <a:latin typeface="Courier New"/>
              <a:cs typeface="Courier New"/>
            </a:endParaRPr>
          </a:p>
          <a:p>
            <a:pPr marL="104140" indent="0">
              <a:lnSpc>
                <a:spcPct val="100000"/>
              </a:lnSpc>
              <a:buNone/>
            </a:pPr>
            <a:r>
              <a:rPr lang="pt-BR" sz="1400" spc="-5" dirty="0">
                <a:latin typeface="Courier New"/>
                <a:cs typeface="Courier New"/>
              </a:rPr>
              <a:t>Altura2&lt;-tabela[,4]</a:t>
            </a:r>
            <a:endParaRPr lang="pt-BR" sz="1400" dirty="0">
              <a:latin typeface="Courier New"/>
              <a:cs typeface="Courier New"/>
            </a:endParaRPr>
          </a:p>
          <a:p>
            <a:pPr marL="104140" indent="0">
              <a:lnSpc>
                <a:spcPts val="2365"/>
              </a:lnSpc>
              <a:spcBef>
                <a:spcPts val="75"/>
              </a:spcBef>
              <a:buNone/>
            </a:pPr>
            <a:endParaRPr lang="pt-BR" sz="1400" spc="-5" dirty="0">
              <a:cs typeface="Calibri"/>
            </a:endParaRPr>
          </a:p>
          <a:p>
            <a:pPr marL="104140" indent="0">
              <a:lnSpc>
                <a:spcPts val="2365"/>
              </a:lnSpc>
              <a:spcBef>
                <a:spcPts val="75"/>
              </a:spcBef>
              <a:buNone/>
            </a:pPr>
            <a:r>
              <a:rPr lang="pt-BR" sz="1600" spc="-5" dirty="0">
                <a:cs typeface="Calibri"/>
              </a:rPr>
              <a:t>Para</a:t>
            </a:r>
            <a:r>
              <a:rPr lang="pt-BR" sz="1600" spc="10" dirty="0">
                <a:cs typeface="Calibri"/>
              </a:rPr>
              <a:t> </a:t>
            </a:r>
            <a:r>
              <a:rPr lang="pt-BR" sz="1600" spc="-5" dirty="0">
                <a:cs typeface="Calibri"/>
              </a:rPr>
              <a:t>selecionar</a:t>
            </a:r>
            <a:r>
              <a:rPr lang="pt-BR" sz="1600" spc="10" dirty="0">
                <a:cs typeface="Calibri"/>
              </a:rPr>
              <a:t> </a:t>
            </a:r>
            <a:r>
              <a:rPr lang="pt-BR" sz="1600" dirty="0">
                <a:cs typeface="Calibri"/>
              </a:rPr>
              <a:t>apenas indivíduos</a:t>
            </a:r>
            <a:r>
              <a:rPr lang="pt-BR" sz="1600" spc="-5" dirty="0">
                <a:cs typeface="Calibri"/>
              </a:rPr>
              <a:t> de</a:t>
            </a:r>
            <a:r>
              <a:rPr lang="pt-BR" sz="1600" spc="-10" dirty="0">
                <a:cs typeface="Calibri"/>
              </a:rPr>
              <a:t> </a:t>
            </a:r>
            <a:r>
              <a:rPr lang="pt-BR" sz="1600" dirty="0">
                <a:cs typeface="Calibri"/>
              </a:rPr>
              <a:t>restinga</a:t>
            </a:r>
            <a:r>
              <a:rPr lang="pt-BR" sz="1600" spc="15" dirty="0">
                <a:cs typeface="Calibri"/>
              </a:rPr>
              <a:t> </a:t>
            </a:r>
            <a:r>
              <a:rPr lang="pt-BR" sz="1600" spc="-5" dirty="0">
                <a:cs typeface="Calibri"/>
              </a:rPr>
              <a:t>da</a:t>
            </a:r>
            <a:r>
              <a:rPr lang="pt-BR" sz="1600" spc="-10" dirty="0">
                <a:cs typeface="Calibri"/>
              </a:rPr>
              <a:t> </a:t>
            </a:r>
            <a:r>
              <a:rPr lang="pt-BR" sz="1600" spc="-5" dirty="0" err="1">
                <a:cs typeface="Calibri"/>
              </a:rPr>
              <a:t>sp</a:t>
            </a:r>
            <a:r>
              <a:rPr lang="pt-BR" sz="1600" spc="5" dirty="0">
                <a:cs typeface="Calibri"/>
              </a:rPr>
              <a:t> A:</a:t>
            </a:r>
            <a:endParaRPr lang="pt-BR" sz="1600" dirty="0">
              <a:cs typeface="Calibri"/>
            </a:endParaRPr>
          </a:p>
          <a:p>
            <a:pPr marL="104140" indent="0">
              <a:lnSpc>
                <a:spcPts val="2365"/>
              </a:lnSpc>
              <a:buNone/>
            </a:pPr>
            <a:r>
              <a:rPr lang="pt-BR" sz="1400" spc="-5" dirty="0">
                <a:latin typeface="Courier New"/>
                <a:cs typeface="Courier New"/>
              </a:rPr>
              <a:t>Restinga&lt;-tabela[1:25,]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5940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C6FB6B-4AB9-A69F-348F-686FEBCC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258212-B62F-E457-5153-8D8BA4DD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spc="-5" dirty="0">
                <a:cs typeface="Arial MT"/>
              </a:rPr>
              <a:t>Verificar</a:t>
            </a:r>
            <a:r>
              <a:rPr lang="pt-BR" sz="1800" spc="5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média,</a:t>
            </a:r>
            <a:r>
              <a:rPr lang="pt-BR" sz="1800" spc="15" dirty="0">
                <a:cs typeface="Arial MT"/>
              </a:rPr>
              <a:t> </a:t>
            </a:r>
            <a:r>
              <a:rPr lang="pt-BR" sz="1800" dirty="0">
                <a:cs typeface="Arial MT"/>
              </a:rPr>
              <a:t>valores </a:t>
            </a:r>
            <a:r>
              <a:rPr lang="pt-BR" sz="1800" spc="-5" dirty="0">
                <a:cs typeface="Arial MT"/>
              </a:rPr>
              <a:t>máximos,</a:t>
            </a:r>
            <a:r>
              <a:rPr lang="pt-BR" sz="1800" spc="15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mínimos</a:t>
            </a:r>
            <a:r>
              <a:rPr lang="pt-BR" sz="1800" spc="20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e </a:t>
            </a:r>
            <a:r>
              <a:rPr lang="pt-BR" sz="1800" spc="-760" dirty="0">
                <a:cs typeface="Arial MT"/>
              </a:rPr>
              <a:t> </a:t>
            </a:r>
            <a:r>
              <a:rPr lang="pt-BR" sz="1800" dirty="0">
                <a:cs typeface="Arial MT"/>
              </a:rPr>
              <a:t>variância </a:t>
            </a:r>
            <a:r>
              <a:rPr lang="pt-BR" sz="1800" spc="-5" dirty="0">
                <a:cs typeface="Arial MT"/>
              </a:rPr>
              <a:t>no</a:t>
            </a:r>
            <a:r>
              <a:rPr lang="pt-BR" sz="1800" dirty="0">
                <a:cs typeface="Arial MT"/>
              </a:rPr>
              <a:t> conjunto </a:t>
            </a:r>
            <a:r>
              <a:rPr lang="pt-BR" sz="1800" spc="-5" dirty="0">
                <a:cs typeface="Arial MT"/>
              </a:rPr>
              <a:t>de</a:t>
            </a:r>
            <a:r>
              <a:rPr lang="pt-BR" sz="1800" spc="5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dados</a:t>
            </a:r>
          </a:p>
          <a:p>
            <a:endParaRPr lang="pt-BR" spc="-5" dirty="0">
              <a:cs typeface="Arial MT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pt-BR" sz="1600" dirty="0">
                <a:cs typeface="Calibri"/>
              </a:rPr>
              <a:t>Pode</a:t>
            </a:r>
            <a:r>
              <a:rPr lang="pt-BR" sz="1600" spc="-10" dirty="0">
                <a:cs typeface="Calibri"/>
              </a:rPr>
              <a:t>m</a:t>
            </a:r>
            <a:r>
              <a:rPr lang="pt-BR" sz="1600" spc="-5" dirty="0">
                <a:cs typeface="Calibri"/>
              </a:rPr>
              <a:t>o</a:t>
            </a:r>
            <a:r>
              <a:rPr lang="pt-BR" sz="1600" dirty="0">
                <a:cs typeface="Calibri"/>
              </a:rPr>
              <a:t>s</a:t>
            </a:r>
            <a:r>
              <a:rPr lang="pt-BR" sz="1600" spc="-5" dirty="0">
                <a:cs typeface="Calibri"/>
              </a:rPr>
              <a:t> usa</a:t>
            </a:r>
            <a:r>
              <a:rPr lang="pt-BR" sz="1600" dirty="0">
                <a:cs typeface="Calibri"/>
              </a:rPr>
              <a:t>r</a:t>
            </a:r>
            <a:r>
              <a:rPr lang="pt-BR" sz="1600" spc="-5" dirty="0">
                <a:cs typeface="Calibri"/>
              </a:rPr>
              <a:t> </a:t>
            </a:r>
            <a:r>
              <a:rPr lang="pt-BR" sz="1600" dirty="0">
                <a:cs typeface="Calibri"/>
              </a:rPr>
              <a:t>a </a:t>
            </a:r>
            <a:r>
              <a:rPr lang="pt-BR" sz="1600" spc="-5" dirty="0">
                <a:cs typeface="Calibri"/>
              </a:rPr>
              <a:t>f</a:t>
            </a:r>
            <a:r>
              <a:rPr lang="pt-BR" sz="1600" spc="5" dirty="0">
                <a:cs typeface="Calibri"/>
              </a:rPr>
              <a:t>u</a:t>
            </a:r>
            <a:r>
              <a:rPr lang="pt-BR" sz="1600" spc="-5" dirty="0">
                <a:cs typeface="Calibri"/>
              </a:rPr>
              <a:t>n</a:t>
            </a:r>
            <a:r>
              <a:rPr lang="pt-BR" sz="1600" spc="5" dirty="0">
                <a:cs typeface="Calibri"/>
              </a:rPr>
              <a:t>ç</a:t>
            </a:r>
            <a:r>
              <a:rPr lang="pt-BR" sz="1600" dirty="0">
                <a:cs typeface="Calibri"/>
              </a:rPr>
              <a:t>ão</a:t>
            </a:r>
            <a:r>
              <a:rPr lang="pt-BR" sz="1600" spc="-10" dirty="0">
                <a:latin typeface="Calibri"/>
                <a:cs typeface="Calibri"/>
              </a:rPr>
              <a:t> </a:t>
            </a:r>
            <a:r>
              <a:rPr lang="pt-BR" sz="1600" spc="-5" dirty="0" err="1">
                <a:latin typeface="Courier New"/>
                <a:cs typeface="Courier New"/>
              </a:rPr>
              <a:t>summar</a:t>
            </a:r>
            <a:r>
              <a:rPr lang="pt-BR" sz="1600" dirty="0" err="1">
                <a:latin typeface="Courier New"/>
                <a:cs typeface="Courier New"/>
              </a:rPr>
              <a:t>y</a:t>
            </a:r>
            <a:r>
              <a:rPr lang="pt-BR" sz="1600" spc="-760" dirty="0">
                <a:latin typeface="Courier New"/>
                <a:cs typeface="Courier New"/>
              </a:rPr>
              <a:t> </a:t>
            </a:r>
            <a:r>
              <a:rPr lang="pt-BR" sz="1600" spc="-5" dirty="0">
                <a:cs typeface="Calibri"/>
              </a:rPr>
              <a:t>par</a:t>
            </a:r>
            <a:r>
              <a:rPr lang="pt-BR" sz="1600" dirty="0">
                <a:cs typeface="Calibri"/>
              </a:rPr>
              <a:t>a</a:t>
            </a:r>
            <a:r>
              <a:rPr lang="pt-BR" sz="1600" spc="-5" dirty="0">
                <a:cs typeface="Calibri"/>
              </a:rPr>
              <a:t> </a:t>
            </a:r>
            <a:r>
              <a:rPr lang="pt-BR" sz="1600" dirty="0">
                <a:cs typeface="Calibri"/>
              </a:rPr>
              <a:t>média,</a:t>
            </a:r>
            <a:r>
              <a:rPr lang="pt-BR" sz="1600" spc="5" dirty="0">
                <a:cs typeface="Calibri"/>
              </a:rPr>
              <a:t> </a:t>
            </a:r>
            <a:r>
              <a:rPr lang="pt-BR" sz="1600" dirty="0" err="1">
                <a:cs typeface="Calibri"/>
              </a:rPr>
              <a:t>max</a:t>
            </a:r>
            <a:r>
              <a:rPr lang="pt-BR" sz="1600" spc="-5" dirty="0">
                <a:cs typeface="Calibri"/>
              </a:rPr>
              <a:t> </a:t>
            </a:r>
            <a:r>
              <a:rPr lang="pt-BR" sz="1600" dirty="0">
                <a:cs typeface="Calibri"/>
              </a:rPr>
              <a:t>e m</a:t>
            </a:r>
            <a:r>
              <a:rPr lang="pt-BR" sz="1600" spc="-10" dirty="0">
                <a:cs typeface="Calibri"/>
              </a:rPr>
              <a:t>i</a:t>
            </a:r>
            <a:r>
              <a:rPr lang="pt-BR" sz="1600" spc="-5" dirty="0">
                <a:cs typeface="Calibri"/>
              </a:rPr>
              <a:t>n:</a:t>
            </a:r>
            <a:endParaRPr lang="pt-BR" sz="1600" dirty="0"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800" spc="-5" dirty="0" err="1">
                <a:latin typeface="Courier New"/>
                <a:cs typeface="Courier New"/>
              </a:rPr>
              <a:t>summary</a:t>
            </a:r>
            <a:r>
              <a:rPr lang="pt-BR" sz="1800" spc="-5" dirty="0">
                <a:latin typeface="Courier New"/>
                <a:cs typeface="Courier New"/>
              </a:rPr>
              <a:t>(dados)</a:t>
            </a:r>
            <a:endParaRPr lang="pt-BR"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lang="pt-BR" sz="20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600" dirty="0">
                <a:cs typeface="Calibri"/>
              </a:rPr>
              <a:t>A </a:t>
            </a:r>
            <a:r>
              <a:rPr lang="pt-BR" sz="1600" spc="-5" dirty="0">
                <a:cs typeface="Calibri"/>
              </a:rPr>
              <a:t>fun</a:t>
            </a:r>
            <a:r>
              <a:rPr lang="pt-BR" sz="1600" spc="5" dirty="0">
                <a:cs typeface="Calibri"/>
              </a:rPr>
              <a:t>ç</a:t>
            </a:r>
            <a:r>
              <a:rPr lang="pt-BR" sz="1600" dirty="0">
                <a:cs typeface="Calibri"/>
              </a:rPr>
              <a:t>ão</a:t>
            </a:r>
            <a:r>
              <a:rPr lang="pt-BR" sz="1600" spc="-25" dirty="0">
                <a:latin typeface="Calibri"/>
                <a:cs typeface="Calibri"/>
              </a:rPr>
              <a:t> </a:t>
            </a:r>
            <a:r>
              <a:rPr lang="pt-BR" sz="1600" spc="-5" dirty="0">
                <a:latin typeface="Courier New"/>
                <a:cs typeface="Courier New"/>
              </a:rPr>
              <a:t>va</a:t>
            </a:r>
            <a:r>
              <a:rPr lang="pt-BR" sz="1600" dirty="0">
                <a:latin typeface="Courier New"/>
                <a:cs typeface="Courier New"/>
              </a:rPr>
              <a:t>r</a:t>
            </a:r>
            <a:r>
              <a:rPr lang="pt-BR" sz="1600" spc="-745" dirty="0">
                <a:latin typeface="Courier New"/>
                <a:cs typeface="Courier New"/>
              </a:rPr>
              <a:t> </a:t>
            </a:r>
            <a:r>
              <a:rPr lang="pt-BR" sz="1600" dirty="0">
                <a:cs typeface="Calibri"/>
              </a:rPr>
              <a:t>calc</a:t>
            </a:r>
            <a:r>
              <a:rPr lang="pt-BR" sz="1600" spc="5" dirty="0">
                <a:cs typeface="Calibri"/>
              </a:rPr>
              <a:t>u</a:t>
            </a:r>
            <a:r>
              <a:rPr lang="pt-BR" sz="1600" dirty="0">
                <a:cs typeface="Calibri"/>
              </a:rPr>
              <a:t>la a va</a:t>
            </a:r>
            <a:r>
              <a:rPr lang="pt-BR" sz="1600" spc="-10" dirty="0">
                <a:cs typeface="Calibri"/>
              </a:rPr>
              <a:t>r</a:t>
            </a:r>
            <a:r>
              <a:rPr lang="pt-BR" sz="1600" dirty="0">
                <a:cs typeface="Calibri"/>
              </a:rPr>
              <a:t>iância</a:t>
            </a:r>
            <a:r>
              <a:rPr lang="pt-BR" sz="1600" spc="10" dirty="0">
                <a:cs typeface="Calibri"/>
              </a:rPr>
              <a:t> </a:t>
            </a:r>
            <a:r>
              <a:rPr lang="pt-BR" sz="1600" spc="-5" dirty="0">
                <a:cs typeface="Calibri"/>
              </a:rPr>
              <a:t>do</a:t>
            </a:r>
            <a:r>
              <a:rPr lang="pt-BR" sz="1600" dirty="0">
                <a:cs typeface="Calibri"/>
              </a:rPr>
              <a:t>s</a:t>
            </a:r>
            <a:r>
              <a:rPr lang="pt-BR" sz="1600" spc="-10" dirty="0">
                <a:cs typeface="Calibri"/>
              </a:rPr>
              <a:t> </a:t>
            </a:r>
            <a:r>
              <a:rPr lang="pt-BR" sz="1600" spc="-5" dirty="0">
                <a:cs typeface="Calibri"/>
              </a:rPr>
              <a:t>da</a:t>
            </a:r>
            <a:r>
              <a:rPr lang="pt-BR" sz="1600" spc="5" dirty="0">
                <a:cs typeface="Calibri"/>
              </a:rPr>
              <a:t>d</a:t>
            </a:r>
            <a:r>
              <a:rPr lang="pt-BR" sz="1600" spc="-5" dirty="0">
                <a:cs typeface="Calibri"/>
              </a:rPr>
              <a:t>os:</a:t>
            </a:r>
            <a:endParaRPr lang="pt-BR" sz="1600" dirty="0"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pt-BR" sz="1800" spc="-5" dirty="0">
                <a:latin typeface="Courier New"/>
                <a:cs typeface="Courier New"/>
              </a:rPr>
              <a:t>var(dados)</a:t>
            </a:r>
            <a:endParaRPr lang="pt-BR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pt-BR" sz="1800" dirty="0">
              <a:cs typeface="Arial MT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811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Lupa e ponto de interrogação">
            <a:extLst>
              <a:ext uri="{FF2B5EF4-FFF2-40B4-BE49-F238E27FC236}">
                <a16:creationId xmlns:a16="http://schemas.microsoft.com/office/drawing/2014/main" id="{C849CF56-3265-FA5C-E865-0DE1DB717D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24" r="18176"/>
          <a:stretch/>
        </p:blipFill>
        <p:spPr>
          <a:xfrm>
            <a:off x="6631912" y="685800"/>
            <a:ext cx="5369169" cy="561746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146692-7CB1-F612-259C-9A870338B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Etapas de uma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E5ADE-02D9-92BD-CD7C-A0E64A7BB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/>
              <a:t>Pergunta</a:t>
            </a:r>
          </a:p>
          <a:p>
            <a:r>
              <a:rPr lang="pt-BR"/>
              <a:t>Busca na literatura</a:t>
            </a:r>
          </a:p>
          <a:p>
            <a:r>
              <a:rPr lang="pt-BR"/>
              <a:t>Objetivos</a:t>
            </a:r>
          </a:p>
          <a:p>
            <a:r>
              <a:rPr lang="pt-BR"/>
              <a:t>Hipóteses</a:t>
            </a:r>
          </a:p>
          <a:p>
            <a:r>
              <a:rPr lang="pt-BR"/>
              <a:t>Metodologia</a:t>
            </a:r>
          </a:p>
          <a:p>
            <a:r>
              <a:rPr lang="pt-BR" b="1"/>
              <a:t>Delineamento experimental</a:t>
            </a:r>
          </a:p>
          <a:p>
            <a:r>
              <a:rPr lang="pt-BR" b="1"/>
              <a:t>Coleta de dados</a:t>
            </a:r>
          </a:p>
          <a:p>
            <a:r>
              <a:rPr lang="pt-BR" b="1"/>
              <a:t>Organização dos dados</a:t>
            </a:r>
          </a:p>
          <a:p>
            <a:r>
              <a:rPr lang="pt-BR" b="1"/>
              <a:t>Análise de dados</a:t>
            </a:r>
          </a:p>
          <a:p>
            <a:r>
              <a:rPr lang="pt-BR"/>
              <a:t>Discussão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3052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08463-1A08-22B9-8EBC-AF5758C2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64E1DD-76D4-AE5F-86AA-D0CDA20DB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grpSp>
        <p:nvGrpSpPr>
          <p:cNvPr id="4" name="object 7">
            <a:extLst>
              <a:ext uri="{FF2B5EF4-FFF2-40B4-BE49-F238E27FC236}">
                <a16:creationId xmlns:a16="http://schemas.microsoft.com/office/drawing/2014/main" id="{A0166B1B-5ACA-F670-8AD6-8ADE5B34CB23}"/>
              </a:ext>
            </a:extLst>
          </p:cNvPr>
          <p:cNvGrpSpPr/>
          <p:nvPr/>
        </p:nvGrpSpPr>
        <p:grpSpPr>
          <a:xfrm>
            <a:off x="1317522" y="1055335"/>
            <a:ext cx="6233652" cy="4747329"/>
            <a:chOff x="2114498" y="155447"/>
            <a:chExt cx="6711315" cy="5480050"/>
          </a:xfrm>
        </p:grpSpPr>
        <p:pic>
          <p:nvPicPr>
            <p:cNvPr id="5" name="object 8">
              <a:extLst>
                <a:ext uri="{FF2B5EF4-FFF2-40B4-BE49-F238E27FC236}">
                  <a16:creationId xmlns:a16="http://schemas.microsoft.com/office/drawing/2014/main" id="{4E3A9688-E433-E7CB-DA3F-68E6B33E6E9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40395" y="155447"/>
              <a:ext cx="1085088" cy="839724"/>
            </a:xfrm>
            <a:prstGeom prst="rect">
              <a:avLst/>
            </a:prstGeom>
          </p:spPr>
        </p:pic>
        <p:pic>
          <p:nvPicPr>
            <p:cNvPr id="6" name="object 9">
              <a:extLst>
                <a:ext uri="{FF2B5EF4-FFF2-40B4-BE49-F238E27FC236}">
                  <a16:creationId xmlns:a16="http://schemas.microsoft.com/office/drawing/2014/main" id="{E78FE5B7-0176-078B-E7E6-2464558671D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4498" y="1399626"/>
              <a:ext cx="4891598" cy="4235866"/>
            </a:xfrm>
            <a:prstGeom prst="rect">
              <a:avLst/>
            </a:prstGeom>
          </p:spPr>
        </p:pic>
        <p:sp>
          <p:nvSpPr>
            <p:cNvPr id="7" name="object 10">
              <a:extLst>
                <a:ext uri="{FF2B5EF4-FFF2-40B4-BE49-F238E27FC236}">
                  <a16:creationId xmlns:a16="http://schemas.microsoft.com/office/drawing/2014/main" id="{542F7226-121F-A965-5609-E864DF4A83E8}"/>
                </a:ext>
              </a:extLst>
            </p:cNvPr>
            <p:cNvSpPr/>
            <p:nvPr/>
          </p:nvSpPr>
          <p:spPr>
            <a:xfrm>
              <a:off x="2844545" y="1195578"/>
              <a:ext cx="4104640" cy="852169"/>
            </a:xfrm>
            <a:custGeom>
              <a:avLst/>
              <a:gdLst/>
              <a:ahLst/>
              <a:cxnLst/>
              <a:rect l="l" t="t" r="r" b="b"/>
              <a:pathLst>
                <a:path w="4104640" h="852169">
                  <a:moveTo>
                    <a:pt x="4104131" y="0"/>
                  </a:moveTo>
                  <a:lnTo>
                    <a:pt x="0" y="0"/>
                  </a:lnTo>
                  <a:lnTo>
                    <a:pt x="0" y="851915"/>
                  </a:lnTo>
                  <a:lnTo>
                    <a:pt x="4104131" y="851915"/>
                  </a:lnTo>
                  <a:lnTo>
                    <a:pt x="41041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F05B564B-58FC-823D-E674-169DE07FFE20}"/>
                </a:ext>
              </a:extLst>
            </p:cNvPr>
            <p:cNvSpPr/>
            <p:nvPr/>
          </p:nvSpPr>
          <p:spPr>
            <a:xfrm>
              <a:off x="2844545" y="1195578"/>
              <a:ext cx="4104640" cy="852169"/>
            </a:xfrm>
            <a:custGeom>
              <a:avLst/>
              <a:gdLst/>
              <a:ahLst/>
              <a:cxnLst/>
              <a:rect l="l" t="t" r="r" b="b"/>
              <a:pathLst>
                <a:path w="4104640" h="852169">
                  <a:moveTo>
                    <a:pt x="0" y="851915"/>
                  </a:moveTo>
                  <a:lnTo>
                    <a:pt x="4104131" y="851915"/>
                  </a:lnTo>
                  <a:lnTo>
                    <a:pt x="4104131" y="0"/>
                  </a:lnTo>
                  <a:lnTo>
                    <a:pt x="0" y="0"/>
                  </a:lnTo>
                  <a:lnTo>
                    <a:pt x="0" y="85191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CaixaDeTexto 8">
            <a:extLst>
              <a:ext uri="{FF2B5EF4-FFF2-40B4-BE49-F238E27FC236}">
                <a16:creationId xmlns:a16="http://schemas.microsoft.com/office/drawing/2014/main" id="{39F0594D-7232-DC0F-47EB-3C83568BFC70}"/>
              </a:ext>
            </a:extLst>
          </p:cNvPr>
          <p:cNvSpPr txBox="1"/>
          <p:nvPr/>
        </p:nvSpPr>
        <p:spPr>
          <a:xfrm>
            <a:off x="6902245" y="2536723"/>
            <a:ext cx="5010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fazer um gráfico de dispersão ou pontos, </a:t>
            </a:r>
          </a:p>
          <a:p>
            <a:r>
              <a:rPr lang="pt-BR" dirty="0"/>
              <a:t>utilizamos a função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endParaRPr lang="pt-BR" dirty="0"/>
          </a:p>
          <a:p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(variavel1, variavel2)</a:t>
            </a:r>
          </a:p>
        </p:txBody>
      </p:sp>
    </p:spTree>
    <p:extLst>
      <p:ext uri="{BB962C8B-B14F-4D97-AF65-F5344CB8AC3E}">
        <p14:creationId xmlns:p14="http://schemas.microsoft.com/office/powerpoint/2010/main" val="2331528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6D129-F596-44C2-6A97-CCBC05FD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</a:t>
            </a:r>
          </a:p>
        </p:txBody>
      </p:sp>
      <p:pic>
        <p:nvPicPr>
          <p:cNvPr id="4" name="object 9">
            <a:extLst>
              <a:ext uri="{FF2B5EF4-FFF2-40B4-BE49-F238E27FC236}">
                <a16:creationId xmlns:a16="http://schemas.microsoft.com/office/drawing/2014/main" id="{7394CD2D-86D9-A8D7-4234-BD28633ABDA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01034" y="2035175"/>
            <a:ext cx="4439988" cy="41370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0432D3C-534E-21D8-ED33-F26FBECAB882}"/>
              </a:ext>
            </a:extLst>
          </p:cNvPr>
          <p:cNvSpPr txBox="1"/>
          <p:nvPr/>
        </p:nvSpPr>
        <p:spPr>
          <a:xfrm>
            <a:off x="6370655" y="2280976"/>
            <a:ext cx="52616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spc="-5" dirty="0">
                <a:cs typeface="Calibri"/>
              </a:rPr>
              <a:t>Para</a:t>
            </a:r>
            <a:r>
              <a:rPr lang="pt-BR" sz="1800" spc="10" dirty="0">
                <a:cs typeface="Calibri"/>
              </a:rPr>
              <a:t> </a:t>
            </a:r>
            <a:r>
              <a:rPr lang="pt-BR" sz="1800" spc="-5" dirty="0">
                <a:cs typeface="Calibri"/>
              </a:rPr>
              <a:t>fazer</a:t>
            </a:r>
            <a:r>
              <a:rPr lang="pt-BR" sz="1800" spc="5" dirty="0">
                <a:cs typeface="Calibri"/>
              </a:rPr>
              <a:t> </a:t>
            </a:r>
            <a:r>
              <a:rPr lang="pt-BR" sz="1800" spc="-5" dirty="0" err="1">
                <a:cs typeface="Calibri"/>
              </a:rPr>
              <a:t>boxplot</a:t>
            </a:r>
            <a:r>
              <a:rPr lang="pt-BR" sz="1800" spc="-20" dirty="0">
                <a:cs typeface="Calibri"/>
              </a:rPr>
              <a:t> </a:t>
            </a:r>
            <a:r>
              <a:rPr lang="pt-BR" sz="1800" spc="-5" dirty="0">
                <a:cs typeface="Calibri"/>
              </a:rPr>
              <a:t>utilizamos</a:t>
            </a:r>
            <a:r>
              <a:rPr lang="pt-BR" sz="1800" spc="5" dirty="0">
                <a:cs typeface="Calibri"/>
              </a:rPr>
              <a:t> </a:t>
            </a:r>
            <a:r>
              <a:rPr lang="pt-BR" sz="1800" dirty="0">
                <a:cs typeface="Calibri"/>
              </a:rPr>
              <a:t>a</a:t>
            </a:r>
            <a:r>
              <a:rPr lang="pt-BR" sz="1800" spc="5" dirty="0">
                <a:cs typeface="Calibri"/>
              </a:rPr>
              <a:t> </a:t>
            </a:r>
            <a:r>
              <a:rPr lang="pt-BR" sz="1800" dirty="0">
                <a:cs typeface="Calibri"/>
              </a:rPr>
              <a:t>função</a:t>
            </a:r>
            <a:r>
              <a:rPr lang="pt-BR" sz="1800" spc="-10" dirty="0">
                <a:cs typeface="Calibri"/>
              </a:rPr>
              <a:t> </a:t>
            </a:r>
            <a:r>
              <a:rPr lang="pt-BR" sz="1800" spc="-5" dirty="0" err="1">
                <a:latin typeface="Courier New"/>
                <a:cs typeface="Courier New"/>
              </a:rPr>
              <a:t>boxplot</a:t>
            </a:r>
            <a:r>
              <a:rPr lang="pt-BR" sz="1800" spc="-5" dirty="0">
                <a:latin typeface="Calibri"/>
                <a:cs typeface="Calibri"/>
              </a:rPr>
              <a:t>: </a:t>
            </a:r>
            <a:r>
              <a:rPr lang="pt-BR" sz="1800" dirty="0">
                <a:latin typeface="Calibri"/>
                <a:cs typeface="Calibri"/>
              </a:rPr>
              <a:t> </a:t>
            </a:r>
          </a:p>
          <a:p>
            <a:endParaRPr lang="pt-BR" spc="-5" dirty="0">
              <a:latin typeface="Calibri"/>
              <a:cs typeface="Calibri"/>
            </a:endParaRPr>
          </a:p>
          <a:p>
            <a:r>
              <a:rPr lang="pt-BR" sz="1800" spc="-5" dirty="0" err="1">
                <a:latin typeface="Courier New"/>
                <a:cs typeface="Courier New"/>
              </a:rPr>
              <a:t>Boxplot</a:t>
            </a:r>
            <a:r>
              <a:rPr lang="pt-BR" sz="1800" spc="-5" dirty="0">
                <a:latin typeface="Courier New"/>
                <a:cs typeface="Courier New"/>
              </a:rPr>
              <a:t>(variavel1~variavel2,data=...)</a:t>
            </a:r>
            <a:endParaRPr lang="pt-BR" sz="1800" dirty="0">
              <a:latin typeface="Courier New"/>
              <a:cs typeface="Courier New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986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BF4B9-7BCF-B03C-16B0-5F31337B6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4EBED0-CCFA-C841-1514-2052BD2AF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object 9">
            <a:extLst>
              <a:ext uri="{FF2B5EF4-FFF2-40B4-BE49-F238E27FC236}">
                <a16:creationId xmlns:a16="http://schemas.microsoft.com/office/drawing/2014/main" id="{17F3EFC1-7FEE-A21E-3240-01274B4DBC5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1798" y="1902975"/>
            <a:ext cx="6676228" cy="370175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0AA8932-7113-2D48-A439-52A61415E91E}"/>
              </a:ext>
            </a:extLst>
          </p:cNvPr>
          <p:cNvSpPr txBox="1"/>
          <p:nvPr/>
        </p:nvSpPr>
        <p:spPr>
          <a:xfrm>
            <a:off x="953728" y="5621573"/>
            <a:ext cx="6771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spc="-5" dirty="0">
                <a:cs typeface="Calibri"/>
              </a:rPr>
              <a:t>Para</a:t>
            </a:r>
            <a:r>
              <a:rPr lang="pt-BR" sz="1800" spc="10" dirty="0">
                <a:cs typeface="Calibri"/>
              </a:rPr>
              <a:t> </a:t>
            </a:r>
            <a:r>
              <a:rPr lang="pt-BR" sz="1800" spc="-5" dirty="0">
                <a:cs typeface="Calibri"/>
              </a:rPr>
              <a:t>fazer</a:t>
            </a:r>
            <a:r>
              <a:rPr lang="pt-BR" sz="1800" dirty="0">
                <a:cs typeface="Calibri"/>
              </a:rPr>
              <a:t> </a:t>
            </a:r>
            <a:r>
              <a:rPr lang="pt-BR" sz="1800" spc="-5" dirty="0" err="1">
                <a:cs typeface="Calibri"/>
              </a:rPr>
              <a:t>boxplot</a:t>
            </a:r>
            <a:r>
              <a:rPr lang="pt-BR" sz="1800" spc="-25" dirty="0">
                <a:cs typeface="Calibri"/>
              </a:rPr>
              <a:t> </a:t>
            </a:r>
            <a:r>
              <a:rPr lang="pt-BR" sz="1800" spc="-5" dirty="0">
                <a:cs typeface="Calibri"/>
              </a:rPr>
              <a:t>utilizamos</a:t>
            </a:r>
            <a:r>
              <a:rPr lang="pt-BR" sz="1800" spc="5" dirty="0">
                <a:cs typeface="Calibri"/>
              </a:rPr>
              <a:t> </a:t>
            </a:r>
            <a:r>
              <a:rPr lang="pt-BR" sz="1800" dirty="0">
                <a:cs typeface="Calibri"/>
              </a:rPr>
              <a:t>a função</a:t>
            </a:r>
            <a:r>
              <a:rPr lang="pt-BR" sz="1800" spc="5" dirty="0">
                <a:cs typeface="Calibri"/>
              </a:rPr>
              <a:t> </a:t>
            </a:r>
            <a:r>
              <a:rPr lang="pt-BR" sz="1800" spc="-5" dirty="0" err="1">
                <a:latin typeface="Courier New"/>
                <a:cs typeface="Courier New"/>
              </a:rPr>
              <a:t>boxplot</a:t>
            </a:r>
            <a:r>
              <a:rPr lang="pt-BR" sz="1800" spc="-5" dirty="0">
                <a:latin typeface="Calibri"/>
                <a:cs typeface="Calibri"/>
              </a:rPr>
              <a:t>: </a:t>
            </a:r>
            <a:r>
              <a:rPr lang="pt-BR" sz="1800" dirty="0">
                <a:latin typeface="Calibri"/>
                <a:cs typeface="Calibri"/>
              </a:rPr>
              <a:t> </a:t>
            </a:r>
          </a:p>
          <a:p>
            <a:endParaRPr lang="pt-BR" spc="-5" dirty="0">
              <a:latin typeface="Calibri"/>
              <a:cs typeface="Calibri"/>
            </a:endParaRPr>
          </a:p>
          <a:p>
            <a:r>
              <a:rPr lang="pt-BR" sz="1800" spc="-5" dirty="0" err="1">
                <a:latin typeface="Courier New"/>
                <a:cs typeface="Courier New"/>
              </a:rPr>
              <a:t>Boxplot</a:t>
            </a:r>
            <a:r>
              <a:rPr lang="pt-BR" sz="1800" spc="-5" dirty="0">
                <a:latin typeface="Courier New"/>
                <a:cs typeface="Courier New"/>
              </a:rPr>
              <a:t>(variavel1~variavel2,data=...,</a:t>
            </a:r>
            <a:r>
              <a:rPr lang="pt-BR" sz="1800" spc="-5" dirty="0" err="1">
                <a:latin typeface="Courier New"/>
                <a:cs typeface="Courier New"/>
              </a:rPr>
              <a:t>notch</a:t>
            </a:r>
            <a:r>
              <a:rPr lang="pt-BR" sz="1800" spc="-5" dirty="0">
                <a:latin typeface="Courier New"/>
                <a:cs typeface="Courier New"/>
              </a:rPr>
              <a:t>=TRUE)</a:t>
            </a:r>
            <a:endParaRPr lang="pt-BR" sz="1800" dirty="0">
              <a:latin typeface="Courier New"/>
              <a:cs typeface="Courier New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960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16A0C-16DA-49EE-141A-1B215D3FD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E1F35D-C2CB-3DC4-0059-22CB8F4C3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object 7">
            <a:extLst>
              <a:ext uri="{FF2B5EF4-FFF2-40B4-BE49-F238E27FC236}">
                <a16:creationId xmlns:a16="http://schemas.microsoft.com/office/drawing/2014/main" id="{D407CD94-592A-5693-943C-37AD2685B4A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6805" y="2027858"/>
            <a:ext cx="3786692" cy="2802283"/>
          </a:xfrm>
          <a:prstGeom prst="rect">
            <a:avLst/>
          </a:prstGeom>
        </p:spPr>
      </p:pic>
      <p:pic>
        <p:nvPicPr>
          <p:cNvPr id="5" name="object 12">
            <a:extLst>
              <a:ext uri="{FF2B5EF4-FFF2-40B4-BE49-F238E27FC236}">
                <a16:creationId xmlns:a16="http://schemas.microsoft.com/office/drawing/2014/main" id="{3BB91990-642F-E5F0-9C68-A5145F5AADE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36907" y="1757615"/>
            <a:ext cx="3828288" cy="3060192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22B578E-77EC-5CA3-8CC2-4D34E6B72F07}"/>
              </a:ext>
            </a:extLst>
          </p:cNvPr>
          <p:cNvSpPr txBox="1"/>
          <p:nvPr/>
        </p:nvSpPr>
        <p:spPr>
          <a:xfrm>
            <a:off x="2181924" y="5117592"/>
            <a:ext cx="6804760" cy="1328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BR" sz="1800" spc="-5" dirty="0">
                <a:cs typeface="Calibri"/>
              </a:rPr>
              <a:t>Para</a:t>
            </a:r>
            <a:r>
              <a:rPr lang="pt-BR" sz="1800" spc="10" dirty="0">
                <a:cs typeface="Calibri"/>
              </a:rPr>
              <a:t> </a:t>
            </a:r>
            <a:r>
              <a:rPr lang="pt-BR" sz="1800" spc="-5" dirty="0">
                <a:cs typeface="Calibri"/>
              </a:rPr>
              <a:t>fazer</a:t>
            </a:r>
            <a:r>
              <a:rPr lang="pt-BR" sz="1800" spc="5" dirty="0">
                <a:cs typeface="Calibri"/>
              </a:rPr>
              <a:t> </a:t>
            </a:r>
            <a:r>
              <a:rPr lang="pt-BR" sz="1800" dirty="0">
                <a:cs typeface="Calibri"/>
              </a:rPr>
              <a:t>um</a:t>
            </a:r>
            <a:r>
              <a:rPr lang="pt-BR" sz="1800" spc="-15" dirty="0">
                <a:cs typeface="Calibri"/>
              </a:rPr>
              <a:t> </a:t>
            </a:r>
            <a:r>
              <a:rPr lang="pt-BR" sz="1800" dirty="0">
                <a:cs typeface="Calibri"/>
              </a:rPr>
              <a:t>gráfico</a:t>
            </a:r>
            <a:r>
              <a:rPr lang="pt-BR" sz="1800" spc="-5" dirty="0">
                <a:cs typeface="Calibri"/>
              </a:rPr>
              <a:t> de </a:t>
            </a:r>
            <a:r>
              <a:rPr lang="pt-BR" sz="1800" dirty="0">
                <a:cs typeface="Calibri"/>
              </a:rPr>
              <a:t>frequências</a:t>
            </a:r>
            <a:r>
              <a:rPr lang="pt-BR" sz="1800" spc="-5" dirty="0">
                <a:cs typeface="Calibri"/>
              </a:rPr>
              <a:t> utilizamos</a:t>
            </a:r>
            <a:r>
              <a:rPr lang="pt-BR" sz="1800" spc="5" dirty="0">
                <a:cs typeface="Calibri"/>
              </a:rPr>
              <a:t> </a:t>
            </a:r>
            <a:r>
              <a:rPr lang="pt-BR" sz="1800" dirty="0">
                <a:cs typeface="Calibri"/>
              </a:rPr>
              <a:t>a</a:t>
            </a:r>
            <a:r>
              <a:rPr lang="pt-BR" sz="1800" spc="5" dirty="0">
                <a:cs typeface="Calibri"/>
              </a:rPr>
              <a:t> </a:t>
            </a:r>
            <a:r>
              <a:rPr lang="pt-BR" sz="1800" dirty="0">
                <a:cs typeface="Calibri"/>
              </a:rPr>
              <a:t>função </a:t>
            </a:r>
            <a:r>
              <a:rPr lang="pt-BR" sz="1800" spc="-5" dirty="0" err="1">
                <a:latin typeface="Courier New"/>
                <a:cs typeface="Courier New"/>
              </a:rPr>
              <a:t>hist</a:t>
            </a:r>
            <a:r>
              <a:rPr lang="pt-BR" sz="1800" spc="-5" dirty="0">
                <a:latin typeface="Calibri"/>
                <a:cs typeface="Calibri"/>
              </a:rPr>
              <a:t>: </a:t>
            </a:r>
            <a:r>
              <a:rPr lang="pt-BR" sz="1800" spc="-434" dirty="0">
                <a:latin typeface="Calibri"/>
                <a:cs typeface="Calibri"/>
              </a:rPr>
              <a:t> </a:t>
            </a:r>
            <a:r>
              <a:rPr lang="pt-BR" sz="1800" spc="-5" dirty="0" err="1">
                <a:latin typeface="Courier New"/>
                <a:cs typeface="Courier New"/>
              </a:rPr>
              <a:t>hist</a:t>
            </a:r>
            <a:r>
              <a:rPr lang="pt-BR" sz="1800" spc="-5" dirty="0">
                <a:latin typeface="Courier New"/>
                <a:cs typeface="Courier New"/>
              </a:rPr>
              <a:t>(data)</a:t>
            </a:r>
            <a:endParaRPr lang="pt-BR" sz="1800" dirty="0">
              <a:latin typeface="Courier New"/>
              <a:cs typeface="Courier New"/>
            </a:endParaRPr>
          </a:p>
          <a:p>
            <a:pPr marL="12700" marR="102870">
              <a:lnSpc>
                <a:spcPct val="100000"/>
              </a:lnSpc>
              <a:spcBef>
                <a:spcPts val="950"/>
              </a:spcBef>
            </a:pPr>
            <a:r>
              <a:rPr lang="pt-BR" sz="1800" spc="-5" dirty="0">
                <a:cs typeface="Calibri"/>
              </a:rPr>
              <a:t>Para</a:t>
            </a:r>
            <a:r>
              <a:rPr lang="pt-BR" sz="1800" spc="10" dirty="0">
                <a:cs typeface="Calibri"/>
              </a:rPr>
              <a:t> </a:t>
            </a:r>
            <a:r>
              <a:rPr lang="pt-BR" sz="1800" spc="-5" dirty="0">
                <a:cs typeface="Calibri"/>
              </a:rPr>
              <a:t>fazer</a:t>
            </a:r>
            <a:r>
              <a:rPr lang="pt-BR" sz="1800" spc="5" dirty="0">
                <a:cs typeface="Calibri"/>
              </a:rPr>
              <a:t> </a:t>
            </a:r>
            <a:r>
              <a:rPr lang="pt-BR" sz="1800" dirty="0">
                <a:cs typeface="Calibri"/>
              </a:rPr>
              <a:t>um</a:t>
            </a:r>
            <a:r>
              <a:rPr lang="pt-BR" sz="1800" spc="-15" dirty="0">
                <a:cs typeface="Calibri"/>
              </a:rPr>
              <a:t> </a:t>
            </a:r>
            <a:r>
              <a:rPr lang="pt-BR" sz="1800" dirty="0">
                <a:cs typeface="Calibri"/>
              </a:rPr>
              <a:t>gráfico</a:t>
            </a:r>
            <a:r>
              <a:rPr lang="pt-BR" sz="1800" spc="-5" dirty="0">
                <a:cs typeface="Calibri"/>
              </a:rPr>
              <a:t> de </a:t>
            </a:r>
            <a:r>
              <a:rPr lang="pt-BR" sz="1800" dirty="0">
                <a:cs typeface="Calibri"/>
              </a:rPr>
              <a:t>barras</a:t>
            </a:r>
            <a:r>
              <a:rPr lang="pt-BR" sz="1800" spc="5" dirty="0">
                <a:cs typeface="Calibri"/>
              </a:rPr>
              <a:t> </a:t>
            </a:r>
            <a:r>
              <a:rPr lang="pt-BR" sz="1800" spc="-5" dirty="0">
                <a:cs typeface="Calibri"/>
              </a:rPr>
              <a:t>utilizamos</a:t>
            </a:r>
            <a:r>
              <a:rPr lang="pt-BR" sz="1800" spc="5" dirty="0">
                <a:cs typeface="Calibri"/>
              </a:rPr>
              <a:t> </a:t>
            </a:r>
            <a:r>
              <a:rPr lang="pt-BR" sz="1800" dirty="0">
                <a:cs typeface="Calibri"/>
              </a:rPr>
              <a:t>a</a:t>
            </a:r>
            <a:r>
              <a:rPr lang="pt-BR" sz="1800" spc="5" dirty="0">
                <a:cs typeface="Calibri"/>
              </a:rPr>
              <a:t> </a:t>
            </a:r>
            <a:r>
              <a:rPr lang="pt-BR" sz="1800" dirty="0">
                <a:cs typeface="Calibri"/>
              </a:rPr>
              <a:t>função</a:t>
            </a:r>
            <a:r>
              <a:rPr lang="pt-BR" sz="1800" spc="5" dirty="0">
                <a:cs typeface="Calibri"/>
              </a:rPr>
              <a:t> </a:t>
            </a:r>
            <a:r>
              <a:rPr lang="pt-BR" sz="1800" spc="-5" dirty="0" err="1">
                <a:latin typeface="Courier New"/>
                <a:cs typeface="Courier New"/>
              </a:rPr>
              <a:t>barplot</a:t>
            </a:r>
            <a:r>
              <a:rPr lang="pt-BR" sz="1800" spc="-5" dirty="0">
                <a:latin typeface="Calibri"/>
                <a:cs typeface="Calibri"/>
              </a:rPr>
              <a:t>: </a:t>
            </a:r>
            <a:r>
              <a:rPr lang="pt-BR" sz="1800" spc="-434" dirty="0">
                <a:latin typeface="Calibri"/>
                <a:cs typeface="Calibri"/>
              </a:rPr>
              <a:t> </a:t>
            </a:r>
            <a:r>
              <a:rPr lang="pt-BR" sz="1800" spc="-5" dirty="0" err="1">
                <a:latin typeface="Courier New"/>
                <a:cs typeface="Courier New"/>
              </a:rPr>
              <a:t>barplot</a:t>
            </a:r>
            <a:r>
              <a:rPr lang="pt-BR" sz="1800" spc="-5" dirty="0">
                <a:latin typeface="Courier New"/>
                <a:cs typeface="Courier New"/>
              </a:rPr>
              <a:t>(valor1,</a:t>
            </a:r>
            <a:r>
              <a:rPr lang="pt-BR" sz="1800" spc="-10" dirty="0">
                <a:latin typeface="Courier New"/>
                <a:cs typeface="Courier New"/>
              </a:rPr>
              <a:t> </a:t>
            </a:r>
            <a:r>
              <a:rPr lang="pt-BR" sz="1800" spc="-5" dirty="0">
                <a:latin typeface="Courier New"/>
                <a:cs typeface="Courier New"/>
              </a:rPr>
              <a:t>valor2)</a:t>
            </a:r>
            <a:endParaRPr lang="pt-BR" sz="1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42650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E5E4B-42B9-8499-1FFC-ED9A0E1A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Distribuição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48A277-5A47-7126-7121-E9B131F7C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spc="-5" dirty="0">
                <a:cs typeface="Arial MT"/>
              </a:rPr>
              <a:t>As</a:t>
            </a:r>
            <a:r>
              <a:rPr lang="pt-BR" sz="1800" spc="-10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análises</a:t>
            </a:r>
            <a:r>
              <a:rPr lang="pt-BR" sz="1800" spc="5" dirty="0">
                <a:cs typeface="Arial MT"/>
              </a:rPr>
              <a:t> </a:t>
            </a:r>
            <a:r>
              <a:rPr lang="pt-BR" sz="1800" dirty="0">
                <a:cs typeface="Arial MT"/>
              </a:rPr>
              <a:t>que</a:t>
            </a:r>
            <a:r>
              <a:rPr lang="pt-BR" sz="1800" spc="10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vamos</a:t>
            </a:r>
            <a:r>
              <a:rPr lang="pt-BR" sz="1800" spc="5" dirty="0">
                <a:cs typeface="Arial MT"/>
              </a:rPr>
              <a:t> </a:t>
            </a:r>
            <a:r>
              <a:rPr lang="pt-BR" sz="1800" dirty="0">
                <a:cs typeface="Arial MT"/>
              </a:rPr>
              <a:t>utilizar</a:t>
            </a:r>
            <a:r>
              <a:rPr lang="pt-BR" sz="1800" spc="-10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tem</a:t>
            </a:r>
            <a:r>
              <a:rPr lang="pt-BR" sz="1800" spc="10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como </a:t>
            </a:r>
            <a:r>
              <a:rPr lang="pt-BR" sz="1800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pressuposto</a:t>
            </a:r>
            <a:r>
              <a:rPr lang="pt-BR" sz="1800" spc="10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a</a:t>
            </a:r>
            <a:r>
              <a:rPr lang="pt-BR" sz="1800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distribuição</a:t>
            </a:r>
            <a:r>
              <a:rPr lang="pt-BR" sz="1800" spc="10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normal</a:t>
            </a:r>
            <a:r>
              <a:rPr lang="pt-BR" sz="1800" spc="20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dos</a:t>
            </a:r>
            <a:r>
              <a:rPr lang="pt-BR" sz="1800" spc="10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dados</a:t>
            </a:r>
            <a:endParaRPr lang="pt-BR" sz="1800" dirty="0">
              <a:cs typeface="Arial MT"/>
            </a:endParaRPr>
          </a:p>
          <a:p>
            <a:endParaRPr lang="pt-BR" dirty="0"/>
          </a:p>
          <a:p>
            <a:r>
              <a:rPr lang="pt-BR" sz="1800" spc="-5" dirty="0">
                <a:cs typeface="Arial MT"/>
              </a:rPr>
              <a:t>Por</a:t>
            </a:r>
            <a:r>
              <a:rPr lang="pt-BR" sz="1800" dirty="0">
                <a:cs typeface="Arial MT"/>
              </a:rPr>
              <a:t> isso</a:t>
            </a:r>
            <a:r>
              <a:rPr lang="pt-BR" sz="1800" spc="-10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temos</a:t>
            </a:r>
            <a:r>
              <a:rPr lang="pt-BR" sz="1800" spc="5" dirty="0">
                <a:cs typeface="Arial MT"/>
              </a:rPr>
              <a:t> </a:t>
            </a:r>
            <a:r>
              <a:rPr lang="pt-BR" sz="1800" dirty="0">
                <a:cs typeface="Arial MT"/>
              </a:rPr>
              <a:t>que</a:t>
            </a:r>
            <a:r>
              <a:rPr lang="pt-BR" sz="1800" spc="10" dirty="0">
                <a:cs typeface="Arial MT"/>
              </a:rPr>
              <a:t> </a:t>
            </a:r>
            <a:r>
              <a:rPr lang="pt-BR" sz="1800" dirty="0">
                <a:cs typeface="Arial MT"/>
              </a:rPr>
              <a:t>verificar </a:t>
            </a:r>
            <a:r>
              <a:rPr lang="pt-BR" sz="1800" spc="-5" dirty="0">
                <a:cs typeface="Arial MT"/>
              </a:rPr>
              <a:t>se</a:t>
            </a:r>
            <a:r>
              <a:rPr lang="pt-BR" sz="1800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nossos</a:t>
            </a:r>
            <a:r>
              <a:rPr lang="pt-BR" sz="1800" spc="5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dados </a:t>
            </a:r>
            <a:r>
              <a:rPr lang="pt-BR" sz="1800" spc="-765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são</a:t>
            </a:r>
            <a:r>
              <a:rPr lang="pt-BR" sz="1800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normais</a:t>
            </a:r>
            <a:r>
              <a:rPr lang="pt-BR" sz="1800" spc="30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e</a:t>
            </a:r>
            <a:r>
              <a:rPr lang="pt-BR" sz="1800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se</a:t>
            </a:r>
            <a:r>
              <a:rPr lang="pt-BR" sz="1800" spc="15" dirty="0">
                <a:cs typeface="Arial MT"/>
              </a:rPr>
              <a:t> </a:t>
            </a:r>
            <a:r>
              <a:rPr lang="pt-BR" sz="1800" spc="-5" dirty="0">
                <a:cs typeface="Arial MT"/>
              </a:rPr>
              <a:t>necessário</a:t>
            </a:r>
            <a:r>
              <a:rPr lang="pt-BR" sz="1800" spc="10" dirty="0">
                <a:cs typeface="Arial MT"/>
              </a:rPr>
              <a:t> </a:t>
            </a:r>
            <a:r>
              <a:rPr lang="pt-BR" sz="1800" dirty="0">
                <a:cs typeface="Arial MT"/>
              </a:rPr>
              <a:t>transformá-los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object 13">
            <a:extLst>
              <a:ext uri="{FF2B5EF4-FFF2-40B4-BE49-F238E27FC236}">
                <a16:creationId xmlns:a16="http://schemas.microsoft.com/office/drawing/2014/main" id="{4463E0DD-5F2E-BBDC-7CB8-634D18D0F9C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5806" y="3918645"/>
            <a:ext cx="3441191" cy="257555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37B5B75-121F-4523-3625-D2DED928A47B}"/>
              </a:ext>
            </a:extLst>
          </p:cNvPr>
          <p:cNvSpPr txBox="1"/>
          <p:nvPr/>
        </p:nvSpPr>
        <p:spPr>
          <a:xfrm>
            <a:off x="1749305" y="4331502"/>
            <a:ext cx="6094324" cy="677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2340"/>
              </a:lnSpc>
              <a:spcBef>
                <a:spcPts val="100"/>
              </a:spcBef>
            </a:pPr>
            <a:r>
              <a:rPr lang="pt-BR" sz="1800" spc="-5" dirty="0">
                <a:cs typeface="Calibri"/>
              </a:rPr>
              <a:t>Para</a:t>
            </a:r>
            <a:r>
              <a:rPr lang="pt-BR" sz="1800" dirty="0">
                <a:cs typeface="Calibri"/>
              </a:rPr>
              <a:t> </a:t>
            </a:r>
            <a:r>
              <a:rPr lang="pt-BR" sz="1800" spc="-5" dirty="0">
                <a:cs typeface="Calibri"/>
              </a:rPr>
              <a:t>verificar</a:t>
            </a:r>
            <a:r>
              <a:rPr lang="pt-BR" sz="1800" spc="5" dirty="0">
                <a:cs typeface="Calibri"/>
              </a:rPr>
              <a:t> </a:t>
            </a:r>
            <a:r>
              <a:rPr lang="pt-BR" sz="1800" spc="-5" dirty="0">
                <a:cs typeface="Calibri"/>
              </a:rPr>
              <a:t>normalidade:</a:t>
            </a:r>
            <a:endParaRPr lang="pt-BR" sz="1800" dirty="0">
              <a:cs typeface="Calibri"/>
            </a:endParaRPr>
          </a:p>
          <a:p>
            <a:pPr marL="12700">
              <a:lnSpc>
                <a:spcPts val="2340"/>
              </a:lnSpc>
            </a:pPr>
            <a:r>
              <a:rPr lang="pt-BR" sz="1800" spc="-5" dirty="0" err="1">
                <a:latin typeface="Courier New"/>
                <a:cs typeface="Courier New"/>
              </a:rPr>
              <a:t>shapiro.test</a:t>
            </a:r>
            <a:r>
              <a:rPr lang="pt-BR" sz="1800" spc="-5" dirty="0">
                <a:latin typeface="Courier New"/>
                <a:cs typeface="Courier New"/>
              </a:rPr>
              <a:t>(dados)</a:t>
            </a:r>
            <a:endParaRPr lang="pt-BR" sz="1800" dirty="0">
              <a:latin typeface="Courier New"/>
              <a:cs typeface="Courier New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B29C732-5D53-7EC8-E3AA-171E7FF9D2FD}"/>
              </a:ext>
            </a:extLst>
          </p:cNvPr>
          <p:cNvSpPr txBox="1"/>
          <p:nvPr/>
        </p:nvSpPr>
        <p:spPr>
          <a:xfrm>
            <a:off x="1749305" y="5422109"/>
            <a:ext cx="3471848" cy="700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ts val="2365"/>
              </a:lnSpc>
              <a:spcBef>
                <a:spcPts val="100"/>
              </a:spcBef>
            </a:pPr>
            <a:r>
              <a:rPr lang="pt-BR" sz="1800" spc="-5" dirty="0">
                <a:cs typeface="Calibri"/>
              </a:rPr>
              <a:t>Para</a:t>
            </a:r>
            <a:r>
              <a:rPr lang="pt-BR" sz="1800" spc="-10" dirty="0">
                <a:cs typeface="Calibri"/>
              </a:rPr>
              <a:t> </a:t>
            </a:r>
            <a:r>
              <a:rPr lang="pt-BR" sz="1800" dirty="0">
                <a:cs typeface="Calibri"/>
              </a:rPr>
              <a:t>transformar</a:t>
            </a:r>
            <a:r>
              <a:rPr lang="pt-BR" sz="1800" spc="-5" dirty="0">
                <a:cs typeface="Calibri"/>
              </a:rPr>
              <a:t> </a:t>
            </a:r>
            <a:r>
              <a:rPr lang="pt-BR" sz="1800" dirty="0">
                <a:cs typeface="Calibri"/>
              </a:rPr>
              <a:t>dados</a:t>
            </a:r>
            <a:r>
              <a:rPr lang="pt-BR" sz="1800" spc="-30" dirty="0">
                <a:cs typeface="Calibri"/>
              </a:rPr>
              <a:t> </a:t>
            </a:r>
            <a:r>
              <a:rPr lang="pt-BR" sz="1800" dirty="0">
                <a:cs typeface="Calibri"/>
              </a:rPr>
              <a:t>(log10):</a:t>
            </a:r>
          </a:p>
          <a:p>
            <a:pPr marL="12700">
              <a:lnSpc>
                <a:spcPts val="2365"/>
              </a:lnSpc>
            </a:pPr>
            <a:r>
              <a:rPr lang="pt-BR" sz="1800" spc="-5" dirty="0" err="1">
                <a:latin typeface="Courier New"/>
                <a:cs typeface="Courier New"/>
              </a:rPr>
              <a:t>Logdados</a:t>
            </a:r>
            <a:r>
              <a:rPr lang="pt-BR" sz="1800" spc="-5" dirty="0">
                <a:latin typeface="Courier New"/>
                <a:cs typeface="Courier New"/>
              </a:rPr>
              <a:t>&lt;-log10(dados)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9715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37421-F9B3-F37D-1E15-6578352A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F8682E-1AD5-7872-92D7-99A59A188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Usada para avaliar se uma variável X afeta uma variável Y quando ambas são </a:t>
            </a:r>
            <a:r>
              <a:rPr lang="pt-BR" b="1" dirty="0"/>
              <a:t>contínuas</a:t>
            </a:r>
          </a:p>
          <a:p>
            <a:pPr marL="12700">
              <a:lnSpc>
                <a:spcPts val="2365"/>
              </a:lnSpc>
              <a:spcBef>
                <a:spcPts val="100"/>
              </a:spcBef>
            </a:pPr>
            <a:r>
              <a:rPr lang="pt-BR" sz="1800" spc="-5" dirty="0">
                <a:cs typeface="Calibri"/>
              </a:rPr>
              <a:t>Para</a:t>
            </a:r>
            <a:r>
              <a:rPr lang="pt-BR" sz="1800" spc="10" dirty="0">
                <a:cs typeface="Calibri"/>
              </a:rPr>
              <a:t> </a:t>
            </a:r>
            <a:r>
              <a:rPr lang="pt-BR" sz="1800" spc="-5" dirty="0">
                <a:cs typeface="Calibri"/>
              </a:rPr>
              <a:t>verificar</a:t>
            </a:r>
            <a:r>
              <a:rPr lang="pt-BR" sz="1800" spc="10" dirty="0">
                <a:cs typeface="Calibri"/>
              </a:rPr>
              <a:t> </a:t>
            </a:r>
            <a:r>
              <a:rPr lang="pt-BR" sz="1800" spc="-5" dirty="0">
                <a:cs typeface="Calibri"/>
              </a:rPr>
              <a:t>se</a:t>
            </a:r>
            <a:r>
              <a:rPr lang="pt-BR" sz="1800" spc="5" dirty="0">
                <a:cs typeface="Calibri"/>
              </a:rPr>
              <a:t> </a:t>
            </a:r>
            <a:r>
              <a:rPr lang="pt-BR" sz="1800" dirty="0">
                <a:cs typeface="Calibri"/>
              </a:rPr>
              <a:t>o</a:t>
            </a:r>
            <a:r>
              <a:rPr lang="pt-BR" sz="1800" spc="-5" dirty="0">
                <a:cs typeface="Calibri"/>
              </a:rPr>
              <a:t> </a:t>
            </a:r>
            <a:r>
              <a:rPr lang="pt-BR" sz="1800" dirty="0">
                <a:cs typeface="Calibri"/>
              </a:rPr>
              <a:t>conteúdo</a:t>
            </a:r>
            <a:r>
              <a:rPr lang="pt-BR" sz="1800" spc="-35" dirty="0">
                <a:cs typeface="Calibri"/>
              </a:rPr>
              <a:t> </a:t>
            </a:r>
            <a:r>
              <a:rPr lang="pt-BR" sz="1800" spc="-5" dirty="0">
                <a:cs typeface="Calibri"/>
              </a:rPr>
              <a:t>de </a:t>
            </a:r>
            <a:r>
              <a:rPr lang="pt-BR" sz="1800" dirty="0">
                <a:cs typeface="Calibri"/>
              </a:rPr>
              <a:t>água</a:t>
            </a:r>
            <a:r>
              <a:rPr lang="pt-BR" sz="1800" spc="-15" dirty="0">
                <a:cs typeface="Calibri"/>
              </a:rPr>
              <a:t> </a:t>
            </a:r>
            <a:r>
              <a:rPr lang="pt-BR" sz="1800" spc="-5" dirty="0">
                <a:cs typeface="Calibri"/>
              </a:rPr>
              <a:t>no solo</a:t>
            </a:r>
            <a:r>
              <a:rPr lang="pt-BR" sz="1800" spc="-15" dirty="0">
                <a:cs typeface="Calibri"/>
              </a:rPr>
              <a:t> </a:t>
            </a:r>
            <a:r>
              <a:rPr lang="pt-BR" sz="1800" dirty="0">
                <a:cs typeface="Calibri"/>
              </a:rPr>
              <a:t>afeta</a:t>
            </a:r>
            <a:r>
              <a:rPr lang="pt-BR" sz="1800" spc="15" dirty="0">
                <a:cs typeface="Calibri"/>
              </a:rPr>
              <a:t> </a:t>
            </a:r>
            <a:r>
              <a:rPr lang="pt-BR" sz="1800" dirty="0">
                <a:cs typeface="Calibri"/>
              </a:rPr>
              <a:t>a altura</a:t>
            </a:r>
          </a:p>
          <a:p>
            <a:pPr marL="0" marR="5080" indent="0">
              <a:lnSpc>
                <a:spcPts val="2400"/>
              </a:lnSpc>
              <a:spcBef>
                <a:spcPts val="45"/>
              </a:spcBef>
              <a:buNone/>
            </a:pPr>
            <a:r>
              <a:rPr lang="pt-BR" sz="1800" spc="-5" dirty="0" err="1">
                <a:latin typeface="Courier New"/>
                <a:cs typeface="Courier New"/>
              </a:rPr>
              <a:t>regressao</a:t>
            </a:r>
            <a:r>
              <a:rPr lang="pt-BR" sz="1800" spc="-5" dirty="0">
                <a:latin typeface="Courier New"/>
                <a:cs typeface="Courier New"/>
              </a:rPr>
              <a:t>&lt;-</a:t>
            </a:r>
            <a:r>
              <a:rPr lang="pt-BR" sz="1800" spc="-5" dirty="0" err="1">
                <a:latin typeface="Courier New"/>
                <a:cs typeface="Courier New"/>
              </a:rPr>
              <a:t>lm</a:t>
            </a:r>
            <a:r>
              <a:rPr lang="pt-BR" sz="1800" spc="-5" dirty="0">
                <a:latin typeface="Courier New"/>
                <a:cs typeface="Courier New"/>
              </a:rPr>
              <a:t>(</a:t>
            </a:r>
            <a:r>
              <a:rPr lang="pt-BR" sz="1800" spc="-5" dirty="0" err="1">
                <a:latin typeface="Courier New"/>
                <a:cs typeface="Courier New"/>
              </a:rPr>
              <a:t>tabela$ALTURA~tabela$Conteúdo_água_solo</a:t>
            </a:r>
            <a:r>
              <a:rPr lang="pt-BR" sz="1800" spc="-5" dirty="0">
                <a:latin typeface="Courier New"/>
                <a:cs typeface="Courier New"/>
              </a:rPr>
              <a:t>) </a:t>
            </a:r>
            <a:r>
              <a:rPr lang="pt-BR" sz="1800" spc="-1190" dirty="0">
                <a:latin typeface="Courier New"/>
                <a:cs typeface="Courier New"/>
              </a:rPr>
              <a:t> </a:t>
            </a:r>
            <a:r>
              <a:rPr lang="pt-BR" sz="1800" spc="-5" dirty="0" err="1">
                <a:latin typeface="Courier New"/>
                <a:cs typeface="Courier New"/>
              </a:rPr>
              <a:t>summary</a:t>
            </a:r>
            <a:r>
              <a:rPr lang="pt-BR" sz="1800" spc="-5" dirty="0">
                <a:latin typeface="Courier New"/>
                <a:cs typeface="Courier New"/>
              </a:rPr>
              <a:t>(</a:t>
            </a:r>
            <a:r>
              <a:rPr lang="pt-BR" sz="1800" spc="-5" dirty="0" err="1">
                <a:latin typeface="Courier New"/>
                <a:cs typeface="Courier New"/>
              </a:rPr>
              <a:t>regressao</a:t>
            </a:r>
            <a:r>
              <a:rPr lang="pt-BR" sz="1800" spc="-5" dirty="0">
                <a:latin typeface="Courier New"/>
                <a:cs typeface="Courier New"/>
              </a:rPr>
              <a:t>)</a:t>
            </a:r>
            <a:endParaRPr lang="pt-BR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9B1093C-8125-033A-1C48-533DCC37DBF7}"/>
              </a:ext>
            </a:extLst>
          </p:cNvPr>
          <p:cNvSpPr/>
          <p:nvPr/>
        </p:nvSpPr>
        <p:spPr>
          <a:xfrm>
            <a:off x="7916895" y="550854"/>
            <a:ext cx="3680238" cy="10411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501E2C6-0F22-440C-67DE-C65BCC40F0F2}"/>
              </a:ext>
            </a:extLst>
          </p:cNvPr>
          <p:cNvSpPr txBox="1"/>
          <p:nvPr/>
        </p:nvSpPr>
        <p:spPr>
          <a:xfrm>
            <a:off x="8071837" y="748257"/>
            <a:ext cx="3680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</a:t>
            </a:r>
            <a:r>
              <a:rPr lang="pt-BR" b="1" dirty="0"/>
              <a:t>altura</a:t>
            </a:r>
            <a:r>
              <a:rPr lang="pt-BR" dirty="0"/>
              <a:t> dos indivíduos varia com </a:t>
            </a:r>
          </a:p>
          <a:p>
            <a:r>
              <a:rPr lang="pt-BR" dirty="0"/>
              <a:t>o </a:t>
            </a:r>
            <a:r>
              <a:rPr lang="pt-BR" b="1" dirty="0"/>
              <a:t>conteúdo de água no solo</a:t>
            </a:r>
            <a:r>
              <a:rPr lang="pt-BR" dirty="0"/>
              <a:t>?</a:t>
            </a:r>
          </a:p>
        </p:txBody>
      </p:sp>
      <p:pic>
        <p:nvPicPr>
          <p:cNvPr id="7" name="object 8">
            <a:extLst>
              <a:ext uri="{FF2B5EF4-FFF2-40B4-BE49-F238E27FC236}">
                <a16:creationId xmlns:a16="http://schemas.microsoft.com/office/drawing/2014/main" id="{B202C613-56B6-AFF0-E38F-A4113648CA9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1515" y="3805084"/>
            <a:ext cx="5262185" cy="264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69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940D8-67E8-A973-BA20-B4909B97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linear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E9D6BE-4C7E-680E-2970-58B4481DE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spc="-5" dirty="0">
                <a:cs typeface="Calibri"/>
              </a:rPr>
              <a:t>Plotando:</a:t>
            </a:r>
            <a:r>
              <a:rPr lang="pt-BR" sz="1800" spc="-5" dirty="0">
                <a:latin typeface="Calibri"/>
                <a:cs typeface="Calibri"/>
              </a:rPr>
              <a:t> </a:t>
            </a:r>
            <a:r>
              <a:rPr lang="pt-BR" sz="1800" dirty="0">
                <a:latin typeface="Calibri"/>
                <a:cs typeface="Calibri"/>
              </a:rPr>
              <a:t> </a:t>
            </a:r>
            <a:r>
              <a:rPr lang="pt-BR" sz="1800" spc="-5" dirty="0" err="1">
                <a:latin typeface="Courier New"/>
                <a:cs typeface="Courier New"/>
              </a:rPr>
              <a:t>plot</a:t>
            </a:r>
            <a:r>
              <a:rPr lang="pt-BR" sz="1800" spc="-5" dirty="0">
                <a:latin typeface="Courier New"/>
                <a:cs typeface="Courier New"/>
              </a:rPr>
              <a:t>(</a:t>
            </a:r>
            <a:r>
              <a:rPr lang="pt-BR" sz="1800" spc="-5" dirty="0" err="1">
                <a:latin typeface="Courier New"/>
                <a:cs typeface="Courier New"/>
              </a:rPr>
              <a:t>tabela$ALTURA~tabela$Conteúdo_água_solo</a:t>
            </a:r>
            <a:r>
              <a:rPr lang="pt-BR" sz="1800" spc="-5" dirty="0">
                <a:latin typeface="Courier New"/>
                <a:cs typeface="Courier New"/>
              </a:rPr>
              <a:t>) </a:t>
            </a:r>
            <a:r>
              <a:rPr lang="pt-BR" sz="1800" spc="-1190" dirty="0">
                <a:latin typeface="Courier New"/>
                <a:cs typeface="Courier New"/>
              </a:rPr>
              <a:t> </a:t>
            </a:r>
            <a:r>
              <a:rPr lang="pt-BR" sz="1800" spc="-5" dirty="0" err="1">
                <a:latin typeface="Courier New"/>
                <a:cs typeface="Courier New"/>
              </a:rPr>
              <a:t>abline</a:t>
            </a:r>
            <a:r>
              <a:rPr lang="pt-BR" sz="1800" spc="-5" dirty="0">
                <a:latin typeface="Courier New"/>
                <a:cs typeface="Courier New"/>
              </a:rPr>
              <a:t>(</a:t>
            </a:r>
            <a:r>
              <a:rPr lang="pt-BR" sz="1800" spc="-5" dirty="0" err="1">
                <a:latin typeface="Courier New"/>
                <a:cs typeface="Courier New"/>
              </a:rPr>
              <a:t>regressao</a:t>
            </a:r>
            <a:r>
              <a:rPr lang="pt-BR" sz="1800" spc="-5" dirty="0">
                <a:latin typeface="Courier New"/>
                <a:cs typeface="Courier New"/>
              </a:rPr>
              <a:t>)</a:t>
            </a:r>
            <a:endParaRPr lang="pt-BR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object 8">
            <a:extLst>
              <a:ext uri="{FF2B5EF4-FFF2-40B4-BE49-F238E27FC236}">
                <a16:creationId xmlns:a16="http://schemas.microsoft.com/office/drawing/2014/main" id="{F52177B8-6D83-3062-C406-E4BF9ED4B20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0743" y="2668352"/>
            <a:ext cx="4570659" cy="413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39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20521-E8F2-16D9-58CB-81CBA9391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Correlação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9662F4-0DCA-D1DF-742F-CFDA29051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Usada para avaliar </a:t>
            </a:r>
            <a:r>
              <a:rPr lang="pt-BR" b="1" dirty="0"/>
              <a:t>se/ quanto </a:t>
            </a:r>
            <a:r>
              <a:rPr lang="pt-BR" dirty="0"/>
              <a:t>a variável A está relacionada à variável B quando ambas são contínuas</a:t>
            </a:r>
          </a:p>
          <a:p>
            <a:r>
              <a:rPr lang="pt-BR" dirty="0"/>
              <a:t>Para verificar se existe uma relação entre Altura e DAP: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cor.test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tabels$ALTURA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tabela$DAP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3D28C2F9-BB15-9647-583D-B4019AE57F7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8298" y="3773057"/>
            <a:ext cx="7604586" cy="2496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185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1ED705-77CD-4336-2D62-9BF3E131E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variância - ANOVA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633E7D-2BE9-FBA8-C9AB-7FE7D8AD8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Usada quando queremos comparar a variância de três ou mais amostras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Por exemplo: verificar se existe diferença na altura das espécies A, B e C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3F0162-E299-5F9F-E7E0-83F3747AF9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57"/>
          <a:stretch/>
        </p:blipFill>
        <p:spPr>
          <a:xfrm>
            <a:off x="1376513" y="5089221"/>
            <a:ext cx="7983793" cy="1165122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74931E75-70BB-AABE-E2D4-F8D69244E2C0}"/>
              </a:ext>
            </a:extLst>
          </p:cNvPr>
          <p:cNvSpPr/>
          <p:nvPr/>
        </p:nvSpPr>
        <p:spPr>
          <a:xfrm>
            <a:off x="4824665" y="4986462"/>
            <a:ext cx="733530" cy="492369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59B5B29-A943-E88F-6A5F-01E0B594D745}"/>
              </a:ext>
            </a:extLst>
          </p:cNvPr>
          <p:cNvSpPr/>
          <p:nvPr/>
        </p:nvSpPr>
        <p:spPr>
          <a:xfrm>
            <a:off x="1917849" y="4986463"/>
            <a:ext cx="733530" cy="492369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9ED2B3D-A5DA-CF34-B97D-9399AFA03837}"/>
              </a:ext>
            </a:extLst>
          </p:cNvPr>
          <p:cNvSpPr txBox="1"/>
          <p:nvPr/>
        </p:nvSpPr>
        <p:spPr>
          <a:xfrm>
            <a:off x="2284614" y="4557447"/>
            <a:ext cx="1072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Categórica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BC0AE4B-347D-BC1A-73A2-61AE0FC8C681}"/>
              </a:ext>
            </a:extLst>
          </p:cNvPr>
          <p:cNvSpPr txBox="1"/>
          <p:nvPr/>
        </p:nvSpPr>
        <p:spPr>
          <a:xfrm>
            <a:off x="5368409" y="4562039"/>
            <a:ext cx="927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Contínua</a:t>
            </a:r>
          </a:p>
        </p:txBody>
      </p:sp>
    </p:spTree>
    <p:extLst>
      <p:ext uri="{BB962C8B-B14F-4D97-AF65-F5344CB8AC3E}">
        <p14:creationId xmlns:p14="http://schemas.microsoft.com/office/powerpoint/2010/main" val="6502684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24BB0-E04C-72F0-61D8-92593EEE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variância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0656E0-C0BE-42DF-D28E-70C4E0FB6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5080">
              <a:lnSpc>
                <a:spcPct val="98600"/>
              </a:lnSpc>
              <a:spcBef>
                <a:spcPts val="135"/>
              </a:spcBef>
            </a:pPr>
            <a:r>
              <a:rPr lang="pt-BR" sz="1800" spc="-5" dirty="0">
                <a:cs typeface="Calibri"/>
              </a:rPr>
              <a:t>Verificar</a:t>
            </a:r>
            <a:r>
              <a:rPr lang="pt-BR" sz="1800" spc="10" dirty="0">
                <a:cs typeface="Calibri"/>
              </a:rPr>
              <a:t> </a:t>
            </a:r>
            <a:r>
              <a:rPr lang="pt-BR" sz="1800" spc="-5" dirty="0">
                <a:cs typeface="Calibri"/>
              </a:rPr>
              <a:t>se</a:t>
            </a:r>
            <a:r>
              <a:rPr lang="pt-BR" sz="1800" spc="10" dirty="0">
                <a:cs typeface="Calibri"/>
              </a:rPr>
              <a:t> </a:t>
            </a:r>
            <a:r>
              <a:rPr lang="pt-BR" sz="1800" spc="-5" dirty="0">
                <a:cs typeface="Calibri"/>
              </a:rPr>
              <a:t>existe</a:t>
            </a:r>
            <a:r>
              <a:rPr lang="pt-BR" sz="1800" spc="10" dirty="0">
                <a:cs typeface="Calibri"/>
              </a:rPr>
              <a:t> </a:t>
            </a:r>
            <a:r>
              <a:rPr lang="pt-BR" sz="1800" spc="-5" dirty="0">
                <a:cs typeface="Calibri"/>
              </a:rPr>
              <a:t>diferença</a:t>
            </a:r>
            <a:r>
              <a:rPr lang="pt-BR" sz="1800" spc="10" dirty="0">
                <a:cs typeface="Calibri"/>
              </a:rPr>
              <a:t> </a:t>
            </a:r>
            <a:r>
              <a:rPr lang="pt-BR" sz="1800" spc="-5" dirty="0">
                <a:cs typeface="Calibri"/>
              </a:rPr>
              <a:t>na</a:t>
            </a:r>
            <a:r>
              <a:rPr lang="pt-BR" sz="1800" dirty="0">
                <a:cs typeface="Calibri"/>
              </a:rPr>
              <a:t> </a:t>
            </a:r>
            <a:r>
              <a:rPr lang="pt-BR" sz="1800" spc="-5" dirty="0">
                <a:cs typeface="Calibri"/>
              </a:rPr>
              <a:t>altura</a:t>
            </a:r>
            <a:r>
              <a:rPr lang="pt-BR" sz="1800" spc="5" dirty="0">
                <a:cs typeface="Calibri"/>
              </a:rPr>
              <a:t> </a:t>
            </a:r>
            <a:r>
              <a:rPr lang="pt-BR" sz="1800" dirty="0">
                <a:cs typeface="Calibri"/>
              </a:rPr>
              <a:t>entre</a:t>
            </a:r>
            <a:r>
              <a:rPr lang="pt-BR" sz="1800" spc="5" dirty="0">
                <a:cs typeface="Calibri"/>
              </a:rPr>
              <a:t> </a:t>
            </a:r>
            <a:r>
              <a:rPr lang="pt-BR" sz="1800" dirty="0">
                <a:cs typeface="Calibri"/>
              </a:rPr>
              <a:t>as</a:t>
            </a:r>
            <a:r>
              <a:rPr lang="pt-BR" sz="1800" spc="5" dirty="0">
                <a:cs typeface="Calibri"/>
              </a:rPr>
              <a:t> </a:t>
            </a:r>
            <a:r>
              <a:rPr lang="pt-BR" sz="1800" dirty="0">
                <a:cs typeface="Calibri"/>
              </a:rPr>
              <a:t>espécie</a:t>
            </a:r>
            <a:r>
              <a:rPr lang="pt-BR" sz="1800" spc="10" dirty="0">
                <a:cs typeface="Calibri"/>
              </a:rPr>
              <a:t> </a:t>
            </a:r>
            <a:r>
              <a:rPr lang="pt-BR" sz="1800" dirty="0">
                <a:cs typeface="Calibri"/>
              </a:rPr>
              <a:t>A,</a:t>
            </a:r>
            <a:r>
              <a:rPr lang="pt-BR" sz="1800" spc="-5" dirty="0">
                <a:cs typeface="Calibri"/>
              </a:rPr>
              <a:t> </a:t>
            </a:r>
            <a:r>
              <a:rPr lang="pt-BR" sz="1800" dirty="0">
                <a:cs typeface="Calibri"/>
              </a:rPr>
              <a:t>B</a:t>
            </a:r>
            <a:r>
              <a:rPr lang="pt-BR" sz="1800" spc="-5" dirty="0">
                <a:cs typeface="Calibri"/>
              </a:rPr>
              <a:t> </a:t>
            </a:r>
            <a:r>
              <a:rPr lang="pt-BR" sz="1800" dirty="0">
                <a:cs typeface="Calibri"/>
              </a:rPr>
              <a:t>e </a:t>
            </a:r>
            <a:r>
              <a:rPr lang="pt-BR" sz="1800" spc="-5" dirty="0">
                <a:cs typeface="Calibri"/>
              </a:rPr>
              <a:t>C: </a:t>
            </a:r>
          </a:p>
          <a:p>
            <a:pPr marL="0" marR="5080" indent="0">
              <a:lnSpc>
                <a:spcPct val="98600"/>
              </a:lnSpc>
              <a:spcBef>
                <a:spcPts val="135"/>
              </a:spcBef>
              <a:buNone/>
            </a:pPr>
            <a:r>
              <a:rPr lang="pt-BR" sz="1800" spc="-434" dirty="0">
                <a:latin typeface="Calibri"/>
                <a:cs typeface="Calibri"/>
              </a:rPr>
              <a:t> </a:t>
            </a:r>
            <a:r>
              <a:rPr lang="pt-BR" sz="1800" spc="-5" dirty="0">
                <a:latin typeface="Courier New"/>
                <a:cs typeface="Courier New"/>
              </a:rPr>
              <a:t>anova&lt;-</a:t>
            </a:r>
            <a:r>
              <a:rPr lang="pt-BR" sz="1800" spc="-5" dirty="0" err="1">
                <a:latin typeface="Courier New"/>
                <a:cs typeface="Courier New"/>
              </a:rPr>
              <a:t>aov</a:t>
            </a:r>
            <a:r>
              <a:rPr lang="pt-BR" sz="1800" spc="-5" dirty="0">
                <a:latin typeface="Courier New"/>
                <a:cs typeface="Courier New"/>
              </a:rPr>
              <a:t>(</a:t>
            </a:r>
            <a:r>
              <a:rPr lang="pt-BR" sz="1800" spc="-5" dirty="0" err="1">
                <a:latin typeface="Courier New"/>
                <a:cs typeface="Courier New"/>
              </a:rPr>
              <a:t>tabela$ALTURA~tabela$Espécie</a:t>
            </a:r>
            <a:r>
              <a:rPr lang="pt-BR" sz="1800" spc="-5" dirty="0">
                <a:latin typeface="Courier New"/>
                <a:cs typeface="Courier New"/>
              </a:rPr>
              <a:t>) </a:t>
            </a:r>
            <a:r>
              <a:rPr lang="pt-BR" sz="1800" dirty="0">
                <a:latin typeface="Courier New"/>
                <a:cs typeface="Courier New"/>
              </a:rPr>
              <a:t> </a:t>
            </a:r>
          </a:p>
          <a:p>
            <a:pPr marL="0" marR="5080" indent="0">
              <a:lnSpc>
                <a:spcPct val="98600"/>
              </a:lnSpc>
              <a:spcBef>
                <a:spcPts val="135"/>
              </a:spcBef>
              <a:buNone/>
            </a:pPr>
            <a:r>
              <a:rPr lang="pt-BR" sz="1800" spc="-5" dirty="0" err="1">
                <a:latin typeface="Courier New"/>
                <a:cs typeface="Courier New"/>
              </a:rPr>
              <a:t>summary</a:t>
            </a:r>
            <a:r>
              <a:rPr lang="pt-BR" sz="1800" spc="-5" dirty="0">
                <a:latin typeface="Courier New"/>
                <a:cs typeface="Courier New"/>
              </a:rPr>
              <a:t>(anova)</a:t>
            </a:r>
            <a:endParaRPr lang="pt-BR" sz="1800" dirty="0">
              <a:latin typeface="Courier New"/>
              <a:cs typeface="Courier New"/>
            </a:endParaRPr>
          </a:p>
          <a:p>
            <a:pPr marL="12700">
              <a:lnSpc>
                <a:spcPts val="2365"/>
              </a:lnSpc>
              <a:spcBef>
                <a:spcPts val="75"/>
              </a:spcBef>
            </a:pPr>
            <a:endParaRPr lang="pt-BR" sz="1800" spc="-5" dirty="0">
              <a:latin typeface="Calibri"/>
              <a:cs typeface="Calibri"/>
            </a:endParaRPr>
          </a:p>
          <a:p>
            <a:pPr marL="12700">
              <a:lnSpc>
                <a:spcPts val="2365"/>
              </a:lnSpc>
              <a:spcBef>
                <a:spcPts val="75"/>
              </a:spcBef>
            </a:pPr>
            <a:r>
              <a:rPr lang="pt-BR" sz="1800" spc="-5" dirty="0">
                <a:cs typeface="Calibri"/>
              </a:rPr>
              <a:t>Se</a:t>
            </a:r>
            <a:r>
              <a:rPr lang="pt-BR" sz="1800" spc="-15" dirty="0">
                <a:cs typeface="Calibri"/>
              </a:rPr>
              <a:t> </a:t>
            </a:r>
            <a:r>
              <a:rPr lang="pt-BR" sz="1800" spc="-5" dirty="0">
                <a:cs typeface="Calibri"/>
              </a:rPr>
              <a:t>houver</a:t>
            </a:r>
            <a:r>
              <a:rPr lang="pt-BR" sz="1800" spc="-30" dirty="0">
                <a:cs typeface="Calibri"/>
              </a:rPr>
              <a:t> </a:t>
            </a:r>
            <a:r>
              <a:rPr lang="pt-BR" sz="1800" spc="-5" dirty="0">
                <a:cs typeface="Calibri"/>
              </a:rPr>
              <a:t>diferenças:</a:t>
            </a:r>
            <a:endParaRPr lang="pt-BR" sz="1800" dirty="0">
              <a:cs typeface="Calibri"/>
            </a:endParaRPr>
          </a:p>
          <a:p>
            <a:pPr marL="0" indent="0">
              <a:lnSpc>
                <a:spcPts val="2365"/>
              </a:lnSpc>
              <a:buNone/>
            </a:pPr>
            <a:r>
              <a:rPr lang="pt-BR" sz="1800" spc="-5" dirty="0" err="1">
                <a:latin typeface="Courier New"/>
                <a:cs typeface="Courier New"/>
              </a:rPr>
              <a:t>TukeyHSD</a:t>
            </a:r>
            <a:r>
              <a:rPr lang="pt-BR" sz="1800" spc="-5" dirty="0">
                <a:latin typeface="Courier New"/>
                <a:cs typeface="Courier New"/>
              </a:rPr>
              <a:t>(anova)</a:t>
            </a:r>
            <a:endParaRPr lang="pt-BR" sz="1800" dirty="0">
              <a:latin typeface="Courier New"/>
              <a:cs typeface="Courier New"/>
            </a:endParaRPr>
          </a:p>
          <a:p>
            <a:endParaRPr lang="pt-BR" dirty="0"/>
          </a:p>
        </p:txBody>
      </p:sp>
      <p:pic>
        <p:nvPicPr>
          <p:cNvPr id="4" name="object 8">
            <a:extLst>
              <a:ext uri="{FF2B5EF4-FFF2-40B4-BE49-F238E27FC236}">
                <a16:creationId xmlns:a16="http://schemas.microsoft.com/office/drawing/2014/main" id="{2842D5F0-DB78-391D-7D9E-FF3D68475BA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7505" y="3099530"/>
            <a:ext cx="5794248" cy="309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5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21657D-C5D2-1B9D-AADA-756BA95D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 de dados</a:t>
            </a:r>
          </a:p>
        </p:txBody>
      </p:sp>
      <p:pic>
        <p:nvPicPr>
          <p:cNvPr id="4" name="object 10">
            <a:extLst>
              <a:ext uri="{FF2B5EF4-FFF2-40B4-BE49-F238E27FC236}">
                <a16:creationId xmlns:a16="http://schemas.microsoft.com/office/drawing/2014/main" id="{F17554C0-DDB0-1649-D7E7-036FDE5FE4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48499" y="2342522"/>
            <a:ext cx="3622640" cy="2172956"/>
          </a:xfrm>
          <a:prstGeom prst="rect">
            <a:avLst/>
          </a:prstGeom>
        </p:spPr>
      </p:pic>
      <p:pic>
        <p:nvPicPr>
          <p:cNvPr id="5" name="object 9">
            <a:extLst>
              <a:ext uri="{FF2B5EF4-FFF2-40B4-BE49-F238E27FC236}">
                <a16:creationId xmlns:a16="http://schemas.microsoft.com/office/drawing/2014/main" id="{A06A0648-B56B-8DB9-883B-528A94824F5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14970" y="1195067"/>
            <a:ext cx="2644139" cy="3372611"/>
          </a:xfrm>
          <a:prstGeom prst="rect">
            <a:avLst/>
          </a:prstGeom>
        </p:spPr>
      </p:pic>
      <p:pic>
        <p:nvPicPr>
          <p:cNvPr id="6" name="object 11">
            <a:extLst>
              <a:ext uri="{FF2B5EF4-FFF2-40B4-BE49-F238E27FC236}">
                <a16:creationId xmlns:a16="http://schemas.microsoft.com/office/drawing/2014/main" id="{EEA3B672-E21A-AEFE-D6F2-A47C0867E17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57321" y="4515478"/>
            <a:ext cx="1088402" cy="2161911"/>
          </a:xfrm>
          <a:prstGeom prst="rect">
            <a:avLst/>
          </a:prstGeom>
        </p:spPr>
      </p:pic>
      <p:pic>
        <p:nvPicPr>
          <p:cNvPr id="7" name="object 13">
            <a:extLst>
              <a:ext uri="{FF2B5EF4-FFF2-40B4-BE49-F238E27FC236}">
                <a16:creationId xmlns:a16="http://schemas.microsoft.com/office/drawing/2014/main" id="{BC69E834-ACC7-DD55-5762-D9554932419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01152" y="4216629"/>
            <a:ext cx="2580848" cy="1720632"/>
          </a:xfrm>
          <a:prstGeom prst="rect">
            <a:avLst/>
          </a:prstGeom>
        </p:spPr>
      </p:pic>
      <p:pic>
        <p:nvPicPr>
          <p:cNvPr id="8" name="object 12">
            <a:extLst>
              <a:ext uri="{FF2B5EF4-FFF2-40B4-BE49-F238E27FC236}">
                <a16:creationId xmlns:a16="http://schemas.microsoft.com/office/drawing/2014/main" id="{409D4618-8714-7AD0-84D1-8284FEE6D1D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10919" y="2479402"/>
            <a:ext cx="2005757" cy="1831312"/>
          </a:xfrm>
          <a:prstGeom prst="rect">
            <a:avLst/>
          </a:prstGeom>
        </p:spPr>
      </p:pic>
      <p:pic>
        <p:nvPicPr>
          <p:cNvPr id="1026" name="Picture 2" descr="O que é uma Placa de Petri - Definição, Uso e Aplicação.">
            <a:extLst>
              <a:ext uri="{FF2B5EF4-FFF2-40B4-BE49-F238E27FC236}">
                <a16:creationId xmlns:a16="http://schemas.microsoft.com/office/drawing/2014/main" id="{C0D71314-EE38-A0FD-74A4-B6710C861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76" y="4247975"/>
            <a:ext cx="3326015" cy="216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8383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12E36-1AD2-8BF8-3CA7-81BBC25C5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6FEB3-BA3D-5A7E-0153-F17B04F64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de variância - ANOVA</a:t>
            </a:r>
          </a:p>
        </p:txBody>
      </p:sp>
      <p:pic>
        <p:nvPicPr>
          <p:cNvPr id="6" name="object 8">
            <a:extLst>
              <a:ext uri="{FF2B5EF4-FFF2-40B4-BE49-F238E27FC236}">
                <a16:creationId xmlns:a16="http://schemas.microsoft.com/office/drawing/2014/main" id="{68F7E63C-B69B-1CDB-8F97-02F465BC86F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442421" y="1956916"/>
            <a:ext cx="4643968" cy="413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217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9F982-0428-D60D-BB62-54961D19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 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1529AD-99EA-64D2-1D51-32696CA2E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Usado quando queremos comparar a média de duas amostras</a:t>
            </a:r>
          </a:p>
          <a:p>
            <a:r>
              <a:rPr lang="pt-BR" dirty="0"/>
              <a:t>Para verificar se existe diferença na altura de plantas de restinga e mata: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test.t(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tabela$ALTURA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tabela$População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E9D676F-CA27-B4BA-ECB7-C681CC59E2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57"/>
          <a:stretch/>
        </p:blipFill>
        <p:spPr>
          <a:xfrm>
            <a:off x="1376513" y="5089221"/>
            <a:ext cx="7983793" cy="1165122"/>
          </a:xfrm>
          <a:prstGeom prst="rect">
            <a:avLst/>
          </a:prstGeom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AABFB8FD-9511-8FEA-9584-E65323E5CD77}"/>
              </a:ext>
            </a:extLst>
          </p:cNvPr>
          <p:cNvSpPr/>
          <p:nvPr/>
        </p:nvSpPr>
        <p:spPr>
          <a:xfrm>
            <a:off x="3776792" y="4913643"/>
            <a:ext cx="915787" cy="58528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D984DEB-F05F-1FF6-A93F-2E216A0A1A07}"/>
              </a:ext>
            </a:extLst>
          </p:cNvPr>
          <p:cNvSpPr/>
          <p:nvPr/>
        </p:nvSpPr>
        <p:spPr>
          <a:xfrm>
            <a:off x="4824665" y="4986462"/>
            <a:ext cx="733530" cy="492369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EBB72E8-7710-7186-7E5B-61703FE71F48}"/>
              </a:ext>
            </a:extLst>
          </p:cNvPr>
          <p:cNvSpPr txBox="1"/>
          <p:nvPr/>
        </p:nvSpPr>
        <p:spPr>
          <a:xfrm>
            <a:off x="3776792" y="4539767"/>
            <a:ext cx="1072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Categórica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D9178E3-737E-041F-9CC3-346194BE7652}"/>
              </a:ext>
            </a:extLst>
          </p:cNvPr>
          <p:cNvSpPr txBox="1"/>
          <p:nvPr/>
        </p:nvSpPr>
        <p:spPr>
          <a:xfrm>
            <a:off x="4904467" y="4590896"/>
            <a:ext cx="927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Contínua</a:t>
            </a:r>
          </a:p>
        </p:txBody>
      </p:sp>
    </p:spTree>
    <p:extLst>
      <p:ext uri="{BB962C8B-B14F-4D97-AF65-F5344CB8AC3E}">
        <p14:creationId xmlns:p14="http://schemas.microsoft.com/office/powerpoint/2010/main" val="59282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8A319-2414-EF0E-DB6C-7C432FEF3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Coleta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3C72B-574D-A931-CB61-FF2BDF4CC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543EA51-FE2D-9C00-3F16-F23076E12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05" y="1968221"/>
            <a:ext cx="7768110" cy="431561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BB24074-B737-4FF3-C91D-28B343027E18}"/>
              </a:ext>
            </a:extLst>
          </p:cNvPr>
          <p:cNvSpPr txBox="1"/>
          <p:nvPr/>
        </p:nvSpPr>
        <p:spPr>
          <a:xfrm>
            <a:off x="8360229" y="2840912"/>
            <a:ext cx="327884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Espécie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Área Foliar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Densidade da madeira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Conteúdo de água no solo</a:t>
            </a:r>
          </a:p>
        </p:txBody>
      </p:sp>
      <p:pic>
        <p:nvPicPr>
          <p:cNvPr id="7" name="object 11">
            <a:extLst>
              <a:ext uri="{FF2B5EF4-FFF2-40B4-BE49-F238E27FC236}">
                <a16:creationId xmlns:a16="http://schemas.microsoft.com/office/drawing/2014/main" id="{3F6DA64A-5EBD-E4D2-77B6-9663F98B297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2293" y="4595238"/>
            <a:ext cx="1088402" cy="2161911"/>
          </a:xfrm>
          <a:prstGeom prst="rect">
            <a:avLst/>
          </a:prstGeom>
        </p:spPr>
      </p:pic>
      <p:pic>
        <p:nvPicPr>
          <p:cNvPr id="8" name="object 9">
            <a:extLst>
              <a:ext uri="{FF2B5EF4-FFF2-40B4-BE49-F238E27FC236}">
                <a16:creationId xmlns:a16="http://schemas.microsoft.com/office/drawing/2014/main" id="{0DF1D4E0-F915-F899-DC42-266895DC7CC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08641" y="197533"/>
            <a:ext cx="1921810" cy="2486334"/>
          </a:xfrm>
          <a:prstGeom prst="rect">
            <a:avLst/>
          </a:prstGeom>
        </p:spPr>
      </p:pic>
      <p:pic>
        <p:nvPicPr>
          <p:cNvPr id="9" name="object 12">
            <a:extLst>
              <a:ext uri="{FF2B5EF4-FFF2-40B4-BE49-F238E27FC236}">
                <a16:creationId xmlns:a16="http://schemas.microsoft.com/office/drawing/2014/main" id="{3D55AE33-FFF1-D023-3CA7-B8296C853849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86114" y="476041"/>
            <a:ext cx="1725828" cy="158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4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FC827-BA32-CE0D-014B-0136C2616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Curadoria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0F2C91-AB3A-CF70-AEF8-0BE2DB64C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object 8">
            <a:extLst>
              <a:ext uri="{FF2B5EF4-FFF2-40B4-BE49-F238E27FC236}">
                <a16:creationId xmlns:a16="http://schemas.microsoft.com/office/drawing/2014/main" id="{673D10E9-37E0-1945-D1F6-6CDF50CC3FB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8298" y="2057400"/>
            <a:ext cx="9002906" cy="429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9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361F6-9DDB-FBC5-5D20-1ACC6DC74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8">
            <a:extLst>
              <a:ext uri="{FF2B5EF4-FFF2-40B4-BE49-F238E27FC236}">
                <a16:creationId xmlns:a16="http://schemas.microsoft.com/office/drawing/2014/main" id="{2E9052D5-580D-7FA6-CB4C-BF8ABEEDB17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8298" y="2057400"/>
            <a:ext cx="9002906" cy="429315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68AF8E2-D1D4-600F-CC97-F456EBEC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Curadoria dos dados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8A256A5-96D1-5FD7-7BC9-43AF0D887473}"/>
              </a:ext>
            </a:extLst>
          </p:cNvPr>
          <p:cNvSpPr/>
          <p:nvPr/>
        </p:nvSpPr>
        <p:spPr>
          <a:xfrm>
            <a:off x="757084" y="5309419"/>
            <a:ext cx="3680238" cy="10411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1BDF35-65A7-14F8-924A-984D35CE0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E24D61D-1E83-473C-B796-C5CECE423CCF}"/>
              </a:ext>
            </a:extLst>
          </p:cNvPr>
          <p:cNvSpPr/>
          <p:nvPr/>
        </p:nvSpPr>
        <p:spPr>
          <a:xfrm>
            <a:off x="1514168" y="1936955"/>
            <a:ext cx="9127036" cy="58010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F56C257-4188-0426-B550-BA1D33F4C496}"/>
              </a:ext>
            </a:extLst>
          </p:cNvPr>
          <p:cNvSpPr txBox="1"/>
          <p:nvPr/>
        </p:nvSpPr>
        <p:spPr>
          <a:xfrm>
            <a:off x="9930581" y="1415845"/>
            <a:ext cx="109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Variáveis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AEACE6-99BA-3029-7773-87DC323AF8DD}"/>
              </a:ext>
            </a:extLst>
          </p:cNvPr>
          <p:cNvSpPr txBox="1"/>
          <p:nvPr/>
        </p:nvSpPr>
        <p:spPr>
          <a:xfrm>
            <a:off x="881214" y="5548328"/>
            <a:ext cx="3680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altura dos indivíduos varia com </a:t>
            </a:r>
          </a:p>
          <a:p>
            <a:r>
              <a:rPr lang="pt-BR" dirty="0"/>
              <a:t>o conteúdo de água no solo?</a:t>
            </a:r>
          </a:p>
        </p:txBody>
      </p:sp>
    </p:spTree>
    <p:extLst>
      <p:ext uri="{BB962C8B-B14F-4D97-AF65-F5344CB8AC3E}">
        <p14:creationId xmlns:p14="http://schemas.microsoft.com/office/powerpoint/2010/main" val="3319590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A0D62-B645-56C6-86BD-3D78CA0E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Delineamento experimental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388D4B-FC23-CE85-8D14-C431483B9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8B48DB9-190B-A5A3-7C69-7F7C5903A6B1}"/>
              </a:ext>
            </a:extLst>
          </p:cNvPr>
          <p:cNvSpPr txBox="1"/>
          <p:nvPr/>
        </p:nvSpPr>
        <p:spPr>
          <a:xfrm>
            <a:off x="6754762" y="2642869"/>
            <a:ext cx="42402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Contínuas</a:t>
            </a:r>
          </a:p>
          <a:p>
            <a:endParaRPr lang="pt-BR" dirty="0"/>
          </a:p>
          <a:p>
            <a:r>
              <a:rPr lang="pt-BR" dirty="0"/>
              <a:t>Medidas em escala numérica contínua,</a:t>
            </a:r>
          </a:p>
          <a:p>
            <a:r>
              <a:rPr lang="pt-BR" dirty="0"/>
              <a:t>números reais ou inteiros: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Altura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Riqueza de espécies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Cobertura vegetal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CEC02BE-7D47-1102-5A8B-89B1CFCAA4B0}"/>
              </a:ext>
            </a:extLst>
          </p:cNvPr>
          <p:cNvSpPr txBox="1"/>
          <p:nvPr/>
        </p:nvSpPr>
        <p:spPr>
          <a:xfrm>
            <a:off x="1758286" y="2642869"/>
            <a:ext cx="379693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pt-BR" b="1" dirty="0"/>
              <a:t>Categóricas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Duas ou mais categorias: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Macho, fêmea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Sombra, sol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Classes ontogenéticas (1, 2, 3...)</a:t>
            </a:r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43F7C0D-EB17-226A-D44A-46326C350F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57"/>
          <a:stretch/>
        </p:blipFill>
        <p:spPr>
          <a:xfrm>
            <a:off x="1563327" y="5250426"/>
            <a:ext cx="7983793" cy="116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3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B824A-5578-F8A7-F36F-00F10817D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F09D8-6C51-A497-286D-65BE77CD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Delineamento experimental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37B5BE-8A5C-AF07-D5F4-EE8FEC874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502719-B30E-E0A8-6B88-9D1CC240A35E}"/>
              </a:ext>
            </a:extLst>
          </p:cNvPr>
          <p:cNvSpPr txBox="1"/>
          <p:nvPr/>
        </p:nvSpPr>
        <p:spPr>
          <a:xfrm>
            <a:off x="6754762" y="3016496"/>
            <a:ext cx="51373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Independente</a:t>
            </a:r>
          </a:p>
          <a:p>
            <a:endParaRPr lang="pt-BR" dirty="0"/>
          </a:p>
          <a:p>
            <a:r>
              <a:rPr lang="pt-BR" dirty="0"/>
              <a:t>Variável preditora: que se supõe ser a causa da </a:t>
            </a:r>
          </a:p>
          <a:p>
            <a:r>
              <a:rPr lang="pt-BR" dirty="0"/>
              <a:t>variação</a:t>
            </a:r>
          </a:p>
          <a:p>
            <a:endParaRPr lang="pt-BR" dirty="0"/>
          </a:p>
          <a:p>
            <a:r>
              <a:rPr lang="pt-BR" dirty="0"/>
              <a:t>Eixo horizontal X - Abscissas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120A31-6764-06D7-C8E7-EF708414F1EA}"/>
              </a:ext>
            </a:extLst>
          </p:cNvPr>
          <p:cNvSpPr txBox="1"/>
          <p:nvPr/>
        </p:nvSpPr>
        <p:spPr>
          <a:xfrm>
            <a:off x="1638298" y="3016495"/>
            <a:ext cx="41915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pt-BR" b="1" dirty="0"/>
              <a:t>Dependente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dirty="0"/>
              <a:t>Variável resposta: para a qual se busca</a:t>
            </a:r>
          </a:p>
          <a:p>
            <a:pPr marL="0" indent="0">
              <a:buNone/>
            </a:pPr>
            <a:r>
              <a:rPr lang="pt-BR" dirty="0"/>
              <a:t>as causas da variação</a:t>
            </a:r>
          </a:p>
          <a:p>
            <a:endParaRPr lang="pt-BR" dirty="0"/>
          </a:p>
          <a:p>
            <a:r>
              <a:rPr lang="pt-BR" dirty="0"/>
              <a:t>Eixo vertical Y - Ordenadas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EBBD10-7469-23D2-1019-2D465B00F3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57"/>
          <a:stretch/>
        </p:blipFill>
        <p:spPr>
          <a:xfrm>
            <a:off x="1563327" y="5250426"/>
            <a:ext cx="7983793" cy="116512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94C7CB2-E2DB-2D92-3398-8B32AA86237B}"/>
              </a:ext>
            </a:extLst>
          </p:cNvPr>
          <p:cNvSpPr/>
          <p:nvPr/>
        </p:nvSpPr>
        <p:spPr>
          <a:xfrm>
            <a:off x="8239630" y="1794035"/>
            <a:ext cx="3680238" cy="10411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7695F13-C3BE-E4F5-1AEF-3860E4484D0E}"/>
              </a:ext>
            </a:extLst>
          </p:cNvPr>
          <p:cNvSpPr txBox="1"/>
          <p:nvPr/>
        </p:nvSpPr>
        <p:spPr>
          <a:xfrm>
            <a:off x="8255409" y="2027904"/>
            <a:ext cx="3680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 </a:t>
            </a:r>
            <a:r>
              <a:rPr lang="pt-BR" b="1" dirty="0"/>
              <a:t>altura</a:t>
            </a:r>
            <a:r>
              <a:rPr lang="pt-BR" dirty="0"/>
              <a:t> dos indivíduos varia com </a:t>
            </a:r>
          </a:p>
          <a:p>
            <a:r>
              <a:rPr lang="pt-BR" dirty="0"/>
              <a:t>o </a:t>
            </a:r>
            <a:r>
              <a:rPr lang="pt-BR" b="1" dirty="0"/>
              <a:t>conteúdo de água no solo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945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0DC54-C4B5-28B6-999E-3A583E13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estatísticos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0A317E9A-B043-84D2-6E99-24D920F6BE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901002"/>
              </p:ext>
            </p:extLst>
          </p:nvPr>
        </p:nvGraphicFramePr>
        <p:xfrm>
          <a:off x="1323664" y="2900515"/>
          <a:ext cx="9305004" cy="2713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1668">
                  <a:extLst>
                    <a:ext uri="{9D8B030D-6E8A-4147-A177-3AD203B41FA5}">
                      <a16:colId xmlns:a16="http://schemas.microsoft.com/office/drawing/2014/main" val="904766496"/>
                    </a:ext>
                  </a:extLst>
                </a:gridCol>
                <a:gridCol w="3101668">
                  <a:extLst>
                    <a:ext uri="{9D8B030D-6E8A-4147-A177-3AD203B41FA5}">
                      <a16:colId xmlns:a16="http://schemas.microsoft.com/office/drawing/2014/main" val="2410559884"/>
                    </a:ext>
                  </a:extLst>
                </a:gridCol>
                <a:gridCol w="3101668">
                  <a:extLst>
                    <a:ext uri="{9D8B030D-6E8A-4147-A177-3AD203B41FA5}">
                      <a16:colId xmlns:a16="http://schemas.microsoft.com/office/drawing/2014/main" val="2001635696"/>
                    </a:ext>
                  </a:extLst>
                </a:gridCol>
              </a:tblGrid>
              <a:tr h="678426">
                <a:tc row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Variável dependente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Variável independente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6491"/>
                  </a:ext>
                </a:extLst>
              </a:tr>
              <a:tr h="678426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Contínua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Categórica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563538"/>
                  </a:ext>
                </a:extLst>
              </a:tr>
              <a:tr h="67842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Contínua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Regressão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/>
                        <a:t>ANOVA ou Teste 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576514"/>
                  </a:ext>
                </a:extLst>
              </a:tr>
              <a:tr h="678426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Categórica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Regressão logística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Tabelas de contingência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97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311245"/>
      </p:ext>
    </p:extLst>
  </p:cSld>
  <p:clrMapOvr>
    <a:masterClrMapping/>
  </p:clrMapOvr>
</p:sld>
</file>

<file path=ppt/theme/theme1.xml><?xml version="1.0" encoding="utf-8"?>
<a:theme xmlns:a="http://schemas.openxmlformats.org/drawingml/2006/main" name="EncaseVTI">
  <a:themeElements>
    <a:clrScheme name="AnalogousFromLightSeedLeftStep">
      <a:dk1>
        <a:srgbClr val="000000"/>
      </a:dk1>
      <a:lt1>
        <a:srgbClr val="FFFFFF"/>
      </a:lt1>
      <a:dk2>
        <a:srgbClr val="223B30"/>
      </a:dk2>
      <a:lt2>
        <a:srgbClr val="E6E8E2"/>
      </a:lt2>
      <a:accent1>
        <a:srgbClr val="A182DA"/>
      </a:accent1>
      <a:accent2>
        <a:srgbClr val="676ED2"/>
      </a:accent2>
      <a:accent3>
        <a:srgbClr val="78A6D7"/>
      </a:accent3>
      <a:accent4>
        <a:srgbClr val="5AAFB8"/>
      </a:accent4>
      <a:accent5>
        <a:srgbClr val="66B29A"/>
      </a:accent5>
      <a:accent6>
        <a:srgbClr val="59B672"/>
      </a:accent6>
      <a:hlink>
        <a:srgbClr val="778953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</TotalTime>
  <Words>968</Words>
  <Application>Microsoft Office PowerPoint</Application>
  <PresentationFormat>Widescreen</PresentationFormat>
  <Paragraphs>198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9" baseType="lpstr">
      <vt:lpstr>Arial</vt:lpstr>
      <vt:lpstr>Arial MT</vt:lpstr>
      <vt:lpstr>Avenir Next LT Pro</vt:lpstr>
      <vt:lpstr>Avenir Next LT Pro Light</vt:lpstr>
      <vt:lpstr>Calibri</vt:lpstr>
      <vt:lpstr>Courier New</vt:lpstr>
      <vt:lpstr>Helvetica Neue</vt:lpstr>
      <vt:lpstr>EncaseVTI</vt:lpstr>
      <vt:lpstr>Introdução ao ambiente R e análises estatísticas</vt:lpstr>
      <vt:lpstr>Etapas de uma pesquisa</vt:lpstr>
      <vt:lpstr>Coleta de dados</vt:lpstr>
      <vt:lpstr>Coleta de dados</vt:lpstr>
      <vt:lpstr>Curadoria dos dados</vt:lpstr>
      <vt:lpstr>Curadoria dos dados</vt:lpstr>
      <vt:lpstr>Delineamento experimental</vt:lpstr>
      <vt:lpstr>Delineamento experimental</vt:lpstr>
      <vt:lpstr>Testes estatísticos</vt:lpstr>
      <vt:lpstr>Análise dos dados</vt:lpstr>
      <vt:lpstr>O ambiente R</vt:lpstr>
      <vt:lpstr>Componentes principais do R: </vt:lpstr>
      <vt:lpstr>A linguagem R</vt:lpstr>
      <vt:lpstr>A linguagem R</vt:lpstr>
      <vt:lpstr>A linguagem R</vt:lpstr>
      <vt:lpstr>Importando seus dados</vt:lpstr>
      <vt:lpstr>A linguagem R</vt:lpstr>
      <vt:lpstr>Manipulando seus dados</vt:lpstr>
      <vt:lpstr>Análise exploratória</vt:lpstr>
      <vt:lpstr>Gráficos</vt:lpstr>
      <vt:lpstr>Gráficos</vt:lpstr>
      <vt:lpstr>Gráficos</vt:lpstr>
      <vt:lpstr>Gráficos</vt:lpstr>
      <vt:lpstr>Distribuição dos dados</vt:lpstr>
      <vt:lpstr>Regressão linear</vt:lpstr>
      <vt:lpstr>Regressão linear</vt:lpstr>
      <vt:lpstr>Correlação</vt:lpstr>
      <vt:lpstr>Análise de variância - ANOVA</vt:lpstr>
      <vt:lpstr>Análise de variância</vt:lpstr>
      <vt:lpstr>Análise de variância - ANOVA</vt:lpstr>
      <vt:lpstr>Teste 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Amanda Santos</dc:creator>
  <cp:lastModifiedBy>Amanda Santos</cp:lastModifiedBy>
  <cp:revision>6</cp:revision>
  <dcterms:created xsi:type="dcterms:W3CDTF">2024-11-06T19:50:22Z</dcterms:created>
  <dcterms:modified xsi:type="dcterms:W3CDTF">2024-11-11T20:46:21Z</dcterms:modified>
</cp:coreProperties>
</file>