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1" r:id="rId4"/>
    <p:sldId id="373" r:id="rId5"/>
    <p:sldId id="378" r:id="rId6"/>
    <p:sldId id="370" r:id="rId7"/>
    <p:sldId id="258" r:id="rId8"/>
    <p:sldId id="259" r:id="rId9"/>
    <p:sldId id="261" r:id="rId10"/>
    <p:sldId id="262" r:id="rId11"/>
    <p:sldId id="263" r:id="rId12"/>
    <p:sldId id="379" r:id="rId13"/>
    <p:sldId id="264" r:id="rId14"/>
    <p:sldId id="265" r:id="rId15"/>
    <p:sldId id="266" r:id="rId16"/>
    <p:sldId id="267" r:id="rId17"/>
    <p:sldId id="268" r:id="rId18"/>
    <p:sldId id="354" r:id="rId19"/>
    <p:sldId id="307" r:id="rId20"/>
    <p:sldId id="308" r:id="rId21"/>
    <p:sldId id="332" r:id="rId22"/>
    <p:sldId id="333" r:id="rId23"/>
    <p:sldId id="355" r:id="rId24"/>
    <p:sldId id="380" r:id="rId25"/>
    <p:sldId id="366" r:id="rId26"/>
    <p:sldId id="369" r:id="rId27"/>
    <p:sldId id="367" r:id="rId28"/>
    <p:sldId id="374" r:id="rId29"/>
    <p:sldId id="376" r:id="rId30"/>
    <p:sldId id="375" r:id="rId31"/>
    <p:sldId id="381" r:id="rId32"/>
    <p:sldId id="377" r:id="rId33"/>
    <p:sldId id="280" r:id="rId34"/>
    <p:sldId id="281" r:id="rId35"/>
    <p:sldId id="28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2D050"/>
    <a:srgbClr val="81CAEB"/>
    <a:srgbClr val="EADA08"/>
    <a:srgbClr val="8E6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F2DC-BE45-2746-5FCB-B46F3F3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D60D9-52FA-FB13-819D-5763C2410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89F2C-CE29-5656-7432-11A01254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8ECF-CC3F-4F6D-9128-09A7AA9FE48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5751-AED7-FD28-C519-C60E3CFA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CA51F-9899-EBA1-AD80-D1897FC7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4A9F-5F2F-4E70-8EC5-0B2E05BF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C24C-C68B-7F9A-E68C-794E8E2E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8F9DC-6617-B3CA-025E-28CED1280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291EC-AAC7-36C4-7F52-8251270A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8ECF-CC3F-4F6D-9128-09A7AA9FE48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17FE-61B2-6AF3-D0FA-7B070F6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F2BA-0D6A-B610-AD82-EA91BF27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4A9F-5F2F-4E70-8EC5-0B2E05BF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8574A-9435-0C6E-D190-D83D74950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5EC4B-1165-FE54-BDDA-132393C45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1217A-9694-D69B-A1A4-0D95A609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8ECF-CC3F-4F6D-9128-09A7AA9FE48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834E8-ADFD-5746-6826-07E487F9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75150-5FD9-3E67-C4F5-336BD600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4A9F-5F2F-4E70-8EC5-0B2E05BF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8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AE32E24-4F15-43A2-962A-5A9B95692E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60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9DCD-0B24-E2A7-0CB0-A42F5F9D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B393-C61C-29F0-2239-2E7D1D08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DE536-93CA-34A6-A6DC-779C6DDE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8ECF-CC3F-4F6D-9128-09A7AA9FE48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33B5-5271-969A-6E2B-4CFFE424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CA7B-C765-2B34-1E60-CEA676BB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4A9F-5F2F-4E70-8EC5-0B2E05BF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0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79B0-34C7-B50B-8D2E-35A80F14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32B4-9D80-E920-776F-A5492A0FE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B0C98-9E0A-1805-633D-F8DE7423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8ECF-CC3F-4F6D-9128-09A7AA9FE48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51EC-62D6-9A7F-2F58-8C896231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DBA77-FB47-6932-C1D1-F5880A16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4A9F-5F2F-4E70-8EC5-0B2E05BF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7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CCB5-5FC1-B266-515C-B17A9217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7E45-0D75-6D0F-EC5F-D7FED1D9C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F3213-B7E8-E529-B505-75886B0A5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EA0E4-10D0-261B-E476-C929AD57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8ECF-CC3F-4F6D-9128-09A7AA9FE48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97ABD-1628-A752-80B7-2570205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A63C7-F2BC-0EC0-5064-F5D6C8ED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4A9F-5F2F-4E70-8EC5-0B2E05BF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CB46-04BA-AB77-FA8E-E8A0642E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840E-B1B1-3C37-ACBD-8656D3E32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83790-ACB3-CB5D-D247-A63C09BEF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3C4BB-F7FF-1E13-A8D3-F82915DFD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1E0EC-0F08-07A5-68D2-7C57BEF46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8A9EA-BAE4-9B8E-FF38-53488E6C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8ECF-CC3F-4F6D-9128-09A7AA9FE48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6B7FC-4D67-A661-24BC-48312FD2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04FF1-5800-498A-C268-402EDFCE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4A9F-5F2F-4E70-8EC5-0B2E05BF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4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39D5-56D4-4079-3282-10F31E8C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1F78C-FB1D-D361-1704-930F7901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8ECF-CC3F-4F6D-9128-09A7AA9FE48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6D212-864E-111B-1490-EFD27CFE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D11D2-F030-C01F-6B84-2C9B6680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4A9F-5F2F-4E70-8EC5-0B2E05BF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8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88467-40E7-7B7A-9327-50A1744A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8ECF-CC3F-4F6D-9128-09A7AA9FE48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5299D-6139-AA7F-F870-04C5CD2D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EA1EE-62FA-0364-C57D-A92626F2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4A9F-5F2F-4E70-8EC5-0B2E05BF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3AEB-60E6-3AC3-A8AA-E85F9D9D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6745-E7EA-213E-DD92-E734B3A5B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8E12C-9C5E-00D9-9DC1-328552A01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465AB-738E-4CC9-FAA4-BA54578B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8ECF-CC3F-4F6D-9128-09A7AA9FE48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3C203-A737-2210-ECFB-8EB63821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2E423-AECB-C251-2FD9-8D3301B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4A9F-5F2F-4E70-8EC5-0B2E05BF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DF23-AFCF-76A7-9C47-50F1F440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D7A36-5654-F681-F990-ED090A7DE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9B1E0-A7A0-8FA8-05AF-F8AA4CB9D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66BD0-9B35-99AD-34BE-53682589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8ECF-CC3F-4F6D-9128-09A7AA9FE48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DCED5-6ADA-2F7F-321A-0AA2B1F2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50C74-3556-380D-994C-AA2EA2FE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4A9F-5F2F-4E70-8EC5-0B2E05BF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834A1-2335-226E-AB6D-16DF6AC1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E4F9E-45A7-2259-F278-5992C6323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4895-B8A1-7DC0-8AA9-BCE3563F9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A8ECF-CC3F-4F6D-9128-09A7AA9FE48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296D-0A7C-FD27-0DC8-CF18FCF0B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C243A-4F99-5686-2C98-4B58A8020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664A9F-5F2F-4E70-8EC5-0B2E05BFF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1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EFFD-BC10-25F0-5FEB-1D792A0EA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of Biochemical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754CF-2DEF-E050-ED8B-8BC706F4D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Herbert Sauro et al</a:t>
            </a:r>
          </a:p>
          <a:p>
            <a:r>
              <a:rPr lang="en-US" dirty="0"/>
              <a:t>Bioengineering, University of Washington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E4E0DA-598D-227B-42E8-768985276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001" y="5299364"/>
            <a:ext cx="1946952" cy="134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BB9E4-9826-02D5-5203-01EB81B8E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8457-0BBA-3CCC-DA76-2ABBED9A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47" y="-49399"/>
            <a:ext cx="10515600" cy="1325563"/>
          </a:xfrm>
        </p:spPr>
        <p:txBody>
          <a:bodyPr/>
          <a:lstStyle/>
          <a:p>
            <a:r>
              <a:rPr lang="en-US" dirty="0"/>
              <a:t>Small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5CC95-F1C6-A635-ACD5-4A954E46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81" y="884569"/>
            <a:ext cx="4924352" cy="14528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B7934B-6848-498C-8D47-21A1919D761F}"/>
              </a:ext>
            </a:extLst>
          </p:cNvPr>
          <p:cNvCxnSpPr/>
          <p:nvPr/>
        </p:nvCxnSpPr>
        <p:spPr>
          <a:xfrm flipV="1">
            <a:off x="5027495" y="1954679"/>
            <a:ext cx="0" cy="511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2A5226-FC9A-8485-7E2C-0414DBEF747D}"/>
              </a:ext>
            </a:extLst>
          </p:cNvPr>
          <p:cNvCxnSpPr/>
          <p:nvPr/>
        </p:nvCxnSpPr>
        <p:spPr>
          <a:xfrm flipV="1">
            <a:off x="6599624" y="1962700"/>
            <a:ext cx="0" cy="511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BC27D5-50EE-DF69-A1ED-66DE4AF37883}"/>
              </a:ext>
            </a:extLst>
          </p:cNvPr>
          <p:cNvSpPr txBox="1"/>
          <p:nvPr/>
        </p:nvSpPr>
        <p:spPr>
          <a:xfrm>
            <a:off x="4812532" y="2544219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26F85-7CB8-CA34-F50F-52BF9A80FC22}"/>
              </a:ext>
            </a:extLst>
          </p:cNvPr>
          <p:cNvSpPr txBox="1"/>
          <p:nvPr/>
        </p:nvSpPr>
        <p:spPr>
          <a:xfrm>
            <a:off x="6426777" y="255223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F6A1B-EBBE-45CD-7F25-8B8B8EF5AF78}"/>
              </a:ext>
            </a:extLst>
          </p:cNvPr>
          <p:cNvSpPr txBox="1"/>
          <p:nvPr/>
        </p:nvSpPr>
        <p:spPr>
          <a:xfrm>
            <a:off x="2474259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E13E91-9E1F-1F38-1CF3-FDE72FB97807}"/>
              </a:ext>
            </a:extLst>
          </p:cNvPr>
          <p:cNvSpPr/>
          <p:nvPr/>
        </p:nvSpPr>
        <p:spPr>
          <a:xfrm>
            <a:off x="687805" y="5036218"/>
            <a:ext cx="521369" cy="521369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4B16F-BC03-1D8C-5FA0-C5A1E4AFC7F5}"/>
              </a:ext>
            </a:extLst>
          </p:cNvPr>
          <p:cNvSpPr txBox="1"/>
          <p:nvPr/>
        </p:nvSpPr>
        <p:spPr>
          <a:xfrm>
            <a:off x="1581064" y="5077144"/>
            <a:ext cx="322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sensitivities (elasticities)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F79CE8-1F57-F398-C33B-FFBDC3F5B8B8}"/>
              </a:ext>
            </a:extLst>
          </p:cNvPr>
          <p:cNvSpPr txBox="1"/>
          <p:nvPr/>
        </p:nvSpPr>
        <p:spPr>
          <a:xfrm>
            <a:off x="1581063" y="5915742"/>
            <a:ext cx="418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sensitivities (control coefficients)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E9A93C-6EB3-A3D7-C5DC-A8257C32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14" y="3023942"/>
            <a:ext cx="7601953" cy="1305386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87AD86-532A-0A29-AC5B-EED91CC67CF7}"/>
              </a:ext>
            </a:extLst>
          </p:cNvPr>
          <p:cNvSpPr/>
          <p:nvPr/>
        </p:nvSpPr>
        <p:spPr>
          <a:xfrm>
            <a:off x="2837305" y="3111441"/>
            <a:ext cx="1173079" cy="1155032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259900-4FEC-ACE0-696A-1DA14F979566}"/>
              </a:ext>
            </a:extLst>
          </p:cNvPr>
          <p:cNvSpPr/>
          <p:nvPr/>
        </p:nvSpPr>
        <p:spPr>
          <a:xfrm>
            <a:off x="4042468" y="3131491"/>
            <a:ext cx="1173079" cy="1155032"/>
          </a:xfrm>
          <a:prstGeom prst="roundRect">
            <a:avLst/>
          </a:prstGeom>
          <a:solidFill>
            <a:srgbClr val="81CAEB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426D54D-4278-3E30-3896-98A4E8F7BB24}"/>
              </a:ext>
            </a:extLst>
          </p:cNvPr>
          <p:cNvSpPr/>
          <p:nvPr/>
        </p:nvSpPr>
        <p:spPr>
          <a:xfrm>
            <a:off x="5602566" y="3127478"/>
            <a:ext cx="1173079" cy="1155032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738ED3E-AB3C-7D82-568E-09678DAFF2DE}"/>
              </a:ext>
            </a:extLst>
          </p:cNvPr>
          <p:cNvSpPr/>
          <p:nvPr/>
        </p:nvSpPr>
        <p:spPr>
          <a:xfrm>
            <a:off x="7138601" y="3129483"/>
            <a:ext cx="1173079" cy="1155032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70FAA04-973E-C242-7229-08E93AAD9A24}"/>
              </a:ext>
            </a:extLst>
          </p:cNvPr>
          <p:cNvSpPr/>
          <p:nvPr/>
        </p:nvSpPr>
        <p:spPr>
          <a:xfrm>
            <a:off x="8339755" y="3121464"/>
            <a:ext cx="1173079" cy="1155032"/>
          </a:xfrm>
          <a:prstGeom prst="roundRect">
            <a:avLst/>
          </a:prstGeom>
          <a:solidFill>
            <a:srgbClr val="81CAEB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B59DE73-4383-2C3C-92FF-EEB134C314A1}"/>
              </a:ext>
            </a:extLst>
          </p:cNvPr>
          <p:cNvSpPr/>
          <p:nvPr/>
        </p:nvSpPr>
        <p:spPr>
          <a:xfrm>
            <a:off x="687805" y="5823869"/>
            <a:ext cx="521369" cy="521369"/>
          </a:xfrm>
          <a:prstGeom prst="roundRect">
            <a:avLst/>
          </a:prstGeom>
          <a:solidFill>
            <a:srgbClr val="81CAEB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D4784-5100-60EF-AD21-E64E97547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E658-190B-54B3-F4BF-49A5CEA8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47" y="-49399"/>
            <a:ext cx="10515600" cy="1325563"/>
          </a:xfrm>
        </p:spPr>
        <p:txBody>
          <a:bodyPr/>
          <a:lstStyle/>
          <a:p>
            <a:r>
              <a:rPr lang="en-US" dirty="0"/>
              <a:t>Small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0AB7B-DDE8-00E3-2109-25D343E52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81" y="884569"/>
            <a:ext cx="4924352" cy="1452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F223F2-515C-2E1A-3BED-332BAD63F853}"/>
              </a:ext>
            </a:extLst>
          </p:cNvPr>
          <p:cNvSpPr txBox="1"/>
          <p:nvPr/>
        </p:nvSpPr>
        <p:spPr>
          <a:xfrm>
            <a:off x="2474259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C4CA6-BCE2-35A5-50CA-96874B829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998" y="4572000"/>
            <a:ext cx="8086725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366283-E024-E281-1E22-911612C9A109}"/>
              </a:ext>
            </a:extLst>
          </p:cNvPr>
          <p:cNvSpPr txBox="1"/>
          <p:nvPr/>
        </p:nvSpPr>
        <p:spPr>
          <a:xfrm>
            <a:off x="3660347" y="4018547"/>
            <a:ext cx="4351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Sensitivities (elasticities):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72686B-EF58-AB51-39EB-ED5029071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508" y="2649130"/>
            <a:ext cx="7601953" cy="1305386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5A4779-9C6B-D230-10A0-E2B6ACD657F8}"/>
              </a:ext>
            </a:extLst>
          </p:cNvPr>
          <p:cNvSpPr/>
          <p:nvPr/>
        </p:nvSpPr>
        <p:spPr>
          <a:xfrm>
            <a:off x="2971799" y="2736629"/>
            <a:ext cx="1173079" cy="1155032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812B59-25E8-9378-A5CC-7DE9BFBD3CF2}"/>
              </a:ext>
            </a:extLst>
          </p:cNvPr>
          <p:cNvSpPr/>
          <p:nvPr/>
        </p:nvSpPr>
        <p:spPr>
          <a:xfrm>
            <a:off x="4176962" y="2756679"/>
            <a:ext cx="1173079" cy="1155032"/>
          </a:xfrm>
          <a:prstGeom prst="roundRect">
            <a:avLst/>
          </a:prstGeom>
          <a:solidFill>
            <a:srgbClr val="81CAEB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1FE507A-07C4-546A-C97B-EEABFBDBA046}"/>
              </a:ext>
            </a:extLst>
          </p:cNvPr>
          <p:cNvSpPr/>
          <p:nvPr/>
        </p:nvSpPr>
        <p:spPr>
          <a:xfrm>
            <a:off x="5737060" y="2752666"/>
            <a:ext cx="1173079" cy="1155032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45F364-1D3B-BAFA-0074-BE76E4C55918}"/>
              </a:ext>
            </a:extLst>
          </p:cNvPr>
          <p:cNvSpPr/>
          <p:nvPr/>
        </p:nvSpPr>
        <p:spPr>
          <a:xfrm>
            <a:off x="7273095" y="2754671"/>
            <a:ext cx="1173079" cy="1155032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B8E5A6-703E-C2E1-ED75-68C678FCFF9F}"/>
              </a:ext>
            </a:extLst>
          </p:cNvPr>
          <p:cNvSpPr/>
          <p:nvPr/>
        </p:nvSpPr>
        <p:spPr>
          <a:xfrm>
            <a:off x="8474249" y="2746652"/>
            <a:ext cx="1173079" cy="1155032"/>
          </a:xfrm>
          <a:prstGeom prst="roundRect">
            <a:avLst/>
          </a:prstGeom>
          <a:solidFill>
            <a:srgbClr val="81CAEB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E2E21-1CA4-8D0F-2CE1-B00EC2BCB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547" y="1891720"/>
            <a:ext cx="569075" cy="543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49B00-AF6D-847B-2DD7-8E1177A9C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4361" y="1837220"/>
            <a:ext cx="578475" cy="5001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B0398C-DD19-9E6D-3A2C-E43903DF65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9655" y="666771"/>
            <a:ext cx="1011382" cy="4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5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6879-FAF8-0C83-A8B7-EF619A9B9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CFB3A7-307E-4D8E-73C0-932A5619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12"/>
            <a:ext cx="12193057" cy="914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4651A-1223-195D-4702-F8BADB0A229F}"/>
              </a:ext>
            </a:extLst>
          </p:cNvPr>
          <p:cNvSpPr txBox="1"/>
          <p:nvPr/>
        </p:nvSpPr>
        <p:spPr>
          <a:xfrm>
            <a:off x="414866" y="1232739"/>
            <a:ext cx="10964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slope of the enzyme rates laws at a given reactant 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concentration determines how much the reaction rate changes.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752CE-09AA-79A1-7C6A-028B7C85B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84" y="3445304"/>
            <a:ext cx="6869144" cy="341269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0C2AA83-102C-724A-C3E5-750AEF0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93" y="89740"/>
            <a:ext cx="8229600" cy="833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Elasticities: Local Properties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FF138C-0F20-F567-2932-C3366680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B89-9900-4649-A7A6-D3F2A610C1B6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C5D3AD-DD80-4A1C-D7AE-084999E07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585" y="2384772"/>
            <a:ext cx="5586000" cy="12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0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61837-247B-11AD-83A8-FC86B7179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C4D099-4DE9-B0D8-D70D-6EF2F2D7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81" y="610252"/>
            <a:ext cx="4924352" cy="1452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9F61F-1C08-3EB0-69D4-7CFDB2266F6C}"/>
              </a:ext>
            </a:extLst>
          </p:cNvPr>
          <p:cNvSpPr txBox="1"/>
          <p:nvPr/>
        </p:nvSpPr>
        <p:spPr>
          <a:xfrm>
            <a:off x="2474259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0DC10B-FD4E-F3FE-B93E-FCF370E5A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508" y="2002705"/>
            <a:ext cx="7601953" cy="130538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B77812-DAFF-8B1D-E2AC-1518ED84C758}"/>
              </a:ext>
            </a:extLst>
          </p:cNvPr>
          <p:cNvSpPr/>
          <p:nvPr/>
        </p:nvSpPr>
        <p:spPr>
          <a:xfrm>
            <a:off x="3025121" y="2032453"/>
            <a:ext cx="1066435" cy="1270535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D5A4A1-E448-9F3C-7D19-A57442DD65DD}"/>
              </a:ext>
            </a:extLst>
          </p:cNvPr>
          <p:cNvSpPr/>
          <p:nvPr/>
        </p:nvSpPr>
        <p:spPr>
          <a:xfrm>
            <a:off x="4230284" y="2052503"/>
            <a:ext cx="1066435" cy="1270535"/>
          </a:xfrm>
          <a:prstGeom prst="roundRect">
            <a:avLst/>
          </a:prstGeom>
          <a:solidFill>
            <a:srgbClr val="81CAEB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A15576-888A-90E0-A9AC-B1B6D3C92D69}"/>
              </a:ext>
            </a:extLst>
          </p:cNvPr>
          <p:cNvSpPr/>
          <p:nvPr/>
        </p:nvSpPr>
        <p:spPr>
          <a:xfrm>
            <a:off x="5790382" y="2048490"/>
            <a:ext cx="1066435" cy="1270535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77A09B-BA1D-7DE0-0E28-5FD18DCFB297}"/>
              </a:ext>
            </a:extLst>
          </p:cNvPr>
          <p:cNvSpPr/>
          <p:nvPr/>
        </p:nvSpPr>
        <p:spPr>
          <a:xfrm>
            <a:off x="7326417" y="2050495"/>
            <a:ext cx="1066435" cy="1270535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2837B0-93D0-3CD4-27A4-EFCC93827756}"/>
              </a:ext>
            </a:extLst>
          </p:cNvPr>
          <p:cNvSpPr/>
          <p:nvPr/>
        </p:nvSpPr>
        <p:spPr>
          <a:xfrm>
            <a:off x="8527571" y="2042476"/>
            <a:ext cx="1066435" cy="1270535"/>
          </a:xfrm>
          <a:prstGeom prst="roundRect">
            <a:avLst/>
          </a:prstGeom>
          <a:solidFill>
            <a:srgbClr val="81CAEB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AAC27-3451-1A84-6E43-02937FAAD7D4}"/>
              </a:ext>
            </a:extLst>
          </p:cNvPr>
          <p:cNvSpPr txBox="1"/>
          <p:nvPr/>
        </p:nvSpPr>
        <p:spPr>
          <a:xfrm>
            <a:off x="3646598" y="3499645"/>
            <a:ext cx="5744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Sensitivities (Control Coefficients):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69DC55-8398-7967-D1F2-33B41A2D1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292" y="4614531"/>
            <a:ext cx="7478169" cy="149563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79D421-9B09-01AE-0802-229BD000DB36}"/>
              </a:ext>
            </a:extLst>
          </p:cNvPr>
          <p:cNvSpPr/>
          <p:nvPr/>
        </p:nvSpPr>
        <p:spPr>
          <a:xfrm>
            <a:off x="2223292" y="4569717"/>
            <a:ext cx="7494449" cy="1540447"/>
          </a:xfrm>
          <a:prstGeom prst="roundRect">
            <a:avLst/>
          </a:prstGeom>
          <a:solidFill>
            <a:srgbClr val="81CAEB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A8819-2F31-7643-5563-E891F4E7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09" y="-48851"/>
            <a:ext cx="10515600" cy="1325563"/>
          </a:xfrm>
        </p:spPr>
        <p:txBody>
          <a:bodyPr/>
          <a:lstStyle/>
          <a:p>
            <a:r>
              <a:rPr lang="en-US" dirty="0"/>
              <a:t>Small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7A04A-65B3-6C2D-11D1-3BA58881886D}"/>
              </a:ext>
            </a:extLst>
          </p:cNvPr>
          <p:cNvSpPr txBox="1"/>
          <p:nvPr/>
        </p:nvSpPr>
        <p:spPr>
          <a:xfrm>
            <a:off x="2297172" y="3876078"/>
            <a:ext cx="833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They measure how sensitive a given variable is to a parameter</a:t>
            </a:r>
          </a:p>
        </p:txBody>
      </p:sp>
    </p:spTree>
    <p:extLst>
      <p:ext uri="{BB962C8B-B14F-4D97-AF65-F5344CB8AC3E}">
        <p14:creationId xmlns:p14="http://schemas.microsoft.com/office/powerpoint/2010/main" val="318468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F882E-E03D-C10A-2EC1-4FC3E5593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924FF0-C109-C9CD-D3FC-F7E5A223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440" y="4397435"/>
            <a:ext cx="8935697" cy="1838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B0E49-3DC7-69B8-1C7B-0E7836FB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47" y="-49399"/>
            <a:ext cx="10515600" cy="1325563"/>
          </a:xfrm>
        </p:spPr>
        <p:txBody>
          <a:bodyPr/>
          <a:lstStyle/>
          <a:p>
            <a:r>
              <a:rPr lang="en-US" dirty="0"/>
              <a:t>Small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554F5-4841-4E25-6FD7-9E48E2E8D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81" y="884569"/>
            <a:ext cx="4924352" cy="1452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42D8CE-D6CD-8868-B670-6A1D0A1DB856}"/>
              </a:ext>
            </a:extLst>
          </p:cNvPr>
          <p:cNvSpPr txBox="1"/>
          <p:nvPr/>
        </p:nvSpPr>
        <p:spPr>
          <a:xfrm>
            <a:off x="2474259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A29DE-9DB6-A8F2-D9B7-21340A4EC412}"/>
              </a:ext>
            </a:extLst>
          </p:cNvPr>
          <p:cNvSpPr txBox="1"/>
          <p:nvPr/>
        </p:nvSpPr>
        <p:spPr>
          <a:xfrm>
            <a:off x="3685630" y="4203955"/>
            <a:ext cx="4507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Sensitivities (elasticities):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491A5B-607D-1E2A-38A8-9620C9C50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508" y="2337406"/>
            <a:ext cx="7601953" cy="130538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932D9F-6823-F4B2-83AB-088372C3A978}"/>
              </a:ext>
            </a:extLst>
          </p:cNvPr>
          <p:cNvSpPr/>
          <p:nvPr/>
        </p:nvSpPr>
        <p:spPr>
          <a:xfrm>
            <a:off x="2971799" y="2424905"/>
            <a:ext cx="1173079" cy="1155032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88227B-251C-03A2-2F2E-DAA5E3469693}"/>
              </a:ext>
            </a:extLst>
          </p:cNvPr>
          <p:cNvSpPr/>
          <p:nvPr/>
        </p:nvSpPr>
        <p:spPr>
          <a:xfrm>
            <a:off x="4176962" y="2444955"/>
            <a:ext cx="1173079" cy="1155032"/>
          </a:xfrm>
          <a:prstGeom prst="roundRect">
            <a:avLst/>
          </a:prstGeom>
          <a:solidFill>
            <a:srgbClr val="81CAEB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BAD32C-BD7D-5564-183C-502DED142134}"/>
              </a:ext>
            </a:extLst>
          </p:cNvPr>
          <p:cNvSpPr/>
          <p:nvPr/>
        </p:nvSpPr>
        <p:spPr>
          <a:xfrm>
            <a:off x="5737060" y="2440942"/>
            <a:ext cx="1173079" cy="1155032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C4B3849-7F3C-298C-D4DA-4D9C839AE3E6}"/>
              </a:ext>
            </a:extLst>
          </p:cNvPr>
          <p:cNvSpPr/>
          <p:nvPr/>
        </p:nvSpPr>
        <p:spPr>
          <a:xfrm>
            <a:off x="7273095" y="2442947"/>
            <a:ext cx="1173079" cy="1155032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4DCCEC-6342-8E92-78D6-F8A888CC09D5}"/>
              </a:ext>
            </a:extLst>
          </p:cNvPr>
          <p:cNvSpPr/>
          <p:nvPr/>
        </p:nvSpPr>
        <p:spPr>
          <a:xfrm>
            <a:off x="8474249" y="2434928"/>
            <a:ext cx="1173079" cy="1155032"/>
          </a:xfrm>
          <a:prstGeom prst="roundRect">
            <a:avLst/>
          </a:prstGeom>
          <a:solidFill>
            <a:srgbClr val="81CAEB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3B541-3F46-551F-660B-071B29047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067529"/>
            <a:ext cx="109193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0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1CBE7-2399-CD92-79E7-8F9AEC338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FEF-8A66-303E-0938-364F40B9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47" y="-49399"/>
            <a:ext cx="10515600" cy="1325563"/>
          </a:xfrm>
        </p:spPr>
        <p:txBody>
          <a:bodyPr/>
          <a:lstStyle/>
          <a:p>
            <a:r>
              <a:rPr lang="en-US" dirty="0"/>
              <a:t>Small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AC3BC-B1A6-EB0F-DF5A-9650002B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81" y="884569"/>
            <a:ext cx="4924352" cy="1452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5D78B-D01B-80CC-436F-450FCE0BF979}"/>
              </a:ext>
            </a:extLst>
          </p:cNvPr>
          <p:cNvSpPr txBox="1"/>
          <p:nvPr/>
        </p:nvSpPr>
        <p:spPr>
          <a:xfrm>
            <a:off x="3660347" y="4018547"/>
            <a:ext cx="4507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Sensitivities (elasticities):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7EE283-997E-FBB6-12CF-01DE67D6A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762" y="4572000"/>
            <a:ext cx="3433289" cy="1536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B6FB28-DECF-02E3-2427-047C6C2F4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508" y="2331056"/>
            <a:ext cx="7601953" cy="130538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458B95-28E2-42AC-FD75-DC95CE701334}"/>
              </a:ext>
            </a:extLst>
          </p:cNvPr>
          <p:cNvSpPr/>
          <p:nvPr/>
        </p:nvSpPr>
        <p:spPr>
          <a:xfrm>
            <a:off x="2971799" y="2418555"/>
            <a:ext cx="1173079" cy="1155032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AFA654C-E158-86CB-F572-4219AA793845}"/>
              </a:ext>
            </a:extLst>
          </p:cNvPr>
          <p:cNvSpPr/>
          <p:nvPr/>
        </p:nvSpPr>
        <p:spPr>
          <a:xfrm>
            <a:off x="4176962" y="2438605"/>
            <a:ext cx="1173079" cy="1155032"/>
          </a:xfrm>
          <a:prstGeom prst="roundRect">
            <a:avLst/>
          </a:prstGeom>
          <a:solidFill>
            <a:srgbClr val="81CAEB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DC527D-F6E5-0A3E-38BC-E65C40D67F15}"/>
              </a:ext>
            </a:extLst>
          </p:cNvPr>
          <p:cNvSpPr/>
          <p:nvPr/>
        </p:nvSpPr>
        <p:spPr>
          <a:xfrm>
            <a:off x="5737060" y="2434592"/>
            <a:ext cx="1173079" cy="1155032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A82CFD9-2597-EDF9-CD41-C73DA7EBE0C9}"/>
              </a:ext>
            </a:extLst>
          </p:cNvPr>
          <p:cNvSpPr/>
          <p:nvPr/>
        </p:nvSpPr>
        <p:spPr>
          <a:xfrm>
            <a:off x="7273095" y="2436597"/>
            <a:ext cx="1173079" cy="1155032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A3AF61-C5B9-F8AE-1381-A1DEAD8A2826}"/>
              </a:ext>
            </a:extLst>
          </p:cNvPr>
          <p:cNvSpPr/>
          <p:nvPr/>
        </p:nvSpPr>
        <p:spPr>
          <a:xfrm>
            <a:off x="8474249" y="2428578"/>
            <a:ext cx="1173079" cy="1155032"/>
          </a:xfrm>
          <a:prstGeom prst="roundRect">
            <a:avLst/>
          </a:prstGeom>
          <a:solidFill>
            <a:srgbClr val="81CAEB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A889B1-9B43-0CFB-F166-E1765163B774}"/>
              </a:ext>
            </a:extLst>
          </p:cNvPr>
          <p:cNvSpPr/>
          <p:nvPr/>
        </p:nvSpPr>
        <p:spPr>
          <a:xfrm>
            <a:off x="3869575" y="4572000"/>
            <a:ext cx="3537476" cy="1504604"/>
          </a:xfrm>
          <a:prstGeom prst="roundRect">
            <a:avLst/>
          </a:prstGeom>
          <a:solidFill>
            <a:srgbClr val="C00000">
              <a:alpha val="1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2F978-7A78-C6C1-54B5-5B19824DF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E149-9EC8-8EE1-BBC0-B53B2D5C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47" y="-49399"/>
            <a:ext cx="10515600" cy="1325563"/>
          </a:xfrm>
        </p:spPr>
        <p:txBody>
          <a:bodyPr/>
          <a:lstStyle/>
          <a:p>
            <a:r>
              <a:rPr lang="en-US" dirty="0"/>
              <a:t>Small Example: We can also do fluxes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2262B-8140-48D9-ED9C-8FC6B09B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81" y="884569"/>
            <a:ext cx="4924352" cy="1452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65450-E1C0-E247-5C34-3AA54E48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6" y="2254031"/>
            <a:ext cx="5339933" cy="3947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58069D-C786-CA49-5201-65A60F0FE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231" y="4921647"/>
            <a:ext cx="2938393" cy="12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0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91342-085C-6E33-4926-786BBC267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E6DD0FC-F1D9-C67B-97D6-B2538236F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" y="947"/>
            <a:ext cx="12193057" cy="914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5E4D4B-C3E7-7738-AF40-872C31E5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47" y="-4939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Elasticities: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DFDAF-E4BB-FCFA-351F-10F998161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23" y="2044848"/>
            <a:ext cx="5997961" cy="4661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87CC42-899A-44C1-E315-149B18F09CF8}"/>
              </a:ext>
            </a:extLst>
          </p:cNvPr>
          <p:cNvSpPr txBox="1"/>
          <p:nvPr/>
        </p:nvSpPr>
        <p:spPr>
          <a:xfrm>
            <a:off x="395785" y="1398896"/>
            <a:ext cx="5548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Mass-Action Kinetics (Irreversible)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DDCDF3-0441-ADF3-395D-76DF6BB60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761" y="1054185"/>
            <a:ext cx="3662871" cy="800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16F2C1-EC35-7BE7-E725-18E34CC6F3EB}"/>
              </a:ext>
            </a:extLst>
          </p:cNvPr>
          <p:cNvSpPr txBox="1"/>
          <p:nvPr/>
        </p:nvSpPr>
        <p:spPr>
          <a:xfrm>
            <a:off x="6248780" y="351772"/>
            <a:ext cx="5455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Mass-Action Kinetics (Reversible)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C91140-A2D8-1641-42F7-9F254F84F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419" y="1884560"/>
            <a:ext cx="3514213" cy="1821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055858-0D7B-6529-7017-A5BFA2BF4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2756" y="3875336"/>
            <a:ext cx="3662871" cy="1673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7F0C1A-F665-2FE0-CA0C-CCB5862CF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9452" y="5727476"/>
            <a:ext cx="36004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2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" y="-5403"/>
            <a:ext cx="12193057" cy="914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305E6-987C-441C-B12C-73EEB8D9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88191"/>
            <a:ext cx="11619345" cy="79114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to the Disequilibrium Ratio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B89-9900-4649-A7A6-D3F2A610C1B6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1450" y="1072020"/>
            <a:ext cx="8957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The same equations for a three-step pathway: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3" y="2024872"/>
            <a:ext cx="4267200" cy="1495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22" y="3582927"/>
            <a:ext cx="3857625" cy="147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24" y="5271735"/>
            <a:ext cx="4391025" cy="1381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83596" y="1694549"/>
            <a:ext cx="771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The free energy of a reaction is given by: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750" y="2390755"/>
            <a:ext cx="3600450" cy="914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76216" y="3236540"/>
            <a:ext cx="7716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These equations tell us that the rate-limiting-ness of a given reaction is a function of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individual free energies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en-US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You cannot tell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how important a given reaction is from its free energy alone.</a:t>
            </a:r>
          </a:p>
        </p:txBody>
      </p:sp>
    </p:spTree>
    <p:extLst>
      <p:ext uri="{BB962C8B-B14F-4D97-AF65-F5344CB8AC3E}">
        <p14:creationId xmlns:p14="http://schemas.microsoft.com/office/powerpoint/2010/main" val="318617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263B1-3CBB-17D8-3F4B-F6552E9E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" y="947"/>
            <a:ext cx="12193057" cy="914479"/>
          </a:xfrm>
          <a:prstGeom prst="rect">
            <a:avLst/>
          </a:prstGeom>
        </p:spPr>
      </p:pic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25" y="235503"/>
            <a:ext cx="8686800" cy="4453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Generalized for any Biochemical  Network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341865"/>
            <a:ext cx="2838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027"/>
          <p:cNvSpPr>
            <a:spLocks noChangeShapeType="1"/>
          </p:cNvSpPr>
          <p:nvPr/>
        </p:nvSpPr>
        <p:spPr bwMode="auto">
          <a:xfrm flipV="1">
            <a:off x="5810597" y="2164023"/>
            <a:ext cx="1860" cy="1405888"/>
          </a:xfrm>
          <a:prstGeom prst="line">
            <a:avLst/>
          </a:prstGeom>
          <a:ln>
            <a:solidFill>
              <a:srgbClr val="FF0000"/>
            </a:solidFill>
            <a:headEnd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ine 1028"/>
          <p:cNvSpPr>
            <a:spLocks noChangeShapeType="1"/>
          </p:cNvSpPr>
          <p:nvPr/>
        </p:nvSpPr>
        <p:spPr bwMode="auto">
          <a:xfrm flipV="1">
            <a:off x="5484540" y="2180063"/>
            <a:ext cx="1860" cy="1680715"/>
          </a:xfrm>
          <a:prstGeom prst="line">
            <a:avLst/>
          </a:prstGeom>
          <a:ln>
            <a:solidFill>
              <a:srgbClr val="FF0000"/>
            </a:solidFill>
            <a:headEnd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5794376" y="3391224"/>
            <a:ext cx="1670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Verdana" pitchFamily="34" charset="0"/>
              </a:rPr>
              <a:t>Rate Vector</a:t>
            </a: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2992165" y="3509940"/>
            <a:ext cx="2492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Verdana" pitchFamily="34" charset="0"/>
              </a:rPr>
              <a:t>Stoichiometry,</a:t>
            </a:r>
          </a:p>
          <a:p>
            <a:pPr algn="ctr"/>
            <a:r>
              <a:rPr lang="en-US" altLang="en-US" sz="2000" dirty="0">
                <a:latin typeface="Verdana" pitchFamily="34" charset="0"/>
              </a:rPr>
              <a:t>Network Topology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550" y="4842015"/>
            <a:ext cx="4969262" cy="14334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41" y="5106863"/>
            <a:ext cx="5744248" cy="78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4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2124-CC58-88A6-AF5E-ADE2280C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Transmission and Homeostasis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172062-7F8B-FEBF-44D9-4AAAB4DA50F4}"/>
              </a:ext>
            </a:extLst>
          </p:cNvPr>
          <p:cNvSpPr/>
          <p:nvPr/>
        </p:nvSpPr>
        <p:spPr>
          <a:xfrm>
            <a:off x="2424364" y="2442411"/>
            <a:ext cx="1973179" cy="1467852"/>
          </a:xfrm>
          <a:prstGeom prst="roundRect">
            <a:avLst/>
          </a:prstGeom>
          <a:solidFill>
            <a:srgbClr val="81CAEB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80886C-1237-8893-053C-3309E1EB5F6F}"/>
              </a:ext>
            </a:extLst>
          </p:cNvPr>
          <p:cNvSpPr/>
          <p:nvPr/>
        </p:nvSpPr>
        <p:spPr>
          <a:xfrm>
            <a:off x="6478677" y="2442411"/>
            <a:ext cx="1973179" cy="1467852"/>
          </a:xfrm>
          <a:prstGeom prst="roundRect">
            <a:avLst/>
          </a:prstGeom>
          <a:solidFill>
            <a:srgbClr val="EADA08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5B8D19-1E53-0503-2FB7-61423003F741}"/>
              </a:ext>
            </a:extLst>
          </p:cNvPr>
          <p:cNvCxnSpPr/>
          <p:nvPr/>
        </p:nvCxnSpPr>
        <p:spPr>
          <a:xfrm>
            <a:off x="1244600" y="3176337"/>
            <a:ext cx="10414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29C252-B511-5A94-9557-B3C08C28566A}"/>
              </a:ext>
            </a:extLst>
          </p:cNvPr>
          <p:cNvCxnSpPr>
            <a:cxnSpLocks/>
          </p:cNvCxnSpPr>
          <p:nvPr/>
        </p:nvCxnSpPr>
        <p:spPr>
          <a:xfrm>
            <a:off x="4521200" y="3168650"/>
            <a:ext cx="6731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E01B7C-89F6-310C-3C53-DFBAF4AC36E8}"/>
              </a:ext>
            </a:extLst>
          </p:cNvPr>
          <p:cNvSpPr txBox="1"/>
          <p:nvPr/>
        </p:nvSpPr>
        <p:spPr>
          <a:xfrm>
            <a:off x="5142170" y="2814707"/>
            <a:ext cx="45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94D2D5-41BF-B085-E9EE-E74116F222DD}"/>
              </a:ext>
            </a:extLst>
          </p:cNvPr>
          <p:cNvCxnSpPr>
            <a:cxnSpLocks/>
          </p:cNvCxnSpPr>
          <p:nvPr/>
        </p:nvCxnSpPr>
        <p:spPr>
          <a:xfrm flipV="1">
            <a:off x="5613400" y="3168650"/>
            <a:ext cx="749300" cy="6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55B59C-5BBA-BCD2-1CFF-DC24D8D860B6}"/>
              </a:ext>
            </a:extLst>
          </p:cNvPr>
          <p:cNvCxnSpPr>
            <a:cxnSpLocks/>
          </p:cNvCxnSpPr>
          <p:nvPr/>
        </p:nvCxnSpPr>
        <p:spPr>
          <a:xfrm flipV="1">
            <a:off x="8591550" y="3168650"/>
            <a:ext cx="749300" cy="6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139ABAD-986E-5644-FF90-FBD659FA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77" y="2902690"/>
            <a:ext cx="1045263" cy="5446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DEBFBC-1C8A-3019-CCEE-2665F1B144F7}"/>
              </a:ext>
            </a:extLst>
          </p:cNvPr>
          <p:cNvSpPr txBox="1"/>
          <p:nvPr/>
        </p:nvSpPr>
        <p:spPr>
          <a:xfrm>
            <a:off x="838200" y="4508933"/>
            <a:ext cx="10604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800" dirty="0"/>
              <a:t>Maintaining an output </a:t>
            </a:r>
            <a:r>
              <a:rPr lang="en-US" sz="2800" b="1" dirty="0"/>
              <a:t>constant</a:t>
            </a:r>
            <a:r>
              <a:rPr lang="en-US" sz="2800" dirty="0"/>
              <a:t> in the face of varying demand</a:t>
            </a:r>
          </a:p>
          <a:p>
            <a:pPr marL="457200" indent="-457200">
              <a:buAutoNum type="arabicPeriod"/>
            </a:pPr>
            <a:r>
              <a:rPr lang="en-US" sz="2800" dirty="0"/>
              <a:t>Faithfully transmitting a signal from process A to process B without loss of signal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389DF-9422-1799-8268-0326074C199B}"/>
              </a:ext>
            </a:extLst>
          </p:cNvPr>
          <p:cNvSpPr txBox="1"/>
          <p:nvPr/>
        </p:nvSpPr>
        <p:spPr>
          <a:xfrm>
            <a:off x="3155950" y="1880497"/>
            <a:ext cx="92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F417F9-54F0-52CA-F7BC-F92113EEA3C4}"/>
              </a:ext>
            </a:extLst>
          </p:cNvPr>
          <p:cNvSpPr txBox="1"/>
          <p:nvPr/>
        </p:nvSpPr>
        <p:spPr>
          <a:xfrm>
            <a:off x="7219950" y="1880497"/>
            <a:ext cx="92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49595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84751-B26F-2B6C-FAFB-73D19B1C5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0306-943A-503A-2476-11A04CBA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47" y="-49399"/>
            <a:ext cx="10515600" cy="1325563"/>
          </a:xfrm>
        </p:spPr>
        <p:txBody>
          <a:bodyPr/>
          <a:lstStyle/>
          <a:p>
            <a:r>
              <a:rPr lang="en-US" dirty="0"/>
              <a:t>Gerenalized to Arbitrary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31F75-0700-904F-281A-85649AC2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76" y="1276164"/>
            <a:ext cx="4254270" cy="1500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AD8171-3D3E-CE2F-FFD0-E6735900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839" y="2776904"/>
            <a:ext cx="5110321" cy="3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8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876" y="3149600"/>
            <a:ext cx="4713287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0139" y="1007656"/>
            <a:ext cx="10895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5000 simulations of a 4-step linear pathway. Randomizing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rate constants while keeping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Keqs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fixed.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1146" y="4050268"/>
            <a:ext cx="1274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Frequency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34551" y="6399999"/>
            <a:ext cx="280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Flux Control Coefficient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2" y="2286001"/>
            <a:ext cx="65913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010400" y="5029200"/>
            <a:ext cx="0" cy="533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00600" y="4953000"/>
            <a:ext cx="0" cy="533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5800" y="4343400"/>
            <a:ext cx="0" cy="533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43400" y="3657600"/>
            <a:ext cx="5334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1" y="464820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1" y="496466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61930" y="426720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76801" y="351686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3057" cy="914479"/>
          </a:xfrm>
          <a:prstGeom prst="rect">
            <a:avLst/>
          </a:prstGeom>
        </p:spPr>
      </p:pic>
      <p:sp>
        <p:nvSpPr>
          <p:cNvPr id="22" name="Rectangle 3"/>
          <p:cNvSpPr>
            <a:spLocks noGrp="1" noChangeArrowheads="1"/>
          </p:cNvSpPr>
          <p:nvPr>
            <p:ph type="title"/>
          </p:nvPr>
        </p:nvSpPr>
        <p:spPr>
          <a:xfrm>
            <a:off x="325245" y="68555"/>
            <a:ext cx="10515600" cy="87087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 of Negative Feedback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B89-9900-4649-A7A6-D3F2A610C1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1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472"/>
            <a:ext cx="12193057" cy="9144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559" y="3121879"/>
            <a:ext cx="4738179" cy="3251941"/>
          </a:xfrm>
          <a:prstGeom prst="rect">
            <a:avLst/>
          </a:prstGeom>
        </p:spPr>
      </p:pic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5245" y="50083"/>
            <a:ext cx="10515600" cy="87087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 of Negative Feedback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8804" y="1035622"/>
            <a:ext cx="107017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 the presence of negative feedback, a large proportion of the 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flux control moves downstream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2699" y="4557646"/>
            <a:ext cx="1274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Frequency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2283" y="6359366"/>
            <a:ext cx="280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Flux Control Coefficient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95" y="2219094"/>
            <a:ext cx="65913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7805556" y="4039787"/>
            <a:ext cx="5334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5683" y="36809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38957" y="386560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462283" y="3865602"/>
            <a:ext cx="5334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431364" y="2709446"/>
            <a:ext cx="0" cy="353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612995" y="3077275"/>
            <a:ext cx="38248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612995" y="2718852"/>
            <a:ext cx="0" cy="353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21820" y="2709446"/>
            <a:ext cx="4030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9530" y="6356350"/>
            <a:ext cx="2743200" cy="365125"/>
          </a:xfrm>
        </p:spPr>
        <p:txBody>
          <a:bodyPr/>
          <a:lstStyle/>
          <a:p>
            <a:fld id="{3F978B89-9900-4649-A7A6-D3F2A610C1B6}" type="slidenum">
              <a:rPr lang="en-US" smtClean="0"/>
              <a:t>22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530863" y="4497002"/>
            <a:ext cx="3198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BlinkMacSystemFont"/>
              </a:rPr>
              <a:t>Kacser</a:t>
            </a:r>
            <a:r>
              <a:rPr lang="en-US" sz="1600" dirty="0">
                <a:solidFill>
                  <a:srgbClr val="212121"/>
                </a:solidFill>
                <a:latin typeface="BlinkMacSystemFont"/>
              </a:rPr>
              <a:t> H, Burns JA. The control of flux. </a:t>
            </a:r>
            <a:r>
              <a:rPr lang="en-US" sz="1600" dirty="0" err="1">
                <a:solidFill>
                  <a:srgbClr val="212121"/>
                </a:solidFill>
                <a:latin typeface="BlinkMacSystemFont"/>
              </a:rPr>
              <a:t>Symp</a:t>
            </a:r>
            <a:r>
              <a:rPr lang="en-US" sz="1600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en-US" sz="1600" dirty="0" err="1">
                <a:solidFill>
                  <a:srgbClr val="212121"/>
                </a:solidFill>
                <a:latin typeface="BlinkMacSystemFont"/>
              </a:rPr>
              <a:t>Soc</a:t>
            </a:r>
            <a:r>
              <a:rPr lang="en-US" sz="1600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en-US" sz="1600" dirty="0" err="1">
                <a:solidFill>
                  <a:srgbClr val="212121"/>
                </a:solidFill>
                <a:latin typeface="BlinkMacSystemFont"/>
              </a:rPr>
              <a:t>Exp</a:t>
            </a:r>
            <a:r>
              <a:rPr lang="en-US" sz="1600" dirty="0">
                <a:solidFill>
                  <a:srgbClr val="212121"/>
                </a:solidFill>
                <a:latin typeface="BlinkMacSystemFont"/>
              </a:rPr>
              <a:t> Biol. 1973;27:65-104. PMID: 4148886.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E81363-8BCF-C9F7-5EA8-18385661F3CC}"/>
              </a:ext>
            </a:extLst>
          </p:cNvPr>
          <p:cNvSpPr/>
          <p:nvPr/>
        </p:nvSpPr>
        <p:spPr>
          <a:xfrm>
            <a:off x="8530864" y="5459469"/>
            <a:ext cx="31985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Sauro H.M, 2017. Control and regulation of pathways via negative feedback. Journal of the Royal Society Interface. </a:t>
            </a:r>
          </a:p>
        </p:txBody>
      </p:sp>
    </p:spTree>
    <p:extLst>
      <p:ext uri="{BB962C8B-B14F-4D97-AF65-F5344CB8AC3E}">
        <p14:creationId xmlns:p14="http://schemas.microsoft.com/office/powerpoint/2010/main" val="97373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472"/>
            <a:ext cx="12193057" cy="9144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74" y="3092072"/>
            <a:ext cx="3414120" cy="2343203"/>
          </a:xfrm>
          <a:prstGeom prst="rect">
            <a:avLst/>
          </a:prstGeom>
        </p:spPr>
      </p:pic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5245" y="50083"/>
            <a:ext cx="10515600" cy="87087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 of Negative Feedback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8804" y="1035622"/>
            <a:ext cx="107017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 the presence of negative feedback, a large proportion of the 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flux control moves downstream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316" y="5392695"/>
            <a:ext cx="213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Control Coefficient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95" y="2219094"/>
            <a:ext cx="65913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 flipV="1">
            <a:off x="7431364" y="2709446"/>
            <a:ext cx="0" cy="353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612995" y="3077275"/>
            <a:ext cx="38248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612995" y="2718852"/>
            <a:ext cx="0" cy="353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21820" y="2709446"/>
            <a:ext cx="4030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9530" y="6356350"/>
            <a:ext cx="2743200" cy="365125"/>
          </a:xfrm>
        </p:spPr>
        <p:txBody>
          <a:bodyPr/>
          <a:lstStyle/>
          <a:p>
            <a:fld id="{3F978B89-9900-4649-A7A6-D3F2A610C1B6}" type="slidenum">
              <a:rPr lang="en-US" smtClean="0"/>
              <a:t>23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97436" y="3244385"/>
            <a:ext cx="7889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This is why regulated steps such as phosphofructokinase in glycolysis are not rate-limiting.</a:t>
            </a:r>
          </a:p>
          <a:p>
            <a:pPr algn="ctr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Experimental measurements have repeatedly shown this to be the case.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93428" y="6423746"/>
            <a:ext cx="1194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Sauro H.M, 2017. Control and regulation of pathways via negative feedback. Journal of the Royal Society Interface. </a:t>
            </a:r>
          </a:p>
        </p:txBody>
      </p:sp>
    </p:spTree>
    <p:extLst>
      <p:ext uri="{BB962C8B-B14F-4D97-AF65-F5344CB8AC3E}">
        <p14:creationId xmlns:p14="http://schemas.microsoft.com/office/powerpoint/2010/main" val="595379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4B889-0908-C1C5-0C2F-A0D0C58A8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D3CDF5F-C2B0-FC2F-B95F-9A4F57DA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472"/>
            <a:ext cx="12193057" cy="9144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8B31FA-B9E7-75A2-6B3C-EFA71EC23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74" y="3092072"/>
            <a:ext cx="3414120" cy="2343203"/>
          </a:xfrm>
          <a:prstGeom prst="rect">
            <a:avLst/>
          </a:prstGeom>
        </p:spPr>
      </p:pic>
      <p:sp>
        <p:nvSpPr>
          <p:cNvPr id="118787" name="Rectangle 3">
            <a:extLst>
              <a:ext uri="{FF2B5EF4-FFF2-40B4-BE49-F238E27FC236}">
                <a16:creationId xmlns:a16="http://schemas.microsoft.com/office/drawing/2014/main" id="{8EF391AA-8B4E-6CA9-AD2A-DB8A6A2AB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245" y="50083"/>
            <a:ext cx="10515600" cy="87087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 of Negative Feedback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277D0-2882-FBE7-0277-D2BED550A633}"/>
              </a:ext>
            </a:extLst>
          </p:cNvPr>
          <p:cNvSpPr txBox="1"/>
          <p:nvPr/>
        </p:nvSpPr>
        <p:spPr>
          <a:xfrm>
            <a:off x="618804" y="1035622"/>
            <a:ext cx="107017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 the presence of negative feedback, a large proportion of the 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flux control moves downstream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4964F-378F-8527-D2FE-F377E25EB282}"/>
              </a:ext>
            </a:extLst>
          </p:cNvPr>
          <p:cNvSpPr txBox="1"/>
          <p:nvPr/>
        </p:nvSpPr>
        <p:spPr>
          <a:xfrm>
            <a:off x="483316" y="5392695"/>
            <a:ext cx="213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Control Coefficient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3EE83FE1-88A9-5C5F-98EF-C85B42CD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95" y="2219094"/>
            <a:ext cx="65913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655222-8A70-1038-ACE2-B753CC8528B8}"/>
              </a:ext>
            </a:extLst>
          </p:cNvPr>
          <p:cNvCxnSpPr/>
          <p:nvPr/>
        </p:nvCxnSpPr>
        <p:spPr>
          <a:xfrm flipV="1">
            <a:off x="7431364" y="2709446"/>
            <a:ext cx="0" cy="353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B229E4-18EF-0433-2E65-A3A8A160ED48}"/>
              </a:ext>
            </a:extLst>
          </p:cNvPr>
          <p:cNvCxnSpPr/>
          <p:nvPr/>
        </p:nvCxnSpPr>
        <p:spPr>
          <a:xfrm flipH="1">
            <a:off x="3612995" y="3077275"/>
            <a:ext cx="38248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51CA27-FCDB-4D7E-535B-550A906FE299}"/>
              </a:ext>
            </a:extLst>
          </p:cNvPr>
          <p:cNvCxnSpPr/>
          <p:nvPr/>
        </p:nvCxnSpPr>
        <p:spPr>
          <a:xfrm flipV="1">
            <a:off x="3612995" y="2718852"/>
            <a:ext cx="0" cy="353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1A9825-CD3F-3703-4263-9CC09934962A}"/>
              </a:ext>
            </a:extLst>
          </p:cNvPr>
          <p:cNvCxnSpPr/>
          <p:nvPr/>
        </p:nvCxnSpPr>
        <p:spPr>
          <a:xfrm>
            <a:off x="3421820" y="2709446"/>
            <a:ext cx="4030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5919C-5D0D-7872-007D-D628BFF1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9530" y="6356350"/>
            <a:ext cx="2743200" cy="365125"/>
          </a:xfrm>
        </p:spPr>
        <p:txBody>
          <a:bodyPr/>
          <a:lstStyle/>
          <a:p>
            <a:fld id="{3F978B89-9900-4649-A7A6-D3F2A610C1B6}" type="slidenum">
              <a:rPr lang="en-US" smtClean="0"/>
              <a:t>24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3A1EF9-6D42-1042-33CE-91214D318148}"/>
              </a:ext>
            </a:extLst>
          </p:cNvPr>
          <p:cNvSpPr txBox="1"/>
          <p:nvPr/>
        </p:nvSpPr>
        <p:spPr>
          <a:xfrm>
            <a:off x="3860029" y="3708217"/>
            <a:ext cx="7889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Why does this happen?</a:t>
            </a:r>
          </a:p>
          <a:p>
            <a:pPr algn="ctr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Because the feedback stabilized S3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D386A0-8C98-8CC2-6A8F-9145A97BBE38}"/>
              </a:ext>
            </a:extLst>
          </p:cNvPr>
          <p:cNvSpPr/>
          <p:nvPr/>
        </p:nvSpPr>
        <p:spPr>
          <a:xfrm>
            <a:off x="93428" y="6423746"/>
            <a:ext cx="1194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Sauro H.M, 2017. Control and regulation of pathways via negative feedback. Journal of the Royal Society Interface. </a:t>
            </a:r>
          </a:p>
        </p:txBody>
      </p:sp>
    </p:spTree>
    <p:extLst>
      <p:ext uri="{BB962C8B-B14F-4D97-AF65-F5344CB8AC3E}">
        <p14:creationId xmlns:p14="http://schemas.microsoft.com/office/powerpoint/2010/main" val="405945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472"/>
            <a:ext cx="12193057" cy="914479"/>
          </a:xfrm>
          <a:prstGeom prst="rect">
            <a:avLst/>
          </a:prstGeom>
        </p:spPr>
      </p:pic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5245" y="50083"/>
            <a:ext cx="10515600" cy="870876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Stabilization of End Product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9530" y="6356350"/>
            <a:ext cx="2743200" cy="365125"/>
          </a:xfrm>
        </p:spPr>
        <p:txBody>
          <a:bodyPr/>
          <a:lstStyle/>
          <a:p>
            <a:fld id="{3F978B89-9900-4649-A7A6-D3F2A610C1B6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8DFD4-E4D5-221F-30D3-9B039A24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57" y="2603023"/>
            <a:ext cx="8172733" cy="4010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854B6A-AE0E-0B0F-BF93-792735471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669" y="899135"/>
            <a:ext cx="4279504" cy="15925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B37BD0-F119-B580-A904-BF442F03CA41}"/>
              </a:ext>
            </a:extLst>
          </p:cNvPr>
          <p:cNvSpPr/>
          <p:nvPr/>
        </p:nvSpPr>
        <p:spPr>
          <a:xfrm>
            <a:off x="93428" y="6417120"/>
            <a:ext cx="1194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Sauro H.M, 2017. Control and regulation of pathways via negative feedback. Journal of the Royal Society Interface. </a:t>
            </a:r>
          </a:p>
        </p:txBody>
      </p:sp>
    </p:spTree>
    <p:extLst>
      <p:ext uri="{BB962C8B-B14F-4D97-AF65-F5344CB8AC3E}">
        <p14:creationId xmlns:p14="http://schemas.microsoft.com/office/powerpoint/2010/main" val="4068053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36921-AA7E-6B4B-5A21-D44CC32F4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36B4692-A27B-C760-417F-0B4AD4E8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472"/>
            <a:ext cx="12193057" cy="914479"/>
          </a:xfrm>
          <a:prstGeom prst="rect">
            <a:avLst/>
          </a:prstGeom>
        </p:spPr>
      </p:pic>
      <p:sp>
        <p:nvSpPr>
          <p:cNvPr id="118787" name="Rectangle 3">
            <a:extLst>
              <a:ext uri="{FF2B5EF4-FFF2-40B4-BE49-F238E27FC236}">
                <a16:creationId xmlns:a16="http://schemas.microsoft.com/office/drawing/2014/main" id="{1944B3B4-E70F-0725-33CD-AA5F7CDF3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245" y="50083"/>
            <a:ext cx="10515600" cy="870876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Stabilization of End Product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038F-9A94-8F33-FE40-E699FA14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9530" y="6356350"/>
            <a:ext cx="2743200" cy="365125"/>
          </a:xfrm>
        </p:spPr>
        <p:txBody>
          <a:bodyPr/>
          <a:lstStyle/>
          <a:p>
            <a:fld id="{3F978B89-9900-4649-A7A6-D3F2A610C1B6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65BD3-97FD-D94F-8A2A-3E13576B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026" y="1441600"/>
            <a:ext cx="6963207" cy="12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CC0158-C117-B296-4804-CC7718509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874" y="3003464"/>
            <a:ext cx="4382112" cy="1914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0D2A71-2C95-C193-ACBF-B1388232B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0632" y="1908489"/>
            <a:ext cx="562053" cy="676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F8DB9B-5B96-2347-37A9-CA11255F1885}"/>
              </a:ext>
            </a:extLst>
          </p:cNvPr>
          <p:cNvSpPr txBox="1"/>
          <p:nvPr/>
        </p:nvSpPr>
        <p:spPr>
          <a:xfrm>
            <a:off x="1018314" y="4965121"/>
            <a:ext cx="552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v3 is a mass-action reaction then                 </a:t>
            </a:r>
            <a:r>
              <a:rPr lang="en-US" sz="2800" dirty="0"/>
              <a:t>= 1  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8894A7-CE07-1D49-467F-2945B3D86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877" y="4837728"/>
            <a:ext cx="562053" cy="6763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AABC19-D3C2-B50A-A9F6-644000E2D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082" y="2569346"/>
            <a:ext cx="1448002" cy="7525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3CE6A5B-C80D-0A9C-C918-9FF308B66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5602" y="4446602"/>
            <a:ext cx="3106618" cy="13268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4EB672-73D6-747F-C640-EAF8663034ED}"/>
              </a:ext>
            </a:extLst>
          </p:cNvPr>
          <p:cNvSpPr/>
          <p:nvPr/>
        </p:nvSpPr>
        <p:spPr>
          <a:xfrm>
            <a:off x="7692685" y="4446602"/>
            <a:ext cx="3148160" cy="1326867"/>
          </a:xfrm>
          <a:prstGeom prst="roundRect">
            <a:avLst/>
          </a:prstGeom>
          <a:solidFill>
            <a:srgbClr val="92D050">
              <a:alpha val="1607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547FC6-871B-C775-C203-FD45ACA0944C}"/>
              </a:ext>
            </a:extLst>
          </p:cNvPr>
          <p:cNvSpPr txBox="1"/>
          <p:nvPr/>
        </p:nvSpPr>
        <p:spPr>
          <a:xfrm>
            <a:off x="385011" y="6154153"/>
            <a:ext cx="8503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Typical value for the strength of the feedback ~ -4, therefore sensitivity = 0.2 </a:t>
            </a:r>
          </a:p>
        </p:txBody>
      </p:sp>
    </p:spTree>
    <p:extLst>
      <p:ext uri="{BB962C8B-B14F-4D97-AF65-F5344CB8AC3E}">
        <p14:creationId xmlns:p14="http://schemas.microsoft.com/office/powerpoint/2010/main" val="1930399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B278-9B45-FA39-ED99-0C1D997D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244809"/>
            <a:ext cx="10515600" cy="1325563"/>
          </a:xfrm>
        </p:spPr>
        <p:txBody>
          <a:bodyPr/>
          <a:lstStyle/>
          <a:p>
            <a:r>
              <a:rPr lang="en-US" dirty="0"/>
              <a:t>Modularity based on Feedback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44CE7-C102-EFC1-A34D-7CB9BC98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23" y="1955253"/>
            <a:ext cx="6146353" cy="1419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7D20A-0917-A78F-2058-7BD195DEC6AF}"/>
              </a:ext>
            </a:extLst>
          </p:cNvPr>
          <p:cNvSpPr txBox="1"/>
          <p:nvPr/>
        </p:nvSpPr>
        <p:spPr>
          <a:xfrm>
            <a:off x="638151" y="1339539"/>
            <a:ext cx="10554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Negative feedback insulates the supply block for changes in the demand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B0182-8AC6-D0E9-6AE1-C953D95E9331}"/>
              </a:ext>
            </a:extLst>
          </p:cNvPr>
          <p:cNvSpPr txBox="1"/>
          <p:nvPr/>
        </p:nvSpPr>
        <p:spPr>
          <a:xfrm>
            <a:off x="61445" y="6273209"/>
            <a:ext cx="1122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Christensen, Carl &amp; Hofmeyr, Jan-Hendrik &amp; Rohwer, Johann. (2015). Tracing regulatory routes in metabolism using </a:t>
            </a:r>
            <a:r>
              <a:rPr lang="en-US" sz="1600" dirty="0" err="1"/>
              <a:t>generalised</a:t>
            </a:r>
            <a:r>
              <a:rPr lang="en-US" sz="1600" dirty="0"/>
              <a:t> supply-demand analysis. BMC Systems Biology. 9. 10.1186/s12918-015-0236-1.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640770-9C82-9BB7-1B11-9659B4663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87" y="3429000"/>
            <a:ext cx="3065093" cy="2512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CFD1D3-9829-1CE4-FF96-9852E8DC90E3}"/>
              </a:ext>
            </a:extLst>
          </p:cNvPr>
          <p:cNvSpPr txBox="1"/>
          <p:nvPr/>
        </p:nvSpPr>
        <p:spPr>
          <a:xfrm>
            <a:off x="417095" y="4155412"/>
            <a:ext cx="40476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Real example is amino</a:t>
            </a:r>
          </a:p>
          <a:p>
            <a:r>
              <a:rPr lang="en-US" sz="2400" dirty="0"/>
              <a:t>acid biosynthesis</a:t>
            </a:r>
          </a:p>
          <a:p>
            <a:r>
              <a:rPr lang="en-US" sz="2400" dirty="0"/>
              <a:t>but also Glycolysis</a:t>
            </a:r>
          </a:p>
          <a:p>
            <a:r>
              <a:rPr lang="en-US" sz="2400" dirty="0"/>
              <a:t>and Last part of EGF pathway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BF36A0-3B5F-CC78-88FC-5E4611589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999" y="2152735"/>
            <a:ext cx="2392906" cy="37555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84B652-AAB9-B5C4-FD6C-1408EBB992B1}"/>
              </a:ext>
            </a:extLst>
          </p:cNvPr>
          <p:cNvSpPr/>
          <p:nvPr/>
        </p:nvSpPr>
        <p:spPr>
          <a:xfrm>
            <a:off x="121348" y="5921677"/>
            <a:ext cx="1194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Sauro H.M, 2017. Control and regulation of pathways via negative feedback. Journal of the Royal Society Interface. </a:t>
            </a:r>
          </a:p>
        </p:txBody>
      </p:sp>
    </p:spTree>
    <p:extLst>
      <p:ext uri="{BB962C8B-B14F-4D97-AF65-F5344CB8AC3E}">
        <p14:creationId xmlns:p14="http://schemas.microsoft.com/office/powerpoint/2010/main" val="1678508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F0FA-D0D8-83AA-CE93-7A2E689D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Faithfully transmitting a signal from process A to process B without loss of signal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F3A0CE-3DD7-FCE9-BDD8-E72F702478BE}"/>
              </a:ext>
            </a:extLst>
          </p:cNvPr>
          <p:cNvSpPr/>
          <p:nvPr/>
        </p:nvSpPr>
        <p:spPr>
          <a:xfrm>
            <a:off x="971595" y="2524665"/>
            <a:ext cx="1973179" cy="1467852"/>
          </a:xfrm>
          <a:prstGeom prst="roundRect">
            <a:avLst/>
          </a:prstGeom>
          <a:solidFill>
            <a:srgbClr val="81CAEB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39DC9D-50FB-33E6-A297-FE2D31D7DE1A}"/>
              </a:ext>
            </a:extLst>
          </p:cNvPr>
          <p:cNvCxnSpPr>
            <a:cxnSpLocks/>
          </p:cNvCxnSpPr>
          <p:nvPr/>
        </p:nvCxnSpPr>
        <p:spPr>
          <a:xfrm>
            <a:off x="3068431" y="3250904"/>
            <a:ext cx="6731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A986E8-EA31-FE15-C53A-510827A623D2}"/>
              </a:ext>
            </a:extLst>
          </p:cNvPr>
          <p:cNvSpPr txBox="1"/>
          <p:nvPr/>
        </p:nvSpPr>
        <p:spPr>
          <a:xfrm>
            <a:off x="3689401" y="2896961"/>
            <a:ext cx="45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C6F9A-93EA-639B-91E5-B7960571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08" y="2984944"/>
            <a:ext cx="1045263" cy="544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D198C9-E349-E837-DE6E-E9397DB67862}"/>
              </a:ext>
            </a:extLst>
          </p:cNvPr>
          <p:cNvSpPr txBox="1"/>
          <p:nvPr/>
        </p:nvSpPr>
        <p:spPr>
          <a:xfrm>
            <a:off x="1703181" y="1892093"/>
            <a:ext cx="92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6CB6CF-4048-12FD-9093-6C6F42D01CB0}"/>
              </a:ext>
            </a:extLst>
          </p:cNvPr>
          <p:cNvCxnSpPr>
            <a:cxnSpLocks/>
          </p:cNvCxnSpPr>
          <p:nvPr/>
        </p:nvCxnSpPr>
        <p:spPr>
          <a:xfrm>
            <a:off x="4141859" y="3250906"/>
            <a:ext cx="6731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7D4893-C684-D4C4-4A8C-14DD0CBD31F7}"/>
              </a:ext>
            </a:extLst>
          </p:cNvPr>
          <p:cNvCxnSpPr>
            <a:cxnSpLocks/>
          </p:cNvCxnSpPr>
          <p:nvPr/>
        </p:nvCxnSpPr>
        <p:spPr>
          <a:xfrm flipV="1">
            <a:off x="3918666" y="2222804"/>
            <a:ext cx="0" cy="7885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11C5EE-714F-535D-F523-59A60EFD85BA}"/>
              </a:ext>
            </a:extLst>
          </p:cNvPr>
          <p:cNvSpPr txBox="1"/>
          <p:nvPr/>
        </p:nvSpPr>
        <p:spPr>
          <a:xfrm>
            <a:off x="3926391" y="3501713"/>
            <a:ext cx="11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4B9E10-D86D-06AA-13FE-B92D196B0A6D}"/>
              </a:ext>
            </a:extLst>
          </p:cNvPr>
          <p:cNvSpPr txBox="1"/>
          <p:nvPr/>
        </p:nvSpPr>
        <p:spPr>
          <a:xfrm>
            <a:off x="8916451" y="2920806"/>
            <a:ext cx="112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demand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E32CDC4-ACFC-133B-BE55-D8FF26CC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16" y="2152404"/>
            <a:ext cx="3188428" cy="215990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7016B93-A6E4-F81F-33D9-A89415562DEE}"/>
              </a:ext>
            </a:extLst>
          </p:cNvPr>
          <p:cNvSpPr txBox="1"/>
          <p:nvPr/>
        </p:nvSpPr>
        <p:spPr>
          <a:xfrm>
            <a:off x="8836938" y="4994574"/>
            <a:ext cx="112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5x  demand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0325717-4916-587B-4FA3-F3FAB4CBC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076" y="4374847"/>
            <a:ext cx="3138068" cy="2125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4C4EB1-FDCB-05FE-E6CB-99D1F82BC428}"/>
              </a:ext>
            </a:extLst>
          </p:cNvPr>
          <p:cNvSpPr txBox="1"/>
          <p:nvPr/>
        </p:nvSpPr>
        <p:spPr>
          <a:xfrm>
            <a:off x="641748" y="4328635"/>
            <a:ext cx="6095306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Reactions: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J0: $X0 =&gt; S1; VM1*(X0 - S1/Keq1)/(1 + X0 + S1 + S4^h)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J1: S1 =&gt; S2; (10*S1 - 2*S2)/(1 + S1 + S2)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J2: S2 =&gt; S3; (10*S2 - 2*S3)/(1 + S2 + S3)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J3: S3 =&gt; S4; (10*S3 - 2*S4)/(1 + S3 + S4)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J4: S4 =&gt; $X1; V4*S4/(KS4 + S4)</a:t>
            </a:r>
          </a:p>
          <a:p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Species initializations: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S1 = 0;  S2 = 0; S3 = 0; S4 = 0; X0 = 10; X1 = 0</a:t>
            </a:r>
          </a:p>
          <a:p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Variable initializations: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VM1 = 10; Keq1 = 10; V4 = 2.5; KS4 = 0.5; </a:t>
            </a:r>
          </a:p>
          <a:p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h = 10; </a:t>
            </a:r>
          </a:p>
        </p:txBody>
      </p:sp>
    </p:spTree>
    <p:extLst>
      <p:ext uri="{BB962C8B-B14F-4D97-AF65-F5344CB8AC3E}">
        <p14:creationId xmlns:p14="http://schemas.microsoft.com/office/powerpoint/2010/main" val="3632895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6D425-BECB-0375-D4D5-792295F97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3B7B-772C-FD35-9D0D-DA5EFCBD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Faithfully transmitting a signal from process A to process B without loss of signal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D16750-B958-0E6F-8C1E-F9E215DF3158}"/>
              </a:ext>
            </a:extLst>
          </p:cNvPr>
          <p:cNvSpPr/>
          <p:nvPr/>
        </p:nvSpPr>
        <p:spPr>
          <a:xfrm>
            <a:off x="315612" y="2759743"/>
            <a:ext cx="1973179" cy="1467852"/>
          </a:xfrm>
          <a:prstGeom prst="roundRect">
            <a:avLst/>
          </a:prstGeom>
          <a:solidFill>
            <a:srgbClr val="81CAEB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92A113-0894-532E-9D9E-9E2750364CC8}"/>
              </a:ext>
            </a:extLst>
          </p:cNvPr>
          <p:cNvCxnSpPr>
            <a:cxnSpLocks/>
          </p:cNvCxnSpPr>
          <p:nvPr/>
        </p:nvCxnSpPr>
        <p:spPr>
          <a:xfrm>
            <a:off x="2412448" y="3485982"/>
            <a:ext cx="6731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FF2958-26A1-B1EB-7D4D-2F08164E2345}"/>
              </a:ext>
            </a:extLst>
          </p:cNvPr>
          <p:cNvSpPr txBox="1"/>
          <p:nvPr/>
        </p:nvSpPr>
        <p:spPr>
          <a:xfrm>
            <a:off x="3033418" y="3132039"/>
            <a:ext cx="45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DE17B-EF32-6FD1-3683-71BB553A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5" y="3220022"/>
            <a:ext cx="1045263" cy="544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7703A-FD8F-B1A0-0BCE-E099E7DFD2EB}"/>
              </a:ext>
            </a:extLst>
          </p:cNvPr>
          <p:cNvSpPr txBox="1"/>
          <p:nvPr/>
        </p:nvSpPr>
        <p:spPr>
          <a:xfrm>
            <a:off x="1047198" y="2197829"/>
            <a:ext cx="92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7EDC35-25D6-6692-1D06-A28B77BAFBBB}"/>
              </a:ext>
            </a:extLst>
          </p:cNvPr>
          <p:cNvCxnSpPr>
            <a:cxnSpLocks/>
          </p:cNvCxnSpPr>
          <p:nvPr/>
        </p:nvCxnSpPr>
        <p:spPr>
          <a:xfrm>
            <a:off x="3485876" y="3485984"/>
            <a:ext cx="6731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347965-410D-7D26-1E1C-0BAB07A30DD0}"/>
              </a:ext>
            </a:extLst>
          </p:cNvPr>
          <p:cNvSpPr txBox="1"/>
          <p:nvPr/>
        </p:nvSpPr>
        <p:spPr>
          <a:xfrm>
            <a:off x="4933120" y="2457882"/>
            <a:ext cx="108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1D78-04B3-A341-C9AB-C1CA303CD24F}"/>
              </a:ext>
            </a:extLst>
          </p:cNvPr>
          <p:cNvSpPr txBox="1"/>
          <p:nvPr/>
        </p:nvSpPr>
        <p:spPr>
          <a:xfrm>
            <a:off x="4797633" y="3839925"/>
            <a:ext cx="108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C279CEC-C52E-3F65-AF23-5D2F70EF1697}"/>
              </a:ext>
            </a:extLst>
          </p:cNvPr>
          <p:cNvSpPr/>
          <p:nvPr/>
        </p:nvSpPr>
        <p:spPr>
          <a:xfrm>
            <a:off x="4529104" y="2837796"/>
            <a:ext cx="347182" cy="1252330"/>
          </a:xfrm>
          <a:custGeom>
            <a:avLst/>
            <a:gdLst>
              <a:gd name="connsiteX0" fmla="*/ 695779 w 695779"/>
              <a:gd name="connsiteY0" fmla="*/ 0 h 1252330"/>
              <a:gd name="connsiteX1" fmla="*/ 40 w 695779"/>
              <a:gd name="connsiteY1" fmla="*/ 602974 h 1252330"/>
              <a:gd name="connsiteX2" fmla="*/ 662649 w 695779"/>
              <a:gd name="connsiteY2" fmla="*/ 1252330 h 125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779" h="1252330">
                <a:moveTo>
                  <a:pt x="695779" y="0"/>
                </a:moveTo>
                <a:cubicBezTo>
                  <a:pt x="350670" y="197126"/>
                  <a:pt x="5562" y="394252"/>
                  <a:pt x="40" y="602974"/>
                </a:cubicBezTo>
                <a:cubicBezTo>
                  <a:pt x="-5482" y="811696"/>
                  <a:pt x="550006" y="1144104"/>
                  <a:pt x="662649" y="125233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472F29-5427-2F82-D40E-1EDCAA3EE06F}"/>
              </a:ext>
            </a:extLst>
          </p:cNvPr>
          <p:cNvSpPr/>
          <p:nvPr/>
        </p:nvSpPr>
        <p:spPr>
          <a:xfrm rot="10800000">
            <a:off x="5376526" y="2811029"/>
            <a:ext cx="429225" cy="1252330"/>
          </a:xfrm>
          <a:custGeom>
            <a:avLst/>
            <a:gdLst>
              <a:gd name="connsiteX0" fmla="*/ 695779 w 695779"/>
              <a:gd name="connsiteY0" fmla="*/ 0 h 1252330"/>
              <a:gd name="connsiteX1" fmla="*/ 40 w 695779"/>
              <a:gd name="connsiteY1" fmla="*/ 602974 h 1252330"/>
              <a:gd name="connsiteX2" fmla="*/ 662649 w 695779"/>
              <a:gd name="connsiteY2" fmla="*/ 1252330 h 125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779" h="1252330">
                <a:moveTo>
                  <a:pt x="695779" y="0"/>
                </a:moveTo>
                <a:cubicBezTo>
                  <a:pt x="350670" y="197126"/>
                  <a:pt x="5562" y="394252"/>
                  <a:pt x="40" y="602974"/>
                </a:cubicBezTo>
                <a:cubicBezTo>
                  <a:pt x="-5482" y="811696"/>
                  <a:pt x="550006" y="1144104"/>
                  <a:pt x="662649" y="125233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4F5B08-43D6-E63A-5E81-D94BAD03CFE4}"/>
              </a:ext>
            </a:extLst>
          </p:cNvPr>
          <p:cNvCxnSpPr/>
          <p:nvPr/>
        </p:nvCxnSpPr>
        <p:spPr>
          <a:xfrm>
            <a:off x="5121966" y="4424700"/>
            <a:ext cx="0" cy="5102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45690C-4379-7AD8-4EB8-AA6529C2B1AB}"/>
              </a:ext>
            </a:extLst>
          </p:cNvPr>
          <p:cNvSpPr/>
          <p:nvPr/>
        </p:nvSpPr>
        <p:spPr>
          <a:xfrm>
            <a:off x="4065180" y="2511815"/>
            <a:ext cx="2173357" cy="2020957"/>
          </a:xfrm>
          <a:prstGeom prst="roundRect">
            <a:avLst/>
          </a:prstGeom>
          <a:solidFill>
            <a:srgbClr val="92D050">
              <a:alpha val="1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6963A6-A18A-6B70-40E2-5D2B945DBA64}"/>
              </a:ext>
            </a:extLst>
          </p:cNvPr>
          <p:cNvSpPr txBox="1"/>
          <p:nvPr/>
        </p:nvSpPr>
        <p:spPr>
          <a:xfrm>
            <a:off x="4065768" y="2041633"/>
            <a:ext cx="250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Phosphorylation Cycle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46C8B-9BAC-8DFC-474F-DEF1CD27B6F5}"/>
              </a:ext>
            </a:extLst>
          </p:cNvPr>
          <p:cNvSpPr txBox="1"/>
          <p:nvPr/>
        </p:nvSpPr>
        <p:spPr>
          <a:xfrm>
            <a:off x="86485" y="6022889"/>
            <a:ext cx="11582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Shah R,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Del Vecchio 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Signaling architectures that transmit unidirectional information despite retroactivity. Biophysical journal. 2017 Aug 8;113(3):728-42.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04C282-A812-09C8-9840-1628AAA0FCB2}"/>
              </a:ext>
            </a:extLst>
          </p:cNvPr>
          <p:cNvCxnSpPr>
            <a:cxnSpLocks/>
          </p:cNvCxnSpPr>
          <p:nvPr/>
        </p:nvCxnSpPr>
        <p:spPr>
          <a:xfrm flipV="1">
            <a:off x="3262683" y="2457882"/>
            <a:ext cx="0" cy="7885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AAF400-5B85-7ED4-CF27-B27CF86A55E4}"/>
              </a:ext>
            </a:extLst>
          </p:cNvPr>
          <p:cNvSpPr txBox="1"/>
          <p:nvPr/>
        </p:nvSpPr>
        <p:spPr>
          <a:xfrm>
            <a:off x="4692937" y="17956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Insulator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60EA8D-D662-4E11-EFA9-2208FD775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636" y="1795690"/>
            <a:ext cx="2845442" cy="18969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465253-1057-1556-94C3-CC8F3E3DF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639" y="3873652"/>
            <a:ext cx="3031436" cy="20209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7246755-632F-7769-43C3-5B7EEB783FC3}"/>
              </a:ext>
            </a:extLst>
          </p:cNvPr>
          <p:cNvSpPr txBox="1"/>
          <p:nvPr/>
        </p:nvSpPr>
        <p:spPr>
          <a:xfrm>
            <a:off x="10590075" y="2422007"/>
            <a:ext cx="112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 Cycle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CF4143-3E2A-0F16-9609-E55A71C17700}"/>
              </a:ext>
            </a:extLst>
          </p:cNvPr>
          <p:cNvSpPr txBox="1"/>
          <p:nvPr/>
        </p:nvSpPr>
        <p:spPr>
          <a:xfrm>
            <a:off x="10609955" y="4867036"/>
            <a:ext cx="112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Cycle</a:t>
            </a:r>
          </a:p>
        </p:txBody>
      </p:sp>
    </p:spTree>
    <p:extLst>
      <p:ext uri="{BB962C8B-B14F-4D97-AF65-F5344CB8AC3E}">
        <p14:creationId xmlns:p14="http://schemas.microsoft.com/office/powerpoint/2010/main" val="411996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0205C-569D-7ED8-9898-597607352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132E-F85D-12A3-45B3-8C977FF7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7003"/>
            <a:ext cx="11334750" cy="1325563"/>
          </a:xfrm>
        </p:spPr>
        <p:txBody>
          <a:bodyPr/>
          <a:lstStyle/>
          <a:p>
            <a:pPr algn="ctr"/>
            <a:r>
              <a:rPr lang="en-US" sz="4400" dirty="0"/>
              <a:t>Maintaining an output constant in the face of varying demand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90D034-C24A-4C29-AE64-2FB6A55F428B}"/>
              </a:ext>
            </a:extLst>
          </p:cNvPr>
          <p:cNvSpPr txBox="1"/>
          <p:nvPr/>
        </p:nvSpPr>
        <p:spPr>
          <a:xfrm>
            <a:off x="5207664" y="5069876"/>
            <a:ext cx="1919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Varying Demand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039CD-ECE7-87AC-6097-EF4BAF75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" y="2964043"/>
            <a:ext cx="7692131" cy="118737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97A54D-C185-78B4-3D91-E263D1050D86}"/>
              </a:ext>
            </a:extLst>
          </p:cNvPr>
          <p:cNvCxnSpPr>
            <a:cxnSpLocks/>
          </p:cNvCxnSpPr>
          <p:nvPr/>
        </p:nvCxnSpPr>
        <p:spPr>
          <a:xfrm flipV="1">
            <a:off x="5987860" y="4006755"/>
            <a:ext cx="0" cy="100339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8EB9BB-6A25-1B96-3724-9CD27974ABFB}"/>
              </a:ext>
            </a:extLst>
          </p:cNvPr>
          <p:cNvSpPr/>
          <p:nvPr/>
        </p:nvSpPr>
        <p:spPr>
          <a:xfrm>
            <a:off x="82550" y="2964043"/>
            <a:ext cx="4572000" cy="1441450"/>
          </a:xfrm>
          <a:prstGeom prst="roundRect">
            <a:avLst/>
          </a:prstGeom>
          <a:solidFill>
            <a:srgbClr val="81CAEB">
              <a:alpha val="1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4E2F4-3A55-3D9C-0DEF-EEB54FEC9FC5}"/>
              </a:ext>
            </a:extLst>
          </p:cNvPr>
          <p:cNvSpPr txBox="1"/>
          <p:nvPr/>
        </p:nvSpPr>
        <p:spPr>
          <a:xfrm>
            <a:off x="1194464" y="4592822"/>
            <a:ext cx="314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Production Unit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03876B-A963-1296-C182-82857FF24054}"/>
              </a:ext>
            </a:extLst>
          </p:cNvPr>
          <p:cNvSpPr/>
          <p:nvPr/>
        </p:nvSpPr>
        <p:spPr>
          <a:xfrm>
            <a:off x="4711700" y="2970393"/>
            <a:ext cx="590549" cy="1441450"/>
          </a:xfrm>
          <a:prstGeom prst="roundRect">
            <a:avLst/>
          </a:prstGeom>
          <a:solidFill>
            <a:srgbClr val="EADA08">
              <a:alpha val="1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42D4A-4B03-8C2E-A722-2F19ADE90131}"/>
              </a:ext>
            </a:extLst>
          </p:cNvPr>
          <p:cNvSpPr txBox="1"/>
          <p:nvPr/>
        </p:nvSpPr>
        <p:spPr>
          <a:xfrm>
            <a:off x="4343400" y="2440823"/>
            <a:ext cx="134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F50617-47B7-32CF-9BB1-1B960D4634A7}"/>
              </a:ext>
            </a:extLst>
          </p:cNvPr>
          <p:cNvSpPr txBox="1"/>
          <p:nvPr/>
        </p:nvSpPr>
        <p:spPr>
          <a:xfrm>
            <a:off x="7854571" y="2108200"/>
            <a:ext cx="4337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Examples:</a:t>
            </a:r>
          </a:p>
          <a:p>
            <a:endParaRPr lang="en-US" sz="2400" dirty="0"/>
          </a:p>
          <a:p>
            <a:r>
              <a:rPr lang="en-US" sz="2400" dirty="0"/>
              <a:t>1. ATP production by Glycolysis</a:t>
            </a:r>
          </a:p>
          <a:p>
            <a:r>
              <a:rPr lang="en-US" sz="2400" dirty="0"/>
              <a:t>2. Amino Acid Biosynthesis</a:t>
            </a:r>
          </a:p>
          <a:p>
            <a:r>
              <a:rPr lang="en-US" sz="2400" dirty="0"/>
              <a:t>3. ERK signal in EGF pathway</a:t>
            </a:r>
          </a:p>
        </p:txBody>
      </p:sp>
    </p:spTree>
    <p:extLst>
      <p:ext uri="{BB962C8B-B14F-4D97-AF65-F5344CB8AC3E}">
        <p14:creationId xmlns:p14="http://schemas.microsoft.com/office/powerpoint/2010/main" val="1218782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92512-BA9E-ABB8-B891-CA78BBD1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25D8-2F70-54E4-7CD0-F5F78CDD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Faithfully transmitting a signal from process A to process B without loss of signal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1948EE-DFBA-9BC3-9DE8-EAEBA0A77535}"/>
              </a:ext>
            </a:extLst>
          </p:cNvPr>
          <p:cNvSpPr/>
          <p:nvPr/>
        </p:nvSpPr>
        <p:spPr>
          <a:xfrm>
            <a:off x="315612" y="2759743"/>
            <a:ext cx="1973179" cy="1467852"/>
          </a:xfrm>
          <a:prstGeom prst="roundRect">
            <a:avLst/>
          </a:prstGeom>
          <a:solidFill>
            <a:srgbClr val="81CAEB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291B8C-10E7-D539-D6D2-822312B70CC5}"/>
              </a:ext>
            </a:extLst>
          </p:cNvPr>
          <p:cNvCxnSpPr>
            <a:cxnSpLocks/>
          </p:cNvCxnSpPr>
          <p:nvPr/>
        </p:nvCxnSpPr>
        <p:spPr>
          <a:xfrm>
            <a:off x="2412448" y="3485982"/>
            <a:ext cx="6731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5D2518-AA8C-B33B-12BA-2D505D797F26}"/>
              </a:ext>
            </a:extLst>
          </p:cNvPr>
          <p:cNvSpPr txBox="1"/>
          <p:nvPr/>
        </p:nvSpPr>
        <p:spPr>
          <a:xfrm>
            <a:off x="3033418" y="3132039"/>
            <a:ext cx="45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9D08AC-CE25-83F1-6454-129F5BD4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5" y="3220022"/>
            <a:ext cx="1045263" cy="544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704B2-A60F-DF2A-DE37-6875AA9F6BE6}"/>
              </a:ext>
            </a:extLst>
          </p:cNvPr>
          <p:cNvSpPr txBox="1"/>
          <p:nvPr/>
        </p:nvSpPr>
        <p:spPr>
          <a:xfrm>
            <a:off x="1047198" y="2197829"/>
            <a:ext cx="92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71FF10-4047-8F39-FC41-DFC53B75D932}"/>
              </a:ext>
            </a:extLst>
          </p:cNvPr>
          <p:cNvCxnSpPr>
            <a:cxnSpLocks/>
          </p:cNvCxnSpPr>
          <p:nvPr/>
        </p:nvCxnSpPr>
        <p:spPr>
          <a:xfrm>
            <a:off x="3485876" y="3485984"/>
            <a:ext cx="6731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FC7025-4083-0C6D-4681-CAADB1A802BB}"/>
              </a:ext>
            </a:extLst>
          </p:cNvPr>
          <p:cNvSpPr txBox="1"/>
          <p:nvPr/>
        </p:nvSpPr>
        <p:spPr>
          <a:xfrm>
            <a:off x="4933120" y="2457882"/>
            <a:ext cx="108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C6BEF-ED84-2F26-FE2D-5CCB4A0C2691}"/>
              </a:ext>
            </a:extLst>
          </p:cNvPr>
          <p:cNvSpPr txBox="1"/>
          <p:nvPr/>
        </p:nvSpPr>
        <p:spPr>
          <a:xfrm>
            <a:off x="4797633" y="3839925"/>
            <a:ext cx="108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BCB4411-C1FD-9329-A0EB-9A28602F4403}"/>
              </a:ext>
            </a:extLst>
          </p:cNvPr>
          <p:cNvSpPr/>
          <p:nvPr/>
        </p:nvSpPr>
        <p:spPr>
          <a:xfrm>
            <a:off x="4505137" y="2867504"/>
            <a:ext cx="373924" cy="1252330"/>
          </a:xfrm>
          <a:custGeom>
            <a:avLst/>
            <a:gdLst>
              <a:gd name="connsiteX0" fmla="*/ 695779 w 695779"/>
              <a:gd name="connsiteY0" fmla="*/ 0 h 1252330"/>
              <a:gd name="connsiteX1" fmla="*/ 40 w 695779"/>
              <a:gd name="connsiteY1" fmla="*/ 602974 h 1252330"/>
              <a:gd name="connsiteX2" fmla="*/ 662649 w 695779"/>
              <a:gd name="connsiteY2" fmla="*/ 1252330 h 125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779" h="1252330">
                <a:moveTo>
                  <a:pt x="695779" y="0"/>
                </a:moveTo>
                <a:cubicBezTo>
                  <a:pt x="350670" y="197126"/>
                  <a:pt x="5562" y="394252"/>
                  <a:pt x="40" y="602974"/>
                </a:cubicBezTo>
                <a:cubicBezTo>
                  <a:pt x="-5482" y="811696"/>
                  <a:pt x="550006" y="1144104"/>
                  <a:pt x="662649" y="125233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D7BF95-31F2-B817-78F6-351979D2ABBB}"/>
              </a:ext>
            </a:extLst>
          </p:cNvPr>
          <p:cNvSpPr/>
          <p:nvPr/>
        </p:nvSpPr>
        <p:spPr>
          <a:xfrm rot="10800000">
            <a:off x="5415646" y="2836941"/>
            <a:ext cx="387711" cy="1252330"/>
          </a:xfrm>
          <a:custGeom>
            <a:avLst/>
            <a:gdLst>
              <a:gd name="connsiteX0" fmla="*/ 695779 w 695779"/>
              <a:gd name="connsiteY0" fmla="*/ 0 h 1252330"/>
              <a:gd name="connsiteX1" fmla="*/ 40 w 695779"/>
              <a:gd name="connsiteY1" fmla="*/ 602974 h 1252330"/>
              <a:gd name="connsiteX2" fmla="*/ 662649 w 695779"/>
              <a:gd name="connsiteY2" fmla="*/ 1252330 h 125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779" h="1252330">
                <a:moveTo>
                  <a:pt x="695779" y="0"/>
                </a:moveTo>
                <a:cubicBezTo>
                  <a:pt x="350670" y="197126"/>
                  <a:pt x="5562" y="394252"/>
                  <a:pt x="40" y="602974"/>
                </a:cubicBezTo>
                <a:cubicBezTo>
                  <a:pt x="-5482" y="811696"/>
                  <a:pt x="550006" y="1144104"/>
                  <a:pt x="662649" y="125233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FAF756-2992-A5CA-F345-3674447489DC}"/>
              </a:ext>
            </a:extLst>
          </p:cNvPr>
          <p:cNvCxnSpPr>
            <a:cxnSpLocks/>
          </p:cNvCxnSpPr>
          <p:nvPr/>
        </p:nvCxnSpPr>
        <p:spPr>
          <a:xfrm>
            <a:off x="5121966" y="4424700"/>
            <a:ext cx="0" cy="100206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3B7E70B-2F2F-93B3-233E-FEC8211D3C14}"/>
              </a:ext>
            </a:extLst>
          </p:cNvPr>
          <p:cNvSpPr/>
          <p:nvPr/>
        </p:nvSpPr>
        <p:spPr>
          <a:xfrm>
            <a:off x="4035287" y="2471880"/>
            <a:ext cx="2173357" cy="2020957"/>
          </a:xfrm>
          <a:prstGeom prst="roundRect">
            <a:avLst/>
          </a:prstGeom>
          <a:solidFill>
            <a:srgbClr val="92D050">
              <a:alpha val="1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046CDC-3BA0-4F2F-74DB-DD5EF21F7964}"/>
              </a:ext>
            </a:extLst>
          </p:cNvPr>
          <p:cNvSpPr txBox="1"/>
          <p:nvPr/>
        </p:nvSpPr>
        <p:spPr>
          <a:xfrm>
            <a:off x="4065768" y="2041633"/>
            <a:ext cx="250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Phosphorylation Cycle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53DCA5-B8E0-17AF-DC7D-63168410E6CE}"/>
              </a:ext>
            </a:extLst>
          </p:cNvPr>
          <p:cNvSpPr txBox="1"/>
          <p:nvPr/>
        </p:nvSpPr>
        <p:spPr>
          <a:xfrm>
            <a:off x="86485" y="6022889"/>
            <a:ext cx="11582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Shah R, Del Vecchio D. Signaling architectures that transmit unidirectional information despite retroactivity. Biophysical journal. 2017 Aug 8;113(3):728-42.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1C0B69-EF4E-A237-E903-7D86ACD60F4F}"/>
              </a:ext>
            </a:extLst>
          </p:cNvPr>
          <p:cNvCxnSpPr>
            <a:cxnSpLocks/>
          </p:cNvCxnSpPr>
          <p:nvPr/>
        </p:nvCxnSpPr>
        <p:spPr>
          <a:xfrm flipV="1">
            <a:off x="3262683" y="2457882"/>
            <a:ext cx="0" cy="7885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4A6F60-9BC2-D878-DF89-B2E2F5B9EDAE}"/>
              </a:ext>
            </a:extLst>
          </p:cNvPr>
          <p:cNvSpPr txBox="1"/>
          <p:nvPr/>
        </p:nvSpPr>
        <p:spPr>
          <a:xfrm>
            <a:off x="4692937" y="17956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Insulator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D3AF6A-15D5-D963-12E4-7FB44443D564}"/>
              </a:ext>
            </a:extLst>
          </p:cNvPr>
          <p:cNvSpPr txBox="1"/>
          <p:nvPr/>
        </p:nvSpPr>
        <p:spPr>
          <a:xfrm>
            <a:off x="10590075" y="2422007"/>
            <a:ext cx="112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demand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18B3C8-D572-8316-340F-904BB7DB4014}"/>
              </a:ext>
            </a:extLst>
          </p:cNvPr>
          <p:cNvSpPr txBox="1"/>
          <p:nvPr/>
        </p:nvSpPr>
        <p:spPr>
          <a:xfrm>
            <a:off x="10542449" y="4478911"/>
            <a:ext cx="112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5x demand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0324B6-F784-20E3-D232-2C65F3779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626" y="1647522"/>
            <a:ext cx="3175679" cy="21171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DA11B8-1A64-52AE-5C32-E4C2017A6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959" y="3764641"/>
            <a:ext cx="3116186" cy="20774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8D2EAB-E3CC-63AB-C7E9-70F41310BD33}"/>
              </a:ext>
            </a:extLst>
          </p:cNvPr>
          <p:cNvSpPr txBox="1"/>
          <p:nvPr/>
        </p:nvSpPr>
        <p:spPr>
          <a:xfrm>
            <a:off x="3939687" y="473155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3754031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814EF-EF70-3B01-5C2E-2000239C5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F76C-B6A7-6625-178A-11C2DFD9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4" y="296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Gene Circuits: Fan-out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209D15-196B-5A5A-E620-F83C6C027E9A}"/>
              </a:ext>
            </a:extLst>
          </p:cNvPr>
          <p:cNvSpPr txBox="1"/>
          <p:nvPr/>
        </p:nvSpPr>
        <p:spPr>
          <a:xfrm>
            <a:off x="57390" y="6308209"/>
            <a:ext cx="1185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Kim, K.H., Sauro, H.M. Fan-out in gene regulatory networks.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J Biol Eng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4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16 (2010). https://doi.org/10.1186/1754-1611-4-16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0E4DF4-778D-9586-2D1F-02256B20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658" y="1478605"/>
            <a:ext cx="3915295" cy="1784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A389F-DE22-7DCB-DDDA-A73140A5AB3F}"/>
              </a:ext>
            </a:extLst>
          </p:cNvPr>
          <p:cNvSpPr txBox="1"/>
          <p:nvPr/>
        </p:nvSpPr>
        <p:spPr>
          <a:xfrm>
            <a:off x="410095" y="4063707"/>
            <a:ext cx="4993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It's possible to define the fan-out, which is the number of downstream elements that can be controlled without significant loss of signal.</a:t>
            </a:r>
          </a:p>
          <a:p>
            <a:endParaRPr lang="en-US" dirty="0"/>
          </a:p>
          <a:p>
            <a:r>
              <a:rPr lang="en-US" dirty="0"/>
              <a:t>Defined in terms of the bandwidth (green line) of the system. The bandwidth, and hence the fan-out, can be increased via negative feedback.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48566A5-CE8A-6791-856C-3AF2D6CC6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0" y="1648384"/>
            <a:ext cx="7466215" cy="22918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8DEA517-2EE1-2970-1626-7C7EE7965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658" y="2874339"/>
            <a:ext cx="2373518" cy="32894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A05B3C-1FAA-D983-BF6D-EEA7FBED30AF}"/>
              </a:ext>
            </a:extLst>
          </p:cNvPr>
          <p:cNvSpPr txBox="1"/>
          <p:nvPr/>
        </p:nvSpPr>
        <p:spPr>
          <a:xfrm>
            <a:off x="2789133" y="1405616"/>
            <a:ext cx="209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Without Feedback</a:t>
            </a:r>
          </a:p>
        </p:txBody>
      </p:sp>
    </p:spTree>
    <p:extLst>
      <p:ext uri="{BB962C8B-B14F-4D97-AF65-F5344CB8AC3E}">
        <p14:creationId xmlns:p14="http://schemas.microsoft.com/office/powerpoint/2010/main" val="443811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594B-9555-422E-62D5-39193E6E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70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on scaled coefficients:</a:t>
            </a: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585" y="1505413"/>
            <a:ext cx="644703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614" y="3089068"/>
            <a:ext cx="576262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623" y="2624084"/>
            <a:ext cx="139065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54" y="2700284"/>
            <a:ext cx="304800" cy="34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2670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788" y="3759145"/>
            <a:ext cx="4486275" cy="628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78" y="4489216"/>
            <a:ext cx="376237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4341" y="4918474"/>
            <a:ext cx="20097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02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on CJ:</a:t>
            </a:r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58" y="1520243"/>
            <a:ext cx="504051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14" y="2494422"/>
            <a:ext cx="139065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45" y="2570622"/>
            <a:ext cx="304800" cy="34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8991" y="25410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78" y="4489216"/>
            <a:ext cx="3762375" cy="409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064" y="2872805"/>
            <a:ext cx="62865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456" y="3630694"/>
            <a:ext cx="6753225" cy="638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1525" y="5179523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42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324" y="1804737"/>
            <a:ext cx="3410554" cy="24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2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C47B9-590D-5C72-9958-E28820F64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F18E-3856-20E8-BBCC-B47FBC22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7003"/>
            <a:ext cx="11334750" cy="1325563"/>
          </a:xfrm>
        </p:spPr>
        <p:txBody>
          <a:bodyPr/>
          <a:lstStyle/>
          <a:p>
            <a:pPr algn="ctr"/>
            <a:r>
              <a:rPr lang="en-US" sz="4400" dirty="0"/>
              <a:t>Maintaining an output constant in the face of varying demand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CB3E3-3021-B8A9-0D69-FE5ECD16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35" y="1547732"/>
            <a:ext cx="4518759" cy="2390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04CE1-C45B-00FF-1562-4C7F2DC6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91" y="2087595"/>
            <a:ext cx="4941928" cy="35184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72DE63-9993-89CB-E891-66BFF2FCC8EC}"/>
              </a:ext>
            </a:extLst>
          </p:cNvPr>
          <p:cNvSpPr txBox="1"/>
          <p:nvPr/>
        </p:nvSpPr>
        <p:spPr>
          <a:xfrm>
            <a:off x="304800" y="3793782"/>
            <a:ext cx="5931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 Xo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Xo -&gt; S1; k1*Xo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S1 -&gt; S2; k2*S1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S2 -&gt;; demand*S2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at time &gt; 40: demand = 1.5*demand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k1 = 0.1; k2 = 0.3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demand = 0.05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Xo = 5; S2 = 10; S1 = 1.6666666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7F67F7-0C95-A647-C846-0B73CD17EB3D}"/>
              </a:ext>
            </a:extLst>
          </p:cNvPr>
          <p:cNvCxnSpPr/>
          <p:nvPr/>
        </p:nvCxnSpPr>
        <p:spPr>
          <a:xfrm flipV="1">
            <a:off x="7772210" y="2660460"/>
            <a:ext cx="0" cy="1014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B9BC3D-87DA-906C-5E92-63B87708577B}"/>
              </a:ext>
            </a:extLst>
          </p:cNvPr>
          <p:cNvSpPr txBox="1"/>
          <p:nvPr/>
        </p:nvSpPr>
        <p:spPr>
          <a:xfrm>
            <a:off x="7290262" y="3677906"/>
            <a:ext cx="143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demand</a:t>
            </a:r>
          </a:p>
        </p:txBody>
      </p:sp>
    </p:spTree>
    <p:extLst>
      <p:ext uri="{BB962C8B-B14F-4D97-AF65-F5344CB8AC3E}">
        <p14:creationId xmlns:p14="http://schemas.microsoft.com/office/powerpoint/2010/main" val="330091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1402A-1FA1-B8A2-39A6-B3BC3F2F4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61AE-3574-E4E4-F605-1DC97FBF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7003"/>
            <a:ext cx="1133475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How do we measure</a:t>
            </a:r>
            <a:r>
              <a:rPr lang="en-US" dirty="0"/>
              <a:t> how sensitive the steady state level of S2 is to changes in demand?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7E99A-4656-8F21-5528-F4545FDD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35" y="2570200"/>
            <a:ext cx="4518759" cy="2390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199E39-97B0-4B03-9992-19332D82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91" y="3110063"/>
            <a:ext cx="4941928" cy="351843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907AA3-53A6-A048-6334-41240D4BA077}"/>
              </a:ext>
            </a:extLst>
          </p:cNvPr>
          <p:cNvCxnSpPr/>
          <p:nvPr/>
        </p:nvCxnSpPr>
        <p:spPr>
          <a:xfrm flipV="1">
            <a:off x="7772210" y="3682928"/>
            <a:ext cx="0" cy="1014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91E198-B091-C648-671A-2A5745B4D7C7}"/>
              </a:ext>
            </a:extLst>
          </p:cNvPr>
          <p:cNvSpPr txBox="1"/>
          <p:nvPr/>
        </p:nvSpPr>
        <p:spPr>
          <a:xfrm>
            <a:off x="7290262" y="4700374"/>
            <a:ext cx="143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demand</a:t>
            </a:r>
          </a:p>
        </p:txBody>
      </p:sp>
    </p:spTree>
    <p:extLst>
      <p:ext uri="{BB962C8B-B14F-4D97-AF65-F5344CB8AC3E}">
        <p14:creationId xmlns:p14="http://schemas.microsoft.com/office/powerpoint/2010/main" val="335335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F4B06-C766-E513-42F0-975312EFC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91DB-B6CB-9B62-BFEB-F1149EAF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F4812-A1F9-FFD9-6F8D-8C7E5650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80" y="1618499"/>
            <a:ext cx="4924352" cy="1452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F78B0-AFCB-768C-99FC-5787D3D0EBA7}"/>
              </a:ext>
            </a:extLst>
          </p:cNvPr>
          <p:cNvSpPr txBox="1"/>
          <p:nvPr/>
        </p:nvSpPr>
        <p:spPr>
          <a:xfrm>
            <a:off x="435141" y="3242511"/>
            <a:ext cx="10387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step pathway, Xo and X1 are fixed in order to have a state.</a:t>
            </a:r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0B632A-C736-D63A-8E16-D009F11DF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168" y="3862785"/>
            <a:ext cx="3944472" cy="2587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F818B7-2BE9-BCD4-B353-134849F35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41" y="4814663"/>
            <a:ext cx="3944472" cy="12998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87AE8C-F42C-8843-BD96-7F31BA8C2C5D}"/>
              </a:ext>
            </a:extLst>
          </p:cNvPr>
          <p:cNvSpPr txBox="1"/>
          <p:nvPr/>
        </p:nvSpPr>
        <p:spPr>
          <a:xfrm>
            <a:off x="539087" y="4278573"/>
            <a:ext cx="2568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 steady state:</a:t>
            </a:r>
          </a:p>
        </p:txBody>
      </p:sp>
    </p:spTree>
    <p:extLst>
      <p:ext uri="{BB962C8B-B14F-4D97-AF65-F5344CB8AC3E}">
        <p14:creationId xmlns:p14="http://schemas.microsoft.com/office/powerpoint/2010/main" val="339221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465B8-98A2-243D-1219-05443EF77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307F-7334-C7E9-A6D0-E680BD85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CB04A-B611-46BA-1CA7-DE934281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80" y="1618499"/>
            <a:ext cx="4924352" cy="1452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7EA221-9F1D-ECFA-6CDD-44D787DF3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762" y="150569"/>
            <a:ext cx="3944472" cy="12998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D7DA91-6400-144A-F9B8-7072E439BB7F}"/>
              </a:ext>
            </a:extLst>
          </p:cNvPr>
          <p:cNvSpPr txBox="1"/>
          <p:nvPr/>
        </p:nvSpPr>
        <p:spPr>
          <a:xfrm>
            <a:off x="467167" y="3839947"/>
            <a:ext cx="547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 steady state as a function of e1: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6D54A-FB9B-66DF-8B66-F590F4270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816" y="4516443"/>
            <a:ext cx="6802368" cy="15943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CDD1BA-F557-F348-DDCA-86A3D646CAAE}"/>
              </a:ext>
            </a:extLst>
          </p:cNvPr>
          <p:cNvCxnSpPr/>
          <p:nvPr/>
        </p:nvCxnSpPr>
        <p:spPr>
          <a:xfrm flipV="1">
            <a:off x="4913194" y="2688609"/>
            <a:ext cx="0" cy="511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F0B4D2-E804-4DE9-62FE-8F4ABD300E09}"/>
              </a:ext>
            </a:extLst>
          </p:cNvPr>
          <p:cNvCxnSpPr/>
          <p:nvPr/>
        </p:nvCxnSpPr>
        <p:spPr>
          <a:xfrm flipV="1">
            <a:off x="6485323" y="2696630"/>
            <a:ext cx="0" cy="511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BBC2A9-36C3-3A8B-78AD-47581D734F46}"/>
              </a:ext>
            </a:extLst>
          </p:cNvPr>
          <p:cNvSpPr txBox="1"/>
          <p:nvPr/>
        </p:nvSpPr>
        <p:spPr>
          <a:xfrm>
            <a:off x="4698231" y="3278149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B162E-409A-28C0-6206-F2DA9A8EB4C0}"/>
              </a:ext>
            </a:extLst>
          </p:cNvPr>
          <p:cNvSpPr txBox="1"/>
          <p:nvPr/>
        </p:nvSpPr>
        <p:spPr>
          <a:xfrm>
            <a:off x="6312476" y="3286167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e2</a:t>
            </a:r>
          </a:p>
        </p:txBody>
      </p:sp>
    </p:spTree>
    <p:extLst>
      <p:ext uri="{BB962C8B-B14F-4D97-AF65-F5344CB8AC3E}">
        <p14:creationId xmlns:p14="http://schemas.microsoft.com/office/powerpoint/2010/main" val="385560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27496-702C-97F3-A488-852B1FD0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B1B5-EF5D-ADBE-1EAC-45349627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47" y="-49399"/>
            <a:ext cx="10515600" cy="1325563"/>
          </a:xfrm>
        </p:spPr>
        <p:txBody>
          <a:bodyPr/>
          <a:lstStyle/>
          <a:p>
            <a:r>
              <a:rPr lang="en-US" dirty="0"/>
              <a:t>Small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D6E5F-FF05-53BF-A8B1-C7688A41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81" y="884569"/>
            <a:ext cx="4924352" cy="1452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F7D09F-EE2D-8147-BAD0-B6F75858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273" y="2909002"/>
            <a:ext cx="6802368" cy="15943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C2CEB-27F8-9974-2FAD-9A2C10B8DB46}"/>
              </a:ext>
            </a:extLst>
          </p:cNvPr>
          <p:cNvCxnSpPr/>
          <p:nvPr/>
        </p:nvCxnSpPr>
        <p:spPr>
          <a:xfrm flipV="1">
            <a:off x="5027495" y="1954679"/>
            <a:ext cx="0" cy="511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C5C342-BA4C-A317-9966-12D9C72B3612}"/>
              </a:ext>
            </a:extLst>
          </p:cNvPr>
          <p:cNvCxnSpPr/>
          <p:nvPr/>
        </p:nvCxnSpPr>
        <p:spPr>
          <a:xfrm flipV="1">
            <a:off x="6599624" y="1962700"/>
            <a:ext cx="0" cy="511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B4C23D-8A0E-FE55-4B9B-C7B8EF391DEA}"/>
              </a:ext>
            </a:extLst>
          </p:cNvPr>
          <p:cNvSpPr txBox="1"/>
          <p:nvPr/>
        </p:nvSpPr>
        <p:spPr>
          <a:xfrm>
            <a:off x="4812532" y="2544219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9397B-E987-33E3-196A-D75A7E484371}"/>
              </a:ext>
            </a:extLst>
          </p:cNvPr>
          <p:cNvSpPr txBox="1"/>
          <p:nvPr/>
        </p:nvSpPr>
        <p:spPr>
          <a:xfrm>
            <a:off x="6426777" y="255223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7849E-6A9C-EAE2-00EB-6F7F2E691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303" y="4972303"/>
            <a:ext cx="6473207" cy="1429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E4F496-10AE-9AAA-6AEA-D9A1799DDCB4}"/>
              </a:ext>
            </a:extLst>
          </p:cNvPr>
          <p:cNvSpPr txBox="1"/>
          <p:nvPr/>
        </p:nvSpPr>
        <p:spPr>
          <a:xfrm>
            <a:off x="2658989" y="4374249"/>
            <a:ext cx="629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Differentiate with respect to e1:</a:t>
            </a:r>
          </a:p>
        </p:txBody>
      </p:sp>
    </p:spTree>
    <p:extLst>
      <p:ext uri="{BB962C8B-B14F-4D97-AF65-F5344CB8AC3E}">
        <p14:creationId xmlns:p14="http://schemas.microsoft.com/office/powerpoint/2010/main" val="52553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66F93-9D80-10EB-0694-F0EC0BD19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280D-B22B-8DBC-CFBC-6C2F3B91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47" y="-49399"/>
            <a:ext cx="10515600" cy="1325563"/>
          </a:xfrm>
        </p:spPr>
        <p:txBody>
          <a:bodyPr/>
          <a:lstStyle/>
          <a:p>
            <a:r>
              <a:rPr lang="en-US" dirty="0"/>
              <a:t>Small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8C896-0E8F-B1B5-D879-E6B3793CE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81" y="884569"/>
            <a:ext cx="4924352" cy="14528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9E9CC2-44B3-D3EF-0394-15E41E2C7E3A}"/>
              </a:ext>
            </a:extLst>
          </p:cNvPr>
          <p:cNvCxnSpPr/>
          <p:nvPr/>
        </p:nvCxnSpPr>
        <p:spPr>
          <a:xfrm flipV="1">
            <a:off x="5027495" y="1954679"/>
            <a:ext cx="0" cy="511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949EEA-483B-BA3B-2A66-D11EC54D0C58}"/>
              </a:ext>
            </a:extLst>
          </p:cNvPr>
          <p:cNvCxnSpPr/>
          <p:nvPr/>
        </p:nvCxnSpPr>
        <p:spPr>
          <a:xfrm flipV="1">
            <a:off x="6599624" y="1962700"/>
            <a:ext cx="0" cy="511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0E3F8B-5094-5789-C5FD-DD7C4F9D8760}"/>
              </a:ext>
            </a:extLst>
          </p:cNvPr>
          <p:cNvSpPr txBox="1"/>
          <p:nvPr/>
        </p:nvSpPr>
        <p:spPr>
          <a:xfrm>
            <a:off x="4812532" y="2544219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2AF77-8E90-987A-F08E-CDFEDE6799D5}"/>
              </a:ext>
            </a:extLst>
          </p:cNvPr>
          <p:cNvSpPr txBox="1"/>
          <p:nvPr/>
        </p:nvSpPr>
        <p:spPr>
          <a:xfrm>
            <a:off x="6426777" y="255223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F6583-D752-AFD9-9675-C81883E62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206" y="2881205"/>
            <a:ext cx="6473207" cy="1429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03108-B7E7-D700-8AB1-231A529EA3A4}"/>
              </a:ext>
            </a:extLst>
          </p:cNvPr>
          <p:cNvSpPr txBox="1"/>
          <p:nvPr/>
        </p:nvSpPr>
        <p:spPr>
          <a:xfrm>
            <a:off x="2474259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0A180-0743-51D8-C6C5-1CEE176259B5}"/>
              </a:ext>
            </a:extLst>
          </p:cNvPr>
          <p:cNvSpPr txBox="1"/>
          <p:nvPr/>
        </p:nvSpPr>
        <p:spPr>
          <a:xfrm>
            <a:off x="3179652" y="4531434"/>
            <a:ext cx="629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Scale each derivative to eliminate units: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8AAD8-9AEF-02E4-0C4A-5095CD93F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367" y="4987171"/>
            <a:ext cx="7601953" cy="13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4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1176</Words>
  <Application>Microsoft Office PowerPoint</Application>
  <PresentationFormat>Widescreen</PresentationFormat>
  <Paragraphs>184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-apple-system</vt:lpstr>
      <vt:lpstr>Aptos</vt:lpstr>
      <vt:lpstr>Aptos Display</vt:lpstr>
      <vt:lpstr>Arial</vt:lpstr>
      <vt:lpstr>BlinkMacSystemFont</vt:lpstr>
      <vt:lpstr>Calibri</vt:lpstr>
      <vt:lpstr>Courier New</vt:lpstr>
      <vt:lpstr>Verdana</vt:lpstr>
      <vt:lpstr>Office Theme</vt:lpstr>
      <vt:lpstr>Control of Biochemical Systems</vt:lpstr>
      <vt:lpstr>Signal Transmission and Homeostasis</vt:lpstr>
      <vt:lpstr>Maintaining an output constant in the face of varying demand</vt:lpstr>
      <vt:lpstr>Maintaining an output constant in the face of varying demand</vt:lpstr>
      <vt:lpstr>How do we measure how sensitive the steady state level of S2 is to changes in demand?</vt:lpstr>
      <vt:lpstr>Small Example</vt:lpstr>
      <vt:lpstr>Small Example</vt:lpstr>
      <vt:lpstr>Small Example</vt:lpstr>
      <vt:lpstr>Small Example</vt:lpstr>
      <vt:lpstr>Small Example</vt:lpstr>
      <vt:lpstr>Small Example</vt:lpstr>
      <vt:lpstr>Elasticities: Local Properties</vt:lpstr>
      <vt:lpstr>Small Example</vt:lpstr>
      <vt:lpstr>Small Example</vt:lpstr>
      <vt:lpstr>Small Example</vt:lpstr>
      <vt:lpstr>Small Example: We can also do fluxes</vt:lpstr>
      <vt:lpstr>Elasticities: Examples</vt:lpstr>
      <vt:lpstr>Relationship to the Disequilibrium Ratio</vt:lpstr>
      <vt:lpstr>Generalized for any Biochemical  Network</vt:lpstr>
      <vt:lpstr>Gerenalized to Arbitrary Networks</vt:lpstr>
      <vt:lpstr>Effect of Negative Feedback</vt:lpstr>
      <vt:lpstr>Effect of Negative Feedback</vt:lpstr>
      <vt:lpstr>Effect of Negative Feedback</vt:lpstr>
      <vt:lpstr>Effect of Negative Feedback</vt:lpstr>
      <vt:lpstr>Stabilization of End Product</vt:lpstr>
      <vt:lpstr>Stabilization of End Product</vt:lpstr>
      <vt:lpstr>Modularity based on Feedback</vt:lpstr>
      <vt:lpstr>Faithfully transmitting a signal from process A to process B without loss of signal </vt:lpstr>
      <vt:lpstr>Faithfully transmitting a signal from process A to process B without loss of signal </vt:lpstr>
      <vt:lpstr>Faithfully transmitting a signal from process A to process B without loss of signal </vt:lpstr>
      <vt:lpstr>Gene Circuits: Fan-out</vt:lpstr>
      <vt:lpstr>PowerPoint Presentation</vt:lpstr>
      <vt:lpstr>Constraints on scaled coefficients:</vt:lpstr>
      <vt:lpstr>Constraints on CJ:</vt:lpstr>
      <vt:lpstr>Constraints: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Herbert M Sauro</dc:creator>
  <cp:lastModifiedBy>Herbert M Sauro</cp:lastModifiedBy>
  <cp:revision>9</cp:revision>
  <dcterms:created xsi:type="dcterms:W3CDTF">2025-04-14T20:15:44Z</dcterms:created>
  <dcterms:modified xsi:type="dcterms:W3CDTF">2025-04-15T17:01:47Z</dcterms:modified>
</cp:coreProperties>
</file>