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roxima Nova" charset="1" panose="02000506030000020004"/>
      <p:regular r:id="rId15"/>
    </p:embeddedFont>
    <p:embeddedFont>
      <p:font typeface="IBM Plex Sans Bold" charset="1" panose="020B08030502030002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0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77268" y="1605137"/>
            <a:ext cx="7076727" cy="707672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83958" y="9283"/>
                  </a:moveTo>
                  <a:lnTo>
                    <a:pt x="803517" y="228842"/>
                  </a:lnTo>
                  <a:cubicBezTo>
                    <a:pt x="809461" y="234786"/>
                    <a:pt x="812800" y="242847"/>
                    <a:pt x="812800" y="251253"/>
                  </a:cubicBezTo>
                  <a:lnTo>
                    <a:pt x="812800" y="561547"/>
                  </a:lnTo>
                  <a:cubicBezTo>
                    <a:pt x="812800" y="569953"/>
                    <a:pt x="809461" y="578014"/>
                    <a:pt x="803517" y="583958"/>
                  </a:cubicBezTo>
                  <a:lnTo>
                    <a:pt x="583958" y="803517"/>
                  </a:lnTo>
                  <a:cubicBezTo>
                    <a:pt x="578014" y="809461"/>
                    <a:pt x="569953" y="812800"/>
                    <a:pt x="561547" y="812800"/>
                  </a:cubicBezTo>
                  <a:lnTo>
                    <a:pt x="251253" y="812800"/>
                  </a:lnTo>
                  <a:cubicBezTo>
                    <a:pt x="242847" y="812800"/>
                    <a:pt x="234786" y="809461"/>
                    <a:pt x="228842" y="803517"/>
                  </a:cubicBezTo>
                  <a:lnTo>
                    <a:pt x="9283" y="583958"/>
                  </a:lnTo>
                  <a:cubicBezTo>
                    <a:pt x="3339" y="578014"/>
                    <a:pt x="0" y="569953"/>
                    <a:pt x="0" y="561547"/>
                  </a:cubicBezTo>
                  <a:lnTo>
                    <a:pt x="0" y="251253"/>
                  </a:lnTo>
                  <a:cubicBezTo>
                    <a:pt x="0" y="242847"/>
                    <a:pt x="3339" y="234786"/>
                    <a:pt x="9283" y="228842"/>
                  </a:cubicBezTo>
                  <a:lnTo>
                    <a:pt x="228842" y="9283"/>
                  </a:lnTo>
                  <a:cubicBezTo>
                    <a:pt x="234786" y="3339"/>
                    <a:pt x="242847" y="0"/>
                    <a:pt x="251253" y="0"/>
                  </a:cubicBezTo>
                  <a:lnTo>
                    <a:pt x="561547" y="0"/>
                  </a:lnTo>
                  <a:cubicBezTo>
                    <a:pt x="569953" y="0"/>
                    <a:pt x="578014" y="3339"/>
                    <a:pt x="583958" y="9283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10301439" y="1829308"/>
            <a:ext cx="6628385" cy="66283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84586" y="9911"/>
                  </a:moveTo>
                  <a:lnTo>
                    <a:pt x="802889" y="228214"/>
                  </a:lnTo>
                  <a:cubicBezTo>
                    <a:pt x="809235" y="234560"/>
                    <a:pt x="812800" y="243167"/>
                    <a:pt x="812800" y="252141"/>
                  </a:cubicBezTo>
                  <a:lnTo>
                    <a:pt x="812800" y="560659"/>
                  </a:lnTo>
                  <a:cubicBezTo>
                    <a:pt x="812800" y="569633"/>
                    <a:pt x="809235" y="578240"/>
                    <a:pt x="802889" y="584586"/>
                  </a:cubicBezTo>
                  <a:lnTo>
                    <a:pt x="584586" y="802889"/>
                  </a:lnTo>
                  <a:cubicBezTo>
                    <a:pt x="578240" y="809235"/>
                    <a:pt x="569633" y="812800"/>
                    <a:pt x="560659" y="812800"/>
                  </a:cubicBezTo>
                  <a:lnTo>
                    <a:pt x="252141" y="812800"/>
                  </a:lnTo>
                  <a:cubicBezTo>
                    <a:pt x="243167" y="812800"/>
                    <a:pt x="234560" y="809235"/>
                    <a:pt x="228214" y="802889"/>
                  </a:cubicBezTo>
                  <a:lnTo>
                    <a:pt x="9911" y="584586"/>
                  </a:lnTo>
                  <a:cubicBezTo>
                    <a:pt x="3565" y="578240"/>
                    <a:pt x="0" y="569633"/>
                    <a:pt x="0" y="560659"/>
                  </a:cubicBezTo>
                  <a:lnTo>
                    <a:pt x="0" y="252141"/>
                  </a:lnTo>
                  <a:cubicBezTo>
                    <a:pt x="0" y="243167"/>
                    <a:pt x="3565" y="234560"/>
                    <a:pt x="9911" y="228214"/>
                  </a:cubicBezTo>
                  <a:lnTo>
                    <a:pt x="228214" y="9911"/>
                  </a:lnTo>
                  <a:cubicBezTo>
                    <a:pt x="234560" y="3565"/>
                    <a:pt x="243167" y="0"/>
                    <a:pt x="252141" y="0"/>
                  </a:cubicBezTo>
                  <a:lnTo>
                    <a:pt x="560659" y="0"/>
                  </a:lnTo>
                  <a:cubicBezTo>
                    <a:pt x="569633" y="0"/>
                    <a:pt x="578240" y="3565"/>
                    <a:pt x="584586" y="9911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789798" y="2935385"/>
            <a:ext cx="8354202" cy="1945950"/>
            <a:chOff x="0" y="0"/>
            <a:chExt cx="2200284" cy="5125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00284" cy="512513"/>
            </a:xfrm>
            <a:custGeom>
              <a:avLst/>
              <a:gdLst/>
              <a:ahLst/>
              <a:cxnLst/>
              <a:rect r="r" b="b" t="t" l="l"/>
              <a:pathLst>
                <a:path h="512513" w="2200284">
                  <a:moveTo>
                    <a:pt x="11121" y="0"/>
                  </a:moveTo>
                  <a:lnTo>
                    <a:pt x="2189163" y="0"/>
                  </a:lnTo>
                  <a:cubicBezTo>
                    <a:pt x="2192112" y="0"/>
                    <a:pt x="2194941" y="1172"/>
                    <a:pt x="2197026" y="3257"/>
                  </a:cubicBezTo>
                  <a:cubicBezTo>
                    <a:pt x="2199112" y="5343"/>
                    <a:pt x="2200284" y="8171"/>
                    <a:pt x="2200284" y="11121"/>
                  </a:cubicBezTo>
                  <a:lnTo>
                    <a:pt x="2200284" y="501393"/>
                  </a:lnTo>
                  <a:cubicBezTo>
                    <a:pt x="2200284" y="504342"/>
                    <a:pt x="2199112" y="507171"/>
                    <a:pt x="2197026" y="509256"/>
                  </a:cubicBezTo>
                  <a:cubicBezTo>
                    <a:pt x="2194941" y="511342"/>
                    <a:pt x="2192112" y="512513"/>
                    <a:pt x="2189163" y="512513"/>
                  </a:cubicBezTo>
                  <a:lnTo>
                    <a:pt x="11121" y="512513"/>
                  </a:lnTo>
                  <a:cubicBezTo>
                    <a:pt x="8171" y="512513"/>
                    <a:pt x="5343" y="511342"/>
                    <a:pt x="3257" y="509256"/>
                  </a:cubicBezTo>
                  <a:cubicBezTo>
                    <a:pt x="1172" y="507171"/>
                    <a:pt x="0" y="504342"/>
                    <a:pt x="0" y="501393"/>
                  </a:cubicBezTo>
                  <a:lnTo>
                    <a:pt x="0" y="11121"/>
                  </a:lnTo>
                  <a:cubicBezTo>
                    <a:pt x="0" y="8171"/>
                    <a:pt x="1172" y="5343"/>
                    <a:pt x="3257" y="3257"/>
                  </a:cubicBezTo>
                  <a:cubicBezTo>
                    <a:pt x="5343" y="1172"/>
                    <a:pt x="8171" y="0"/>
                    <a:pt x="1112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200284" cy="560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563668" y="8796047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3"/>
                </a:lnTo>
                <a:lnTo>
                  <a:pt x="0" y="14909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0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3"/>
                </a:lnTo>
                <a:lnTo>
                  <a:pt x="0" y="14909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-499881" y="8620176"/>
            <a:ext cx="10500515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true" flipV="false" rot="0">
            <a:off x="1493974" y="8930670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62166" y="3326801"/>
            <a:ext cx="7315200" cy="1163117"/>
          </a:xfrm>
          <a:custGeom>
            <a:avLst/>
            <a:gdLst/>
            <a:ahLst/>
            <a:cxnLst/>
            <a:rect r="r" b="b" t="t" l="l"/>
            <a:pathLst>
              <a:path h="1163117" w="7315200">
                <a:moveTo>
                  <a:pt x="0" y="0"/>
                </a:moveTo>
                <a:lnTo>
                  <a:pt x="7315200" y="0"/>
                </a:lnTo>
                <a:lnTo>
                  <a:pt x="7315200" y="1163117"/>
                </a:lnTo>
                <a:lnTo>
                  <a:pt x="0" y="11631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-318244" y="6987032"/>
            <a:ext cx="5338010" cy="147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2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Integrantes: Marco García</a:t>
            </a:r>
          </a:p>
          <a:p>
            <a:pPr algn="ctr">
              <a:lnSpc>
                <a:spcPts val="2940"/>
              </a:lnSpc>
            </a:pPr>
            <a:r>
              <a:rPr lang="en-US" sz="2100" spc="2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Luis Laborie </a:t>
            </a:r>
          </a:p>
          <a:p>
            <a:pPr algn="ctr">
              <a:lnSpc>
                <a:spcPts val="2940"/>
              </a:lnSpc>
            </a:pPr>
            <a:r>
              <a:rPr lang="en-US" sz="2100" spc="2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   Martina Burgos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              Daniel Cares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019766" y="6987032"/>
            <a:ext cx="322540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2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Profesor: Antonio Gallardo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14691" y="3843978"/>
            <a:ext cx="19008298" cy="6760629"/>
            <a:chOff x="0" y="0"/>
            <a:chExt cx="7598033" cy="27023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598033" cy="2702372"/>
            </a:xfrm>
            <a:custGeom>
              <a:avLst/>
              <a:gdLst/>
              <a:ahLst/>
              <a:cxnLst/>
              <a:rect r="r" b="b" t="t" l="l"/>
              <a:pathLst>
                <a:path h="2702372" w="7598033">
                  <a:moveTo>
                    <a:pt x="12219" y="0"/>
                  </a:moveTo>
                  <a:lnTo>
                    <a:pt x="7585814" y="0"/>
                  </a:lnTo>
                  <a:cubicBezTo>
                    <a:pt x="7589055" y="0"/>
                    <a:pt x="7592163" y="1287"/>
                    <a:pt x="7594454" y="3579"/>
                  </a:cubicBezTo>
                  <a:cubicBezTo>
                    <a:pt x="7596746" y="5870"/>
                    <a:pt x="7598033" y="8978"/>
                    <a:pt x="7598033" y="12219"/>
                  </a:cubicBezTo>
                  <a:lnTo>
                    <a:pt x="7598033" y="2690153"/>
                  </a:lnTo>
                  <a:cubicBezTo>
                    <a:pt x="7598033" y="2696901"/>
                    <a:pt x="7592563" y="2702372"/>
                    <a:pt x="7585814" y="2702372"/>
                  </a:cubicBezTo>
                  <a:lnTo>
                    <a:pt x="12219" y="2702372"/>
                  </a:lnTo>
                  <a:cubicBezTo>
                    <a:pt x="5471" y="2702372"/>
                    <a:pt x="0" y="2696901"/>
                    <a:pt x="0" y="2690153"/>
                  </a:cubicBezTo>
                  <a:lnTo>
                    <a:pt x="0" y="12219"/>
                  </a:lnTo>
                  <a:cubicBezTo>
                    <a:pt x="0" y="5471"/>
                    <a:pt x="5471" y="0"/>
                    <a:pt x="12219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598033" cy="2740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14691" y="9987522"/>
            <a:ext cx="18917381" cy="617085"/>
            <a:chOff x="0" y="0"/>
            <a:chExt cx="2788263" cy="909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88263" cy="90953"/>
            </a:xfrm>
            <a:custGeom>
              <a:avLst/>
              <a:gdLst/>
              <a:ahLst/>
              <a:cxnLst/>
              <a:rect r="r" b="b" t="t" l="l"/>
              <a:pathLst>
                <a:path h="90953" w="2788263">
                  <a:moveTo>
                    <a:pt x="15551" y="0"/>
                  </a:moveTo>
                  <a:lnTo>
                    <a:pt x="2772711" y="0"/>
                  </a:lnTo>
                  <a:cubicBezTo>
                    <a:pt x="2776836" y="0"/>
                    <a:pt x="2780791" y="1638"/>
                    <a:pt x="2783708" y="4555"/>
                  </a:cubicBezTo>
                  <a:cubicBezTo>
                    <a:pt x="2786624" y="7471"/>
                    <a:pt x="2788263" y="11427"/>
                    <a:pt x="2788263" y="15551"/>
                  </a:cubicBezTo>
                  <a:lnTo>
                    <a:pt x="2788263" y="75402"/>
                  </a:lnTo>
                  <a:cubicBezTo>
                    <a:pt x="2788263" y="79526"/>
                    <a:pt x="2786624" y="83482"/>
                    <a:pt x="2783708" y="86398"/>
                  </a:cubicBezTo>
                  <a:cubicBezTo>
                    <a:pt x="2780791" y="89315"/>
                    <a:pt x="2776836" y="90953"/>
                    <a:pt x="2772711" y="90953"/>
                  </a:cubicBezTo>
                  <a:lnTo>
                    <a:pt x="15551" y="90953"/>
                  </a:lnTo>
                  <a:cubicBezTo>
                    <a:pt x="11427" y="90953"/>
                    <a:pt x="7471" y="89315"/>
                    <a:pt x="4555" y="86398"/>
                  </a:cubicBezTo>
                  <a:cubicBezTo>
                    <a:pt x="1638" y="83482"/>
                    <a:pt x="0" y="79526"/>
                    <a:pt x="0" y="75402"/>
                  </a:cubicBezTo>
                  <a:lnTo>
                    <a:pt x="0" y="15551"/>
                  </a:lnTo>
                  <a:cubicBezTo>
                    <a:pt x="0" y="11427"/>
                    <a:pt x="1638" y="7471"/>
                    <a:pt x="4555" y="4555"/>
                  </a:cubicBezTo>
                  <a:cubicBezTo>
                    <a:pt x="7471" y="1638"/>
                    <a:pt x="11427" y="0"/>
                    <a:pt x="1555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64E99">
                    <a:alpha val="100000"/>
                  </a:srgbClr>
                </a:gs>
                <a:gs pos="50000">
                  <a:srgbClr val="7194CD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 w="12700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1026531" y="373368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3"/>
                </a:lnTo>
                <a:lnTo>
                  <a:pt x="0" y="1490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42030" y="2329127"/>
            <a:ext cx="7701970" cy="94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0"/>
              </a:lnSpc>
            </a:pPr>
            <a:r>
              <a:rPr lang="en-US" sz="555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Problema a Resolver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8790148" y="2798846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692269" y="4081817"/>
            <a:ext cx="5567031" cy="5567031"/>
          </a:xfrm>
          <a:custGeom>
            <a:avLst/>
            <a:gdLst/>
            <a:ahLst/>
            <a:cxnLst/>
            <a:rect r="r" b="b" t="t" l="l"/>
            <a:pathLst>
              <a:path h="5567031" w="5567031">
                <a:moveTo>
                  <a:pt x="0" y="0"/>
                </a:moveTo>
                <a:lnTo>
                  <a:pt x="5567031" y="0"/>
                </a:lnTo>
                <a:lnTo>
                  <a:pt x="5567031" y="5567031"/>
                </a:lnTo>
                <a:lnTo>
                  <a:pt x="0" y="55670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66474" y="4580552"/>
            <a:ext cx="7877526" cy="118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5748" indent="-247874" lvl="1">
              <a:lnSpc>
                <a:spcPts val="3214"/>
              </a:lnSpc>
              <a:buFont typeface="Arial"/>
              <a:buChar char="•"/>
            </a:pPr>
            <a:r>
              <a:rPr lang="en-US" sz="2296" strike="noStrike" u="non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Los vecinos deben acudir presencialmente para trámites simples como certificados de residencia. </a:t>
            </a:r>
          </a:p>
          <a:p>
            <a:pPr algn="l">
              <a:lnSpc>
                <a:spcPts val="3214"/>
              </a:lnSpc>
            </a:pPr>
            <a:r>
              <a:rPr lang="en-US" sz="2296" strike="noStrike" u="non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       ** Optimización del tiempo en un 70%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6474" y="6297212"/>
            <a:ext cx="9334098" cy="118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5748" indent="-247874" lvl="1">
              <a:lnSpc>
                <a:spcPts val="3214"/>
              </a:lnSpc>
              <a:buFont typeface="Arial"/>
              <a:buChar char="•"/>
            </a:pPr>
            <a:r>
              <a:rPr lang="en-US" sz="2296" strike="noStrike" u="non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Los directivos de la junta de vecinos llevan la gestión de manera manual, en papel o planillas de Excel.</a:t>
            </a:r>
          </a:p>
          <a:p>
            <a:pPr algn="l">
              <a:lnSpc>
                <a:spcPts val="3214"/>
              </a:lnSpc>
            </a:pPr>
            <a:r>
              <a:rPr lang="en-US" sz="2296" strike="noStrike" u="non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      ** Ahorro del 90% del uso de papel beneficiando al medio ambiente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6474" y="8013871"/>
            <a:ext cx="9956176" cy="118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5748" indent="-247874" lvl="1">
              <a:lnSpc>
                <a:spcPts val="3214"/>
              </a:lnSpc>
              <a:buFont typeface="Arial"/>
              <a:buChar char="•"/>
            </a:pPr>
            <a:r>
              <a:rPr lang="en-US" sz="2296" strike="noStrike" u="non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Los funcionarios municipales reciben documentación incompleta o dispersa. </a:t>
            </a:r>
          </a:p>
          <a:p>
            <a:pPr algn="l">
              <a:lnSpc>
                <a:spcPts val="3214"/>
              </a:lnSpc>
            </a:pPr>
            <a:r>
              <a:rPr lang="en-US" sz="2296" strike="noStrike" u="none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     ** Mejora del 60% en la equivocación de errores o información incompleta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35515" y="715533"/>
            <a:ext cx="1210429" cy="722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69"/>
              </a:lnSpc>
            </a:pPr>
            <a:r>
              <a:rPr lang="en-US" sz="4192" b="true">
                <a:solidFill>
                  <a:srgbClr val="3165A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305435" y="1028700"/>
            <a:ext cx="8551195" cy="8650293"/>
            <a:chOff x="0" y="0"/>
            <a:chExt cx="1260374" cy="12749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0374" cy="1274980"/>
            </a:xfrm>
            <a:custGeom>
              <a:avLst/>
              <a:gdLst/>
              <a:ahLst/>
              <a:cxnLst/>
              <a:rect r="r" b="b" t="t" l="l"/>
              <a:pathLst>
                <a:path h="1274980" w="1260374">
                  <a:moveTo>
                    <a:pt x="34404" y="0"/>
                  </a:moveTo>
                  <a:lnTo>
                    <a:pt x="1225970" y="0"/>
                  </a:lnTo>
                  <a:cubicBezTo>
                    <a:pt x="1235095" y="0"/>
                    <a:pt x="1243846" y="3625"/>
                    <a:pt x="1250298" y="10077"/>
                  </a:cubicBezTo>
                  <a:cubicBezTo>
                    <a:pt x="1256749" y="16529"/>
                    <a:pt x="1260374" y="25279"/>
                    <a:pt x="1260374" y="34404"/>
                  </a:cubicBezTo>
                  <a:lnTo>
                    <a:pt x="1260374" y="1240577"/>
                  </a:lnTo>
                  <a:cubicBezTo>
                    <a:pt x="1260374" y="1249701"/>
                    <a:pt x="1256749" y="1258452"/>
                    <a:pt x="1250298" y="1264904"/>
                  </a:cubicBezTo>
                  <a:cubicBezTo>
                    <a:pt x="1243846" y="1271356"/>
                    <a:pt x="1235095" y="1274980"/>
                    <a:pt x="1225970" y="1274980"/>
                  </a:cubicBezTo>
                  <a:lnTo>
                    <a:pt x="34404" y="1274980"/>
                  </a:lnTo>
                  <a:cubicBezTo>
                    <a:pt x="25279" y="1274980"/>
                    <a:pt x="16529" y="1271356"/>
                    <a:pt x="10077" y="1264904"/>
                  </a:cubicBezTo>
                  <a:cubicBezTo>
                    <a:pt x="3625" y="1258452"/>
                    <a:pt x="0" y="1249701"/>
                    <a:pt x="0" y="1240577"/>
                  </a:cubicBezTo>
                  <a:lnTo>
                    <a:pt x="0" y="34404"/>
                  </a:lnTo>
                  <a:cubicBezTo>
                    <a:pt x="0" y="25279"/>
                    <a:pt x="3625" y="16529"/>
                    <a:pt x="10077" y="10077"/>
                  </a:cubicBezTo>
                  <a:cubicBezTo>
                    <a:pt x="16529" y="3625"/>
                    <a:pt x="25279" y="0"/>
                    <a:pt x="3440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64E99">
                    <a:alpha val="100000"/>
                  </a:srgbClr>
                </a:gs>
                <a:gs pos="50000">
                  <a:srgbClr val="7194CD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 w="12700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-314691" y="9987522"/>
            <a:ext cx="18917381" cy="617085"/>
            <a:chOff x="0" y="0"/>
            <a:chExt cx="2788263" cy="909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88263" cy="90953"/>
            </a:xfrm>
            <a:custGeom>
              <a:avLst/>
              <a:gdLst/>
              <a:ahLst/>
              <a:cxnLst/>
              <a:rect r="r" b="b" t="t" l="l"/>
              <a:pathLst>
                <a:path h="90953" w="2788263">
                  <a:moveTo>
                    <a:pt x="15551" y="0"/>
                  </a:moveTo>
                  <a:lnTo>
                    <a:pt x="2772711" y="0"/>
                  </a:lnTo>
                  <a:cubicBezTo>
                    <a:pt x="2776836" y="0"/>
                    <a:pt x="2780791" y="1638"/>
                    <a:pt x="2783708" y="4555"/>
                  </a:cubicBezTo>
                  <a:cubicBezTo>
                    <a:pt x="2786624" y="7471"/>
                    <a:pt x="2788263" y="11427"/>
                    <a:pt x="2788263" y="15551"/>
                  </a:cubicBezTo>
                  <a:lnTo>
                    <a:pt x="2788263" y="75402"/>
                  </a:lnTo>
                  <a:cubicBezTo>
                    <a:pt x="2788263" y="79526"/>
                    <a:pt x="2786624" y="83482"/>
                    <a:pt x="2783708" y="86398"/>
                  </a:cubicBezTo>
                  <a:cubicBezTo>
                    <a:pt x="2780791" y="89315"/>
                    <a:pt x="2776836" y="90953"/>
                    <a:pt x="2772711" y="90953"/>
                  </a:cubicBezTo>
                  <a:lnTo>
                    <a:pt x="15551" y="90953"/>
                  </a:lnTo>
                  <a:cubicBezTo>
                    <a:pt x="11427" y="90953"/>
                    <a:pt x="7471" y="89315"/>
                    <a:pt x="4555" y="86398"/>
                  </a:cubicBezTo>
                  <a:cubicBezTo>
                    <a:pt x="1638" y="83482"/>
                    <a:pt x="0" y="79526"/>
                    <a:pt x="0" y="75402"/>
                  </a:cubicBezTo>
                  <a:lnTo>
                    <a:pt x="0" y="15551"/>
                  </a:lnTo>
                  <a:cubicBezTo>
                    <a:pt x="0" y="11427"/>
                    <a:pt x="1638" y="7471"/>
                    <a:pt x="4555" y="4555"/>
                  </a:cubicBezTo>
                  <a:cubicBezTo>
                    <a:pt x="7471" y="1638"/>
                    <a:pt x="11427" y="0"/>
                    <a:pt x="1555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64E99">
                    <a:alpha val="100000"/>
                  </a:srgbClr>
                </a:gs>
                <a:gs pos="50000">
                  <a:srgbClr val="7194CD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 w="12700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9333006" y="665528"/>
            <a:ext cx="8135321" cy="8740286"/>
            <a:chOff x="0" y="0"/>
            <a:chExt cx="1260374" cy="13540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60374" cy="1354099"/>
            </a:xfrm>
            <a:custGeom>
              <a:avLst/>
              <a:gdLst/>
              <a:ahLst/>
              <a:cxnLst/>
              <a:rect r="r" b="b" t="t" l="l"/>
              <a:pathLst>
                <a:path h="1354099" w="1260374">
                  <a:moveTo>
                    <a:pt x="28549" y="0"/>
                  </a:moveTo>
                  <a:lnTo>
                    <a:pt x="1231825" y="0"/>
                  </a:lnTo>
                  <a:cubicBezTo>
                    <a:pt x="1247592" y="0"/>
                    <a:pt x="1260374" y="12782"/>
                    <a:pt x="1260374" y="28549"/>
                  </a:cubicBezTo>
                  <a:lnTo>
                    <a:pt x="1260374" y="1325550"/>
                  </a:lnTo>
                  <a:cubicBezTo>
                    <a:pt x="1260374" y="1341317"/>
                    <a:pt x="1247592" y="1354099"/>
                    <a:pt x="1231825" y="1354099"/>
                  </a:cubicBezTo>
                  <a:lnTo>
                    <a:pt x="28549" y="1354099"/>
                  </a:lnTo>
                  <a:cubicBezTo>
                    <a:pt x="12782" y="1354099"/>
                    <a:pt x="0" y="1341317"/>
                    <a:pt x="0" y="1325550"/>
                  </a:cubicBezTo>
                  <a:lnTo>
                    <a:pt x="0" y="28549"/>
                  </a:lnTo>
                  <a:cubicBezTo>
                    <a:pt x="0" y="12782"/>
                    <a:pt x="12782" y="0"/>
                    <a:pt x="28549" y="0"/>
                  </a:cubicBezTo>
                  <a:close/>
                </a:path>
              </a:pathLst>
            </a:custGeom>
            <a:blipFill>
              <a:blip r:embed="rId3"/>
              <a:stretch>
                <a:fillRect l="-3718" t="0" r="-3718" b="0"/>
              </a:stretch>
            </a:blipFill>
            <a:ln cap="rnd">
              <a:noFill/>
              <a:prstDash val="solid"/>
              <a:round/>
            </a:ln>
          </p:spPr>
        </p:sp>
      </p:grpSp>
      <p:sp>
        <p:nvSpPr>
          <p:cNvPr name="Freeform 9" id="9"/>
          <p:cNvSpPr/>
          <p:nvPr/>
        </p:nvSpPr>
        <p:spPr>
          <a:xfrm flipH="true" flipV="false" rot="0">
            <a:off x="1028700" y="8930670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026531" y="373368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3"/>
                </a:lnTo>
                <a:lnTo>
                  <a:pt x="0" y="14909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245944" y="421965"/>
            <a:ext cx="6087062" cy="192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0"/>
              </a:lnSpc>
            </a:pPr>
            <a:r>
              <a:rPr lang="en-US" sz="555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Visión del Producto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2146" y="3888891"/>
            <a:ext cx="8115300" cy="2882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30"/>
              </a:lnSpc>
              <a:spcBef>
                <a:spcPct val="0"/>
              </a:spcBef>
            </a:pPr>
            <a:r>
              <a:rPr lang="en-US" sz="2736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Vecinity es un</a:t>
            </a:r>
            <a:r>
              <a:rPr lang="en-US" sz="2736" strike="noStrike" u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 aplicación web que moderniza y simplifica la gestión de la junta de vecinos, permitiendo a los residentes inscribirse, obtener certificados y postular proyectos comunitarios de forma rápida, segura y accesible, reduciendo tiempos y asegurando trazabilidad en los procesos.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35515" y="715533"/>
            <a:ext cx="1210429" cy="722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69"/>
              </a:lnSpc>
            </a:pPr>
            <a:r>
              <a:rPr lang="en-US" sz="4192" b="true">
                <a:solidFill>
                  <a:srgbClr val="3165A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27167" y="2825470"/>
            <a:ext cx="6918365" cy="5096967"/>
            <a:chOff x="0" y="0"/>
            <a:chExt cx="9224487" cy="6795956"/>
          </a:xfrm>
        </p:grpSpPr>
        <p:grpSp>
          <p:nvGrpSpPr>
            <p:cNvPr name="Group 4" id="4"/>
            <p:cNvGrpSpPr/>
            <p:nvPr/>
          </p:nvGrpSpPr>
          <p:grpSpPr>
            <a:xfrm rot="-10800000">
              <a:off x="0" y="4514158"/>
              <a:ext cx="9224487" cy="2281798"/>
              <a:chOff x="0" y="0"/>
              <a:chExt cx="1822121" cy="45072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9224487" cy="6324027"/>
              <a:chOff x="0" y="0"/>
              <a:chExt cx="1822121" cy="12491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9742467" y="2825470"/>
            <a:ext cx="6918365" cy="5096967"/>
            <a:chOff x="0" y="0"/>
            <a:chExt cx="9224487" cy="6795956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4514158"/>
              <a:ext cx="9224487" cy="2281798"/>
              <a:chOff x="0" y="0"/>
              <a:chExt cx="1822121" cy="45072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822121" cy="450726"/>
              </a:xfrm>
              <a:custGeom>
                <a:avLst/>
                <a:gdLst/>
                <a:ahLst/>
                <a:cxnLst/>
                <a:rect r="r" b="b" t="t" l="l"/>
                <a:pathLst>
                  <a:path h="450726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417154"/>
                    </a:lnTo>
                    <a:cubicBezTo>
                      <a:pt x="1822121" y="435695"/>
                      <a:pt x="1807091" y="450726"/>
                      <a:pt x="1788550" y="450726"/>
                    </a:cubicBezTo>
                    <a:lnTo>
                      <a:pt x="33571" y="450726"/>
                    </a:lnTo>
                    <a:cubicBezTo>
                      <a:pt x="15030" y="450726"/>
                      <a:pt x="0" y="435695"/>
                      <a:pt x="0" y="417154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822121" cy="4888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9224487" cy="6324027"/>
              <a:chOff x="0" y="0"/>
              <a:chExt cx="1822121" cy="124919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2121" cy="1249191"/>
              </a:xfrm>
              <a:custGeom>
                <a:avLst/>
                <a:gdLst/>
                <a:ahLst/>
                <a:cxnLst/>
                <a:rect r="r" b="b" t="t" l="l"/>
                <a:pathLst>
                  <a:path h="1249191" w="1822121">
                    <a:moveTo>
                      <a:pt x="33571" y="0"/>
                    </a:moveTo>
                    <a:lnTo>
                      <a:pt x="1788550" y="0"/>
                    </a:lnTo>
                    <a:cubicBezTo>
                      <a:pt x="1797453" y="0"/>
                      <a:pt x="1805992" y="3537"/>
                      <a:pt x="1812288" y="9833"/>
                    </a:cubicBezTo>
                    <a:cubicBezTo>
                      <a:pt x="1818584" y="16129"/>
                      <a:pt x="1822121" y="24668"/>
                      <a:pt x="1822121" y="33571"/>
                    </a:cubicBezTo>
                    <a:lnTo>
                      <a:pt x="1822121" y="1215619"/>
                    </a:lnTo>
                    <a:cubicBezTo>
                      <a:pt x="1822121" y="1234160"/>
                      <a:pt x="1807091" y="1249191"/>
                      <a:pt x="1788550" y="1249191"/>
                    </a:cubicBezTo>
                    <a:lnTo>
                      <a:pt x="33571" y="1249191"/>
                    </a:lnTo>
                    <a:cubicBezTo>
                      <a:pt x="15030" y="1249191"/>
                      <a:pt x="0" y="1234160"/>
                      <a:pt x="0" y="1215619"/>
                    </a:cubicBezTo>
                    <a:lnTo>
                      <a:pt x="0" y="33571"/>
                    </a:lnTo>
                    <a:cubicBezTo>
                      <a:pt x="0" y="15030"/>
                      <a:pt x="15030" y="0"/>
                      <a:pt x="3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822121" cy="12872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3163753" y="2086124"/>
            <a:ext cx="3845193" cy="1308998"/>
            <a:chOff x="0" y="0"/>
            <a:chExt cx="1626538" cy="5537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26539" cy="553713"/>
            </a:xfrm>
            <a:custGeom>
              <a:avLst/>
              <a:gdLst/>
              <a:ahLst/>
              <a:cxnLst/>
              <a:rect r="r" b="b" t="t" l="l"/>
              <a:pathLst>
                <a:path h="553713" w="1626539">
                  <a:moveTo>
                    <a:pt x="40268" y="0"/>
                  </a:moveTo>
                  <a:lnTo>
                    <a:pt x="1586271" y="0"/>
                  </a:lnTo>
                  <a:cubicBezTo>
                    <a:pt x="1596950" y="0"/>
                    <a:pt x="1607193" y="4243"/>
                    <a:pt x="1614744" y="11794"/>
                  </a:cubicBezTo>
                  <a:cubicBezTo>
                    <a:pt x="1622296" y="19346"/>
                    <a:pt x="1626539" y="29588"/>
                    <a:pt x="1626539" y="40268"/>
                  </a:cubicBezTo>
                  <a:lnTo>
                    <a:pt x="1626539" y="513445"/>
                  </a:lnTo>
                  <a:cubicBezTo>
                    <a:pt x="1626539" y="524125"/>
                    <a:pt x="1622296" y="534367"/>
                    <a:pt x="1614744" y="541919"/>
                  </a:cubicBezTo>
                  <a:cubicBezTo>
                    <a:pt x="1607193" y="549471"/>
                    <a:pt x="1596950" y="553713"/>
                    <a:pt x="1586271" y="553713"/>
                  </a:cubicBezTo>
                  <a:lnTo>
                    <a:pt x="40268" y="553713"/>
                  </a:lnTo>
                  <a:cubicBezTo>
                    <a:pt x="29588" y="553713"/>
                    <a:pt x="19346" y="549471"/>
                    <a:pt x="11794" y="541919"/>
                  </a:cubicBezTo>
                  <a:cubicBezTo>
                    <a:pt x="4243" y="534367"/>
                    <a:pt x="0" y="524125"/>
                    <a:pt x="0" y="513445"/>
                  </a:cubicBezTo>
                  <a:lnTo>
                    <a:pt x="0" y="40268"/>
                  </a:lnTo>
                  <a:cubicBezTo>
                    <a:pt x="0" y="29588"/>
                    <a:pt x="4243" y="19346"/>
                    <a:pt x="11794" y="11794"/>
                  </a:cubicBezTo>
                  <a:cubicBezTo>
                    <a:pt x="19346" y="4243"/>
                    <a:pt x="29588" y="0"/>
                    <a:pt x="402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626538" cy="60133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279053" y="2086124"/>
            <a:ext cx="3845193" cy="1308998"/>
            <a:chOff x="0" y="0"/>
            <a:chExt cx="1626538" cy="55371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26539" cy="553713"/>
            </a:xfrm>
            <a:custGeom>
              <a:avLst/>
              <a:gdLst/>
              <a:ahLst/>
              <a:cxnLst/>
              <a:rect r="r" b="b" t="t" l="l"/>
              <a:pathLst>
                <a:path h="553713" w="1626539">
                  <a:moveTo>
                    <a:pt x="40268" y="0"/>
                  </a:moveTo>
                  <a:lnTo>
                    <a:pt x="1586271" y="0"/>
                  </a:lnTo>
                  <a:cubicBezTo>
                    <a:pt x="1596950" y="0"/>
                    <a:pt x="1607193" y="4243"/>
                    <a:pt x="1614744" y="11794"/>
                  </a:cubicBezTo>
                  <a:cubicBezTo>
                    <a:pt x="1622296" y="19346"/>
                    <a:pt x="1626539" y="29588"/>
                    <a:pt x="1626539" y="40268"/>
                  </a:cubicBezTo>
                  <a:lnTo>
                    <a:pt x="1626539" y="513445"/>
                  </a:lnTo>
                  <a:cubicBezTo>
                    <a:pt x="1626539" y="524125"/>
                    <a:pt x="1622296" y="534367"/>
                    <a:pt x="1614744" y="541919"/>
                  </a:cubicBezTo>
                  <a:cubicBezTo>
                    <a:pt x="1607193" y="549471"/>
                    <a:pt x="1596950" y="553713"/>
                    <a:pt x="1586271" y="553713"/>
                  </a:cubicBezTo>
                  <a:lnTo>
                    <a:pt x="40268" y="553713"/>
                  </a:lnTo>
                  <a:cubicBezTo>
                    <a:pt x="29588" y="553713"/>
                    <a:pt x="19346" y="549471"/>
                    <a:pt x="11794" y="541919"/>
                  </a:cubicBezTo>
                  <a:cubicBezTo>
                    <a:pt x="4243" y="534367"/>
                    <a:pt x="0" y="524125"/>
                    <a:pt x="0" y="513445"/>
                  </a:cubicBezTo>
                  <a:lnTo>
                    <a:pt x="0" y="40268"/>
                  </a:lnTo>
                  <a:cubicBezTo>
                    <a:pt x="0" y="29588"/>
                    <a:pt x="4243" y="19346"/>
                    <a:pt x="11794" y="11794"/>
                  </a:cubicBezTo>
                  <a:cubicBezTo>
                    <a:pt x="19346" y="4243"/>
                    <a:pt x="29588" y="0"/>
                    <a:pt x="402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626538" cy="60133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556665" y="2414556"/>
            <a:ext cx="3059371" cy="587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7"/>
              </a:lnSpc>
            </a:pPr>
            <a:r>
              <a:rPr lang="en-US" b="true" sz="345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GENERAL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671965" y="2413484"/>
            <a:ext cx="3059371" cy="587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7"/>
              </a:lnSpc>
            </a:pPr>
            <a:r>
              <a:rPr lang="en-US" b="true" sz="345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ESPECÍFICOS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97213" y="3878680"/>
            <a:ext cx="5608852" cy="1244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3841" indent="-256921" lvl="1">
              <a:lnSpc>
                <a:spcPts val="3331"/>
              </a:lnSpc>
              <a:buFont typeface="Arial"/>
              <a:buChar char="•"/>
            </a:pPr>
            <a:r>
              <a:rPr lang="en-US" sz="2379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Digitalizar y optimizar la gestión de Junta de vecinos mediante una plataforma web.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32822" y="3740511"/>
            <a:ext cx="4871101" cy="3774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3760" indent="-256880" lvl="1">
              <a:lnSpc>
                <a:spcPts val="3331"/>
              </a:lnSpc>
              <a:buFont typeface="Arial"/>
              <a:buChar char="•"/>
            </a:pPr>
            <a:r>
              <a:rPr lang="en-US" sz="2379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Facilitar inscripciones y registros de vecinos.</a:t>
            </a:r>
          </a:p>
          <a:p>
            <a:pPr algn="l" marL="513760" indent="-256880" lvl="1">
              <a:lnSpc>
                <a:spcPts val="3331"/>
              </a:lnSpc>
              <a:buFont typeface="Arial"/>
              <a:buChar char="•"/>
            </a:pPr>
            <a:r>
              <a:rPr lang="en-US" sz="2379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Emitir certificados y enviar notificaciones automáticamente.</a:t>
            </a:r>
          </a:p>
          <a:p>
            <a:pPr algn="l" marL="513760" indent="-256880" lvl="1">
              <a:lnSpc>
                <a:spcPts val="3331"/>
              </a:lnSpc>
              <a:buFont typeface="Arial"/>
              <a:buChar char="•"/>
            </a:pPr>
            <a:r>
              <a:rPr lang="en-US" sz="2379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Asegurar trazabilidad y confianza en la postulación a proyectos.</a:t>
            </a:r>
          </a:p>
          <a:p>
            <a:pPr algn="l" marL="513760" indent="-256880" lvl="1">
              <a:lnSpc>
                <a:spcPts val="3331"/>
              </a:lnSpc>
              <a:buFont typeface="Arial"/>
              <a:buChar char="•"/>
            </a:pPr>
            <a:r>
              <a:rPr lang="en-US" sz="2379">
                <a:solidFill>
                  <a:srgbClr val="0B1B45"/>
                </a:solidFill>
                <a:latin typeface="Proxima Nova"/>
                <a:ea typeface="Proxima Nova"/>
                <a:cs typeface="Proxima Nova"/>
                <a:sym typeface="Proxima Nova"/>
              </a:rPr>
              <a:t>Promover la participación vecinal en actividades.</a:t>
            </a:r>
          </a:p>
        </p:txBody>
      </p:sp>
      <p:sp>
        <p:nvSpPr>
          <p:cNvPr name="AutoShape 27" id="27"/>
          <p:cNvSpPr/>
          <p:nvPr/>
        </p:nvSpPr>
        <p:spPr>
          <a:xfrm>
            <a:off x="1253085" y="8544287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8" id="28"/>
          <p:cNvSpPr/>
          <p:nvPr/>
        </p:nvSpPr>
        <p:spPr>
          <a:xfrm flipH="true" flipV="false" rot="0">
            <a:off x="1627167" y="8921175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5" y="0"/>
                </a:moveTo>
                <a:lnTo>
                  <a:pt x="0" y="0"/>
                </a:lnTo>
                <a:lnTo>
                  <a:pt x="0" y="337125"/>
                </a:lnTo>
                <a:lnTo>
                  <a:pt x="707705" y="337125"/>
                </a:lnTo>
                <a:lnTo>
                  <a:pt x="7077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5630708" y="8820487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03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6580809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7221403" y="517735"/>
            <a:ext cx="3845193" cy="1308998"/>
            <a:chOff x="0" y="0"/>
            <a:chExt cx="1626538" cy="55371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626539" cy="553713"/>
            </a:xfrm>
            <a:custGeom>
              <a:avLst/>
              <a:gdLst/>
              <a:ahLst/>
              <a:cxnLst/>
              <a:rect r="r" b="b" t="t" l="l"/>
              <a:pathLst>
                <a:path h="553713" w="1626539">
                  <a:moveTo>
                    <a:pt x="40268" y="0"/>
                  </a:moveTo>
                  <a:lnTo>
                    <a:pt x="1586271" y="0"/>
                  </a:lnTo>
                  <a:cubicBezTo>
                    <a:pt x="1596950" y="0"/>
                    <a:pt x="1607193" y="4243"/>
                    <a:pt x="1614744" y="11794"/>
                  </a:cubicBezTo>
                  <a:cubicBezTo>
                    <a:pt x="1622296" y="19346"/>
                    <a:pt x="1626539" y="29588"/>
                    <a:pt x="1626539" y="40268"/>
                  </a:cubicBezTo>
                  <a:lnTo>
                    <a:pt x="1626539" y="513445"/>
                  </a:lnTo>
                  <a:cubicBezTo>
                    <a:pt x="1626539" y="524125"/>
                    <a:pt x="1622296" y="534367"/>
                    <a:pt x="1614744" y="541919"/>
                  </a:cubicBezTo>
                  <a:cubicBezTo>
                    <a:pt x="1607193" y="549471"/>
                    <a:pt x="1596950" y="553713"/>
                    <a:pt x="1586271" y="553713"/>
                  </a:cubicBezTo>
                  <a:lnTo>
                    <a:pt x="40268" y="553713"/>
                  </a:lnTo>
                  <a:cubicBezTo>
                    <a:pt x="29588" y="553713"/>
                    <a:pt x="19346" y="549471"/>
                    <a:pt x="11794" y="541919"/>
                  </a:cubicBezTo>
                  <a:cubicBezTo>
                    <a:pt x="4243" y="534367"/>
                    <a:pt x="0" y="524125"/>
                    <a:pt x="0" y="513445"/>
                  </a:cubicBezTo>
                  <a:lnTo>
                    <a:pt x="0" y="40268"/>
                  </a:lnTo>
                  <a:cubicBezTo>
                    <a:pt x="0" y="29588"/>
                    <a:pt x="4243" y="19346"/>
                    <a:pt x="11794" y="11794"/>
                  </a:cubicBezTo>
                  <a:cubicBezTo>
                    <a:pt x="19346" y="4243"/>
                    <a:pt x="29588" y="0"/>
                    <a:pt x="402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626538" cy="60133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7606065" y="845095"/>
            <a:ext cx="3059371" cy="587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7"/>
              </a:lnSpc>
            </a:pPr>
            <a:r>
              <a:rPr lang="en-US" b="true" sz="3455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OBJETIVOS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14691" y="9987522"/>
            <a:ext cx="18917381" cy="617085"/>
            <a:chOff x="0" y="0"/>
            <a:chExt cx="2788263" cy="909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88263" cy="90953"/>
            </a:xfrm>
            <a:custGeom>
              <a:avLst/>
              <a:gdLst/>
              <a:ahLst/>
              <a:cxnLst/>
              <a:rect r="r" b="b" t="t" l="l"/>
              <a:pathLst>
                <a:path h="90953" w="2788263">
                  <a:moveTo>
                    <a:pt x="15551" y="0"/>
                  </a:moveTo>
                  <a:lnTo>
                    <a:pt x="2772711" y="0"/>
                  </a:lnTo>
                  <a:cubicBezTo>
                    <a:pt x="2776836" y="0"/>
                    <a:pt x="2780791" y="1638"/>
                    <a:pt x="2783708" y="4555"/>
                  </a:cubicBezTo>
                  <a:cubicBezTo>
                    <a:pt x="2786624" y="7471"/>
                    <a:pt x="2788263" y="11427"/>
                    <a:pt x="2788263" y="15551"/>
                  </a:cubicBezTo>
                  <a:lnTo>
                    <a:pt x="2788263" y="75402"/>
                  </a:lnTo>
                  <a:cubicBezTo>
                    <a:pt x="2788263" y="79526"/>
                    <a:pt x="2786624" y="83482"/>
                    <a:pt x="2783708" y="86398"/>
                  </a:cubicBezTo>
                  <a:cubicBezTo>
                    <a:pt x="2780791" y="89315"/>
                    <a:pt x="2776836" y="90953"/>
                    <a:pt x="2772711" y="90953"/>
                  </a:cubicBezTo>
                  <a:lnTo>
                    <a:pt x="15551" y="90953"/>
                  </a:lnTo>
                  <a:cubicBezTo>
                    <a:pt x="11427" y="90953"/>
                    <a:pt x="7471" y="89315"/>
                    <a:pt x="4555" y="86398"/>
                  </a:cubicBezTo>
                  <a:cubicBezTo>
                    <a:pt x="1638" y="83482"/>
                    <a:pt x="0" y="79526"/>
                    <a:pt x="0" y="75402"/>
                  </a:cubicBezTo>
                  <a:lnTo>
                    <a:pt x="0" y="15551"/>
                  </a:lnTo>
                  <a:cubicBezTo>
                    <a:pt x="0" y="11427"/>
                    <a:pt x="1638" y="7471"/>
                    <a:pt x="4555" y="4555"/>
                  </a:cubicBezTo>
                  <a:cubicBezTo>
                    <a:pt x="7471" y="1638"/>
                    <a:pt x="11427" y="0"/>
                    <a:pt x="1555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64E99">
                    <a:alpha val="100000"/>
                  </a:srgbClr>
                </a:gs>
                <a:gs pos="50000">
                  <a:srgbClr val="7194CD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 w="12700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028700" y="8930670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90199" y="373368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3"/>
                </a:lnTo>
                <a:lnTo>
                  <a:pt x="0" y="14909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069833" y="2735951"/>
            <a:ext cx="3753247" cy="5428706"/>
            <a:chOff x="0" y="0"/>
            <a:chExt cx="5004329" cy="723827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699512"/>
              <a:ext cx="5004329" cy="6538763"/>
              <a:chOff x="0" y="0"/>
              <a:chExt cx="1040052" cy="135895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040052" cy="1358954"/>
              </a:xfrm>
              <a:custGeom>
                <a:avLst/>
                <a:gdLst/>
                <a:ahLst/>
                <a:cxnLst/>
                <a:rect r="r" b="b" t="t" l="l"/>
                <a:pathLst>
                  <a:path h="1358954" w="1040052">
                    <a:moveTo>
                      <a:pt x="61882" y="0"/>
                    </a:moveTo>
                    <a:lnTo>
                      <a:pt x="978171" y="0"/>
                    </a:lnTo>
                    <a:cubicBezTo>
                      <a:pt x="1012347" y="0"/>
                      <a:pt x="1040052" y="27705"/>
                      <a:pt x="1040052" y="61882"/>
                    </a:cubicBezTo>
                    <a:lnTo>
                      <a:pt x="1040052" y="1297073"/>
                    </a:lnTo>
                    <a:cubicBezTo>
                      <a:pt x="1040052" y="1331249"/>
                      <a:pt x="1012347" y="1358954"/>
                      <a:pt x="978171" y="1358954"/>
                    </a:cubicBezTo>
                    <a:lnTo>
                      <a:pt x="61882" y="1358954"/>
                    </a:lnTo>
                    <a:cubicBezTo>
                      <a:pt x="27705" y="1358954"/>
                      <a:pt x="0" y="1331249"/>
                      <a:pt x="0" y="1297073"/>
                    </a:cubicBezTo>
                    <a:lnTo>
                      <a:pt x="0" y="61882"/>
                    </a:lnTo>
                    <a:cubicBezTo>
                      <a:pt x="0" y="27705"/>
                      <a:pt x="27705" y="0"/>
                      <a:pt x="618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040052" cy="13970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1741849" y="0"/>
              <a:ext cx="1520632" cy="1520632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 w="12700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907564" y="1811841"/>
              <a:ext cx="3144176" cy="4719213"/>
            </a:xfrm>
            <a:custGeom>
              <a:avLst/>
              <a:gdLst/>
              <a:ahLst/>
              <a:cxnLst/>
              <a:rect r="r" b="b" t="t" l="l"/>
              <a:pathLst>
                <a:path h="4719213" w="3144176">
                  <a:moveTo>
                    <a:pt x="0" y="0"/>
                  </a:moveTo>
                  <a:lnTo>
                    <a:pt x="3144175" y="0"/>
                  </a:lnTo>
                  <a:lnTo>
                    <a:pt x="3144175" y="4719213"/>
                  </a:lnTo>
                  <a:lnTo>
                    <a:pt x="0" y="4719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741849" y="261613"/>
              <a:ext cx="1520632" cy="8091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36"/>
                </a:lnSpc>
              </a:pPr>
              <a:r>
                <a:rPr lang="en-US" sz="3669" b="true">
                  <a:solidFill>
                    <a:srgbClr val="0B1B45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275065" y="2716373"/>
            <a:ext cx="3753247" cy="5448285"/>
            <a:chOff x="0" y="0"/>
            <a:chExt cx="5004329" cy="7264379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725616"/>
              <a:ext cx="5004329" cy="6538763"/>
              <a:chOff x="0" y="0"/>
              <a:chExt cx="1040052" cy="135895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040052" cy="1358954"/>
              </a:xfrm>
              <a:custGeom>
                <a:avLst/>
                <a:gdLst/>
                <a:ahLst/>
                <a:cxnLst/>
                <a:rect r="r" b="b" t="t" l="l"/>
                <a:pathLst>
                  <a:path h="1358954" w="1040052">
                    <a:moveTo>
                      <a:pt x="61882" y="0"/>
                    </a:moveTo>
                    <a:lnTo>
                      <a:pt x="978171" y="0"/>
                    </a:lnTo>
                    <a:cubicBezTo>
                      <a:pt x="1012347" y="0"/>
                      <a:pt x="1040052" y="27705"/>
                      <a:pt x="1040052" y="61882"/>
                    </a:cubicBezTo>
                    <a:lnTo>
                      <a:pt x="1040052" y="1297073"/>
                    </a:lnTo>
                    <a:cubicBezTo>
                      <a:pt x="1040052" y="1331249"/>
                      <a:pt x="1012347" y="1358954"/>
                      <a:pt x="978171" y="1358954"/>
                    </a:cubicBezTo>
                    <a:lnTo>
                      <a:pt x="61882" y="1358954"/>
                    </a:lnTo>
                    <a:cubicBezTo>
                      <a:pt x="27705" y="1358954"/>
                      <a:pt x="0" y="1331249"/>
                      <a:pt x="0" y="1297073"/>
                    </a:cubicBezTo>
                    <a:lnTo>
                      <a:pt x="0" y="61882"/>
                    </a:lnTo>
                    <a:cubicBezTo>
                      <a:pt x="0" y="27705"/>
                      <a:pt x="27705" y="0"/>
                      <a:pt x="618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040052" cy="13970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702692" y="0"/>
              <a:ext cx="1572841" cy="1572841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 w="12700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918820" y="1837945"/>
              <a:ext cx="3144176" cy="4719213"/>
            </a:xfrm>
            <a:custGeom>
              <a:avLst/>
              <a:gdLst/>
              <a:ahLst/>
              <a:cxnLst/>
              <a:rect r="r" b="b" t="t" l="l"/>
              <a:pathLst>
                <a:path h="4719213" w="3144176">
                  <a:moveTo>
                    <a:pt x="0" y="0"/>
                  </a:moveTo>
                  <a:lnTo>
                    <a:pt x="3144176" y="0"/>
                  </a:lnTo>
                  <a:lnTo>
                    <a:pt x="3144176" y="4719213"/>
                  </a:lnTo>
                  <a:lnTo>
                    <a:pt x="0" y="4719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702692" y="343101"/>
              <a:ext cx="1572841" cy="8199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211"/>
                </a:lnSpc>
                <a:spcBef>
                  <a:spcPct val="0"/>
                </a:spcBef>
              </a:pPr>
              <a:r>
                <a:rPr lang="en-US" b="true" sz="3722" strike="noStrike" u="none">
                  <a:solidFill>
                    <a:srgbClr val="0B1B45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02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769220"/>
            <a:ext cx="6934960" cy="94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0"/>
              </a:lnSpc>
            </a:pPr>
            <a:r>
              <a:rPr lang="en-US" sz="555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Usuarios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480296" y="2716373"/>
            <a:ext cx="3753247" cy="5448285"/>
            <a:chOff x="0" y="0"/>
            <a:chExt cx="5004329" cy="7264379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725616"/>
              <a:ext cx="5004329" cy="6538763"/>
              <a:chOff x="0" y="0"/>
              <a:chExt cx="1040052" cy="135895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040052" cy="1358954"/>
              </a:xfrm>
              <a:custGeom>
                <a:avLst/>
                <a:gdLst/>
                <a:ahLst/>
                <a:cxnLst/>
                <a:rect r="r" b="b" t="t" l="l"/>
                <a:pathLst>
                  <a:path h="1358954" w="1040052">
                    <a:moveTo>
                      <a:pt x="61882" y="0"/>
                    </a:moveTo>
                    <a:lnTo>
                      <a:pt x="978171" y="0"/>
                    </a:lnTo>
                    <a:cubicBezTo>
                      <a:pt x="1012347" y="0"/>
                      <a:pt x="1040052" y="27705"/>
                      <a:pt x="1040052" y="61882"/>
                    </a:cubicBezTo>
                    <a:lnTo>
                      <a:pt x="1040052" y="1297073"/>
                    </a:lnTo>
                    <a:cubicBezTo>
                      <a:pt x="1040052" y="1331249"/>
                      <a:pt x="1012347" y="1358954"/>
                      <a:pt x="978171" y="1358954"/>
                    </a:cubicBezTo>
                    <a:lnTo>
                      <a:pt x="61882" y="1358954"/>
                    </a:lnTo>
                    <a:cubicBezTo>
                      <a:pt x="27705" y="1358954"/>
                      <a:pt x="0" y="1331249"/>
                      <a:pt x="0" y="1297073"/>
                    </a:cubicBezTo>
                    <a:lnTo>
                      <a:pt x="0" y="61882"/>
                    </a:lnTo>
                    <a:cubicBezTo>
                      <a:pt x="0" y="27705"/>
                      <a:pt x="27705" y="0"/>
                      <a:pt x="618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1040052" cy="13970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930077" y="1837945"/>
              <a:ext cx="3144176" cy="4719213"/>
            </a:xfrm>
            <a:custGeom>
              <a:avLst/>
              <a:gdLst/>
              <a:ahLst/>
              <a:cxnLst/>
              <a:rect r="r" b="b" t="t" l="l"/>
              <a:pathLst>
                <a:path h="4719213" w="3144176">
                  <a:moveTo>
                    <a:pt x="0" y="0"/>
                  </a:moveTo>
                  <a:lnTo>
                    <a:pt x="3144175" y="0"/>
                  </a:lnTo>
                  <a:lnTo>
                    <a:pt x="3144175" y="4719213"/>
                  </a:lnTo>
                  <a:lnTo>
                    <a:pt x="0" y="4719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grpSp>
          <p:nvGrpSpPr>
            <p:cNvPr name="Group 29" id="29"/>
            <p:cNvGrpSpPr/>
            <p:nvPr/>
          </p:nvGrpSpPr>
          <p:grpSpPr>
            <a:xfrm rot="0">
              <a:off x="1715744" y="0"/>
              <a:ext cx="1572841" cy="1572841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 w="12700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1715744" y="343101"/>
              <a:ext cx="1572841" cy="8199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211"/>
                </a:lnSpc>
                <a:spcBef>
                  <a:spcPct val="0"/>
                </a:spcBef>
              </a:pPr>
              <a:r>
                <a:rPr lang="en-US" b="true" sz="3722" strike="noStrike" u="none">
                  <a:solidFill>
                    <a:srgbClr val="0B1B45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03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5033403" y="715533"/>
            <a:ext cx="1210429" cy="722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69"/>
              </a:lnSpc>
            </a:pPr>
            <a:r>
              <a:rPr lang="en-US" sz="4192" b="true">
                <a:solidFill>
                  <a:srgbClr val="3165A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253085" y="9009514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1354101" y="9323813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219741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4" y="0"/>
                </a:lnTo>
                <a:lnTo>
                  <a:pt x="2927694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114785" y="-559219"/>
            <a:ext cx="2144515" cy="1677066"/>
            <a:chOff x="0" y="0"/>
            <a:chExt cx="609107" cy="4763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9107" cy="476337"/>
            </a:xfrm>
            <a:custGeom>
              <a:avLst/>
              <a:gdLst/>
              <a:ahLst/>
              <a:cxnLst/>
              <a:rect r="r" b="b" t="t" l="l"/>
              <a:pathLst>
                <a:path h="476337" w="609107">
                  <a:moveTo>
                    <a:pt x="72202" y="0"/>
                  </a:moveTo>
                  <a:lnTo>
                    <a:pt x="536905" y="0"/>
                  </a:lnTo>
                  <a:cubicBezTo>
                    <a:pt x="556054" y="0"/>
                    <a:pt x="574419" y="7607"/>
                    <a:pt x="587959" y="21147"/>
                  </a:cubicBezTo>
                  <a:cubicBezTo>
                    <a:pt x="601500" y="34688"/>
                    <a:pt x="609107" y="53053"/>
                    <a:pt x="609107" y="72202"/>
                  </a:cubicBezTo>
                  <a:lnTo>
                    <a:pt x="609107" y="404135"/>
                  </a:lnTo>
                  <a:cubicBezTo>
                    <a:pt x="609107" y="444011"/>
                    <a:pt x="576781" y="476337"/>
                    <a:pt x="536905" y="476337"/>
                  </a:cubicBezTo>
                  <a:lnTo>
                    <a:pt x="72202" y="476337"/>
                  </a:lnTo>
                  <a:cubicBezTo>
                    <a:pt x="53053" y="476337"/>
                    <a:pt x="34688" y="468730"/>
                    <a:pt x="21147" y="455190"/>
                  </a:cubicBezTo>
                  <a:cubicBezTo>
                    <a:pt x="7607" y="441649"/>
                    <a:pt x="0" y="423284"/>
                    <a:pt x="0" y="404135"/>
                  </a:cubicBezTo>
                  <a:lnTo>
                    <a:pt x="0" y="72202"/>
                  </a:lnTo>
                  <a:cubicBezTo>
                    <a:pt x="0" y="53053"/>
                    <a:pt x="7607" y="34688"/>
                    <a:pt x="21147" y="21147"/>
                  </a:cubicBezTo>
                  <a:cubicBezTo>
                    <a:pt x="34688" y="7607"/>
                    <a:pt x="53053" y="0"/>
                    <a:pt x="72202" y="0"/>
                  </a:cubicBezTo>
                  <a:close/>
                </a:path>
              </a:pathLst>
            </a:custGeom>
            <a:solidFill>
              <a:srgbClr val="FFFFFF">
                <a:alpha val="8588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09107" cy="523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7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54380" y="211315"/>
            <a:ext cx="865325" cy="681876"/>
          </a:xfrm>
          <a:custGeom>
            <a:avLst/>
            <a:gdLst/>
            <a:ahLst/>
            <a:cxnLst/>
            <a:rect r="r" b="b" t="t" l="l"/>
            <a:pathLst>
              <a:path h="681876" w="865325">
                <a:moveTo>
                  <a:pt x="0" y="0"/>
                </a:moveTo>
                <a:lnTo>
                  <a:pt x="865325" y="0"/>
                </a:lnTo>
                <a:lnTo>
                  <a:pt x="865325" y="681876"/>
                </a:lnTo>
                <a:lnTo>
                  <a:pt x="0" y="6818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67028" y="764450"/>
            <a:ext cx="12929654" cy="8493850"/>
          </a:xfrm>
          <a:custGeom>
            <a:avLst/>
            <a:gdLst/>
            <a:ahLst/>
            <a:cxnLst/>
            <a:rect r="r" b="b" t="t" l="l"/>
            <a:pathLst>
              <a:path h="8493850" w="12929654">
                <a:moveTo>
                  <a:pt x="0" y="0"/>
                </a:moveTo>
                <a:lnTo>
                  <a:pt x="12929655" y="0"/>
                </a:lnTo>
                <a:lnTo>
                  <a:pt x="12929655" y="8493850"/>
                </a:lnTo>
                <a:lnTo>
                  <a:pt x="0" y="8493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630708" y="9285713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253085" y="9009514"/>
            <a:ext cx="15781831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1354101" y="9323813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219741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4" y="0"/>
                </a:lnTo>
                <a:lnTo>
                  <a:pt x="2927694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114785" y="-559219"/>
            <a:ext cx="2144515" cy="1677066"/>
            <a:chOff x="0" y="0"/>
            <a:chExt cx="609107" cy="4763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9107" cy="476337"/>
            </a:xfrm>
            <a:custGeom>
              <a:avLst/>
              <a:gdLst/>
              <a:ahLst/>
              <a:cxnLst/>
              <a:rect r="r" b="b" t="t" l="l"/>
              <a:pathLst>
                <a:path h="476337" w="609107">
                  <a:moveTo>
                    <a:pt x="72202" y="0"/>
                  </a:moveTo>
                  <a:lnTo>
                    <a:pt x="536905" y="0"/>
                  </a:lnTo>
                  <a:cubicBezTo>
                    <a:pt x="556054" y="0"/>
                    <a:pt x="574419" y="7607"/>
                    <a:pt x="587959" y="21147"/>
                  </a:cubicBezTo>
                  <a:cubicBezTo>
                    <a:pt x="601500" y="34688"/>
                    <a:pt x="609107" y="53053"/>
                    <a:pt x="609107" y="72202"/>
                  </a:cubicBezTo>
                  <a:lnTo>
                    <a:pt x="609107" y="404135"/>
                  </a:lnTo>
                  <a:cubicBezTo>
                    <a:pt x="609107" y="444011"/>
                    <a:pt x="576781" y="476337"/>
                    <a:pt x="536905" y="476337"/>
                  </a:cubicBezTo>
                  <a:lnTo>
                    <a:pt x="72202" y="476337"/>
                  </a:lnTo>
                  <a:cubicBezTo>
                    <a:pt x="53053" y="476337"/>
                    <a:pt x="34688" y="468730"/>
                    <a:pt x="21147" y="455190"/>
                  </a:cubicBezTo>
                  <a:cubicBezTo>
                    <a:pt x="7607" y="441649"/>
                    <a:pt x="0" y="423284"/>
                    <a:pt x="0" y="404135"/>
                  </a:cubicBezTo>
                  <a:lnTo>
                    <a:pt x="0" y="72202"/>
                  </a:lnTo>
                  <a:cubicBezTo>
                    <a:pt x="0" y="53053"/>
                    <a:pt x="7607" y="34688"/>
                    <a:pt x="21147" y="21147"/>
                  </a:cubicBezTo>
                  <a:cubicBezTo>
                    <a:pt x="34688" y="7607"/>
                    <a:pt x="53053" y="0"/>
                    <a:pt x="72202" y="0"/>
                  </a:cubicBezTo>
                  <a:close/>
                </a:path>
              </a:pathLst>
            </a:custGeom>
            <a:solidFill>
              <a:srgbClr val="FFFFFF">
                <a:alpha val="8588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09107" cy="523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7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54380" y="211315"/>
            <a:ext cx="865325" cy="681876"/>
          </a:xfrm>
          <a:custGeom>
            <a:avLst/>
            <a:gdLst/>
            <a:ahLst/>
            <a:cxnLst/>
            <a:rect r="r" b="b" t="t" l="l"/>
            <a:pathLst>
              <a:path h="681876" w="865325">
                <a:moveTo>
                  <a:pt x="0" y="0"/>
                </a:moveTo>
                <a:lnTo>
                  <a:pt x="865325" y="0"/>
                </a:lnTo>
                <a:lnTo>
                  <a:pt x="865325" y="681876"/>
                </a:lnTo>
                <a:lnTo>
                  <a:pt x="0" y="6818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93371" y="1965021"/>
            <a:ext cx="12137338" cy="6827252"/>
          </a:xfrm>
          <a:custGeom>
            <a:avLst/>
            <a:gdLst/>
            <a:ahLst/>
            <a:cxnLst/>
            <a:rect r="r" b="b" t="t" l="l"/>
            <a:pathLst>
              <a:path h="6827252" w="12137338">
                <a:moveTo>
                  <a:pt x="0" y="0"/>
                </a:moveTo>
                <a:lnTo>
                  <a:pt x="12137337" y="0"/>
                </a:lnTo>
                <a:lnTo>
                  <a:pt x="12137337" y="6827252"/>
                </a:lnTo>
                <a:lnTo>
                  <a:pt x="0" y="68272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630708" y="9285713"/>
            <a:ext cx="966585" cy="437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93"/>
              </a:lnSpc>
            </a:pPr>
            <a:r>
              <a:rPr lang="en-US" sz="2638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17021" y="632537"/>
            <a:ext cx="2490844" cy="744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5"/>
              </a:lnSpc>
            </a:pPr>
            <a:r>
              <a:rPr lang="en-US" sz="4289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RoadMap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6531" y="373368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3"/>
                </a:lnTo>
                <a:lnTo>
                  <a:pt x="0" y="1490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14691" y="9987522"/>
            <a:ext cx="18917381" cy="617085"/>
            <a:chOff x="0" y="0"/>
            <a:chExt cx="2788263" cy="909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88263" cy="90953"/>
            </a:xfrm>
            <a:custGeom>
              <a:avLst/>
              <a:gdLst/>
              <a:ahLst/>
              <a:cxnLst/>
              <a:rect r="r" b="b" t="t" l="l"/>
              <a:pathLst>
                <a:path h="90953" w="2788263">
                  <a:moveTo>
                    <a:pt x="15551" y="0"/>
                  </a:moveTo>
                  <a:lnTo>
                    <a:pt x="2772711" y="0"/>
                  </a:lnTo>
                  <a:cubicBezTo>
                    <a:pt x="2776836" y="0"/>
                    <a:pt x="2780791" y="1638"/>
                    <a:pt x="2783708" y="4555"/>
                  </a:cubicBezTo>
                  <a:cubicBezTo>
                    <a:pt x="2786624" y="7471"/>
                    <a:pt x="2788263" y="11427"/>
                    <a:pt x="2788263" y="15551"/>
                  </a:cubicBezTo>
                  <a:lnTo>
                    <a:pt x="2788263" y="75402"/>
                  </a:lnTo>
                  <a:cubicBezTo>
                    <a:pt x="2788263" y="79526"/>
                    <a:pt x="2786624" y="83482"/>
                    <a:pt x="2783708" y="86398"/>
                  </a:cubicBezTo>
                  <a:cubicBezTo>
                    <a:pt x="2780791" y="89315"/>
                    <a:pt x="2776836" y="90953"/>
                    <a:pt x="2772711" y="90953"/>
                  </a:cubicBezTo>
                  <a:lnTo>
                    <a:pt x="15551" y="90953"/>
                  </a:lnTo>
                  <a:cubicBezTo>
                    <a:pt x="11427" y="90953"/>
                    <a:pt x="7471" y="89315"/>
                    <a:pt x="4555" y="86398"/>
                  </a:cubicBezTo>
                  <a:cubicBezTo>
                    <a:pt x="1638" y="83482"/>
                    <a:pt x="0" y="79526"/>
                    <a:pt x="0" y="75402"/>
                  </a:cubicBezTo>
                  <a:lnTo>
                    <a:pt x="0" y="15551"/>
                  </a:lnTo>
                  <a:cubicBezTo>
                    <a:pt x="0" y="11427"/>
                    <a:pt x="1638" y="7471"/>
                    <a:pt x="4555" y="4555"/>
                  </a:cubicBezTo>
                  <a:cubicBezTo>
                    <a:pt x="7471" y="1638"/>
                    <a:pt x="11427" y="0"/>
                    <a:pt x="1555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64E99">
                    <a:alpha val="100000"/>
                  </a:srgbClr>
                </a:gs>
                <a:gs pos="50000">
                  <a:srgbClr val="7194CD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 w="12700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2339281"/>
            <a:ext cx="5608439" cy="5608439"/>
            <a:chOff x="0" y="0"/>
            <a:chExt cx="137160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lnTo>
                    <a:pt x="68580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64E99">
                    <a:alpha val="100000"/>
                  </a:srgbClr>
                </a:gs>
                <a:gs pos="50000">
                  <a:srgbClr val="7194CD">
                    <a:alpha val="100000"/>
                  </a:srgbClr>
                </a:gs>
                <a:gs pos="100000">
                  <a:srgbClr val="CBDFFF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 w="12700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242747" y="2553328"/>
            <a:ext cx="5180345" cy="5180345"/>
            <a:chOff x="0" y="0"/>
            <a:chExt cx="1371600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16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716000">
                  <a:moveTo>
                    <a:pt x="6858000" y="0"/>
                  </a:moveTo>
                  <a:cubicBezTo>
                    <a:pt x="3070431" y="0"/>
                    <a:pt x="0" y="3070431"/>
                    <a:pt x="0" y="6858000"/>
                  </a:cubicBezTo>
                  <a:cubicBezTo>
                    <a:pt x="0" y="10645569"/>
                    <a:pt x="3070431" y="13716000"/>
                    <a:pt x="6858000" y="13716000"/>
                  </a:cubicBezTo>
                  <a:cubicBezTo>
                    <a:pt x="10645569" y="13716000"/>
                    <a:pt x="13716000" y="10645569"/>
                    <a:pt x="13716000" y="6858000"/>
                  </a:cubicBezTo>
                  <a:cubicBezTo>
                    <a:pt x="13716000" y="3070431"/>
                    <a:pt x="10645569" y="0"/>
                    <a:pt x="68580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273833" y="1976841"/>
            <a:ext cx="9514146" cy="6717250"/>
            <a:chOff x="0" y="0"/>
            <a:chExt cx="12685528" cy="8956333"/>
          </a:xfrm>
        </p:grpSpPr>
        <p:grpSp>
          <p:nvGrpSpPr>
            <p:cNvPr name="Group 11" id="11"/>
            <p:cNvGrpSpPr/>
            <p:nvPr/>
          </p:nvGrpSpPr>
          <p:grpSpPr>
            <a:xfrm rot="-10800000">
              <a:off x="0" y="5997928"/>
              <a:ext cx="12685528" cy="2958405"/>
              <a:chOff x="0" y="0"/>
              <a:chExt cx="2775717" cy="64732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775717" cy="647328"/>
              </a:xfrm>
              <a:custGeom>
                <a:avLst/>
                <a:gdLst/>
                <a:ahLst/>
                <a:cxnLst/>
                <a:rect r="r" b="b" t="t" l="l"/>
                <a:pathLst>
                  <a:path h="647328" w="2775717">
                    <a:moveTo>
                      <a:pt x="24412" y="0"/>
                    </a:moveTo>
                    <a:lnTo>
                      <a:pt x="2751305" y="0"/>
                    </a:lnTo>
                    <a:cubicBezTo>
                      <a:pt x="2757780" y="0"/>
                      <a:pt x="2763989" y="2572"/>
                      <a:pt x="2768567" y="7150"/>
                    </a:cubicBezTo>
                    <a:cubicBezTo>
                      <a:pt x="2773145" y="11728"/>
                      <a:pt x="2775717" y="17937"/>
                      <a:pt x="2775717" y="24412"/>
                    </a:cubicBezTo>
                    <a:lnTo>
                      <a:pt x="2775717" y="622916"/>
                    </a:lnTo>
                    <a:cubicBezTo>
                      <a:pt x="2775717" y="636398"/>
                      <a:pt x="2764788" y="647328"/>
                      <a:pt x="2751305" y="647328"/>
                    </a:cubicBezTo>
                    <a:lnTo>
                      <a:pt x="24412" y="647328"/>
                    </a:lnTo>
                    <a:cubicBezTo>
                      <a:pt x="10930" y="647328"/>
                      <a:pt x="0" y="636398"/>
                      <a:pt x="0" y="622916"/>
                    </a:cubicBezTo>
                    <a:lnTo>
                      <a:pt x="0" y="24412"/>
                    </a:lnTo>
                    <a:cubicBezTo>
                      <a:pt x="0" y="10930"/>
                      <a:pt x="10930" y="0"/>
                      <a:pt x="24412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64E99">
                      <a:alpha val="100000"/>
                    </a:srgbClr>
                  </a:gs>
                  <a:gs pos="50000">
                    <a:srgbClr val="7194CD">
                      <a:alpha val="100000"/>
                    </a:srgbClr>
                  </a:gs>
                  <a:gs pos="100000">
                    <a:srgbClr val="CBDFFF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2775717" cy="68542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94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0"/>
              <a:ext cx="12685528" cy="8199251"/>
              <a:chOff x="0" y="0"/>
              <a:chExt cx="2775717" cy="1794076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775717" cy="1794076"/>
              </a:xfrm>
              <a:custGeom>
                <a:avLst/>
                <a:gdLst/>
                <a:ahLst/>
                <a:cxnLst/>
                <a:rect r="r" b="b" t="t" l="l"/>
                <a:pathLst>
                  <a:path h="1794076" w="2775717">
                    <a:moveTo>
                      <a:pt x="24412" y="0"/>
                    </a:moveTo>
                    <a:lnTo>
                      <a:pt x="2751305" y="0"/>
                    </a:lnTo>
                    <a:cubicBezTo>
                      <a:pt x="2757780" y="0"/>
                      <a:pt x="2763989" y="2572"/>
                      <a:pt x="2768567" y="7150"/>
                    </a:cubicBezTo>
                    <a:cubicBezTo>
                      <a:pt x="2773145" y="11728"/>
                      <a:pt x="2775717" y="17937"/>
                      <a:pt x="2775717" y="24412"/>
                    </a:cubicBezTo>
                    <a:lnTo>
                      <a:pt x="2775717" y="1769664"/>
                    </a:lnTo>
                    <a:cubicBezTo>
                      <a:pt x="2775717" y="1783146"/>
                      <a:pt x="2764788" y="1794076"/>
                      <a:pt x="2751305" y="1794076"/>
                    </a:cubicBezTo>
                    <a:lnTo>
                      <a:pt x="24412" y="1794076"/>
                    </a:lnTo>
                    <a:cubicBezTo>
                      <a:pt x="10930" y="1794076"/>
                      <a:pt x="0" y="1783146"/>
                      <a:pt x="0" y="1769664"/>
                    </a:cubicBezTo>
                    <a:lnTo>
                      <a:pt x="0" y="24412"/>
                    </a:lnTo>
                    <a:cubicBezTo>
                      <a:pt x="0" y="10930"/>
                      <a:pt x="10930" y="0"/>
                      <a:pt x="244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2775717" cy="18321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8619223" y="1270210"/>
            <a:ext cx="3883004" cy="1012132"/>
            <a:chOff x="0" y="0"/>
            <a:chExt cx="2124299" cy="5537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24299" cy="553713"/>
            </a:xfrm>
            <a:custGeom>
              <a:avLst/>
              <a:gdLst/>
              <a:ahLst/>
              <a:cxnLst/>
              <a:rect r="r" b="b" t="t" l="l"/>
              <a:pathLst>
                <a:path h="553713" w="2124299">
                  <a:moveTo>
                    <a:pt x="39876" y="0"/>
                  </a:moveTo>
                  <a:lnTo>
                    <a:pt x="2084423" y="0"/>
                  </a:lnTo>
                  <a:cubicBezTo>
                    <a:pt x="2106446" y="0"/>
                    <a:pt x="2124299" y="17853"/>
                    <a:pt x="2124299" y="39876"/>
                  </a:cubicBezTo>
                  <a:lnTo>
                    <a:pt x="2124299" y="513837"/>
                  </a:lnTo>
                  <a:cubicBezTo>
                    <a:pt x="2124299" y="535860"/>
                    <a:pt x="2106446" y="553713"/>
                    <a:pt x="2084423" y="553713"/>
                  </a:cubicBezTo>
                  <a:lnTo>
                    <a:pt x="39876" y="553713"/>
                  </a:lnTo>
                  <a:cubicBezTo>
                    <a:pt x="17853" y="553713"/>
                    <a:pt x="0" y="535860"/>
                    <a:pt x="0" y="513837"/>
                  </a:cubicBezTo>
                  <a:lnTo>
                    <a:pt x="0" y="39876"/>
                  </a:lnTo>
                  <a:cubicBezTo>
                    <a:pt x="0" y="17853"/>
                    <a:pt x="17853" y="0"/>
                    <a:pt x="3987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124299" cy="60133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true" flipV="false" rot="0">
            <a:off x="1028700" y="8930670"/>
            <a:ext cx="707704" cy="337125"/>
          </a:xfrm>
          <a:custGeom>
            <a:avLst/>
            <a:gdLst/>
            <a:ahLst/>
            <a:cxnLst/>
            <a:rect r="r" b="b" t="t" l="l"/>
            <a:pathLst>
              <a:path h="337125" w="707704">
                <a:moveTo>
                  <a:pt x="707704" y="0"/>
                </a:moveTo>
                <a:lnTo>
                  <a:pt x="0" y="0"/>
                </a:lnTo>
                <a:lnTo>
                  <a:pt x="0" y="337125"/>
                </a:lnTo>
                <a:lnTo>
                  <a:pt x="707704" y="337125"/>
                </a:lnTo>
                <a:lnTo>
                  <a:pt x="7077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035515" y="715533"/>
            <a:ext cx="1210429" cy="722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69"/>
              </a:lnSpc>
            </a:pPr>
            <a:r>
              <a:rPr lang="en-US" sz="4192" b="true">
                <a:solidFill>
                  <a:srgbClr val="3165AA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07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817525" y="1526428"/>
            <a:ext cx="3416412" cy="45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0"/>
              </a:lnSpc>
            </a:pPr>
            <a:r>
              <a:rPr lang="en-US" b="true" sz="2671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CONCLUSIÓN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092373" y="2830614"/>
            <a:ext cx="7548884" cy="5016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1"/>
              </a:lnSpc>
              <a:spcBef>
                <a:spcPct val="0"/>
              </a:spcBef>
            </a:pPr>
            <a:r>
              <a:rPr lang="en-US" sz="2379" spc="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Vecinity busca modernizar la gestión d</a:t>
            </a:r>
            <a:r>
              <a:rPr lang="en-US" sz="2379" spc="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 las juntas de vecinos mediante una aplicación web simple y accesible que permita inscripciones, certificados, proyectos, reservas y comunicación en línea.</a:t>
            </a:r>
          </a:p>
          <a:p>
            <a:pPr algn="ctr">
              <a:lnSpc>
                <a:spcPts val="3331"/>
              </a:lnSpc>
              <a:spcBef>
                <a:spcPct val="0"/>
              </a:spcBef>
            </a:pPr>
          </a:p>
          <a:p>
            <a:pPr algn="ctr">
              <a:lnSpc>
                <a:spcPts val="3331"/>
              </a:lnSpc>
              <a:spcBef>
                <a:spcPct val="0"/>
              </a:spcBef>
            </a:pPr>
            <a:r>
              <a:rPr lang="en-US" sz="2379" spc="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 un MVP en 3 meses, el sistema asegura rapidez, trazabilidad y transparencia, integrándose gradualmente con la municipalidad.</a:t>
            </a:r>
          </a:p>
          <a:p>
            <a:pPr algn="ctr">
              <a:lnSpc>
                <a:spcPts val="3331"/>
              </a:lnSpc>
              <a:spcBef>
                <a:spcPct val="0"/>
              </a:spcBef>
            </a:pPr>
          </a:p>
          <a:p>
            <a:pPr algn="ctr">
              <a:lnSpc>
                <a:spcPts val="3331"/>
              </a:lnSpc>
              <a:spcBef>
                <a:spcPct val="0"/>
              </a:spcBef>
            </a:pPr>
            <a:r>
              <a:rPr lang="en-US" sz="2379" spc="23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 síntesis, Vecinity optimiza tiempos y recursos, mejora la comunicación y fortalece la participación comunitaria a través de la tecnología.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90199" y="8123047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26531" y="373368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3"/>
                </a:lnTo>
                <a:lnTo>
                  <a:pt x="0" y="1490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602637"/>
            <a:ext cx="16230600" cy="160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68"/>
              </a:lnSpc>
            </a:pPr>
            <a:r>
              <a:rPr lang="en-US" sz="9477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¡Gracias por su atención!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580809" y="0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5" y="0"/>
                </a:lnTo>
                <a:lnTo>
                  <a:pt x="2927695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-1219741" y="8051306"/>
            <a:ext cx="2927694" cy="2235694"/>
          </a:xfrm>
          <a:custGeom>
            <a:avLst/>
            <a:gdLst/>
            <a:ahLst/>
            <a:cxnLst/>
            <a:rect r="r" b="b" t="t" l="l"/>
            <a:pathLst>
              <a:path h="2235694" w="2927694">
                <a:moveTo>
                  <a:pt x="0" y="0"/>
                </a:moveTo>
                <a:lnTo>
                  <a:pt x="2927694" y="0"/>
                </a:lnTo>
                <a:lnTo>
                  <a:pt x="2927694" y="2235694"/>
                </a:lnTo>
                <a:lnTo>
                  <a:pt x="0" y="2235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99809" y="2235694"/>
            <a:ext cx="3888383" cy="618253"/>
          </a:xfrm>
          <a:custGeom>
            <a:avLst/>
            <a:gdLst/>
            <a:ahLst/>
            <a:cxnLst/>
            <a:rect r="r" b="b" t="t" l="l"/>
            <a:pathLst>
              <a:path h="618253" w="3888383">
                <a:moveTo>
                  <a:pt x="0" y="0"/>
                </a:moveTo>
                <a:lnTo>
                  <a:pt x="3888382" y="0"/>
                </a:lnTo>
                <a:lnTo>
                  <a:pt x="3888382" y="618253"/>
                </a:lnTo>
                <a:lnTo>
                  <a:pt x="0" y="6182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DAGyEr_wJ8s</dc:identifier>
  <dcterms:modified xsi:type="dcterms:W3CDTF">2011-08-01T06:04:30Z</dcterms:modified>
  <cp:revision>1</cp:revision>
  <dc:title>Presentación Proyecto de Negocios Moderno Azul</dc:title>
</cp:coreProperties>
</file>