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 userDrawn="1">
          <p15:clr>
            <a:srgbClr val="A4A3A4"/>
          </p15:clr>
        </p15:guide>
        <p15:guide id="2" pos="161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-720" y="-1260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713925"/>
            <a:ext cx="38404800" cy="1002792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5128560"/>
            <a:ext cx="38404800" cy="6954200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3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01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533525"/>
            <a:ext cx="11041380" cy="2440972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533525"/>
            <a:ext cx="32484060" cy="2440972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73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98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7180902"/>
            <a:ext cx="44165520" cy="11981495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9275747"/>
            <a:ext cx="44165520" cy="6300785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82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82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82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645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7667625"/>
            <a:ext cx="21762720" cy="18275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7667625"/>
            <a:ext cx="21762720" cy="182756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81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533527"/>
            <a:ext cx="44165520" cy="55673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7060885"/>
            <a:ext cx="21662705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0521315"/>
            <a:ext cx="21662705" cy="154752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7060885"/>
            <a:ext cx="21769390" cy="3460430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0521315"/>
            <a:ext cx="21769390" cy="1547527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13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4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4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4147187"/>
            <a:ext cx="25923240" cy="20469225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0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920240"/>
            <a:ext cx="16515395" cy="672084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4147187"/>
            <a:ext cx="25923240" cy="20469225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8641080"/>
            <a:ext cx="16515395" cy="16008670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8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533527"/>
            <a:ext cx="44165520" cy="5567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7667625"/>
            <a:ext cx="44165520" cy="18275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1C020-48E7-4EB0-B349-B4DB55DBFBA1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6696672"/>
            <a:ext cx="1728216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6696672"/>
            <a:ext cx="11521440" cy="1533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A1BC7-D920-4B69-A449-3C0B98A32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14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2ACD215-974B-9F19-528D-5B2DAC11BF16}"/>
              </a:ext>
            </a:extLst>
          </p:cNvPr>
          <p:cNvSpPr txBox="1"/>
          <p:nvPr/>
        </p:nvSpPr>
        <p:spPr>
          <a:xfrm>
            <a:off x="1360542" y="785993"/>
            <a:ext cx="3428759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3000" b="1" dirty="0"/>
              <a:t>Systemarchitektur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8FDF5E-50AC-13A3-AA89-3C364A67ED74}"/>
              </a:ext>
            </a:extLst>
          </p:cNvPr>
          <p:cNvSpPr txBox="1"/>
          <p:nvPr/>
        </p:nvSpPr>
        <p:spPr>
          <a:xfrm>
            <a:off x="1364053" y="2154917"/>
            <a:ext cx="21360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Komponenten</a:t>
            </a:r>
          </a:p>
          <a:p>
            <a:endParaRPr lang="de-DE" sz="2500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500" dirty="0">
                <a:solidFill>
                  <a:srgbClr val="FF0000"/>
                </a:solidFill>
              </a:rPr>
              <a:t>Prozessor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500" dirty="0">
                <a:solidFill>
                  <a:srgbClr val="92D050"/>
                </a:solidFill>
              </a:rPr>
              <a:t>Sensor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500" dirty="0">
                <a:solidFill>
                  <a:schemeClr val="bg1">
                    <a:lumMod val="50000"/>
                  </a:schemeClr>
                </a:solidFill>
              </a:rPr>
              <a:t>Aktor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2500" dirty="0">
                <a:solidFill>
                  <a:srgbClr val="00B0F0"/>
                </a:solidFill>
              </a:rPr>
              <a:t>Software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71E773F-CE8A-DA3B-7D9F-55726F157B26}"/>
              </a:ext>
            </a:extLst>
          </p:cNvPr>
          <p:cNvSpPr txBox="1"/>
          <p:nvPr/>
        </p:nvSpPr>
        <p:spPr>
          <a:xfrm>
            <a:off x="3667164" y="2154918"/>
            <a:ext cx="326743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00" dirty="0"/>
              <a:t>Verbindungen:</a:t>
            </a:r>
          </a:p>
          <a:p>
            <a:endParaRPr lang="de-DE" sz="2500" dirty="0"/>
          </a:p>
          <a:p>
            <a:pPr marL="285750" indent="-285750">
              <a:buFontTx/>
              <a:buChar char="-"/>
            </a:pPr>
            <a:r>
              <a:rPr lang="de-DE" sz="2500" dirty="0">
                <a:solidFill>
                  <a:schemeClr val="accent1"/>
                </a:solidFill>
              </a:rPr>
              <a:t>MQTT/WIFI</a:t>
            </a:r>
          </a:p>
          <a:p>
            <a:pPr marL="285750" indent="-285750">
              <a:buFontTx/>
              <a:buChar char="-"/>
            </a:pPr>
            <a:r>
              <a:rPr lang="de-DE" sz="2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285750" indent="-285750">
              <a:buFontTx/>
              <a:buChar char="-"/>
            </a:pPr>
            <a:r>
              <a:rPr lang="de-DE" sz="2500" dirty="0">
                <a:solidFill>
                  <a:srgbClr val="FFC000"/>
                </a:solidFill>
              </a:rPr>
              <a:t>Kupfer</a:t>
            </a:r>
          </a:p>
          <a:p>
            <a:pPr marL="285750" indent="-285750">
              <a:buFontTx/>
              <a:buChar char="-"/>
            </a:pPr>
            <a:r>
              <a:rPr lang="de-DE" sz="2500" dirty="0">
                <a:solidFill>
                  <a:schemeClr val="accent2">
                    <a:lumMod val="75000"/>
                  </a:schemeClr>
                </a:solidFill>
              </a:rPr>
              <a:t>Interne Schnittstelle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41C383-5B3F-E91C-95E2-EE82C7F366AE}"/>
              </a:ext>
            </a:extLst>
          </p:cNvPr>
          <p:cNvSpPr/>
          <p:nvPr/>
        </p:nvSpPr>
        <p:spPr>
          <a:xfrm>
            <a:off x="4779737" y="5048250"/>
            <a:ext cx="2190750" cy="6858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Taster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A009BE2-E238-3048-801E-877DBB874057}"/>
              </a:ext>
            </a:extLst>
          </p:cNvPr>
          <p:cNvSpPr/>
          <p:nvPr/>
        </p:nvSpPr>
        <p:spPr>
          <a:xfrm>
            <a:off x="409576" y="7941582"/>
            <a:ext cx="2190750" cy="6858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AHT 20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B170E3-8FD7-55E6-ABFE-8E40FB31B3D1}"/>
              </a:ext>
            </a:extLst>
          </p:cNvPr>
          <p:cNvSpPr/>
          <p:nvPr/>
        </p:nvSpPr>
        <p:spPr>
          <a:xfrm>
            <a:off x="4760687" y="7941582"/>
            <a:ext cx="2190750" cy="6858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ESP32-S3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A7ABCF4-29F0-F103-7905-C51464FDD34B}"/>
              </a:ext>
            </a:extLst>
          </p:cNvPr>
          <p:cNvSpPr/>
          <p:nvPr/>
        </p:nvSpPr>
        <p:spPr>
          <a:xfrm>
            <a:off x="3286904" y="10811232"/>
            <a:ext cx="219075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Relais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9902DEB-6E01-3D40-81D7-3B11FAB1BB24}"/>
              </a:ext>
            </a:extLst>
          </p:cNvPr>
          <p:cNvSpPr/>
          <p:nvPr/>
        </p:nvSpPr>
        <p:spPr>
          <a:xfrm>
            <a:off x="6182180" y="10811232"/>
            <a:ext cx="219075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Display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98FA793-97B8-C018-EC04-BB64BB577DCD}"/>
              </a:ext>
            </a:extLst>
          </p:cNvPr>
          <p:cNvSpPr/>
          <p:nvPr/>
        </p:nvSpPr>
        <p:spPr>
          <a:xfrm>
            <a:off x="11222789" y="7941582"/>
            <a:ext cx="2190750" cy="685800"/>
          </a:xfrm>
          <a:prstGeom prst="rect">
            <a:avLst/>
          </a:prstGeom>
          <a:solidFill>
            <a:srgbClr val="00B0F0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MQTT-Broker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35A0489-66E9-81C7-1000-07FD351C7DAC}"/>
              </a:ext>
            </a:extLst>
          </p:cNvPr>
          <p:cNvSpPr/>
          <p:nvPr/>
        </p:nvSpPr>
        <p:spPr>
          <a:xfrm>
            <a:off x="18411575" y="7941582"/>
            <a:ext cx="2190750" cy="685800"/>
          </a:xfrm>
          <a:prstGeom prst="rect">
            <a:avLst/>
          </a:prstGeom>
          <a:solidFill>
            <a:srgbClr val="00B0F0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Node-</a:t>
            </a:r>
            <a:r>
              <a:rPr lang="de-DE" sz="2200" dirty="0" err="1"/>
              <a:t>Red</a:t>
            </a:r>
            <a:r>
              <a:rPr lang="de-DE" sz="2200" dirty="0"/>
              <a:t> / UI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6B047BF-DF8F-178F-631E-3826ACD146AB}"/>
              </a:ext>
            </a:extLst>
          </p:cNvPr>
          <p:cNvSpPr/>
          <p:nvPr/>
        </p:nvSpPr>
        <p:spPr>
          <a:xfrm>
            <a:off x="18411575" y="10811232"/>
            <a:ext cx="2190750" cy="685800"/>
          </a:xfrm>
          <a:prstGeom prst="rect">
            <a:avLst/>
          </a:prstGeom>
          <a:solidFill>
            <a:srgbClr val="00B0F0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Maria-DB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7FE99A5-1A5E-F7D0-943B-73383B56EECC}"/>
              </a:ext>
            </a:extLst>
          </p:cNvPr>
          <p:cNvSpPr/>
          <p:nvPr/>
        </p:nvSpPr>
        <p:spPr>
          <a:xfrm>
            <a:off x="11222789" y="5048250"/>
            <a:ext cx="2190750" cy="685800"/>
          </a:xfrm>
          <a:prstGeom prst="rect">
            <a:avLst/>
          </a:prstGeom>
          <a:gradFill>
            <a:gsLst>
              <a:gs pos="0">
                <a:srgbClr val="92D050"/>
              </a:gs>
              <a:gs pos="43000">
                <a:schemeClr val="accent6">
                  <a:lumMod val="40000"/>
                  <a:lumOff val="60000"/>
                </a:schemeClr>
              </a:gs>
              <a:gs pos="66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2700000" scaled="0"/>
          </a:gra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Shelly Plus 1PM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EABBA19-F28C-A510-7539-02093DAAEBA8}"/>
              </a:ext>
            </a:extLst>
          </p:cNvPr>
          <p:cNvCxnSpPr>
            <a:cxnSpLocks/>
          </p:cNvCxnSpPr>
          <p:nvPr/>
        </p:nvCxnSpPr>
        <p:spPr>
          <a:xfrm flipV="1">
            <a:off x="13674271" y="8594218"/>
            <a:ext cx="4486729" cy="1184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7202679-4165-3026-456D-C9666385C0B5}"/>
              </a:ext>
            </a:extLst>
          </p:cNvPr>
          <p:cNvCxnSpPr>
            <a:cxnSpLocks/>
          </p:cNvCxnSpPr>
          <p:nvPr/>
        </p:nvCxnSpPr>
        <p:spPr>
          <a:xfrm flipH="1">
            <a:off x="13668828" y="8079921"/>
            <a:ext cx="4492172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8CD2DDC-2FA9-1266-0CCE-E743D5813D1E}"/>
              </a:ext>
            </a:extLst>
          </p:cNvPr>
          <p:cNvCxnSpPr>
            <a:cxnSpLocks/>
          </p:cNvCxnSpPr>
          <p:nvPr/>
        </p:nvCxnSpPr>
        <p:spPr>
          <a:xfrm>
            <a:off x="19506950" y="8903607"/>
            <a:ext cx="0" cy="174534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8505DE20-61D0-7318-1AFC-6AB96C39BB16}"/>
              </a:ext>
            </a:extLst>
          </p:cNvPr>
          <p:cNvCxnSpPr/>
          <p:nvPr/>
        </p:nvCxnSpPr>
        <p:spPr>
          <a:xfrm>
            <a:off x="2775162" y="8305346"/>
            <a:ext cx="1799772" cy="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0ECB4E0-D8DA-7CC2-2A90-4A3CB68ED99C}"/>
              </a:ext>
            </a:extLst>
          </p:cNvPr>
          <p:cNvCxnSpPr>
            <a:cxnSpLocks/>
          </p:cNvCxnSpPr>
          <p:nvPr/>
        </p:nvCxnSpPr>
        <p:spPr>
          <a:xfrm>
            <a:off x="7121071" y="8627382"/>
            <a:ext cx="388982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D5DABE7-DE48-7FEB-8FB5-1F939729D75A}"/>
              </a:ext>
            </a:extLst>
          </p:cNvPr>
          <p:cNvCxnSpPr>
            <a:cxnSpLocks/>
          </p:cNvCxnSpPr>
          <p:nvPr/>
        </p:nvCxnSpPr>
        <p:spPr>
          <a:xfrm flipH="1">
            <a:off x="7115628" y="8101239"/>
            <a:ext cx="3895272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C9C2727-1C40-B438-B139-1F86A57563F0}"/>
              </a:ext>
            </a:extLst>
          </p:cNvPr>
          <p:cNvCxnSpPr>
            <a:cxnSpLocks/>
          </p:cNvCxnSpPr>
          <p:nvPr/>
        </p:nvCxnSpPr>
        <p:spPr>
          <a:xfrm>
            <a:off x="5049612" y="8903607"/>
            <a:ext cx="0" cy="17453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61C2CE9-C465-8FCD-1642-780B27343053}"/>
              </a:ext>
            </a:extLst>
          </p:cNvPr>
          <p:cNvCxnSpPr>
            <a:cxnSpLocks/>
          </p:cNvCxnSpPr>
          <p:nvPr/>
        </p:nvCxnSpPr>
        <p:spPr>
          <a:xfrm>
            <a:off x="6560912" y="8903606"/>
            <a:ext cx="0" cy="1745343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6FD0054-0406-4F0F-EFDC-3B8B34F155EF}"/>
              </a:ext>
            </a:extLst>
          </p:cNvPr>
          <p:cNvCxnSpPr>
            <a:cxnSpLocks/>
          </p:cNvCxnSpPr>
          <p:nvPr/>
        </p:nvCxnSpPr>
        <p:spPr>
          <a:xfrm>
            <a:off x="5806624" y="5995307"/>
            <a:ext cx="0" cy="174534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33F3EA-E7F1-8624-4981-AC04DA9B7457}"/>
              </a:ext>
            </a:extLst>
          </p:cNvPr>
          <p:cNvCxnSpPr>
            <a:cxnSpLocks/>
          </p:cNvCxnSpPr>
          <p:nvPr/>
        </p:nvCxnSpPr>
        <p:spPr>
          <a:xfrm>
            <a:off x="11907067" y="5865471"/>
            <a:ext cx="0" cy="17453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114EAC8-D143-F796-A5BB-424024CE384F}"/>
              </a:ext>
            </a:extLst>
          </p:cNvPr>
          <p:cNvCxnSpPr>
            <a:cxnSpLocks/>
          </p:cNvCxnSpPr>
          <p:nvPr/>
        </p:nvCxnSpPr>
        <p:spPr>
          <a:xfrm flipV="1">
            <a:off x="12618267" y="5865471"/>
            <a:ext cx="0" cy="17453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7AAB24D4-4FA0-BFD2-867C-38DAE9BBFE06}"/>
              </a:ext>
            </a:extLst>
          </p:cNvPr>
          <p:cNvSpPr txBox="1"/>
          <p:nvPr/>
        </p:nvSpPr>
        <p:spPr>
          <a:xfrm>
            <a:off x="19506950" y="9257641"/>
            <a:ext cx="1557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Logs</a:t>
            </a:r>
          </a:p>
          <a:p>
            <a:r>
              <a:rPr lang="de-DE" dirty="0"/>
              <a:t>Raumwerte</a:t>
            </a:r>
          </a:p>
          <a:p>
            <a:r>
              <a:rPr lang="de-DE" dirty="0"/>
              <a:t>Energiewertet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80315A7-A622-C325-1B09-8CB3BF59EFC2}"/>
              </a:ext>
            </a:extLst>
          </p:cNvPr>
          <p:cNvSpPr/>
          <p:nvPr/>
        </p:nvSpPr>
        <p:spPr>
          <a:xfrm>
            <a:off x="11222789" y="2154918"/>
            <a:ext cx="2190750" cy="6858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/>
              <a:t>Smartphone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D81EA28-E2D5-2EFB-628B-BF9E0957C532}"/>
              </a:ext>
            </a:extLst>
          </p:cNvPr>
          <p:cNvCxnSpPr>
            <a:cxnSpLocks/>
          </p:cNvCxnSpPr>
          <p:nvPr/>
        </p:nvCxnSpPr>
        <p:spPr>
          <a:xfrm>
            <a:off x="11907067" y="2998330"/>
            <a:ext cx="0" cy="17453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A74409D8-F9F1-DE05-B6DF-904C14859E9A}"/>
              </a:ext>
            </a:extLst>
          </p:cNvPr>
          <p:cNvCxnSpPr>
            <a:cxnSpLocks/>
          </p:cNvCxnSpPr>
          <p:nvPr/>
        </p:nvCxnSpPr>
        <p:spPr>
          <a:xfrm flipV="1">
            <a:off x="12618267" y="2998330"/>
            <a:ext cx="0" cy="17453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3018DBE8-F085-1F16-9261-43F3198B2D46}"/>
              </a:ext>
            </a:extLst>
          </p:cNvPr>
          <p:cNvSpPr txBox="1"/>
          <p:nvPr/>
        </p:nvSpPr>
        <p:spPr>
          <a:xfrm rot="16200000">
            <a:off x="11099313" y="6414976"/>
            <a:ext cx="1615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Energiewerte</a:t>
            </a:r>
          </a:p>
          <a:p>
            <a:r>
              <a:rPr lang="de-DE" dirty="0"/>
              <a:t>Schaltzustand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4D145F7-9B7C-DAF5-D1CD-D8129CD94E42}"/>
              </a:ext>
            </a:extLst>
          </p:cNvPr>
          <p:cNvSpPr txBox="1"/>
          <p:nvPr/>
        </p:nvSpPr>
        <p:spPr>
          <a:xfrm rot="16200000">
            <a:off x="11784149" y="6388611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Schaltbefehl int. Relais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622989C-8F62-5431-DB83-2D302BC05ADE}"/>
              </a:ext>
            </a:extLst>
          </p:cNvPr>
          <p:cNvSpPr txBox="1"/>
          <p:nvPr/>
        </p:nvSpPr>
        <p:spPr>
          <a:xfrm rot="16200000">
            <a:off x="11738859" y="3630000"/>
            <a:ext cx="14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Energiewerte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3A8B269-0773-085D-E822-4A7A69BE9449}"/>
              </a:ext>
            </a:extLst>
          </p:cNvPr>
          <p:cNvSpPr txBox="1"/>
          <p:nvPr/>
        </p:nvSpPr>
        <p:spPr>
          <a:xfrm rot="16200000">
            <a:off x="10791934" y="3401894"/>
            <a:ext cx="16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Schaltbefehl int. Relais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CDA28FA-6AF6-4C67-7430-81C9789D841A}"/>
              </a:ext>
            </a:extLst>
          </p:cNvPr>
          <p:cNvSpPr txBox="1"/>
          <p:nvPr/>
        </p:nvSpPr>
        <p:spPr>
          <a:xfrm rot="16200000">
            <a:off x="5533547" y="9298418"/>
            <a:ext cx="205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Energie Messwerte</a:t>
            </a:r>
          </a:p>
          <a:p>
            <a:r>
              <a:rPr lang="de-DE" dirty="0"/>
              <a:t>Raum Messwerte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84C43FB-9E77-2350-F083-3EDFA2137D96}"/>
              </a:ext>
            </a:extLst>
          </p:cNvPr>
          <p:cNvSpPr txBox="1"/>
          <p:nvPr/>
        </p:nvSpPr>
        <p:spPr>
          <a:xfrm rot="16200000">
            <a:off x="4089378" y="9534640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Schaltbefehl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4859668-7925-2A08-09DD-33DAEE15F274}"/>
              </a:ext>
            </a:extLst>
          </p:cNvPr>
          <p:cNvSpPr txBox="1"/>
          <p:nvPr/>
        </p:nvSpPr>
        <p:spPr>
          <a:xfrm rot="16200000">
            <a:off x="4789594" y="6618394"/>
            <a:ext cx="161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Schaltzustand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F02F911-2C9E-9C27-B86F-FBAAF34DA371}"/>
              </a:ext>
            </a:extLst>
          </p:cNvPr>
          <p:cNvSpPr txBox="1"/>
          <p:nvPr/>
        </p:nvSpPr>
        <p:spPr>
          <a:xfrm>
            <a:off x="2752642" y="7982180"/>
            <a:ext cx="1739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Temperatur</a:t>
            </a:r>
          </a:p>
          <a:p>
            <a:r>
              <a:rPr lang="de-DE" dirty="0"/>
              <a:t>Luftfeuchtigkeit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82DE0B2-03ED-7B03-BB61-8118F6E9CA23}"/>
              </a:ext>
            </a:extLst>
          </p:cNvPr>
          <p:cNvSpPr txBox="1"/>
          <p:nvPr/>
        </p:nvSpPr>
        <p:spPr>
          <a:xfrm>
            <a:off x="13894452" y="8282898"/>
            <a:ext cx="4055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Logs/Events, Raumwerte, Energiewerte</a:t>
            </a:r>
          </a:p>
          <a:p>
            <a:r>
              <a:rPr lang="de-DE" dirty="0"/>
              <a:t>Schaltzustand Shelly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124A092-D0C5-1DB8-AE94-E1EB7031381E}"/>
              </a:ext>
            </a:extLst>
          </p:cNvPr>
          <p:cNvSpPr txBox="1"/>
          <p:nvPr/>
        </p:nvSpPr>
        <p:spPr>
          <a:xfrm>
            <a:off x="13855700" y="7740650"/>
            <a:ext cx="4122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Schaltbefehl Relais, Schaltbefehl Shelly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5764BAB-6EBC-CECD-A572-EE486D3333DD}"/>
              </a:ext>
            </a:extLst>
          </p:cNvPr>
          <p:cNvSpPr txBox="1"/>
          <p:nvPr/>
        </p:nvSpPr>
        <p:spPr>
          <a:xfrm>
            <a:off x="7177355" y="7777779"/>
            <a:ext cx="3509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Schaltbefehl Relais, Energiewerte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944F1D5-1038-F7E4-596E-25C03C1ED491}"/>
              </a:ext>
            </a:extLst>
          </p:cNvPr>
          <p:cNvSpPr txBox="1"/>
          <p:nvPr/>
        </p:nvSpPr>
        <p:spPr>
          <a:xfrm>
            <a:off x="7163326" y="8268123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Raum Messwerte, Logs/Events</a:t>
            </a:r>
          </a:p>
        </p:txBody>
      </p:sp>
    </p:spTree>
    <p:extLst>
      <p:ext uri="{BB962C8B-B14F-4D97-AF65-F5344CB8AC3E}">
        <p14:creationId xmlns:p14="http://schemas.microsoft.com/office/powerpoint/2010/main" val="409621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Benutzerdefiniert</PresentationFormat>
  <Paragraphs>42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Symbol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Jonah Eberlei</dc:creator>
  <cp:lastModifiedBy>Jonah Eberlei</cp:lastModifiedBy>
  <cp:revision>4</cp:revision>
  <dcterms:created xsi:type="dcterms:W3CDTF">2025-04-30T09:35:18Z</dcterms:created>
  <dcterms:modified xsi:type="dcterms:W3CDTF">2025-04-30T11:08:56Z</dcterms:modified>
</cp:coreProperties>
</file>