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71" r:id="rId3"/>
    <p:sldId id="270" r:id="rId4"/>
    <p:sldId id="272" r:id="rId5"/>
    <p:sldId id="273" r:id="rId6"/>
    <p:sldId id="274" r:id="rId7"/>
    <p:sldId id="275" r:id="rId8"/>
    <p:sldId id="276" r:id="rId9"/>
    <p:sldId id="277" r:id="rId10"/>
    <p:sldId id="278" r:id="rId11"/>
    <p:sldId id="279" r:id="rId12"/>
    <p:sldId id="280" r:id="rId13"/>
    <p:sldId id="281" r:id="rId14"/>
    <p:sldId id="282" r:id="rId15"/>
    <p:sldId id="283" r:id="rId16"/>
    <p:sldId id="289" r:id="rId17"/>
    <p:sldId id="284" r:id="rId18"/>
    <p:sldId id="285" r:id="rId19"/>
    <p:sldId id="286" r:id="rId20"/>
    <p:sldId id="287" r:id="rId21"/>
    <p:sldId id="288"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8"/>
    <p:restoredTop sz="89065"/>
  </p:normalViewPr>
  <p:slideViewPr>
    <p:cSldViewPr snapToGrid="0">
      <p:cViewPr>
        <p:scale>
          <a:sx n="95" d="100"/>
          <a:sy n="95" d="100"/>
        </p:scale>
        <p:origin x="1424"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1DBB9-DF37-4723-BA14-C428E8191507}" type="datetimeFigureOut">
              <a:rPr lang="en-US" smtClean="0"/>
              <a:pPr/>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0BA7-4BD2-4407-A8BB-D134DFE82E46}" type="slidenum">
              <a:rPr lang="en-US" smtClean="0"/>
              <a:pPr/>
              <a:t>‹#›</a:t>
            </a:fld>
            <a:endParaRPr lang="en-US"/>
          </a:p>
        </p:txBody>
      </p:sp>
    </p:spTree>
    <p:extLst>
      <p:ext uri="{BB962C8B-B14F-4D97-AF65-F5344CB8AC3E}">
        <p14:creationId xmlns:p14="http://schemas.microsoft.com/office/powerpoint/2010/main" val="119725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510BA7-4BD2-4407-A8BB-D134DFE82E46}" type="slidenum">
              <a:rPr lang="en-US" smtClean="0"/>
              <a:pPr/>
              <a:t>6</a:t>
            </a:fld>
            <a:endParaRPr lang="en-US"/>
          </a:p>
        </p:txBody>
      </p:sp>
    </p:spTree>
    <p:extLst>
      <p:ext uri="{BB962C8B-B14F-4D97-AF65-F5344CB8AC3E}">
        <p14:creationId xmlns:p14="http://schemas.microsoft.com/office/powerpoint/2010/main" val="59651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7868" y="1848008"/>
            <a:ext cx="10516263" cy="1052507"/>
          </a:xfrm>
        </p:spPr>
        <p:txBody>
          <a:bodyPr anchor="b">
            <a:normAutofit/>
          </a:bodyPr>
          <a:lstStyle>
            <a:lvl1pPr algn="ctr">
              <a:defRPr sz="4800">
                <a:solidFill>
                  <a:schemeClr val="bg1"/>
                </a:solidFill>
                <a:latin typeface="Microsoft YaHei" panose="020B0503020204020204" pitchFamily="34" charset="-122"/>
                <a:ea typeface="Microsoft YaHei" panose="020B0503020204020204" pitchFamily="34" charset="-122"/>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3999" y="4282872"/>
            <a:ext cx="9144000" cy="594824"/>
          </a:xfrm>
        </p:spPr>
        <p:txBody>
          <a:bodyPr/>
          <a:lstStyle>
            <a:lvl1pPr marL="0" indent="0" algn="ctr">
              <a:buNone/>
              <a:defRPr sz="24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8" name="Subtitle 3"/>
          <p:cNvSpPr txBox="1">
            <a:spLocks/>
          </p:cNvSpPr>
          <p:nvPr userDrawn="1"/>
        </p:nvSpPr>
        <p:spPr>
          <a:xfrm>
            <a:off x="8604748" y="6485640"/>
            <a:ext cx="3368430" cy="24736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bg2"/>
              </a:buClr>
              <a:buSzPct val="90000"/>
              <a:buFont typeface="Arial" pitchFamily="34" charset="0"/>
              <a:buNone/>
              <a:defRPr sz="1300" b="1" kern="1200" baseline="0">
                <a:gradFill>
                  <a:gsLst>
                    <a:gs pos="0">
                      <a:schemeClr val="bg2"/>
                    </a:gs>
                    <a:gs pos="86000">
                      <a:schemeClr val="bg2"/>
                    </a:gs>
                  </a:gsLst>
                  <a:lin ang="5400000" scaled="0"/>
                </a:gradFill>
                <a:latin typeface="Segoe UI Semibold" pitchFamily="34" charset="0"/>
                <a:ea typeface="+mn-ea"/>
                <a:cs typeface="+mn-cs"/>
              </a:defRPr>
            </a:lvl1pPr>
            <a:lvl2pPr marL="457182" indent="0" algn="ctr" defTabSz="914363" rtl="0" eaLnBrk="1" latinLnBrk="0" hangingPunct="1">
              <a:lnSpc>
                <a:spcPts val="2200"/>
              </a:lnSpc>
              <a:spcBef>
                <a:spcPct val="20000"/>
              </a:spcBef>
              <a:buClr>
                <a:schemeClr val="bg2"/>
              </a:buClr>
              <a:buSzPct val="90000"/>
              <a:buFont typeface="Arial" pitchFamily="34" charset="0"/>
              <a:buNone/>
              <a:defRPr lang="en-US" sz="1600" kern="1200">
                <a:solidFill>
                  <a:schemeClr val="tx1">
                    <a:tint val="75000"/>
                  </a:schemeClr>
                </a:solidFill>
                <a:latin typeface="+mn-lt"/>
                <a:ea typeface="+mn-ea"/>
                <a:cs typeface="+mn-cs"/>
              </a:defRPr>
            </a:lvl2pPr>
            <a:lvl3pPr marL="914363" indent="0" algn="ctr" defTabSz="914363" rtl="0" eaLnBrk="1" latinLnBrk="0" hangingPunct="1">
              <a:lnSpc>
                <a:spcPts val="2200"/>
              </a:lnSpc>
              <a:spcBef>
                <a:spcPct val="20000"/>
              </a:spcBef>
              <a:buClr>
                <a:schemeClr val="bg2"/>
              </a:buClr>
              <a:buSzPct val="90000"/>
              <a:buFont typeface="Segoe UI" pitchFamily="34" charset="0"/>
              <a:buNone/>
              <a:defRPr lang="en-US" sz="1600" kern="1200">
                <a:solidFill>
                  <a:schemeClr val="tx1">
                    <a:tint val="75000"/>
                  </a:schemeClr>
                </a:solidFill>
                <a:latin typeface="+mn-lt"/>
                <a:ea typeface="+mn-ea"/>
                <a:cs typeface="+mn-cs"/>
              </a:defRPr>
            </a:lvl3pPr>
            <a:lvl4pPr marL="1371545"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4pPr>
            <a:lvl5pPr marL="1828727"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363" rtl="0" eaLnBrk="1" fontAlgn="auto" latinLnBrk="0" hangingPunct="1">
              <a:lnSpc>
                <a:spcPct val="90000"/>
              </a:lnSpc>
              <a:spcBef>
                <a:spcPts val="0"/>
              </a:spcBef>
              <a:spcAft>
                <a:spcPts val="0"/>
              </a:spcAft>
              <a:buClr>
                <a:srgbClr val="6BBD46"/>
              </a:buClr>
              <a:buSzPct val="90000"/>
              <a:buFont typeface="Arial" pitchFamily="34" charset="0"/>
              <a:buNone/>
              <a:tabLst/>
              <a:defRPr/>
            </a:pPr>
            <a:r>
              <a:rPr kumimoji="0" lang="en-US" altLang="zh-CN" sz="14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www.hellobi.com  </a:t>
            </a:r>
            <a:r>
              <a:rPr kumimoji="0" lang="zh-CN" altLang="en-US" sz="14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与数据爱好者共同成长</a:t>
            </a:r>
            <a:endParaRPr kumimoji="0" lang="en-US" sz="14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7869" y="166121"/>
            <a:ext cx="2555549" cy="661030"/>
          </a:xfrm>
          <a:prstGeom prst="rect">
            <a:avLst/>
          </a:prstGeom>
        </p:spPr>
      </p:pic>
    </p:spTree>
    <p:extLst>
      <p:ext uri="{BB962C8B-B14F-4D97-AF65-F5344CB8AC3E}">
        <p14:creationId xmlns:p14="http://schemas.microsoft.com/office/powerpoint/2010/main" val="36288435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3F4B4F-F36C-4DA2-AFA9-6F00000B60BB}" type="datetime1">
              <a:rPr lang="en-US" smtClean="0"/>
              <a:pPr/>
              <a:t>6/21/18</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241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B686E-859F-49EA-B4DE-899CF3AECF5A}" type="datetime1">
              <a:rPr lang="en-US" smtClean="0"/>
              <a:pPr/>
              <a:t>6/21/18</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267848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400774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4223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79002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09496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328257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99634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67511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089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660111"/>
          </a:xfrm>
          <a:solidFill>
            <a:schemeClr val="tx1">
              <a:lumMod val="85000"/>
              <a:lumOff val="15000"/>
            </a:schemeClr>
          </a:solidFill>
        </p:spPr>
        <p:txBody>
          <a:bodyPr>
            <a:normAutofit/>
          </a:bodyPr>
          <a:lstStyle>
            <a:lvl1pPr>
              <a:defRPr sz="3200">
                <a:solidFill>
                  <a:schemeClr val="bg1"/>
                </a:solidFill>
                <a:latin typeface="Microsoft YaHei" panose="020B0503020204020204" pitchFamily="34" charset="-122"/>
                <a:ea typeface="Microsoft YaHei" panose="020B0503020204020204" pitchFamily="34" charset="-122"/>
              </a:defRPr>
            </a:lvl1pPr>
          </a:lstStyle>
          <a:p>
            <a:r>
              <a:rPr lang="en-US" dirty="0" smtClean="0"/>
              <a:t>   Click to edit Master title style</a:t>
            </a:r>
            <a:endParaRPr lang="en-US" dirty="0"/>
          </a:p>
        </p:txBody>
      </p:sp>
      <p:sp>
        <p:nvSpPr>
          <p:cNvPr id="3" name="Content Placeholder 2"/>
          <p:cNvSpPr>
            <a:spLocks noGrp="1"/>
          </p:cNvSpPr>
          <p:nvPr>
            <p:ph idx="1"/>
          </p:nvPr>
        </p:nvSpPr>
        <p:spPr>
          <a:xfrm>
            <a:off x="359507" y="884279"/>
            <a:ext cx="11471419" cy="5383037"/>
          </a:xfrm>
        </p:spPr>
        <p:txBody>
          <a:bodyPr/>
          <a:lstStyle>
            <a:lvl1pPr>
              <a:defRPr>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solidFill>
                  <a:schemeClr val="tx1">
                    <a:lumMod val="75000"/>
                    <a:lumOff val="25000"/>
                  </a:schemeClr>
                </a:solidFill>
                <a:latin typeface="Microsoft YaHei" panose="020B0503020204020204" pitchFamily="34" charset="-122"/>
                <a:ea typeface="Microsoft YaHei" panose="020B0503020204020204" pitchFamily="34" charset="-122"/>
              </a:defRPr>
            </a:lvl2pPr>
            <a:lvl3pPr>
              <a:defRPr>
                <a:solidFill>
                  <a:schemeClr val="tx1">
                    <a:lumMod val="75000"/>
                    <a:lumOff val="25000"/>
                  </a:schemeClr>
                </a:solidFill>
                <a:latin typeface="Microsoft YaHei" panose="020B0503020204020204" pitchFamily="34" charset="-122"/>
                <a:ea typeface="Microsoft YaHei" panose="020B0503020204020204" pitchFamily="34" charset="-122"/>
              </a:defRPr>
            </a:lvl3pPr>
            <a:lvl4pPr>
              <a:defRPr>
                <a:solidFill>
                  <a:schemeClr val="tx1">
                    <a:lumMod val="75000"/>
                    <a:lumOff val="25000"/>
                  </a:schemeClr>
                </a:solidFill>
                <a:latin typeface="Microsoft YaHei" panose="020B0503020204020204" pitchFamily="34" charset="-122"/>
                <a:ea typeface="Microsoft YaHei" panose="020B0503020204020204" pitchFamily="34" charset="-122"/>
              </a:defRPr>
            </a:lvl4pPr>
            <a:lvl5pPr>
              <a:defRPr>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3014" y="6267316"/>
            <a:ext cx="1512972" cy="391352"/>
          </a:xfrm>
          <a:prstGeom prst="rect">
            <a:avLst/>
          </a:prstGeom>
        </p:spPr>
      </p:pic>
    </p:spTree>
    <p:extLst>
      <p:ext uri="{BB962C8B-B14F-4D97-AF65-F5344CB8AC3E}">
        <p14:creationId xmlns:p14="http://schemas.microsoft.com/office/powerpoint/2010/main" val="18164066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703234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134151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27843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C70C7-01B5-45F1-B7A2-1AA5AC014F2E}" type="datetime1">
              <a:rPr lang="en-US" smtClean="0"/>
              <a:pPr/>
              <a:t>6/21/18</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27861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D6B06-5A71-48DF-B0C9-D6AD33C2A5FF}" type="datetime1">
              <a:rPr lang="en-US" smtClean="0"/>
              <a:pPr/>
              <a:t>6/21/18</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5707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2FC2-DECA-467A-8680-8ABD3BF86B68}" type="datetime1">
              <a:rPr lang="en-US" smtClean="0"/>
              <a:pPr/>
              <a:t>6/21/18</a:t>
            </a:fld>
            <a:endParaRPr lang="en-US"/>
          </a:p>
        </p:txBody>
      </p:sp>
      <p:sp>
        <p:nvSpPr>
          <p:cNvPr id="8" name="Footer Placeholder 7"/>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9" name="Slide Number Placeholder 8"/>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47660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5A5C6-871D-449E-AA69-31723425571B}" type="datetime1">
              <a:rPr lang="en-US" smtClean="0"/>
              <a:pPr/>
              <a:t>6/21/18</a:t>
            </a:fld>
            <a:endParaRPr lang="en-US"/>
          </a:p>
        </p:txBody>
      </p:sp>
      <p:sp>
        <p:nvSpPr>
          <p:cNvPr id="4" name="Footer Placeholder 3"/>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5" name="Slide Number Placeholder 4"/>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8810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B1D97-1E37-4A55-9056-3BCB941DBAB3}" type="datetime1">
              <a:rPr lang="en-US" smtClean="0"/>
              <a:pPr/>
              <a:t>6/21/18</a:t>
            </a:fld>
            <a:endParaRPr lang="en-US"/>
          </a:p>
        </p:txBody>
      </p:sp>
      <p:sp>
        <p:nvSpPr>
          <p:cNvPr id="3" name="Footer Placeholder 2"/>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4" name="Slide Number Placeholder 3"/>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049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5DE53-FE30-4587-8960-6F60CB72D574}" type="datetime1">
              <a:rPr lang="en-US" smtClean="0"/>
              <a:pPr/>
              <a:t>6/21/18</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88520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1AE43-8052-4D71-AC61-D54B2C887251}" type="datetime1">
              <a:rPr lang="en-US" smtClean="0"/>
              <a:pPr/>
              <a:t>6/21/18</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7468604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E7F42-991A-42FC-92DB-D6D8F7F3F2E8}" type="datetime1">
              <a:rPr lang="en-US" smtClean="0"/>
              <a:pPr/>
              <a:t>6/21/18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8758-98FE-436A-9DDB-25BDBA87675B}" type="slidenum">
              <a:rPr lang="en-US" smtClean="0"/>
              <a:pPr/>
              <a:t>‹#›</a:t>
            </a:fld>
            <a:endParaRPr lang="en-US"/>
          </a:p>
        </p:txBody>
      </p:sp>
    </p:spTree>
    <p:extLst>
      <p:ext uri="{BB962C8B-B14F-4D97-AF65-F5344CB8AC3E}">
        <p14:creationId xmlns:p14="http://schemas.microsoft.com/office/powerpoint/2010/main" val="196223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A39A3-56A9-4C02-BE30-05A9EE6F0186}" type="datetimeFigureOut">
              <a:rPr lang="zh-CN" altLang="en-US" smtClean="0"/>
              <a:t>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10615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7868" y="1625603"/>
            <a:ext cx="10516263" cy="735653"/>
          </a:xfrm>
        </p:spPr>
        <p:txBody>
          <a:bodyPr>
            <a:normAutofit/>
          </a:bodyPr>
          <a:lstStyle/>
          <a:p>
            <a:r>
              <a:rPr lang="zh-CN" altLang="en-US" sz="3600" dirty="0" smtClean="0"/>
              <a:t>模型的验证、监控与调优</a:t>
            </a:r>
            <a:endParaRPr lang="zh-CN" altLang="zh-CN" sz="3600" dirty="0"/>
          </a:p>
        </p:txBody>
      </p:sp>
      <p:sp>
        <p:nvSpPr>
          <p:cNvPr id="3" name="副标题 2"/>
          <p:cNvSpPr>
            <a:spLocks noGrp="1"/>
          </p:cNvSpPr>
          <p:nvPr>
            <p:ph type="subTitle" idx="1"/>
          </p:nvPr>
        </p:nvSpPr>
        <p:spPr>
          <a:xfrm>
            <a:off x="1523999" y="4473875"/>
            <a:ext cx="9144000" cy="611367"/>
          </a:xfrm>
        </p:spPr>
        <p:txBody>
          <a:bodyPr/>
          <a:lstStyle/>
          <a:p>
            <a:r>
              <a:rPr lang="zh-CN" altLang="en-US" dirty="0" smtClean="0"/>
              <a:t>讲师：安迪生</a:t>
            </a:r>
            <a:endParaRPr lang="zh-CN" altLang="en-US" dirty="0"/>
          </a:p>
        </p:txBody>
      </p:sp>
    </p:spTree>
    <p:extLst>
      <p:ext uri="{BB962C8B-B14F-4D97-AF65-F5344CB8AC3E}">
        <p14:creationId xmlns:p14="http://schemas.microsoft.com/office/powerpoint/2010/main" val="224107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模型</a:t>
            </a:r>
            <a:r>
              <a:rPr kumimoji="1" lang="zh-CN" altLang="en-US" dirty="0" smtClean="0"/>
              <a:t>的</a:t>
            </a:r>
            <a:r>
              <a:rPr kumimoji="1" lang="zh-CN" altLang="en-US" dirty="0" smtClean="0"/>
              <a:t>预测性与</a:t>
            </a:r>
            <a:r>
              <a:rPr lang="zh-CN" altLang="en-US" dirty="0" smtClean="0"/>
              <a:t>混淆矩阵</a:t>
            </a:r>
            <a:endParaRPr kumimoji="1" lang="zh-CN" altLang="en-US" dirty="0"/>
          </a:p>
        </p:txBody>
      </p:sp>
      <p:sp>
        <p:nvSpPr>
          <p:cNvPr id="3" name="内容占位符 2"/>
          <p:cNvSpPr>
            <a:spLocks noGrp="1"/>
          </p:cNvSpPr>
          <p:nvPr>
            <p:ph idx="1"/>
          </p:nvPr>
        </p:nvSpPr>
        <p:spPr/>
        <p:txBody>
          <a:bodyPr/>
          <a:lstStyle/>
          <a:p>
            <a:r>
              <a:rPr kumimoji="1" lang="zh-CN" altLang="en-US" dirty="0" smtClean="0"/>
              <a:t>模型的预测性</a:t>
            </a:r>
          </a:p>
          <a:p>
            <a:pPr marL="0" indent="0">
              <a:spcBef>
                <a:spcPts val="1200"/>
              </a:spcBef>
              <a:spcAft>
                <a:spcPts val="1200"/>
              </a:spcAft>
              <a:buNone/>
            </a:pPr>
            <a:r>
              <a:rPr kumimoji="1" lang="zh-CN" altLang="en-US" sz="2000" dirty="0" smtClean="0"/>
              <a:t>除了区分度之外，预测性也是评分模型重要的评估性能之一。与其他预测模型不用</a:t>
            </a:r>
            <a:r>
              <a:rPr kumimoji="1" lang="zh-CN" altLang="en-US" sz="2000" dirty="0"/>
              <a:t>评分</a:t>
            </a:r>
            <a:r>
              <a:rPr kumimoji="1" lang="zh-CN" altLang="en-US" sz="2000" dirty="0" smtClean="0"/>
              <a:t>模型</a:t>
            </a:r>
            <a:r>
              <a:rPr kumimoji="1" lang="zh-CN" altLang="en-US" sz="2000" dirty="0" smtClean="0"/>
              <a:t>预测的准确性并不是简单地评估有多少样本能被正确地分类。</a:t>
            </a:r>
          </a:p>
          <a:p>
            <a:pPr marL="0" indent="0">
              <a:spcBef>
                <a:spcPts val="1200"/>
              </a:spcBef>
              <a:spcAft>
                <a:spcPts val="1200"/>
              </a:spcAft>
              <a:buNone/>
            </a:pPr>
            <a:r>
              <a:rPr kumimoji="1" lang="zh-CN" altLang="en-US" sz="2000" dirty="0" smtClean="0"/>
              <a:t>考虑以下场景：有</a:t>
            </a:r>
            <a:r>
              <a:rPr kumimoji="1" lang="en-US" altLang="zh-CN" sz="2000" dirty="0" smtClean="0"/>
              <a:t>1000</a:t>
            </a:r>
            <a:r>
              <a:rPr kumimoji="1" lang="zh-CN" altLang="en-US" sz="2000" dirty="0" smtClean="0"/>
              <a:t>个样本，其中有</a:t>
            </a:r>
            <a:r>
              <a:rPr kumimoji="1" lang="en-US" altLang="zh-CN" sz="2000" dirty="0" smtClean="0"/>
              <a:t>10</a:t>
            </a:r>
            <a:r>
              <a:rPr kumimoji="1" lang="zh-CN" altLang="en-US" sz="2000" dirty="0" smtClean="0"/>
              <a:t>个违约样本，其他都是非违约的。现在某模型将所有的样本都预测为</a:t>
            </a:r>
            <a:r>
              <a:rPr kumimoji="1" lang="zh-CN" altLang="en-US" sz="2000" dirty="0"/>
              <a:t>非</a:t>
            </a:r>
            <a:r>
              <a:rPr kumimoji="1" lang="zh-CN" altLang="en-US" sz="2000" dirty="0" smtClean="0"/>
              <a:t>违约。</a:t>
            </a:r>
            <a:r>
              <a:rPr kumimoji="1" lang="zh-CN" altLang="en-US" sz="2000" dirty="0" smtClean="0"/>
              <a:t>在这样的情况下，分类正确率为</a:t>
            </a:r>
            <a:r>
              <a:rPr kumimoji="1" lang="en-US" altLang="zh-CN" sz="2000" dirty="0" smtClean="0"/>
              <a:t>(1000-10)/1000=99%.</a:t>
            </a:r>
            <a:endParaRPr kumimoji="1" lang="zh-CN" altLang="en-US" sz="2000" dirty="0" smtClean="0"/>
          </a:p>
          <a:p>
            <a:pPr marL="0" indent="0">
              <a:spcBef>
                <a:spcPts val="1200"/>
              </a:spcBef>
              <a:spcAft>
                <a:spcPts val="1200"/>
              </a:spcAft>
              <a:buNone/>
            </a:pPr>
            <a:r>
              <a:rPr kumimoji="1" lang="zh-CN" altLang="en-US" sz="2000" dirty="0" smtClean="0"/>
              <a:t>从正确率的角度看，该模型的预测性是很强的。但是，该模型未能识别出任何一例违约样本，对信用风控是没有帮助的。我们需要寻找出可以正确评估模型预测性的指标。</a:t>
            </a:r>
          </a:p>
          <a:p>
            <a:pPr marL="0" indent="0">
              <a:spcBef>
                <a:spcPts val="1200"/>
              </a:spcBef>
              <a:spcAft>
                <a:spcPts val="1200"/>
              </a:spcAft>
              <a:buNone/>
            </a:pPr>
            <a:r>
              <a:rPr kumimoji="1" lang="zh-CN" altLang="en-US" sz="2000" b="1" dirty="0" smtClean="0"/>
              <a:t>两类错误</a:t>
            </a:r>
          </a:p>
          <a:p>
            <a:pPr marL="0" indent="0">
              <a:spcBef>
                <a:spcPts val="1200"/>
              </a:spcBef>
              <a:spcAft>
                <a:spcPts val="1200"/>
              </a:spcAft>
              <a:buNone/>
            </a:pPr>
            <a:r>
              <a:rPr kumimoji="1" lang="en-US" altLang="zh-CN" sz="2000" dirty="0" smtClean="0"/>
              <a:t>Type</a:t>
            </a:r>
            <a:r>
              <a:rPr kumimoji="1" lang="zh-CN" altLang="en-US" sz="2000" dirty="0" smtClean="0"/>
              <a:t> </a:t>
            </a:r>
            <a:r>
              <a:rPr kumimoji="1" lang="en-US" altLang="zh-CN" sz="2000" dirty="0" smtClean="0"/>
              <a:t>I</a:t>
            </a:r>
            <a:r>
              <a:rPr kumimoji="1" lang="zh-CN" altLang="en-US" sz="2000" dirty="0" smtClean="0"/>
              <a:t>：将好样本预测为坏样本</a:t>
            </a:r>
          </a:p>
          <a:p>
            <a:pPr marL="0" indent="0">
              <a:spcBef>
                <a:spcPts val="1200"/>
              </a:spcBef>
              <a:spcAft>
                <a:spcPts val="1200"/>
              </a:spcAft>
              <a:buNone/>
            </a:pPr>
            <a:r>
              <a:rPr kumimoji="1" lang="en-US" altLang="zh-CN" sz="2000" dirty="0"/>
              <a:t>Type</a:t>
            </a:r>
            <a:r>
              <a:rPr kumimoji="1" lang="zh-CN" altLang="en-US" sz="2000" dirty="0"/>
              <a:t> </a:t>
            </a:r>
            <a:r>
              <a:rPr kumimoji="1" lang="en-US" altLang="zh-CN" sz="2000" dirty="0" smtClean="0"/>
              <a:t>I</a:t>
            </a:r>
            <a:r>
              <a:rPr kumimoji="1" lang="en-US" altLang="zh-CN" sz="2000" dirty="0" smtClean="0"/>
              <a:t>I</a:t>
            </a:r>
            <a:r>
              <a:rPr kumimoji="1" lang="zh-CN" altLang="en-US" sz="2000" dirty="0" smtClean="0"/>
              <a:t>：</a:t>
            </a:r>
            <a:r>
              <a:rPr kumimoji="1" lang="zh-CN" altLang="en-US" sz="2000" dirty="0" smtClean="0"/>
              <a:t>将坏样本预测为好样本</a:t>
            </a:r>
          </a:p>
          <a:p>
            <a:pPr marL="0" indent="0">
              <a:spcBef>
                <a:spcPts val="1200"/>
              </a:spcBef>
              <a:spcAft>
                <a:spcPts val="1200"/>
              </a:spcAft>
              <a:buNone/>
            </a:pPr>
            <a:r>
              <a:rPr kumimoji="1" lang="zh-CN" altLang="en-US" sz="2000" dirty="0" smtClean="0"/>
              <a:t>两类错误的代价是不同的。通常第二类错误的代价高于第一类。</a:t>
            </a:r>
          </a:p>
        </p:txBody>
      </p:sp>
    </p:spTree>
    <p:extLst>
      <p:ext uri="{BB962C8B-B14F-4D97-AF65-F5344CB8AC3E}">
        <p14:creationId xmlns:p14="http://schemas.microsoft.com/office/powerpoint/2010/main" val="576724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模型的预测性与</a:t>
            </a:r>
            <a:r>
              <a:rPr lang="zh-CN" altLang="en-US" dirty="0"/>
              <a:t>混淆矩阵</a:t>
            </a:r>
            <a:endParaRPr kumimoji="1" lang="zh-CN" altLang="en-US" dirty="0"/>
          </a:p>
        </p:txBody>
      </p:sp>
      <p:sp>
        <p:nvSpPr>
          <p:cNvPr id="3" name="内容占位符 2"/>
          <p:cNvSpPr>
            <a:spLocks noGrp="1"/>
          </p:cNvSpPr>
          <p:nvPr>
            <p:ph idx="1"/>
          </p:nvPr>
        </p:nvSpPr>
        <p:spPr/>
        <p:txBody>
          <a:bodyPr/>
          <a:lstStyle/>
          <a:p>
            <a:r>
              <a:rPr kumimoji="1" lang="zh-CN" altLang="en-US" dirty="0" smtClean="0"/>
              <a:t>混淆矩阵（</a:t>
            </a:r>
            <a:r>
              <a:rPr kumimoji="1" lang="en-US" altLang="zh-CN" dirty="0" smtClean="0"/>
              <a:t>confusion</a:t>
            </a:r>
            <a:r>
              <a:rPr kumimoji="1" lang="zh-CN" altLang="en-US" dirty="0" smtClean="0"/>
              <a:t> </a:t>
            </a:r>
            <a:r>
              <a:rPr kumimoji="1" lang="en-US" altLang="zh-CN" dirty="0" smtClean="0"/>
              <a:t>matrix</a:t>
            </a:r>
            <a:r>
              <a:rPr kumimoji="1" lang="zh-CN" altLang="en-US" dirty="0" smtClean="0"/>
              <a:t>）</a:t>
            </a:r>
          </a:p>
          <a:p>
            <a:pPr marL="0" indent="0">
              <a:buNone/>
            </a:pPr>
            <a:r>
              <a:rPr kumimoji="1" lang="zh-CN" altLang="en-US" sz="2000" dirty="0" smtClean="0"/>
              <a:t>在评分模型中，混淆矩阵及其衍生量是在二分类（或多分类）场景中常用的预测性能度量的工具。混淆矩阵的作用是细分了上一页陈述的两类错误。</a:t>
            </a:r>
            <a:r>
              <a:rPr kumimoji="1" lang="zh-CN" altLang="en-US" sz="2000" dirty="0"/>
              <a:t>二</a:t>
            </a:r>
            <a:r>
              <a:rPr kumimoji="1" lang="zh-CN" altLang="en-US" sz="2000" dirty="0" smtClean="0"/>
              <a:t>分类</a:t>
            </a:r>
            <a:r>
              <a:rPr kumimoji="1" lang="zh-CN" altLang="en-US" sz="2000" dirty="0" smtClean="0"/>
              <a:t>下的混淆矩阵是：</a:t>
            </a:r>
          </a:p>
          <a:p>
            <a:pPr marL="0" indent="0">
              <a:buNone/>
            </a:pPr>
            <a:endParaRPr kumimoji="1" lang="zh-CN" altLang="en-US" sz="2000" dirty="0"/>
          </a:p>
          <a:p>
            <a:pPr marL="0" indent="0">
              <a:buNone/>
            </a:pPr>
            <a:endParaRPr kumimoji="1" lang="zh-CN" altLang="en-US" sz="2000" dirty="0" smtClean="0"/>
          </a:p>
          <a:p>
            <a:pPr marL="0" indent="0">
              <a:buNone/>
            </a:pPr>
            <a:endParaRPr kumimoji="1" lang="zh-CN" altLang="en-US" sz="2000" dirty="0"/>
          </a:p>
          <a:p>
            <a:pPr marL="0" indent="0">
              <a:buNone/>
            </a:pPr>
            <a:endParaRPr kumimoji="1" lang="zh-CN" altLang="en-US" sz="2000" dirty="0" smtClean="0"/>
          </a:p>
          <a:p>
            <a:pPr marL="0" indent="0">
              <a:buNone/>
            </a:pPr>
            <a:endParaRPr kumimoji="1" lang="zh-CN" altLang="en-US" sz="2000" dirty="0"/>
          </a:p>
          <a:p>
            <a:pPr marL="0" indent="0">
              <a:buNone/>
            </a:pPr>
            <a:endParaRPr kumimoji="1" lang="zh-CN" altLang="en-US" sz="2000" dirty="0" smtClean="0"/>
          </a:p>
          <a:p>
            <a:pPr marL="0" indent="0">
              <a:buNone/>
            </a:pPr>
            <a:endParaRPr kumimoji="1" lang="zh-CN" altLang="en-US" sz="2000" dirty="0"/>
          </a:p>
          <a:p>
            <a:pPr marL="0" indent="0">
              <a:buNone/>
            </a:pPr>
            <a:endParaRPr kumimoji="1" lang="zh-CN" altLang="en-US" sz="2000" dirty="0" smtClean="0"/>
          </a:p>
          <a:p>
            <a:pPr marL="0" indent="0">
              <a:buNone/>
            </a:pPr>
            <a:r>
              <a:rPr kumimoji="1" lang="zh-CN" altLang="en-US" sz="2000" dirty="0" smtClean="0"/>
              <a:t>其中，对角线的值是预测正确的值；</a:t>
            </a:r>
            <a:r>
              <a:rPr kumimoji="1" lang="en-US" altLang="zh-CN" sz="2000" dirty="0" smtClean="0"/>
              <a:t>FP</a:t>
            </a:r>
            <a:r>
              <a:rPr kumimoji="1" lang="zh-CN" altLang="en-US" sz="2000" dirty="0" smtClean="0"/>
              <a:t>和</a:t>
            </a:r>
            <a:r>
              <a:rPr kumimoji="1" lang="en-US" altLang="zh-CN" sz="2000" dirty="0" smtClean="0"/>
              <a:t>FN</a:t>
            </a:r>
            <a:r>
              <a:rPr kumimoji="1" lang="zh-CN" altLang="en-US" sz="2000" dirty="0" smtClean="0"/>
              <a:t>表示第一类和第二类错误</a:t>
            </a:r>
          </a:p>
          <a:p>
            <a:pPr marL="0" indent="0">
              <a:buNone/>
            </a:pPr>
            <a:r>
              <a:rPr kumimoji="1" lang="zh-CN" altLang="en-US" sz="2000" dirty="0" smtClean="0"/>
              <a:t>在评分模型中，我们用正例代表违约类别，用反例代表非违约类别</a:t>
            </a:r>
          </a:p>
          <a:p>
            <a:pPr marL="0" indent="0">
              <a:buNone/>
            </a:pPr>
            <a:endParaRPr kumimoji="1"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1822617140"/>
              </p:ext>
            </p:extLst>
          </p:nvPr>
        </p:nvGraphicFramePr>
        <p:xfrm>
          <a:off x="981635" y="2224367"/>
          <a:ext cx="9870141" cy="2702860"/>
        </p:xfrm>
        <a:graphic>
          <a:graphicData uri="http://schemas.openxmlformats.org/drawingml/2006/table">
            <a:tbl>
              <a:tblPr firstRow="1" bandRow="1">
                <a:tableStyleId>{5C22544A-7EE6-4342-B048-85BDC9FD1C3A}</a:tableStyleId>
              </a:tblPr>
              <a:tblGrid>
                <a:gridCol w="3290047"/>
                <a:gridCol w="3290047"/>
                <a:gridCol w="3290047"/>
              </a:tblGrid>
              <a:tr h="675715">
                <a:tc rowSpan="2">
                  <a:txBody>
                    <a:bodyPr/>
                    <a:lstStyle/>
                    <a:p>
                      <a:pPr algn="ctr"/>
                      <a:r>
                        <a:rPr lang="zh-CN" altLang="en-US" dirty="0" smtClean="0"/>
                        <a:t>真实情况</a:t>
                      </a:r>
                      <a:endParaRPr lang="zh-CN" altLang="en-US" dirty="0"/>
                    </a:p>
                  </a:txBody>
                  <a:tcPr anchor="ctr"/>
                </a:tc>
                <a:tc gridSpan="2">
                  <a:txBody>
                    <a:bodyPr/>
                    <a:lstStyle/>
                    <a:p>
                      <a:pPr algn="ctr"/>
                      <a:r>
                        <a:rPr lang="zh-CN" altLang="en-US" dirty="0" smtClean="0"/>
                        <a:t>预测结果</a:t>
                      </a:r>
                      <a:endParaRPr lang="zh-CN" altLang="en-US" dirty="0"/>
                    </a:p>
                  </a:txBody>
                  <a:tcPr anchor="ctr"/>
                </a:tc>
                <a:tc hMerge="1">
                  <a:txBody>
                    <a:bodyPr/>
                    <a:lstStyle/>
                    <a:p>
                      <a:endParaRPr lang="zh-CN" altLang="en-US" dirty="0"/>
                    </a:p>
                  </a:txBody>
                  <a:tcPr/>
                </a:tc>
              </a:tr>
              <a:tr h="675715">
                <a:tc vMerge="1">
                  <a:txBody>
                    <a:bodyPr/>
                    <a:lstStyle/>
                    <a:p>
                      <a:endParaRPr lang="zh-CN" altLang="en-US" dirty="0"/>
                    </a:p>
                  </a:txBody>
                  <a:tcPr/>
                </a:tc>
                <a:tc>
                  <a:txBody>
                    <a:bodyPr/>
                    <a:lstStyle/>
                    <a:p>
                      <a:pPr algn="ctr"/>
                      <a:r>
                        <a:rPr lang="zh-CN" altLang="en-US" dirty="0" smtClean="0"/>
                        <a:t>正例</a:t>
                      </a:r>
                      <a:endParaRPr lang="zh-CN" altLang="en-US" dirty="0"/>
                    </a:p>
                  </a:txBody>
                  <a:tcPr anchor="ctr"/>
                </a:tc>
                <a:tc>
                  <a:txBody>
                    <a:bodyPr/>
                    <a:lstStyle/>
                    <a:p>
                      <a:pPr algn="ctr"/>
                      <a:r>
                        <a:rPr lang="zh-CN" altLang="en-US" dirty="0" smtClean="0"/>
                        <a:t>反例</a:t>
                      </a:r>
                      <a:endParaRPr lang="zh-CN" altLang="en-US" dirty="0"/>
                    </a:p>
                  </a:txBody>
                  <a:tcPr anchor="ctr"/>
                </a:tc>
              </a:tr>
              <a:tr h="675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正例</a:t>
                      </a:r>
                    </a:p>
                  </a:txBody>
                  <a:tcPr anchor="ctr"/>
                </a:tc>
                <a:tc>
                  <a:txBody>
                    <a:bodyPr/>
                    <a:lstStyle/>
                    <a:p>
                      <a:pPr algn="ctr"/>
                      <a:r>
                        <a:rPr lang="en-US" altLang="zh-CN" dirty="0" smtClean="0"/>
                        <a:t>True</a:t>
                      </a:r>
                      <a:r>
                        <a:rPr lang="zh-CN" altLang="en-US" baseline="0" dirty="0" smtClean="0"/>
                        <a:t> </a:t>
                      </a:r>
                      <a:r>
                        <a:rPr lang="en-US" altLang="zh-CN" baseline="0" dirty="0" smtClean="0"/>
                        <a:t>Positive(TP,</a:t>
                      </a:r>
                      <a:r>
                        <a:rPr lang="zh-CN" altLang="en-US" baseline="0" dirty="0" smtClean="0"/>
                        <a:t> 真正例</a:t>
                      </a:r>
                      <a:r>
                        <a:rPr lang="en-US" altLang="zh-CN" baseline="0"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False</a:t>
                      </a:r>
                      <a:r>
                        <a:rPr lang="zh-CN" altLang="en-US" baseline="0" dirty="0" smtClean="0"/>
                        <a:t> </a:t>
                      </a:r>
                      <a:r>
                        <a:rPr lang="en-US" altLang="zh-CN" baseline="0" dirty="0" smtClean="0"/>
                        <a:t>Negative(FN,</a:t>
                      </a:r>
                      <a:r>
                        <a:rPr lang="zh-CN" altLang="en-US" baseline="0" dirty="0" smtClean="0"/>
                        <a:t> </a:t>
                      </a:r>
                      <a:r>
                        <a:rPr lang="zh-CN" altLang="en-US" baseline="0" dirty="0" smtClean="0"/>
                        <a:t>假反</a:t>
                      </a:r>
                      <a:r>
                        <a:rPr lang="zh-CN" altLang="en-US" baseline="0" dirty="0" smtClean="0"/>
                        <a:t>例</a:t>
                      </a:r>
                      <a:r>
                        <a:rPr lang="en-US" altLang="zh-CN" baseline="0" dirty="0" smtClean="0"/>
                        <a:t>)</a:t>
                      </a:r>
                      <a:endParaRPr lang="zh-CN" altLang="en-US" dirty="0" smtClean="0"/>
                    </a:p>
                  </a:txBody>
                  <a:tcPr anchor="ctr"/>
                </a:tc>
              </a:tr>
              <a:tr h="675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反例</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False</a:t>
                      </a:r>
                      <a:r>
                        <a:rPr lang="zh-CN" altLang="en-US" baseline="0" dirty="0" smtClean="0"/>
                        <a:t> </a:t>
                      </a:r>
                      <a:r>
                        <a:rPr lang="en-US" altLang="zh-CN" baseline="0" dirty="0" smtClean="0"/>
                        <a:t>Positive</a:t>
                      </a:r>
                      <a:r>
                        <a:rPr lang="en-US" altLang="zh-CN" baseline="0" dirty="0" smtClean="0"/>
                        <a:t>(F</a:t>
                      </a:r>
                      <a:r>
                        <a:rPr lang="en-US" altLang="zh-CN" baseline="0" dirty="0" smtClean="0"/>
                        <a:t>P</a:t>
                      </a:r>
                      <a:r>
                        <a:rPr lang="en-US" altLang="zh-CN" baseline="0" dirty="0" smtClean="0"/>
                        <a:t>,</a:t>
                      </a:r>
                      <a:r>
                        <a:rPr lang="zh-CN" altLang="en-US" baseline="0" dirty="0" smtClean="0"/>
                        <a:t> 假</a:t>
                      </a:r>
                      <a:r>
                        <a:rPr lang="zh-CN" altLang="en-US" baseline="0" dirty="0" smtClean="0"/>
                        <a:t>正</a:t>
                      </a:r>
                      <a:r>
                        <a:rPr lang="zh-CN" altLang="en-US" baseline="0" dirty="0" smtClean="0"/>
                        <a:t>例</a:t>
                      </a:r>
                      <a:r>
                        <a:rPr lang="en-US" altLang="zh-CN" baseline="0" dirty="0" smtClean="0"/>
                        <a:t>)</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True</a:t>
                      </a:r>
                      <a:r>
                        <a:rPr lang="zh-CN" altLang="en-US" baseline="0" dirty="0" smtClean="0"/>
                        <a:t> </a:t>
                      </a:r>
                      <a:r>
                        <a:rPr lang="en-US" altLang="zh-CN" baseline="0" dirty="0" smtClean="0"/>
                        <a:t>Nega</a:t>
                      </a:r>
                      <a:r>
                        <a:rPr lang="en-US" altLang="zh-CN" baseline="0" dirty="0" smtClean="0"/>
                        <a:t>tive(T</a:t>
                      </a:r>
                      <a:r>
                        <a:rPr lang="en-US" altLang="zh-CN" baseline="0" dirty="0" smtClean="0"/>
                        <a:t>N</a:t>
                      </a:r>
                      <a:r>
                        <a:rPr lang="en-US" altLang="zh-CN" baseline="0" dirty="0" smtClean="0"/>
                        <a:t>,</a:t>
                      </a:r>
                      <a:r>
                        <a:rPr lang="zh-CN" altLang="en-US" baseline="0" dirty="0" smtClean="0"/>
                        <a:t> 真</a:t>
                      </a:r>
                      <a:r>
                        <a:rPr lang="zh-CN" altLang="en-US" baseline="0" dirty="0" smtClean="0"/>
                        <a:t>反</a:t>
                      </a:r>
                      <a:r>
                        <a:rPr lang="zh-CN" altLang="en-US" baseline="0" dirty="0" smtClean="0"/>
                        <a:t>例</a:t>
                      </a:r>
                      <a:r>
                        <a:rPr lang="en-US" altLang="zh-CN" baseline="0" dirty="0" smtClean="0"/>
                        <a:t>)</a:t>
                      </a:r>
                      <a:endParaRPr lang="zh-CN" altLang="en-US" dirty="0" smtClean="0"/>
                    </a:p>
                  </a:txBody>
                  <a:tcPr anchor="ctr"/>
                </a:tc>
              </a:tr>
            </a:tbl>
          </a:graphicData>
        </a:graphic>
      </p:graphicFrame>
    </p:spTree>
    <p:extLst>
      <p:ext uri="{BB962C8B-B14F-4D97-AF65-F5344CB8AC3E}">
        <p14:creationId xmlns:p14="http://schemas.microsoft.com/office/powerpoint/2010/main" val="791788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模型的预测性与</a:t>
            </a:r>
            <a:r>
              <a:rPr lang="zh-CN" altLang="en-US" dirty="0"/>
              <a:t>混淆矩阵</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dirty="0" smtClean="0"/>
                  <a:t>混淆矩阵（</a:t>
                </a:r>
                <a:r>
                  <a:rPr kumimoji="1" lang="zh-CN" altLang="en-US" dirty="0" smtClean="0"/>
                  <a:t>续</a:t>
                </a:r>
                <a:r>
                  <a:rPr kumimoji="1" lang="zh-CN" altLang="en-US" dirty="0" smtClean="0"/>
                  <a:t>）</a:t>
                </a:r>
                <a:endParaRPr kumimoji="1" lang="zh-CN" altLang="en-US" dirty="0"/>
              </a:p>
              <a:p>
                <a:pPr marL="0" indent="0">
                  <a:spcBef>
                    <a:spcPts val="1200"/>
                  </a:spcBef>
                  <a:spcAft>
                    <a:spcPts val="1200"/>
                  </a:spcAft>
                  <a:buNone/>
                </a:pPr>
                <a:r>
                  <a:rPr kumimoji="1" lang="zh-CN" altLang="en-US" sz="2000" dirty="0" smtClean="0"/>
                  <a:t>在混淆矩阵的基础之上，我们衍生出一些常用的性能指标</a:t>
                </a:r>
              </a:p>
              <a:p>
                <a:pPr marL="0" indent="0">
                  <a:spcBef>
                    <a:spcPts val="1200"/>
                  </a:spcBef>
                  <a:spcAft>
                    <a:spcPts val="1200"/>
                  </a:spcAft>
                  <a:buNone/>
                </a:pPr>
                <a14:m>
                  <m:oMath xmlns:m="http://schemas.openxmlformats.org/officeDocument/2006/math">
                    <m:r>
                      <a:rPr kumimoji="1" lang="en-US" altLang="zh-CN" sz="2000" b="0" i="1" smtClean="0">
                        <a:latin typeface="Cambria Math" charset="0"/>
                      </a:rPr>
                      <m:t>𝑃𝑟𝑒𝑐𝑖𝑠𝑖𝑜𝑛</m:t>
                    </m:r>
                    <m:r>
                      <a:rPr kumimoji="1" lang="en-US" altLang="zh-CN" sz="2000" b="0" i="1" smtClean="0">
                        <a:latin typeface="Cambria Math" charset="0"/>
                      </a:rPr>
                      <m:t>=</m:t>
                    </m:r>
                    <m:f>
                      <m:fPr>
                        <m:ctrlPr>
                          <a:rPr kumimoji="1" lang="bg-BG" altLang="zh-CN" sz="2000" b="0" i="1" smtClean="0">
                            <a:latin typeface="Cambria Math" charset="0"/>
                          </a:rPr>
                        </m:ctrlPr>
                      </m:fPr>
                      <m:num>
                        <m:r>
                          <a:rPr kumimoji="1" lang="en-US" altLang="zh-CN" sz="2000" b="0" i="1" smtClean="0">
                            <a:latin typeface="Cambria Math" charset="0"/>
                          </a:rPr>
                          <m:t>𝑇𝑃</m:t>
                        </m:r>
                      </m:num>
                      <m:den>
                        <m:r>
                          <a:rPr kumimoji="1" lang="en-US" altLang="zh-CN" sz="2000" b="0" i="1" smtClean="0">
                            <a:latin typeface="Cambria Math" charset="0"/>
                          </a:rPr>
                          <m:t>𝑇𝑃</m:t>
                        </m:r>
                        <m:r>
                          <a:rPr kumimoji="1" lang="en-US" altLang="zh-CN" sz="2000" b="0" i="1" smtClean="0">
                            <a:latin typeface="Cambria Math" charset="0"/>
                          </a:rPr>
                          <m:t>+</m:t>
                        </m:r>
                        <m:r>
                          <a:rPr kumimoji="1" lang="en-US" altLang="zh-CN" sz="2000" b="0" i="1" smtClean="0">
                            <a:latin typeface="Cambria Math" charset="0"/>
                          </a:rPr>
                          <m:t>𝐹𝑃</m:t>
                        </m:r>
                      </m:den>
                    </m:f>
                  </m:oMath>
                </a14:m>
                <a:r>
                  <a:rPr kumimoji="1" lang="zh-CN" altLang="en-US" sz="2000" dirty="0" smtClean="0"/>
                  <a:t>，</a:t>
                </a:r>
                <a:r>
                  <a:rPr kumimoji="1" lang="zh-CN" altLang="en-US" sz="2000" dirty="0" smtClean="0"/>
                  <a:t>所有被预测为违约的样本中，真正违约的比例</a:t>
                </a:r>
                <a:endParaRPr kumimoji="1" lang="zh-CN" altLang="en-US" sz="2000" dirty="0" smtClean="0"/>
              </a:p>
              <a:p>
                <a:pPr marL="0" indent="0">
                  <a:spcBef>
                    <a:spcPts val="1200"/>
                  </a:spcBef>
                  <a:spcAft>
                    <a:spcPts val="1200"/>
                  </a:spcAft>
                  <a:buNone/>
                </a:pPr>
                <a14:m>
                  <m:oMath xmlns:m="http://schemas.openxmlformats.org/officeDocument/2006/math">
                    <m:r>
                      <a:rPr kumimoji="1" lang="en-US" altLang="zh-CN" sz="2000" b="0" i="1" smtClean="0">
                        <a:latin typeface="Cambria Math" charset="0"/>
                      </a:rPr>
                      <m:t>𝑅𝑒𝑐𝑎𝑙𝑙</m:t>
                    </m:r>
                    <m:r>
                      <a:rPr kumimoji="1" lang="en-US" altLang="zh-CN" sz="2000" i="1">
                        <a:latin typeface="Cambria Math" charset="0"/>
                      </a:rPr>
                      <m:t>=</m:t>
                    </m:r>
                    <m:f>
                      <m:fPr>
                        <m:ctrlPr>
                          <a:rPr kumimoji="1" lang="bg-BG" altLang="zh-CN" sz="2000" i="1">
                            <a:latin typeface="Cambria Math" charset="0"/>
                          </a:rPr>
                        </m:ctrlPr>
                      </m:fPr>
                      <m:num>
                        <m:r>
                          <a:rPr kumimoji="1" lang="en-US" altLang="zh-CN" sz="2000" i="1">
                            <a:latin typeface="Cambria Math" charset="0"/>
                          </a:rPr>
                          <m:t>𝑇𝑃</m:t>
                        </m:r>
                      </m:num>
                      <m:den>
                        <m:r>
                          <a:rPr kumimoji="1" lang="en-US" altLang="zh-CN" sz="2000" i="1">
                            <a:latin typeface="Cambria Math" charset="0"/>
                          </a:rPr>
                          <m:t>𝑇𝑃</m:t>
                        </m:r>
                        <m:r>
                          <a:rPr kumimoji="1" lang="en-US" altLang="zh-CN" sz="2000" i="1">
                            <a:latin typeface="Cambria Math" charset="0"/>
                          </a:rPr>
                          <m:t>+</m:t>
                        </m:r>
                        <m:r>
                          <a:rPr kumimoji="1" lang="en-US" altLang="zh-CN" sz="2000" i="1">
                            <a:latin typeface="Cambria Math" charset="0"/>
                          </a:rPr>
                          <m:t>𝐹𝑁</m:t>
                        </m:r>
                      </m:den>
                    </m:f>
                  </m:oMath>
                </a14:m>
                <a:r>
                  <a:rPr kumimoji="1" lang="zh-CN" altLang="en-US" sz="2000" dirty="0" smtClean="0"/>
                  <a:t>，</a:t>
                </a:r>
                <a:r>
                  <a:rPr kumimoji="1" lang="zh-CN" altLang="en-US" sz="2000" dirty="0" smtClean="0"/>
                  <a:t>所有真正违约的样本中，能被模型检测出来的比例</a:t>
                </a:r>
              </a:p>
              <a:p>
                <a:pPr marL="0" indent="0">
                  <a:spcBef>
                    <a:spcPts val="1200"/>
                  </a:spcBef>
                  <a:spcAft>
                    <a:spcPts val="1200"/>
                  </a:spcAft>
                  <a:buNone/>
                </a:pPr>
                <a:r>
                  <a:rPr kumimoji="1" lang="zh-CN" altLang="en-US" sz="2000" dirty="0" smtClean="0"/>
                  <a:t>我们希望</a:t>
                </a:r>
                <a14:m>
                  <m:oMath xmlns:m="http://schemas.openxmlformats.org/officeDocument/2006/math">
                    <m:r>
                      <a:rPr kumimoji="1" lang="en-US" altLang="zh-CN" sz="2000" i="1">
                        <a:latin typeface="Cambria Math" charset="0"/>
                      </a:rPr>
                      <m:t>𝑃𝑟𝑒𝑐𝑖𝑠𝑖𝑜𝑛</m:t>
                    </m:r>
                  </m:oMath>
                </a14:m>
                <a:r>
                  <a:rPr kumimoji="1" lang="zh-CN" altLang="en-US" sz="2000" dirty="0" smtClean="0"/>
                  <a:t>和</a:t>
                </a:r>
                <a14:m>
                  <m:oMath xmlns:m="http://schemas.openxmlformats.org/officeDocument/2006/math">
                    <m:r>
                      <a:rPr kumimoji="1" lang="en-US" altLang="zh-CN" sz="2000" i="1">
                        <a:latin typeface="Cambria Math" charset="0"/>
                      </a:rPr>
                      <m:t>𝑅𝑒𝑐𝑎𝑙𝑙</m:t>
                    </m:r>
                  </m:oMath>
                </a14:m>
                <a:r>
                  <a:rPr kumimoji="1" lang="zh-CN" altLang="en-US" sz="2000" dirty="0" smtClean="0"/>
                  <a:t>都能达到很高的数值。但是在非理想的情况下，二者是不能同时增大的。例如，当我们认为所有的样本都是违约样本时，</a:t>
                </a:r>
                <a:r>
                  <a:rPr kumimoji="1" lang="en-US" altLang="zh-CN" sz="2000" dirty="0" smtClean="0"/>
                  <a:t>Recall</a:t>
                </a:r>
                <a:r>
                  <a:rPr kumimoji="1" lang="zh-CN" altLang="en-US" sz="2000" dirty="0" smtClean="0"/>
                  <a:t>达到最大，但是</a:t>
                </a:r>
                <a:r>
                  <a:rPr kumimoji="1" lang="en-US" altLang="zh-CN" sz="2000" dirty="0" smtClean="0"/>
                  <a:t>Precision</a:t>
                </a:r>
                <a:r>
                  <a:rPr kumimoji="1" lang="zh-CN" altLang="en-US" sz="2000" dirty="0" smtClean="0"/>
                  <a:t>很小。或者，当我们认为评分最低的那些样本是违约样本时，</a:t>
                </a:r>
                <a:r>
                  <a:rPr kumimoji="1" lang="en-US" altLang="zh-CN" sz="2000" dirty="0" smtClean="0"/>
                  <a:t>Precision</a:t>
                </a:r>
                <a:r>
                  <a:rPr kumimoji="1" lang="zh-CN" altLang="en-US" sz="2000" dirty="0" smtClean="0"/>
                  <a:t>很高但是</a:t>
                </a:r>
                <a:r>
                  <a:rPr kumimoji="1" lang="en-US" altLang="zh-CN" sz="2000" dirty="0" smtClean="0"/>
                  <a:t>Recall</a:t>
                </a:r>
                <a:r>
                  <a:rPr kumimoji="1" lang="zh-CN" altLang="en-US" sz="2000" dirty="0" smtClean="0"/>
                  <a:t>很小。</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𝐹</m:t>
                      </m:r>
                      <m:r>
                        <a:rPr kumimoji="1" lang="en-US" altLang="zh-CN" sz="2000" b="0" i="1" smtClean="0">
                          <a:latin typeface="Cambria Math" charset="0"/>
                        </a:rPr>
                        <m:t>1=2</m:t>
                      </m:r>
                      <m:f>
                        <m:fPr>
                          <m:ctrlPr>
                            <a:rPr kumimoji="1" lang="bg-BG" altLang="zh-CN" sz="2000" b="0" i="1" smtClean="0">
                              <a:latin typeface="Cambria Math" charset="0"/>
                            </a:rPr>
                          </m:ctrlPr>
                        </m:fPr>
                        <m:num>
                          <m:r>
                            <a:rPr kumimoji="1" lang="en-US" altLang="zh-CN" sz="2000" b="0" i="1" smtClean="0">
                              <a:latin typeface="Cambria Math" charset="0"/>
                            </a:rPr>
                            <m:t>𝑃𝑟𝑒𝑐𝑖𝑠𝑖𝑜𝑛</m:t>
                          </m:r>
                          <m:r>
                            <a:rPr kumimoji="1" lang="en-US" altLang="zh-CN" sz="2000" b="0" i="1" smtClean="0">
                              <a:latin typeface="Cambria Math" charset="0"/>
                            </a:rPr>
                            <m:t>×</m:t>
                          </m:r>
                          <m:r>
                            <a:rPr kumimoji="1" lang="en-US" altLang="zh-CN" sz="2000" b="0" i="1" smtClean="0">
                              <a:latin typeface="Cambria Math" charset="0"/>
                            </a:rPr>
                            <m:t>𝑅𝑒𝑐𝑎𝑙𝑙</m:t>
                          </m:r>
                        </m:num>
                        <m:den>
                          <m:r>
                            <a:rPr kumimoji="1" lang="en-US" altLang="zh-CN" sz="2000" i="1">
                              <a:latin typeface="Cambria Math" charset="0"/>
                            </a:rPr>
                            <m:t>𝑃𝑟𝑒𝑐𝑖𝑠𝑖𝑜𝑛</m:t>
                          </m:r>
                          <m:r>
                            <a:rPr kumimoji="1" lang="en-US" altLang="zh-CN" sz="2000" b="0" i="1" smtClean="0">
                              <a:latin typeface="Cambria Math" charset="0"/>
                            </a:rPr>
                            <m:t>+</m:t>
                          </m:r>
                          <m:r>
                            <a:rPr kumimoji="1" lang="en-US" altLang="zh-CN" sz="2000" b="0" i="1" smtClean="0">
                              <a:latin typeface="Cambria Math" charset="0"/>
                            </a:rPr>
                            <m:t>𝑅𝑒𝑐𝑎𝑙𝑙</m:t>
                          </m:r>
                        </m:den>
                      </m:f>
                    </m:oMath>
                  </m:oMathPara>
                </a14:m>
                <a:endParaRPr kumimoji="1" lang="zh-CN" altLang="en-US" sz="2000" b="0" dirty="0" smtClean="0"/>
              </a:p>
              <a:p>
                <a:pPr marL="0" indent="0">
                  <a:spcBef>
                    <a:spcPts val="1200"/>
                  </a:spcBef>
                  <a:spcAft>
                    <a:spcPts val="1200"/>
                  </a:spcAft>
                  <a:buNone/>
                </a:pPr>
                <a:r>
                  <a:rPr kumimoji="1" lang="zh-CN" altLang="en-US" sz="2000" dirty="0" smtClean="0"/>
                  <a:t>综合了</a:t>
                </a:r>
                <a:r>
                  <a:rPr kumimoji="1" lang="en-US" altLang="zh-CN" sz="2000" dirty="0" smtClean="0"/>
                  <a:t>Precision</a:t>
                </a:r>
                <a:r>
                  <a:rPr kumimoji="1" lang="zh-CN" altLang="en-US" sz="2000" dirty="0" smtClean="0"/>
                  <a:t>和</a:t>
                </a:r>
                <a:r>
                  <a:rPr kumimoji="1" lang="en-US" altLang="zh-CN" sz="2000" dirty="0" smtClean="0"/>
                  <a:t>Recall</a:t>
                </a:r>
                <a:r>
                  <a:rPr kumimoji="1" lang="zh-CN" altLang="en-US" sz="2000" dirty="0" smtClean="0"/>
                  <a:t>两个指标</a:t>
                </a:r>
                <a:r>
                  <a:rPr kumimoji="1" lang="zh-CN" altLang="en-US" sz="2000" dirty="0"/>
                  <a:t>。</a:t>
                </a:r>
                <a:endParaRPr kumimoji="1" lang="zh-CN" altLang="en-US"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6" t="-1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8192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模型的预测性与</a:t>
            </a:r>
            <a:r>
              <a:rPr lang="zh-CN" altLang="en-US" dirty="0"/>
              <a:t>混淆矩阵</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en-US" altLang="zh-CN" dirty="0" smtClean="0"/>
                  <a:t>ROC</a:t>
                </a:r>
                <a:r>
                  <a:rPr kumimoji="1" lang="zh-CN" altLang="en-US" dirty="0" smtClean="0"/>
                  <a:t>与</a:t>
                </a:r>
                <a:r>
                  <a:rPr kumimoji="1" lang="en-US" altLang="zh-CN" dirty="0" smtClean="0"/>
                  <a:t>AUC</a:t>
                </a:r>
                <a:endParaRPr kumimoji="1" lang="zh-CN" altLang="en-US" dirty="0" smtClean="0"/>
              </a:p>
              <a:p>
                <a:pPr marL="0" indent="0">
                  <a:spcBef>
                    <a:spcPts val="1200"/>
                  </a:spcBef>
                  <a:spcAft>
                    <a:spcPts val="1200"/>
                  </a:spcAft>
                  <a:buNone/>
                </a:pPr>
                <a:r>
                  <a:rPr kumimoji="1" lang="zh-CN" altLang="en-US" sz="2000" dirty="0" smtClean="0"/>
                  <a:t>但是上述的混淆矩阵是用于预测结果为类别的模型（例如</a:t>
                </a:r>
                <a:r>
                  <a:rPr kumimoji="1" lang="en-US" altLang="zh-CN" sz="2000" dirty="0" smtClean="0"/>
                  <a:t>SVM</a:t>
                </a:r>
                <a:r>
                  <a:rPr kumimoji="1" lang="zh-CN" altLang="en-US" sz="2000" dirty="0" smtClean="0"/>
                  <a:t>或者决策树）。评分模型的输出是分数（或概率，二者等价）。此时不能直接将输出结果用来构建混淆矩阵。解决办法是，先用</a:t>
                </a:r>
                <a:r>
                  <a:rPr kumimoji="1" lang="zh-CN" altLang="en-US" sz="2000" dirty="0" smtClean="0"/>
                  <a:t>分数</a:t>
                </a:r>
                <a:r>
                  <a:rPr kumimoji="1" lang="zh-CN" altLang="en-US" sz="2000" dirty="0" smtClean="0"/>
                  <a:t>与某一阈值做比较。低于阈值的样本被分为违约样本，反之则是非违约样本。任何一个阈值下都能建立相应的混淆矩阵，继而可以计算出</a:t>
                </a:r>
                <a:r>
                  <a:rPr kumimoji="1" lang="en-US" altLang="zh-CN" sz="2000" dirty="0" smtClean="0"/>
                  <a:t>Precision</a:t>
                </a:r>
                <a:r>
                  <a:rPr kumimoji="1" lang="zh-CN" altLang="en-US" sz="2000" dirty="0" smtClean="0"/>
                  <a:t>，</a:t>
                </a:r>
                <a:r>
                  <a:rPr kumimoji="1" lang="en-US" altLang="zh-CN" sz="2000" dirty="0" smtClean="0"/>
                  <a:t>Recall</a:t>
                </a:r>
                <a:r>
                  <a:rPr kumimoji="1" lang="zh-CN" altLang="en-US" sz="2000" dirty="0" smtClean="0"/>
                  <a:t>，</a:t>
                </a:r>
                <a:r>
                  <a:rPr kumimoji="1" lang="en-US" altLang="zh-CN" sz="2000" dirty="0" smtClean="0"/>
                  <a:t>F1</a:t>
                </a:r>
                <a:r>
                  <a:rPr kumimoji="1" lang="zh-CN" altLang="en-US" sz="2000" dirty="0" smtClean="0"/>
                  <a:t>或其他指标。将不同阈值下的性能指标用曲线图的方式展现出来是一个好的评估手段。</a:t>
                </a:r>
                <a:r>
                  <a:rPr kumimoji="1" lang="en-US" altLang="zh-CN" sz="2000" dirty="0" smtClean="0"/>
                  <a:t>ROC</a:t>
                </a:r>
                <a:r>
                  <a:rPr kumimoji="1" lang="zh-CN" altLang="en-US" sz="2000" dirty="0" smtClean="0"/>
                  <a:t>曲线是其中的一种常用的度量曲线，描述的是</a:t>
                </a:r>
                <a:r>
                  <a:rPr kumimoji="1" lang="en-US" altLang="zh-CN" sz="2000" dirty="0" smtClean="0"/>
                  <a:t>TPR</a:t>
                </a:r>
                <a:r>
                  <a:rPr kumimoji="1" lang="zh-CN" altLang="en-US" sz="2000" dirty="0" smtClean="0"/>
                  <a:t>和</a:t>
                </a:r>
                <a:r>
                  <a:rPr kumimoji="1" lang="en-US" altLang="zh-CN" sz="2000" dirty="0" smtClean="0"/>
                  <a:t>FPR</a:t>
                </a:r>
                <a:r>
                  <a:rPr kumimoji="1" lang="zh-CN" altLang="en-US" sz="2000" dirty="0" smtClean="0"/>
                  <a:t>在不同阈值下的变化情况。</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m:rPr>
                          <m:nor/>
                        </m:rPr>
                        <a:rPr kumimoji="1" lang="en-US" altLang="zh-CN" sz="2000" b="0" i="0" dirty="0" smtClean="0">
                          <a:latin typeface="Cambria Math" charset="0"/>
                        </a:rPr>
                        <m:t>True</m:t>
                      </m:r>
                      <m:r>
                        <m:rPr>
                          <m:nor/>
                        </m:rPr>
                        <a:rPr kumimoji="1" lang="en-US" altLang="zh-CN" sz="2000" b="0" i="0" dirty="0" smtClean="0">
                          <a:latin typeface="Cambria Math" charset="0"/>
                        </a:rPr>
                        <m:t> </m:t>
                      </m:r>
                      <m:r>
                        <m:rPr>
                          <m:nor/>
                        </m:rPr>
                        <a:rPr kumimoji="1" lang="en-US" altLang="zh-CN" sz="2000" b="0" i="0" dirty="0" smtClean="0">
                          <a:latin typeface="Cambria Math" charset="0"/>
                        </a:rPr>
                        <m:t>Positive</m:t>
                      </m:r>
                      <m:r>
                        <m:rPr>
                          <m:nor/>
                        </m:rPr>
                        <a:rPr kumimoji="1" lang="en-US" altLang="zh-CN" sz="2000" b="0" i="0" dirty="0" smtClean="0">
                          <a:latin typeface="Cambria Math" charset="0"/>
                        </a:rPr>
                        <m:t> </m:t>
                      </m:r>
                      <m:r>
                        <m:rPr>
                          <m:nor/>
                        </m:rPr>
                        <a:rPr kumimoji="1" lang="en-US" altLang="zh-CN" sz="2000" b="0" i="0" dirty="0" smtClean="0">
                          <a:latin typeface="Cambria Math" charset="0"/>
                        </a:rPr>
                        <m:t>Rate</m:t>
                      </m:r>
                      <m:r>
                        <m:rPr>
                          <m:nor/>
                        </m:rPr>
                        <a:rPr kumimoji="1" lang="en-US" altLang="zh-CN" sz="2000" b="0" i="0" dirty="0" smtClean="0">
                          <a:latin typeface="Cambria Math" charset="0"/>
                        </a:rPr>
                        <m:t> (</m:t>
                      </m:r>
                      <m:r>
                        <m:rPr>
                          <m:nor/>
                        </m:rPr>
                        <a:rPr kumimoji="1" lang="en-US" altLang="zh-CN" sz="2000" b="0" i="0" dirty="0" smtClean="0">
                          <a:latin typeface="Cambria Math" charset="0"/>
                        </a:rPr>
                        <m:t>TPR</m:t>
                      </m:r>
                      <m:r>
                        <m:rPr>
                          <m:nor/>
                        </m:rPr>
                        <a:rPr kumimoji="1" lang="en-US" altLang="zh-CN" sz="2000" b="0" i="0" dirty="0" smtClean="0">
                          <a:latin typeface="Cambria Math" charset="0"/>
                        </a:rPr>
                        <m:t>) =</m:t>
                      </m:r>
                      <m:f>
                        <m:fPr>
                          <m:ctrlPr>
                            <a:rPr kumimoji="1" lang="bg-BG" altLang="zh-CN" sz="2000" b="0" i="1" dirty="0" smtClean="0">
                              <a:latin typeface="Cambria Math" charset="0"/>
                            </a:rPr>
                          </m:ctrlPr>
                        </m:fPr>
                        <m:num>
                          <m:r>
                            <a:rPr kumimoji="1" lang="en-US" altLang="zh-CN" sz="2000" b="0" i="1" dirty="0" smtClean="0">
                              <a:latin typeface="Cambria Math" charset="0"/>
                            </a:rPr>
                            <m:t>𝑇𝑃</m:t>
                          </m:r>
                        </m:num>
                        <m:den>
                          <m:r>
                            <a:rPr kumimoji="1" lang="en-US" altLang="zh-CN" sz="2000" b="0" i="1" dirty="0" smtClean="0">
                              <a:latin typeface="Cambria Math" charset="0"/>
                            </a:rPr>
                            <m:t>𝑇𝑃</m:t>
                          </m:r>
                          <m:r>
                            <a:rPr kumimoji="1" lang="en-US" altLang="zh-CN" sz="2000" b="0" i="1" dirty="0" smtClean="0">
                              <a:latin typeface="Cambria Math" charset="0"/>
                            </a:rPr>
                            <m:t>+</m:t>
                          </m:r>
                          <m:r>
                            <a:rPr kumimoji="1" lang="en-US" altLang="zh-CN" sz="2000" b="0" i="1" dirty="0" smtClean="0">
                              <a:latin typeface="Cambria Math" charset="0"/>
                            </a:rPr>
                            <m:t>𝐹𝑁</m:t>
                          </m:r>
                        </m:den>
                      </m:f>
                      <m:r>
                        <a:rPr kumimoji="1" lang="en-US" altLang="zh-CN" sz="2000" b="0" i="1" dirty="0" smtClean="0">
                          <a:latin typeface="Cambria Math" charset="0"/>
                        </a:rPr>
                        <m:t>=</m:t>
                      </m:r>
                      <m:r>
                        <a:rPr kumimoji="1" lang="en-US" altLang="zh-CN" sz="2000" b="0" i="1" dirty="0" smtClean="0">
                          <a:latin typeface="Cambria Math" charset="0"/>
                        </a:rPr>
                        <m:t>𝑅𝑒𝑐𝑎𝑙𝑙</m:t>
                      </m:r>
                    </m:oMath>
                  </m:oMathPara>
                </a14:m>
                <a:endParaRPr kumimoji="1" lang="en-US" altLang="zh-CN" sz="2000" dirty="0" smtClean="0"/>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𝐹𝑎𝑠𝑙𝑒</m:t>
                      </m:r>
                      <m:r>
                        <a:rPr kumimoji="1" lang="en-US" altLang="zh-CN" sz="2000" b="0" i="1" smtClean="0">
                          <a:latin typeface="Cambria Math" charset="0"/>
                        </a:rPr>
                        <m:t> </m:t>
                      </m:r>
                      <m:r>
                        <a:rPr kumimoji="1" lang="en-US" altLang="zh-CN" sz="2000" b="0" i="1" smtClean="0">
                          <a:latin typeface="Cambria Math" charset="0"/>
                        </a:rPr>
                        <m:t>𝑃𝑜𝑠𝑖𝑡𝑖𝑣𝑒</m:t>
                      </m:r>
                      <m:r>
                        <a:rPr kumimoji="1" lang="en-US" altLang="zh-CN" sz="2000" b="0" i="1" smtClean="0">
                          <a:latin typeface="Cambria Math" charset="0"/>
                        </a:rPr>
                        <m:t> </m:t>
                      </m:r>
                      <m:r>
                        <a:rPr kumimoji="1" lang="en-US" altLang="zh-CN" sz="2000" b="0" i="1" smtClean="0">
                          <a:latin typeface="Cambria Math" charset="0"/>
                        </a:rPr>
                        <m:t>𝑅𝑎𝑡𝑒</m:t>
                      </m:r>
                      <m:d>
                        <m:dPr>
                          <m:ctrlPr>
                            <a:rPr kumimoji="1" lang="en-US" altLang="zh-CN" sz="2000" b="0" i="1" smtClean="0">
                              <a:latin typeface="Cambria Math" charset="0"/>
                            </a:rPr>
                          </m:ctrlPr>
                        </m:dPr>
                        <m:e>
                          <m:r>
                            <a:rPr kumimoji="1" lang="en-US" altLang="zh-CN" sz="2000" b="0" i="1" smtClean="0">
                              <a:latin typeface="Cambria Math" charset="0"/>
                            </a:rPr>
                            <m:t>𝐹𝑃𝑅</m:t>
                          </m:r>
                        </m:e>
                      </m:d>
                      <m:r>
                        <a:rPr kumimoji="1" lang="en-US" altLang="zh-CN" sz="2000" b="0" i="1" smtClean="0">
                          <a:latin typeface="Cambria Math" charset="0"/>
                        </a:rPr>
                        <m:t>=</m:t>
                      </m:r>
                      <m:f>
                        <m:fPr>
                          <m:ctrlPr>
                            <a:rPr kumimoji="1" lang="bg-BG" altLang="zh-CN" sz="2000" b="0" i="1" smtClean="0">
                              <a:latin typeface="Cambria Math" charset="0"/>
                            </a:rPr>
                          </m:ctrlPr>
                        </m:fPr>
                        <m:num>
                          <m:r>
                            <a:rPr kumimoji="1" lang="en-US" altLang="zh-CN" sz="2000" b="0" i="1" smtClean="0">
                              <a:latin typeface="Cambria Math" charset="0"/>
                            </a:rPr>
                            <m:t>𝐹𝑃</m:t>
                          </m:r>
                        </m:num>
                        <m:den>
                          <m:r>
                            <a:rPr kumimoji="1" lang="en-US" altLang="zh-CN" sz="2000" b="0" i="1" smtClean="0">
                              <a:latin typeface="Cambria Math" charset="0"/>
                            </a:rPr>
                            <m:t>𝐹𝑃</m:t>
                          </m:r>
                          <m:r>
                            <a:rPr kumimoji="1" lang="en-US" altLang="zh-CN" sz="2000" b="0" i="1" smtClean="0">
                              <a:latin typeface="Cambria Math" charset="0"/>
                            </a:rPr>
                            <m:t>+</m:t>
                          </m:r>
                          <m:r>
                            <a:rPr kumimoji="1" lang="en-US" altLang="zh-CN" sz="2000" b="0" i="1" smtClean="0">
                              <a:latin typeface="Cambria Math" charset="0"/>
                            </a:rPr>
                            <m:t>𝑇𝑁</m:t>
                          </m:r>
                        </m:den>
                      </m:f>
                    </m:oMath>
                  </m:oMathPara>
                </a14:m>
                <a:endParaRPr kumimoji="1" lang="zh-CN" altLang="en-US" sz="2000" dirty="0" smtClean="0"/>
              </a:p>
              <a:p>
                <a:pPr marL="0" indent="0">
                  <a:spcBef>
                    <a:spcPts val="1200"/>
                  </a:spcBef>
                  <a:spcAft>
                    <a:spcPts val="1200"/>
                  </a:spcAft>
                  <a:buNone/>
                </a:pPr>
                <a:r>
                  <a:rPr kumimoji="1" lang="en-US" altLang="zh-CN" sz="2000" dirty="0" smtClean="0"/>
                  <a:t>FRP</a:t>
                </a:r>
                <a:r>
                  <a:rPr kumimoji="1" lang="zh-CN" altLang="en-US" sz="2000" dirty="0" smtClean="0"/>
                  <a:t>反映的是所有被预测为违约样本中，真实为非违约样本的比例。</a:t>
                </a:r>
              </a:p>
              <a:p>
                <a:pPr marL="0" indent="0">
                  <a:spcBef>
                    <a:spcPts val="1200"/>
                  </a:spcBef>
                  <a:spcAft>
                    <a:spcPts val="1200"/>
                  </a:spcAft>
                  <a:buNone/>
                </a:pPr>
                <a:r>
                  <a:rPr kumimoji="1" lang="zh-CN" altLang="en-US" sz="2000" dirty="0" smtClean="0"/>
                  <a:t>类似的，我们希望</a:t>
                </a:r>
                <a:r>
                  <a:rPr kumimoji="1" lang="en-US" altLang="zh-CN" sz="2000" dirty="0" smtClean="0"/>
                  <a:t>TPR</a:t>
                </a:r>
                <a:r>
                  <a:rPr kumimoji="1" lang="zh-CN" altLang="en-US" sz="2000" dirty="0" smtClean="0"/>
                  <a:t>达到最大</a:t>
                </a:r>
                <a:r>
                  <a:rPr kumimoji="1" lang="en-US" altLang="zh-CN" sz="2000" dirty="0" smtClean="0"/>
                  <a:t>100%</a:t>
                </a:r>
                <a:r>
                  <a:rPr kumimoji="1" lang="zh-CN" altLang="en-US" sz="2000" dirty="0" smtClean="0"/>
                  <a:t>，同时</a:t>
                </a:r>
                <a:r>
                  <a:rPr kumimoji="1" lang="en-US" altLang="zh-CN" sz="2000" dirty="0" smtClean="0"/>
                  <a:t>FPR</a:t>
                </a:r>
                <a:r>
                  <a:rPr kumimoji="1" lang="zh-CN" altLang="en-US" sz="2000" dirty="0" smtClean="0"/>
                  <a:t>达到最小</a:t>
                </a:r>
                <a:r>
                  <a:rPr kumimoji="1" lang="en-US" altLang="zh-CN" sz="2000" dirty="0" smtClean="0"/>
                  <a:t>0%</a:t>
                </a:r>
                <a:r>
                  <a:rPr kumimoji="1" lang="zh-CN" altLang="en-US" sz="2000" dirty="0" smtClean="0"/>
                  <a:t>。此时意味着所有的违约样本都能被识别出来，而没有非违约样本被误判。但只有理想模型才能达到这种效果。</a:t>
                </a:r>
                <a:endParaRPr kumimoji="1"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6" t="-1925"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0659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模型的预测性与</a:t>
            </a:r>
            <a:r>
              <a:rPr lang="zh-CN" altLang="en-US" dirty="0"/>
              <a:t>混淆矩阵</a:t>
            </a:r>
            <a:endParaRPr kumimoji="1" lang="zh-CN" altLang="en-US" dirty="0"/>
          </a:p>
        </p:txBody>
      </p:sp>
      <p:sp>
        <p:nvSpPr>
          <p:cNvPr id="3" name="内容占位符 2"/>
          <p:cNvSpPr>
            <a:spLocks noGrp="1"/>
          </p:cNvSpPr>
          <p:nvPr>
            <p:ph idx="1"/>
          </p:nvPr>
        </p:nvSpPr>
        <p:spPr>
          <a:xfrm>
            <a:off x="359508" y="884279"/>
            <a:ext cx="6950464" cy="5383037"/>
          </a:xfrm>
        </p:spPr>
        <p:txBody>
          <a:bodyPr/>
          <a:lstStyle/>
          <a:p>
            <a:r>
              <a:rPr kumimoji="1" lang="en-US" altLang="zh-CN" dirty="0"/>
              <a:t>ROC</a:t>
            </a:r>
            <a:r>
              <a:rPr kumimoji="1" lang="zh-CN" altLang="en-US" dirty="0"/>
              <a:t>与</a:t>
            </a:r>
            <a:r>
              <a:rPr kumimoji="1" lang="en-US" altLang="zh-CN" dirty="0" smtClean="0"/>
              <a:t>AUC</a:t>
            </a:r>
            <a:r>
              <a:rPr kumimoji="1" lang="zh-CN" altLang="en-US" dirty="0" smtClean="0"/>
              <a:t>（</a:t>
            </a:r>
            <a:r>
              <a:rPr kumimoji="1" lang="zh-CN" altLang="en-US" dirty="0" smtClean="0"/>
              <a:t>续</a:t>
            </a:r>
            <a:r>
              <a:rPr kumimoji="1" lang="zh-CN" altLang="en-US" dirty="0" smtClean="0"/>
              <a:t>）</a:t>
            </a:r>
            <a:endParaRPr kumimoji="1" lang="en-US" altLang="zh-CN" dirty="0" smtClean="0"/>
          </a:p>
          <a:p>
            <a:pPr marL="0" indent="0">
              <a:spcBef>
                <a:spcPts val="1200"/>
              </a:spcBef>
              <a:spcAft>
                <a:spcPts val="1200"/>
              </a:spcAft>
              <a:buNone/>
            </a:pPr>
            <a:r>
              <a:rPr kumimoji="1" lang="zh-CN" altLang="en-US" sz="2000" dirty="0" smtClean="0"/>
              <a:t>比较好的评分模型意味着当</a:t>
            </a:r>
            <a:r>
              <a:rPr kumimoji="1" lang="en-US" altLang="zh-CN" sz="2000" dirty="0" smtClean="0"/>
              <a:t>FPR</a:t>
            </a:r>
            <a:r>
              <a:rPr kumimoji="1" lang="zh-CN" altLang="en-US" sz="2000" dirty="0" smtClean="0"/>
              <a:t>较低时，</a:t>
            </a:r>
            <a:r>
              <a:rPr kumimoji="1" lang="en-US" altLang="zh-CN" sz="2000" dirty="0" smtClean="0"/>
              <a:t>TPR</a:t>
            </a:r>
            <a:r>
              <a:rPr kumimoji="1" lang="zh-CN" altLang="en-US" sz="2000" dirty="0" smtClean="0"/>
              <a:t>能相对达到比较大的值。反映在</a:t>
            </a:r>
            <a:r>
              <a:rPr kumimoji="1" lang="en-US" altLang="zh-CN" sz="2000" dirty="0" smtClean="0"/>
              <a:t>ROC</a:t>
            </a:r>
            <a:r>
              <a:rPr kumimoji="1" lang="zh-CN" altLang="en-US" sz="2000" dirty="0" smtClean="0"/>
              <a:t>曲线上，就是曲线尽可能的靠近（</a:t>
            </a:r>
            <a:r>
              <a:rPr kumimoji="1" lang="en-US" altLang="zh-CN" sz="2000" dirty="0" smtClean="0"/>
              <a:t>0</a:t>
            </a:r>
            <a:r>
              <a:rPr kumimoji="1" lang="zh-CN" altLang="en-US" sz="2000" dirty="0" smtClean="0"/>
              <a:t>，</a:t>
            </a:r>
            <a:r>
              <a:rPr kumimoji="1" lang="en-US" altLang="zh-CN" sz="2000" dirty="0" smtClean="0"/>
              <a:t>1</a:t>
            </a:r>
            <a:r>
              <a:rPr kumimoji="1" lang="zh-CN" altLang="en-US" sz="2000" dirty="0" smtClean="0"/>
              <a:t>）点。</a:t>
            </a:r>
          </a:p>
          <a:p>
            <a:pPr marL="0" indent="0">
              <a:spcBef>
                <a:spcPts val="1200"/>
              </a:spcBef>
              <a:spcAft>
                <a:spcPts val="1200"/>
              </a:spcAft>
              <a:buNone/>
            </a:pPr>
            <a:r>
              <a:rPr kumimoji="1" lang="zh-CN" altLang="en-US" sz="2000" dirty="0" smtClean="0"/>
              <a:t>坏的模型意味着好坏样本均匀散落在全部评分中，即</a:t>
            </a:r>
            <a:r>
              <a:rPr kumimoji="1" lang="en-US" altLang="zh-CN" sz="2000" dirty="0" smtClean="0"/>
              <a:t>TPR</a:t>
            </a:r>
            <a:r>
              <a:rPr kumimoji="1" lang="zh-CN" altLang="en-US" sz="2000" dirty="0" smtClean="0"/>
              <a:t>和</a:t>
            </a:r>
            <a:r>
              <a:rPr kumimoji="1" lang="en-US" altLang="zh-CN" sz="2000" dirty="0" smtClean="0"/>
              <a:t>FPR</a:t>
            </a:r>
            <a:r>
              <a:rPr kumimoji="1" lang="zh-CN" altLang="en-US" sz="2000" dirty="0" smtClean="0"/>
              <a:t>的增长速率相近。此时</a:t>
            </a:r>
            <a:r>
              <a:rPr kumimoji="1" lang="en-US" altLang="zh-CN" sz="2000" dirty="0" smtClean="0"/>
              <a:t>ROC</a:t>
            </a:r>
            <a:r>
              <a:rPr kumimoji="1" lang="zh-CN" altLang="en-US" sz="2000" dirty="0" smtClean="0"/>
              <a:t>曲线近似对角线。该模型近似随机判别的模型。</a:t>
            </a:r>
          </a:p>
          <a:p>
            <a:pPr marL="0" indent="0">
              <a:spcBef>
                <a:spcPts val="1200"/>
              </a:spcBef>
              <a:spcAft>
                <a:spcPts val="1200"/>
              </a:spcAft>
              <a:buNone/>
            </a:pPr>
            <a:r>
              <a:rPr kumimoji="1" lang="zh-CN" altLang="en-US" sz="2000" dirty="0" smtClean="0"/>
              <a:t>更坏的模型则将违约样本给予高分，将非违约样给予低分，此时</a:t>
            </a:r>
            <a:r>
              <a:rPr kumimoji="1" lang="en-US" altLang="zh-CN" sz="2000" dirty="0" smtClean="0"/>
              <a:t>ROC</a:t>
            </a:r>
            <a:r>
              <a:rPr kumimoji="1" lang="zh-CN" altLang="en-US" sz="2000" dirty="0" smtClean="0"/>
              <a:t>曲线低于对角线。</a:t>
            </a:r>
          </a:p>
          <a:p>
            <a:pPr marL="0" indent="0">
              <a:spcBef>
                <a:spcPts val="1200"/>
              </a:spcBef>
              <a:spcAft>
                <a:spcPts val="1200"/>
              </a:spcAft>
              <a:buNone/>
            </a:pPr>
            <a:r>
              <a:rPr kumimoji="1" lang="zh-CN" altLang="en-US" sz="2000" dirty="0" smtClean="0"/>
              <a:t>如何衡量</a:t>
            </a:r>
            <a:r>
              <a:rPr kumimoji="1" lang="en-US" altLang="zh-CN" sz="2000" dirty="0" smtClean="0"/>
              <a:t>ROC</a:t>
            </a:r>
            <a:r>
              <a:rPr kumimoji="1" lang="zh-CN" altLang="en-US" sz="2000" dirty="0" smtClean="0"/>
              <a:t>与</a:t>
            </a:r>
            <a:r>
              <a:rPr kumimoji="1" lang="zh-CN" altLang="en-US" sz="2000" dirty="0"/>
              <a:t>（</a:t>
            </a:r>
            <a:r>
              <a:rPr kumimoji="1" lang="en-US" altLang="zh-CN" sz="2000" dirty="0"/>
              <a:t>0</a:t>
            </a:r>
            <a:r>
              <a:rPr kumimoji="1" lang="zh-CN" altLang="en-US" sz="2000" dirty="0"/>
              <a:t>，</a:t>
            </a:r>
            <a:r>
              <a:rPr kumimoji="1" lang="en-US" altLang="zh-CN" sz="2000" dirty="0"/>
              <a:t>1</a:t>
            </a:r>
            <a:r>
              <a:rPr kumimoji="1" lang="zh-CN" altLang="en-US" sz="2000" dirty="0" smtClean="0"/>
              <a:t>）</a:t>
            </a:r>
            <a:r>
              <a:rPr kumimoji="1" lang="zh-CN" altLang="en-US" sz="2000" dirty="0" smtClean="0"/>
              <a:t>接近的程度呢？曲线下的面积是较好的度量工具。该面积被称为</a:t>
            </a:r>
            <a:r>
              <a:rPr kumimoji="1" lang="en-US" altLang="zh-CN" sz="2000" dirty="0" smtClean="0"/>
              <a:t>AUC</a:t>
            </a:r>
            <a:r>
              <a:rPr kumimoji="1" lang="zh-CN" altLang="en-US" sz="2000" dirty="0" smtClean="0"/>
              <a:t>（</a:t>
            </a:r>
            <a:r>
              <a:rPr kumimoji="1" lang="en-US" altLang="zh-CN" sz="2000" dirty="0" smtClean="0"/>
              <a:t>Area</a:t>
            </a:r>
            <a:r>
              <a:rPr kumimoji="1" lang="zh-CN" altLang="en-US" sz="2000" dirty="0" smtClean="0"/>
              <a:t> </a:t>
            </a:r>
            <a:r>
              <a:rPr kumimoji="1" lang="en-US" altLang="zh-CN" sz="2000" dirty="0" smtClean="0"/>
              <a:t>Under</a:t>
            </a:r>
            <a:r>
              <a:rPr kumimoji="1" lang="zh-CN" altLang="en-US" sz="2000" dirty="0" smtClean="0"/>
              <a:t> </a:t>
            </a:r>
            <a:r>
              <a:rPr kumimoji="1" lang="en-US" altLang="zh-CN" sz="2000" dirty="0" smtClean="0"/>
              <a:t>Curve</a:t>
            </a:r>
            <a:r>
              <a:rPr kumimoji="1" lang="zh-CN" altLang="en-US" sz="2000" dirty="0" smtClean="0"/>
              <a:t>）。当</a:t>
            </a:r>
            <a:r>
              <a:rPr kumimoji="1" lang="en-US" altLang="zh-CN" sz="2000" dirty="0" smtClean="0"/>
              <a:t>AUC</a:t>
            </a:r>
            <a:r>
              <a:rPr kumimoji="1" lang="zh-CN" altLang="en-US" sz="2000" dirty="0" smtClean="0"/>
              <a:t>较大时，说明模型的预测能力很强。通常用</a:t>
            </a:r>
            <a:r>
              <a:rPr kumimoji="1" lang="en-US" altLang="zh-CN" sz="2000" dirty="0" smtClean="0"/>
              <a:t>70%</a:t>
            </a:r>
            <a:r>
              <a:rPr kumimoji="1" lang="zh-CN" altLang="en-US" sz="2000" dirty="0" smtClean="0"/>
              <a:t>作为评估</a:t>
            </a:r>
            <a:r>
              <a:rPr kumimoji="1" lang="en-US" altLang="zh-CN" sz="2000" dirty="0" smtClean="0"/>
              <a:t>AUC</a:t>
            </a:r>
            <a:r>
              <a:rPr kumimoji="1" lang="zh-CN" altLang="en-US" sz="2000" dirty="0" smtClean="0"/>
              <a:t>的阈值。</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971" y="1588247"/>
            <a:ext cx="4241800" cy="3975100"/>
          </a:xfrm>
          <a:prstGeom prst="rect">
            <a:avLst/>
          </a:prstGeom>
        </p:spPr>
      </p:pic>
    </p:spTree>
    <p:extLst>
      <p:ext uri="{BB962C8B-B14F-4D97-AF65-F5344CB8AC3E}">
        <p14:creationId xmlns:p14="http://schemas.microsoft.com/office/powerpoint/2010/main" val="1970086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a:t>
            </a:r>
            <a:r>
              <a:rPr kumimoji="1" lang="zh-CN" altLang="en-US" dirty="0" smtClean="0"/>
              <a:t>预测性</a:t>
            </a:r>
            <a:r>
              <a:rPr kumimoji="1" lang="zh-CN" altLang="en-US" dirty="0" smtClean="0"/>
              <a:t>和区分性的总结</a:t>
            </a:r>
            <a:endParaRPr kumimoji="1" lang="zh-CN" altLang="en-US" dirty="0"/>
          </a:p>
        </p:txBody>
      </p:sp>
      <p:sp>
        <p:nvSpPr>
          <p:cNvPr id="3" name="内容占位符 2"/>
          <p:cNvSpPr>
            <a:spLocks noGrp="1"/>
          </p:cNvSpPr>
          <p:nvPr>
            <p:ph idx="1"/>
          </p:nvPr>
        </p:nvSpPr>
        <p:spPr/>
        <p:txBody>
          <a:bodyPr/>
          <a:lstStyle/>
          <a:p>
            <a:r>
              <a:rPr kumimoji="1" lang="zh-CN" altLang="en-US" dirty="0"/>
              <a:t>模型的预测性和区分性的</a:t>
            </a:r>
            <a:r>
              <a:rPr kumimoji="1" lang="zh-CN" altLang="en-US" dirty="0" smtClean="0"/>
              <a:t>总结</a:t>
            </a:r>
          </a:p>
          <a:p>
            <a:pPr marL="0" indent="0">
              <a:buNone/>
            </a:pPr>
            <a:r>
              <a:rPr kumimoji="1" lang="zh-CN" altLang="en-US" sz="2000" dirty="0" smtClean="0"/>
              <a:t>需要注意的是，在衡量模型的预测性和区分性的时候，需要知道样本的违约标签，意味着需要等待一个完整的表现期。如果表现期定位</a:t>
            </a:r>
            <a:r>
              <a:rPr kumimoji="1" lang="en-US" altLang="zh-CN" sz="2000" dirty="0" smtClean="0"/>
              <a:t>1</a:t>
            </a:r>
            <a:r>
              <a:rPr kumimoji="1" lang="zh-CN" altLang="en-US" sz="2000" dirty="0" smtClean="0"/>
              <a:t>年，则现在只能衡量模型在</a:t>
            </a:r>
            <a:r>
              <a:rPr kumimoji="1" lang="en-US" altLang="zh-CN" sz="2000" dirty="0" smtClean="0"/>
              <a:t>1</a:t>
            </a:r>
            <a:r>
              <a:rPr kumimoji="1" lang="zh-CN" altLang="en-US" sz="2000" dirty="0" smtClean="0"/>
              <a:t>年前的</a:t>
            </a:r>
            <a:r>
              <a:rPr kumimoji="1" lang="zh-CN" altLang="en-US" sz="2000" dirty="0"/>
              <a:t>预测性和</a:t>
            </a:r>
            <a:r>
              <a:rPr kumimoji="1" lang="zh-CN" altLang="en-US" sz="2000" dirty="0" smtClean="0"/>
              <a:t>区分性。</a:t>
            </a:r>
          </a:p>
          <a:p>
            <a:pPr marL="0" indent="0">
              <a:buNone/>
            </a:pPr>
            <a:endParaRPr kumimoji="1" lang="zh-CN" altLang="en-US" sz="2000" dirty="0"/>
          </a:p>
          <a:p>
            <a:pPr marL="0" indent="0">
              <a:buNone/>
            </a:pPr>
            <a:endParaRPr kumimoji="1" lang="zh-CN" altLang="en-US" sz="2000" dirty="0"/>
          </a:p>
        </p:txBody>
      </p:sp>
      <p:cxnSp>
        <p:nvCxnSpPr>
          <p:cNvPr id="5" name="直线箭头连接符 4"/>
          <p:cNvCxnSpPr/>
          <p:nvPr/>
        </p:nvCxnSpPr>
        <p:spPr>
          <a:xfrm flipV="1">
            <a:off x="1909482" y="3254188"/>
            <a:ext cx="7960659" cy="4034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190565" y="2770094"/>
            <a:ext cx="13447" cy="1075765"/>
          </a:xfrm>
          <a:prstGeom prst="line">
            <a:avLst/>
          </a:prstGeom>
          <a:ln w="34925">
            <a:prstDash val="dash"/>
            <a:tailEnd type="non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rot="16200000">
            <a:off x="2971801" y="2783540"/>
            <a:ext cx="645459" cy="2635625"/>
          </a:xfrm>
          <a:prstGeom prst="leftBrace">
            <a:avLst/>
          </a:prstGeom>
          <a:ln w="3492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左大括号 10"/>
          <p:cNvSpPr/>
          <p:nvPr/>
        </p:nvSpPr>
        <p:spPr>
          <a:xfrm rot="16200000">
            <a:off x="7503458" y="2057398"/>
            <a:ext cx="645459" cy="4087907"/>
          </a:xfrm>
          <a:prstGeom prst="leftBrace">
            <a:avLst/>
          </a:prstGeom>
          <a:ln w="3492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文本框 11"/>
          <p:cNvSpPr txBox="1"/>
          <p:nvPr/>
        </p:nvSpPr>
        <p:spPr>
          <a:xfrm>
            <a:off x="7387605" y="4723507"/>
            <a:ext cx="877163" cy="369332"/>
          </a:xfrm>
          <a:prstGeom prst="rect">
            <a:avLst/>
          </a:prstGeom>
          <a:noFill/>
        </p:spPr>
        <p:txBody>
          <a:bodyPr wrap="none" rtlCol="0">
            <a:spAutoFit/>
          </a:bodyPr>
          <a:lstStyle/>
          <a:p>
            <a:r>
              <a:rPr kumimoji="1" lang="zh-CN" altLang="en-US" smtClean="0"/>
              <a:t>表现期</a:t>
            </a:r>
            <a:endParaRPr kumimoji="1" lang="zh-CN" altLang="en-US"/>
          </a:p>
        </p:txBody>
      </p:sp>
      <p:sp>
        <p:nvSpPr>
          <p:cNvPr id="13" name="文本框 12"/>
          <p:cNvSpPr txBox="1"/>
          <p:nvPr/>
        </p:nvSpPr>
        <p:spPr>
          <a:xfrm>
            <a:off x="2855948" y="4723507"/>
            <a:ext cx="877163" cy="369332"/>
          </a:xfrm>
          <a:prstGeom prst="rect">
            <a:avLst/>
          </a:prstGeom>
          <a:noFill/>
        </p:spPr>
        <p:txBody>
          <a:bodyPr wrap="none" rtlCol="0">
            <a:spAutoFit/>
          </a:bodyPr>
          <a:lstStyle/>
          <a:p>
            <a:r>
              <a:rPr kumimoji="1" lang="zh-CN" altLang="en-US" dirty="0" smtClean="0"/>
              <a:t>观察期</a:t>
            </a:r>
            <a:endParaRPr kumimoji="1" lang="zh-CN" altLang="en-US" dirty="0"/>
          </a:p>
        </p:txBody>
      </p:sp>
      <p:sp>
        <p:nvSpPr>
          <p:cNvPr id="14" name="文本框 13"/>
          <p:cNvSpPr txBox="1"/>
          <p:nvPr/>
        </p:nvSpPr>
        <p:spPr>
          <a:xfrm>
            <a:off x="4751983" y="2288678"/>
            <a:ext cx="1121461" cy="369332"/>
          </a:xfrm>
          <a:prstGeom prst="rect">
            <a:avLst/>
          </a:prstGeom>
          <a:noFill/>
        </p:spPr>
        <p:txBody>
          <a:bodyPr wrap="none" rtlCol="0">
            <a:spAutoFit/>
          </a:bodyPr>
          <a:lstStyle/>
          <a:p>
            <a:r>
              <a:rPr kumimoji="1" lang="zh-CN" altLang="en-US" dirty="0" smtClean="0"/>
              <a:t>评分时刻</a:t>
            </a:r>
            <a:endParaRPr kumimoji="1" lang="zh-CN" altLang="en-US" dirty="0"/>
          </a:p>
        </p:txBody>
      </p:sp>
    </p:spTree>
    <p:extLst>
      <p:ext uri="{BB962C8B-B14F-4D97-AF65-F5344CB8AC3E}">
        <p14:creationId xmlns:p14="http://schemas.microsoft.com/office/powerpoint/2010/main" val="1393241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模型的</a:t>
            </a:r>
            <a:r>
              <a:rPr lang="zh-CN" altLang="zh-CN" dirty="0" smtClean="0"/>
              <a:t>平稳性</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59507" y="884279"/>
                <a:ext cx="11471419" cy="5825803"/>
              </a:xfrm>
            </p:spPr>
            <p:txBody>
              <a:bodyPr>
                <a:normAutofit/>
              </a:bodyPr>
              <a:lstStyle/>
              <a:p>
                <a:r>
                  <a:rPr kumimoji="1" lang="zh-CN" altLang="en-US" dirty="0" smtClean="0"/>
                  <a:t>平稳性</a:t>
                </a:r>
              </a:p>
              <a:p>
                <a:pPr marL="0" indent="0">
                  <a:spcBef>
                    <a:spcPts val="1200"/>
                  </a:spcBef>
                  <a:spcAft>
                    <a:spcPts val="1200"/>
                  </a:spcAft>
                  <a:buNone/>
                </a:pPr>
                <a:r>
                  <a:rPr kumimoji="1" lang="zh-CN" altLang="en-US" sz="2000" dirty="0" smtClean="0"/>
                  <a:t>评分模型追求平稳性，即当信贷产品、客群、宏观经济、监管政策等没有发生大的变化时，在不同客群或者相同客群不同时间上的评分的结果应该相对保持稳定。由于评分卡模型的入模变量已经经过分箱处理，消除了有细微的变化对评分结果带来的影响，因此“随机性”的因素已经得到了一定的控制。在这样的情况下，如果评分结果发生较激烈的变化，说明模型的平稳性发生弱化。</a:t>
                </a:r>
              </a:p>
              <a:p>
                <a:pPr marL="0" indent="0">
                  <a:spcBef>
                    <a:spcPts val="1200"/>
                  </a:spcBef>
                  <a:spcAft>
                    <a:spcPts val="1200"/>
                  </a:spcAft>
                  <a:buNone/>
                </a:pPr>
                <a:r>
                  <a:rPr kumimoji="1" lang="zh-CN" altLang="en-US" sz="2000" dirty="0" smtClean="0"/>
                  <a:t>在评分模型中，通常用</a:t>
                </a:r>
                <a:r>
                  <a:rPr kumimoji="1" lang="en-US" altLang="zh-CN" sz="2000" dirty="0" smtClean="0"/>
                  <a:t>PSI</a:t>
                </a:r>
                <a:r>
                  <a:rPr kumimoji="1" lang="zh-CN" altLang="en-US" sz="2000" dirty="0" smtClean="0"/>
                  <a:t>指标来衡量模型的平稳性。计算如下：</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𝑃𝑆𝐼</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𝐾</m:t>
                          </m:r>
                        </m:sup>
                        <m:e>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𝑈</m:t>
                                  </m:r>
                                </m:e>
                                <m:sub>
                                  <m:r>
                                    <a:rPr kumimoji="1" lang="en-US" altLang="zh-CN" sz="2000" b="0" i="1" smtClean="0">
                                      <a:latin typeface="Cambria Math" charset="0"/>
                                    </a:rPr>
                                    <m:t>𝑖</m:t>
                                  </m:r>
                                </m:sub>
                              </m:sSub>
                              <m:r>
                                <a:rPr kumimoji="1" lang="en-US" altLang="zh-CN" sz="2000" b="0" i="1" smtClean="0">
                                  <a:latin typeface="Cambria Math" charset="0"/>
                                </a:rPr>
                                <m:t>−</m:t>
                              </m:r>
                              <m:sSub>
                                <m:sSubPr>
                                  <m:ctrlPr>
                                    <a:rPr kumimoji="1" lang="en-US" altLang="zh-CN" sz="2000" b="0" i="1" smtClean="0">
                                      <a:latin typeface="Cambria Math" charset="0"/>
                                    </a:rPr>
                                  </m:ctrlPr>
                                </m:sSubPr>
                                <m:e>
                                  <m:r>
                                    <a:rPr kumimoji="1" lang="en-US" altLang="zh-CN" sz="2000" b="0" i="1" smtClean="0">
                                      <a:latin typeface="Cambria Math" charset="0"/>
                                    </a:rPr>
                                    <m:t>𝑉</m:t>
                                  </m:r>
                                </m:e>
                                <m:sub>
                                  <m:r>
                                    <a:rPr kumimoji="1" lang="en-US" altLang="zh-CN" sz="2000" b="0" i="1" smtClean="0">
                                      <a:latin typeface="Cambria Math" charset="0"/>
                                    </a:rPr>
                                    <m:t>𝑖</m:t>
                                  </m:r>
                                </m:sub>
                              </m:sSub>
                            </m:e>
                          </m:d>
                          <m:r>
                            <a:rPr kumimoji="1" lang="en-US" altLang="zh-CN" sz="2000" b="0" i="1" smtClean="0">
                              <a:latin typeface="Cambria Math" charset="0"/>
                            </a:rPr>
                            <m:t>×</m:t>
                          </m:r>
                          <m:r>
                            <m:rPr>
                              <m:sty m:val="p"/>
                            </m:rPr>
                            <a:rPr kumimoji="1" lang="en-US" altLang="zh-CN" sz="2000" b="0" i="0" smtClean="0">
                              <a:latin typeface="Cambria Math" charset="0"/>
                            </a:rPr>
                            <m:t>log</m:t>
                          </m:r>
                          <m:r>
                            <a:rPr kumimoji="1" lang="en-US" altLang="zh-CN" sz="2000" b="0" i="1" smtClean="0">
                              <a:latin typeface="Cambria Math" charset="0"/>
                            </a:rPr>
                            <m:t>⁡(</m:t>
                          </m:r>
                          <m:f>
                            <m:fPr>
                              <m:ctrlPr>
                                <a:rPr kumimoji="1" lang="bg-BG" altLang="zh-CN" sz="2000" b="0" i="1" smtClean="0">
                                  <a:latin typeface="Cambria Math" charset="0"/>
                                </a:rPr>
                              </m:ctrlPr>
                            </m:fPr>
                            <m:num>
                              <m:sSub>
                                <m:sSubPr>
                                  <m:ctrlPr>
                                    <a:rPr kumimoji="1" lang="en-US" altLang="zh-CN" sz="2000" b="0" i="1" smtClean="0">
                                      <a:latin typeface="Cambria Math" charset="0"/>
                                    </a:rPr>
                                  </m:ctrlPr>
                                </m:sSubPr>
                                <m:e>
                                  <m:r>
                                    <a:rPr kumimoji="1" lang="en-US" altLang="zh-CN" sz="2000" b="0" i="1" smtClean="0">
                                      <a:latin typeface="Cambria Math" charset="0"/>
                                    </a:rPr>
                                    <m:t>𝑈</m:t>
                                  </m:r>
                                </m:e>
                                <m:sub>
                                  <m:r>
                                    <a:rPr kumimoji="1" lang="en-US" altLang="zh-CN" sz="2000" b="0" i="1" smtClean="0">
                                      <a:latin typeface="Cambria Math" charset="0"/>
                                    </a:rPr>
                                    <m:t>𝑖</m:t>
                                  </m:r>
                                </m:sub>
                              </m:sSub>
                            </m:num>
                            <m:den>
                              <m:sSub>
                                <m:sSubPr>
                                  <m:ctrlPr>
                                    <a:rPr kumimoji="1" lang="en-US" altLang="zh-CN" sz="2000" b="0" i="1" smtClean="0">
                                      <a:latin typeface="Cambria Math" charset="0"/>
                                    </a:rPr>
                                  </m:ctrlPr>
                                </m:sSubPr>
                                <m:e>
                                  <m:r>
                                    <a:rPr kumimoji="1" lang="en-US" altLang="zh-CN" sz="2000" b="0" i="1" smtClean="0">
                                      <a:latin typeface="Cambria Math" charset="0"/>
                                    </a:rPr>
                                    <m:t>𝑉</m:t>
                                  </m:r>
                                </m:e>
                                <m:sub>
                                  <m:r>
                                    <a:rPr kumimoji="1" lang="en-US" altLang="zh-CN" sz="2000" b="0" i="1" smtClean="0">
                                      <a:latin typeface="Cambria Math" charset="0"/>
                                    </a:rPr>
                                    <m:t>𝐼</m:t>
                                  </m:r>
                                </m:sub>
                              </m:sSub>
                            </m:den>
                          </m:f>
                          <m:r>
                            <a:rPr kumimoji="1" lang="en-US" altLang="zh-CN" sz="2000" b="0" i="1" smtClean="0">
                              <a:latin typeface="Cambria Math" charset="0"/>
                            </a:rPr>
                            <m:t>)</m:t>
                          </m:r>
                        </m:e>
                      </m:nary>
                    </m:oMath>
                  </m:oMathPara>
                </a14:m>
                <a:endParaRPr kumimoji="1" lang="zh-CN" altLang="en-US" sz="2000" dirty="0" smtClean="0"/>
              </a:p>
              <a:p>
                <a:pPr marL="0" indent="0">
                  <a:spcBef>
                    <a:spcPts val="1200"/>
                  </a:spcBef>
                  <a:spcAft>
                    <a:spcPts val="1200"/>
                  </a:spcAft>
                  <a:buNone/>
                </a:pPr>
                <a:r>
                  <a:rPr kumimoji="1" lang="zh-CN" altLang="en-US" sz="2000" dirty="0" smtClean="0"/>
                  <a:t>同一个评分模型在两份样本（比如，同一个信贷产品在不同月份的申请人群的得分）上比较分布的平稳性。将两份样本分各自为</a:t>
                </a:r>
                <a:r>
                  <a:rPr kumimoji="1" lang="en-US" altLang="zh-CN" sz="2000" dirty="0" smtClean="0"/>
                  <a:t>K</a:t>
                </a:r>
                <a:r>
                  <a:rPr kumimoji="1" lang="zh-CN" altLang="en-US" sz="2000" dirty="0" smtClean="0"/>
                  <a:t>组，计算每组在各自总体中的比例，设为</a:t>
                </a:r>
                <a14:m>
                  <m:oMath xmlns:m="http://schemas.openxmlformats.org/officeDocument/2006/math">
                    <m:d>
                      <m:dPr>
                        <m:begChr m:val="{"/>
                        <m:endChr m:val="}"/>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𝑈</m:t>
                            </m:r>
                          </m:e>
                          <m:sub>
                            <m:r>
                              <a:rPr kumimoji="1" lang="en-US" altLang="zh-CN" sz="2000" b="0" i="1" smtClean="0">
                                <a:latin typeface="Cambria Math" charset="0"/>
                              </a:rPr>
                              <m:t>𝑖</m:t>
                            </m:r>
                          </m:sub>
                        </m:sSub>
                      </m:e>
                    </m:d>
                    <m:r>
                      <a:rPr kumimoji="1" lang="en-US" altLang="zh-CN" sz="2000" b="0" i="1" smtClean="0">
                        <a:latin typeface="Cambria Math" charset="0"/>
                      </a:rPr>
                      <m:t>,</m:t>
                    </m:r>
                    <m:d>
                      <m:dPr>
                        <m:begChr m:val="{"/>
                        <m:endChr m:val="}"/>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𝑉</m:t>
                            </m:r>
                          </m:e>
                          <m:sub>
                            <m:r>
                              <a:rPr kumimoji="1" lang="en-US" altLang="zh-CN" sz="2000" b="0" i="1" smtClean="0">
                                <a:latin typeface="Cambria Math" charset="0"/>
                              </a:rPr>
                              <m:t>𝑖</m:t>
                            </m:r>
                          </m:sub>
                        </m:sSub>
                      </m:e>
                    </m:d>
                    <m:r>
                      <a:rPr kumimoji="1" lang="en-US" altLang="zh-CN" sz="2000" b="0" i="1" smtClean="0">
                        <a:latin typeface="Cambria Math" charset="0"/>
                      </a:rPr>
                      <m:t>, </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𝐾</m:t>
                        </m:r>
                      </m:sup>
                      <m:e>
                        <m:sSub>
                          <m:sSubPr>
                            <m:ctrlPr>
                              <a:rPr kumimoji="1" lang="en-US" altLang="zh-CN" sz="2000" b="0" i="1" smtClean="0">
                                <a:latin typeface="Cambria Math" charset="0"/>
                              </a:rPr>
                            </m:ctrlPr>
                          </m:sSubPr>
                          <m:e>
                            <m:r>
                              <a:rPr kumimoji="1" lang="en-US" altLang="zh-CN" sz="2000" b="0" i="1" smtClean="0">
                                <a:latin typeface="Cambria Math" charset="0"/>
                              </a:rPr>
                              <m:t>𝑈</m:t>
                            </m:r>
                          </m:e>
                          <m:sub>
                            <m:r>
                              <a:rPr kumimoji="1" lang="en-US" altLang="zh-CN" sz="2000" b="0" i="1" smtClean="0">
                                <a:latin typeface="Cambria Math" charset="0"/>
                              </a:rPr>
                              <m:t>𝑖</m:t>
                            </m:r>
                          </m:sub>
                        </m:sSub>
                        <m:r>
                          <a:rPr kumimoji="1" lang="en-US" altLang="zh-CN" sz="2000" b="0" i="1" smtClean="0">
                            <a:latin typeface="Cambria Math" charset="0"/>
                          </a:rPr>
                          <m:t>=1</m:t>
                        </m:r>
                      </m:e>
                    </m:nary>
                    <m:r>
                      <a:rPr kumimoji="1" lang="en-US" altLang="zh-CN" sz="2000" b="0" i="1" smtClean="0">
                        <a:latin typeface="Cambria Math" charset="0"/>
                      </a:rPr>
                      <m:t>,</m:t>
                    </m:r>
                    <m:nary>
                      <m:naryPr>
                        <m:chr m:val="∑"/>
                        <m:ctrlPr>
                          <a:rPr kumimoji="1" lang="is-IS" altLang="zh-CN" sz="2000" i="1">
                            <a:latin typeface="Cambria Math" charset="0"/>
                          </a:rPr>
                        </m:ctrlPr>
                      </m:naryPr>
                      <m:sub>
                        <m:r>
                          <m:rPr>
                            <m:brk m:alnAt="23"/>
                          </m:rPr>
                          <a:rPr kumimoji="1" lang="en-US" altLang="zh-CN" sz="2000" i="1">
                            <a:latin typeface="Cambria Math" charset="0"/>
                          </a:rPr>
                          <m:t>𝑖</m:t>
                        </m:r>
                        <m:r>
                          <a:rPr kumimoji="1" lang="en-US" altLang="zh-CN" sz="2000" i="1">
                            <a:latin typeface="Cambria Math" charset="0"/>
                          </a:rPr>
                          <m:t>=1</m:t>
                        </m:r>
                      </m:sub>
                      <m:sup>
                        <m:r>
                          <a:rPr kumimoji="1" lang="en-US" altLang="zh-CN" sz="2000" i="1">
                            <a:latin typeface="Cambria Math" charset="0"/>
                          </a:rPr>
                          <m:t>𝐾</m:t>
                        </m:r>
                      </m:sup>
                      <m:e>
                        <m:sSub>
                          <m:sSubPr>
                            <m:ctrlPr>
                              <a:rPr kumimoji="1" lang="en-US" altLang="zh-CN" sz="2000" i="1">
                                <a:latin typeface="Cambria Math" charset="0"/>
                              </a:rPr>
                            </m:ctrlPr>
                          </m:sSubPr>
                          <m:e>
                            <m:r>
                              <a:rPr kumimoji="1" lang="en-US" altLang="zh-CN" sz="2000" b="0" i="1" smtClean="0">
                                <a:latin typeface="Cambria Math" charset="0"/>
                              </a:rPr>
                              <m:t>𝑉</m:t>
                            </m:r>
                          </m:e>
                          <m:sub>
                            <m:r>
                              <a:rPr kumimoji="1" lang="en-US" altLang="zh-CN" sz="2000" i="1">
                                <a:latin typeface="Cambria Math" charset="0"/>
                              </a:rPr>
                              <m:t>𝑖</m:t>
                            </m:r>
                          </m:sub>
                        </m:sSub>
                        <m:r>
                          <a:rPr kumimoji="1" lang="en-US" altLang="zh-CN" sz="2000" i="1">
                            <a:latin typeface="Cambria Math" charset="0"/>
                          </a:rPr>
                          <m:t>=1</m:t>
                        </m:r>
                      </m:e>
                    </m:nary>
                  </m:oMath>
                </a14:m>
                <a:r>
                  <a:rPr kumimoji="1" lang="zh-CN" altLang="en-US" sz="2000" dirty="0" smtClean="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59507" y="884279"/>
                <a:ext cx="11471419" cy="5825803"/>
              </a:xfrm>
              <a:blipFill rotWithShape="0">
                <a:blip r:embed="rId2"/>
                <a:stretch>
                  <a:fillRect l="-956" t="-1778" r="-17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237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模型的平稳性</a:t>
            </a:r>
            <a:endParaRPr kumimoji="1" lang="zh-CN" altLang="en-US" dirty="0"/>
          </a:p>
        </p:txBody>
      </p:sp>
      <p:sp>
        <p:nvSpPr>
          <p:cNvPr id="3" name="内容占位符 2"/>
          <p:cNvSpPr>
            <a:spLocks noGrp="1"/>
          </p:cNvSpPr>
          <p:nvPr>
            <p:ph idx="1"/>
          </p:nvPr>
        </p:nvSpPr>
        <p:spPr/>
        <p:txBody>
          <a:bodyPr/>
          <a:lstStyle/>
          <a:p>
            <a:r>
              <a:rPr kumimoji="1" lang="zh-CN" altLang="en-US" dirty="0" smtClean="0"/>
              <a:t>平稳性（续）</a:t>
            </a:r>
          </a:p>
          <a:p>
            <a:pPr marL="0" indent="0">
              <a:spcBef>
                <a:spcPts val="1200"/>
              </a:spcBef>
              <a:spcAft>
                <a:spcPts val="1200"/>
              </a:spcAft>
              <a:buNone/>
            </a:pPr>
            <a:r>
              <a:rPr kumimoji="1" lang="en-US" altLang="zh-CN" sz="2000" dirty="0"/>
              <a:t>PSI</a:t>
            </a:r>
            <a:r>
              <a:rPr kumimoji="1" lang="zh-CN" altLang="en-US" sz="2000" dirty="0"/>
              <a:t>越低说明两组样本上的分数越接近。</a:t>
            </a:r>
          </a:p>
          <a:p>
            <a:pPr marL="0" indent="0">
              <a:spcBef>
                <a:spcPts val="1200"/>
              </a:spcBef>
              <a:spcAft>
                <a:spcPts val="1200"/>
              </a:spcAft>
              <a:buNone/>
            </a:pPr>
            <a:r>
              <a:rPr kumimoji="1" lang="zh-CN" altLang="en-US" sz="2000" dirty="0"/>
              <a:t>注：</a:t>
            </a:r>
          </a:p>
          <a:p>
            <a:pPr>
              <a:spcBef>
                <a:spcPts val="1200"/>
              </a:spcBef>
              <a:spcAft>
                <a:spcPts val="1200"/>
              </a:spcAft>
              <a:buFont typeface="Arial" charset="0"/>
              <a:buChar char="•"/>
            </a:pPr>
            <a:r>
              <a:rPr kumimoji="1" lang="zh-CN" altLang="en-US" sz="2000" dirty="0"/>
              <a:t>常用的阈值为</a:t>
            </a:r>
            <a:r>
              <a:rPr kumimoji="1" lang="en-US" altLang="zh-CN" sz="2000" dirty="0"/>
              <a:t>25%</a:t>
            </a:r>
            <a:r>
              <a:rPr kumimoji="1" lang="zh-CN" altLang="en-US" sz="2000" dirty="0"/>
              <a:t>。高于</a:t>
            </a:r>
            <a:r>
              <a:rPr kumimoji="1" lang="en-US" altLang="zh-CN" sz="2000" dirty="0"/>
              <a:t>25%</a:t>
            </a:r>
            <a:r>
              <a:rPr kumimoji="1" lang="zh-CN" altLang="en-US" sz="2000" dirty="0"/>
              <a:t>说明模型的平稳性发生弱化。</a:t>
            </a:r>
          </a:p>
          <a:p>
            <a:pPr>
              <a:spcBef>
                <a:spcPts val="1200"/>
              </a:spcBef>
              <a:spcAft>
                <a:spcPts val="1200"/>
              </a:spcAft>
              <a:buFont typeface="Arial" charset="0"/>
              <a:buChar char="•"/>
            </a:pPr>
            <a:r>
              <a:rPr kumimoji="1" lang="en-US" altLang="zh-CN" sz="2000" dirty="0" smtClean="0"/>
              <a:t>PSI</a:t>
            </a:r>
            <a:r>
              <a:rPr kumimoji="1" lang="zh-CN" altLang="en-US" sz="2000" dirty="0" smtClean="0"/>
              <a:t>同时也受到分组方式的影响。一般来说分地越细，</a:t>
            </a:r>
            <a:r>
              <a:rPr kumimoji="1" lang="en-US" altLang="zh-CN" sz="2000" dirty="0" smtClean="0"/>
              <a:t>PSI</a:t>
            </a:r>
            <a:r>
              <a:rPr kumimoji="1" lang="zh-CN" altLang="en-US" sz="2000" dirty="0" smtClean="0"/>
              <a:t>越低。</a:t>
            </a:r>
          </a:p>
          <a:p>
            <a:pPr>
              <a:spcBef>
                <a:spcPts val="1200"/>
              </a:spcBef>
              <a:spcAft>
                <a:spcPts val="1200"/>
              </a:spcAft>
              <a:buFont typeface="Arial" charset="0"/>
              <a:buChar char="•"/>
            </a:pPr>
            <a:r>
              <a:rPr kumimoji="1" lang="en-US" altLang="zh-CN" sz="2000" dirty="0" smtClean="0"/>
              <a:t>PSI</a:t>
            </a:r>
            <a:r>
              <a:rPr kumimoji="1" lang="zh-CN" altLang="en-US" sz="2000" dirty="0" smtClean="0"/>
              <a:t>的计算与好、坏标签无关，因此不需要积累一个完整的表现期。</a:t>
            </a:r>
            <a:endParaRPr kumimoji="1" lang="zh-CN" altLang="en-US" sz="2000" dirty="0"/>
          </a:p>
        </p:txBody>
      </p:sp>
    </p:spTree>
    <p:extLst>
      <p:ext uri="{BB962C8B-B14F-4D97-AF65-F5344CB8AC3E}">
        <p14:creationId xmlns:p14="http://schemas.microsoft.com/office/powerpoint/2010/main" val="1345211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t>模型的调</a:t>
            </a:r>
            <a:r>
              <a:rPr lang="zh-CN" altLang="en-US" dirty="0" smtClean="0"/>
              <a:t>优</a:t>
            </a:r>
            <a:endParaRPr kumimoji="1" lang="zh-CN" altLang="en-US" dirty="0"/>
          </a:p>
        </p:txBody>
      </p:sp>
      <p:sp>
        <p:nvSpPr>
          <p:cNvPr id="3" name="内容占位符 2"/>
          <p:cNvSpPr>
            <a:spLocks noGrp="1"/>
          </p:cNvSpPr>
          <p:nvPr>
            <p:ph idx="1"/>
          </p:nvPr>
        </p:nvSpPr>
        <p:spPr/>
        <p:txBody>
          <a:bodyPr>
            <a:normAutofit/>
          </a:bodyPr>
          <a:lstStyle/>
          <a:p>
            <a:pPr>
              <a:defRPr/>
            </a:pPr>
            <a:r>
              <a:rPr lang="zh-CN" altLang="en-US" dirty="0"/>
              <a:t>模型调优的必要性</a:t>
            </a:r>
          </a:p>
          <a:p>
            <a:pPr marL="0" indent="0">
              <a:spcBef>
                <a:spcPts val="1200"/>
              </a:spcBef>
              <a:spcAft>
                <a:spcPts val="1200"/>
              </a:spcAft>
              <a:buFont typeface="Wingdings" charset="2"/>
              <a:buNone/>
              <a:defRPr/>
            </a:pPr>
            <a:r>
              <a:rPr lang="zh-CN" altLang="en-US" sz="2000" dirty="0"/>
              <a:t>模型需要进行必要的调优，当遇到如下情形时：</a:t>
            </a:r>
          </a:p>
          <a:p>
            <a:pPr marL="0" indent="0">
              <a:spcBef>
                <a:spcPts val="1200"/>
              </a:spcBef>
              <a:spcAft>
                <a:spcPts val="1200"/>
              </a:spcAft>
              <a:buFont typeface="Wingdings" charset="2"/>
              <a:buNone/>
              <a:defRPr/>
            </a:pPr>
            <a:r>
              <a:rPr lang="en-US" altLang="zh-CN" sz="2000" dirty="0"/>
              <a:t>1</a:t>
            </a:r>
            <a:r>
              <a:rPr lang="zh-CN" altLang="en-US" sz="2000" dirty="0"/>
              <a:t>，监控结果不满足要求</a:t>
            </a:r>
          </a:p>
          <a:p>
            <a:pPr>
              <a:spcBef>
                <a:spcPts val="1200"/>
              </a:spcBef>
              <a:spcAft>
                <a:spcPts val="1200"/>
              </a:spcAft>
              <a:buFont typeface="Wingdings" charset="2"/>
              <a:buChar char="Ø"/>
              <a:defRPr/>
            </a:pPr>
            <a:r>
              <a:rPr lang="zh-CN" altLang="en-US" sz="2000" dirty="0"/>
              <a:t>连续</a:t>
            </a:r>
            <a:r>
              <a:rPr lang="en-US" altLang="zh-CN" sz="2000" dirty="0"/>
              <a:t>3</a:t>
            </a:r>
            <a:r>
              <a:rPr lang="zh-CN" altLang="en-US" sz="2000" dirty="0"/>
              <a:t>个月的</a:t>
            </a:r>
            <a:r>
              <a:rPr lang="en-US" altLang="zh-CN" sz="2000" dirty="0" smtClean="0"/>
              <a:t>KS</a:t>
            </a:r>
            <a:r>
              <a:rPr lang="zh-CN" altLang="en-US" sz="2000" dirty="0" smtClean="0"/>
              <a:t>低于</a:t>
            </a:r>
            <a:r>
              <a:rPr lang="en-US" altLang="zh-CN" sz="2000" dirty="0"/>
              <a:t>30%</a:t>
            </a:r>
            <a:r>
              <a:rPr lang="zh-CN" altLang="en-US" sz="2000" dirty="0" smtClean="0"/>
              <a:t>，</a:t>
            </a:r>
            <a:r>
              <a:rPr lang="en-US" altLang="zh-CN" sz="2000" dirty="0" smtClean="0"/>
              <a:t>AUC</a:t>
            </a:r>
            <a:r>
              <a:rPr lang="zh-CN" altLang="en-US" sz="2000" dirty="0" smtClean="0"/>
              <a:t>低于</a:t>
            </a:r>
            <a:r>
              <a:rPr lang="en-US" altLang="zh-CN" sz="2000" dirty="0" smtClean="0"/>
              <a:t>70%</a:t>
            </a:r>
            <a:r>
              <a:rPr lang="zh-CN" altLang="en-US" sz="2000" dirty="0" smtClean="0"/>
              <a:t>，</a:t>
            </a:r>
            <a:r>
              <a:rPr lang="en-US" altLang="zh-CN" sz="2000" dirty="0" smtClean="0"/>
              <a:t>PSI</a:t>
            </a:r>
            <a:r>
              <a:rPr lang="zh-CN" altLang="en-US" sz="2000" dirty="0"/>
              <a:t>高于</a:t>
            </a:r>
            <a:r>
              <a:rPr lang="en-US" altLang="zh-CN" sz="2000" dirty="0"/>
              <a:t>25%</a:t>
            </a:r>
            <a:endParaRPr lang="zh-CN" altLang="en-US" sz="2000" dirty="0"/>
          </a:p>
          <a:p>
            <a:pPr marL="0" indent="0">
              <a:spcBef>
                <a:spcPts val="1200"/>
              </a:spcBef>
              <a:spcAft>
                <a:spcPts val="1200"/>
              </a:spcAft>
              <a:buFont typeface="Wingdings" charset="2"/>
              <a:buNone/>
              <a:defRPr/>
            </a:pPr>
            <a:r>
              <a:rPr lang="en-US" altLang="zh-CN" sz="2000" dirty="0"/>
              <a:t>2</a:t>
            </a:r>
            <a:r>
              <a:rPr lang="zh-CN" altLang="en-US" sz="2000" dirty="0"/>
              <a:t>，产品发生变化</a:t>
            </a:r>
          </a:p>
          <a:p>
            <a:pPr>
              <a:spcBef>
                <a:spcPts val="1200"/>
              </a:spcBef>
              <a:spcAft>
                <a:spcPts val="1200"/>
              </a:spcAft>
              <a:buFont typeface="Wingdings" charset="2"/>
              <a:buChar char="Ø"/>
              <a:defRPr/>
            </a:pPr>
            <a:r>
              <a:rPr lang="zh-CN" altLang="en-US" sz="2000" dirty="0"/>
              <a:t>额度提高，周期提高，利率降低</a:t>
            </a:r>
          </a:p>
          <a:p>
            <a:pPr marL="0" indent="0">
              <a:spcBef>
                <a:spcPts val="1200"/>
              </a:spcBef>
              <a:spcAft>
                <a:spcPts val="1200"/>
              </a:spcAft>
              <a:buFont typeface="Wingdings" charset="2"/>
              <a:buNone/>
              <a:defRPr/>
            </a:pPr>
            <a:r>
              <a:rPr lang="en-US" altLang="zh-CN" sz="2000" dirty="0"/>
              <a:t>3</a:t>
            </a:r>
            <a:r>
              <a:rPr lang="zh-CN" altLang="en-US" sz="2000" dirty="0"/>
              <a:t>，人群发生变化</a:t>
            </a:r>
          </a:p>
          <a:p>
            <a:pPr>
              <a:spcBef>
                <a:spcPts val="1200"/>
              </a:spcBef>
              <a:spcAft>
                <a:spcPts val="1200"/>
              </a:spcAft>
              <a:buFont typeface="Wingdings" charset="2"/>
              <a:buChar char="Ø"/>
              <a:defRPr/>
            </a:pPr>
            <a:r>
              <a:rPr lang="zh-CN" altLang="en-US" sz="2000" dirty="0"/>
              <a:t>准入政策发生变化</a:t>
            </a:r>
          </a:p>
          <a:p>
            <a:pPr marL="0" indent="0">
              <a:spcBef>
                <a:spcPts val="1200"/>
              </a:spcBef>
              <a:spcAft>
                <a:spcPts val="1200"/>
              </a:spcAft>
              <a:buFont typeface="Wingdings" charset="2"/>
              <a:buNone/>
              <a:defRPr/>
            </a:pPr>
            <a:r>
              <a:rPr lang="en-US" altLang="zh-CN" sz="2000" dirty="0"/>
              <a:t>4</a:t>
            </a:r>
            <a:r>
              <a:rPr lang="zh-CN" altLang="en-US" sz="2000" dirty="0"/>
              <a:t>，其他宏观因素发生</a:t>
            </a:r>
            <a:r>
              <a:rPr lang="zh-CN" altLang="en-US" sz="2000" dirty="0" smtClean="0"/>
              <a:t>变化</a:t>
            </a:r>
            <a:endParaRPr lang="zh-CN" altLang="en-US" sz="2000" dirty="0"/>
          </a:p>
        </p:txBody>
      </p:sp>
    </p:spTree>
    <p:extLst>
      <p:ext uri="{BB962C8B-B14F-4D97-AF65-F5344CB8AC3E}">
        <p14:creationId xmlns:p14="http://schemas.microsoft.com/office/powerpoint/2010/main" val="94805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模型的调优</a:t>
            </a:r>
            <a:endParaRPr kumimoji="1" lang="zh-CN" altLang="en-US" dirty="0"/>
          </a:p>
        </p:txBody>
      </p:sp>
      <p:sp>
        <p:nvSpPr>
          <p:cNvPr id="3" name="内容占位符 2"/>
          <p:cNvSpPr>
            <a:spLocks noGrp="1"/>
          </p:cNvSpPr>
          <p:nvPr>
            <p:ph idx="1"/>
          </p:nvPr>
        </p:nvSpPr>
        <p:spPr/>
        <p:txBody>
          <a:bodyPr/>
          <a:lstStyle/>
          <a:p>
            <a:pPr>
              <a:defRPr/>
            </a:pPr>
            <a:r>
              <a:rPr lang="zh-CN" altLang="en-US" dirty="0"/>
              <a:t>特征层面的调整</a:t>
            </a:r>
          </a:p>
          <a:p>
            <a:pPr marL="0" indent="0">
              <a:spcBef>
                <a:spcPts val="1200"/>
              </a:spcBef>
              <a:spcAft>
                <a:spcPts val="1200"/>
              </a:spcAft>
              <a:buFont typeface="Wingdings" charset="2"/>
              <a:buNone/>
              <a:defRPr/>
            </a:pPr>
            <a:r>
              <a:rPr lang="zh-CN" altLang="en-US" sz="2000" dirty="0"/>
              <a:t>特征层面的调整通常分为</a:t>
            </a:r>
            <a:r>
              <a:rPr lang="en-US" altLang="zh-CN" sz="2000" dirty="0"/>
              <a:t>2</a:t>
            </a:r>
            <a:r>
              <a:rPr lang="zh-CN" altLang="en-US" sz="2000" dirty="0"/>
              <a:t>种：</a:t>
            </a:r>
          </a:p>
          <a:p>
            <a:pPr marL="0" indent="0">
              <a:spcBef>
                <a:spcPts val="1200"/>
              </a:spcBef>
              <a:spcAft>
                <a:spcPts val="1200"/>
              </a:spcAft>
              <a:buFont typeface="Wingdings" charset="2"/>
              <a:buNone/>
              <a:defRPr/>
            </a:pPr>
            <a:r>
              <a:rPr lang="en-US" altLang="zh-CN" sz="2000" dirty="0"/>
              <a:t>1</a:t>
            </a:r>
            <a:r>
              <a:rPr lang="zh-CN" altLang="en-US" sz="2000" dirty="0"/>
              <a:t>，舍弃或者新增特征</a:t>
            </a:r>
          </a:p>
          <a:p>
            <a:pPr marL="0" indent="0">
              <a:spcBef>
                <a:spcPts val="1200"/>
              </a:spcBef>
              <a:spcAft>
                <a:spcPts val="1200"/>
              </a:spcAft>
              <a:buFont typeface="Wingdings" charset="2"/>
              <a:buNone/>
              <a:defRPr/>
            </a:pPr>
            <a:r>
              <a:rPr lang="zh-CN" altLang="en-US" sz="2000" dirty="0"/>
              <a:t>例如：舍弃“过去</a:t>
            </a:r>
            <a:r>
              <a:rPr lang="en-US" altLang="zh-CN" sz="2000" dirty="0"/>
              <a:t>6</a:t>
            </a:r>
            <a:r>
              <a:rPr lang="zh-CN" altLang="en-US" sz="2000" dirty="0"/>
              <a:t>个月</a:t>
            </a:r>
            <a:r>
              <a:rPr lang="zh-CN" altLang="en-US" sz="2000" dirty="0" smtClean="0"/>
              <a:t>的</a:t>
            </a:r>
            <a:r>
              <a:rPr lang="zh-CN" altLang="en-US" sz="2000" dirty="0" smtClean="0"/>
              <a:t>跨银行申请次数</a:t>
            </a:r>
            <a:r>
              <a:rPr lang="zh-CN" altLang="en-US" sz="2000" dirty="0" smtClean="0"/>
              <a:t>”</a:t>
            </a:r>
            <a:r>
              <a:rPr lang="zh-CN" altLang="en-US" sz="2000" dirty="0"/>
              <a:t>，新增“过去</a:t>
            </a:r>
            <a:r>
              <a:rPr lang="en-US" altLang="zh-CN" sz="2000" dirty="0"/>
              <a:t>3</a:t>
            </a:r>
            <a:r>
              <a:rPr lang="zh-CN" altLang="en-US" sz="2000" dirty="0"/>
              <a:t>个月</a:t>
            </a:r>
            <a:r>
              <a:rPr lang="zh-CN" altLang="en-US" sz="2000" dirty="0" smtClean="0"/>
              <a:t>的</a:t>
            </a:r>
            <a:r>
              <a:rPr lang="zh-CN" altLang="en-US" sz="2000" dirty="0"/>
              <a:t>跨银行申请次数</a:t>
            </a:r>
            <a:r>
              <a:rPr lang="zh-CN" altLang="en-US" sz="2000" dirty="0" smtClean="0"/>
              <a:t>”</a:t>
            </a:r>
            <a:endParaRPr lang="zh-CN" altLang="en-US" sz="2000" dirty="0"/>
          </a:p>
          <a:p>
            <a:pPr marL="0" indent="0">
              <a:spcBef>
                <a:spcPts val="1200"/>
              </a:spcBef>
              <a:spcAft>
                <a:spcPts val="1200"/>
              </a:spcAft>
              <a:buFont typeface="Wingdings" charset="2"/>
              <a:buNone/>
              <a:defRPr/>
            </a:pPr>
            <a:r>
              <a:rPr lang="en-US" altLang="zh-CN" sz="2000" dirty="0"/>
              <a:t>2</a:t>
            </a:r>
            <a:r>
              <a:rPr lang="zh-CN" altLang="en-US" sz="2000" dirty="0"/>
              <a:t>，调整特征计算方法或者分箱方法</a:t>
            </a:r>
          </a:p>
          <a:p>
            <a:pPr marL="0" indent="0">
              <a:spcBef>
                <a:spcPts val="1200"/>
              </a:spcBef>
              <a:spcAft>
                <a:spcPts val="1200"/>
              </a:spcAft>
              <a:buFont typeface="Wingdings" charset="2"/>
              <a:buNone/>
              <a:defRPr/>
            </a:pPr>
            <a:r>
              <a:rPr lang="zh-CN" altLang="en-US" sz="2000" dirty="0"/>
              <a:t>例如：对年龄进行重新分箱</a:t>
            </a:r>
          </a:p>
          <a:p>
            <a:pPr marL="0" indent="0">
              <a:spcBef>
                <a:spcPts val="1200"/>
              </a:spcBef>
              <a:spcAft>
                <a:spcPts val="1200"/>
              </a:spcAft>
              <a:buFont typeface="Wingdings" charset="2"/>
              <a:buNone/>
              <a:defRPr/>
            </a:pPr>
            <a:r>
              <a:rPr lang="zh-CN" altLang="en-US" sz="2000" dirty="0"/>
              <a:t>调整的原则是：</a:t>
            </a:r>
          </a:p>
          <a:p>
            <a:pPr marL="0" indent="0">
              <a:spcBef>
                <a:spcPts val="1200"/>
              </a:spcBef>
              <a:spcAft>
                <a:spcPts val="1200"/>
              </a:spcAft>
              <a:buFont typeface="Wingdings" charset="2"/>
              <a:buNone/>
              <a:defRPr/>
            </a:pPr>
            <a:r>
              <a:rPr lang="zh-CN" altLang="en-US" sz="2000" dirty="0"/>
              <a:t>当变量的</a:t>
            </a:r>
            <a:r>
              <a:rPr lang="en-US" altLang="zh-CN" sz="2000" dirty="0"/>
              <a:t>PSI</a:t>
            </a:r>
            <a:r>
              <a:rPr lang="zh-CN" altLang="en-US" sz="2000" dirty="0"/>
              <a:t>显著升高，或者</a:t>
            </a:r>
            <a:r>
              <a:rPr lang="en-US" altLang="zh-CN" sz="2000" dirty="0"/>
              <a:t>IV</a:t>
            </a:r>
            <a:r>
              <a:rPr lang="zh-CN" altLang="en-US" sz="2000" dirty="0"/>
              <a:t>显著降低时，需要做</a:t>
            </a:r>
            <a:r>
              <a:rPr lang="zh-CN" altLang="en-US" sz="2000" dirty="0" smtClean="0"/>
              <a:t>调整</a:t>
            </a:r>
            <a:endParaRPr lang="zh-CN" altLang="en-US" sz="2000" dirty="0"/>
          </a:p>
        </p:txBody>
      </p:sp>
    </p:spTree>
    <p:extLst>
      <p:ext uri="{BB962C8B-B14F-4D97-AF65-F5344CB8AC3E}">
        <p14:creationId xmlns:p14="http://schemas.microsoft.com/office/powerpoint/2010/main" val="919564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p>
            <a:r>
              <a:rPr lang="zh-CN" altLang="en-US" dirty="0" smtClean="0"/>
              <a:t>课程简介</a:t>
            </a:r>
            <a:endParaRPr lang="zh-CN" altLang="en-US" dirty="0"/>
          </a:p>
        </p:txBody>
      </p:sp>
      <p:sp>
        <p:nvSpPr>
          <p:cNvPr id="3" name="Content Placeholder 2"/>
          <p:cNvSpPr>
            <a:spLocks noGrp="1"/>
          </p:cNvSpPr>
          <p:nvPr>
            <p:ph idx="1"/>
          </p:nvPr>
        </p:nvSpPr>
        <p:spPr/>
        <p:txBody>
          <a:bodyPr/>
          <a:lstStyle/>
          <a:p>
            <a:r>
              <a:rPr lang="zh-CN" altLang="en-US" dirty="0" smtClean="0"/>
              <a:t>得到评分卡模型后，还需要验证模型的性能。并且部署后还要持续监测模型的表现。</a:t>
            </a:r>
            <a:endParaRPr lang="zh-CN" altLang="zh-CN" dirty="0"/>
          </a:p>
        </p:txBody>
      </p:sp>
    </p:spTree>
    <p:extLst>
      <p:ext uri="{BB962C8B-B14F-4D97-AF65-F5344CB8AC3E}">
        <p14:creationId xmlns:p14="http://schemas.microsoft.com/office/powerpoint/2010/main" val="275780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模型的调优</a:t>
            </a:r>
            <a:endParaRPr kumimoji="1" lang="zh-CN" altLang="en-US" dirty="0"/>
          </a:p>
        </p:txBody>
      </p:sp>
      <p:sp>
        <p:nvSpPr>
          <p:cNvPr id="3" name="内容占位符 2"/>
          <p:cNvSpPr>
            <a:spLocks noGrp="1"/>
          </p:cNvSpPr>
          <p:nvPr>
            <p:ph idx="1"/>
          </p:nvPr>
        </p:nvSpPr>
        <p:spPr/>
        <p:txBody>
          <a:bodyPr/>
          <a:lstStyle/>
          <a:p>
            <a:r>
              <a:rPr lang="zh-CN" altLang="en-US" dirty="0"/>
              <a:t>分数层面的调整</a:t>
            </a:r>
          </a:p>
          <a:p>
            <a:pPr>
              <a:spcBef>
                <a:spcPts val="1800"/>
              </a:spcBef>
              <a:spcAft>
                <a:spcPts val="1800"/>
              </a:spcAft>
              <a:buFont typeface="Wingdings" charset="2"/>
              <a:buNone/>
            </a:pPr>
            <a:r>
              <a:rPr lang="zh-CN" altLang="en-US" sz="2000" dirty="0"/>
              <a:t>根据新的样本和</a:t>
            </a:r>
            <a:r>
              <a:rPr lang="en-US" altLang="zh-CN" sz="2000" dirty="0"/>
              <a:t>(</a:t>
            </a:r>
            <a:r>
              <a:rPr lang="zh-CN" altLang="en-US" sz="2000" dirty="0"/>
              <a:t>或</a:t>
            </a:r>
            <a:r>
              <a:rPr lang="en-US" altLang="zh-CN" sz="2000" dirty="0"/>
              <a:t>)</a:t>
            </a:r>
            <a:r>
              <a:rPr lang="zh-CN" altLang="en-US" sz="2000" dirty="0"/>
              <a:t>调整后的特征，重新进行模型训练，估计模型参数</a:t>
            </a:r>
          </a:p>
          <a:p>
            <a:pPr>
              <a:spcBef>
                <a:spcPts val="1800"/>
              </a:spcBef>
              <a:spcAft>
                <a:spcPts val="1800"/>
              </a:spcAft>
              <a:buFont typeface="Wingdings" charset="2"/>
              <a:buNone/>
            </a:pPr>
            <a:r>
              <a:rPr lang="zh-CN" altLang="en-US" sz="2000" dirty="0"/>
              <a:t>要求：</a:t>
            </a:r>
          </a:p>
          <a:p>
            <a:pPr>
              <a:spcBef>
                <a:spcPts val="1800"/>
              </a:spcBef>
              <a:spcAft>
                <a:spcPts val="1800"/>
              </a:spcAft>
              <a:buFont typeface="Arial" charset="0"/>
              <a:buChar char="•"/>
            </a:pPr>
            <a:r>
              <a:rPr lang="zh-CN" altLang="en-US" sz="2000" dirty="0"/>
              <a:t>新模型的</a:t>
            </a:r>
            <a:r>
              <a:rPr lang="en-US" altLang="zh-CN" sz="2000" dirty="0"/>
              <a:t>KS</a:t>
            </a:r>
            <a:r>
              <a:rPr lang="zh-CN" altLang="en-US" sz="2000" dirty="0" smtClean="0"/>
              <a:t>、</a:t>
            </a:r>
            <a:r>
              <a:rPr lang="en-US" altLang="zh-CN" sz="2000" dirty="0" smtClean="0"/>
              <a:t>AUC</a:t>
            </a:r>
            <a:r>
              <a:rPr lang="zh-CN" altLang="en-US" sz="2000" dirty="0" smtClean="0"/>
              <a:t>等</a:t>
            </a:r>
            <a:r>
              <a:rPr lang="zh-CN" altLang="en-US" sz="2000" dirty="0"/>
              <a:t>指标不低于原有模型以及</a:t>
            </a:r>
            <a:r>
              <a:rPr lang="en-US" altLang="zh-CN" sz="2000" dirty="0"/>
              <a:t>30</a:t>
            </a:r>
            <a:r>
              <a:rPr lang="zh-CN" altLang="en-US" sz="2000" dirty="0" smtClean="0"/>
              <a:t>％</a:t>
            </a:r>
            <a:r>
              <a:rPr lang="zh-CN" altLang="en-US" sz="2000" dirty="0" smtClean="0"/>
              <a:t>和</a:t>
            </a:r>
            <a:r>
              <a:rPr lang="en-US" altLang="zh-CN" sz="2000" dirty="0" smtClean="0"/>
              <a:t>70%</a:t>
            </a:r>
            <a:r>
              <a:rPr lang="zh-CN" altLang="en-US" sz="2000" dirty="0" smtClean="0"/>
              <a:t>的</a:t>
            </a:r>
            <a:r>
              <a:rPr lang="zh-CN" altLang="en-US" sz="2000" dirty="0"/>
              <a:t>标准</a:t>
            </a:r>
          </a:p>
          <a:p>
            <a:pPr>
              <a:spcBef>
                <a:spcPts val="1800"/>
              </a:spcBef>
              <a:spcAft>
                <a:spcPts val="1800"/>
              </a:spcAft>
              <a:buFont typeface="Arial" charset="0"/>
              <a:buChar char="•"/>
            </a:pPr>
            <a:r>
              <a:rPr lang="en-US" altLang="zh-CN" sz="2000" dirty="0"/>
              <a:t>PSI</a:t>
            </a:r>
            <a:r>
              <a:rPr lang="zh-CN" altLang="en-US" sz="2000" dirty="0"/>
              <a:t>不高于原有模型以及</a:t>
            </a:r>
            <a:r>
              <a:rPr lang="en-US" altLang="zh-CN" sz="2000" dirty="0"/>
              <a:t>25</a:t>
            </a:r>
            <a:r>
              <a:rPr lang="zh-CN" altLang="en-US" sz="2000" dirty="0"/>
              <a:t>％的</a:t>
            </a:r>
            <a:r>
              <a:rPr lang="zh-CN" altLang="en-US" sz="2000" dirty="0" smtClean="0"/>
              <a:t>标准</a:t>
            </a:r>
            <a:endParaRPr lang="zh-CN" altLang="en-US" sz="2000" dirty="0"/>
          </a:p>
        </p:txBody>
      </p:sp>
    </p:spTree>
    <p:extLst>
      <p:ext uri="{BB962C8B-B14F-4D97-AF65-F5344CB8AC3E}">
        <p14:creationId xmlns:p14="http://schemas.microsoft.com/office/powerpoint/2010/main" val="181187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12"/>
            <a:ext cx="12192000" cy="660111"/>
          </a:xfrm>
        </p:spPr>
        <p:txBody>
          <a:bodyPr>
            <a:normAutofit/>
          </a:bodyPr>
          <a:lstStyle/>
          <a:p>
            <a:r>
              <a:rPr lang="zh-CN" altLang="en-US" dirty="0" smtClean="0"/>
              <a:t>更多商业智能</a:t>
            </a:r>
            <a:r>
              <a:rPr lang="en-US" altLang="zh-CN" dirty="0" smtClean="0"/>
              <a:t>BI</a:t>
            </a:r>
            <a:r>
              <a:rPr lang="zh-CN" altLang="en-US" dirty="0" smtClean="0"/>
              <a:t>和大数据精品</a:t>
            </a:r>
            <a:r>
              <a:rPr lang="zh-CN" altLang="en-US" dirty="0"/>
              <a:t>视频尽</a:t>
            </a:r>
            <a:r>
              <a:rPr lang="zh-CN" altLang="en-US" dirty="0" smtClean="0"/>
              <a:t>在 </a:t>
            </a:r>
            <a:r>
              <a:rPr lang="en-US" altLang="zh-CN" dirty="0" smtClean="0"/>
              <a:t> www.hellobi.com</a:t>
            </a:r>
            <a:endParaRPr lang="en-US" dirty="0"/>
          </a:p>
        </p:txBody>
      </p:sp>
      <p:sp>
        <p:nvSpPr>
          <p:cNvPr id="13" name="Rectangle 12"/>
          <p:cNvSpPr/>
          <p:nvPr/>
        </p:nvSpPr>
        <p:spPr>
          <a:xfrm>
            <a:off x="10614387" y="3768514"/>
            <a:ext cx="1377799" cy="461665"/>
          </a:xfrm>
          <a:prstGeom prst="rect">
            <a:avLst/>
          </a:prstGeom>
        </p:spPr>
        <p:txBody>
          <a:bodyPr wrap="square">
            <a:spAutoFit/>
          </a:bodyPr>
          <a:lstStyle/>
          <a:p>
            <a:r>
              <a:rPr lang="en-US" sz="2400" dirty="0" err="1" smtClean="0">
                <a:solidFill>
                  <a:schemeClr val="tx1">
                    <a:lumMod val="65000"/>
                    <a:lumOff val="35000"/>
                  </a:schemeClr>
                </a:solidFill>
                <a:latin typeface="Microsoft YaHei" panose="020B0503020204020204" pitchFamily="34" charset="-122"/>
                <a:ea typeface="Microsoft YaHei" panose="020B0503020204020204" pitchFamily="34" charset="-122"/>
              </a:rPr>
              <a:t>Hadoop</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4" name="Rectangle 13"/>
          <p:cNvSpPr/>
          <p:nvPr/>
        </p:nvSpPr>
        <p:spPr>
          <a:xfrm>
            <a:off x="9398733" y="3884783"/>
            <a:ext cx="1014132" cy="461665"/>
          </a:xfrm>
          <a:prstGeom prst="rect">
            <a:avLst/>
          </a:prstGeom>
        </p:spPr>
        <p:txBody>
          <a:bodyPr wrap="square">
            <a:spAutoFit/>
          </a:bodyPr>
          <a:lstStyle/>
          <a:p>
            <a:r>
              <a:rPr 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Hive</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5" name="Rectangle 14"/>
          <p:cNvSpPr/>
          <p:nvPr/>
        </p:nvSpPr>
        <p:spPr>
          <a:xfrm>
            <a:off x="9952504" y="4217148"/>
            <a:ext cx="1647824" cy="461665"/>
          </a:xfrm>
          <a:prstGeom prst="rect">
            <a:avLst/>
          </a:prstGeom>
        </p:spPr>
        <p:txBody>
          <a:bodyPr wrap="square">
            <a:spAutoFit/>
          </a:bodyPr>
          <a:lstStyle/>
          <a:p>
            <a:r>
              <a:rPr lang="en-US" altLang="zh-CN" sz="2400" dirty="0">
                <a:solidFill>
                  <a:schemeClr val="tx1">
                    <a:lumMod val="65000"/>
                    <a:lumOff val="35000"/>
                  </a:schemeClr>
                </a:solidFill>
                <a:latin typeface="Microsoft YaHei" panose="020B0503020204020204" pitchFamily="34" charset="-122"/>
                <a:ea typeface="Microsoft YaHei" panose="020B0503020204020204" pitchFamily="34" charset="-122"/>
              </a:rPr>
              <a:t>Tableau</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6" name="Rectangle 15"/>
          <p:cNvSpPr/>
          <p:nvPr/>
        </p:nvSpPr>
        <p:spPr>
          <a:xfrm>
            <a:off x="9905799" y="5151454"/>
            <a:ext cx="2273817" cy="523220"/>
          </a:xfrm>
          <a:prstGeom prst="rect">
            <a:avLst/>
          </a:prstGeom>
        </p:spPr>
        <p:txBody>
          <a:bodyPr wrap="square">
            <a:spAutoFit/>
          </a:bodyPr>
          <a:lstStyle/>
          <a:p>
            <a:r>
              <a:rPr lang="zh-CN" altLang="en-US" sz="2800" u="none" dirty="0" smtClean="0">
                <a:solidFill>
                  <a:schemeClr val="tx1">
                    <a:lumMod val="65000"/>
                    <a:lumOff val="35000"/>
                  </a:schemeClr>
                </a:solidFill>
                <a:latin typeface="Microsoft YaHei" panose="020B0503020204020204" pitchFamily="34" charset="-122"/>
                <a:ea typeface="Microsoft YaHei" panose="020B0503020204020204" pitchFamily="34" charset="-122"/>
              </a:rPr>
              <a:t>数据科学家</a:t>
            </a:r>
            <a:endParaRPr lang="en-US" sz="28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7" name="Rectangle 16"/>
          <p:cNvSpPr/>
          <p:nvPr/>
        </p:nvSpPr>
        <p:spPr>
          <a:xfrm>
            <a:off x="9438313" y="5698187"/>
            <a:ext cx="1604393" cy="523220"/>
          </a:xfrm>
          <a:prstGeom prst="rect">
            <a:avLst/>
          </a:prstGeom>
        </p:spPr>
        <p:txBody>
          <a:bodyPr wrap="square">
            <a:spAutoFit/>
          </a:bodyPr>
          <a:lstStyle/>
          <a:p>
            <a:r>
              <a:rPr lang="en-US" sz="2800" dirty="0" err="1" smtClean="0">
                <a:solidFill>
                  <a:schemeClr val="tx1">
                    <a:lumMod val="65000"/>
                    <a:lumOff val="35000"/>
                  </a:schemeClr>
                </a:solidFill>
                <a:latin typeface="Microsoft YaHei" panose="020B0503020204020204" pitchFamily="34" charset="-122"/>
                <a:ea typeface="Microsoft YaHei" panose="020B0503020204020204" pitchFamily="34" charset="-122"/>
              </a:rPr>
              <a:t>PowerBI</a:t>
            </a:r>
            <a:endParaRPr lang="en-US" sz="28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8" name="Rectangle 17"/>
          <p:cNvSpPr/>
          <p:nvPr/>
        </p:nvSpPr>
        <p:spPr>
          <a:xfrm>
            <a:off x="9602939" y="4731621"/>
            <a:ext cx="1631574" cy="461665"/>
          </a:xfrm>
          <a:prstGeom prst="rect">
            <a:avLst/>
          </a:prstGeom>
        </p:spPr>
        <p:txBody>
          <a:bodyPr wrap="square">
            <a:spAutoFit/>
          </a:bodyPr>
          <a:lstStyle/>
          <a:p>
            <a:r>
              <a:rPr lang="en-US" sz="2400" dirty="0">
                <a:solidFill>
                  <a:schemeClr val="tx1">
                    <a:lumMod val="65000"/>
                    <a:lumOff val="35000"/>
                  </a:schemeClr>
                </a:solidFill>
                <a:latin typeface="Microsoft YaHei" panose="020B0503020204020204" pitchFamily="34" charset="-122"/>
                <a:ea typeface="Microsoft YaHei" panose="020B0503020204020204" pitchFamily="34" charset="-122"/>
              </a:rPr>
              <a:t>BIEE</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1" name="Rectangle 20"/>
          <p:cNvSpPr/>
          <p:nvPr/>
        </p:nvSpPr>
        <p:spPr>
          <a:xfrm>
            <a:off x="9509652" y="931066"/>
            <a:ext cx="2207786" cy="461665"/>
          </a:xfrm>
          <a:prstGeom prst="rect">
            <a:avLst/>
          </a:prstGeom>
        </p:spPr>
        <p:txBody>
          <a:bodyPr wrap="square">
            <a:spAutoFit/>
          </a:bodyPr>
          <a:lstStyle/>
          <a:p>
            <a:r>
              <a:rPr lang="en-US" sz="2400" u="none" dirty="0" smtClean="0">
                <a:solidFill>
                  <a:schemeClr val="tx1">
                    <a:lumMod val="65000"/>
                    <a:lumOff val="35000"/>
                  </a:schemeClr>
                </a:solidFill>
                <a:latin typeface="Microsoft YaHei" panose="020B0503020204020204" pitchFamily="34" charset="-122"/>
                <a:ea typeface="Microsoft YaHei" panose="020B0503020204020204" pitchFamily="34" charset="-122"/>
              </a:rPr>
              <a:t>BI</a:t>
            </a:r>
            <a:r>
              <a:rPr lang="zh-CN" altLang="en-US" sz="2400" u="none" dirty="0" smtClean="0">
                <a:solidFill>
                  <a:schemeClr val="tx1">
                    <a:lumMod val="65000"/>
                    <a:lumOff val="35000"/>
                  </a:schemeClr>
                </a:solidFill>
                <a:latin typeface="Microsoft YaHei" panose="020B0503020204020204" pitchFamily="34" charset="-122"/>
                <a:ea typeface="Microsoft YaHei" panose="020B0503020204020204" pitchFamily="34" charset="-122"/>
              </a:rPr>
              <a:t>、商业智能</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2" name="Rectangle 21"/>
          <p:cNvSpPr/>
          <p:nvPr/>
        </p:nvSpPr>
        <p:spPr>
          <a:xfrm>
            <a:off x="9815011" y="1805347"/>
            <a:ext cx="1922810" cy="461665"/>
          </a:xfrm>
          <a:prstGeom prst="rect">
            <a:avLst/>
          </a:prstGeom>
        </p:spPr>
        <p:txBody>
          <a:bodyPr wrap="square">
            <a:spAutoFit/>
          </a:bodyPr>
          <a:lstStyle/>
          <a:p>
            <a:r>
              <a:rPr lang="zh-CN" altLang="en-US" sz="2400" dirty="0">
                <a:solidFill>
                  <a:schemeClr val="tx1">
                    <a:lumMod val="65000"/>
                    <a:lumOff val="35000"/>
                  </a:schemeClr>
                </a:solidFill>
                <a:latin typeface="Microsoft YaHei" panose="020B0503020204020204" pitchFamily="34" charset="-122"/>
                <a:ea typeface="Microsoft YaHei" panose="020B0503020204020204" pitchFamily="34" charset="-122"/>
              </a:rPr>
              <a:t>数据分析师</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3" name="Rectangle 22"/>
          <p:cNvSpPr/>
          <p:nvPr/>
        </p:nvSpPr>
        <p:spPr>
          <a:xfrm>
            <a:off x="10580157" y="2231476"/>
            <a:ext cx="1400078" cy="461665"/>
          </a:xfrm>
          <a:prstGeom prst="rect">
            <a:avLst/>
          </a:prstGeom>
        </p:spPr>
        <p:txBody>
          <a:bodyPr wrap="square">
            <a:spAutoFit/>
          </a:bodyPr>
          <a:lstStyle/>
          <a:p>
            <a:r>
              <a:rPr 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Python</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4" name="Rectangle 23"/>
          <p:cNvSpPr/>
          <p:nvPr/>
        </p:nvSpPr>
        <p:spPr>
          <a:xfrm>
            <a:off x="9417228" y="2294781"/>
            <a:ext cx="1103051" cy="461665"/>
          </a:xfrm>
          <a:prstGeom prst="rect">
            <a:avLst/>
          </a:prstGeom>
        </p:spPr>
        <p:txBody>
          <a:bodyPr wrap="square">
            <a:spAutoFit/>
          </a:bodyPr>
          <a:lstStyle/>
          <a:p>
            <a:r>
              <a:rPr 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R</a:t>
            </a:r>
            <a:r>
              <a:rPr lang="zh-CN" alt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语言</a:t>
            </a:r>
            <a:r>
              <a:rPr 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 </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5" name="Rectangle 24"/>
          <p:cNvSpPr/>
          <p:nvPr/>
        </p:nvSpPr>
        <p:spPr>
          <a:xfrm>
            <a:off x="9815011" y="2679883"/>
            <a:ext cx="1465185" cy="461665"/>
          </a:xfrm>
          <a:prstGeom prst="rect">
            <a:avLst/>
          </a:prstGeom>
        </p:spPr>
        <p:txBody>
          <a:bodyPr wrap="square">
            <a:spAutoFit/>
          </a:bodyPr>
          <a:lstStyle/>
          <a:p>
            <a:r>
              <a:rPr lang="zh-CN" alt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机器学习</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6" name="Rectangle 25"/>
          <p:cNvSpPr/>
          <p:nvPr/>
        </p:nvSpPr>
        <p:spPr>
          <a:xfrm>
            <a:off x="10751556" y="1357845"/>
            <a:ext cx="1228678" cy="461665"/>
          </a:xfrm>
          <a:prstGeom prst="rect">
            <a:avLst/>
          </a:prstGeom>
        </p:spPr>
        <p:txBody>
          <a:bodyPr wrap="square">
            <a:spAutoFit/>
          </a:bodyPr>
          <a:lstStyle/>
          <a:p>
            <a:r>
              <a:rPr lang="zh-CN" altLang="en-US" sz="2400" dirty="0">
                <a:solidFill>
                  <a:schemeClr val="tx1">
                    <a:lumMod val="65000"/>
                    <a:lumOff val="35000"/>
                  </a:schemeClr>
                </a:solidFill>
                <a:latin typeface="Microsoft YaHei" panose="020B0503020204020204" pitchFamily="34" charset="-122"/>
                <a:ea typeface="Microsoft YaHei" panose="020B0503020204020204" pitchFamily="34" charset="-122"/>
              </a:rPr>
              <a:t>大数据</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7" name="Rectangle 26"/>
          <p:cNvSpPr/>
          <p:nvPr/>
        </p:nvSpPr>
        <p:spPr>
          <a:xfrm>
            <a:off x="9319992" y="3346705"/>
            <a:ext cx="1729003" cy="461665"/>
          </a:xfrm>
          <a:prstGeom prst="rect">
            <a:avLst/>
          </a:prstGeom>
        </p:spPr>
        <p:txBody>
          <a:bodyPr wrap="square">
            <a:spAutoFit/>
          </a:bodyPr>
          <a:lstStyle/>
          <a:p>
            <a:r>
              <a:rPr lang="zh-CN" altLang="en-US" sz="2400" u="none" dirty="0" smtClean="0">
                <a:solidFill>
                  <a:schemeClr val="tx1">
                    <a:lumMod val="65000"/>
                    <a:lumOff val="35000"/>
                  </a:schemeClr>
                </a:solidFill>
                <a:latin typeface="Microsoft YaHei" panose="020B0503020204020204" pitchFamily="34" charset="-122"/>
                <a:ea typeface="Microsoft YaHei" panose="020B0503020204020204" pitchFamily="34" charset="-122"/>
              </a:rPr>
              <a:t>人工智能</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8" name="Rectangle 27"/>
          <p:cNvSpPr/>
          <p:nvPr/>
        </p:nvSpPr>
        <p:spPr>
          <a:xfrm>
            <a:off x="10418727" y="3030007"/>
            <a:ext cx="1561508" cy="461665"/>
          </a:xfrm>
          <a:prstGeom prst="rect">
            <a:avLst/>
          </a:prstGeom>
        </p:spPr>
        <p:txBody>
          <a:bodyPr wrap="square">
            <a:spAutoFit/>
          </a:bodyPr>
          <a:lstStyle/>
          <a:p>
            <a:r>
              <a:rPr lang="zh-CN" altLang="en-US" sz="2400" dirty="0" smtClean="0">
                <a:solidFill>
                  <a:schemeClr val="tx1">
                    <a:lumMod val="65000"/>
                    <a:lumOff val="35000"/>
                  </a:schemeClr>
                </a:solidFill>
                <a:latin typeface="Microsoft YaHei" panose="020B0503020204020204" pitchFamily="34" charset="-122"/>
                <a:ea typeface="Microsoft YaHei" panose="020B0503020204020204" pitchFamily="34" charset="-122"/>
              </a:rPr>
              <a:t>深度学习</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31" name="Rectangle 25"/>
          <p:cNvSpPr/>
          <p:nvPr/>
        </p:nvSpPr>
        <p:spPr>
          <a:xfrm>
            <a:off x="9319992" y="1392731"/>
            <a:ext cx="1431563" cy="461665"/>
          </a:xfrm>
          <a:prstGeom prst="rect">
            <a:avLst/>
          </a:prstGeom>
        </p:spPr>
        <p:txBody>
          <a:bodyPr wrap="square">
            <a:spAutoFit/>
          </a:bodyPr>
          <a:lstStyle/>
          <a:p>
            <a:r>
              <a:rPr lang="zh-CN" altLang="en-US" sz="2400" u="none" dirty="0" smtClean="0">
                <a:solidFill>
                  <a:schemeClr val="tx1">
                    <a:lumMod val="65000"/>
                    <a:lumOff val="35000"/>
                  </a:schemeClr>
                </a:solidFill>
                <a:latin typeface="Microsoft YaHei" panose="020B0503020204020204" pitchFamily="34" charset="-122"/>
                <a:ea typeface="Microsoft YaHei" panose="020B0503020204020204" pitchFamily="34" charset="-122"/>
              </a:rPr>
              <a:t>数据挖掘</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32" name="Rectangle 14"/>
          <p:cNvSpPr/>
          <p:nvPr/>
        </p:nvSpPr>
        <p:spPr>
          <a:xfrm>
            <a:off x="10776416" y="4744893"/>
            <a:ext cx="1203818" cy="461665"/>
          </a:xfrm>
          <a:prstGeom prst="rect">
            <a:avLst/>
          </a:prstGeom>
        </p:spPr>
        <p:txBody>
          <a:bodyPr wrap="square">
            <a:spAutoFit/>
          </a:bodyPr>
          <a:lstStyle/>
          <a:p>
            <a:r>
              <a:rPr lang="en-US" sz="2400" dirty="0">
                <a:solidFill>
                  <a:schemeClr val="tx1">
                    <a:lumMod val="65000"/>
                    <a:lumOff val="35000"/>
                  </a:schemeClr>
                </a:solidFill>
                <a:latin typeface="Microsoft YaHei" panose="020B0503020204020204" pitchFamily="34" charset="-122"/>
                <a:ea typeface="Microsoft YaHei" panose="020B0503020204020204" pitchFamily="34" charset="-122"/>
              </a:rPr>
              <a:t>ETL</a:t>
            </a:r>
            <a:endParaRPr lang="en-US" sz="2400" u="none"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69" y="1080721"/>
            <a:ext cx="2941200" cy="166055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406" y="1080721"/>
            <a:ext cx="2941200" cy="1658731"/>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965" y="2779500"/>
            <a:ext cx="2941200" cy="1660553"/>
          </a:xfrm>
          <a:prstGeom prst="rect">
            <a:avLst/>
          </a:prstGeom>
        </p:spPr>
      </p:pic>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7406" y="2779500"/>
            <a:ext cx="2941200" cy="1660553"/>
          </a:xfrm>
          <a:prstGeom prst="rect">
            <a:avLst/>
          </a:prstGeom>
        </p:spPr>
      </p:pic>
      <p:pic>
        <p:nvPicPr>
          <p:cNvPr id="35" name="图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1069" y="4490346"/>
            <a:ext cx="2941200" cy="1660553"/>
          </a:xfrm>
          <a:prstGeom prst="rect">
            <a:avLst/>
          </a:prstGeom>
        </p:spPr>
      </p:pic>
      <p:pic>
        <p:nvPicPr>
          <p:cNvPr id="36" name="图片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65" y="4490346"/>
            <a:ext cx="2941200" cy="1660553"/>
          </a:xfrm>
          <a:prstGeom prst="rect">
            <a:avLst/>
          </a:prstGeom>
        </p:spPr>
      </p:pic>
      <p:pic>
        <p:nvPicPr>
          <p:cNvPr id="37" name="图片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7406" y="4490346"/>
            <a:ext cx="2941200" cy="1660553"/>
          </a:xfrm>
          <a:prstGeom prst="rect">
            <a:avLst/>
          </a:prstGeom>
        </p:spPr>
      </p:pic>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964" y="1080952"/>
            <a:ext cx="2933137" cy="1656000"/>
          </a:xfrm>
          <a:prstGeom prst="rect">
            <a:avLst/>
          </a:prstGeom>
        </p:spPr>
      </p:pic>
      <p:pic>
        <p:nvPicPr>
          <p:cNvPr id="7" name="图片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44205" y="2776615"/>
            <a:ext cx="2933137" cy="1656000"/>
          </a:xfrm>
          <a:prstGeom prst="rect">
            <a:avLst/>
          </a:prstGeom>
        </p:spPr>
      </p:pic>
    </p:spTree>
    <p:extLst>
      <p:ext uri="{BB962C8B-B14F-4D97-AF65-F5344CB8AC3E}">
        <p14:creationId xmlns:p14="http://schemas.microsoft.com/office/powerpoint/2010/main" val="83103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86953" y="2196979"/>
            <a:ext cx="6304185" cy="3052483"/>
          </a:xfrm>
        </p:spPr>
        <p:txBody>
          <a:bodyPr>
            <a:normAutofit/>
          </a:bodyPr>
          <a:lstStyle/>
          <a:p>
            <a:pPr indent="-720000">
              <a:spcBef>
                <a:spcPts val="1800"/>
              </a:spcBef>
              <a:spcAft>
                <a:spcPts val="1800"/>
              </a:spcAft>
              <a:buFont typeface="Wingdings" charset="2"/>
              <a:buChar char="u"/>
            </a:pPr>
            <a:r>
              <a:rPr lang="zh-CN" altLang="zh-CN" sz="2400" dirty="0"/>
              <a:t>模型的区分度</a:t>
            </a:r>
          </a:p>
          <a:p>
            <a:pPr indent="-720000">
              <a:spcBef>
                <a:spcPts val="1800"/>
              </a:spcBef>
              <a:spcAft>
                <a:spcPts val="1800"/>
              </a:spcAft>
              <a:buFont typeface="Wingdings" charset="2"/>
              <a:buChar char="u"/>
            </a:pPr>
            <a:r>
              <a:rPr lang="zh-CN" altLang="zh-CN" sz="2400" dirty="0"/>
              <a:t>模型的</a:t>
            </a:r>
            <a:r>
              <a:rPr lang="zh-CN" altLang="zh-CN" sz="2400" dirty="0" smtClean="0"/>
              <a:t>预测性</a:t>
            </a:r>
            <a:r>
              <a:rPr lang="zh-CN" altLang="en-US" sz="2400" dirty="0" smtClean="0"/>
              <a:t>与</a:t>
            </a:r>
            <a:r>
              <a:rPr lang="zh-CN" altLang="en-US" sz="2400" dirty="0"/>
              <a:t>混淆</a:t>
            </a:r>
            <a:r>
              <a:rPr lang="zh-CN" altLang="en-US" sz="2400" dirty="0" smtClean="0"/>
              <a:t>矩阵</a:t>
            </a:r>
            <a:endParaRPr lang="zh-CN" altLang="zh-CN" sz="2400" dirty="0"/>
          </a:p>
          <a:p>
            <a:pPr indent="-720000">
              <a:spcBef>
                <a:spcPts val="1800"/>
              </a:spcBef>
              <a:spcAft>
                <a:spcPts val="1800"/>
              </a:spcAft>
              <a:buFont typeface="Wingdings" charset="2"/>
              <a:buChar char="u"/>
            </a:pPr>
            <a:r>
              <a:rPr lang="zh-CN" altLang="zh-CN" sz="2400" dirty="0"/>
              <a:t>模型的</a:t>
            </a:r>
            <a:r>
              <a:rPr lang="zh-CN" altLang="zh-CN" sz="2400" dirty="0" smtClean="0"/>
              <a:t>平稳性</a:t>
            </a:r>
            <a:endParaRPr lang="zh-CN" altLang="en-US" sz="2400" dirty="0" smtClean="0"/>
          </a:p>
          <a:p>
            <a:pPr lvl="0" indent="-720000">
              <a:spcBef>
                <a:spcPts val="1800"/>
              </a:spcBef>
              <a:spcAft>
                <a:spcPts val="1800"/>
              </a:spcAft>
              <a:buFont typeface="Wingdings" charset="2"/>
              <a:buChar char="u"/>
            </a:pPr>
            <a:r>
              <a:rPr lang="zh-CN" altLang="en-US" sz="2400" dirty="0" smtClean="0"/>
              <a:t>模型</a:t>
            </a:r>
            <a:r>
              <a:rPr lang="zh-CN" altLang="en-US" sz="2400" dirty="0" smtClean="0"/>
              <a:t>的调优</a:t>
            </a:r>
            <a:endParaRPr lang="zh-CN" altLang="zh-CN" sz="2400" dirty="0"/>
          </a:p>
        </p:txBody>
      </p:sp>
      <p:sp>
        <p:nvSpPr>
          <p:cNvPr id="4" name="文本框 3"/>
          <p:cNvSpPr txBox="1"/>
          <p:nvPr/>
        </p:nvSpPr>
        <p:spPr>
          <a:xfrm>
            <a:off x="1586753" y="2999946"/>
            <a:ext cx="748923" cy="1446550"/>
          </a:xfrm>
          <a:prstGeom prst="rect">
            <a:avLst/>
          </a:prstGeom>
          <a:noFill/>
        </p:spPr>
        <p:txBody>
          <a:bodyPr wrap="none" rtlCol="0">
            <a:spAutoFit/>
          </a:bodyPr>
          <a:lstStyle/>
          <a:p>
            <a:r>
              <a:rPr kumimoji="1" lang="zh-CN" altLang="en-US" sz="4400" smtClean="0"/>
              <a:t>目</a:t>
            </a:r>
          </a:p>
          <a:p>
            <a:r>
              <a:rPr kumimoji="1" lang="zh-CN" altLang="en-US" sz="4400" dirty="0" smtClean="0"/>
              <a:t>录</a:t>
            </a:r>
            <a:endParaRPr kumimoji="1" lang="zh-CN" altLang="en-US" sz="4400" dirty="0"/>
          </a:p>
        </p:txBody>
      </p:sp>
      <p:sp>
        <p:nvSpPr>
          <p:cNvPr id="5" name="标题 4"/>
          <p:cNvSpPr>
            <a:spLocks noGrp="1"/>
          </p:cNvSpPr>
          <p:nvPr>
            <p:ph type="title"/>
          </p:nvPr>
        </p:nvSpPr>
        <p:spPr/>
        <p:txBody>
          <a:bodyPr/>
          <a:lstStyle/>
          <a:p>
            <a:endParaRPr kumimoji="1" lang="zh-CN" altLang="en-US" dirty="0"/>
          </a:p>
        </p:txBody>
      </p:sp>
    </p:spTree>
    <p:extLst>
      <p:ext uri="{BB962C8B-B14F-4D97-AF65-F5344CB8AC3E}">
        <p14:creationId xmlns:p14="http://schemas.microsoft.com/office/powerpoint/2010/main" val="1478326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模型的区分度</a:t>
            </a:r>
            <a:endParaRPr kumimoji="1" lang="zh-CN" altLang="en-US" dirty="0"/>
          </a:p>
        </p:txBody>
      </p:sp>
      <p:sp>
        <p:nvSpPr>
          <p:cNvPr id="3" name="内容占位符 2"/>
          <p:cNvSpPr>
            <a:spLocks noGrp="1"/>
          </p:cNvSpPr>
          <p:nvPr>
            <p:ph idx="1"/>
          </p:nvPr>
        </p:nvSpPr>
        <p:spPr>
          <a:xfrm>
            <a:off x="359508" y="884279"/>
            <a:ext cx="5570646" cy="5383037"/>
          </a:xfrm>
        </p:spPr>
        <p:txBody>
          <a:bodyPr/>
          <a:lstStyle/>
          <a:p>
            <a:r>
              <a:rPr kumimoji="1" lang="zh-CN" altLang="en-US" dirty="0" smtClean="0"/>
              <a:t>区分度的概念</a:t>
            </a:r>
          </a:p>
          <a:p>
            <a:pPr marL="0" indent="0">
              <a:lnSpc>
                <a:spcPts val="3600"/>
              </a:lnSpc>
              <a:buNone/>
            </a:pPr>
            <a:r>
              <a:rPr kumimoji="1" lang="zh-CN" altLang="en-US" sz="2000" dirty="0" smtClean="0"/>
              <a:t>评分模型的作用是通过分数将好坏人群进行区分。从分数的性质可以看出，好的评分模型下违约人群的分数低、非违约人群的分数高。反之坏的评分模型下违约与非违约人群的分数是几乎无法区分的。在理想模型里，所有非违约人群的评分均高于违约人群。但在现实场景中无法达到这样的理想状态。因此我们需要借助某些统计量来衡量好坏人群分数的差异性，即评分模型的区分能力。</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0" y="1381237"/>
            <a:ext cx="5852160" cy="4389120"/>
          </a:xfrm>
          <a:prstGeom prst="rect">
            <a:avLst/>
          </a:prstGeom>
        </p:spPr>
      </p:pic>
      <p:cxnSp>
        <p:nvCxnSpPr>
          <p:cNvPr id="11" name="直线箭头连接符 10"/>
          <p:cNvCxnSpPr/>
          <p:nvPr/>
        </p:nvCxnSpPr>
        <p:spPr>
          <a:xfrm flipV="1">
            <a:off x="8269941" y="4208930"/>
            <a:ext cx="0" cy="1075765"/>
          </a:xfrm>
          <a:prstGeom prst="straightConnector1">
            <a:avLst/>
          </a:prstGeom>
          <a:ln w="28575">
            <a:headEnd type="none" w="sm" len="sm"/>
            <a:tailEnd type="none"/>
          </a:ln>
        </p:spPr>
        <p:style>
          <a:lnRef idx="3">
            <a:schemeClr val="accent2"/>
          </a:lnRef>
          <a:fillRef idx="0">
            <a:schemeClr val="accent2"/>
          </a:fillRef>
          <a:effectRef idx="2">
            <a:schemeClr val="accent2"/>
          </a:effectRef>
          <a:fontRef idx="minor">
            <a:schemeClr val="tx1"/>
          </a:fontRef>
        </p:style>
      </p:cxnSp>
      <p:sp>
        <p:nvSpPr>
          <p:cNvPr id="12" name="文本框 11"/>
          <p:cNvSpPr txBox="1"/>
          <p:nvPr/>
        </p:nvSpPr>
        <p:spPr>
          <a:xfrm>
            <a:off x="7160663" y="4337139"/>
            <a:ext cx="902811" cy="307777"/>
          </a:xfrm>
          <a:prstGeom prst="rect">
            <a:avLst/>
          </a:prstGeom>
          <a:noFill/>
        </p:spPr>
        <p:txBody>
          <a:bodyPr wrap="none" rtlCol="0">
            <a:spAutoFit/>
          </a:bodyPr>
          <a:lstStyle/>
          <a:p>
            <a:r>
              <a:rPr kumimoji="1" lang="zh-CN" altLang="en-US" sz="1400" smtClean="0"/>
              <a:t>违约客群</a:t>
            </a:r>
            <a:endParaRPr kumimoji="1" lang="zh-CN" altLang="en-US" sz="1400" dirty="0"/>
          </a:p>
        </p:txBody>
      </p:sp>
      <p:sp>
        <p:nvSpPr>
          <p:cNvPr id="13" name="文本框 12"/>
          <p:cNvSpPr txBox="1"/>
          <p:nvPr/>
        </p:nvSpPr>
        <p:spPr>
          <a:xfrm>
            <a:off x="10558007" y="4208930"/>
            <a:ext cx="1082348" cy="307777"/>
          </a:xfrm>
          <a:prstGeom prst="rect">
            <a:avLst/>
          </a:prstGeom>
          <a:noFill/>
        </p:spPr>
        <p:txBody>
          <a:bodyPr wrap="none" rtlCol="0">
            <a:spAutoFit/>
          </a:bodyPr>
          <a:lstStyle/>
          <a:p>
            <a:r>
              <a:rPr kumimoji="1" lang="zh-CN" altLang="en-US" sz="1400" smtClean="0"/>
              <a:t>非违约客群</a:t>
            </a:r>
            <a:endParaRPr kumimoji="1" lang="zh-CN" altLang="en-US" sz="1400" dirty="0"/>
          </a:p>
        </p:txBody>
      </p:sp>
    </p:spTree>
    <p:extLst>
      <p:ext uri="{BB962C8B-B14F-4D97-AF65-F5344CB8AC3E}">
        <p14:creationId xmlns:p14="http://schemas.microsoft.com/office/powerpoint/2010/main" val="66026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模型的区分度</a:t>
            </a:r>
          </a:p>
        </p:txBody>
      </p:sp>
      <p:sp>
        <p:nvSpPr>
          <p:cNvPr id="3" name="内容占位符 2"/>
          <p:cNvSpPr>
            <a:spLocks noGrp="1"/>
          </p:cNvSpPr>
          <p:nvPr>
            <p:ph idx="1"/>
          </p:nvPr>
        </p:nvSpPr>
        <p:spPr>
          <a:xfrm>
            <a:off x="359507" y="884279"/>
            <a:ext cx="5557199" cy="5973721"/>
          </a:xfrm>
        </p:spPr>
        <p:txBody>
          <a:bodyPr>
            <a:normAutofit/>
          </a:bodyPr>
          <a:lstStyle/>
          <a:p>
            <a:r>
              <a:rPr kumimoji="1" lang="zh-CN" altLang="en-US" dirty="0" smtClean="0"/>
              <a:t>区分度的度量</a:t>
            </a:r>
            <a:endParaRPr kumimoji="1" lang="zh-CN" altLang="en-US" dirty="0"/>
          </a:p>
          <a:p>
            <a:pPr marL="0" indent="0">
              <a:spcBef>
                <a:spcPts val="1200"/>
              </a:spcBef>
              <a:spcAft>
                <a:spcPts val="1200"/>
              </a:spcAft>
              <a:buNone/>
            </a:pPr>
            <a:r>
              <a:rPr kumimoji="1" lang="zh-CN" altLang="en-US" sz="2000" dirty="0" smtClean="0"/>
              <a:t>从量化角度来说，我们需要找出一个指标来衡量分数对好坏样本的区分度，这样的一个指标需要满足一定的性质：</a:t>
            </a:r>
          </a:p>
          <a:p>
            <a:pPr>
              <a:spcBef>
                <a:spcPts val="1200"/>
              </a:spcBef>
              <a:spcAft>
                <a:spcPts val="1200"/>
              </a:spcAft>
              <a:buFont typeface="Wingdings" charset="2"/>
              <a:buChar char="Ø"/>
            </a:pPr>
            <a:r>
              <a:rPr kumimoji="1" lang="zh-CN" altLang="en-US" sz="2000" dirty="0" smtClean="0"/>
              <a:t>与区分能力单调相关，即指标越高（或越低）说明区分能力越强</a:t>
            </a:r>
          </a:p>
          <a:p>
            <a:pPr>
              <a:spcBef>
                <a:spcPts val="1200"/>
              </a:spcBef>
              <a:spcAft>
                <a:spcPts val="1200"/>
              </a:spcAft>
              <a:buFont typeface="Wingdings" charset="2"/>
              <a:buChar char="Ø"/>
            </a:pPr>
            <a:r>
              <a:rPr kumimoji="1" lang="zh-CN" altLang="en-US" sz="2000" dirty="0" smtClean="0"/>
              <a:t>与好坏样本的占比不相关。即在好、坏样本分层抽样的情况下依然不会发生显著的改变。例如，当好坏样本从</a:t>
            </a:r>
            <a:r>
              <a:rPr kumimoji="1" lang="en-US" altLang="zh-CN" sz="2000" dirty="0" smtClean="0"/>
              <a:t>100</a:t>
            </a:r>
            <a:r>
              <a:rPr kumimoji="1" lang="zh-CN" altLang="en-US" sz="2000" dirty="0" smtClean="0"/>
              <a:t>：</a:t>
            </a:r>
            <a:r>
              <a:rPr kumimoji="1" lang="en-US" altLang="zh-CN" sz="2000" dirty="0" smtClean="0"/>
              <a:t>1</a:t>
            </a:r>
            <a:r>
              <a:rPr kumimoji="1" lang="zh-CN" altLang="en-US" sz="2000" dirty="0" smtClean="0"/>
              <a:t>进行采样后变为</a:t>
            </a:r>
            <a:r>
              <a:rPr kumimoji="1" lang="en-US" altLang="zh-CN" sz="2000" dirty="0" smtClean="0"/>
              <a:t>10</a:t>
            </a:r>
            <a:r>
              <a:rPr kumimoji="1" lang="zh-CN" altLang="en-US" sz="2000" dirty="0" smtClean="0"/>
              <a:t>：</a:t>
            </a:r>
            <a:r>
              <a:rPr kumimoji="1" lang="en-US" altLang="zh-CN" sz="2000" dirty="0" smtClean="0"/>
              <a:t>1</a:t>
            </a:r>
            <a:r>
              <a:rPr kumimoji="1" lang="zh-CN" altLang="en-US" sz="2000" dirty="0" smtClean="0"/>
              <a:t>，度量指标依然不会发生显著的改变</a:t>
            </a:r>
          </a:p>
          <a:p>
            <a:pPr marL="0" indent="0">
              <a:spcBef>
                <a:spcPts val="1200"/>
              </a:spcBef>
              <a:spcAft>
                <a:spcPts val="1200"/>
              </a:spcAft>
              <a:buNone/>
            </a:pPr>
            <a:r>
              <a:rPr kumimoji="1" lang="zh-CN" altLang="en-US" sz="2000" dirty="0" smtClean="0"/>
              <a:t>一般可以从以下几个方面衡量模型的区分度：</a:t>
            </a:r>
          </a:p>
          <a:p>
            <a:pPr marL="457200" indent="-457200">
              <a:spcBef>
                <a:spcPts val="1200"/>
              </a:spcBef>
              <a:spcAft>
                <a:spcPts val="1200"/>
              </a:spcAft>
              <a:buFont typeface="+mj-lt"/>
              <a:buAutoNum type="arabicPeriod"/>
            </a:pPr>
            <a:r>
              <a:rPr kumimoji="1" lang="zh-CN" altLang="en-US" sz="2000" dirty="0" smtClean="0"/>
              <a:t>好、坏样本的分布的差异</a:t>
            </a:r>
          </a:p>
          <a:p>
            <a:pPr marL="457200" indent="-457200">
              <a:spcBef>
                <a:spcPts val="1200"/>
              </a:spcBef>
              <a:spcAft>
                <a:spcPts val="1200"/>
              </a:spcAft>
              <a:buFont typeface="+mj-lt"/>
              <a:buAutoNum type="arabicPeriod"/>
            </a:pPr>
            <a:r>
              <a:rPr kumimoji="1" lang="zh-CN" altLang="en-US" sz="2000" dirty="0"/>
              <a:t>好、坏样</a:t>
            </a:r>
            <a:r>
              <a:rPr kumimoji="1" lang="zh-CN" altLang="en-US" sz="2000" dirty="0" smtClean="0"/>
              <a:t>本在统计学意义下的“距离”</a:t>
            </a:r>
            <a:endParaRPr kumimoji="1"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16" y="1272241"/>
            <a:ext cx="5852160" cy="4389120"/>
          </a:xfrm>
          <a:prstGeom prst="rect">
            <a:avLst/>
          </a:prstGeom>
        </p:spPr>
      </p:pic>
    </p:spTree>
    <p:extLst>
      <p:ext uri="{BB962C8B-B14F-4D97-AF65-F5344CB8AC3E}">
        <p14:creationId xmlns:p14="http://schemas.microsoft.com/office/powerpoint/2010/main" val="352406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模型的区分度</a:t>
            </a:r>
          </a:p>
        </p:txBody>
      </p:sp>
      <p:sp>
        <p:nvSpPr>
          <p:cNvPr id="3" name="内容占位符 2"/>
          <p:cNvSpPr>
            <a:spLocks noGrp="1"/>
          </p:cNvSpPr>
          <p:nvPr>
            <p:ph idx="1"/>
          </p:nvPr>
        </p:nvSpPr>
        <p:spPr/>
        <p:txBody>
          <a:bodyPr/>
          <a:lstStyle/>
          <a:p>
            <a:r>
              <a:rPr kumimoji="1" lang="zh-CN" altLang="en-US" dirty="0" smtClean="0"/>
              <a:t>从分布的差异性看区</a:t>
            </a:r>
            <a:r>
              <a:rPr kumimoji="1" lang="zh-CN" altLang="en-US" dirty="0" smtClean="0"/>
              <a:t>分度</a:t>
            </a:r>
            <a:r>
              <a:rPr kumimoji="1" lang="en-US" altLang="zh-CN" dirty="0" smtClean="0"/>
              <a:t>-</a:t>
            </a:r>
            <a:r>
              <a:rPr kumimoji="1" lang="en-US" altLang="zh-CN" dirty="0" smtClean="0"/>
              <a:t>KS</a:t>
            </a:r>
            <a:r>
              <a:rPr kumimoji="1" lang="zh-CN" altLang="en-US" dirty="0" smtClean="0"/>
              <a:t>值</a:t>
            </a:r>
            <a:endParaRPr kumimoji="1" lang="zh-CN" altLang="en-US" dirty="0" smtClean="0"/>
          </a:p>
          <a:p>
            <a:pPr marL="0" indent="0">
              <a:buNone/>
            </a:pPr>
            <a:r>
              <a:rPr kumimoji="1" lang="zh-CN" altLang="en-US" sz="2000" dirty="0" smtClean="0"/>
              <a:t>最直接的办法就是检验在评分的意义下两类样本的分布的差异性。在非参统计学里有多种指标可以计算</a:t>
            </a:r>
            <a:r>
              <a:rPr kumimoji="1" lang="zh-CN" altLang="en-US" sz="2000" dirty="0"/>
              <a:t>两类样本的分布的</a:t>
            </a:r>
            <a:r>
              <a:rPr kumimoji="1" lang="zh-CN" altLang="en-US" sz="2000" dirty="0" smtClean="0"/>
              <a:t>差异性，最常用的就是</a:t>
            </a:r>
            <a:r>
              <a:rPr kumimoji="1" lang="en-US" altLang="zh-CN" sz="2000" dirty="0" smtClean="0"/>
              <a:t>KS</a:t>
            </a:r>
            <a:r>
              <a:rPr kumimoji="1" lang="zh-CN" altLang="en-US" sz="2000" dirty="0" smtClean="0"/>
              <a:t>（</a:t>
            </a:r>
            <a:r>
              <a:rPr kumimoji="1" lang="en-US" altLang="zh-CN" sz="2000" dirty="0" smtClean="0"/>
              <a:t>Kolmogorov-Smirnov</a:t>
            </a:r>
            <a:r>
              <a:rPr kumimoji="1" lang="zh-CN" altLang="en-US" sz="2000" dirty="0" smtClean="0"/>
              <a:t>）值。</a:t>
            </a:r>
            <a:endParaRPr kumimoji="1" lang="zh-CN" altLang="en-US" sz="2000" dirty="0"/>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1581617578"/>
                  </p:ext>
                </p:extLst>
              </p:nvPr>
            </p:nvGraphicFramePr>
            <p:xfrm>
              <a:off x="359501" y="2360207"/>
              <a:ext cx="10653642" cy="2865120"/>
            </p:xfrm>
            <a:graphic>
              <a:graphicData uri="http://schemas.openxmlformats.org/drawingml/2006/table">
                <a:tbl>
                  <a:tblPr firstRow="1" bandRow="1">
                    <a:tableStyleId>{5C22544A-7EE6-4342-B048-85BDC9FD1C3A}</a:tableStyleId>
                  </a:tblPr>
                  <a:tblGrid>
                    <a:gridCol w="1775607"/>
                    <a:gridCol w="1775607"/>
                    <a:gridCol w="1775607"/>
                    <a:gridCol w="1775607"/>
                    <a:gridCol w="1775607"/>
                    <a:gridCol w="1775607"/>
                  </a:tblGrid>
                  <a:tr h="370840">
                    <a:tc>
                      <a:txBody>
                        <a:bodyPr/>
                        <a:lstStyle/>
                        <a:p>
                          <a:r>
                            <a:rPr lang="zh-CN" altLang="en-US" dirty="0" smtClean="0"/>
                            <a:t>分数</a:t>
                          </a:r>
                          <a:endParaRPr lang="zh-CN" altLang="en-US" dirty="0"/>
                        </a:p>
                      </a:txBody>
                      <a:tcPr/>
                    </a:tc>
                    <a:tc>
                      <a:txBody>
                        <a:bodyPr/>
                        <a:lstStyle/>
                        <a:p>
                          <a:r>
                            <a:rPr lang="zh-CN" altLang="en-US" dirty="0" smtClean="0"/>
                            <a:t>好样本累计个数（</a:t>
                          </a:r>
                          <a14:m>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𝒊</m:t>
                                  </m:r>
                                </m:sub>
                              </m:sSub>
                            </m:oMath>
                          </a14:m>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坏样本累计个数（</a:t>
                          </a:r>
                          <a14:m>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𝒊</m:t>
                                  </m:r>
                                </m:sub>
                              </m:sSub>
                            </m:oMath>
                          </a14:m>
                          <a:r>
                            <a:rPr lang="zh-CN" altLang="en-US" dirty="0" smtClean="0"/>
                            <a:t>）</a:t>
                          </a:r>
                          <a:endParaRPr lang="zh-CN" altLang="en-US" dirty="0"/>
                        </a:p>
                      </a:txBody>
                      <a:tcPr/>
                    </a:tc>
                    <a:tc>
                      <a:txBody>
                        <a:bodyPr/>
                        <a:lstStyle/>
                        <a:p>
                          <a:r>
                            <a:rPr lang="zh-CN" altLang="en-US" dirty="0" smtClean="0"/>
                            <a:t>好样本累计占比（</a:t>
                          </a:r>
                          <a14:m>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r>
                                    <m:rPr>
                                      <m:sty m:val="p"/>
                                    </m:rPr>
                                    <a:rPr lang="en-US" altLang="zh-CN" b="1" i="1" smtClean="0">
                                      <a:latin typeface="Cambria Math" charset="0"/>
                                    </a:rPr>
                                    <m:t>P</m:t>
                                  </m:r>
                                </m:e>
                                <m:sub>
                                  <m:r>
                                    <a:rPr lang="en-US" altLang="zh-CN" b="1" i="1" smtClean="0">
                                      <a:latin typeface="Cambria Math" charset="0"/>
                                    </a:rPr>
                                    <m:t>𝒊</m:t>
                                  </m:r>
                                </m:sub>
                              </m:sSub>
                            </m:oMath>
                          </a14:m>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坏样本累计占比（</a:t>
                          </a:r>
                          <a14:m>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r>
                                    <m:rPr>
                                      <m:sty m:val="p"/>
                                    </m:rPr>
                                    <a:rPr lang="en-US" altLang="zh-CN" b="1" i="1" smtClean="0">
                                      <a:latin typeface="Cambria Math" charset="0"/>
                                    </a:rPr>
                                    <m:t>P</m:t>
                                  </m:r>
                                </m:e>
                                <m:sub>
                                  <m:r>
                                    <a:rPr lang="en-US" altLang="zh-CN" b="1" i="1" smtClean="0">
                                      <a:latin typeface="Cambria Math" charset="0"/>
                                    </a:rPr>
                                    <m:t>𝒊</m:t>
                                  </m:r>
                                </m:sub>
                              </m:sSub>
                            </m:oMath>
                          </a14:m>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𝑩</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𝒊</m:t>
                                    </m:r>
                                  </m:sub>
                                </m:sSub>
                                <m:r>
                                  <a:rPr lang="en-US" altLang="zh-CN" b="1" i="1" smtClean="0">
                                    <a:latin typeface="Cambria Math" charset="0"/>
                                  </a:rPr>
                                  <m:t>−</m:t>
                                </m:r>
                                <m:r>
                                  <a:rPr lang="en-US" altLang="zh-CN" b="1" i="1" smtClean="0">
                                    <a:latin typeface="Cambria Math" charset="0"/>
                                  </a:rPr>
                                  <m:t>𝑮</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𝒊</m:t>
                                    </m:r>
                                  </m:sub>
                                </m:sSub>
                              </m:oMath>
                            </m:oMathPara>
                          </a14:m>
                          <a:endParaRPr lang="zh-CN" altLang="en-US" dirty="0"/>
                        </a:p>
                      </a:txBody>
                      <a:tcPr/>
                    </a:tc>
                  </a:tr>
                  <a:tr h="370840">
                    <a:tc>
                      <a:txBody>
                        <a:bodyPr/>
                        <a:lstStyle/>
                        <a:p>
                          <a:r>
                            <a:rPr lang="en-US" altLang="zh-CN" dirty="0" smtClean="0"/>
                            <a:t>200</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𝟏</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𝟏</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𝟏</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𝑩</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𝟏</m:t>
                                    </m:r>
                                  </m:sub>
                                </m:sSub>
                                <m:r>
                                  <a:rPr lang="en-US" altLang="zh-CN" b="1" i="1" smtClean="0">
                                    <a:latin typeface="Cambria Math" charset="0"/>
                                  </a:rPr>
                                  <m:t>−</m:t>
                                </m:r>
                                <m:r>
                                  <a:rPr lang="en-US" altLang="zh-CN" b="1" i="1" smtClean="0">
                                    <a:latin typeface="Cambria Math" charset="0"/>
                                  </a:rPr>
                                  <m:t>𝑮</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𝟏</m:t>
                                    </m:r>
                                  </m:sub>
                                </m:sSub>
                              </m:oMath>
                            </m:oMathPara>
                          </a14:m>
                          <a:endParaRPr lang="zh-CN" altLang="en-US" dirty="0"/>
                        </a:p>
                      </a:txBody>
                      <a:tcPr/>
                    </a:tc>
                  </a:tr>
                  <a:tr h="370840">
                    <a:tc>
                      <a:txBody>
                        <a:bodyPr/>
                        <a:lstStyle/>
                        <a:p>
                          <a:r>
                            <a:rPr lang="en-US" altLang="zh-CN" dirty="0" smtClean="0"/>
                            <a:t>201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𝟐</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𝟐</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𝟐</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𝑩</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𝟐</m:t>
                                    </m:r>
                                  </m:sub>
                                </m:sSub>
                                <m:r>
                                  <a:rPr lang="en-US" altLang="zh-CN" b="1" i="1" smtClean="0">
                                    <a:latin typeface="Cambria Math" charset="0"/>
                                  </a:rPr>
                                  <m:t>−</m:t>
                                </m:r>
                                <m:r>
                                  <a:rPr lang="en-US" altLang="zh-CN" b="1" i="1" smtClean="0">
                                    <a:latin typeface="Cambria Math" charset="0"/>
                                  </a:rPr>
                                  <m:t>𝑮</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𝟐</m:t>
                                    </m:r>
                                  </m:sub>
                                </m:sSub>
                              </m:oMath>
                            </m:oMathPara>
                          </a14:m>
                          <a:endParaRPr lang="zh-CN" altLang="en-US" dirty="0"/>
                        </a:p>
                      </a:txBody>
                      <a:tcPr/>
                    </a:tc>
                  </a:tr>
                  <a:tr h="370840">
                    <a:tc>
                      <a:txBody>
                        <a:bodyPr/>
                        <a:lstStyle/>
                        <a:p>
                          <a:r>
                            <a:rPr lang="en-US" altLang="zh-CN" dirty="0" smtClean="0"/>
                            <a:t>202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𝟑</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𝟑</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𝟑</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𝟑</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𝑩</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𝟑</m:t>
                                    </m:r>
                                  </m:sub>
                                </m:sSub>
                                <m:r>
                                  <a:rPr lang="en-US" altLang="zh-CN" b="1" i="1" smtClean="0">
                                    <a:latin typeface="Cambria Math" charset="0"/>
                                  </a:rPr>
                                  <m:t>−</m:t>
                                </m:r>
                                <m:r>
                                  <a:rPr lang="en-US" altLang="zh-CN" b="1" i="1" smtClean="0">
                                    <a:latin typeface="Cambria Math" charset="0"/>
                                  </a:rPr>
                                  <m:t>𝑮</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𝟑</m:t>
                                    </m:r>
                                  </m:sub>
                                </m:sSub>
                              </m:oMath>
                            </m:oMathPara>
                          </a14:m>
                          <a:endParaRPr lang="zh-CN" altLang="en-US" dirty="0"/>
                        </a:p>
                      </a:txBody>
                      <a:tcPr/>
                    </a:tc>
                  </a:tr>
                  <a:tr h="370840">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r>
                  <a:tr h="370840">
                    <a:tc>
                      <a:txBody>
                        <a:bodyPr/>
                        <a:lstStyle/>
                        <a:p>
                          <a:r>
                            <a:rPr lang="en-US" altLang="zh-CN" dirty="0" smtClean="0"/>
                            <a:t>999</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𝟖𝟎𝟎</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𝟖𝟎𝟎</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𝟖𝟎𝟎</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𝟖𝟎𝟎</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𝑩</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𝟖𝟎𝟎</m:t>
                                    </m:r>
                                  </m:sub>
                                </m:sSub>
                                <m:r>
                                  <a:rPr lang="en-US" altLang="zh-CN" b="1" i="1" smtClean="0">
                                    <a:latin typeface="Cambria Math" charset="0"/>
                                  </a:rPr>
                                  <m:t>−</m:t>
                                </m:r>
                                <m:r>
                                  <a:rPr lang="en-US" altLang="zh-CN" b="1" i="1" smtClean="0">
                                    <a:latin typeface="Cambria Math" charset="0"/>
                                  </a:rPr>
                                  <m:t>𝑮</m:t>
                                </m:r>
                                <m:sSub>
                                  <m:sSubPr>
                                    <m:ctrlPr>
                                      <a:rPr lang="en-US" altLang="zh-CN" b="1" i="1" smtClean="0">
                                        <a:latin typeface="Cambria Math" charset="0"/>
                                      </a:rPr>
                                    </m:ctrlPr>
                                  </m:sSubPr>
                                  <m:e>
                                    <m:r>
                                      <a:rPr lang="en-US" altLang="zh-CN" b="1" i="1" smtClean="0">
                                        <a:latin typeface="Cambria Math" charset="0"/>
                                      </a:rPr>
                                      <m:t>𝑷</m:t>
                                    </m:r>
                                  </m:e>
                                  <m:sub>
                                    <m:r>
                                      <a:rPr lang="en-US" altLang="zh-CN" b="1" i="1" smtClean="0">
                                        <a:latin typeface="Cambria Math" charset="0"/>
                                      </a:rPr>
                                      <m:t>𝟖𝟎𝟎</m:t>
                                    </m:r>
                                  </m:sub>
                                </m:sSub>
                              </m:oMath>
                            </m:oMathPara>
                          </a14:m>
                          <a:endParaRPr lang="zh-CN" altLang="en-US" dirty="0"/>
                        </a:p>
                      </a:txBody>
                      <a:tcPr/>
                    </a:tc>
                  </a:tr>
                  <a:tr h="370840">
                    <a:tc>
                      <a:txBody>
                        <a:bodyPr/>
                        <a:lstStyle/>
                        <a:p>
                          <a:r>
                            <a:rPr lang="en-US" altLang="zh-CN" dirty="0" smtClean="0"/>
                            <a:t>1000</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𝑮</m:t>
                                    </m:r>
                                  </m:e>
                                  <m:sub>
                                    <m:r>
                                      <a:rPr lang="en-US" altLang="zh-CN" b="1" i="1" smtClean="0">
                                        <a:latin typeface="Cambria Math" charset="0"/>
                                      </a:rPr>
                                      <m:t>𝟖𝟎𝟏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r>
                                  <a:rPr lang="en-US" altLang="zh-CN" b="1" i="1" smtClean="0">
                                    <a:latin typeface="Cambria Math" charset="0"/>
                                  </a:rPr>
                                  <m:t>/</m:t>
                                </m:r>
                                <m:sSub>
                                  <m:sSubPr>
                                    <m:ctrlPr>
                                      <a:rPr lang="en-US" altLang="zh-CN" b="1" i="1" smtClean="0">
                                        <a:latin typeface="Cambria Math" charset="0"/>
                                      </a:rPr>
                                    </m:ctrlPr>
                                  </m:sSubPr>
                                  <m:e>
                                    <m:r>
                                      <a:rPr lang="en-US" altLang="zh-CN" b="1" i="1" smtClean="0">
                                        <a:latin typeface="Cambria Math" charset="0"/>
                                      </a:rPr>
                                      <m:t>𝑩</m:t>
                                    </m:r>
                                  </m:e>
                                  <m:sub>
                                    <m:r>
                                      <a:rPr lang="en-US" altLang="zh-CN" b="1" i="1" smtClean="0">
                                        <a:latin typeface="Cambria Math" charset="0"/>
                                      </a:rPr>
                                      <m:t>𝟖𝟎𝟏</m:t>
                                    </m:r>
                                  </m:sub>
                                </m:sSub>
                              </m:oMath>
                            </m:oMathPara>
                          </a14:m>
                          <a:endParaRPr lang="zh-CN" altLang="en-US" dirty="0"/>
                        </a:p>
                      </a:txBody>
                      <a:tcPr/>
                    </a:tc>
                    <a:tc>
                      <a:txBody>
                        <a:bodyPr/>
                        <a:lstStyle/>
                        <a:p>
                          <a:pPr algn="ctr"/>
                          <a:r>
                            <a:rPr lang="en-US" altLang="zh-CN" dirty="0" smtClean="0"/>
                            <a:t>0</a:t>
                          </a:r>
                          <a:endParaRPr lang="zh-CN" altLang="en-US" dirty="0"/>
                        </a:p>
                      </a:txBody>
                      <a:tcP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1581617578"/>
                  </p:ext>
                </p:extLst>
              </p:nvPr>
            </p:nvGraphicFramePr>
            <p:xfrm>
              <a:off x="359501" y="2360207"/>
              <a:ext cx="10653642" cy="2865120"/>
            </p:xfrm>
            <a:graphic>
              <a:graphicData uri="http://schemas.openxmlformats.org/drawingml/2006/table">
                <a:tbl>
                  <a:tblPr firstRow="1" bandRow="1">
                    <a:tableStyleId>{5C22544A-7EE6-4342-B048-85BDC9FD1C3A}</a:tableStyleId>
                  </a:tblPr>
                  <a:tblGrid>
                    <a:gridCol w="1775607"/>
                    <a:gridCol w="1775607"/>
                    <a:gridCol w="1775607"/>
                    <a:gridCol w="1775607"/>
                    <a:gridCol w="1775607"/>
                    <a:gridCol w="1775607"/>
                  </a:tblGrid>
                  <a:tr h="640080">
                    <a:tc>
                      <a:txBody>
                        <a:bodyPr/>
                        <a:lstStyle/>
                        <a:p>
                          <a:r>
                            <a:rPr lang="zh-CN" altLang="en-US" dirty="0" smtClean="0"/>
                            <a:t>分数</a:t>
                          </a:r>
                          <a:endParaRPr lang="zh-CN" altLang="en-US" dirty="0"/>
                        </a:p>
                      </a:txBody>
                      <a:tcPr/>
                    </a:tc>
                    <a:tc>
                      <a:txBody>
                        <a:bodyPr/>
                        <a:lstStyle/>
                        <a:p>
                          <a:endParaRPr lang="zh-CN"/>
                        </a:p>
                      </a:txBody>
                      <a:tcPr>
                        <a:blipFill rotWithShape="0">
                          <a:blip r:embed="rId3"/>
                          <a:stretch>
                            <a:fillRect l="-100687" t="-7619" r="-402062" b="-361905"/>
                          </a:stretch>
                        </a:blipFill>
                      </a:tcPr>
                    </a:tc>
                    <a:tc>
                      <a:txBody>
                        <a:bodyPr/>
                        <a:lstStyle/>
                        <a:p>
                          <a:endParaRPr lang="zh-CN"/>
                        </a:p>
                      </a:txBody>
                      <a:tcPr>
                        <a:blipFill rotWithShape="0">
                          <a:blip r:embed="rId3"/>
                          <a:stretch>
                            <a:fillRect l="-200000" t="-7619" r="-300685" b="-361905"/>
                          </a:stretch>
                        </a:blipFill>
                      </a:tcPr>
                    </a:tc>
                    <a:tc>
                      <a:txBody>
                        <a:bodyPr/>
                        <a:lstStyle/>
                        <a:p>
                          <a:endParaRPr lang="zh-CN"/>
                        </a:p>
                      </a:txBody>
                      <a:tcPr>
                        <a:blipFill rotWithShape="0">
                          <a:blip r:embed="rId3"/>
                          <a:stretch>
                            <a:fillRect l="-301031" t="-7619" r="-201718" b="-361905"/>
                          </a:stretch>
                        </a:blipFill>
                      </a:tcPr>
                    </a:tc>
                    <a:tc>
                      <a:txBody>
                        <a:bodyPr/>
                        <a:lstStyle/>
                        <a:p>
                          <a:endParaRPr lang="zh-CN"/>
                        </a:p>
                      </a:txBody>
                      <a:tcPr>
                        <a:blipFill rotWithShape="0">
                          <a:blip r:embed="rId3"/>
                          <a:stretch>
                            <a:fillRect l="-399658" t="-7619" r="-101027" b="-361905"/>
                          </a:stretch>
                        </a:blipFill>
                      </a:tcPr>
                    </a:tc>
                    <a:tc>
                      <a:txBody>
                        <a:bodyPr/>
                        <a:lstStyle/>
                        <a:p>
                          <a:endParaRPr lang="zh-CN"/>
                        </a:p>
                      </a:txBody>
                      <a:tcPr>
                        <a:blipFill rotWithShape="0">
                          <a:blip r:embed="rId3"/>
                          <a:stretch>
                            <a:fillRect l="-501375" t="-7619" r="-1375" b="-361905"/>
                          </a:stretch>
                        </a:blipFill>
                      </a:tcPr>
                    </a:tc>
                  </a:tr>
                  <a:tr h="370840">
                    <a:tc>
                      <a:txBody>
                        <a:bodyPr/>
                        <a:lstStyle/>
                        <a:p>
                          <a:r>
                            <a:rPr lang="en-US" altLang="zh-CN" dirty="0" smtClean="0"/>
                            <a:t>200</a:t>
                          </a:r>
                          <a:endParaRPr lang="zh-CN" altLang="en-US" dirty="0"/>
                        </a:p>
                      </a:txBody>
                      <a:tcPr/>
                    </a:tc>
                    <a:tc>
                      <a:txBody>
                        <a:bodyPr/>
                        <a:lstStyle/>
                        <a:p>
                          <a:endParaRPr lang="zh-CN"/>
                        </a:p>
                      </a:txBody>
                      <a:tcPr>
                        <a:blipFill rotWithShape="0">
                          <a:blip r:embed="rId3"/>
                          <a:stretch>
                            <a:fillRect l="-100687" t="-185246" r="-402062" b="-522951"/>
                          </a:stretch>
                        </a:blipFill>
                      </a:tcPr>
                    </a:tc>
                    <a:tc>
                      <a:txBody>
                        <a:bodyPr/>
                        <a:lstStyle/>
                        <a:p>
                          <a:endParaRPr lang="zh-CN"/>
                        </a:p>
                      </a:txBody>
                      <a:tcPr>
                        <a:blipFill rotWithShape="0">
                          <a:blip r:embed="rId3"/>
                          <a:stretch>
                            <a:fillRect l="-200000" t="-185246" r="-300685" b="-522951"/>
                          </a:stretch>
                        </a:blipFill>
                      </a:tcPr>
                    </a:tc>
                    <a:tc>
                      <a:txBody>
                        <a:bodyPr/>
                        <a:lstStyle/>
                        <a:p>
                          <a:endParaRPr lang="zh-CN"/>
                        </a:p>
                      </a:txBody>
                      <a:tcPr>
                        <a:blipFill rotWithShape="0">
                          <a:blip r:embed="rId3"/>
                          <a:stretch>
                            <a:fillRect l="-301031" t="-185246" r="-201718" b="-522951"/>
                          </a:stretch>
                        </a:blipFill>
                      </a:tcPr>
                    </a:tc>
                    <a:tc>
                      <a:txBody>
                        <a:bodyPr/>
                        <a:lstStyle/>
                        <a:p>
                          <a:endParaRPr lang="zh-CN"/>
                        </a:p>
                      </a:txBody>
                      <a:tcPr>
                        <a:blipFill rotWithShape="0">
                          <a:blip r:embed="rId3"/>
                          <a:stretch>
                            <a:fillRect l="-399658" t="-185246" r="-101027" b="-522951"/>
                          </a:stretch>
                        </a:blipFill>
                      </a:tcPr>
                    </a:tc>
                    <a:tc>
                      <a:txBody>
                        <a:bodyPr/>
                        <a:lstStyle/>
                        <a:p>
                          <a:endParaRPr lang="zh-CN"/>
                        </a:p>
                      </a:txBody>
                      <a:tcPr>
                        <a:blipFill rotWithShape="0">
                          <a:blip r:embed="rId3"/>
                          <a:stretch>
                            <a:fillRect l="-501375" t="-185246" r="-1375" b="-522951"/>
                          </a:stretch>
                        </a:blipFill>
                      </a:tcPr>
                    </a:tc>
                  </a:tr>
                  <a:tr h="370840">
                    <a:tc>
                      <a:txBody>
                        <a:bodyPr/>
                        <a:lstStyle/>
                        <a:p>
                          <a:r>
                            <a:rPr lang="en-US" altLang="zh-CN" dirty="0" smtClean="0"/>
                            <a:t>201</a:t>
                          </a:r>
                          <a:endParaRPr lang="zh-CN" altLang="en-US" dirty="0"/>
                        </a:p>
                      </a:txBody>
                      <a:tcPr/>
                    </a:tc>
                    <a:tc>
                      <a:txBody>
                        <a:bodyPr/>
                        <a:lstStyle/>
                        <a:p>
                          <a:endParaRPr lang="zh-CN"/>
                        </a:p>
                      </a:txBody>
                      <a:tcPr>
                        <a:blipFill rotWithShape="0">
                          <a:blip r:embed="rId3"/>
                          <a:stretch>
                            <a:fillRect l="-100687" t="-285246" r="-402062" b="-422951"/>
                          </a:stretch>
                        </a:blipFill>
                      </a:tcPr>
                    </a:tc>
                    <a:tc>
                      <a:txBody>
                        <a:bodyPr/>
                        <a:lstStyle/>
                        <a:p>
                          <a:endParaRPr lang="zh-CN"/>
                        </a:p>
                      </a:txBody>
                      <a:tcPr>
                        <a:blipFill rotWithShape="0">
                          <a:blip r:embed="rId3"/>
                          <a:stretch>
                            <a:fillRect l="-200000" t="-285246" r="-300685" b="-422951"/>
                          </a:stretch>
                        </a:blipFill>
                      </a:tcPr>
                    </a:tc>
                    <a:tc>
                      <a:txBody>
                        <a:bodyPr/>
                        <a:lstStyle/>
                        <a:p>
                          <a:endParaRPr lang="zh-CN"/>
                        </a:p>
                      </a:txBody>
                      <a:tcPr>
                        <a:blipFill rotWithShape="0">
                          <a:blip r:embed="rId3"/>
                          <a:stretch>
                            <a:fillRect l="-301031" t="-285246" r="-201718" b="-422951"/>
                          </a:stretch>
                        </a:blipFill>
                      </a:tcPr>
                    </a:tc>
                    <a:tc>
                      <a:txBody>
                        <a:bodyPr/>
                        <a:lstStyle/>
                        <a:p>
                          <a:endParaRPr lang="zh-CN"/>
                        </a:p>
                      </a:txBody>
                      <a:tcPr>
                        <a:blipFill rotWithShape="0">
                          <a:blip r:embed="rId3"/>
                          <a:stretch>
                            <a:fillRect l="-399658" t="-285246" r="-101027" b="-422951"/>
                          </a:stretch>
                        </a:blipFill>
                      </a:tcPr>
                    </a:tc>
                    <a:tc>
                      <a:txBody>
                        <a:bodyPr/>
                        <a:lstStyle/>
                        <a:p>
                          <a:endParaRPr lang="zh-CN"/>
                        </a:p>
                      </a:txBody>
                      <a:tcPr>
                        <a:blipFill rotWithShape="0">
                          <a:blip r:embed="rId3"/>
                          <a:stretch>
                            <a:fillRect l="-501375" t="-285246" r="-1375" b="-422951"/>
                          </a:stretch>
                        </a:blipFill>
                      </a:tcPr>
                    </a:tc>
                  </a:tr>
                  <a:tr h="370840">
                    <a:tc>
                      <a:txBody>
                        <a:bodyPr/>
                        <a:lstStyle/>
                        <a:p>
                          <a:r>
                            <a:rPr lang="en-US" altLang="zh-CN" dirty="0" smtClean="0"/>
                            <a:t>202</a:t>
                          </a:r>
                          <a:endParaRPr lang="zh-CN" altLang="en-US" dirty="0"/>
                        </a:p>
                      </a:txBody>
                      <a:tcPr/>
                    </a:tc>
                    <a:tc>
                      <a:txBody>
                        <a:bodyPr/>
                        <a:lstStyle/>
                        <a:p>
                          <a:endParaRPr lang="zh-CN"/>
                        </a:p>
                      </a:txBody>
                      <a:tcPr>
                        <a:blipFill rotWithShape="0">
                          <a:blip r:embed="rId3"/>
                          <a:stretch>
                            <a:fillRect l="-100687" t="-385246" r="-402062" b="-322951"/>
                          </a:stretch>
                        </a:blipFill>
                      </a:tcPr>
                    </a:tc>
                    <a:tc>
                      <a:txBody>
                        <a:bodyPr/>
                        <a:lstStyle/>
                        <a:p>
                          <a:endParaRPr lang="zh-CN"/>
                        </a:p>
                      </a:txBody>
                      <a:tcPr>
                        <a:blipFill rotWithShape="0">
                          <a:blip r:embed="rId3"/>
                          <a:stretch>
                            <a:fillRect l="-200000" t="-385246" r="-300685" b="-322951"/>
                          </a:stretch>
                        </a:blipFill>
                      </a:tcPr>
                    </a:tc>
                    <a:tc>
                      <a:txBody>
                        <a:bodyPr/>
                        <a:lstStyle/>
                        <a:p>
                          <a:endParaRPr lang="zh-CN"/>
                        </a:p>
                      </a:txBody>
                      <a:tcPr>
                        <a:blipFill rotWithShape="0">
                          <a:blip r:embed="rId3"/>
                          <a:stretch>
                            <a:fillRect l="-301031" t="-385246" r="-201718" b="-322951"/>
                          </a:stretch>
                        </a:blipFill>
                      </a:tcPr>
                    </a:tc>
                    <a:tc>
                      <a:txBody>
                        <a:bodyPr/>
                        <a:lstStyle/>
                        <a:p>
                          <a:endParaRPr lang="zh-CN"/>
                        </a:p>
                      </a:txBody>
                      <a:tcPr>
                        <a:blipFill rotWithShape="0">
                          <a:blip r:embed="rId3"/>
                          <a:stretch>
                            <a:fillRect l="-399658" t="-385246" r="-101027" b="-322951"/>
                          </a:stretch>
                        </a:blipFill>
                      </a:tcPr>
                    </a:tc>
                    <a:tc>
                      <a:txBody>
                        <a:bodyPr/>
                        <a:lstStyle/>
                        <a:p>
                          <a:endParaRPr lang="zh-CN"/>
                        </a:p>
                      </a:txBody>
                      <a:tcPr>
                        <a:blipFill rotWithShape="0">
                          <a:blip r:embed="rId3"/>
                          <a:stretch>
                            <a:fillRect l="-501375" t="-385246" r="-1375" b="-322951"/>
                          </a:stretch>
                        </a:blipFill>
                      </a:tcPr>
                    </a:tc>
                  </a:tr>
                  <a:tr h="370840">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c>
                      <a:txBody>
                        <a:bodyPr/>
                        <a:lstStyle/>
                        <a:p>
                          <a:r>
                            <a:rPr lang="is-IS" altLang="zh-CN" dirty="0" smtClean="0"/>
                            <a:t>…</a:t>
                          </a:r>
                          <a:endParaRPr lang="zh-CN" altLang="en-US" dirty="0"/>
                        </a:p>
                      </a:txBody>
                      <a:tcPr/>
                    </a:tc>
                  </a:tr>
                  <a:tr h="370840">
                    <a:tc>
                      <a:txBody>
                        <a:bodyPr/>
                        <a:lstStyle/>
                        <a:p>
                          <a:r>
                            <a:rPr lang="en-US" altLang="zh-CN" dirty="0" smtClean="0"/>
                            <a:t>999</a:t>
                          </a:r>
                          <a:endParaRPr lang="zh-CN" altLang="en-US" dirty="0"/>
                        </a:p>
                      </a:txBody>
                      <a:tcPr/>
                    </a:tc>
                    <a:tc>
                      <a:txBody>
                        <a:bodyPr/>
                        <a:lstStyle/>
                        <a:p>
                          <a:endParaRPr lang="zh-CN"/>
                        </a:p>
                      </a:txBody>
                      <a:tcPr>
                        <a:blipFill rotWithShape="0">
                          <a:blip r:embed="rId3"/>
                          <a:stretch>
                            <a:fillRect l="-100687" t="-585246" r="-402062" b="-122951"/>
                          </a:stretch>
                        </a:blipFill>
                      </a:tcPr>
                    </a:tc>
                    <a:tc>
                      <a:txBody>
                        <a:bodyPr/>
                        <a:lstStyle/>
                        <a:p>
                          <a:endParaRPr lang="zh-CN"/>
                        </a:p>
                      </a:txBody>
                      <a:tcPr>
                        <a:blipFill rotWithShape="0">
                          <a:blip r:embed="rId3"/>
                          <a:stretch>
                            <a:fillRect l="-200000" t="-585246" r="-300685" b="-122951"/>
                          </a:stretch>
                        </a:blipFill>
                      </a:tcPr>
                    </a:tc>
                    <a:tc>
                      <a:txBody>
                        <a:bodyPr/>
                        <a:lstStyle/>
                        <a:p>
                          <a:endParaRPr lang="zh-CN"/>
                        </a:p>
                      </a:txBody>
                      <a:tcPr>
                        <a:blipFill rotWithShape="0">
                          <a:blip r:embed="rId3"/>
                          <a:stretch>
                            <a:fillRect l="-301031" t="-585246" r="-201718" b="-122951"/>
                          </a:stretch>
                        </a:blipFill>
                      </a:tcPr>
                    </a:tc>
                    <a:tc>
                      <a:txBody>
                        <a:bodyPr/>
                        <a:lstStyle/>
                        <a:p>
                          <a:endParaRPr lang="zh-CN"/>
                        </a:p>
                      </a:txBody>
                      <a:tcPr>
                        <a:blipFill rotWithShape="0">
                          <a:blip r:embed="rId3"/>
                          <a:stretch>
                            <a:fillRect l="-399658" t="-585246" r="-101027" b="-122951"/>
                          </a:stretch>
                        </a:blipFill>
                      </a:tcPr>
                    </a:tc>
                    <a:tc>
                      <a:txBody>
                        <a:bodyPr/>
                        <a:lstStyle/>
                        <a:p>
                          <a:endParaRPr lang="zh-CN"/>
                        </a:p>
                      </a:txBody>
                      <a:tcPr>
                        <a:blipFill rotWithShape="0">
                          <a:blip r:embed="rId3"/>
                          <a:stretch>
                            <a:fillRect l="-501375" t="-585246" r="-1375" b="-122951"/>
                          </a:stretch>
                        </a:blipFill>
                      </a:tcPr>
                    </a:tc>
                  </a:tr>
                  <a:tr h="370840">
                    <a:tc>
                      <a:txBody>
                        <a:bodyPr/>
                        <a:lstStyle/>
                        <a:p>
                          <a:r>
                            <a:rPr lang="en-US" altLang="zh-CN" dirty="0" smtClean="0"/>
                            <a:t>1000</a:t>
                          </a:r>
                          <a:endParaRPr lang="zh-CN" altLang="en-US" dirty="0"/>
                        </a:p>
                      </a:txBody>
                      <a:tcPr/>
                    </a:tc>
                    <a:tc>
                      <a:txBody>
                        <a:bodyPr/>
                        <a:lstStyle/>
                        <a:p>
                          <a:endParaRPr lang="zh-CN"/>
                        </a:p>
                      </a:txBody>
                      <a:tcPr>
                        <a:blipFill rotWithShape="0">
                          <a:blip r:embed="rId3"/>
                          <a:stretch>
                            <a:fillRect l="-100687" t="-685246" r="-402062" b="-22951"/>
                          </a:stretch>
                        </a:blipFill>
                      </a:tcPr>
                    </a:tc>
                    <a:tc>
                      <a:txBody>
                        <a:bodyPr/>
                        <a:lstStyle/>
                        <a:p>
                          <a:endParaRPr lang="zh-CN"/>
                        </a:p>
                      </a:txBody>
                      <a:tcPr>
                        <a:blipFill rotWithShape="0">
                          <a:blip r:embed="rId3"/>
                          <a:stretch>
                            <a:fillRect l="-200000" t="-685246" r="-300685" b="-22951"/>
                          </a:stretch>
                        </a:blipFill>
                      </a:tcPr>
                    </a:tc>
                    <a:tc>
                      <a:txBody>
                        <a:bodyPr/>
                        <a:lstStyle/>
                        <a:p>
                          <a:endParaRPr lang="zh-CN"/>
                        </a:p>
                      </a:txBody>
                      <a:tcPr>
                        <a:blipFill rotWithShape="0">
                          <a:blip r:embed="rId3"/>
                          <a:stretch>
                            <a:fillRect l="-301031" t="-685246" r="-201718" b="-22951"/>
                          </a:stretch>
                        </a:blipFill>
                      </a:tcPr>
                    </a:tc>
                    <a:tc>
                      <a:txBody>
                        <a:bodyPr/>
                        <a:lstStyle/>
                        <a:p>
                          <a:endParaRPr lang="zh-CN"/>
                        </a:p>
                      </a:txBody>
                      <a:tcPr>
                        <a:blipFill rotWithShape="0">
                          <a:blip r:embed="rId3"/>
                          <a:stretch>
                            <a:fillRect l="-399658" t="-685246" r="-101027" b="-22951"/>
                          </a:stretch>
                        </a:blipFill>
                      </a:tcPr>
                    </a:tc>
                    <a:tc>
                      <a:txBody>
                        <a:bodyPr/>
                        <a:lstStyle/>
                        <a:p>
                          <a:pPr algn="ctr"/>
                          <a:r>
                            <a:rPr lang="en-US" altLang="zh-CN" dirty="0" smtClean="0"/>
                            <a:t>0</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5" name="文本框 4"/>
              <p:cNvSpPr txBox="1"/>
              <p:nvPr/>
            </p:nvSpPr>
            <p:spPr>
              <a:xfrm>
                <a:off x="3630706" y="5836429"/>
                <a:ext cx="4558553"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zh-CN" sz="2800" b="0" i="1" smtClean="0">
                          <a:latin typeface="Cambria Math" charset="0"/>
                        </a:rPr>
                        <m:t>𝐾𝑆</m:t>
                      </m:r>
                      <m:r>
                        <a:rPr kumimoji="1" lang="en-US" altLang="zh-CN" sz="2800" b="0" i="1" smtClean="0">
                          <a:latin typeface="Cambria Math" charset="0"/>
                        </a:rPr>
                        <m:t>=</m:t>
                      </m:r>
                      <m:r>
                        <m:rPr>
                          <m:sty m:val="p"/>
                        </m:rPr>
                        <a:rPr kumimoji="1" lang="en-US" altLang="zh-CN" sz="2800" b="0" i="0" smtClean="0">
                          <a:latin typeface="Cambria Math" charset="0"/>
                        </a:rPr>
                        <m:t>max</m:t>
                      </m:r>
                      <m:r>
                        <a:rPr kumimoji="1" lang="en-US" altLang="zh-CN" sz="2800" b="0" i="1" smtClean="0">
                          <a:latin typeface="Cambria Math" charset="0"/>
                        </a:rPr>
                        <m:t>⁡{</m:t>
                      </m:r>
                      <m:r>
                        <a:rPr lang="en-US" altLang="zh-CN" sz="2800" b="1" i="1">
                          <a:latin typeface="Cambria Math" charset="0"/>
                        </a:rPr>
                        <m:t>𝑩</m:t>
                      </m:r>
                      <m:sSub>
                        <m:sSubPr>
                          <m:ctrlPr>
                            <a:rPr lang="en-US" altLang="zh-CN" sz="2800" b="1" i="1">
                              <a:latin typeface="Cambria Math" charset="0"/>
                            </a:rPr>
                          </m:ctrlPr>
                        </m:sSubPr>
                        <m:e>
                          <m:r>
                            <a:rPr lang="en-US" altLang="zh-CN" sz="2800" b="1" i="1">
                              <a:latin typeface="Cambria Math" charset="0"/>
                            </a:rPr>
                            <m:t>𝑷</m:t>
                          </m:r>
                        </m:e>
                        <m:sub>
                          <m:r>
                            <a:rPr lang="en-US" altLang="zh-CN" sz="2800" b="1" i="1">
                              <a:latin typeface="Cambria Math" charset="0"/>
                            </a:rPr>
                            <m:t>𝒊</m:t>
                          </m:r>
                        </m:sub>
                      </m:sSub>
                      <m:r>
                        <a:rPr lang="en-US" altLang="zh-CN" sz="2800" b="1" i="1">
                          <a:latin typeface="Cambria Math" charset="0"/>
                        </a:rPr>
                        <m:t>−</m:t>
                      </m:r>
                      <m:r>
                        <a:rPr lang="en-US" altLang="zh-CN" sz="2800" b="1" i="1">
                          <a:latin typeface="Cambria Math" charset="0"/>
                        </a:rPr>
                        <m:t>𝑮</m:t>
                      </m:r>
                      <m:sSub>
                        <m:sSubPr>
                          <m:ctrlPr>
                            <a:rPr lang="en-US" altLang="zh-CN" sz="2800" b="1" i="1">
                              <a:latin typeface="Cambria Math" charset="0"/>
                            </a:rPr>
                          </m:ctrlPr>
                        </m:sSubPr>
                        <m:e>
                          <m:r>
                            <a:rPr lang="en-US" altLang="zh-CN" sz="2800" b="1" i="1">
                              <a:latin typeface="Cambria Math" charset="0"/>
                            </a:rPr>
                            <m:t>𝑷</m:t>
                          </m:r>
                        </m:e>
                        <m:sub>
                          <m:r>
                            <a:rPr lang="en-US" altLang="zh-CN" sz="2800" b="1" i="1">
                              <a:latin typeface="Cambria Math" charset="0"/>
                            </a:rPr>
                            <m:t>𝒊</m:t>
                          </m:r>
                        </m:sub>
                      </m:sSub>
                      <m:r>
                        <a:rPr kumimoji="1" lang="en-US" altLang="zh-CN" sz="2800" b="0" i="1" smtClean="0">
                          <a:latin typeface="Cambria Math" charset="0"/>
                        </a:rPr>
                        <m:t>}</m:t>
                      </m:r>
                    </m:oMath>
                  </m:oMathPara>
                </a14:m>
                <a:endParaRPr kumimoji="1" lang="zh-CN" altLang="en-US" sz="2800" dirty="0"/>
              </a:p>
            </p:txBody>
          </p:sp>
        </mc:Choice>
        <mc:Fallback>
          <p:sp>
            <p:nvSpPr>
              <p:cNvPr id="5" name="文本框 4"/>
              <p:cNvSpPr txBox="1">
                <a:spLocks noRot="1" noChangeAspect="1" noMove="1" noResize="1" noEditPoints="1" noAdjustHandles="1" noChangeArrowheads="1" noChangeShapeType="1" noTextEdit="1"/>
              </p:cNvSpPr>
              <p:nvPr/>
            </p:nvSpPr>
            <p:spPr>
              <a:xfrm>
                <a:off x="3630706" y="5836429"/>
                <a:ext cx="4558553" cy="430887"/>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505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模型的区分度</a:t>
            </a:r>
          </a:p>
        </p:txBody>
      </p:sp>
      <p:sp>
        <p:nvSpPr>
          <p:cNvPr id="3" name="内容占位符 2"/>
          <p:cNvSpPr>
            <a:spLocks noGrp="1"/>
          </p:cNvSpPr>
          <p:nvPr>
            <p:ph idx="1"/>
          </p:nvPr>
        </p:nvSpPr>
        <p:spPr>
          <a:xfrm>
            <a:off x="359507" y="884279"/>
            <a:ext cx="6269893" cy="5383037"/>
          </a:xfrm>
        </p:spPr>
        <p:txBody>
          <a:bodyPr/>
          <a:lstStyle/>
          <a:p>
            <a:r>
              <a:rPr kumimoji="1" lang="zh-CN" altLang="en-US" dirty="0"/>
              <a:t>从分布的差异性看区</a:t>
            </a:r>
            <a:r>
              <a:rPr kumimoji="1" lang="zh-CN" altLang="en-US" dirty="0" smtClean="0"/>
              <a:t>分度</a:t>
            </a:r>
            <a:r>
              <a:rPr kumimoji="1" lang="en-US" altLang="zh-CN" dirty="0"/>
              <a:t>-KS</a:t>
            </a:r>
            <a:r>
              <a:rPr kumimoji="1" lang="zh-CN" altLang="en-US" dirty="0"/>
              <a:t>值</a:t>
            </a:r>
            <a:r>
              <a:rPr kumimoji="1" lang="en-US" altLang="zh-CN" dirty="0" smtClean="0"/>
              <a:t>(</a:t>
            </a:r>
            <a:r>
              <a:rPr kumimoji="1" lang="zh-CN" altLang="en-US" dirty="0" smtClean="0"/>
              <a:t>续</a:t>
            </a:r>
            <a:r>
              <a:rPr kumimoji="1" lang="en-US" altLang="zh-CN" dirty="0" smtClean="0"/>
              <a:t>)</a:t>
            </a:r>
            <a:endParaRPr kumimoji="1" lang="zh-CN" altLang="en-US" dirty="0" smtClean="0"/>
          </a:p>
          <a:p>
            <a:pPr marL="0" indent="0">
              <a:spcBef>
                <a:spcPts val="1200"/>
              </a:spcBef>
              <a:spcAft>
                <a:spcPts val="1200"/>
              </a:spcAft>
              <a:buNone/>
            </a:pPr>
            <a:r>
              <a:rPr kumimoji="1" lang="zh-CN" altLang="en-US" sz="2000" dirty="0"/>
              <a:t>需要注意的是，计算</a:t>
            </a:r>
            <a:r>
              <a:rPr kumimoji="1" lang="en-US" altLang="zh-CN" sz="2000" dirty="0"/>
              <a:t>KS</a:t>
            </a:r>
            <a:r>
              <a:rPr kumimoji="1" lang="zh-CN" altLang="en-US" sz="2000" dirty="0"/>
              <a:t>时需要将分数从低分到高分进行排序。这是因为评分模型中，违约人群的分数低于非违约人群</a:t>
            </a:r>
            <a:r>
              <a:rPr kumimoji="1" lang="zh-CN" altLang="en-US" sz="2000" dirty="0" smtClean="0"/>
              <a:t>。</a:t>
            </a:r>
            <a:r>
              <a:rPr kumimoji="1" lang="zh-CN" altLang="en-US" sz="2000" dirty="0" smtClean="0"/>
              <a:t>因此</a:t>
            </a:r>
            <a:r>
              <a:rPr kumimoji="1" lang="zh-CN" altLang="en-US" sz="2000" dirty="0" smtClean="0"/>
              <a:t>在</a:t>
            </a:r>
            <a:r>
              <a:rPr kumimoji="1" lang="zh-CN" altLang="en-US" sz="2000" dirty="0"/>
              <a:t>低分段时，违约人群的累计速度会高于非违约人群。</a:t>
            </a:r>
          </a:p>
          <a:p>
            <a:pPr marL="0" indent="0">
              <a:spcBef>
                <a:spcPts val="1200"/>
              </a:spcBef>
              <a:spcAft>
                <a:spcPts val="1200"/>
              </a:spcAft>
              <a:buNone/>
            </a:pPr>
            <a:r>
              <a:rPr kumimoji="1" lang="zh-CN" altLang="en-US" sz="2000" dirty="0"/>
              <a:t>正常情况下</a:t>
            </a:r>
            <a:r>
              <a:rPr kumimoji="1" lang="en-US" altLang="zh-CN" sz="2000" dirty="0"/>
              <a:t>KS</a:t>
            </a:r>
            <a:r>
              <a:rPr kumimoji="1" lang="zh-CN" altLang="en-US" sz="2000" dirty="0"/>
              <a:t>的范围是</a:t>
            </a:r>
            <a:r>
              <a:rPr kumimoji="1" lang="en-US" altLang="zh-CN" sz="2000" dirty="0"/>
              <a:t>0~100%</a:t>
            </a:r>
            <a:r>
              <a:rPr kumimoji="1" lang="zh-CN" altLang="en-US" sz="2000" dirty="0"/>
              <a:t>。当评分模型的结果与预期相反，即坏样本得分高于好样本时，</a:t>
            </a:r>
            <a:r>
              <a:rPr kumimoji="1" lang="en-US" altLang="zh-CN" sz="2000" dirty="0"/>
              <a:t>KS</a:t>
            </a:r>
            <a:r>
              <a:rPr kumimoji="1" lang="zh-CN" altLang="en-US" sz="2000" dirty="0"/>
              <a:t>为</a:t>
            </a:r>
            <a:r>
              <a:rPr kumimoji="1" lang="zh-CN" altLang="en-US" sz="2000" dirty="0" smtClean="0"/>
              <a:t>负。</a:t>
            </a:r>
            <a:endParaRPr kumimoji="1" lang="zh-CN" altLang="en-US" sz="2000" dirty="0"/>
          </a:p>
          <a:p>
            <a:pPr marL="0" indent="0">
              <a:spcBef>
                <a:spcPts val="1200"/>
              </a:spcBef>
              <a:spcAft>
                <a:spcPts val="1200"/>
              </a:spcAft>
              <a:buNone/>
            </a:pPr>
            <a:r>
              <a:rPr kumimoji="1" lang="en-US" altLang="zh-CN" sz="2000" dirty="0"/>
              <a:t>KS</a:t>
            </a:r>
            <a:r>
              <a:rPr kumimoji="1" lang="zh-CN" altLang="en-US" sz="2000" dirty="0"/>
              <a:t>越高，说明评分模型对好坏人群的区分能力越</a:t>
            </a:r>
            <a:r>
              <a:rPr kumimoji="1" lang="zh-CN" altLang="en-US" sz="2000" dirty="0" smtClean="0"/>
              <a:t>强。</a:t>
            </a:r>
            <a:r>
              <a:rPr kumimoji="1" lang="zh-CN" altLang="en-US" sz="2000" dirty="0" smtClean="0"/>
              <a:t>通常要求</a:t>
            </a:r>
            <a:r>
              <a:rPr kumimoji="1" lang="en-US" altLang="zh-CN" sz="2000" dirty="0" smtClean="0"/>
              <a:t>KS</a:t>
            </a:r>
            <a:r>
              <a:rPr kumimoji="1" lang="zh-CN" altLang="en-US" sz="2000" dirty="0" smtClean="0"/>
              <a:t>在训练样本上超过</a:t>
            </a:r>
            <a:r>
              <a:rPr kumimoji="1" lang="en-US" altLang="zh-CN" sz="2000" dirty="0"/>
              <a:t>4</a:t>
            </a:r>
            <a:r>
              <a:rPr kumimoji="1" lang="en-US" altLang="zh-CN" sz="2000" dirty="0" smtClean="0"/>
              <a:t>0%</a:t>
            </a:r>
            <a:r>
              <a:rPr kumimoji="1" lang="zh-CN" altLang="en-US" sz="2000" dirty="0" smtClean="0"/>
              <a:t>，在训练样本以及部署后超过</a:t>
            </a:r>
            <a:r>
              <a:rPr kumimoji="1" lang="en-US" altLang="zh-CN" sz="2000" dirty="0" smtClean="0"/>
              <a:t>30%</a:t>
            </a:r>
            <a:r>
              <a:rPr kumimoji="1" lang="zh-CN" altLang="en-US" sz="2000" dirty="0" smtClean="0"/>
              <a:t>。</a:t>
            </a:r>
          </a:p>
          <a:p>
            <a:pPr marL="0" indent="0">
              <a:spcBef>
                <a:spcPts val="1200"/>
              </a:spcBef>
              <a:spcAft>
                <a:spcPts val="1200"/>
              </a:spcAft>
              <a:buNone/>
            </a:pPr>
            <a:r>
              <a:rPr kumimoji="1" lang="en-US" altLang="zh-CN" sz="2000" dirty="0" smtClean="0"/>
              <a:t>KS</a:t>
            </a:r>
            <a:r>
              <a:rPr kumimoji="1" lang="zh-CN" altLang="en-US" sz="2000" dirty="0" smtClean="0"/>
              <a:t>对应的分数可以作为切分点（</a:t>
            </a:r>
            <a:r>
              <a:rPr kumimoji="1" lang="en-US" altLang="zh-CN" sz="2000" dirty="0" smtClean="0"/>
              <a:t>cut-off</a:t>
            </a:r>
            <a:r>
              <a:rPr kumimoji="1" lang="zh-CN" altLang="en-US" sz="2000" dirty="0" smtClean="0"/>
              <a:t> </a:t>
            </a:r>
            <a:r>
              <a:rPr kumimoji="1" lang="en-US" altLang="zh-CN" sz="2000" dirty="0" smtClean="0"/>
              <a:t>point</a:t>
            </a:r>
            <a:r>
              <a:rPr kumimoji="1" lang="zh-CN" altLang="en-US" sz="2000" dirty="0" smtClean="0"/>
              <a:t>）的</a:t>
            </a:r>
            <a:r>
              <a:rPr kumimoji="1" lang="zh-CN" altLang="en-US" sz="2000" dirty="0" smtClean="0"/>
              <a:t>选择</a:t>
            </a:r>
            <a:r>
              <a:rPr kumimoji="1" lang="zh-CN" altLang="en-US" sz="2000" dirty="0" smtClean="0"/>
              <a:t>之一。当两个模型在同一个样本集上的</a:t>
            </a:r>
            <a:r>
              <a:rPr kumimoji="1" lang="en-US" altLang="zh-CN" sz="2000" dirty="0" smtClean="0"/>
              <a:t>KS</a:t>
            </a:r>
            <a:r>
              <a:rPr kumimoji="1" lang="zh-CN" altLang="en-US" sz="2000" dirty="0" smtClean="0"/>
              <a:t>相等或者接近时，推荐使用</a:t>
            </a:r>
            <a:r>
              <a:rPr kumimoji="1" lang="zh-CN" altLang="en-US" sz="2000" dirty="0" smtClean="0"/>
              <a:t>切分点</a:t>
            </a:r>
            <a:r>
              <a:rPr kumimoji="1" lang="zh-CN" altLang="en-US" sz="2000" dirty="0" smtClean="0"/>
              <a:t>较小的模型。</a:t>
            </a:r>
          </a:p>
        </p:txBody>
      </p:sp>
      <p:sp>
        <p:nvSpPr>
          <p:cNvPr id="4" name="Rectangle 2"/>
          <p:cNvSpPr>
            <a:spLocks noChangeArrowheads="1"/>
          </p:cNvSpPr>
          <p:nvPr/>
        </p:nvSpPr>
        <p:spPr bwMode="auto">
          <a:xfrm>
            <a:off x="497541" y="1590891"/>
            <a:ext cx="163353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71" y="1872574"/>
            <a:ext cx="5396429" cy="3682871"/>
          </a:xfrm>
          <a:prstGeom prst="rect">
            <a:avLst/>
          </a:prstGeom>
          <a:solidFill>
            <a:srgbClr val="FFFFFF"/>
          </a:solidFill>
        </p:spPr>
      </p:pic>
    </p:spTree>
    <p:extLst>
      <p:ext uri="{BB962C8B-B14F-4D97-AF65-F5344CB8AC3E}">
        <p14:creationId xmlns:p14="http://schemas.microsoft.com/office/powerpoint/2010/main" val="709393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模型的区分度</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dirty="0" smtClean="0"/>
                  <a:t>从分布的差异性看区分度</a:t>
                </a:r>
                <a:r>
                  <a:rPr kumimoji="1" lang="en-US" altLang="zh-CN" dirty="0" smtClean="0"/>
                  <a:t>-</a:t>
                </a:r>
                <a:r>
                  <a:rPr kumimoji="1" lang="en-US" altLang="zh-CN" dirty="0" smtClean="0"/>
                  <a:t>Gini</a:t>
                </a:r>
                <a:r>
                  <a:rPr kumimoji="1" lang="zh-CN" altLang="en-US" dirty="0" smtClean="0"/>
                  <a:t> </a:t>
                </a:r>
                <a:r>
                  <a:rPr kumimoji="1" lang="en-US" altLang="zh-CN" dirty="0" smtClean="0"/>
                  <a:t>Score</a:t>
                </a:r>
                <a:endParaRPr kumimoji="1" lang="zh-CN" altLang="en-US" dirty="0" smtClean="0"/>
              </a:p>
              <a:p>
                <a:pPr marL="0" indent="0">
                  <a:spcBef>
                    <a:spcPts val="1200"/>
                  </a:spcBef>
                  <a:spcAft>
                    <a:spcPts val="1200"/>
                  </a:spcAft>
                  <a:buNone/>
                </a:pPr>
                <a:r>
                  <a:rPr kumimoji="1" lang="zh-CN" altLang="en-US" sz="2000" dirty="0" smtClean="0"/>
                  <a:t>除了</a:t>
                </a:r>
                <a:r>
                  <a:rPr kumimoji="1" lang="en-US" altLang="zh-CN" sz="2000" dirty="0" smtClean="0"/>
                  <a:t>KS</a:t>
                </a:r>
                <a:r>
                  <a:rPr kumimoji="1" lang="zh-CN" altLang="en-US" sz="2000" dirty="0" smtClean="0"/>
                  <a:t>值之外，还可以通过</a:t>
                </a: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来评估区分度：</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𝐺𝑖𝑛𝑖</m:t>
                      </m:r>
                      <m:r>
                        <a:rPr kumimoji="1" lang="en-US" altLang="zh-CN" sz="2000" b="0" i="1" smtClean="0">
                          <a:latin typeface="Cambria Math" charset="0"/>
                        </a:rPr>
                        <m:t>=</m:t>
                      </m:r>
                      <m:nary>
                        <m:naryPr>
                          <m:chr m:val="∑"/>
                          <m:subHide m:val="on"/>
                          <m:supHide m:val="on"/>
                          <m:ctrlPr>
                            <a:rPr kumimoji="1" lang="en-US" altLang="zh-CN" sz="2000" b="0" i="1" smtClean="0">
                              <a:latin typeface="Cambria Math" charset="0"/>
                            </a:rPr>
                          </m:ctrlPr>
                        </m:naryPr>
                        <m:sub/>
                        <m:sup/>
                        <m:e>
                          <m:f>
                            <m:fPr>
                              <m:ctrlPr>
                                <a:rPr kumimoji="1" lang="en-US" altLang="zh-CN" sz="2000" b="0" i="1" smtClean="0">
                                  <a:latin typeface="Cambria Math" charset="0"/>
                                </a:rPr>
                              </m:ctrlPr>
                            </m:fPr>
                            <m:num>
                              <m:sSub>
                                <m:sSubPr>
                                  <m:ctrlPr>
                                    <a:rPr kumimoji="1" lang="en-US" altLang="zh-CN" sz="2000" b="0" i="1" smtClean="0">
                                      <a:latin typeface="Cambria Math" charset="0"/>
                                    </a:rPr>
                                  </m:ctrlPr>
                                </m:sSubPr>
                                <m:e>
                                  <m:r>
                                    <a:rPr kumimoji="1" lang="en-US" altLang="zh-CN" sz="2000" b="0" i="1" smtClean="0">
                                      <a:latin typeface="Cambria Math" charset="0"/>
                                    </a:rPr>
                                    <m:t>𝑛</m:t>
                                  </m:r>
                                </m:e>
                                <m:sub>
                                  <m:r>
                                    <a:rPr kumimoji="1" lang="en-US" altLang="zh-CN" sz="2000" b="0" i="1" smtClean="0">
                                      <a:latin typeface="Cambria Math" charset="0"/>
                                    </a:rPr>
                                    <m:t>𝑖</m:t>
                                  </m:r>
                                </m:sub>
                              </m:sSub>
                            </m:num>
                            <m:den>
                              <m:r>
                                <a:rPr kumimoji="1" lang="en-US" altLang="zh-CN" sz="2000" b="0" i="1" smtClean="0">
                                  <a:latin typeface="Cambria Math" charset="0"/>
                                </a:rPr>
                                <m:t>𝑁</m:t>
                              </m:r>
                            </m:den>
                          </m:f>
                          <m:d>
                            <m:dPr>
                              <m:ctrlPr>
                                <a:rPr kumimoji="1" lang="en-US" altLang="zh-CN" sz="2000" b="0" i="1" smtClean="0">
                                  <a:latin typeface="Cambria Math" charset="0"/>
                                </a:rPr>
                              </m:ctrlPr>
                            </m:dPr>
                            <m:e>
                              <m:r>
                                <a:rPr kumimoji="1" lang="en-US" altLang="zh-CN" sz="2000" b="0" i="1" smtClean="0">
                                  <a:latin typeface="Cambria Math" charset="0"/>
                                </a:rPr>
                                <m:t>1−</m:t>
                              </m:r>
                              <m:sSubSup>
                                <m:sSubSupPr>
                                  <m:ctrlPr>
                                    <a:rPr kumimoji="1" lang="en-US" altLang="zh-CN" sz="2000" b="0" i="1" smtClean="0">
                                      <a:latin typeface="Cambria Math" charset="0"/>
                                    </a:rPr>
                                  </m:ctrlPr>
                                </m:sSubSupPr>
                                <m:e>
                                  <m:r>
                                    <a:rPr kumimoji="1" lang="en-US" altLang="zh-CN" sz="2000" b="0" i="1" smtClean="0">
                                      <a:latin typeface="Cambria Math" charset="0"/>
                                    </a:rPr>
                                    <m:t>𝑝</m:t>
                                  </m:r>
                                </m:e>
                                <m:sub>
                                  <m:r>
                                    <a:rPr kumimoji="1" lang="en-US" altLang="zh-CN" sz="2000" b="0" i="1" smtClean="0">
                                      <a:latin typeface="Cambria Math" charset="0"/>
                                    </a:rPr>
                                    <m:t>𝑖</m:t>
                                  </m:r>
                                </m:sub>
                                <m:sup>
                                  <m:r>
                                    <a:rPr kumimoji="1" lang="en-US" altLang="zh-CN" sz="2000" b="0" i="1" smtClean="0">
                                      <a:latin typeface="Cambria Math" charset="0"/>
                                    </a:rPr>
                                    <m:t>2</m:t>
                                  </m:r>
                                </m:sup>
                              </m:sSubSup>
                              <m:r>
                                <a:rPr kumimoji="1" lang="en-US" altLang="zh-CN" sz="2000" b="0" i="1" smtClean="0">
                                  <a:latin typeface="Cambria Math" charset="0"/>
                                </a:rPr>
                                <m:t>−</m:t>
                              </m:r>
                              <m:sSup>
                                <m:sSupPr>
                                  <m:ctrlPr>
                                    <a:rPr kumimoji="1" lang="en-US" altLang="zh-CN" sz="2000" b="0" i="1" smtClean="0">
                                      <a:latin typeface="Cambria Math" charset="0"/>
                                    </a:rPr>
                                  </m:ctrlPr>
                                </m:sSupPr>
                                <m:e>
                                  <m:d>
                                    <m:dPr>
                                      <m:ctrlPr>
                                        <a:rPr kumimoji="1" lang="en-US" altLang="zh-CN" sz="2000" b="0" i="1" smtClean="0">
                                          <a:latin typeface="Cambria Math" charset="0"/>
                                        </a:rPr>
                                      </m:ctrlPr>
                                    </m:dPr>
                                    <m:e>
                                      <m:r>
                                        <a:rPr kumimoji="1" lang="en-US" altLang="zh-CN" sz="2000" b="0" i="1" smtClean="0">
                                          <a:latin typeface="Cambria Math" charset="0"/>
                                        </a:rPr>
                                        <m:t>1−</m:t>
                                      </m:r>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e>
                                  </m:d>
                                </m:e>
                                <m:sup>
                                  <m:r>
                                    <a:rPr kumimoji="1" lang="en-US" altLang="zh-CN" sz="2000" b="0" i="1" smtClean="0">
                                      <a:latin typeface="Cambria Math" charset="0"/>
                                    </a:rPr>
                                    <m:t>2</m:t>
                                  </m:r>
                                </m:sup>
                              </m:sSup>
                            </m:e>
                          </m:d>
                          <m:r>
                            <a:rPr kumimoji="1" lang="en-US" altLang="zh-CN" sz="2000" b="0" i="1" smtClean="0">
                              <a:latin typeface="Cambria Math" charset="0"/>
                            </a:rPr>
                            <m:t>=2</m:t>
                          </m:r>
                          <m:nary>
                            <m:naryPr>
                              <m:chr m:val="∑"/>
                              <m:subHide m:val="on"/>
                              <m:supHide m:val="on"/>
                              <m:ctrlPr>
                                <a:rPr kumimoji="1" lang="en-US" altLang="zh-CN" sz="2000" b="0" i="1" smtClean="0">
                                  <a:latin typeface="Cambria Math" charset="0"/>
                                </a:rPr>
                              </m:ctrlPr>
                            </m:naryPr>
                            <m:sub/>
                            <m:sup/>
                            <m:e>
                              <m:f>
                                <m:fPr>
                                  <m:ctrlPr>
                                    <a:rPr kumimoji="1" lang="en-US" altLang="zh-CN" sz="2000" i="1">
                                      <a:latin typeface="Cambria Math" charset="0"/>
                                    </a:rPr>
                                  </m:ctrlPr>
                                </m:fPr>
                                <m:num>
                                  <m:sSub>
                                    <m:sSubPr>
                                      <m:ctrlPr>
                                        <a:rPr kumimoji="1" lang="en-US" altLang="zh-CN" sz="2000" i="1">
                                          <a:latin typeface="Cambria Math" charset="0"/>
                                        </a:rPr>
                                      </m:ctrlPr>
                                    </m:sSubPr>
                                    <m:e>
                                      <m:r>
                                        <a:rPr kumimoji="1" lang="en-US" altLang="zh-CN" sz="2000" i="1">
                                          <a:latin typeface="Cambria Math" charset="0"/>
                                        </a:rPr>
                                        <m:t>𝑛</m:t>
                                      </m:r>
                                    </m:e>
                                    <m:sub>
                                      <m:r>
                                        <a:rPr kumimoji="1" lang="en-US" altLang="zh-CN" sz="2000" i="1">
                                          <a:latin typeface="Cambria Math" charset="0"/>
                                        </a:rPr>
                                        <m:t>𝑖</m:t>
                                      </m:r>
                                    </m:sub>
                                  </m:sSub>
                                </m:num>
                                <m:den>
                                  <m:r>
                                    <a:rPr kumimoji="1" lang="en-US" altLang="zh-CN" sz="2000" i="1">
                                      <a:latin typeface="Cambria Math" charset="0"/>
                                    </a:rPr>
                                    <m:t>𝑁</m:t>
                                  </m:r>
                                </m:den>
                              </m:f>
                              <m:d>
                                <m:dPr>
                                  <m:ctrlPr>
                                    <a:rPr kumimoji="1" lang="en-US" altLang="zh-CN" sz="2000" b="0" i="1" smtClean="0">
                                      <a:latin typeface="Cambria Math" charset="0"/>
                                    </a:rPr>
                                  </m:ctrlPr>
                                </m:dPr>
                                <m:e>
                                  <m:r>
                                    <a:rPr kumimoji="1" lang="en-US" altLang="zh-CN" sz="2000" b="0" i="1" smtClean="0">
                                      <a:latin typeface="Cambria Math" charset="0"/>
                                    </a:rPr>
                                    <m:t>1−</m:t>
                                  </m:r>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e>
                              </m:d>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e>
                          </m:nary>
                        </m:e>
                      </m:nary>
                      <m:r>
                        <a:rPr kumimoji="1" lang="zh-CN" altLang="en-US" sz="2000" b="0" i="1" smtClean="0">
                          <a:latin typeface="Cambria Math" charset="0"/>
                        </a:rPr>
                        <m:t> </m:t>
                      </m:r>
                    </m:oMath>
                  </m:oMathPara>
                </a14:m>
                <a:endParaRPr kumimoji="1" lang="zh-CN" altLang="en-US" sz="2000" dirty="0" smtClean="0"/>
              </a:p>
              <a:p>
                <a:pPr marL="0" indent="0">
                  <a:spcBef>
                    <a:spcPts val="1200"/>
                  </a:spcBef>
                  <a:spcAft>
                    <a:spcPts val="1200"/>
                  </a:spcAft>
                  <a:buNone/>
                </a:pPr>
                <a:r>
                  <a:rPr kumimoji="1" lang="zh-CN" altLang="en-US" sz="2000" dirty="0" smtClean="0"/>
                  <a:t>先将样本分为若干组，再计算每组的坏样本率</a:t>
                </a: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𝑝</m:t>
                        </m:r>
                      </m:e>
                      <m:sub>
                        <m:r>
                          <a:rPr kumimoji="1" lang="en-US" altLang="zh-CN" sz="2000" i="1">
                            <a:latin typeface="Cambria Math" charset="0"/>
                          </a:rPr>
                          <m:t>𝑖</m:t>
                        </m:r>
                      </m:sub>
                    </m:sSub>
                  </m:oMath>
                </a14:m>
                <a:r>
                  <a:rPr kumimoji="1" lang="zh-CN" altLang="en-US" sz="2000" dirty="0" smtClean="0"/>
                  <a:t>，进而得到</a:t>
                </a: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a:t>
                </a: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越小说明区分度越强。</a:t>
                </a:r>
              </a:p>
              <a:p>
                <a:pPr marL="0" indent="0">
                  <a:spcBef>
                    <a:spcPts val="1200"/>
                  </a:spcBef>
                  <a:spcAft>
                    <a:spcPts val="1200"/>
                  </a:spcAft>
                  <a:buNone/>
                </a:pPr>
                <a:r>
                  <a:rPr kumimoji="1" lang="zh-CN" altLang="en-US" sz="2000" dirty="0" smtClean="0"/>
                  <a:t>需要注意的是：</a:t>
                </a:r>
              </a:p>
              <a:p>
                <a:pPr marL="457200" indent="-457200">
                  <a:spcBef>
                    <a:spcPts val="1200"/>
                  </a:spcBef>
                  <a:spcAft>
                    <a:spcPts val="1200"/>
                  </a:spcAft>
                  <a:buFont typeface="+mj-lt"/>
                  <a:buAutoNum type="alphaLcPeriod"/>
                </a:pP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与分组方式相关。同一个模型下，将样本分为</a:t>
                </a:r>
                <a:r>
                  <a:rPr kumimoji="1" lang="en-US" altLang="zh-CN" sz="2000" dirty="0" smtClean="0"/>
                  <a:t>10</a:t>
                </a:r>
                <a:r>
                  <a:rPr kumimoji="1" lang="zh-CN" altLang="en-US" sz="2000" dirty="0" smtClean="0"/>
                  <a:t>组与</a:t>
                </a:r>
                <a:r>
                  <a:rPr kumimoji="1" lang="en-US" altLang="zh-CN" sz="2000" dirty="0" smtClean="0"/>
                  <a:t>20</a:t>
                </a:r>
                <a:r>
                  <a:rPr kumimoji="1" lang="zh-CN" altLang="en-US" sz="2000" dirty="0" smtClean="0"/>
                  <a:t>组得到的结果是完全不同的。一般来说分组越细，</a:t>
                </a: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越小</a:t>
                </a:r>
              </a:p>
              <a:p>
                <a:pPr marL="457200" indent="-457200">
                  <a:spcBef>
                    <a:spcPts val="1200"/>
                  </a:spcBef>
                  <a:spcAft>
                    <a:spcPts val="1200"/>
                  </a:spcAft>
                  <a:buFont typeface="+mj-lt"/>
                  <a:buAutoNum type="alphaLcPeriod"/>
                </a:pP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不能反映分数在好坏人群上的有序性</a:t>
                </a:r>
              </a:p>
              <a:p>
                <a:pPr marL="457200" indent="-457200">
                  <a:spcBef>
                    <a:spcPts val="1200"/>
                  </a:spcBef>
                  <a:spcAft>
                    <a:spcPts val="1200"/>
                  </a:spcAft>
                  <a:buFont typeface="+mj-lt"/>
                  <a:buAutoNum type="alphaLcPeriod"/>
                </a:pPr>
                <a:r>
                  <a:rPr kumimoji="1" lang="zh-CN" altLang="en-US" sz="2000" dirty="0" smtClean="0"/>
                  <a:t>对好坏比敏感。改变好坏比后，</a:t>
                </a:r>
                <a:r>
                  <a:rPr kumimoji="1" lang="en-US" altLang="zh-CN" sz="2000" dirty="0" smtClean="0"/>
                  <a:t>Gini</a:t>
                </a:r>
                <a:r>
                  <a:rPr kumimoji="1" lang="zh-CN" altLang="en-US" sz="2000" dirty="0" smtClean="0"/>
                  <a:t> </a:t>
                </a:r>
                <a:r>
                  <a:rPr kumimoji="1" lang="en-US" altLang="zh-CN" sz="2000" dirty="0" smtClean="0"/>
                  <a:t>Score</a:t>
                </a:r>
                <a:r>
                  <a:rPr kumimoji="1" lang="zh-CN" altLang="en-US" sz="2000" dirty="0" smtClean="0"/>
                  <a:t>也会发生改变。</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6" t="-1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955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模型的区分度</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59507" y="884279"/>
                <a:ext cx="11471419" cy="5731674"/>
              </a:xfrm>
            </p:spPr>
            <p:txBody>
              <a:bodyPr>
                <a:normAutofit fontScale="85000" lnSpcReduction="10000"/>
              </a:bodyPr>
              <a:lstStyle/>
              <a:p>
                <a:r>
                  <a:rPr kumimoji="1" lang="zh-CN" altLang="en-US" dirty="0" smtClean="0"/>
                  <a:t>从</a:t>
                </a:r>
                <a:r>
                  <a:rPr kumimoji="1" lang="zh-CN" altLang="en-US" dirty="0" smtClean="0"/>
                  <a:t>样本距离</a:t>
                </a:r>
                <a:r>
                  <a:rPr kumimoji="1" lang="zh-CN" altLang="en-US" dirty="0" smtClean="0"/>
                  <a:t>看区</a:t>
                </a:r>
                <a:r>
                  <a:rPr kumimoji="1" lang="zh-CN" altLang="en-US" dirty="0"/>
                  <a:t>分度</a:t>
                </a:r>
                <a:r>
                  <a:rPr kumimoji="1" lang="en-US" altLang="zh-CN" dirty="0" smtClean="0"/>
                  <a:t>-</a:t>
                </a:r>
                <a:r>
                  <a:rPr kumimoji="1" lang="zh-CN" altLang="en-US" dirty="0" smtClean="0"/>
                  <a:t>散度（</a:t>
                </a:r>
                <a:r>
                  <a:rPr kumimoji="1" lang="en-US" altLang="zh-CN" dirty="0" smtClean="0"/>
                  <a:t>Divergence</a:t>
                </a:r>
                <a:r>
                  <a:rPr kumimoji="1" lang="zh-CN" altLang="en-US" dirty="0" smtClean="0"/>
                  <a:t>）</a:t>
                </a:r>
              </a:p>
              <a:p>
                <a:pPr marL="0" indent="0">
                  <a:spcBef>
                    <a:spcPts val="1200"/>
                  </a:spcBef>
                  <a:spcAft>
                    <a:spcPts val="1200"/>
                  </a:spcAft>
                  <a:buNone/>
                </a:pPr>
                <a:r>
                  <a:rPr kumimoji="1" lang="zh-CN" altLang="en-US" sz="2400" dirty="0" smtClean="0"/>
                  <a:t>在机器学习模型和统计学模型中，“距离”是频繁使用的度量之一，用以衡量单个样本或者样本集的差异。同样的，在评分模型中我们也可以计算好坏样本的距离来检验分数的区分度：</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kumimoji="1" lang="en-US" altLang="zh-CN" sz="2400" b="0" i="1" smtClean="0">
                          <a:latin typeface="Cambria Math" charset="0"/>
                        </a:rPr>
                        <m:t>𝐷𝑖𝑣𝑒𝑟𝑔𝑒𝑛𝑐𝑒</m:t>
                      </m:r>
                      <m:r>
                        <a:rPr kumimoji="1" lang="en-US" altLang="zh-CN" sz="2400" b="0" i="1" smtClean="0">
                          <a:latin typeface="Cambria Math" charset="0"/>
                        </a:rPr>
                        <m:t>= </m:t>
                      </m:r>
                      <m:f>
                        <m:fPr>
                          <m:ctrlPr>
                            <a:rPr kumimoji="1" lang="bg-BG" altLang="zh-CN" sz="2400" b="0" i="1" smtClean="0">
                              <a:latin typeface="Cambria Math" charset="0"/>
                            </a:rPr>
                          </m:ctrlPr>
                        </m:fPr>
                        <m:num>
                          <m:sSup>
                            <m:sSupPr>
                              <m:ctrlPr>
                                <a:rPr kumimoji="1" lang="en-US" altLang="zh-CN" sz="2400" b="0" i="1" smtClean="0">
                                  <a:latin typeface="Cambria Math" charset="0"/>
                                </a:rPr>
                              </m:ctrlPr>
                            </m:sSupPr>
                            <m:e>
                              <m:d>
                                <m:dPr>
                                  <m:ctrlPr>
                                    <a:rPr kumimoji="1" lang="en-US" altLang="zh-CN" sz="2400" b="0" i="1" smtClean="0">
                                      <a:latin typeface="Cambria Math" charset="0"/>
                                    </a:rPr>
                                  </m:ctrlPr>
                                </m:dPr>
                                <m:e>
                                  <m:sSub>
                                    <m:sSubPr>
                                      <m:ctrlPr>
                                        <a:rPr kumimoji="1" lang="en-US" altLang="zh-CN" sz="2400" b="0" i="1" smtClean="0">
                                          <a:latin typeface="Cambria Math" charset="0"/>
                                        </a:rPr>
                                      </m:ctrlPr>
                                    </m:sSubPr>
                                    <m:e>
                                      <m:r>
                                        <a:rPr kumimoji="1" lang="en-US" altLang="zh-CN" sz="2400" b="0" i="1" smtClean="0">
                                          <a:latin typeface="Cambria Math" charset="0"/>
                                        </a:rPr>
                                        <m:t>𝜇</m:t>
                                      </m:r>
                                    </m:e>
                                    <m:sub>
                                      <m:r>
                                        <a:rPr kumimoji="1" lang="en-US" altLang="zh-CN" sz="2400" b="0" i="1" smtClean="0">
                                          <a:latin typeface="Cambria Math" charset="0"/>
                                        </a:rPr>
                                        <m:t>𝑔𝑜𝑜𝑑</m:t>
                                      </m:r>
                                    </m:sub>
                                  </m:sSub>
                                  <m:r>
                                    <a:rPr kumimoji="1" lang="en-US" altLang="zh-CN" sz="2400" b="0" i="1" smtClean="0">
                                      <a:latin typeface="Cambria Math" charset="0"/>
                                    </a:rPr>
                                    <m:t>−</m:t>
                                  </m:r>
                                  <m:sSub>
                                    <m:sSubPr>
                                      <m:ctrlPr>
                                        <a:rPr kumimoji="1" lang="en-US" altLang="zh-CN" sz="2400" b="0" i="1" smtClean="0">
                                          <a:latin typeface="Cambria Math" charset="0"/>
                                        </a:rPr>
                                      </m:ctrlPr>
                                    </m:sSubPr>
                                    <m:e>
                                      <m:r>
                                        <a:rPr kumimoji="1" lang="en-US" altLang="zh-CN" sz="2400" b="0" i="1" smtClean="0">
                                          <a:latin typeface="Cambria Math" charset="0"/>
                                        </a:rPr>
                                        <m:t>𝜇</m:t>
                                      </m:r>
                                    </m:e>
                                    <m:sub>
                                      <m:r>
                                        <a:rPr kumimoji="1" lang="en-US" altLang="zh-CN" sz="2400" b="0" i="1" smtClean="0">
                                          <a:latin typeface="Cambria Math" charset="0"/>
                                        </a:rPr>
                                        <m:t>𝑏𝑎𝑑</m:t>
                                      </m:r>
                                    </m:sub>
                                  </m:sSub>
                                </m:e>
                              </m:d>
                            </m:e>
                            <m:sup>
                              <m:r>
                                <a:rPr kumimoji="1" lang="en-US" altLang="zh-CN" sz="2400" b="0" i="1" smtClean="0">
                                  <a:latin typeface="Cambria Math" charset="0"/>
                                </a:rPr>
                                <m:t>2</m:t>
                              </m:r>
                            </m:sup>
                          </m:sSup>
                        </m:num>
                        <m:den>
                          <m:f>
                            <m:fPr>
                              <m:ctrlPr>
                                <a:rPr kumimoji="1" lang="en-US" altLang="zh-CN" sz="2400" b="0" i="1" smtClean="0">
                                  <a:latin typeface="Cambria Math" charset="0"/>
                                </a:rPr>
                              </m:ctrlPr>
                            </m:fPr>
                            <m:num>
                              <m:r>
                                <a:rPr kumimoji="1" lang="en-US" altLang="zh-CN" sz="2400" b="0" i="1" smtClean="0">
                                  <a:latin typeface="Cambria Math" charset="0"/>
                                </a:rPr>
                                <m:t>1</m:t>
                              </m:r>
                            </m:num>
                            <m:den>
                              <m:r>
                                <a:rPr kumimoji="1" lang="en-US" altLang="zh-CN" sz="2400" b="0" i="1" smtClean="0">
                                  <a:latin typeface="Cambria Math" charset="0"/>
                                </a:rPr>
                                <m:t>2</m:t>
                              </m:r>
                            </m:den>
                          </m:f>
                          <m:r>
                            <a:rPr kumimoji="1" lang="en-US" altLang="zh-CN" sz="2400" b="0" i="1" smtClean="0">
                              <a:latin typeface="Cambria Math" charset="0"/>
                            </a:rPr>
                            <m:t>(</m:t>
                          </m:r>
                          <m:r>
                            <a:rPr kumimoji="1" lang="en-US" altLang="zh-CN" sz="2400" b="0" i="1" smtClean="0">
                              <a:latin typeface="Cambria Math" charset="0"/>
                            </a:rPr>
                            <m:t>𝑣𝑎</m:t>
                          </m:r>
                          <m:sSub>
                            <m:sSubPr>
                              <m:ctrlPr>
                                <a:rPr kumimoji="1" lang="en-US" altLang="zh-CN" sz="2400" b="0" i="1" smtClean="0">
                                  <a:latin typeface="Cambria Math" charset="0"/>
                                </a:rPr>
                              </m:ctrlPr>
                            </m:sSubPr>
                            <m:e>
                              <m:r>
                                <a:rPr kumimoji="1" lang="en-US" altLang="zh-CN" sz="2400" b="0" i="1" smtClean="0">
                                  <a:latin typeface="Cambria Math" charset="0"/>
                                </a:rPr>
                                <m:t>𝑟</m:t>
                              </m:r>
                            </m:e>
                            <m:sub>
                              <m:r>
                                <a:rPr kumimoji="1" lang="en-US" altLang="zh-CN" sz="2400" b="0" i="1" smtClean="0">
                                  <a:latin typeface="Cambria Math" charset="0"/>
                                </a:rPr>
                                <m:t>𝑔𝑜𝑜𝑑</m:t>
                              </m:r>
                            </m:sub>
                          </m:sSub>
                          <m:r>
                            <a:rPr kumimoji="1" lang="en-US" altLang="zh-CN" sz="2400" b="0" i="1" smtClean="0">
                              <a:latin typeface="Cambria Math" charset="0"/>
                            </a:rPr>
                            <m:t>+</m:t>
                          </m:r>
                          <m:r>
                            <a:rPr kumimoji="1" lang="en-US" altLang="zh-CN" sz="2400" b="0" i="1" smtClean="0">
                              <a:latin typeface="Cambria Math" charset="0"/>
                            </a:rPr>
                            <m:t>𝑣𝑎</m:t>
                          </m:r>
                          <m:sSub>
                            <m:sSubPr>
                              <m:ctrlPr>
                                <a:rPr kumimoji="1" lang="en-US" altLang="zh-CN" sz="2400" b="0" i="1" smtClean="0">
                                  <a:latin typeface="Cambria Math" charset="0"/>
                                </a:rPr>
                              </m:ctrlPr>
                            </m:sSubPr>
                            <m:e>
                              <m:r>
                                <a:rPr kumimoji="1" lang="en-US" altLang="zh-CN" sz="2400" b="0" i="1" smtClean="0">
                                  <a:latin typeface="Cambria Math" charset="0"/>
                                </a:rPr>
                                <m:t>𝑟</m:t>
                              </m:r>
                            </m:e>
                            <m:sub>
                              <m:r>
                                <a:rPr kumimoji="1" lang="en-US" altLang="zh-CN" sz="2400" b="0" i="1" smtClean="0">
                                  <a:latin typeface="Cambria Math" charset="0"/>
                                </a:rPr>
                                <m:t>𝑏𝑎𝑑</m:t>
                              </m:r>
                            </m:sub>
                          </m:sSub>
                          <m:r>
                            <a:rPr kumimoji="1" lang="en-US" altLang="zh-CN" sz="2400" b="0" i="1" smtClean="0">
                              <a:latin typeface="Cambria Math" charset="0"/>
                            </a:rPr>
                            <m:t>)</m:t>
                          </m:r>
                        </m:den>
                      </m:f>
                    </m:oMath>
                  </m:oMathPara>
                </a14:m>
                <a:endParaRPr kumimoji="1" lang="zh-CN" altLang="en-US" sz="2400" dirty="0" smtClean="0"/>
              </a:p>
              <a:p>
                <a:pPr marL="0" indent="0">
                  <a:spcBef>
                    <a:spcPts val="1200"/>
                  </a:spcBef>
                  <a:spcAft>
                    <a:spcPts val="1200"/>
                  </a:spcAft>
                  <a:buNone/>
                </a:pPr>
                <a14:m>
                  <m:oMath xmlns:m="http://schemas.openxmlformats.org/officeDocument/2006/math">
                    <m:sSub>
                      <m:sSubPr>
                        <m:ctrlPr>
                          <a:rPr kumimoji="1" lang="en-US" altLang="zh-CN" sz="2400" i="1">
                            <a:latin typeface="Cambria Math" charset="0"/>
                          </a:rPr>
                        </m:ctrlPr>
                      </m:sSubPr>
                      <m:e>
                        <m:r>
                          <a:rPr kumimoji="1" lang="en-US" altLang="zh-CN" sz="2400" i="1">
                            <a:latin typeface="Cambria Math" charset="0"/>
                          </a:rPr>
                          <m:t>𝜇</m:t>
                        </m:r>
                      </m:e>
                      <m:sub>
                        <m:r>
                          <a:rPr kumimoji="1" lang="en-US" altLang="zh-CN" sz="2400" i="1">
                            <a:latin typeface="Cambria Math" charset="0"/>
                          </a:rPr>
                          <m:t>𝑔𝑜𝑜𝑑</m:t>
                        </m:r>
                      </m:sub>
                    </m:sSub>
                  </m:oMath>
                </a14:m>
                <a:r>
                  <a:rPr kumimoji="1" lang="zh-CN" altLang="en-US" sz="2400" dirty="0" smtClean="0"/>
                  <a:t>和</a:t>
                </a:r>
                <a14:m>
                  <m:oMath xmlns:m="http://schemas.openxmlformats.org/officeDocument/2006/math">
                    <m:sSub>
                      <m:sSubPr>
                        <m:ctrlPr>
                          <a:rPr kumimoji="1" lang="en-US" altLang="zh-CN" sz="2400" i="1">
                            <a:latin typeface="Cambria Math" charset="0"/>
                          </a:rPr>
                        </m:ctrlPr>
                      </m:sSubPr>
                      <m:e>
                        <m:r>
                          <a:rPr kumimoji="1" lang="en-US" altLang="zh-CN" sz="2400" i="1">
                            <a:latin typeface="Cambria Math" charset="0"/>
                          </a:rPr>
                          <m:t>𝜇</m:t>
                        </m:r>
                      </m:e>
                      <m:sub>
                        <m:r>
                          <a:rPr kumimoji="1" lang="en-US" altLang="zh-CN" sz="2400" i="1">
                            <a:latin typeface="Cambria Math" charset="0"/>
                          </a:rPr>
                          <m:t>𝑏𝑎𝑑</m:t>
                        </m:r>
                      </m:sub>
                    </m:sSub>
                  </m:oMath>
                </a14:m>
                <a:r>
                  <a:rPr kumimoji="1" lang="zh-CN" altLang="en-US" sz="2400" dirty="0" smtClean="0"/>
                  <a:t>分别表示好坏样本的评分均值，</a:t>
                </a:r>
                <a14:m>
                  <m:oMath xmlns:m="http://schemas.openxmlformats.org/officeDocument/2006/math">
                    <m:r>
                      <a:rPr kumimoji="1" lang="en-US" altLang="zh-CN" sz="2400" i="1">
                        <a:latin typeface="Cambria Math" charset="0"/>
                      </a:rPr>
                      <m:t>𝑣𝑎</m:t>
                    </m:r>
                    <m:sSub>
                      <m:sSubPr>
                        <m:ctrlPr>
                          <a:rPr kumimoji="1" lang="en-US" altLang="zh-CN" sz="2400" i="1">
                            <a:latin typeface="Cambria Math" charset="0"/>
                          </a:rPr>
                        </m:ctrlPr>
                      </m:sSubPr>
                      <m:e>
                        <m:r>
                          <a:rPr kumimoji="1" lang="en-US" altLang="zh-CN" sz="2400" i="1">
                            <a:latin typeface="Cambria Math" charset="0"/>
                          </a:rPr>
                          <m:t>𝑟</m:t>
                        </m:r>
                      </m:e>
                      <m:sub>
                        <m:r>
                          <a:rPr kumimoji="1" lang="en-US" altLang="zh-CN" sz="2400" i="1">
                            <a:latin typeface="Cambria Math" charset="0"/>
                          </a:rPr>
                          <m:t>𝑔𝑜𝑜𝑑</m:t>
                        </m:r>
                      </m:sub>
                    </m:sSub>
                  </m:oMath>
                </a14:m>
                <a:r>
                  <a:rPr kumimoji="1" lang="zh-CN" altLang="en-US" sz="2400" dirty="0" smtClean="0"/>
                  <a:t>和</a:t>
                </a:r>
                <a14:m>
                  <m:oMath xmlns:m="http://schemas.openxmlformats.org/officeDocument/2006/math">
                    <m:r>
                      <a:rPr kumimoji="1" lang="en-US" altLang="zh-CN" sz="2400" i="1">
                        <a:latin typeface="Cambria Math" charset="0"/>
                      </a:rPr>
                      <m:t>𝑣𝑎</m:t>
                    </m:r>
                    <m:sSub>
                      <m:sSubPr>
                        <m:ctrlPr>
                          <a:rPr kumimoji="1" lang="en-US" altLang="zh-CN" sz="2400" i="1">
                            <a:latin typeface="Cambria Math" charset="0"/>
                          </a:rPr>
                        </m:ctrlPr>
                      </m:sSubPr>
                      <m:e>
                        <m:r>
                          <a:rPr kumimoji="1" lang="en-US" altLang="zh-CN" sz="2400" i="1">
                            <a:latin typeface="Cambria Math" charset="0"/>
                          </a:rPr>
                          <m:t>𝑟</m:t>
                        </m:r>
                      </m:e>
                      <m:sub>
                        <m:r>
                          <a:rPr kumimoji="1" lang="en-US" altLang="zh-CN" sz="2400" i="1">
                            <a:latin typeface="Cambria Math" charset="0"/>
                          </a:rPr>
                          <m:t>𝑏𝑎𝑑</m:t>
                        </m:r>
                      </m:sub>
                    </m:sSub>
                  </m:oMath>
                </a14:m>
                <a:r>
                  <a:rPr kumimoji="1" lang="zh-CN" altLang="en-US" sz="2400" dirty="0"/>
                  <a:t>分别表示好坏样本的</a:t>
                </a:r>
                <a:r>
                  <a:rPr kumimoji="1" lang="zh-CN" altLang="en-US" sz="2400" dirty="0" smtClean="0"/>
                  <a:t>评分</a:t>
                </a:r>
                <a:r>
                  <a:rPr kumimoji="1" lang="zh-CN" altLang="en-US" sz="2400" dirty="0" smtClean="0"/>
                  <a:t>的方差。</a:t>
                </a:r>
              </a:p>
              <a:p>
                <a:pPr marL="0" indent="0">
                  <a:spcBef>
                    <a:spcPts val="1200"/>
                  </a:spcBef>
                  <a:spcAft>
                    <a:spcPts val="1200"/>
                  </a:spcAft>
                  <a:buNone/>
                </a:pPr>
                <a:r>
                  <a:rPr kumimoji="1" lang="zh-CN" altLang="en-US" sz="2400" dirty="0" smtClean="0"/>
                  <a:t>注意：</a:t>
                </a:r>
              </a:p>
              <a:p>
                <a:pPr marL="457200" indent="-457200">
                  <a:spcBef>
                    <a:spcPts val="1200"/>
                  </a:spcBef>
                  <a:spcAft>
                    <a:spcPts val="1200"/>
                  </a:spcAft>
                  <a:buFont typeface="+mj-lt"/>
                  <a:buAutoNum type="alphaLcPeriod"/>
                </a:pPr>
                <a14:m>
                  <m:oMath xmlns:m="http://schemas.openxmlformats.org/officeDocument/2006/math">
                    <m:r>
                      <a:rPr kumimoji="1" lang="en-US" altLang="zh-CN" sz="2400" i="1">
                        <a:latin typeface="Cambria Math" charset="0"/>
                      </a:rPr>
                      <m:t>𝐷𝑖𝑣𝑒𝑟𝑔𝑒𝑛𝑐𝑒</m:t>
                    </m:r>
                  </m:oMath>
                </a14:m>
                <a:r>
                  <a:rPr kumimoji="1" lang="zh-CN" altLang="en-US" sz="2400" dirty="0"/>
                  <a:t>与好坏样本的比例无关。当对好坏样本进行抽样处理后，不会显著影响到</a:t>
                </a:r>
                <a14:m>
                  <m:oMath xmlns:m="http://schemas.openxmlformats.org/officeDocument/2006/math">
                    <m:r>
                      <a:rPr kumimoji="1" lang="en-US" altLang="zh-CN" sz="2400" i="1">
                        <a:latin typeface="Cambria Math" charset="0"/>
                      </a:rPr>
                      <m:t>𝐷𝑖𝑣𝑒𝑟𝑔𝑒𝑛𝑐𝑒</m:t>
                    </m:r>
                  </m:oMath>
                </a14:m>
                <a:r>
                  <a:rPr kumimoji="1" lang="zh-CN" altLang="en-US" sz="2400" dirty="0"/>
                  <a:t>的值</a:t>
                </a:r>
                <a:r>
                  <a:rPr kumimoji="1" lang="zh-CN" altLang="en-US" sz="2400" dirty="0" smtClean="0"/>
                  <a:t>。</a:t>
                </a:r>
                <a:endParaRPr kumimoji="1" lang="zh-CN" altLang="en-US" sz="2400" dirty="0" smtClean="0"/>
              </a:p>
              <a:p>
                <a:pPr marL="457200" indent="-457200">
                  <a:spcBef>
                    <a:spcPts val="1200"/>
                  </a:spcBef>
                  <a:spcAft>
                    <a:spcPts val="1200"/>
                  </a:spcAft>
                  <a:buFont typeface="+mj-lt"/>
                  <a:buAutoNum type="alphaLcPeriod"/>
                </a:pPr>
                <a:r>
                  <a:rPr kumimoji="1" lang="zh-CN" altLang="en-US" sz="2400" dirty="0" smtClean="0"/>
                  <a:t>当好、坏样本的分数的分布比较接近正态分布时，</a:t>
                </a:r>
                <a:r>
                  <a:rPr kumimoji="1" lang="en-US" altLang="zh-CN" sz="2400" dirty="0"/>
                  <a:t> </a:t>
                </a:r>
                <a14:m>
                  <m:oMath xmlns:m="http://schemas.openxmlformats.org/officeDocument/2006/math">
                    <m:r>
                      <a:rPr kumimoji="1" lang="en-US" altLang="zh-CN" sz="2400" i="1">
                        <a:latin typeface="Cambria Math" charset="0"/>
                      </a:rPr>
                      <m:t>𝐷𝑖𝑣𝑒𝑟𝑔𝑒𝑛𝑐𝑒</m:t>
                    </m:r>
                  </m:oMath>
                </a14:m>
                <a:r>
                  <a:rPr kumimoji="1" lang="zh-CN" altLang="en-US" sz="2400" dirty="0" smtClean="0"/>
                  <a:t>最能真实刻画区分度。</a:t>
                </a:r>
              </a:p>
              <a:p>
                <a:pPr marL="457200" indent="-457200">
                  <a:spcBef>
                    <a:spcPts val="1200"/>
                  </a:spcBef>
                  <a:spcAft>
                    <a:spcPts val="1200"/>
                  </a:spcAft>
                  <a:buFont typeface="+mj-lt"/>
                  <a:buAutoNum type="alphaLcPeriod"/>
                </a:pPr>
                <a14:m>
                  <m:oMath xmlns:m="http://schemas.openxmlformats.org/officeDocument/2006/math">
                    <m:r>
                      <a:rPr kumimoji="1" lang="en-US" altLang="zh-CN" sz="2400" i="1">
                        <a:latin typeface="Cambria Math" charset="0"/>
                      </a:rPr>
                      <m:t>𝐷𝑖𝑣𝑒𝑟𝑔𝑒𝑛𝑐𝑒</m:t>
                    </m:r>
                  </m:oMath>
                </a14:m>
                <a:r>
                  <a:rPr kumimoji="1" lang="zh-CN" altLang="en-US" sz="2400" dirty="0" smtClean="0"/>
                  <a:t>没有参照的阈值。可以用来比较不同模型在同一样本上的表现，或者同一模型在不同样本上的表现。</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59507" y="884279"/>
                <a:ext cx="11471419" cy="5731674"/>
              </a:xfrm>
              <a:blipFill rotWithShape="0">
                <a:blip r:embed="rId2"/>
                <a:stretch>
                  <a:fillRect l="-744" t="-2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31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4925">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8186</TotalTime>
  <Words>1934</Words>
  <Application>Microsoft Macintosh PowerPoint</Application>
  <PresentationFormat>宽屏</PresentationFormat>
  <Paragraphs>208</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Calibri</vt:lpstr>
      <vt:lpstr>Calibri Light</vt:lpstr>
      <vt:lpstr>Cambria Math</vt:lpstr>
      <vt:lpstr>Microsoft YaHei</vt:lpstr>
      <vt:lpstr>Wingdings</vt:lpstr>
      <vt:lpstr>宋体</vt:lpstr>
      <vt:lpstr>微软雅黑</vt:lpstr>
      <vt:lpstr>Arial</vt:lpstr>
      <vt:lpstr>Office Theme</vt:lpstr>
      <vt:lpstr>自定义设计方案</vt:lpstr>
      <vt:lpstr>模型的验证、监控与调优</vt:lpstr>
      <vt:lpstr>课程简介</vt:lpstr>
      <vt:lpstr>PowerPoint 演示文稿</vt:lpstr>
      <vt:lpstr>模型的区分度</vt:lpstr>
      <vt:lpstr>模型的区分度</vt:lpstr>
      <vt:lpstr>模型的区分度</vt:lpstr>
      <vt:lpstr>模型的区分度</vt:lpstr>
      <vt:lpstr>模型的区分度</vt:lpstr>
      <vt:lpstr>模型的区分度</vt:lpstr>
      <vt:lpstr>模型的预测性与混淆矩阵</vt:lpstr>
      <vt:lpstr>模型的预测性与混淆矩阵</vt:lpstr>
      <vt:lpstr>模型的预测性与混淆矩阵</vt:lpstr>
      <vt:lpstr>模型的预测性与混淆矩阵</vt:lpstr>
      <vt:lpstr>模型的预测性与混淆矩阵</vt:lpstr>
      <vt:lpstr>模型的预测性和区分性的总结</vt:lpstr>
      <vt:lpstr>模型的平稳性</vt:lpstr>
      <vt:lpstr>模型的平稳性</vt:lpstr>
      <vt:lpstr>模型的调优</vt:lpstr>
      <vt:lpstr>模型的调优</vt:lpstr>
      <vt:lpstr>模型的调优</vt:lpstr>
      <vt:lpstr>更多商业智能BI和大数据精品视频尽在  www.hellobi.com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Microsoft Office 用户</cp:lastModifiedBy>
  <cp:revision>463</cp:revision>
  <dcterms:created xsi:type="dcterms:W3CDTF">2014-07-25T06:10:39Z</dcterms:created>
  <dcterms:modified xsi:type="dcterms:W3CDTF">2018-06-21T05:06:24Z</dcterms:modified>
</cp:coreProperties>
</file>