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1" r:id="rId30"/>
    <p:sldId id="285" r:id="rId31"/>
    <p:sldId id="286" r:id="rId32"/>
    <p:sldId id="287" r:id="rId33"/>
    <p:sldId id="288" r:id="rId34"/>
    <p:sldId id="289" r:id="rId35"/>
    <p:sldId id="29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jXmJTWYhhm/xSz0gSmPaul1yro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09" autoAdjust="0"/>
  </p:normalViewPr>
  <p:slideViewPr>
    <p:cSldViewPr snapToGrid="0">
      <p:cViewPr varScale="1">
        <p:scale>
          <a:sx n="109" d="100"/>
          <a:sy n="109" d="100"/>
        </p:scale>
        <p:origin x="16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342193a6a_0_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9342193a6a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9328cf83cf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9328cf83c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328cf83cf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4" name="Google Shape;184;g9328cf83c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342193a6a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5" name="Google Shape;195;g9342193a6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342193a6a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9342193a6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9342193a6a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9342193a6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342193a6a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9342193a6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342193a6a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9342193a6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342193a6a_0_2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3" name="Google Shape;243;g9342193a6a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9342193a6a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9342193a6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328cf83cf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9328cf83c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9342193a6a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9342193a6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342193a6a_0_1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9342193a6a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342193a6a_0_2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9342193a6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342193a6a_0_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9342193a6a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9342193a6a_0_3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g9342193a6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9328cf83cf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9328cf83c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342193a6a_0_2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9342193a6a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342193a6a_0_2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g9342193a6a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342193a6a_0_2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1" name="Google Shape;361;g9342193a6a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328cf83cf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9328cf83c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9342193a6a_0_1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g9342193a6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342193a6a_0_2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g9342193a6a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328cf83cf_0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n-US"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bậc</a:t>
            </a:r>
            <a:r>
              <a:rPr lang="en-US" baseline="0" dirty="0" smtClean="0"/>
              <a:t> </a:t>
            </a:r>
            <a:r>
              <a:rPr lang="en-US" baseline="0" dirty="0" err="1" smtClean="0"/>
              <a:t>cao</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a:t>
            </a:r>
            <a:r>
              <a:rPr lang="en-US" baseline="0" dirty="0" err="1" smtClean="0"/>
              <a:t>oop</a:t>
            </a:r>
            <a:r>
              <a:rPr lang="en-US" baseline="0" dirty="0" smtClean="0"/>
              <a:t>, </a:t>
            </a:r>
          </a:p>
          <a:p>
            <a:pPr marL="171450" lvl="0" indent="-171450" algn="l" rtl="0">
              <a:spcBef>
                <a:spcPts val="0"/>
              </a:spcBef>
              <a:spcAft>
                <a:spcPts val="0"/>
              </a:spcAft>
              <a:buFontTx/>
              <a:buChar char="-"/>
            </a:pP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rộng</a:t>
            </a:r>
            <a:r>
              <a:rPr lang="en-US" baseline="0" dirty="0" smtClean="0"/>
              <a:t> </a:t>
            </a:r>
            <a:r>
              <a:rPr lang="en-US" baseline="0" dirty="0" err="1" smtClean="0"/>
              <a:t>rãi</a:t>
            </a:r>
            <a:endParaRPr lang="en-US" baseline="0" dirty="0" smtClean="0"/>
          </a:p>
          <a:p>
            <a:pPr marL="171450" lvl="0" indent="-171450" algn="l" rtl="0">
              <a:spcBef>
                <a:spcPts val="0"/>
              </a:spcBef>
              <a:spcAft>
                <a:spcPts val="0"/>
              </a:spcAft>
              <a:buFontTx/>
              <a:buChar char="-"/>
            </a:pPr>
            <a:r>
              <a:rPr lang="en-US" sz="1200" i="1" dirty="0" smtClean="0"/>
              <a:t>Guido van Rossum – 1956 – </a:t>
            </a:r>
            <a:r>
              <a:rPr lang="en-US" sz="1200" i="1" dirty="0" err="1" smtClean="0"/>
              <a:t>Hà</a:t>
            </a:r>
            <a:r>
              <a:rPr lang="en-US" sz="1200" i="1" baseline="0" dirty="0" smtClean="0"/>
              <a:t> Lan</a:t>
            </a:r>
          </a:p>
          <a:p>
            <a:pPr marL="171450" lvl="0" indent="-171450" algn="l" rtl="0">
              <a:spcBef>
                <a:spcPts val="0"/>
              </a:spcBef>
              <a:spcAft>
                <a:spcPts val="0"/>
              </a:spcAft>
              <a:buFontTx/>
              <a:buChar char="-"/>
            </a:pPr>
            <a:r>
              <a:rPr lang="en-US" sz="1200" b="0" i="0" u="none" strike="noStrike" cap="none" dirty="0" smtClean="0">
                <a:solidFill>
                  <a:schemeClr val="dk1"/>
                </a:solidFill>
                <a:effectLst/>
                <a:latin typeface="Calibri"/>
                <a:ea typeface="Calibri"/>
                <a:cs typeface="Calibri"/>
                <a:sym typeface="Calibri"/>
              </a:rPr>
              <a:t>Google </a:t>
            </a:r>
            <a:r>
              <a:rPr lang="en-US" sz="1200" b="0" i="0" u="none" strike="noStrike" cap="none" dirty="0" err="1" smtClean="0">
                <a:solidFill>
                  <a:schemeClr val="dk1"/>
                </a:solidFill>
                <a:effectLst/>
                <a:latin typeface="Calibri"/>
                <a:ea typeface="Calibri"/>
                <a:cs typeface="Calibri"/>
                <a:sym typeface="Calibri"/>
              </a:rPr>
              <a:t>từ</a:t>
            </a: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năm</a:t>
            </a:r>
            <a:r>
              <a:rPr lang="en-US" sz="1200" b="0" i="0" u="none" strike="noStrike" cap="none" dirty="0" smtClean="0">
                <a:solidFill>
                  <a:schemeClr val="dk1"/>
                </a:solidFill>
                <a:effectLst/>
                <a:latin typeface="Calibri"/>
                <a:ea typeface="Calibri"/>
                <a:cs typeface="Calibri"/>
                <a:sym typeface="Calibri"/>
              </a:rPr>
              <a:t> 2005 </a:t>
            </a:r>
            <a:r>
              <a:rPr lang="en-US" sz="1200" b="0" i="0" u="none" strike="noStrike" cap="none" dirty="0" err="1" smtClean="0">
                <a:solidFill>
                  <a:schemeClr val="dk1"/>
                </a:solidFill>
                <a:effectLst/>
                <a:latin typeface="Calibri"/>
                <a:ea typeface="Calibri"/>
                <a:cs typeface="Calibri"/>
                <a:sym typeface="Calibri"/>
              </a:rPr>
              <a:t>đến</a:t>
            </a: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năm</a:t>
            </a:r>
            <a:r>
              <a:rPr lang="en-US" sz="1200" b="0" i="0" u="none" strike="noStrike" cap="none" dirty="0" smtClean="0">
                <a:solidFill>
                  <a:schemeClr val="dk1"/>
                </a:solidFill>
                <a:effectLst/>
                <a:latin typeface="Calibri"/>
                <a:ea typeface="Calibri"/>
                <a:cs typeface="Calibri"/>
                <a:sym typeface="Calibri"/>
              </a:rPr>
              <a:t> 2012 </a:t>
            </a:r>
            <a:r>
              <a:rPr lang="en-US" sz="1200" b="0" i="0" u="none" strike="noStrike" cap="none" dirty="0" err="1" smtClean="0">
                <a:solidFill>
                  <a:schemeClr val="dk1"/>
                </a:solidFill>
                <a:effectLst/>
                <a:latin typeface="Calibri"/>
                <a:ea typeface="Calibri"/>
                <a:cs typeface="Calibri"/>
                <a:sym typeface="Calibri"/>
              </a:rPr>
              <a:t>và</a:t>
            </a: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cho</a:t>
            </a:r>
            <a:r>
              <a:rPr lang="en-US" sz="1200" b="0" i="0" u="none" strike="noStrike" cap="none" dirty="0" smtClean="0">
                <a:solidFill>
                  <a:schemeClr val="dk1"/>
                </a:solidFill>
                <a:effectLst/>
                <a:latin typeface="Calibri"/>
                <a:ea typeface="Calibri"/>
                <a:cs typeface="Calibri"/>
                <a:sym typeface="Calibri"/>
              </a:rPr>
              <a:t> Dropbox </a:t>
            </a:r>
            <a:r>
              <a:rPr lang="en-US" sz="1200" b="0" i="0" u="none" strike="noStrike" cap="none" dirty="0" err="1" smtClean="0">
                <a:solidFill>
                  <a:schemeClr val="dk1"/>
                </a:solidFill>
                <a:effectLst/>
                <a:latin typeface="Calibri"/>
                <a:ea typeface="Calibri"/>
                <a:cs typeface="Calibri"/>
                <a:sym typeface="Calibri"/>
              </a:rPr>
              <a:t>đầu</a:t>
            </a: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vào</a:t>
            </a: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năm</a:t>
            </a:r>
            <a:r>
              <a:rPr lang="en-US" sz="1200" b="0" i="0" u="none" strike="noStrike" cap="none" dirty="0" smtClean="0">
                <a:solidFill>
                  <a:schemeClr val="dk1"/>
                </a:solidFill>
                <a:effectLst/>
                <a:latin typeface="Calibri"/>
                <a:ea typeface="Calibri"/>
                <a:cs typeface="Calibri"/>
                <a:sym typeface="Calibri"/>
              </a:rPr>
              <a:t> 2013.</a:t>
            </a:r>
            <a:endParaRPr lang="en-US" baseline="0" dirty="0" smtClean="0"/>
          </a:p>
          <a:p>
            <a:pPr marL="171450" lvl="0" indent="-171450" algn="l" rtl="0">
              <a:spcBef>
                <a:spcPts val="0"/>
              </a:spcBef>
              <a:spcAft>
                <a:spcPts val="0"/>
              </a:spcAft>
              <a:buFontTx/>
              <a:buChar char="-"/>
            </a:pPr>
            <a:endParaRPr lang="en-US" baseline="0" dirty="0" smtClean="0"/>
          </a:p>
          <a:p>
            <a:pPr marL="171450" lvl="0" indent="-171450" algn="l" rtl="0">
              <a:spcBef>
                <a:spcPts val="0"/>
              </a:spcBef>
              <a:spcAft>
                <a:spcPts val="0"/>
              </a:spcAft>
              <a:buFontTx/>
              <a:buChar char="-"/>
            </a:pPr>
            <a:endParaRPr dirty="0"/>
          </a:p>
        </p:txBody>
      </p:sp>
      <p:sp>
        <p:nvSpPr>
          <p:cNvPr id="99" name="Google Shape;99;g9328cf83c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342193a6a_0_1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smtClean="0"/>
              <a:t>thật</a:t>
            </a:r>
            <a:r>
              <a:rPr lang="en-US" dirty="0" smtClean="0"/>
              <a:t> </a:t>
            </a:r>
            <a:r>
              <a:rPr lang="en-US" dirty="0" err="1" smtClean="0"/>
              <a:t>dễ</a:t>
            </a:r>
            <a:r>
              <a:rPr lang="en-US" dirty="0" smtClean="0"/>
              <a:t> </a:t>
            </a:r>
            <a:r>
              <a:rPr lang="en-US" dirty="0" err="1" smtClean="0"/>
              <a:t>dàng</a:t>
            </a:r>
            <a:r>
              <a:rPr lang="en-US" dirty="0" smtClean="0"/>
              <a:t> </a:t>
            </a:r>
            <a:r>
              <a:rPr lang="en-US" dirty="0" err="1" smtClean="0"/>
              <a:t>để</a:t>
            </a:r>
            <a:r>
              <a:rPr lang="en-US" dirty="0" smtClean="0"/>
              <a:t> </a:t>
            </a:r>
            <a:r>
              <a:rPr lang="en-US" dirty="0" err="1" smtClean="0"/>
              <a:t>tải</a:t>
            </a:r>
            <a:r>
              <a:rPr lang="en-US" dirty="0" smtClean="0"/>
              <a:t> </a:t>
            </a:r>
            <a:r>
              <a:rPr lang="en-US" dirty="0" err="1" smtClean="0"/>
              <a:t>xuống</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triển</a:t>
            </a:r>
            <a:r>
              <a:rPr lang="en-US" dirty="0" smtClean="0"/>
              <a:t> </a:t>
            </a:r>
            <a:r>
              <a:rPr lang="en-US" dirty="0" err="1" smtClean="0"/>
              <a:t>khai</a:t>
            </a:r>
            <a:endParaRPr dirty="0"/>
          </a:p>
        </p:txBody>
      </p:sp>
      <p:sp>
        <p:nvSpPr>
          <p:cNvPr id="110" name="Google Shape;110;g9342193a6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342193a6a_0_1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smtClean="0"/>
              <a:t>Ngách</a:t>
            </a:r>
            <a:r>
              <a:rPr lang="en-US" dirty="0" smtClean="0"/>
              <a:t>:</a:t>
            </a:r>
          </a:p>
          <a:p>
            <a:pPr marL="171450" lvl="0" indent="-171450" algn="l" rtl="0">
              <a:spcBef>
                <a:spcPts val="0"/>
              </a:spcBef>
              <a:spcAft>
                <a:spcPts val="0"/>
              </a:spcAft>
              <a:buFontTx/>
              <a:buChar char="-"/>
            </a:pPr>
            <a:r>
              <a:rPr lang="en-US" baseline="0" dirty="0" smtClean="0"/>
              <a:t>Mobile</a:t>
            </a:r>
          </a:p>
          <a:p>
            <a:pPr marL="171450" lvl="0" indent="-171450" algn="l" rtl="0">
              <a:spcBef>
                <a:spcPts val="0"/>
              </a:spcBef>
              <a:spcAft>
                <a:spcPts val="0"/>
              </a:spcAft>
              <a:buFontTx/>
              <a:buChar char="-"/>
            </a:pPr>
            <a:r>
              <a:rPr lang="en-US" baseline="0" dirty="0" err="1" smtClean="0"/>
              <a:t>Cấp</a:t>
            </a:r>
            <a:r>
              <a:rPr lang="en-US" baseline="0" dirty="0" smtClean="0"/>
              <a:t> </a:t>
            </a:r>
            <a:r>
              <a:rPr lang="en-US" baseline="0" smtClean="0"/>
              <a:t>thấp</a:t>
            </a:r>
            <a:endParaRPr/>
          </a:p>
        </p:txBody>
      </p:sp>
      <p:sp>
        <p:nvSpPr>
          <p:cNvPr id="122" name="Google Shape;122;g9342193a6a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328cf83cf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g9328cf83c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342193a6a_0_2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US" sz="1200" b="1" i="0" u="none" strike="noStrike" cap="none" dirty="0" smtClean="0">
                <a:solidFill>
                  <a:schemeClr val="dk1"/>
                </a:solidFill>
                <a:effectLst/>
                <a:latin typeface="Calibri"/>
                <a:ea typeface="Calibri"/>
                <a:cs typeface="Calibri"/>
                <a:sym typeface="Calibri"/>
              </a:rPr>
              <a:t>Mutable Data Types</a:t>
            </a:r>
            <a:r>
              <a:rPr lang="en-US" sz="1200" b="0" i="0" u="none" strike="noStrike" cap="none" dirty="0" smtClean="0">
                <a:solidFill>
                  <a:schemeClr val="dk1"/>
                </a:solidFill>
                <a:effectLst/>
                <a:latin typeface="Calibri"/>
                <a:ea typeface="Calibri"/>
                <a:cs typeface="Calibri"/>
                <a:sym typeface="Calibri"/>
              </a:rPr>
              <a:t>: Data types in python where the value assigned to a variable can be changed</a:t>
            </a:r>
          </a:p>
          <a:p>
            <a:r>
              <a:rPr lang="en-US" sz="1200" b="1" i="0" u="none" strike="noStrike" cap="none" dirty="0" smtClean="0">
                <a:solidFill>
                  <a:schemeClr val="dk1"/>
                </a:solidFill>
                <a:effectLst/>
                <a:latin typeface="Calibri"/>
                <a:ea typeface="Calibri"/>
                <a:cs typeface="Calibri"/>
                <a:sym typeface="Calibri"/>
              </a:rPr>
              <a:t>Immutable Data Types</a:t>
            </a:r>
            <a:r>
              <a:rPr lang="en-US" sz="1200" b="0" i="0" u="none" strike="noStrike" cap="none" dirty="0" smtClean="0">
                <a:solidFill>
                  <a:schemeClr val="dk1"/>
                </a:solidFill>
                <a:effectLst/>
                <a:latin typeface="Calibri"/>
                <a:ea typeface="Calibri"/>
                <a:cs typeface="Calibri"/>
                <a:sym typeface="Calibri"/>
              </a:rPr>
              <a:t>: Data types in python where the value assigned to a variable cannot be changed</a:t>
            </a:r>
          </a:p>
          <a:p>
            <a:pPr marL="171450" lvl="0" indent="-171450" algn="l" rtl="0">
              <a:spcBef>
                <a:spcPts val="0"/>
              </a:spcBef>
              <a:spcAft>
                <a:spcPts val="0"/>
              </a:spcAft>
              <a:buFontTx/>
              <a:buChar char="-"/>
            </a:pPr>
            <a:endParaRPr lang="en-US" sz="1200" b="1" i="0" u="none" strike="noStrike" cap="none" dirty="0" smtClean="0">
              <a:solidFill>
                <a:schemeClr val="dk1"/>
              </a:solidFill>
              <a:effectLst/>
              <a:latin typeface="Calibri"/>
              <a:ea typeface="Calibri"/>
              <a:cs typeface="Calibri"/>
              <a:sym typeface="Calibri"/>
            </a:endParaRPr>
          </a:p>
          <a:p>
            <a:pPr marL="171450" lvl="0" indent="-171450" algn="l" rtl="0">
              <a:spcBef>
                <a:spcPts val="0"/>
              </a:spcBef>
              <a:spcAft>
                <a:spcPts val="0"/>
              </a:spcAft>
              <a:buFontTx/>
              <a:buChar char="-"/>
            </a:pPr>
            <a:r>
              <a:rPr lang="en-US" sz="1200" b="1" i="0" u="none" strike="noStrike" cap="none" dirty="0" smtClean="0">
                <a:solidFill>
                  <a:schemeClr val="dk1"/>
                </a:solidFill>
                <a:effectLst/>
                <a:latin typeface="Calibri"/>
                <a:ea typeface="Calibri"/>
                <a:cs typeface="Calibri"/>
                <a:sym typeface="Calibri"/>
              </a:rPr>
              <a:t>Numbers:</a:t>
            </a:r>
            <a:r>
              <a:rPr lang="en-US" sz="1200" b="0" i="0" u="none" strike="noStrike" cap="none" baseline="0" dirty="0" smtClean="0">
                <a:solidFill>
                  <a:schemeClr val="dk1"/>
                </a:solidFill>
                <a:effectLst/>
                <a:latin typeface="Calibri"/>
                <a:ea typeface="Calibri"/>
                <a:cs typeface="Calibri"/>
                <a:sym typeface="Calibri"/>
              </a:rPr>
              <a:t> </a:t>
            </a:r>
            <a:r>
              <a:rPr lang="vi-VN" sz="1200" b="0" i="0" u="none" strike="noStrike" cap="none" dirty="0" smtClean="0">
                <a:solidFill>
                  <a:schemeClr val="dk1"/>
                </a:solidFill>
                <a:effectLst/>
                <a:latin typeface="Calibri"/>
                <a:ea typeface="Calibri"/>
                <a:cs typeface="Calibri"/>
                <a:sym typeface="Calibri"/>
              </a:rPr>
              <a:t>lưu trữ các giá trị số</a:t>
            </a:r>
            <a:r>
              <a:rPr lang="en-US" sz="1200" b="0" i="0" u="none" strike="noStrike" cap="none" dirty="0" smtClean="0">
                <a:solidFill>
                  <a:schemeClr val="dk1"/>
                </a:solidFill>
                <a:effectLst/>
                <a:latin typeface="Calibri"/>
                <a:ea typeface="Calibri"/>
                <a:cs typeface="Calibri"/>
                <a:sym typeface="Calibri"/>
              </a:rPr>
              <a:t> - </a:t>
            </a:r>
            <a:r>
              <a:rPr lang="vi-VN" sz="1200" b="0" i="0" u="none" strike="noStrike" cap="none" dirty="0" smtClean="0">
                <a:solidFill>
                  <a:schemeClr val="dk1"/>
                </a:solidFill>
                <a:effectLst/>
                <a:latin typeface="Calibri"/>
                <a:ea typeface="Calibri"/>
                <a:cs typeface="Calibri"/>
                <a:sym typeface="Calibri"/>
              </a:rPr>
              <a:t>Nó được sử dụng để thực hiện các phép toán thông thường.</a:t>
            </a:r>
            <a:endParaRPr lang="en-US" sz="1200" b="0" i="0" u="none" strike="noStrike" cap="none" dirty="0" smtClean="0">
              <a:solidFill>
                <a:schemeClr val="dk1"/>
              </a:solidFill>
              <a:effectLst/>
              <a:latin typeface="Calibri"/>
              <a:ea typeface="Calibri"/>
              <a:cs typeface="Calibri"/>
              <a:sym typeface="Calibri"/>
            </a:endParaRPr>
          </a:p>
          <a:p>
            <a:pPr marL="171450" lvl="0" indent="-171450" algn="l" rtl="0">
              <a:spcBef>
                <a:spcPts val="0"/>
              </a:spcBef>
              <a:spcAft>
                <a:spcPts val="0"/>
              </a:spcAft>
              <a:buFontTx/>
              <a:buChar char="-"/>
            </a:pPr>
            <a:r>
              <a:rPr lang="en-US" sz="1200" b="1" i="0" u="none" strike="noStrike" cap="none" dirty="0" smtClean="0">
                <a:solidFill>
                  <a:schemeClr val="dk1"/>
                </a:solidFill>
                <a:effectLst/>
                <a:latin typeface="Calibri"/>
                <a:ea typeface="Calibri"/>
                <a:cs typeface="Calibri"/>
                <a:sym typeface="Calibri"/>
              </a:rPr>
              <a:t>Strings:</a:t>
            </a:r>
            <a:r>
              <a:rPr lang="en-US" sz="1200" b="0" i="0" u="none" strike="noStrike" cap="none" baseline="0" dirty="0" smtClean="0">
                <a:solidFill>
                  <a:schemeClr val="dk1"/>
                </a:solidFill>
                <a:effectLst/>
                <a:latin typeface="Calibri"/>
                <a:ea typeface="Calibri"/>
                <a:cs typeface="Calibri"/>
                <a:sym typeface="Calibri"/>
              </a:rPr>
              <a:t> </a:t>
            </a:r>
            <a:r>
              <a:rPr lang="vi-VN" sz="1200" b="0" i="0" u="none" strike="noStrike" cap="none" dirty="0" smtClean="0">
                <a:solidFill>
                  <a:schemeClr val="dk1"/>
                </a:solidFill>
                <a:effectLst/>
                <a:latin typeface="Calibri"/>
                <a:ea typeface="Calibri"/>
                <a:cs typeface="Calibri"/>
                <a:sym typeface="Calibri"/>
              </a:rPr>
              <a:t> lưu trữ thông tin dạng văn bản</a:t>
            </a:r>
            <a:r>
              <a:rPr lang="en-US" sz="1200" b="0" i="0" u="none" strike="noStrike" cap="none" dirty="0" smtClean="0">
                <a:solidFill>
                  <a:schemeClr val="dk1"/>
                </a:solidFill>
                <a:effectLst/>
                <a:latin typeface="Calibri"/>
                <a:ea typeface="Calibri"/>
                <a:cs typeface="Calibri"/>
                <a:sym typeface="Calibri"/>
              </a:rPr>
              <a:t> - </a:t>
            </a:r>
            <a:endParaRPr dirty="0"/>
          </a:p>
        </p:txBody>
      </p:sp>
      <p:sp>
        <p:nvSpPr>
          <p:cNvPr id="141" name="Google Shape;141;g9342193a6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342193a6a_0_1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g9342193a6a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r>
              <a:rPr lang="en-US" smtClean="0"/>
              <a:t>08/31/2020</a:t>
            </a:r>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a:xfrm>
            <a:off x="8122444" y="4767263"/>
            <a:ext cx="564356" cy="273844"/>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4014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userDrawn="1">
  <p:cSld name="2_Custom Layou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278606" y="0"/>
            <a:ext cx="6885519" cy="6440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dt" idx="10"/>
          </p:nvPr>
        </p:nvSpPr>
        <p:spPr>
          <a:xfrm>
            <a:off x="278605" y="4767263"/>
            <a:ext cx="136731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08/31/2020</a:t>
            </a:r>
            <a:endParaRPr/>
          </a:p>
        </p:txBody>
      </p:sp>
      <p:sp>
        <p:nvSpPr>
          <p:cNvPr id="38" name="Google Shape;38;p16"/>
          <p:cNvSpPr txBox="1">
            <a:spLocks noGrp="1"/>
          </p:cNvSpPr>
          <p:nvPr>
            <p:ph type="ftr" idx="11"/>
          </p:nvPr>
        </p:nvSpPr>
        <p:spPr>
          <a:xfrm>
            <a:off x="1764506" y="4767263"/>
            <a:ext cx="6372225"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09e-BM/DT/FSOFT - ©FPT SOFTWARE – FPT Software Academy - Internal Use</a:t>
            </a:r>
            <a:endParaRPr/>
          </a:p>
        </p:txBody>
      </p:sp>
      <p:sp>
        <p:nvSpPr>
          <p:cNvPr id="39" name="Google Shape;39;p16"/>
          <p:cNvSpPr txBox="1">
            <a:spLocks noGrp="1"/>
          </p:cNvSpPr>
          <p:nvPr>
            <p:ph type="sldNum" idx="12"/>
          </p:nvPr>
        </p:nvSpPr>
        <p:spPr>
          <a:xfrm>
            <a:off x="8229600" y="4767263"/>
            <a:ext cx="671512"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 name="Text Placeholder 2"/>
          <p:cNvSpPr>
            <a:spLocks noGrp="1"/>
          </p:cNvSpPr>
          <p:nvPr>
            <p:ph type="body" sz="quarter" idx="13"/>
          </p:nvPr>
        </p:nvSpPr>
        <p:spPr>
          <a:xfrm>
            <a:off x="278606" y="732970"/>
            <a:ext cx="8622506" cy="3940629"/>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123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p>
            <a:r>
              <a:rPr lang="en-US" smtClean="0"/>
              <a:t>08/31/2020</a:t>
            </a:r>
            <a:endParaRPr lang="en-US"/>
          </a:p>
        </p:txBody>
      </p:sp>
      <p:sp>
        <p:nvSpPr>
          <p:cNvPr id="4" name="Footer Placeholder 3"/>
          <p:cNvSpPr>
            <a:spLocks noGrp="1"/>
          </p:cNvSpPr>
          <p:nvPr>
            <p:ph type="ftr" idx="11"/>
          </p:nvPr>
        </p:nvSpPr>
        <p:spPr/>
        <p:txBody>
          <a:bodyPr/>
          <a:lstStyle/>
          <a:p>
            <a:r>
              <a:rPr lang="en-US" smtClean="0"/>
              <a:t>09e-BM/DT/FSOFT - ©FPT SOFTWARE – FPT Software Academy - Internal Use</a:t>
            </a:r>
            <a:endParaRPr lang="en-US" smtClean="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783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08/31/2020</a:t>
            </a:r>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26366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08/31/2020</a:t>
            </a:r>
            <a:endParaRPr lang="en-US"/>
          </a:p>
        </p:txBody>
      </p:sp>
      <p:sp>
        <p:nvSpPr>
          <p:cNvPr id="4" name="Footer Placeholder 3"/>
          <p:cNvSpPr>
            <a:spLocks noGrp="1"/>
          </p:cNvSpPr>
          <p:nvPr>
            <p:ph type="ftr" sz="quarter" idx="11"/>
          </p:nvPr>
        </p:nvSpPr>
        <p:spPr/>
        <p:txBody>
          <a:bodyPr/>
          <a:lstStyle/>
          <a:p>
            <a:r>
              <a:rPr lang="en-US" smtClean="0"/>
              <a:t>09e-BM/DT/FSOFT - ©FPT SOFTWARE – FPT Software Academy - Internal Use</a:t>
            </a:r>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405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442913" y="4767263"/>
            <a:ext cx="1203007" cy="273844"/>
          </a:xfrm>
        </p:spPr>
        <p:txBody>
          <a:bodyPr/>
          <a:lstStyle/>
          <a:p>
            <a:r>
              <a:rPr lang="en-US" smtClean="0"/>
              <a:t>08/31/2020</a:t>
            </a:r>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977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08/31/2020</a:t>
            </a:r>
            <a:endParaRPr lang="en-US"/>
          </a:p>
        </p:txBody>
      </p:sp>
      <p:sp>
        <p:nvSpPr>
          <p:cNvPr id="6" name="Footer Placeholder 5"/>
          <p:cNvSpPr>
            <a:spLocks noGrp="1"/>
          </p:cNvSpPr>
          <p:nvPr>
            <p:ph type="ftr" sz="quarter" idx="11"/>
          </p:nvPr>
        </p:nvSpPr>
        <p:spPr/>
        <p:txBody>
          <a:bodyPr/>
          <a:lstStyle/>
          <a:p>
            <a:r>
              <a:rPr lang="en-US" smtClean="0"/>
              <a:t>09e-BM/DT/FSOFT - ©FPT SOFTWARE – FPT Software Academy - Internal Use</a:t>
            </a:r>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23260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08/31/2020</a:t>
            </a:r>
            <a:endParaRPr lang="en-US"/>
          </a:p>
        </p:txBody>
      </p:sp>
      <p:sp>
        <p:nvSpPr>
          <p:cNvPr id="4" name="Footer Placeholder 3"/>
          <p:cNvSpPr>
            <a:spLocks noGrp="1"/>
          </p:cNvSpPr>
          <p:nvPr>
            <p:ph type="ftr" sz="quarter" idx="11"/>
          </p:nvPr>
        </p:nvSpPr>
        <p:spPr/>
        <p:txBody>
          <a:bodyPr/>
          <a:lstStyle/>
          <a:p>
            <a:r>
              <a:rPr lang="en-US" smtClean="0"/>
              <a:t>09e-BM/DT/FSOFT - ©FPT SOFTWARE – FPT Software Academy - Internal Use</a:t>
            </a:r>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smtClean="0"/>
              <a:t>Edit Master text styles</a:t>
            </a:r>
          </a:p>
        </p:txBody>
      </p:sp>
    </p:spTree>
    <p:extLst>
      <p:ext uri="{BB962C8B-B14F-4D97-AF65-F5344CB8AC3E}">
        <p14:creationId xmlns:p14="http://schemas.microsoft.com/office/powerpoint/2010/main" val="290563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r>
              <a:rPr lang="en-US" smtClean="0"/>
              <a:t>08/31/2020</a:t>
            </a:r>
            <a:endParaRPr lang="en-US"/>
          </a:p>
        </p:txBody>
      </p:sp>
      <p:sp>
        <p:nvSpPr>
          <p:cNvPr id="8" name="Footer Placeholder 7"/>
          <p:cNvSpPr>
            <a:spLocks noGrp="1"/>
          </p:cNvSpPr>
          <p:nvPr>
            <p:ph type="ftr" sz="quarter" idx="11"/>
          </p:nvPr>
        </p:nvSpPr>
        <p:spPr/>
        <p:txBody>
          <a:bodyPr/>
          <a:lstStyle/>
          <a:p>
            <a:r>
              <a:rPr lang="en-US" smtClean="0"/>
              <a:t>09e-BM/DT/FSOFT - ©FPT SOFTWARE – FPT Software Academy - Internal Use</a:t>
            </a:r>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13391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08/31/2020</a:t>
            </a:r>
            <a:endParaRPr lang="en-US"/>
          </a:p>
        </p:txBody>
      </p:sp>
      <p:sp>
        <p:nvSpPr>
          <p:cNvPr id="5" name="Footer Placeholder 4"/>
          <p:cNvSpPr>
            <a:spLocks noGrp="1"/>
          </p:cNvSpPr>
          <p:nvPr>
            <p:ph type="ftr" sz="quarter" idx="11"/>
          </p:nvPr>
        </p:nvSpPr>
        <p:spPr/>
        <p:txBody>
          <a:bodyPr/>
          <a:lstStyle/>
          <a:p>
            <a:r>
              <a:rPr lang="en-US" smtClean="0"/>
              <a:t>09e-BM/DT/FSOFT - ©FPT SOFTWARE – FPT Software Academy - Internal Use</a:t>
            </a:r>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59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userDrawn="1">
  <p:cSld name="1_Title and Content">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278606" y="0"/>
            <a:ext cx="6885520" cy="6440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dt" idx="10"/>
          </p:nvPr>
        </p:nvSpPr>
        <p:spPr>
          <a:xfrm>
            <a:off x="278605" y="4767263"/>
            <a:ext cx="136731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08/31/2020</a:t>
            </a:r>
            <a:endParaRPr/>
          </a:p>
        </p:txBody>
      </p:sp>
      <p:sp>
        <p:nvSpPr>
          <p:cNvPr id="27" name="Google Shape;27;p14"/>
          <p:cNvSpPr txBox="1">
            <a:spLocks noGrp="1"/>
          </p:cNvSpPr>
          <p:nvPr>
            <p:ph type="ftr" idx="11"/>
          </p:nvPr>
        </p:nvSpPr>
        <p:spPr>
          <a:xfrm>
            <a:off x="1764506" y="4767263"/>
            <a:ext cx="6372225"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09e-BM/DT/FSOFT - ©FPT SOFTWARE – FPT Software Academy - Internal Use</a:t>
            </a:r>
            <a:endParaRPr lang="en-US" smtClean="0"/>
          </a:p>
        </p:txBody>
      </p:sp>
      <p:sp>
        <p:nvSpPr>
          <p:cNvPr id="28" name="Google Shape;28;p14"/>
          <p:cNvSpPr txBox="1">
            <a:spLocks noGrp="1"/>
          </p:cNvSpPr>
          <p:nvPr>
            <p:ph type="sldNum" idx="12"/>
          </p:nvPr>
        </p:nvSpPr>
        <p:spPr>
          <a:xfrm>
            <a:off x="8229600" y="4767263"/>
            <a:ext cx="671512"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 name="Text Placeholder 2"/>
          <p:cNvSpPr>
            <a:spLocks noGrp="1"/>
          </p:cNvSpPr>
          <p:nvPr>
            <p:ph type="body" sz="quarter" idx="13"/>
          </p:nvPr>
        </p:nvSpPr>
        <p:spPr>
          <a:xfrm>
            <a:off x="278605" y="703943"/>
            <a:ext cx="8683966" cy="3991428"/>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693191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08/31/2020</a:t>
            </a:r>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FPT Software Academy - Internal Use</a:t>
            </a:r>
            <a:endParaRPr lang="en-US"/>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039640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57" r:id="rId11"/>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drive/1HndehE-LIw33dANz_2kIuydmsivy6jsW"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s://edube.org/study/pe1"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hyperlink" Target="https://www.w3schools.com/python/" TargetMode="External"/><Relationship Id="rId5" Type="http://schemas.openxmlformats.org/officeDocument/2006/relationships/hyperlink" Target="https://realpython.com/" TargetMode="External"/><Relationship Id="rId4" Type="http://schemas.openxmlformats.org/officeDocument/2006/relationships/hyperlink" Target="https://python-tricks.co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6600"/>
              </a:buClr>
              <a:buSzPts val="3200"/>
              <a:buFont typeface="Arial"/>
              <a:buNone/>
            </a:pPr>
            <a:r>
              <a:rPr lang="en-US" dirty="0"/>
              <a:t>Programming with Python</a:t>
            </a:r>
            <a:endParaRPr dirty="0"/>
          </a:p>
        </p:txBody>
      </p:sp>
      <p:sp>
        <p:nvSpPr>
          <p:cNvPr id="75" name="Google Shape;75;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99CCFF"/>
              </a:buClr>
              <a:buSzPts val="2000"/>
              <a:buNone/>
            </a:pPr>
            <a:r>
              <a:rPr lang="en-US" dirty="0"/>
              <a:t>Basic Concepts 1</a:t>
            </a:r>
            <a:endParaRPr dirty="0"/>
          </a:p>
        </p:txBody>
      </p:sp>
      <p:sp>
        <p:nvSpPr>
          <p:cNvPr id="76" name="Google Shape;7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77" name="Google Shape;77;p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78" name="Google Shape;78;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9342193a6a_0_10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Variable Naming Rules</a:t>
            </a:r>
            <a:endParaRPr sz="2400" dirty="0">
              <a:latin typeface="Arial"/>
              <a:ea typeface="Arial"/>
              <a:cs typeface="Arial"/>
              <a:sym typeface="Arial"/>
            </a:endParaRPr>
          </a:p>
        </p:txBody>
      </p:sp>
      <p:sp>
        <p:nvSpPr>
          <p:cNvPr id="167" name="Google Shape;167;g9342193a6a_0_109"/>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168" name="Google Shape;168;g9342193a6a_0_109"/>
          <p:cNvSpPr txBox="1">
            <a:spLocks noGrp="1"/>
          </p:cNvSpPr>
          <p:nvPr>
            <p:ph type="ftr" idx="11"/>
          </p:nvPr>
        </p:nvSpPr>
        <p:spPr>
          <a:xfrm>
            <a:off x="1764506" y="4767263"/>
            <a:ext cx="6372300" cy="273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169" name="Google Shape;169;g9342193a6a_0_10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66" name="Google Shape;166;g9342193a6a_0_109"/>
          <p:cNvSpPr txBox="1">
            <a:spLocks noGrp="1"/>
          </p:cNvSpPr>
          <p:nvPr>
            <p:ph type="body" sz="quarter" idx="13"/>
          </p:nvPr>
        </p:nvSpPr>
        <p:spPr>
          <a:xfrm>
            <a:off x="278600" y="748588"/>
            <a:ext cx="8473200" cy="3846112"/>
          </a:xfrm>
          <a:prstGeom prst="rect">
            <a:avLst/>
          </a:prstGeom>
          <a:noFill/>
          <a:ln>
            <a:noFill/>
          </a:ln>
        </p:spPr>
        <p:txBody>
          <a:bodyPr spcFirstLastPara="1" wrap="square" lIns="91425" tIns="45700" rIns="91425" bIns="45700" anchor="t" anchorCtr="0">
            <a:noAutofit/>
          </a:bodyPr>
          <a:lstStyle/>
          <a:p>
            <a:pPr algn="just">
              <a:spcBef>
                <a:spcPts val="0"/>
              </a:spcBef>
              <a:spcAft>
                <a:spcPts val="600"/>
              </a:spcAft>
              <a:buClr>
                <a:schemeClr val="dk1"/>
              </a:buClr>
              <a:buSzPts val="2400"/>
            </a:pPr>
            <a:r>
              <a:rPr lang="en-US" i="1" dirty="0"/>
              <a:t>A legal identifier name must be:</a:t>
            </a:r>
            <a:endParaRPr i="1" dirty="0"/>
          </a:p>
          <a:p>
            <a:pPr marL="762000" lvl="1" indent="-342900" algn="just">
              <a:buClr>
                <a:schemeClr val="dk1"/>
              </a:buClr>
              <a:buSzPts val="2400"/>
            </a:pPr>
            <a:r>
              <a:rPr lang="en-US" i="1" dirty="0"/>
              <a:t>a non-empty sequence of characters, </a:t>
            </a:r>
            <a:endParaRPr i="1" dirty="0"/>
          </a:p>
          <a:p>
            <a:pPr marL="762000" lvl="1" indent="-342900" algn="just">
              <a:buClr>
                <a:schemeClr val="dk1"/>
              </a:buClr>
              <a:buSzPts val="2400"/>
            </a:pPr>
            <a:r>
              <a:rPr lang="en-US" i="1" dirty="0"/>
              <a:t>must begin with the underscore(_), or a letter,</a:t>
            </a:r>
            <a:endParaRPr i="1" dirty="0"/>
          </a:p>
          <a:p>
            <a:pPr marL="762000" lvl="1" indent="-342900" algn="just">
              <a:buClr>
                <a:schemeClr val="dk1"/>
              </a:buClr>
              <a:buSzPts val="2400"/>
            </a:pPr>
            <a:r>
              <a:rPr lang="en-US" i="1" dirty="0"/>
              <a:t>cannot be a Python keyword</a:t>
            </a:r>
            <a:r>
              <a:rPr lang="en-US" i="1" dirty="0" smtClean="0"/>
              <a:t>.</a:t>
            </a:r>
            <a:endParaRPr i="1" dirty="0"/>
          </a:p>
        </p:txBody>
      </p:sp>
      <p:pic>
        <p:nvPicPr>
          <p:cNvPr id="170" name="Google Shape;170;g9342193a6a_0_109"/>
          <p:cNvPicPr preferRelativeResize="0"/>
          <p:nvPr/>
        </p:nvPicPr>
        <p:blipFill>
          <a:blip r:embed="rId3">
            <a:alphaModFix/>
          </a:blip>
          <a:stretch>
            <a:fillRect/>
          </a:stretch>
        </p:blipFill>
        <p:spPr>
          <a:xfrm>
            <a:off x="6669983" y="942375"/>
            <a:ext cx="1884816" cy="1439513"/>
          </a:xfrm>
          <a:prstGeom prst="rect">
            <a:avLst/>
          </a:prstGeom>
          <a:noFill/>
          <a:ln>
            <a:noFill/>
          </a:ln>
        </p:spPr>
      </p:pic>
      <p:pic>
        <p:nvPicPr>
          <p:cNvPr id="171" name="Google Shape;171;g9342193a6a_0_109"/>
          <p:cNvPicPr preferRelativeResize="0"/>
          <p:nvPr/>
        </p:nvPicPr>
        <p:blipFill>
          <a:blip r:embed="rId4">
            <a:alphaModFix/>
          </a:blip>
          <a:stretch>
            <a:fillRect/>
          </a:stretch>
        </p:blipFill>
        <p:spPr>
          <a:xfrm>
            <a:off x="487425" y="2533081"/>
            <a:ext cx="4127582" cy="2195525"/>
          </a:xfrm>
          <a:prstGeom prst="rect">
            <a:avLst/>
          </a:prstGeom>
          <a:noFill/>
          <a:ln>
            <a:noFill/>
          </a:ln>
        </p:spPr>
      </p:pic>
      <p:pic>
        <p:nvPicPr>
          <p:cNvPr id="172" name="Google Shape;172;g9342193a6a_0_109"/>
          <p:cNvPicPr preferRelativeResize="0"/>
          <p:nvPr/>
        </p:nvPicPr>
        <p:blipFill>
          <a:blip r:embed="rId5">
            <a:alphaModFix/>
          </a:blip>
          <a:stretch>
            <a:fillRect/>
          </a:stretch>
        </p:blipFill>
        <p:spPr>
          <a:xfrm>
            <a:off x="6176800" y="3482753"/>
            <a:ext cx="1367400" cy="1207197"/>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9328cf83cf_0_12"/>
          <p:cNvSpPr txBox="1">
            <a:spLocks noGrp="1"/>
          </p:cNvSpPr>
          <p:nvPr>
            <p:ph type="title"/>
          </p:nvPr>
        </p:nvSpPr>
        <p:spPr>
          <a:xfrm>
            <a:off x="442912" y="3305176"/>
            <a:ext cx="8458200" cy="1021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C0C0C"/>
              </a:buClr>
              <a:buSzPts val="2400"/>
              <a:buFont typeface="Arial"/>
              <a:buNone/>
            </a:pPr>
            <a:r>
              <a:rPr lang="en-US" sz="2400" b="0" dirty="0">
                <a:solidFill>
                  <a:srgbClr val="0C0C0C"/>
                </a:solidFill>
              </a:rPr>
              <a:t>Operators</a:t>
            </a:r>
            <a:r>
              <a:rPr lang="en-US" sz="2400" b="0" cap="none" dirty="0">
                <a:solidFill>
                  <a:srgbClr val="0C0C0C"/>
                </a:solidFill>
                <a:latin typeface="Arial"/>
                <a:ea typeface="Arial"/>
                <a:cs typeface="Arial"/>
                <a:sym typeface="Arial"/>
              </a:rPr>
              <a:t/>
            </a:r>
            <a:br>
              <a:rPr lang="en-US" sz="2400" b="0" cap="none" dirty="0">
                <a:solidFill>
                  <a:srgbClr val="0C0C0C"/>
                </a:solidFill>
                <a:latin typeface="Arial"/>
                <a:ea typeface="Arial"/>
                <a:cs typeface="Arial"/>
                <a:sym typeface="Arial"/>
              </a:rPr>
            </a:br>
            <a:endParaRPr sz="4400" dirty="0">
              <a:solidFill>
                <a:srgbClr val="0C0C0C"/>
              </a:solidFill>
            </a:endParaRPr>
          </a:p>
        </p:txBody>
      </p:sp>
      <p:sp>
        <p:nvSpPr>
          <p:cNvPr id="178" name="Google Shape;178;g9328cf83cf_0_12"/>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000"/>
              <a:buNone/>
            </a:pPr>
            <a:r>
              <a:rPr lang="en-US" dirty="0">
                <a:latin typeface="Arial"/>
                <a:ea typeface="Arial"/>
                <a:cs typeface="Arial"/>
                <a:sym typeface="Arial"/>
              </a:rPr>
              <a:t>Section </a:t>
            </a:r>
            <a:r>
              <a:rPr lang="en-US" dirty="0"/>
              <a:t>3</a:t>
            </a:r>
            <a:endParaRPr dirty="0">
              <a:latin typeface="Arial"/>
              <a:ea typeface="Arial"/>
              <a:cs typeface="Arial"/>
              <a:sym typeface="Arial"/>
            </a:endParaRPr>
          </a:p>
        </p:txBody>
      </p:sp>
      <p:sp>
        <p:nvSpPr>
          <p:cNvPr id="179" name="Google Shape;179;g9328cf83cf_0_1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180" name="Google Shape;180;g9328cf83cf_0_12"/>
          <p:cNvSpPr txBox="1">
            <a:spLocks noGrp="1"/>
          </p:cNvSpPr>
          <p:nvPr>
            <p:ph type="ftr" sz="quarter" idx="11"/>
          </p:nvPr>
        </p:nvSpPr>
        <p:spPr>
          <a:xfrm>
            <a:off x="1764506" y="4767263"/>
            <a:ext cx="6372300" cy="273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181" name="Google Shape;181;g9328cf83cf_0_1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9328cf83cf_0_5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Operators - What is an operator?</a:t>
            </a:r>
            <a:endParaRPr sz="2400" dirty="0">
              <a:latin typeface="Arial"/>
              <a:ea typeface="Arial"/>
              <a:cs typeface="Arial"/>
              <a:sym typeface="Arial"/>
            </a:endParaRPr>
          </a:p>
        </p:txBody>
      </p:sp>
      <p:sp>
        <p:nvSpPr>
          <p:cNvPr id="188" name="Google Shape;188;g9328cf83cf_0_5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189" name="Google Shape;189;g9328cf83cf_0_56"/>
          <p:cNvSpPr txBox="1">
            <a:spLocks noGrp="1"/>
          </p:cNvSpPr>
          <p:nvPr>
            <p:ph type="ftr" idx="11"/>
          </p:nvPr>
        </p:nvSpPr>
        <p:spPr>
          <a:xfrm>
            <a:off x="1764506" y="4767263"/>
            <a:ext cx="6372300" cy="273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190" name="Google Shape;190;g9328cf83cf_0_5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87" name="Google Shape;187;g9328cf83cf_0_56"/>
          <p:cNvSpPr txBox="1">
            <a:spLocks noGrp="1"/>
          </p:cNvSpPr>
          <p:nvPr>
            <p:ph type="body" sz="quarter" idx="13"/>
          </p:nvPr>
        </p:nvSpPr>
        <p:spPr>
          <a:xfrm>
            <a:off x="278600" y="897950"/>
            <a:ext cx="4277634" cy="3744600"/>
          </a:xfrm>
          <a:prstGeom prst="rect">
            <a:avLst/>
          </a:prstGeom>
          <a:noFill/>
          <a:ln>
            <a:noFill/>
          </a:ln>
        </p:spPr>
        <p:txBody>
          <a:bodyPr spcFirstLastPara="1" wrap="square" lIns="91425" tIns="45700" rIns="91425" bIns="45700" anchor="t" anchorCtr="0">
            <a:noAutofit/>
          </a:bodyPr>
          <a:lstStyle/>
          <a:p>
            <a:pPr algn="just">
              <a:spcBef>
                <a:spcPts val="0"/>
              </a:spcBef>
              <a:buClr>
                <a:schemeClr val="dk1"/>
              </a:buClr>
              <a:buSzPts val="2000"/>
            </a:pPr>
            <a:r>
              <a:rPr lang="en-US" sz="2000" dirty="0"/>
              <a:t>An operator is a symbol of the programming language, which is able to operate on the values.</a:t>
            </a:r>
            <a:endParaRPr dirty="0"/>
          </a:p>
          <a:p>
            <a:pPr marL="469900" algn="just">
              <a:spcBef>
                <a:spcPts val="400"/>
              </a:spcBef>
              <a:buClr>
                <a:schemeClr val="dk1"/>
              </a:buClr>
              <a:buSzPts val="2000"/>
            </a:pPr>
            <a:endParaRPr sz="2000" dirty="0">
              <a:sym typeface="Arial"/>
            </a:endParaRPr>
          </a:p>
          <a:p>
            <a:pPr algn="just">
              <a:spcBef>
                <a:spcPts val="400"/>
              </a:spcBef>
              <a:buClr>
                <a:schemeClr val="dk1"/>
              </a:buClr>
              <a:buSzPts val="2000"/>
            </a:pPr>
            <a:r>
              <a:rPr lang="en-US" sz="2000" dirty="0"/>
              <a:t>Basic Python operators: +, -, *, /, //, %, **</a:t>
            </a:r>
            <a:endParaRPr sz="2000" dirty="0">
              <a:sym typeface="Arial"/>
            </a:endParaRPr>
          </a:p>
          <a:p>
            <a:pPr marL="0" lvl="0" indent="0" algn="just" rtl="0">
              <a:spcBef>
                <a:spcPts val="400"/>
              </a:spcBef>
              <a:spcAft>
                <a:spcPts val="0"/>
              </a:spcAft>
              <a:buNone/>
            </a:pPr>
            <a:endParaRPr sz="2000" dirty="0">
              <a:sym typeface="Arial"/>
            </a:endParaRPr>
          </a:p>
        </p:txBody>
      </p:sp>
      <p:pic>
        <p:nvPicPr>
          <p:cNvPr id="191" name="Google Shape;191;g9328cf83cf_0_56"/>
          <p:cNvPicPr preferRelativeResize="0"/>
          <p:nvPr/>
        </p:nvPicPr>
        <p:blipFill>
          <a:blip r:embed="rId3">
            <a:alphaModFix/>
          </a:blip>
          <a:stretch>
            <a:fillRect/>
          </a:stretch>
        </p:blipFill>
        <p:spPr>
          <a:xfrm>
            <a:off x="4723038" y="1024759"/>
            <a:ext cx="4177962" cy="2962392"/>
          </a:xfrm>
          <a:prstGeom prst="rect">
            <a:avLst/>
          </a:prstGeom>
          <a:noFill/>
          <a:ln>
            <a:noFill/>
          </a:ln>
        </p:spPr>
      </p:pic>
      <p:pic>
        <p:nvPicPr>
          <p:cNvPr id="192" name="Google Shape;192;g9328cf83cf_0_56"/>
          <p:cNvPicPr preferRelativeResize="0"/>
          <p:nvPr/>
        </p:nvPicPr>
        <p:blipFill>
          <a:blip r:embed="rId4">
            <a:alphaModFix/>
          </a:blip>
          <a:stretch>
            <a:fillRect/>
          </a:stretch>
        </p:blipFill>
        <p:spPr>
          <a:xfrm>
            <a:off x="1206780" y="3035150"/>
            <a:ext cx="2153196" cy="17321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9342193a6a_0_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Operators - Arithmetic operators</a:t>
            </a:r>
            <a:endParaRPr sz="2400">
              <a:latin typeface="Arial"/>
              <a:ea typeface="Arial"/>
              <a:cs typeface="Arial"/>
              <a:sym typeface="Arial"/>
            </a:endParaRPr>
          </a:p>
        </p:txBody>
      </p:sp>
      <p:sp>
        <p:nvSpPr>
          <p:cNvPr id="199" name="Google Shape;199;g9342193a6a_0_1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200" name="Google Shape;200;g9342193a6a_0_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01" name="Google Shape;201;g9342193a6a_0_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98" name="Google Shape;198;g9342193a6a_0_16"/>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algn="just">
              <a:spcAft>
                <a:spcPts val="600"/>
              </a:spcAft>
              <a:buClr>
                <a:schemeClr val="dk1"/>
              </a:buClr>
              <a:buSzPts val="2000"/>
            </a:pPr>
            <a:r>
              <a:rPr lang="en-US" sz="2000" b="1" dirty="0" smtClean="0"/>
              <a:t>MULTIPLICATION</a:t>
            </a:r>
            <a:r>
              <a:rPr lang="en-US" sz="2000" dirty="0"/>
              <a:t>: An * (asterisk) sign is a multiplication operator</a:t>
            </a:r>
            <a:r>
              <a:rPr lang="en-US" sz="2000" dirty="0" smtClean="0"/>
              <a:t>.</a:t>
            </a:r>
            <a:endParaRPr sz="2000" dirty="0"/>
          </a:p>
          <a:p>
            <a:pPr algn="just">
              <a:spcAft>
                <a:spcPts val="600"/>
              </a:spcAft>
              <a:buSzPts val="2000"/>
            </a:pPr>
            <a:r>
              <a:rPr lang="en-US" sz="2000" b="1" dirty="0"/>
              <a:t>DIVISION</a:t>
            </a:r>
            <a:r>
              <a:rPr lang="en-US" sz="2000" dirty="0"/>
              <a:t>: A / (slash) sign is a divisional operator. </a:t>
            </a:r>
            <a:endParaRPr sz="2000" dirty="0"/>
          </a:p>
          <a:p>
            <a:pPr algn="just">
              <a:spcAft>
                <a:spcPts val="600"/>
              </a:spcAft>
              <a:buSzPts val="2000"/>
            </a:pPr>
            <a:r>
              <a:rPr lang="en-US" sz="2000" dirty="0"/>
              <a:t>The value in front of the slash is a dividend, the value behind the slash, a divisor.</a:t>
            </a:r>
            <a:endParaRPr sz="2000" dirty="0"/>
          </a:p>
          <a:p>
            <a:pPr algn="just">
              <a:spcAft>
                <a:spcPts val="600"/>
              </a:spcAft>
              <a:buSzPts val="2000"/>
            </a:pPr>
            <a:r>
              <a:rPr lang="en-US" sz="2000" b="1" dirty="0"/>
              <a:t>Remember</a:t>
            </a:r>
            <a:r>
              <a:rPr lang="en-US" sz="2000" dirty="0" smtClean="0"/>
              <a:t>:</a:t>
            </a:r>
            <a:endParaRPr lang="en-US" sz="2000" dirty="0"/>
          </a:p>
          <a:p>
            <a:pPr lvl="1" algn="just">
              <a:spcAft>
                <a:spcPts val="600"/>
              </a:spcAft>
            </a:pPr>
            <a:r>
              <a:rPr lang="en-US" sz="1800" dirty="0"/>
              <a:t>The result produced by the division operator is always a float, regardless of whether or not the result seems to be a float at first glance: </a:t>
            </a:r>
            <a:r>
              <a:rPr lang="en-US" sz="1800" dirty="0" smtClean="0"/>
              <a:t>1/2</a:t>
            </a:r>
            <a:r>
              <a:rPr lang="en-US" sz="1800" dirty="0"/>
              <a:t>, or if it looks like a pure integer: </a:t>
            </a:r>
            <a:r>
              <a:rPr lang="en-US" sz="1800" dirty="0" smtClean="0"/>
              <a:t>2/1.</a:t>
            </a: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9342193a6a_0_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Operators - Arithmetic operators</a:t>
            </a:r>
            <a:endParaRPr sz="2400">
              <a:latin typeface="Arial"/>
              <a:ea typeface="Arial"/>
              <a:cs typeface="Arial"/>
              <a:sym typeface="Arial"/>
            </a:endParaRPr>
          </a:p>
        </p:txBody>
      </p:sp>
      <p:sp>
        <p:nvSpPr>
          <p:cNvPr id="208" name="Google Shape;208;g9342193a6a_0_3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209" name="Google Shape;209;g9342193a6a_0_3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10" name="Google Shape;210;g9342193a6a_0_3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7" name="Google Shape;207;g9342193a6a_0_31"/>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algn="just">
              <a:spcAft>
                <a:spcPts val="1200"/>
              </a:spcAft>
              <a:buClr>
                <a:schemeClr val="dk1"/>
              </a:buClr>
              <a:buSzPts val="2000"/>
            </a:pPr>
            <a:r>
              <a:rPr lang="en-US" sz="2000" b="1" dirty="0"/>
              <a:t>INTEGER DIVISION</a:t>
            </a:r>
            <a:r>
              <a:rPr lang="en-US" sz="2000" dirty="0"/>
              <a:t>: An * (asterisk) sign is a multiplication operator.</a:t>
            </a:r>
            <a:endParaRPr sz="2000" dirty="0"/>
          </a:p>
          <a:p>
            <a:pPr algn="just">
              <a:spcAft>
                <a:spcPts val="1200"/>
              </a:spcAft>
              <a:buSzPts val="2000"/>
            </a:pPr>
            <a:r>
              <a:rPr lang="en-US" sz="2000" dirty="0"/>
              <a:t>It differs from the standard / operator in two </a:t>
            </a:r>
            <a:r>
              <a:rPr lang="en-US" sz="2000" dirty="0" smtClean="0"/>
              <a:t>details:</a:t>
            </a:r>
            <a:endParaRPr sz="2000" dirty="0" smtClean="0"/>
          </a:p>
          <a:p>
            <a:pPr marL="730250" lvl="1" algn="just">
              <a:spcAft>
                <a:spcPts val="1200"/>
              </a:spcAft>
              <a:buSzPts val="2000"/>
            </a:pPr>
            <a:r>
              <a:rPr lang="en-US" sz="1800" dirty="0"/>
              <a:t>its result lacks the fractional part - it's absent (for integers), or is always equal to zero (for floats); this means that the results are always rounded;</a:t>
            </a:r>
            <a:endParaRPr sz="1800" dirty="0"/>
          </a:p>
          <a:p>
            <a:pPr marL="730250" lvl="1" algn="just">
              <a:spcAft>
                <a:spcPts val="1200"/>
              </a:spcAft>
              <a:buSzPts val="2000"/>
            </a:pPr>
            <a:r>
              <a:rPr lang="en-US" sz="1800" dirty="0" smtClean="0"/>
              <a:t>it </a:t>
            </a:r>
            <a:r>
              <a:rPr lang="en-US" sz="1800" dirty="0"/>
              <a:t>conforms to the integer vs. float rule</a:t>
            </a:r>
            <a:r>
              <a:rPr lang="en-US" sz="1800" dirty="0" smtClean="0"/>
              <a:t>.</a:t>
            </a:r>
            <a:endParaRPr sz="1800" dirty="0"/>
          </a:p>
          <a:p>
            <a:pPr algn="just">
              <a:spcAft>
                <a:spcPts val="1200"/>
              </a:spcAft>
              <a:buSzPts val="2000"/>
            </a:pPr>
            <a:r>
              <a:rPr lang="en-US" sz="2000" b="1" dirty="0"/>
              <a:t>Remember</a:t>
            </a:r>
            <a:r>
              <a:rPr lang="en-US" sz="2000" dirty="0"/>
              <a:t>: rounding goes toward the lesser integer value (floor division)</a:t>
            </a:r>
            <a:endParaRPr sz="2000" dirty="0"/>
          </a:p>
          <a:p>
            <a:pPr marL="800100" lvl="0" indent="0" algn="just" rtl="0">
              <a:spcBef>
                <a:spcPts val="600"/>
              </a:spcBef>
              <a:spcAft>
                <a:spcPts val="600"/>
              </a:spcAft>
              <a:buNone/>
            </a:pPr>
            <a:endParaRPr sz="2000" dirty="0">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9342193a6a_0_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Operators - Arithmetic operators</a:t>
            </a:r>
            <a:endParaRPr sz="2400">
              <a:latin typeface="Arial"/>
              <a:ea typeface="Arial"/>
              <a:cs typeface="Arial"/>
              <a:sym typeface="Arial"/>
            </a:endParaRPr>
          </a:p>
        </p:txBody>
      </p:sp>
      <p:sp>
        <p:nvSpPr>
          <p:cNvPr id="217" name="Google Shape;217;g9342193a6a_0_3"/>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218" name="Google Shape;218;g9342193a6a_0_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19" name="Google Shape;219;g9342193a6a_0_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16" name="Google Shape;216;g9342193a6a_0_3"/>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algn="just">
              <a:spcAft>
                <a:spcPts val="600"/>
              </a:spcAft>
              <a:buSzPts val="2000"/>
            </a:pPr>
            <a:r>
              <a:rPr lang="en-US" sz="2000" b="1" dirty="0" smtClean="0"/>
              <a:t>EXPONENTIATION</a:t>
            </a:r>
            <a:r>
              <a:rPr lang="en-US" sz="2000" dirty="0"/>
              <a:t>: A ** (double asterisk) sign is an exponentiation (power) operator. Its left argument is the base, its right, the </a:t>
            </a:r>
            <a:r>
              <a:rPr lang="en-US" sz="2000" dirty="0" smtClean="0"/>
              <a:t>exponent</a:t>
            </a:r>
          </a:p>
          <a:p>
            <a:pPr algn="just">
              <a:spcAft>
                <a:spcPts val="600"/>
              </a:spcAft>
              <a:buClr>
                <a:schemeClr val="dk1"/>
              </a:buClr>
              <a:buSzPts val="2000"/>
            </a:pPr>
            <a:endParaRPr sz="2000" dirty="0"/>
          </a:p>
          <a:p>
            <a:pPr algn="just">
              <a:spcAft>
                <a:spcPts val="1200"/>
              </a:spcAft>
              <a:buSzPts val="2000"/>
            </a:pPr>
            <a:r>
              <a:rPr lang="en-US" sz="2000" b="1" dirty="0"/>
              <a:t>Remember</a:t>
            </a:r>
            <a:r>
              <a:rPr lang="en-US" sz="2000" dirty="0"/>
              <a:t>:</a:t>
            </a:r>
            <a:endParaRPr sz="2000" dirty="0">
              <a:sym typeface="Arial"/>
            </a:endParaRPr>
          </a:p>
          <a:p>
            <a:pPr marL="787400" lvl="1" indent="-342900" algn="just">
              <a:spcAft>
                <a:spcPts val="1200"/>
              </a:spcAft>
              <a:buSzPts val="2000"/>
            </a:pPr>
            <a:r>
              <a:rPr lang="en-US" sz="2000" dirty="0"/>
              <a:t>when both ** arguments are integers, the result is an integer, too;</a:t>
            </a:r>
            <a:endParaRPr sz="2000" dirty="0"/>
          </a:p>
          <a:p>
            <a:pPr marL="787400" lvl="1" indent="-342900" algn="just">
              <a:spcAft>
                <a:spcPts val="600"/>
              </a:spcAft>
              <a:buSzPts val="2000"/>
            </a:pPr>
            <a:r>
              <a:rPr lang="en-US" sz="2000" dirty="0"/>
              <a:t>when at least one ** argument is a float, the result is a float, too.</a:t>
            </a:r>
            <a:endParaRPr sz="2000" dirty="0"/>
          </a:p>
          <a:p>
            <a:pPr marL="342900" lvl="0" indent="0" algn="just" rtl="0">
              <a:spcBef>
                <a:spcPts val="600"/>
              </a:spcBef>
              <a:spcAft>
                <a:spcPts val="600"/>
              </a:spcAft>
              <a:buNone/>
            </a:pPr>
            <a:endParaRPr sz="2000" dirty="0">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9342193a6a_0_4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Operators - Arithmetic operators</a:t>
            </a:r>
            <a:endParaRPr sz="2400">
              <a:latin typeface="Arial"/>
              <a:ea typeface="Arial"/>
              <a:cs typeface="Arial"/>
              <a:sym typeface="Arial"/>
            </a:endParaRPr>
          </a:p>
        </p:txBody>
      </p:sp>
      <p:sp>
        <p:nvSpPr>
          <p:cNvPr id="226" name="Google Shape;226;g9342193a6a_0_49"/>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227" name="Google Shape;227;g9342193a6a_0_4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28" name="Google Shape;228;g9342193a6a_0_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25" name="Google Shape;225;g9342193a6a_0_49"/>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algn="just">
              <a:buClr>
                <a:schemeClr val="dk1"/>
              </a:buClr>
              <a:buSzPts val="2000"/>
            </a:pPr>
            <a:r>
              <a:rPr lang="en-US" sz="2000" b="1" dirty="0"/>
              <a:t>REMAINDER (MODULO): </a:t>
            </a:r>
            <a:r>
              <a:rPr lang="en-US" sz="2000" dirty="0"/>
              <a:t>The result of the % operator is a remainder left after the integer </a:t>
            </a:r>
            <a:r>
              <a:rPr lang="en-US" sz="2000" dirty="0" smtClean="0"/>
              <a:t>division.</a:t>
            </a:r>
            <a:endParaRPr sz="2000" dirty="0"/>
          </a:p>
          <a:p>
            <a:pPr marL="685800" algn="just"/>
            <a:endParaRPr sz="2000" dirty="0"/>
          </a:p>
          <a:p>
            <a:pPr marL="685800" algn="just"/>
            <a:endParaRPr lang="en-GB" sz="2000" dirty="0" smtClean="0"/>
          </a:p>
          <a:p>
            <a:pPr marL="685800" algn="just"/>
            <a:endParaRPr sz="2000" dirty="0"/>
          </a:p>
          <a:p>
            <a:pPr algn="just">
              <a:spcAft>
                <a:spcPts val="600"/>
              </a:spcAft>
              <a:buSzPts val="2000"/>
            </a:pPr>
            <a:r>
              <a:rPr lang="en-US" sz="2000" b="1" dirty="0"/>
              <a:t>ADDITION</a:t>
            </a:r>
            <a:r>
              <a:rPr lang="en-US" sz="2000" dirty="0"/>
              <a:t>: The addition operator is the + (plus) sign, which is fully in line with mathematical standards</a:t>
            </a:r>
            <a:r>
              <a:rPr lang="en-US" sz="2000" dirty="0" smtClean="0"/>
              <a:t>.</a:t>
            </a:r>
            <a:endParaRPr sz="2000" dirty="0"/>
          </a:p>
          <a:p>
            <a:pPr algn="just">
              <a:spcAft>
                <a:spcPts val="600"/>
              </a:spcAft>
              <a:buSzPts val="2000"/>
            </a:pPr>
            <a:r>
              <a:rPr lang="en-US" sz="2000" b="1" dirty="0"/>
              <a:t>SUBTRACTION</a:t>
            </a:r>
            <a:r>
              <a:rPr lang="en-US" sz="2000" dirty="0"/>
              <a:t>: The subtraction operator is obviously the - (minus) sign, although you should note that this operator also has another meaning - it can change the sign of a number</a:t>
            </a:r>
            <a:r>
              <a:rPr lang="en-US" sz="2000" dirty="0" smtClean="0"/>
              <a:t>.</a:t>
            </a:r>
            <a:endParaRPr sz="2000" dirty="0"/>
          </a:p>
        </p:txBody>
      </p:sp>
      <p:pic>
        <p:nvPicPr>
          <p:cNvPr id="229" name="Google Shape;229;g9342193a6a_0_49"/>
          <p:cNvPicPr preferRelativeResize="0"/>
          <p:nvPr/>
        </p:nvPicPr>
        <p:blipFill>
          <a:blip r:embed="rId3">
            <a:alphaModFix/>
          </a:blip>
          <a:stretch>
            <a:fillRect/>
          </a:stretch>
        </p:blipFill>
        <p:spPr>
          <a:xfrm>
            <a:off x="1939030" y="1550055"/>
            <a:ext cx="5301655" cy="10056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9342193a6a_0_6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Operators - Unary vs binary operators</a:t>
            </a:r>
            <a:endParaRPr sz="2400">
              <a:latin typeface="Arial"/>
              <a:ea typeface="Arial"/>
              <a:cs typeface="Arial"/>
              <a:sym typeface="Arial"/>
            </a:endParaRPr>
          </a:p>
        </p:txBody>
      </p:sp>
      <p:sp>
        <p:nvSpPr>
          <p:cNvPr id="236" name="Google Shape;236;g9342193a6a_0_6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237" name="Google Shape;237;g9342193a6a_0_6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38" name="Google Shape;238;g9342193a6a_0_6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35" name="Google Shape;235;g9342193a6a_0_61"/>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algn="just">
              <a:spcBef>
                <a:spcPts val="0"/>
              </a:spcBef>
              <a:buClr>
                <a:schemeClr val="dk1"/>
              </a:buClr>
              <a:buSzPts val="2000"/>
            </a:pPr>
            <a:r>
              <a:rPr lang="en-US" sz="2000" b="1" dirty="0"/>
              <a:t>UNARY</a:t>
            </a:r>
            <a:r>
              <a:rPr lang="en-US" sz="2000" dirty="0"/>
              <a:t>: Expects only one operand on the right side of the operator.</a:t>
            </a:r>
            <a:endParaRPr sz="2000" dirty="0"/>
          </a:p>
          <a:p>
            <a:pPr marL="685800" algn="just">
              <a:spcBef>
                <a:spcPts val="0"/>
              </a:spcBef>
            </a:pPr>
            <a:endParaRPr sz="2000" dirty="0"/>
          </a:p>
          <a:p>
            <a:pPr marL="685800" algn="just">
              <a:spcBef>
                <a:spcPts val="0"/>
              </a:spcBef>
            </a:pPr>
            <a:endParaRPr sz="2000" dirty="0"/>
          </a:p>
          <a:p>
            <a:pPr marL="685800" algn="just">
              <a:spcBef>
                <a:spcPts val="0"/>
              </a:spcBef>
            </a:pPr>
            <a:endParaRPr sz="2000" dirty="0"/>
          </a:p>
          <a:p>
            <a:pPr marL="685800" algn="just">
              <a:spcBef>
                <a:spcPts val="0"/>
              </a:spcBef>
            </a:pPr>
            <a:endParaRPr sz="2000" dirty="0"/>
          </a:p>
          <a:p>
            <a:pPr algn="just">
              <a:spcBef>
                <a:spcPts val="0"/>
              </a:spcBef>
              <a:buSzPts val="2000"/>
            </a:pPr>
            <a:r>
              <a:rPr lang="en-US" sz="2000" b="1" dirty="0" smtClean="0"/>
              <a:t>BINARY</a:t>
            </a:r>
            <a:r>
              <a:rPr lang="en-US" sz="2000" dirty="0" smtClean="0"/>
              <a:t>: Expects </a:t>
            </a:r>
            <a:r>
              <a:rPr lang="en-US" sz="2000" dirty="0"/>
              <a:t>two operands on the left and right sides of the operator.</a:t>
            </a:r>
            <a:endParaRPr sz="2000" dirty="0"/>
          </a:p>
          <a:p>
            <a:pPr marL="342900" lvl="0" indent="0" algn="just" rtl="0">
              <a:spcBef>
                <a:spcPts val="400"/>
              </a:spcBef>
              <a:spcAft>
                <a:spcPts val="0"/>
              </a:spcAft>
              <a:buNone/>
            </a:pPr>
            <a:endParaRPr sz="2000" dirty="0">
              <a:sym typeface="Arial"/>
            </a:endParaRPr>
          </a:p>
        </p:txBody>
      </p:sp>
      <p:pic>
        <p:nvPicPr>
          <p:cNvPr id="239" name="Google Shape;239;g9342193a6a_0_61"/>
          <p:cNvPicPr preferRelativeResize="0"/>
          <p:nvPr/>
        </p:nvPicPr>
        <p:blipFill>
          <a:blip r:embed="rId3">
            <a:alphaModFix/>
          </a:blip>
          <a:stretch>
            <a:fillRect/>
          </a:stretch>
        </p:blipFill>
        <p:spPr>
          <a:xfrm>
            <a:off x="3768075" y="1279795"/>
            <a:ext cx="1127800" cy="1110875"/>
          </a:xfrm>
          <a:prstGeom prst="rect">
            <a:avLst/>
          </a:prstGeom>
          <a:noFill/>
          <a:ln>
            <a:noFill/>
          </a:ln>
        </p:spPr>
      </p:pic>
      <p:pic>
        <p:nvPicPr>
          <p:cNvPr id="240" name="Google Shape;240;g9342193a6a_0_61"/>
          <p:cNvPicPr preferRelativeResize="0"/>
          <p:nvPr/>
        </p:nvPicPr>
        <p:blipFill>
          <a:blip r:embed="rId4">
            <a:alphaModFix/>
          </a:blip>
          <a:stretch>
            <a:fillRect/>
          </a:stretch>
        </p:blipFill>
        <p:spPr>
          <a:xfrm>
            <a:off x="2180057" y="3106091"/>
            <a:ext cx="4819602" cy="127577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9342193a6a_0_23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Operators - Comparison Operators </a:t>
            </a:r>
            <a:endParaRPr sz="2400">
              <a:latin typeface="Arial"/>
              <a:ea typeface="Arial"/>
              <a:cs typeface="Arial"/>
              <a:sym typeface="Arial"/>
            </a:endParaRPr>
          </a:p>
        </p:txBody>
      </p:sp>
      <p:sp>
        <p:nvSpPr>
          <p:cNvPr id="246" name="Google Shape;246;g9342193a6a_0_23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247" name="Google Shape;247;g9342193a6a_0_23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48" name="Google Shape;248;g9342193a6a_0_23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49" name="Google Shape;249;g9342193a6a_0_234"/>
          <p:cNvPicPr preferRelativeResize="0"/>
          <p:nvPr/>
        </p:nvPicPr>
        <p:blipFill>
          <a:blip r:embed="rId3">
            <a:alphaModFix/>
          </a:blip>
          <a:stretch>
            <a:fillRect/>
          </a:stretch>
        </p:blipFill>
        <p:spPr>
          <a:xfrm>
            <a:off x="488174" y="780699"/>
            <a:ext cx="8198625" cy="384991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9342193a6a_0_7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Operators - The hierarchy of priorities</a:t>
            </a:r>
            <a:endParaRPr sz="2400">
              <a:latin typeface="Arial"/>
              <a:ea typeface="Arial"/>
              <a:cs typeface="Arial"/>
              <a:sym typeface="Arial"/>
            </a:endParaRPr>
          </a:p>
        </p:txBody>
      </p:sp>
      <p:sp>
        <p:nvSpPr>
          <p:cNvPr id="256" name="Google Shape;256;g9342193a6a_0_7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257" name="Google Shape;257;g9342193a6a_0_7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58" name="Google Shape;258;g9342193a6a_0_7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55" name="Google Shape;255;g9342193a6a_0_75"/>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None/>
            </a:pPr>
            <a:endParaRPr sz="2000" dirty="0"/>
          </a:p>
          <a:p>
            <a:pPr marL="0" lvl="0" indent="0" algn="just" rtl="0">
              <a:spcBef>
                <a:spcPts val="0"/>
              </a:spcBef>
              <a:spcAft>
                <a:spcPts val="0"/>
              </a:spcAft>
              <a:buClr>
                <a:schemeClr val="dk1"/>
              </a:buClr>
              <a:buSzPts val="1100"/>
              <a:buFont typeface="Arial"/>
              <a:buNone/>
            </a:pPr>
            <a:r>
              <a:rPr lang="en-US" sz="2000" b="1" dirty="0"/>
              <a:t>Note</a:t>
            </a:r>
            <a:r>
              <a:rPr lang="en-US" sz="2000" dirty="0"/>
              <a:t>: Subexpressions in </a:t>
            </a:r>
            <a:r>
              <a:rPr lang="en-US" sz="2000" b="1" dirty="0"/>
              <a:t>parentheses</a:t>
            </a:r>
            <a:r>
              <a:rPr lang="en-US" sz="2000" dirty="0"/>
              <a:t> are always calculated first</a:t>
            </a:r>
            <a:r>
              <a:rPr lang="en-US" sz="2000" dirty="0" smtClean="0"/>
              <a:t>.</a:t>
            </a:r>
            <a:endParaRPr sz="2000" dirty="0"/>
          </a:p>
        </p:txBody>
      </p:sp>
      <p:pic>
        <p:nvPicPr>
          <p:cNvPr id="259" name="Google Shape;259;g9342193a6a_0_75"/>
          <p:cNvPicPr preferRelativeResize="0"/>
          <p:nvPr/>
        </p:nvPicPr>
        <p:blipFill>
          <a:blip r:embed="rId3">
            <a:alphaModFix/>
          </a:blip>
          <a:stretch>
            <a:fillRect/>
          </a:stretch>
        </p:blipFill>
        <p:spPr>
          <a:xfrm>
            <a:off x="446025" y="864325"/>
            <a:ext cx="7953376" cy="3174282"/>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400"/>
              <a:buFont typeface="Arial"/>
              <a:buNone/>
            </a:pPr>
            <a:r>
              <a:rPr lang="en-US" sz="2400" dirty="0">
                <a:latin typeface="Arial"/>
                <a:ea typeface="Arial"/>
                <a:cs typeface="Arial"/>
                <a:sym typeface="Arial"/>
              </a:rPr>
              <a:t>Lesson Objectives</a:t>
            </a:r>
            <a:endParaRPr sz="2400" dirty="0">
              <a:latin typeface="Arial"/>
              <a:ea typeface="Arial"/>
              <a:cs typeface="Arial"/>
              <a:sym typeface="Arial"/>
            </a:endParaRPr>
          </a:p>
        </p:txBody>
      </p:sp>
      <p:sp>
        <p:nvSpPr>
          <p:cNvPr id="2" name="Content Placeholder 1"/>
          <p:cNvSpPr>
            <a:spLocks noGrp="1"/>
          </p:cNvSpPr>
          <p:nvPr>
            <p:ph idx="1"/>
          </p:nvPr>
        </p:nvSpPr>
        <p:spPr/>
        <p:txBody>
          <a:bodyPr/>
          <a:lstStyle/>
          <a:p>
            <a:pPr lvl="0">
              <a:spcBef>
                <a:spcPts val="600"/>
              </a:spcBef>
              <a:spcAft>
                <a:spcPts val="600"/>
              </a:spcAft>
              <a:buClr>
                <a:schemeClr val="dk1"/>
              </a:buClr>
              <a:buSzPts val="2000"/>
            </a:pPr>
            <a:r>
              <a:rPr lang="en-US" dirty="0"/>
              <a:t>Introduction to </a:t>
            </a:r>
            <a:r>
              <a:rPr lang="en-US" dirty="0" smtClean="0"/>
              <a:t>Python</a:t>
            </a:r>
            <a:endParaRPr lang="en-US" dirty="0">
              <a:sym typeface="Arial"/>
            </a:endParaRPr>
          </a:p>
          <a:p>
            <a:pPr lvl="0">
              <a:spcBef>
                <a:spcPts val="600"/>
              </a:spcBef>
              <a:spcAft>
                <a:spcPts val="600"/>
              </a:spcAft>
              <a:buSzPts val="2000"/>
            </a:pPr>
            <a:r>
              <a:rPr lang="en-US" dirty="0"/>
              <a:t>Variables</a:t>
            </a:r>
          </a:p>
          <a:p>
            <a:pPr lvl="0">
              <a:spcBef>
                <a:spcPts val="600"/>
              </a:spcBef>
              <a:spcAft>
                <a:spcPts val="600"/>
              </a:spcAft>
              <a:buSzPts val="2000"/>
            </a:pPr>
            <a:r>
              <a:rPr lang="en-US" dirty="0"/>
              <a:t>Operators </a:t>
            </a:r>
          </a:p>
          <a:p>
            <a:pPr lvl="0">
              <a:spcBef>
                <a:spcPts val="600"/>
              </a:spcBef>
              <a:spcAft>
                <a:spcPts val="600"/>
              </a:spcAft>
              <a:buSzPts val="2000"/>
            </a:pPr>
            <a:r>
              <a:rPr lang="en-US" dirty="0"/>
              <a:t>Loops </a:t>
            </a:r>
          </a:p>
          <a:p>
            <a:pPr lvl="0">
              <a:spcBef>
                <a:spcPts val="600"/>
              </a:spcBef>
              <a:spcAft>
                <a:spcPts val="600"/>
              </a:spcAft>
              <a:buSzPts val="2000"/>
            </a:pPr>
            <a:r>
              <a:rPr lang="en-US" dirty="0"/>
              <a:t>Conditional statements </a:t>
            </a:r>
          </a:p>
          <a:p>
            <a:pPr lvl="0">
              <a:spcBef>
                <a:spcPts val="600"/>
              </a:spcBef>
              <a:spcAft>
                <a:spcPts val="600"/>
              </a:spcAft>
              <a:buSzPts val="2000"/>
            </a:pPr>
            <a:r>
              <a:rPr lang="en-US" dirty="0"/>
              <a:t>Strings</a:t>
            </a:r>
          </a:p>
          <a:p>
            <a:endParaRPr lang="en-US" dirty="0"/>
          </a:p>
        </p:txBody>
      </p:sp>
      <p:sp>
        <p:nvSpPr>
          <p:cNvPr id="85" name="Google Shape;85;p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86" name="Google Shape;86;p3"/>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87" name="Google Shape;8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9328cf83cf_0_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C0C0C"/>
              </a:buClr>
              <a:buSzPts val="2400"/>
              <a:buFont typeface="Arial"/>
              <a:buNone/>
            </a:pPr>
            <a:r>
              <a:rPr lang="en-US" sz="2400" b="0" dirty="0">
                <a:solidFill>
                  <a:srgbClr val="0C0C0C"/>
                </a:solidFill>
              </a:rPr>
              <a:t>Loops</a:t>
            </a:r>
            <a:r>
              <a:rPr lang="en-US" sz="2400" b="0" cap="none" dirty="0">
                <a:solidFill>
                  <a:srgbClr val="0C0C0C"/>
                </a:solidFill>
                <a:latin typeface="Arial"/>
                <a:ea typeface="Arial"/>
                <a:cs typeface="Arial"/>
                <a:sym typeface="Arial"/>
              </a:rPr>
              <a:t/>
            </a:r>
            <a:br>
              <a:rPr lang="en-US" sz="2400" b="0" cap="none" dirty="0">
                <a:solidFill>
                  <a:srgbClr val="0C0C0C"/>
                </a:solidFill>
                <a:latin typeface="Arial"/>
                <a:ea typeface="Arial"/>
                <a:cs typeface="Arial"/>
                <a:sym typeface="Arial"/>
              </a:rPr>
            </a:br>
            <a:endParaRPr sz="4400" dirty="0">
              <a:solidFill>
                <a:srgbClr val="0C0C0C"/>
              </a:solidFill>
            </a:endParaRPr>
          </a:p>
        </p:txBody>
      </p:sp>
      <p:sp>
        <p:nvSpPr>
          <p:cNvPr id="265" name="Google Shape;265;g9328cf83cf_0_21"/>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000"/>
              <a:buNone/>
            </a:pPr>
            <a:r>
              <a:rPr lang="en-US" dirty="0">
                <a:latin typeface="Arial"/>
                <a:ea typeface="Arial"/>
                <a:cs typeface="Arial"/>
                <a:sym typeface="Arial"/>
              </a:rPr>
              <a:t>Section </a:t>
            </a:r>
            <a:r>
              <a:rPr lang="en-US" dirty="0"/>
              <a:t>4</a:t>
            </a:r>
            <a:endParaRPr dirty="0">
              <a:latin typeface="Arial"/>
              <a:ea typeface="Arial"/>
              <a:cs typeface="Arial"/>
              <a:sym typeface="Arial"/>
            </a:endParaRPr>
          </a:p>
        </p:txBody>
      </p:sp>
      <p:sp>
        <p:nvSpPr>
          <p:cNvPr id="266" name="Google Shape;266;g9328cf83cf_0_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267" name="Google Shape;267;g9328cf83cf_0_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68" name="Google Shape;268;g9328cf83cf_0_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9342193a6a_0_9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Loops</a:t>
            </a:r>
            <a:endParaRPr sz="2400" dirty="0">
              <a:latin typeface="Arial"/>
              <a:ea typeface="Arial"/>
              <a:cs typeface="Arial"/>
              <a:sym typeface="Arial"/>
            </a:endParaRPr>
          </a:p>
        </p:txBody>
      </p:sp>
      <p:sp>
        <p:nvSpPr>
          <p:cNvPr id="275" name="Google Shape;275;g9342193a6a_0_9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276" name="Google Shape;276;g9342193a6a_0_9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77" name="Google Shape;277;g9342193a6a_0_9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 name="Text Placeholder 1"/>
          <p:cNvSpPr>
            <a:spLocks noGrp="1"/>
          </p:cNvSpPr>
          <p:nvPr>
            <p:ph type="body" sz="quarter" idx="13"/>
          </p:nvPr>
        </p:nvSpPr>
        <p:spPr>
          <a:xfrm>
            <a:off x="278605" y="725714"/>
            <a:ext cx="8622507" cy="3868909"/>
          </a:xfrm>
        </p:spPr>
        <p:txBody>
          <a:bodyPr/>
          <a:lstStyle/>
          <a:p>
            <a:endParaRPr lang="en-US"/>
          </a:p>
        </p:txBody>
      </p:sp>
      <p:pic>
        <p:nvPicPr>
          <p:cNvPr id="278" name="Google Shape;278;g9342193a6a_0_91"/>
          <p:cNvPicPr preferRelativeResize="0"/>
          <p:nvPr/>
        </p:nvPicPr>
        <p:blipFill>
          <a:blip r:embed="rId3">
            <a:alphaModFix/>
          </a:blip>
          <a:stretch>
            <a:fillRect/>
          </a:stretch>
        </p:blipFill>
        <p:spPr>
          <a:xfrm>
            <a:off x="556500" y="1317105"/>
            <a:ext cx="3649275" cy="2242550"/>
          </a:xfrm>
          <a:prstGeom prst="rect">
            <a:avLst/>
          </a:prstGeom>
          <a:noFill/>
          <a:ln>
            <a:noFill/>
          </a:ln>
        </p:spPr>
      </p:pic>
      <p:pic>
        <p:nvPicPr>
          <p:cNvPr id="279" name="Google Shape;279;g9342193a6a_0_91"/>
          <p:cNvPicPr preferRelativeResize="0"/>
          <p:nvPr/>
        </p:nvPicPr>
        <p:blipFill>
          <a:blip r:embed="rId4">
            <a:alphaModFix/>
          </a:blip>
          <a:stretch>
            <a:fillRect/>
          </a:stretch>
        </p:blipFill>
        <p:spPr>
          <a:xfrm>
            <a:off x="4580325" y="1317111"/>
            <a:ext cx="3649275" cy="2242553"/>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9342193a6a_0_18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Loops - While</a:t>
            </a:r>
            <a:endParaRPr sz="2400" dirty="0">
              <a:latin typeface="Arial"/>
              <a:ea typeface="Arial"/>
              <a:cs typeface="Arial"/>
              <a:sym typeface="Arial"/>
            </a:endParaRPr>
          </a:p>
        </p:txBody>
      </p:sp>
      <p:sp>
        <p:nvSpPr>
          <p:cNvPr id="286" name="Google Shape;286;g9342193a6a_0_18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287" name="Google Shape;287;g9342193a6a_0_18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88" name="Google Shape;288;g9342193a6a_0_18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85" name="Google Shape;285;g9342193a6a_0_186"/>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algn="just">
              <a:spcBef>
                <a:spcPts val="0"/>
              </a:spcBef>
              <a:buSzPts val="2400"/>
            </a:pPr>
            <a:r>
              <a:rPr lang="en-US" dirty="0"/>
              <a:t>The </a:t>
            </a:r>
            <a:r>
              <a:rPr lang="en-US" b="1" dirty="0"/>
              <a:t>while</a:t>
            </a:r>
            <a:r>
              <a:rPr lang="en-US" dirty="0"/>
              <a:t> loop</a:t>
            </a:r>
            <a:endParaRPr dirty="0"/>
          </a:p>
        </p:txBody>
      </p:sp>
      <p:pic>
        <p:nvPicPr>
          <p:cNvPr id="289" name="Google Shape;289;g9342193a6a_0_186"/>
          <p:cNvPicPr preferRelativeResize="0"/>
          <p:nvPr/>
        </p:nvPicPr>
        <p:blipFill>
          <a:blip r:embed="rId3">
            <a:alphaModFix/>
          </a:blip>
          <a:stretch>
            <a:fillRect/>
          </a:stretch>
        </p:blipFill>
        <p:spPr>
          <a:xfrm>
            <a:off x="1560182" y="1144148"/>
            <a:ext cx="6059351" cy="345047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9342193a6a_0_29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Loops - While</a:t>
            </a:r>
            <a:endParaRPr sz="2400" dirty="0">
              <a:latin typeface="Arial"/>
              <a:ea typeface="Arial"/>
              <a:cs typeface="Arial"/>
              <a:sym typeface="Arial"/>
            </a:endParaRPr>
          </a:p>
        </p:txBody>
      </p:sp>
      <p:sp>
        <p:nvSpPr>
          <p:cNvPr id="296" name="Google Shape;296;g9342193a6a_0_29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297" name="Google Shape;297;g9342193a6a_0_29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298" name="Google Shape;298;g9342193a6a_0_29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95" name="Google Shape;295;g9342193a6a_0_297"/>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marL="355600" algn="just">
              <a:spcAft>
                <a:spcPts val="400"/>
              </a:spcAft>
              <a:buSzPct val="120000"/>
            </a:pPr>
            <a:r>
              <a:rPr lang="en-US" sz="2000" dirty="0"/>
              <a:t>If you want to execute more than one statement inside one while, you must (as with if) indent all the instructions in the same way;</a:t>
            </a:r>
            <a:endParaRPr sz="2000" dirty="0"/>
          </a:p>
          <a:p>
            <a:pPr marL="355600" algn="just">
              <a:spcAft>
                <a:spcPts val="400"/>
              </a:spcAft>
              <a:buSzPct val="120000"/>
            </a:pPr>
            <a:r>
              <a:rPr lang="en-US" sz="2000" dirty="0"/>
              <a:t>An instruction or set of instructions executed inside the while loop is called the loop's body;</a:t>
            </a:r>
            <a:endParaRPr sz="2000" dirty="0"/>
          </a:p>
          <a:p>
            <a:pPr marL="355600" algn="just">
              <a:spcAft>
                <a:spcPts val="400"/>
              </a:spcAft>
              <a:buSzPct val="120000"/>
            </a:pPr>
            <a:r>
              <a:rPr lang="en-US" sz="2000" dirty="0"/>
              <a:t>If the condition is False (equal to zero) as early as when it is tested for the first time, the body is not executed even once (note the analogy of not having to do anything if there is nothing to do);</a:t>
            </a:r>
            <a:endParaRPr sz="2000" dirty="0"/>
          </a:p>
          <a:p>
            <a:pPr marL="355600" algn="just">
              <a:spcAft>
                <a:spcPts val="400"/>
              </a:spcAft>
              <a:buSzPct val="120000"/>
            </a:pPr>
            <a:r>
              <a:rPr lang="en-US" sz="2000" dirty="0"/>
              <a:t>The body should be able to change the condition's value, because if the condition is True at the beginning, the body might run continuously to infinity - notice that doing a thing usually decreases the number of things to do).</a:t>
            </a:r>
            <a:endParaRPr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9342193a6a_0_17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Loops - For</a:t>
            </a:r>
            <a:endParaRPr sz="2400" dirty="0">
              <a:latin typeface="Arial"/>
              <a:ea typeface="Arial"/>
              <a:cs typeface="Arial"/>
              <a:sym typeface="Arial"/>
            </a:endParaRPr>
          </a:p>
        </p:txBody>
      </p:sp>
      <p:sp>
        <p:nvSpPr>
          <p:cNvPr id="305" name="Google Shape;305;g9342193a6a_0_17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306" name="Google Shape;306;g9342193a6a_0_17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307" name="Google Shape;307;g9342193a6a_0_17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04" name="Google Shape;304;g9342193a6a_0_176"/>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algn="just">
              <a:spcBef>
                <a:spcPts val="0"/>
              </a:spcBef>
              <a:buSzPts val="2400"/>
            </a:pPr>
            <a:r>
              <a:rPr lang="en-US" dirty="0"/>
              <a:t>The </a:t>
            </a:r>
            <a:r>
              <a:rPr lang="en-US" b="1" dirty="0"/>
              <a:t>for</a:t>
            </a:r>
            <a:r>
              <a:rPr lang="en-US" dirty="0"/>
              <a:t> loop</a:t>
            </a:r>
            <a:endParaRPr dirty="0"/>
          </a:p>
        </p:txBody>
      </p:sp>
      <p:pic>
        <p:nvPicPr>
          <p:cNvPr id="308" name="Google Shape;308;g9342193a6a_0_176"/>
          <p:cNvPicPr preferRelativeResize="0"/>
          <p:nvPr/>
        </p:nvPicPr>
        <p:blipFill>
          <a:blip r:embed="rId3">
            <a:alphaModFix/>
          </a:blip>
          <a:stretch>
            <a:fillRect/>
          </a:stretch>
        </p:blipFill>
        <p:spPr>
          <a:xfrm>
            <a:off x="2933032" y="1035926"/>
            <a:ext cx="5556700" cy="3457247"/>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9342193a6a_0_30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Loops - break and continue</a:t>
            </a:r>
            <a:endParaRPr sz="2400">
              <a:latin typeface="Arial"/>
              <a:ea typeface="Arial"/>
              <a:cs typeface="Arial"/>
              <a:sym typeface="Arial"/>
            </a:endParaRPr>
          </a:p>
        </p:txBody>
      </p:sp>
      <p:sp>
        <p:nvSpPr>
          <p:cNvPr id="315" name="Google Shape;315;g9342193a6a_0_30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316" name="Google Shape;316;g9342193a6a_0_30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317" name="Google Shape;317;g9342193a6a_0_30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14" name="Google Shape;314;g9342193a6a_0_307"/>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algn="just">
              <a:spcAft>
                <a:spcPts val="1800"/>
              </a:spcAft>
              <a:buSzPts val="2400"/>
            </a:pPr>
            <a:r>
              <a:rPr lang="en-US" b="1" dirty="0"/>
              <a:t>break</a:t>
            </a:r>
            <a:r>
              <a:rPr lang="en-US" dirty="0"/>
              <a:t> - exits the loop immediately, and unconditionally ends the loop's operation; the program begins to execute the nearest instruction after the loop's body;</a:t>
            </a:r>
            <a:endParaRPr dirty="0"/>
          </a:p>
          <a:p>
            <a:pPr algn="just">
              <a:spcAft>
                <a:spcPts val="1800"/>
              </a:spcAft>
              <a:buSzPts val="2400"/>
            </a:pPr>
            <a:r>
              <a:rPr lang="en-US" b="1" dirty="0"/>
              <a:t>continue</a:t>
            </a:r>
            <a:r>
              <a:rPr lang="en-US" dirty="0"/>
              <a:t> - behaves as if the program has suddenly reached the end of the body; the next turn is started and the condition expression is tested immediately.</a:t>
            </a:r>
            <a:endParaRPr dirty="0"/>
          </a:p>
          <a:p>
            <a:pPr algn="just">
              <a:spcAft>
                <a:spcPts val="1800"/>
              </a:spcAft>
              <a:buSzPts val="2400"/>
            </a:pPr>
            <a:r>
              <a:rPr lang="en-US" dirty="0"/>
              <a:t>Both these words are keywords.</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9328cf83cf_0_30"/>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C0C0C"/>
              </a:buClr>
              <a:buSzPts val="2400"/>
              <a:buFont typeface="Arial"/>
              <a:buNone/>
            </a:pPr>
            <a:r>
              <a:rPr lang="en-US" sz="2400" b="0" dirty="0">
                <a:solidFill>
                  <a:srgbClr val="0C0C0C"/>
                </a:solidFill>
              </a:rPr>
              <a:t>Conditional statements</a:t>
            </a:r>
            <a:r>
              <a:rPr lang="en-US" sz="2400" b="0" cap="none" dirty="0">
                <a:solidFill>
                  <a:srgbClr val="0C0C0C"/>
                </a:solidFill>
                <a:latin typeface="Arial"/>
                <a:ea typeface="Arial"/>
                <a:cs typeface="Arial"/>
                <a:sym typeface="Arial"/>
              </a:rPr>
              <a:t/>
            </a:r>
            <a:br>
              <a:rPr lang="en-US" sz="2400" b="0" cap="none" dirty="0">
                <a:solidFill>
                  <a:srgbClr val="0C0C0C"/>
                </a:solidFill>
                <a:latin typeface="Arial"/>
                <a:ea typeface="Arial"/>
                <a:cs typeface="Arial"/>
                <a:sym typeface="Arial"/>
              </a:rPr>
            </a:br>
            <a:endParaRPr sz="4400" dirty="0">
              <a:solidFill>
                <a:srgbClr val="0C0C0C"/>
              </a:solidFill>
            </a:endParaRPr>
          </a:p>
        </p:txBody>
      </p:sp>
      <p:sp>
        <p:nvSpPr>
          <p:cNvPr id="323" name="Google Shape;323;g9328cf83cf_0_30"/>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000"/>
              <a:buNone/>
            </a:pPr>
            <a:r>
              <a:rPr lang="en-US" dirty="0">
                <a:latin typeface="Arial"/>
                <a:ea typeface="Arial"/>
                <a:cs typeface="Arial"/>
                <a:sym typeface="Arial"/>
              </a:rPr>
              <a:t>Section </a:t>
            </a:r>
            <a:r>
              <a:rPr lang="en-US" dirty="0"/>
              <a:t>5</a:t>
            </a:r>
            <a:endParaRPr dirty="0">
              <a:latin typeface="Arial"/>
              <a:ea typeface="Arial"/>
              <a:cs typeface="Arial"/>
              <a:sym typeface="Arial"/>
            </a:endParaRPr>
          </a:p>
        </p:txBody>
      </p:sp>
      <p:sp>
        <p:nvSpPr>
          <p:cNvPr id="324" name="Google Shape;324;g9328cf83cf_0_30"/>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325" name="Google Shape;325;g9328cf83cf_0_30"/>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326" name="Google Shape;326;g9328cf83cf_0_3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9342193a6a_0_24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Conditional execution</a:t>
            </a:r>
            <a:endParaRPr sz="2400">
              <a:latin typeface="Arial"/>
              <a:ea typeface="Arial"/>
              <a:cs typeface="Arial"/>
              <a:sym typeface="Arial"/>
            </a:endParaRPr>
          </a:p>
        </p:txBody>
      </p:sp>
      <p:sp>
        <p:nvSpPr>
          <p:cNvPr id="333" name="Google Shape;333;g9342193a6a_0_24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334" name="Google Shape;334;g9342193a6a_0_24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335" name="Google Shape;335;g9342193a6a_0_24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32" name="Google Shape;332;g9342193a6a_0_247"/>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algn="just">
              <a:spcAft>
                <a:spcPts val="1200"/>
              </a:spcAft>
              <a:buSzPts val="2400"/>
            </a:pPr>
            <a:r>
              <a:rPr lang="en-US" dirty="0"/>
              <a:t>A mechanism which will allow you to do something if a condition is met, and not do it if it </a:t>
            </a:r>
            <a:r>
              <a:rPr lang="en-US" dirty="0" smtClean="0"/>
              <a:t>isn't</a:t>
            </a:r>
            <a:endParaRPr lang="en-US" dirty="0"/>
          </a:p>
          <a:p>
            <a:pPr algn="just">
              <a:spcAft>
                <a:spcPts val="1200"/>
              </a:spcAft>
              <a:buSzPts val="2400"/>
            </a:pPr>
            <a:r>
              <a:rPr lang="en-US" b="1" dirty="0" smtClean="0"/>
              <a:t>How </a:t>
            </a:r>
            <a:r>
              <a:rPr lang="en-US" b="1" dirty="0"/>
              <a:t>does conditional statement </a:t>
            </a:r>
            <a:r>
              <a:rPr lang="en-US" b="1" dirty="0" smtClean="0"/>
              <a:t>work?</a:t>
            </a:r>
            <a:endParaRPr lang="en-US" b="1" dirty="0"/>
          </a:p>
          <a:p>
            <a:pPr marL="704850" lvl="1" algn="just">
              <a:spcAft>
                <a:spcPts val="1200"/>
              </a:spcAft>
              <a:buSzPts val="2400"/>
            </a:pPr>
            <a:r>
              <a:rPr lang="en-US" dirty="0" smtClean="0"/>
              <a:t>If </a:t>
            </a:r>
            <a:r>
              <a:rPr lang="en-US" dirty="0"/>
              <a:t>the </a:t>
            </a:r>
            <a:r>
              <a:rPr lang="en-US" dirty="0" err="1"/>
              <a:t>true_or_not</a:t>
            </a:r>
            <a:r>
              <a:rPr lang="en-US" dirty="0"/>
              <a:t> expression represents the truth (i.e., its value is not equal to zero), the indented statement(s) will be </a:t>
            </a:r>
            <a:r>
              <a:rPr lang="en-US" dirty="0" smtClean="0"/>
              <a:t>executed;</a:t>
            </a:r>
            <a:endParaRPr lang="en-US" dirty="0"/>
          </a:p>
          <a:p>
            <a:pPr marL="704850" lvl="1" algn="just">
              <a:spcAft>
                <a:spcPts val="1200"/>
              </a:spcAft>
              <a:buSzPts val="2400"/>
            </a:pPr>
            <a:r>
              <a:rPr lang="en-US" dirty="0" smtClean="0"/>
              <a:t>if </a:t>
            </a:r>
            <a:r>
              <a:rPr lang="en-US" dirty="0"/>
              <a:t>the </a:t>
            </a:r>
            <a:r>
              <a:rPr lang="en-US" dirty="0" err="1"/>
              <a:t>true_or_not</a:t>
            </a:r>
            <a:r>
              <a:rPr lang="en-US" dirty="0"/>
              <a:t> expression does not represent the truth (i.e., its value is equal to zero), the indented statement(s) will be omitted (ignored), and the next executed instruction will be the one after the original indentation </a:t>
            </a:r>
            <a:r>
              <a:rPr lang="en-US" dirty="0" smtClean="0"/>
              <a:t>level</a:t>
            </a:r>
            <a:endParaRPr dirty="0"/>
          </a:p>
          <a:p>
            <a:pPr marL="0" lvl="0" indent="0" algn="just" rtl="0">
              <a:spcBef>
                <a:spcPts val="600"/>
              </a:spcBef>
              <a:spcAft>
                <a:spcPts val="600"/>
              </a:spcAft>
              <a:buNone/>
            </a:pPr>
            <a:endParaRPr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9342193a6a_0_2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Conditional if statement</a:t>
            </a:r>
            <a:endParaRPr sz="2400" dirty="0">
              <a:latin typeface="Arial"/>
              <a:ea typeface="Arial"/>
              <a:cs typeface="Arial"/>
              <a:sym typeface="Arial"/>
            </a:endParaRPr>
          </a:p>
        </p:txBody>
      </p:sp>
      <p:sp>
        <p:nvSpPr>
          <p:cNvPr id="342" name="Google Shape;342;g9342193a6a_0_258"/>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343" name="Google Shape;343;g9342193a6a_0_25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344" name="Google Shape;344;g9342193a6a_0_25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41" name="Google Shape;341;g9342193a6a_0_258"/>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marL="342900" lvl="0" indent="0" algn="just" rtl="0">
              <a:spcBef>
                <a:spcPts val="0"/>
              </a:spcBef>
              <a:spcAft>
                <a:spcPts val="0"/>
              </a:spcAft>
              <a:buNone/>
            </a:pPr>
            <a:endParaRPr i="1"/>
          </a:p>
          <a:p>
            <a:pPr marL="0" lvl="0" indent="0" algn="just" rtl="0">
              <a:spcBef>
                <a:spcPts val="0"/>
              </a:spcBef>
              <a:spcAft>
                <a:spcPts val="0"/>
              </a:spcAft>
              <a:buNone/>
            </a:pPr>
            <a:endParaRPr i="1"/>
          </a:p>
        </p:txBody>
      </p:sp>
      <p:pic>
        <p:nvPicPr>
          <p:cNvPr id="345" name="Google Shape;345;g9342193a6a_0_258"/>
          <p:cNvPicPr preferRelativeResize="0"/>
          <p:nvPr/>
        </p:nvPicPr>
        <p:blipFill>
          <a:blip r:embed="rId3">
            <a:alphaModFix/>
          </a:blip>
          <a:stretch>
            <a:fillRect/>
          </a:stretch>
        </p:blipFill>
        <p:spPr>
          <a:xfrm>
            <a:off x="1436213" y="3609675"/>
            <a:ext cx="6181725" cy="866775"/>
          </a:xfrm>
          <a:prstGeom prst="rect">
            <a:avLst/>
          </a:prstGeom>
          <a:noFill/>
          <a:ln>
            <a:noFill/>
          </a:ln>
        </p:spPr>
      </p:pic>
      <p:pic>
        <p:nvPicPr>
          <p:cNvPr id="346" name="Google Shape;346;g9342193a6a_0_258"/>
          <p:cNvPicPr preferRelativeResize="0"/>
          <p:nvPr/>
        </p:nvPicPr>
        <p:blipFill>
          <a:blip r:embed="rId4">
            <a:alphaModFix/>
          </a:blip>
          <a:stretch>
            <a:fillRect/>
          </a:stretch>
        </p:blipFill>
        <p:spPr>
          <a:xfrm>
            <a:off x="5447725" y="1056650"/>
            <a:ext cx="3453476" cy="1686600"/>
          </a:xfrm>
          <a:prstGeom prst="rect">
            <a:avLst/>
          </a:prstGeom>
          <a:noFill/>
          <a:ln>
            <a:noFill/>
          </a:ln>
        </p:spPr>
      </p:pic>
      <p:pic>
        <p:nvPicPr>
          <p:cNvPr id="347" name="Google Shape;347;g9342193a6a_0_258"/>
          <p:cNvPicPr preferRelativeResize="0"/>
          <p:nvPr/>
        </p:nvPicPr>
        <p:blipFill>
          <a:blip r:embed="rId5">
            <a:alphaModFix/>
          </a:blip>
          <a:stretch>
            <a:fillRect/>
          </a:stretch>
        </p:blipFill>
        <p:spPr>
          <a:xfrm>
            <a:off x="278516" y="959750"/>
            <a:ext cx="4465149" cy="18804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Conditional if else statement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4" name="Text Placeholder 3"/>
          <p:cNvSpPr>
            <a:spLocks noGrp="1"/>
          </p:cNvSpPr>
          <p:nvPr>
            <p:ph type="body" sz="quarter" idx="13"/>
          </p:nvPr>
        </p:nvSpPr>
        <p:spPr>
          <a:xfrm>
            <a:off x="278605" y="703943"/>
            <a:ext cx="8683966" cy="2215103"/>
          </a:xfrm>
        </p:spPr>
        <p:txBody>
          <a:bodyPr>
            <a:normAutofit/>
          </a:bodyPr>
          <a:lstStyle/>
          <a:p>
            <a:pPr marL="285750" lvl="0" indent="-285750">
              <a:spcAft>
                <a:spcPts val="600"/>
              </a:spcAft>
              <a:buSzPct val="100000"/>
              <a:buFont typeface="Wingdings" panose="05000000000000000000" pitchFamily="2" charset="2"/>
              <a:buChar char="§"/>
            </a:pPr>
            <a:r>
              <a:rPr lang="en-US" sz="2000" dirty="0"/>
              <a:t>The </a:t>
            </a:r>
            <a:r>
              <a:rPr lang="en-US" sz="2000" b="1" dirty="0"/>
              <a:t>if-else </a:t>
            </a:r>
            <a:r>
              <a:rPr lang="en-US" sz="2000" dirty="0"/>
              <a:t>execution goes as follows:</a:t>
            </a:r>
          </a:p>
          <a:p>
            <a:pPr lvl="1">
              <a:spcAft>
                <a:spcPts val="600"/>
              </a:spcAft>
            </a:pPr>
            <a:r>
              <a:rPr lang="en-US" sz="1600" dirty="0"/>
              <a:t>if the condition evaluates to True (its value is not equal to zero), the </a:t>
            </a:r>
            <a:r>
              <a:rPr lang="en-US" sz="1600" dirty="0" err="1"/>
              <a:t>perform_if_condition_true</a:t>
            </a:r>
            <a:r>
              <a:rPr lang="en-US" sz="1600" dirty="0"/>
              <a:t> statement is executed, and the conditional statement comes to an end</a:t>
            </a:r>
            <a:r>
              <a:rPr lang="en-US" sz="1600" dirty="0" smtClean="0"/>
              <a:t>;</a:t>
            </a:r>
          </a:p>
          <a:p>
            <a:pPr lvl="1"/>
            <a:r>
              <a:rPr lang="en-US" sz="1600" dirty="0"/>
              <a:t>if the condition evaluates to False (it is equal to zero), the </a:t>
            </a:r>
            <a:r>
              <a:rPr lang="en-US" sz="1600" dirty="0" err="1"/>
              <a:t>perform_if_condition_false</a:t>
            </a:r>
            <a:r>
              <a:rPr lang="en-US" sz="1600" dirty="0"/>
              <a:t> statement is executed, and the conditional statement comes to an end.</a:t>
            </a:r>
          </a:p>
        </p:txBody>
      </p:sp>
      <p:pic>
        <p:nvPicPr>
          <p:cNvPr id="5" name="Google Shape;357;g9342193a6a_0_269"/>
          <p:cNvPicPr preferRelativeResize="0"/>
          <p:nvPr/>
        </p:nvPicPr>
        <p:blipFill>
          <a:blip r:embed="rId2">
            <a:alphaModFix/>
          </a:blip>
          <a:stretch>
            <a:fillRect/>
          </a:stretch>
        </p:blipFill>
        <p:spPr>
          <a:xfrm>
            <a:off x="1944273" y="2912855"/>
            <a:ext cx="5219853" cy="1860600"/>
          </a:xfrm>
          <a:prstGeom prst="rect">
            <a:avLst/>
          </a:prstGeom>
          <a:noFill/>
          <a:ln>
            <a:noFill/>
          </a:ln>
        </p:spPr>
      </p:pic>
      <p:sp>
        <p:nvSpPr>
          <p:cNvPr id="6" name="Date Placeholder 5"/>
          <p:cNvSpPr>
            <a:spLocks noGrp="1"/>
          </p:cNvSpPr>
          <p:nvPr>
            <p:ph type="dt" idx="10"/>
          </p:nvPr>
        </p:nvSpPr>
        <p:spPr/>
        <p:txBody>
          <a:bodyPr/>
          <a:lstStyle/>
          <a:p>
            <a:r>
              <a:rPr lang="en-US" smtClean="0"/>
              <a:t>08/31/2020</a:t>
            </a:r>
            <a:endParaRPr lang="en-US"/>
          </a:p>
        </p:txBody>
      </p:sp>
      <p:sp>
        <p:nvSpPr>
          <p:cNvPr id="7" name="Footer Placeholder 6"/>
          <p:cNvSpPr>
            <a:spLocks noGrp="1"/>
          </p:cNvSpPr>
          <p:nvPr>
            <p:ph type="ftr" idx="11"/>
          </p:nvPr>
        </p:nvSpPr>
        <p:spPr/>
        <p:txBody>
          <a:bodyPr/>
          <a:lstStyle/>
          <a:p>
            <a:r>
              <a:rPr lang="en-US" smtClean="0"/>
              <a:t>09e-BM/DT/FSOFT - ©FPT SOFTWARE – FPT Software Academy - Internal Use</a:t>
            </a:r>
            <a:endParaRPr lang="en-US" smtClean="0"/>
          </a:p>
        </p:txBody>
      </p:sp>
    </p:spTree>
    <p:extLst>
      <p:ext uri="{BB962C8B-B14F-4D97-AF65-F5344CB8AC3E}">
        <p14:creationId xmlns:p14="http://schemas.microsoft.com/office/powerpoint/2010/main" val="1240766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C0C0C"/>
              </a:buClr>
              <a:buSzPts val="2400"/>
              <a:buFont typeface="Arial"/>
              <a:buNone/>
            </a:pPr>
            <a:r>
              <a:rPr lang="en-US" sz="2400" b="0" dirty="0">
                <a:solidFill>
                  <a:srgbClr val="0C0C0C"/>
                </a:solidFill>
              </a:rPr>
              <a:t>Introduction to Python</a:t>
            </a:r>
            <a:r>
              <a:rPr lang="en-US" sz="2400" b="0" cap="none" dirty="0">
                <a:solidFill>
                  <a:srgbClr val="0C0C0C"/>
                </a:solidFill>
                <a:latin typeface="Arial"/>
                <a:ea typeface="Arial"/>
                <a:cs typeface="Arial"/>
                <a:sym typeface="Arial"/>
              </a:rPr>
              <a:t/>
            </a:r>
            <a:br>
              <a:rPr lang="en-US" sz="2400" b="0" cap="none" dirty="0">
                <a:solidFill>
                  <a:srgbClr val="0C0C0C"/>
                </a:solidFill>
                <a:latin typeface="Arial"/>
                <a:ea typeface="Arial"/>
                <a:cs typeface="Arial"/>
                <a:sym typeface="Arial"/>
              </a:rPr>
            </a:br>
            <a:endParaRPr sz="4400" dirty="0">
              <a:solidFill>
                <a:srgbClr val="0C0C0C"/>
              </a:solidFill>
            </a:endParaRPr>
          </a:p>
        </p:txBody>
      </p:sp>
      <p:sp>
        <p:nvSpPr>
          <p:cNvPr id="93" name="Google Shape;93;p4"/>
          <p:cNvSpPr txBox="1">
            <a:spLocks noGrp="1"/>
          </p:cNvSpPr>
          <p:nvPr>
            <p:ph type="body" idx="1"/>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r>
              <a:rPr lang="en-US" dirty="0">
                <a:latin typeface="Arial"/>
                <a:ea typeface="Arial"/>
                <a:cs typeface="Arial"/>
                <a:sym typeface="Arial"/>
              </a:rPr>
              <a:t>Section 1</a:t>
            </a:r>
            <a:endParaRPr dirty="0">
              <a:latin typeface="Arial"/>
              <a:ea typeface="Arial"/>
              <a:cs typeface="Arial"/>
              <a:sym typeface="Arial"/>
            </a:endParaRPr>
          </a:p>
        </p:txBody>
      </p:sp>
      <p:sp>
        <p:nvSpPr>
          <p:cNvPr id="94" name="Google Shape;94;p4"/>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95" name="Google Shape;95;p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96" name="Google Shape;96;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9342193a6a_0_28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a:t>Conditional if elif else statement</a:t>
            </a:r>
            <a:endParaRPr sz="2400">
              <a:latin typeface="Arial"/>
              <a:ea typeface="Arial"/>
              <a:cs typeface="Arial"/>
              <a:sym typeface="Arial"/>
            </a:endParaRPr>
          </a:p>
        </p:txBody>
      </p:sp>
      <p:sp>
        <p:nvSpPr>
          <p:cNvPr id="364" name="Google Shape;364;g9342193a6a_0_28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365" name="Google Shape;365;g9342193a6a_0_28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366" name="Google Shape;366;g9342193a6a_0_28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67" name="Google Shape;367;g9342193a6a_0_284"/>
          <p:cNvSpPr txBox="1"/>
          <p:nvPr/>
        </p:nvSpPr>
        <p:spPr>
          <a:xfrm>
            <a:off x="212249" y="764100"/>
            <a:ext cx="5676171" cy="3855300"/>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SzPct val="120000"/>
              <a:buFont typeface="Wingdings" panose="05000000000000000000" pitchFamily="2" charset="2"/>
              <a:buChar char="§"/>
            </a:pPr>
            <a:r>
              <a:rPr lang="en-US" sz="1600" b="1" dirty="0" err="1" smtClean="0"/>
              <a:t>elif</a:t>
            </a:r>
            <a:r>
              <a:rPr lang="en-US" sz="1600" dirty="0" smtClean="0"/>
              <a:t> </a:t>
            </a:r>
            <a:r>
              <a:rPr lang="en-US" sz="1600" dirty="0"/>
              <a:t>is used to check more than just one condition, and to stop when the first statement which is true is </a:t>
            </a:r>
            <a:r>
              <a:rPr lang="en-US" sz="1600" dirty="0" smtClean="0"/>
              <a:t>found.</a:t>
            </a:r>
            <a:endParaRPr lang="en-US" sz="1600" dirty="0"/>
          </a:p>
          <a:p>
            <a:pPr marL="285750" lvl="0" indent="-285750" algn="l" rtl="0">
              <a:spcBef>
                <a:spcPts val="600"/>
              </a:spcBef>
              <a:spcAft>
                <a:spcPts val="600"/>
              </a:spcAft>
              <a:buSzPct val="120000"/>
              <a:buFont typeface="Wingdings" panose="05000000000000000000" pitchFamily="2" charset="2"/>
              <a:buChar char="§"/>
            </a:pPr>
            <a:r>
              <a:rPr lang="en-US" sz="1600" b="1" dirty="0" smtClean="0"/>
              <a:t>Some </a:t>
            </a:r>
            <a:r>
              <a:rPr lang="en-US" sz="1600" b="1" dirty="0"/>
              <a:t>additional attention has to be paid in this case:</a:t>
            </a:r>
            <a:endParaRPr sz="1600" b="1" dirty="0"/>
          </a:p>
          <a:p>
            <a:pPr marL="457200" lvl="0" indent="-330200" algn="l" rtl="0">
              <a:spcBef>
                <a:spcPts val="600"/>
              </a:spcBef>
              <a:spcAft>
                <a:spcPts val="600"/>
              </a:spcAft>
              <a:buSzPts val="1600"/>
              <a:buFont typeface="Wingdings" panose="05000000000000000000" pitchFamily="2" charset="2"/>
              <a:buChar char=""/>
            </a:pPr>
            <a:r>
              <a:rPr lang="en-US" dirty="0"/>
              <a:t>you mustn't use else without a preceding if;</a:t>
            </a:r>
            <a:endParaRPr dirty="0"/>
          </a:p>
          <a:p>
            <a:pPr marL="457200" lvl="0" indent="-330200" algn="l" rtl="0">
              <a:spcBef>
                <a:spcPts val="600"/>
              </a:spcBef>
              <a:spcAft>
                <a:spcPts val="600"/>
              </a:spcAft>
              <a:buSzPts val="1600"/>
              <a:buFont typeface="Wingdings" panose="05000000000000000000" pitchFamily="2" charset="2"/>
              <a:buChar char=""/>
            </a:pPr>
            <a:r>
              <a:rPr lang="en-US" dirty="0"/>
              <a:t>else is always the last branch of the cascade, regardless of whether you've used </a:t>
            </a:r>
            <a:r>
              <a:rPr lang="en-US" dirty="0" err="1"/>
              <a:t>elif</a:t>
            </a:r>
            <a:r>
              <a:rPr lang="en-US" dirty="0"/>
              <a:t> or not;</a:t>
            </a:r>
            <a:endParaRPr dirty="0"/>
          </a:p>
          <a:p>
            <a:pPr marL="457200" lvl="0" indent="-330200" algn="l" rtl="0">
              <a:spcBef>
                <a:spcPts val="600"/>
              </a:spcBef>
              <a:spcAft>
                <a:spcPts val="600"/>
              </a:spcAft>
              <a:buSzPts val="1600"/>
              <a:buFont typeface="Wingdings" panose="05000000000000000000" pitchFamily="2" charset="2"/>
              <a:buChar char=""/>
            </a:pPr>
            <a:r>
              <a:rPr lang="en-US" dirty="0"/>
              <a:t>else is an optional part of the cascade, and may be omitted;</a:t>
            </a:r>
            <a:endParaRPr dirty="0"/>
          </a:p>
          <a:p>
            <a:pPr marL="457200" lvl="0" indent="-330200" algn="l" rtl="0">
              <a:spcBef>
                <a:spcPts val="600"/>
              </a:spcBef>
              <a:spcAft>
                <a:spcPts val="600"/>
              </a:spcAft>
              <a:buSzPts val="1600"/>
              <a:buFont typeface="Wingdings" panose="05000000000000000000" pitchFamily="2" charset="2"/>
              <a:buChar char=""/>
            </a:pPr>
            <a:r>
              <a:rPr lang="en-US" dirty="0"/>
              <a:t>if there is an else branch in the cascade, only one of all the branches is executed;</a:t>
            </a:r>
            <a:endParaRPr dirty="0"/>
          </a:p>
          <a:p>
            <a:pPr marL="457200" lvl="0" indent="-330200" algn="l" rtl="0">
              <a:spcBef>
                <a:spcPts val="600"/>
              </a:spcBef>
              <a:spcAft>
                <a:spcPts val="600"/>
              </a:spcAft>
              <a:buSzPts val="1600"/>
              <a:buFont typeface="Wingdings" panose="05000000000000000000" pitchFamily="2" charset="2"/>
              <a:buChar char=""/>
            </a:pPr>
            <a:r>
              <a:rPr lang="en-US" dirty="0"/>
              <a:t>if there is no else branch, it's possible that none of the available branches is executed</a:t>
            </a:r>
            <a:r>
              <a:rPr lang="en-US" dirty="0" smtClean="0"/>
              <a:t>.</a:t>
            </a:r>
            <a:endParaRPr dirty="0"/>
          </a:p>
        </p:txBody>
      </p:sp>
      <p:pic>
        <p:nvPicPr>
          <p:cNvPr id="368" name="Google Shape;368;g9342193a6a_0_284"/>
          <p:cNvPicPr preferRelativeResize="0"/>
          <p:nvPr/>
        </p:nvPicPr>
        <p:blipFill>
          <a:blip r:embed="rId3">
            <a:alphaModFix/>
          </a:blip>
          <a:stretch>
            <a:fillRect/>
          </a:stretch>
        </p:blipFill>
        <p:spPr>
          <a:xfrm>
            <a:off x="5727450" y="796500"/>
            <a:ext cx="3264151" cy="3670849"/>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9328cf83cf_0_39"/>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C0C0C"/>
              </a:buClr>
              <a:buSzPts val="2400"/>
              <a:buFont typeface="Arial"/>
              <a:buNone/>
            </a:pPr>
            <a:r>
              <a:rPr lang="en-US" sz="2400" b="0" dirty="0">
                <a:solidFill>
                  <a:srgbClr val="0C0C0C"/>
                </a:solidFill>
              </a:rPr>
              <a:t>Strings</a:t>
            </a:r>
            <a:r>
              <a:rPr lang="en-US" sz="2400" b="0" cap="none" dirty="0">
                <a:solidFill>
                  <a:srgbClr val="0C0C0C"/>
                </a:solidFill>
                <a:latin typeface="Arial"/>
                <a:ea typeface="Arial"/>
                <a:cs typeface="Arial"/>
                <a:sym typeface="Arial"/>
              </a:rPr>
              <a:t/>
            </a:r>
            <a:br>
              <a:rPr lang="en-US" sz="2400" b="0" cap="none" dirty="0">
                <a:solidFill>
                  <a:srgbClr val="0C0C0C"/>
                </a:solidFill>
                <a:latin typeface="Arial"/>
                <a:ea typeface="Arial"/>
                <a:cs typeface="Arial"/>
                <a:sym typeface="Arial"/>
              </a:rPr>
            </a:br>
            <a:endParaRPr sz="4400" dirty="0">
              <a:solidFill>
                <a:srgbClr val="0C0C0C"/>
              </a:solidFill>
            </a:endParaRPr>
          </a:p>
        </p:txBody>
      </p:sp>
      <p:sp>
        <p:nvSpPr>
          <p:cNvPr id="374" name="Google Shape;374;g9328cf83cf_0_39"/>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000"/>
              <a:buNone/>
            </a:pPr>
            <a:r>
              <a:rPr lang="en-US" dirty="0">
                <a:latin typeface="Arial"/>
                <a:ea typeface="Arial"/>
                <a:cs typeface="Arial"/>
                <a:sym typeface="Arial"/>
              </a:rPr>
              <a:t>Section </a:t>
            </a:r>
            <a:r>
              <a:rPr lang="en-US" dirty="0"/>
              <a:t>6</a:t>
            </a:r>
            <a:endParaRPr dirty="0">
              <a:latin typeface="Arial"/>
              <a:ea typeface="Arial"/>
              <a:cs typeface="Arial"/>
              <a:sym typeface="Arial"/>
            </a:endParaRPr>
          </a:p>
        </p:txBody>
      </p:sp>
      <p:sp>
        <p:nvSpPr>
          <p:cNvPr id="375" name="Google Shape;375;g9328cf83cf_0_3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376" name="Google Shape;376;g9328cf83cf_0_3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377" name="Google Shape;377;g9328cf83cf_0_3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9342193a6a_0_19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Strings Operators</a:t>
            </a:r>
            <a:endParaRPr sz="2400" dirty="0">
              <a:latin typeface="Arial"/>
              <a:ea typeface="Arial"/>
              <a:cs typeface="Arial"/>
              <a:sym typeface="Arial"/>
            </a:endParaRPr>
          </a:p>
        </p:txBody>
      </p:sp>
      <p:sp>
        <p:nvSpPr>
          <p:cNvPr id="384" name="Google Shape;384;g9342193a6a_0_19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385" name="Google Shape;385;g9342193a6a_0_19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386" name="Google Shape;386;g9342193a6a_0_19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383" name="Google Shape;383;g9342193a6a_0_197"/>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algn="just">
              <a:spcBef>
                <a:spcPts val="600"/>
              </a:spcBef>
              <a:spcAft>
                <a:spcPts val="600"/>
              </a:spcAft>
              <a:buSzPts val="2400"/>
            </a:pPr>
            <a:r>
              <a:rPr lang="en-US" sz="2000" b="1" dirty="0" smtClean="0"/>
              <a:t>CONCATENATION</a:t>
            </a:r>
            <a:endParaRPr lang="en-US" sz="2000" b="1" dirty="0"/>
          </a:p>
          <a:p>
            <a:pPr marL="704850" lvl="1" algn="just">
              <a:spcBef>
                <a:spcPts val="600"/>
              </a:spcBef>
              <a:spcAft>
                <a:spcPts val="600"/>
              </a:spcAft>
              <a:buSzPct val="100000"/>
            </a:pPr>
            <a:r>
              <a:rPr lang="en-US" sz="1800" dirty="0" smtClean="0"/>
              <a:t>The </a:t>
            </a:r>
            <a:r>
              <a:rPr lang="en-US" sz="1800" dirty="0"/>
              <a:t>+ (plus) sign, when applied to two strings, becomes a concatenation </a:t>
            </a:r>
            <a:r>
              <a:rPr lang="en-US" sz="1800" dirty="0" smtClean="0"/>
              <a:t>operator</a:t>
            </a:r>
            <a:endParaRPr lang="en-US" sz="1800" dirty="0"/>
          </a:p>
          <a:p>
            <a:pPr marL="704850" lvl="1" algn="just">
              <a:spcBef>
                <a:spcPts val="600"/>
              </a:spcBef>
              <a:spcAft>
                <a:spcPts val="600"/>
              </a:spcAft>
              <a:buSzPct val="100000"/>
            </a:pPr>
            <a:r>
              <a:rPr lang="en-US" sz="1800" dirty="0" smtClean="0"/>
              <a:t>The </a:t>
            </a:r>
            <a:r>
              <a:rPr lang="en-US" sz="1800" dirty="0"/>
              <a:t>concatenation operator is not commutative, i.e., "ab" + "</a:t>
            </a:r>
            <a:r>
              <a:rPr lang="en-US" sz="1800" dirty="0" err="1"/>
              <a:t>ba</a:t>
            </a:r>
            <a:r>
              <a:rPr lang="en-US" sz="1800" dirty="0"/>
              <a:t>" is not the same as "</a:t>
            </a:r>
            <a:r>
              <a:rPr lang="en-US" sz="1800" dirty="0" err="1"/>
              <a:t>ba</a:t>
            </a:r>
            <a:r>
              <a:rPr lang="en-US" sz="1800" dirty="0"/>
              <a:t>" + "ab</a:t>
            </a:r>
            <a:r>
              <a:rPr lang="en-US" sz="1800" dirty="0" smtClean="0"/>
              <a:t>"</a:t>
            </a:r>
            <a:endParaRPr sz="2000" dirty="0"/>
          </a:p>
          <a:p>
            <a:pPr algn="just">
              <a:spcBef>
                <a:spcPts val="600"/>
              </a:spcBef>
              <a:spcAft>
                <a:spcPts val="600"/>
              </a:spcAft>
              <a:buSzPct val="120000"/>
            </a:pPr>
            <a:r>
              <a:rPr lang="en-US" sz="2000" b="1" dirty="0"/>
              <a:t>REPLICATION</a:t>
            </a:r>
            <a:endParaRPr sz="2000" b="1" dirty="0"/>
          </a:p>
          <a:p>
            <a:pPr marL="704850" lvl="1" algn="just">
              <a:spcBef>
                <a:spcPts val="600"/>
              </a:spcBef>
              <a:buSzPct val="100000"/>
            </a:pPr>
            <a:r>
              <a:rPr lang="en-US" sz="1800" dirty="0"/>
              <a:t>The * (asterisk) sign, when applied to a string and number (or a number and string, as it remains commutative in this position) becomes a replication operator</a:t>
            </a:r>
            <a:endParaRPr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9342193a6a_0_21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Strings</a:t>
            </a:r>
            <a:endParaRPr sz="2400" dirty="0">
              <a:latin typeface="Arial"/>
              <a:ea typeface="Arial"/>
              <a:cs typeface="Arial"/>
              <a:sym typeface="Arial"/>
            </a:endParaRPr>
          </a:p>
        </p:txBody>
      </p:sp>
      <p:sp>
        <p:nvSpPr>
          <p:cNvPr id="393" name="Google Shape;393;g9342193a6a_0_210"/>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394" name="Google Shape;394;g9342193a6a_0_21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395" name="Google Shape;395;g9342193a6a_0_21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392" name="Google Shape;392;g9342193a6a_0_210"/>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Autofit/>
          </a:bodyPr>
          <a:lstStyle/>
          <a:p>
            <a:pPr marL="342900" algn="just">
              <a:spcBef>
                <a:spcPts val="600"/>
              </a:spcBef>
              <a:spcAft>
                <a:spcPts val="1200"/>
              </a:spcAft>
              <a:buSzPts val="2400"/>
            </a:pPr>
            <a:r>
              <a:rPr lang="en-US" dirty="0"/>
              <a:t>Convert a number into a string using </a:t>
            </a:r>
            <a:r>
              <a:rPr lang="en-US" dirty="0" err="1"/>
              <a:t>str</a:t>
            </a:r>
            <a:r>
              <a:rPr lang="en-US" dirty="0" smtClean="0"/>
              <a:t>()</a:t>
            </a:r>
            <a:endParaRPr lang="en-US" dirty="0"/>
          </a:p>
          <a:p>
            <a:pPr marL="342900" algn="just">
              <a:spcBef>
                <a:spcPts val="600"/>
              </a:spcBef>
              <a:spcAft>
                <a:spcPts val="1200"/>
              </a:spcAft>
              <a:buSzPts val="2400"/>
            </a:pPr>
            <a:r>
              <a:rPr lang="en-US" dirty="0" smtClean="0"/>
              <a:t>The </a:t>
            </a:r>
            <a:r>
              <a:rPr lang="en-US" dirty="0"/>
              <a:t>print() function sends data to the </a:t>
            </a:r>
            <a:r>
              <a:rPr lang="en-US" dirty="0" smtClean="0"/>
              <a:t>console</a:t>
            </a:r>
            <a:endParaRPr lang="en-US" dirty="0"/>
          </a:p>
          <a:p>
            <a:pPr marL="342900" algn="just">
              <a:spcBef>
                <a:spcPts val="600"/>
              </a:spcBef>
              <a:spcAft>
                <a:spcPts val="1200"/>
              </a:spcAft>
              <a:buSzPts val="2400"/>
            </a:pPr>
            <a:r>
              <a:rPr lang="en-US" dirty="0" smtClean="0"/>
              <a:t>The </a:t>
            </a:r>
            <a:r>
              <a:rPr lang="en-US" dirty="0"/>
              <a:t>input() function gets data from the </a:t>
            </a:r>
            <a:r>
              <a:rPr lang="en-US" dirty="0" smtClean="0"/>
              <a:t>console</a:t>
            </a:r>
            <a:endParaRPr lang="en-US" dirty="0"/>
          </a:p>
          <a:p>
            <a:pPr marL="342900" algn="just">
              <a:spcBef>
                <a:spcPts val="600"/>
              </a:spcBef>
              <a:spcAft>
                <a:spcPts val="1200"/>
              </a:spcAft>
              <a:buSzPts val="2400"/>
            </a:pPr>
            <a:r>
              <a:rPr lang="en-US" dirty="0" smtClean="0"/>
              <a:t>The </a:t>
            </a:r>
            <a:r>
              <a:rPr lang="en-US" dirty="0"/>
              <a:t>result of the input() function is a string</a:t>
            </a:r>
            <a:endParaRPr dirty="0"/>
          </a:p>
          <a:p>
            <a:pPr marL="0" lvl="0" indent="0" algn="just" rtl="0">
              <a:spcBef>
                <a:spcPts val="600"/>
              </a:spcBef>
              <a:spcAft>
                <a:spcPts val="0"/>
              </a:spcAft>
              <a:buNone/>
            </a:pPr>
            <a:endParaRPr dirty="0"/>
          </a:p>
          <a:p>
            <a:pPr marL="0" lvl="0" indent="0" algn="just" rtl="0">
              <a:spcBef>
                <a:spcPts val="600"/>
              </a:spcBef>
              <a:spcAft>
                <a:spcPts val="0"/>
              </a:spcAft>
              <a:buNone/>
            </a:pPr>
            <a:r>
              <a:rPr lang="en-US" sz="1800" b="1" dirty="0"/>
              <a:t>Python methods demo in this </a:t>
            </a:r>
            <a:r>
              <a:rPr lang="en-US" sz="1800" b="1" dirty="0" smtClean="0"/>
              <a:t>notebook:</a:t>
            </a:r>
          </a:p>
          <a:p>
            <a:pPr marL="0" lvl="0" indent="0" algn="just" rtl="0">
              <a:spcBef>
                <a:spcPts val="600"/>
              </a:spcBef>
              <a:spcAft>
                <a:spcPts val="0"/>
              </a:spcAft>
              <a:buNone/>
            </a:pPr>
            <a:r>
              <a:rPr lang="en-US" sz="1800" u="sng" dirty="0" smtClean="0">
                <a:solidFill>
                  <a:schemeClr val="hlink"/>
                </a:solidFill>
                <a:hlinkClick r:id="rId3"/>
              </a:rPr>
              <a:t>https</a:t>
            </a:r>
            <a:r>
              <a:rPr lang="en-US" sz="1800" u="sng" dirty="0">
                <a:solidFill>
                  <a:schemeClr val="hlink"/>
                </a:solidFill>
                <a:hlinkClick r:id="rId3"/>
              </a:rPr>
              <a:t>://colab.research.google.com/drive/1HndehE-LIw33dANz_2kIuydmsivy6jsW</a:t>
            </a:r>
            <a:endParaRPr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Font typeface="Arial"/>
              <a:buNone/>
            </a:pPr>
            <a:r>
              <a:rPr lang="en-US" sz="3200">
                <a:latin typeface="Arial"/>
                <a:ea typeface="Arial"/>
                <a:cs typeface="Arial"/>
                <a:sym typeface="Arial"/>
              </a:rPr>
              <a:t>References</a:t>
            </a:r>
            <a:endParaRPr sz="3200">
              <a:latin typeface="Arial"/>
              <a:ea typeface="Arial"/>
              <a:cs typeface="Arial"/>
              <a:sym typeface="Arial"/>
            </a:endParaRPr>
          </a:p>
        </p:txBody>
      </p:sp>
      <p:sp>
        <p:nvSpPr>
          <p:cNvPr id="402" name="Google Shape;402;p9"/>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403" name="Google Shape;403;p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404" name="Google Shape;404;p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01" name="Google Shape;401;p9"/>
          <p:cNvSpPr txBox="1">
            <a:spLocks noGrp="1"/>
          </p:cNvSpPr>
          <p:nvPr>
            <p:ph type="body" sz="quarter" idx="13"/>
          </p:nvPr>
        </p:nvSpPr>
        <p:spPr>
          <a:xfrm>
            <a:off x="278605" y="725714"/>
            <a:ext cx="8622507" cy="3868909"/>
          </a:xfrm>
          <a:prstGeom prst="rect">
            <a:avLst/>
          </a:prstGeom>
          <a:noFill/>
          <a:ln>
            <a:noFill/>
          </a:ln>
        </p:spPr>
        <p:txBody>
          <a:bodyPr spcFirstLastPara="1" wrap="square" lIns="91425" tIns="45700" rIns="91425" bIns="45700" anchor="t" anchorCtr="0">
            <a:normAutofit/>
          </a:bodyPr>
          <a:lstStyle/>
          <a:p>
            <a:pPr algn="just">
              <a:spcAft>
                <a:spcPts val="600"/>
              </a:spcAft>
              <a:buClr>
                <a:schemeClr val="dk1"/>
              </a:buClr>
              <a:buSzPts val="2400"/>
            </a:pPr>
            <a:r>
              <a:rPr lang="en-US" sz="2000" dirty="0"/>
              <a:t>M</a:t>
            </a:r>
            <a:r>
              <a:rPr lang="en-US" sz="2000" dirty="0">
                <a:sym typeface="Arial"/>
              </a:rPr>
              <a:t>ain documents are used to develop this material</a:t>
            </a:r>
            <a:endParaRPr sz="2000" dirty="0">
              <a:sym typeface="Arial"/>
            </a:endParaRPr>
          </a:p>
          <a:p>
            <a:pPr marL="895350" lvl="1" algn="just">
              <a:spcAft>
                <a:spcPts val="600"/>
              </a:spcAft>
              <a:buSzPts val="2400"/>
            </a:pPr>
            <a:r>
              <a:rPr lang="en-US" sz="1800" u="sng" dirty="0">
                <a:solidFill>
                  <a:schemeClr val="hlink"/>
                </a:solidFill>
                <a:hlinkClick r:id="rId3"/>
              </a:rPr>
              <a:t>https://edube.org/study/pe1</a:t>
            </a:r>
            <a:endParaRPr sz="1800" i="1" dirty="0">
              <a:sym typeface="Arial"/>
            </a:endParaRPr>
          </a:p>
          <a:p>
            <a:pPr marL="895350" lvl="1" algn="just">
              <a:spcAft>
                <a:spcPts val="600"/>
              </a:spcAft>
              <a:buSzPts val="2400"/>
            </a:pPr>
            <a:r>
              <a:rPr lang="en-US" sz="1800" u="sng" dirty="0">
                <a:solidFill>
                  <a:schemeClr val="hlink"/>
                </a:solidFill>
                <a:hlinkClick r:id="rId4"/>
              </a:rPr>
              <a:t>https://python-tricks.com/</a:t>
            </a:r>
            <a:endParaRPr sz="1800" i="1" dirty="0"/>
          </a:p>
          <a:p>
            <a:pPr marL="895350" lvl="1" algn="just">
              <a:spcAft>
                <a:spcPts val="600"/>
              </a:spcAft>
              <a:buSzPts val="2400"/>
            </a:pPr>
            <a:r>
              <a:rPr lang="en-US" sz="1800" u="sng" dirty="0">
                <a:solidFill>
                  <a:schemeClr val="hlink"/>
                </a:solidFill>
                <a:hlinkClick r:id="rId5"/>
              </a:rPr>
              <a:t>https://realpython.com/</a:t>
            </a:r>
            <a:endParaRPr sz="1800" i="1" dirty="0"/>
          </a:p>
          <a:p>
            <a:pPr marL="895350" lvl="1" algn="just">
              <a:spcAft>
                <a:spcPts val="600"/>
              </a:spcAft>
              <a:buSzPts val="2400"/>
            </a:pPr>
            <a:r>
              <a:rPr lang="en-US" sz="1800" u="sng" dirty="0">
                <a:solidFill>
                  <a:schemeClr val="hlink"/>
                </a:solidFill>
                <a:hlinkClick r:id="rId6"/>
              </a:rPr>
              <a:t>https://www.w3schools.com/python/</a:t>
            </a:r>
            <a:endParaRPr sz="1800" i="1" dirty="0"/>
          </a:p>
          <a:p>
            <a:pPr algn="just">
              <a:spcAft>
                <a:spcPts val="600"/>
              </a:spcAft>
              <a:buClr>
                <a:schemeClr val="dk1"/>
              </a:buClr>
              <a:buSzPts val="2400"/>
            </a:pPr>
            <a:r>
              <a:rPr lang="en-US" sz="2000" dirty="0"/>
              <a:t>F</a:t>
            </a:r>
            <a:r>
              <a:rPr lang="en-US" sz="2000" dirty="0">
                <a:sym typeface="Arial"/>
              </a:rPr>
              <a:t>urther reading documents</a:t>
            </a:r>
            <a:endParaRPr sz="2000" dirty="0">
              <a:sym typeface="Arial"/>
            </a:endParaRPr>
          </a:p>
          <a:p>
            <a:pPr marL="628650" indent="-285750" algn="just">
              <a:spcAft>
                <a:spcPts val="600"/>
              </a:spcAft>
              <a:buFont typeface="Wingdings" panose="05000000000000000000" pitchFamily="2" charset="2"/>
              <a:buChar char="ü"/>
            </a:pPr>
            <a:r>
              <a:rPr lang="en-US" sz="1800" dirty="0" err="1">
                <a:solidFill>
                  <a:srgbClr val="333333"/>
                </a:solidFill>
              </a:rPr>
              <a:t>Guttag</a:t>
            </a:r>
            <a:r>
              <a:rPr lang="en-US" sz="1800" dirty="0">
                <a:solidFill>
                  <a:srgbClr val="333333"/>
                </a:solidFill>
              </a:rPr>
              <a:t>, John. </a:t>
            </a:r>
            <a:r>
              <a:rPr lang="en-US" sz="1800" i="1" dirty="0">
                <a:solidFill>
                  <a:srgbClr val="333333"/>
                </a:solidFill>
              </a:rPr>
              <a:t>Introduction to Computation and Programming Using Python: With Application to Understanding Data Second Edition</a:t>
            </a:r>
            <a:r>
              <a:rPr lang="en-US" sz="1800" dirty="0">
                <a:solidFill>
                  <a:srgbClr val="333333"/>
                </a:solidFill>
              </a:rPr>
              <a:t>. MIT Press, 2016. ISBN: 9780262529624.</a:t>
            </a:r>
            <a:endParaRPr sz="1800"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p11"/>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E36C09"/>
              </a:buClr>
              <a:buSzPts val="6600"/>
              <a:buFont typeface="Arial"/>
              <a:buNone/>
            </a:pPr>
            <a:r>
              <a:rPr lang="en-US" sz="6600">
                <a:solidFill>
                  <a:srgbClr val="E36C09"/>
                </a:solidFill>
              </a:rPr>
              <a:t>Thank you</a:t>
            </a:r>
            <a:endParaRPr sz="6600">
              <a:solidFill>
                <a:srgbClr val="E36C09"/>
              </a:solidFill>
            </a:endParaRPr>
          </a:p>
        </p:txBody>
      </p:sp>
      <p:sp>
        <p:nvSpPr>
          <p:cNvPr id="411" name="Google Shape;411;p1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99CCFF"/>
              </a:buClr>
              <a:buSzPts val="2000"/>
              <a:buNone/>
            </a:pPr>
            <a:endParaRPr/>
          </a:p>
        </p:txBody>
      </p:sp>
      <p:sp>
        <p:nvSpPr>
          <p:cNvPr id="412" name="Google Shape;412;p1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413" name="Google Shape;413;p1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414" name="Google Shape;414;p1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9328cf83cf_0_4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Introduction to Python</a:t>
            </a:r>
            <a:endParaRPr sz="2400" dirty="0">
              <a:latin typeface="Arial"/>
              <a:ea typeface="Arial"/>
              <a:cs typeface="Arial"/>
              <a:sym typeface="Arial"/>
            </a:endParaRPr>
          </a:p>
        </p:txBody>
      </p:sp>
      <p:sp>
        <p:nvSpPr>
          <p:cNvPr id="2" name="Content Placeholder 1"/>
          <p:cNvSpPr>
            <a:spLocks noGrp="1"/>
          </p:cNvSpPr>
          <p:nvPr>
            <p:ph idx="1"/>
          </p:nvPr>
        </p:nvSpPr>
        <p:spPr>
          <a:xfrm>
            <a:off x="278606" y="850106"/>
            <a:ext cx="6248318" cy="3744517"/>
          </a:xfrm>
        </p:spPr>
        <p:txBody>
          <a:bodyPr/>
          <a:lstStyle/>
          <a:p>
            <a:pPr lvl="0">
              <a:spcBef>
                <a:spcPts val="600"/>
              </a:spcBef>
              <a:spcAft>
                <a:spcPts val="1200"/>
              </a:spcAft>
              <a:buClr>
                <a:schemeClr val="dk1"/>
              </a:buClr>
              <a:buSzPts val="2400"/>
            </a:pPr>
            <a:r>
              <a:rPr lang="en-US" b="1" dirty="0"/>
              <a:t>Python</a:t>
            </a:r>
            <a:r>
              <a:rPr lang="en-US" dirty="0"/>
              <a:t> is a widely-used, interpreted, object-oriented, and high-level programming language with dynamic semantics, used for general-purpose </a:t>
            </a:r>
            <a:r>
              <a:rPr lang="en-US" dirty="0" smtClean="0"/>
              <a:t>programming</a:t>
            </a:r>
            <a:endParaRPr lang="en-US" dirty="0"/>
          </a:p>
          <a:p>
            <a:pPr lvl="0">
              <a:spcBef>
                <a:spcPts val="600"/>
              </a:spcBef>
              <a:spcAft>
                <a:spcPts val="1200"/>
              </a:spcAft>
              <a:buClr>
                <a:schemeClr val="dk1"/>
              </a:buClr>
              <a:buSzPts val="2400"/>
            </a:pPr>
            <a:r>
              <a:rPr lang="en-US" b="1" dirty="0"/>
              <a:t>Python</a:t>
            </a:r>
            <a:r>
              <a:rPr lang="en-US" dirty="0"/>
              <a:t> was created by Guido van Rossum, born in 1956 in Haarlem, the Netherlands</a:t>
            </a:r>
            <a:endParaRPr lang="en-US" dirty="0">
              <a:latin typeface="Arial"/>
              <a:ea typeface="Arial"/>
              <a:cs typeface="Arial"/>
              <a:sym typeface="Arial"/>
            </a:endParaRPr>
          </a:p>
          <a:p>
            <a:endParaRPr lang="en-US" dirty="0"/>
          </a:p>
        </p:txBody>
      </p:sp>
      <p:sp>
        <p:nvSpPr>
          <p:cNvPr id="103" name="Google Shape;103;g9328cf83cf_0_48"/>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104" name="Google Shape;104;g9328cf83cf_0_48"/>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105" name="Google Shape;105;g9328cf83cf_0_4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06" name="Google Shape;106;g9328cf83cf_0_48"/>
          <p:cNvPicPr preferRelativeResize="0"/>
          <p:nvPr/>
        </p:nvPicPr>
        <p:blipFill>
          <a:blip r:embed="rId3">
            <a:alphaModFix/>
          </a:blip>
          <a:stretch>
            <a:fillRect/>
          </a:stretch>
        </p:blipFill>
        <p:spPr>
          <a:xfrm>
            <a:off x="6526923" y="966301"/>
            <a:ext cx="2443451" cy="1942438"/>
          </a:xfrm>
          <a:prstGeom prst="rect">
            <a:avLst/>
          </a:prstGeom>
          <a:noFill/>
          <a:ln>
            <a:noFill/>
          </a:ln>
        </p:spPr>
      </p:pic>
      <p:pic>
        <p:nvPicPr>
          <p:cNvPr id="107" name="Google Shape;107;g9328cf83cf_0_48"/>
          <p:cNvPicPr preferRelativeResize="0"/>
          <p:nvPr/>
        </p:nvPicPr>
        <p:blipFill>
          <a:blip r:embed="rId4">
            <a:alphaModFix/>
          </a:blip>
          <a:stretch>
            <a:fillRect/>
          </a:stretch>
        </p:blipFill>
        <p:spPr>
          <a:xfrm>
            <a:off x="6526924" y="3215308"/>
            <a:ext cx="2374076" cy="69550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9342193a6a_0_14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Introduction to Python</a:t>
            </a:r>
            <a:endParaRPr sz="2400" dirty="0">
              <a:latin typeface="Arial"/>
              <a:ea typeface="Arial"/>
              <a:cs typeface="Arial"/>
              <a:sym typeface="Arial"/>
            </a:endParaRPr>
          </a:p>
        </p:txBody>
      </p:sp>
      <p:sp>
        <p:nvSpPr>
          <p:cNvPr id="114" name="Google Shape;114;g9342193a6a_0_140"/>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115" name="Google Shape;115;g9342193a6a_0_140"/>
          <p:cNvSpPr txBox="1">
            <a:spLocks noGrp="1"/>
          </p:cNvSpPr>
          <p:nvPr>
            <p:ph type="ftr" idx="11"/>
          </p:nvPr>
        </p:nvSpPr>
        <p:spPr>
          <a:xfrm>
            <a:off x="1764506" y="4767263"/>
            <a:ext cx="6372300" cy="273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116" name="Google Shape;116;g9342193a6a_0_14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3" name="Google Shape;113;g9342193a6a_0_140"/>
          <p:cNvSpPr txBox="1">
            <a:spLocks noGrp="1"/>
          </p:cNvSpPr>
          <p:nvPr>
            <p:ph type="body" sz="quarter" idx="13"/>
          </p:nvPr>
        </p:nvSpPr>
        <p:spPr>
          <a:xfrm>
            <a:off x="278600" y="850100"/>
            <a:ext cx="4416534" cy="3744600"/>
          </a:xfrm>
          <a:prstGeom prst="rect">
            <a:avLst/>
          </a:prstGeom>
          <a:noFill/>
          <a:ln>
            <a:noFill/>
          </a:ln>
        </p:spPr>
        <p:txBody>
          <a:bodyPr spcFirstLastPara="1" wrap="square" lIns="91425" tIns="45700" rIns="91425" bIns="45700" anchor="t" anchorCtr="0">
            <a:noAutofit/>
          </a:bodyPr>
          <a:lstStyle/>
          <a:p>
            <a:pPr algn="just">
              <a:spcAft>
                <a:spcPts val="1800"/>
              </a:spcAft>
              <a:buClr>
                <a:schemeClr val="dk1"/>
              </a:buClr>
              <a:buSzPts val="2400"/>
            </a:pPr>
            <a:r>
              <a:rPr lang="en-US" sz="2000" dirty="0"/>
              <a:t>What makes Python special?</a:t>
            </a:r>
            <a:endParaRPr sz="2000" dirty="0"/>
          </a:p>
          <a:p>
            <a:pPr marL="704850" lvl="1" algn="just">
              <a:spcAft>
                <a:spcPts val="1800"/>
              </a:spcAft>
              <a:buSzPts val="2400"/>
            </a:pPr>
            <a:r>
              <a:rPr lang="en-US" sz="1800" dirty="0"/>
              <a:t>it's easy to learn</a:t>
            </a:r>
            <a:endParaRPr sz="1800" dirty="0"/>
          </a:p>
          <a:p>
            <a:pPr marL="704850" lvl="1" algn="just">
              <a:spcAft>
                <a:spcPts val="1200"/>
              </a:spcAft>
              <a:buSzPts val="2400"/>
            </a:pPr>
            <a:r>
              <a:rPr lang="en-US" sz="1800" dirty="0"/>
              <a:t>it's easy to teach</a:t>
            </a:r>
            <a:endParaRPr sz="1800" dirty="0"/>
          </a:p>
          <a:p>
            <a:pPr marL="704850" lvl="1" algn="just">
              <a:spcAft>
                <a:spcPts val="1200"/>
              </a:spcAft>
              <a:buSzPts val="2400"/>
            </a:pPr>
            <a:r>
              <a:rPr lang="en-US" sz="1800" dirty="0"/>
              <a:t>it's easy to use</a:t>
            </a:r>
            <a:endParaRPr sz="1800" dirty="0"/>
          </a:p>
          <a:p>
            <a:pPr marL="704850" lvl="1" algn="just">
              <a:spcAft>
                <a:spcPts val="1200"/>
              </a:spcAft>
              <a:buSzPts val="2400"/>
            </a:pPr>
            <a:r>
              <a:rPr lang="en-US" sz="1800" dirty="0"/>
              <a:t>it's easy to understand</a:t>
            </a:r>
            <a:endParaRPr sz="1800" dirty="0"/>
          </a:p>
          <a:p>
            <a:pPr marL="704850" lvl="1" algn="just">
              <a:spcAft>
                <a:spcPts val="1200"/>
              </a:spcAft>
              <a:buSzPts val="2400"/>
            </a:pPr>
            <a:r>
              <a:rPr lang="en-US" sz="1800" dirty="0"/>
              <a:t>it's easy to obtain, install and deploy</a:t>
            </a:r>
            <a:endParaRPr sz="1800" dirty="0"/>
          </a:p>
        </p:txBody>
      </p:sp>
      <p:pic>
        <p:nvPicPr>
          <p:cNvPr id="117" name="Google Shape;117;g9342193a6a_0_140"/>
          <p:cNvPicPr preferRelativeResize="0"/>
          <p:nvPr/>
        </p:nvPicPr>
        <p:blipFill>
          <a:blip r:embed="rId3">
            <a:alphaModFix/>
          </a:blip>
          <a:stretch>
            <a:fillRect/>
          </a:stretch>
        </p:blipFill>
        <p:spPr>
          <a:xfrm>
            <a:off x="5056166" y="2729101"/>
            <a:ext cx="3316661" cy="1865600"/>
          </a:xfrm>
          <a:prstGeom prst="rect">
            <a:avLst/>
          </a:prstGeom>
          <a:noFill/>
          <a:ln>
            <a:noFill/>
          </a:ln>
        </p:spPr>
      </p:pic>
      <p:pic>
        <p:nvPicPr>
          <p:cNvPr id="118" name="Google Shape;118;g9342193a6a_0_140"/>
          <p:cNvPicPr preferRelativeResize="0"/>
          <p:nvPr/>
        </p:nvPicPr>
        <p:blipFill>
          <a:blip r:embed="rId4">
            <a:alphaModFix/>
          </a:blip>
          <a:stretch>
            <a:fillRect/>
          </a:stretch>
        </p:blipFill>
        <p:spPr>
          <a:xfrm>
            <a:off x="6717927" y="810650"/>
            <a:ext cx="1865589" cy="1865589"/>
          </a:xfrm>
          <a:prstGeom prst="rect">
            <a:avLst/>
          </a:prstGeom>
          <a:noFill/>
          <a:ln>
            <a:noFill/>
          </a:ln>
        </p:spPr>
      </p:pic>
      <p:pic>
        <p:nvPicPr>
          <p:cNvPr id="119" name="Google Shape;119;g9342193a6a_0_140"/>
          <p:cNvPicPr preferRelativeResize="0"/>
          <p:nvPr/>
        </p:nvPicPr>
        <p:blipFill>
          <a:blip r:embed="rId5">
            <a:alphaModFix/>
          </a:blip>
          <a:stretch>
            <a:fillRect/>
          </a:stretch>
        </p:blipFill>
        <p:spPr>
          <a:xfrm>
            <a:off x="4926559" y="1029500"/>
            <a:ext cx="1559943" cy="14986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9342193a6a_0_1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Introduction to Python</a:t>
            </a:r>
            <a:endParaRPr sz="2400" dirty="0">
              <a:latin typeface="Arial"/>
              <a:ea typeface="Arial"/>
              <a:cs typeface="Arial"/>
              <a:sym typeface="Arial"/>
            </a:endParaRPr>
          </a:p>
        </p:txBody>
      </p:sp>
      <p:sp>
        <p:nvSpPr>
          <p:cNvPr id="126" name="Google Shape;126;g9342193a6a_0_15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127" name="Google Shape;127;g9342193a6a_0_157"/>
          <p:cNvSpPr txBox="1">
            <a:spLocks noGrp="1"/>
          </p:cNvSpPr>
          <p:nvPr>
            <p:ph type="ftr" idx="11"/>
          </p:nvPr>
        </p:nvSpPr>
        <p:spPr>
          <a:xfrm>
            <a:off x="1764506" y="4767263"/>
            <a:ext cx="6372300" cy="273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dirty="0"/>
          </a:p>
        </p:txBody>
      </p:sp>
      <p:sp>
        <p:nvSpPr>
          <p:cNvPr id="128" name="Google Shape;128;g9342193a6a_0_15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25" name="Google Shape;125;g9342193a6a_0_157"/>
          <p:cNvSpPr txBox="1">
            <a:spLocks noGrp="1"/>
          </p:cNvSpPr>
          <p:nvPr>
            <p:ph type="body" sz="quarter" idx="13"/>
          </p:nvPr>
        </p:nvSpPr>
        <p:spPr>
          <a:xfrm>
            <a:off x="278600" y="850100"/>
            <a:ext cx="8395200" cy="3744600"/>
          </a:xfrm>
          <a:prstGeom prst="rect">
            <a:avLst/>
          </a:prstGeom>
          <a:noFill/>
          <a:ln>
            <a:noFill/>
          </a:ln>
        </p:spPr>
        <p:txBody>
          <a:bodyPr spcFirstLastPara="1" wrap="square" lIns="91425" tIns="45700" rIns="91425" bIns="45700" anchor="t" anchorCtr="0">
            <a:noAutofit/>
          </a:bodyPr>
          <a:lstStyle/>
          <a:p>
            <a:pPr algn="just">
              <a:spcAft>
                <a:spcPts val="1200"/>
              </a:spcAft>
              <a:buClr>
                <a:schemeClr val="dk1"/>
              </a:buClr>
              <a:buSzPct val="120000"/>
            </a:pPr>
            <a:r>
              <a:rPr lang="en-US" sz="2000" dirty="0"/>
              <a:t>Drawbacks of Python</a:t>
            </a:r>
            <a:endParaRPr sz="2000" dirty="0"/>
          </a:p>
          <a:p>
            <a:pPr marL="704850" lvl="1" algn="just">
              <a:spcAft>
                <a:spcPts val="1200"/>
              </a:spcAft>
              <a:buSzPct val="130000"/>
            </a:pPr>
            <a:r>
              <a:rPr lang="en-US" sz="1800" dirty="0"/>
              <a:t>it's not a speed demon</a:t>
            </a:r>
            <a:endParaRPr sz="1800" dirty="0"/>
          </a:p>
          <a:p>
            <a:pPr marL="704850" lvl="1" algn="just">
              <a:spcAft>
                <a:spcPts val="1800"/>
              </a:spcAft>
              <a:buSzPct val="130000"/>
            </a:pPr>
            <a:r>
              <a:rPr lang="en-US" sz="1800" dirty="0"/>
              <a:t>debugging Python's code can be more difficult than with other </a:t>
            </a:r>
            <a:r>
              <a:rPr lang="en-US" sz="1800" dirty="0" smtClean="0"/>
              <a:t>languages</a:t>
            </a:r>
          </a:p>
          <a:p>
            <a:pPr algn="just">
              <a:spcAft>
                <a:spcPts val="1200"/>
              </a:spcAft>
              <a:buSzPct val="120000"/>
            </a:pPr>
            <a:r>
              <a:rPr lang="en-US" sz="2000" dirty="0" smtClean="0"/>
              <a:t>Some niches where Python is rarely seen</a:t>
            </a:r>
            <a:endParaRPr sz="2000" dirty="0" smtClean="0"/>
          </a:p>
          <a:p>
            <a:pPr lvl="1" algn="just">
              <a:spcAft>
                <a:spcPts val="1200"/>
              </a:spcAft>
              <a:buSzPct val="130000"/>
            </a:pPr>
            <a:r>
              <a:rPr lang="en-US" sz="1800" dirty="0" smtClean="0"/>
              <a:t>low-level programming</a:t>
            </a:r>
            <a:endParaRPr sz="1800" dirty="0" smtClean="0"/>
          </a:p>
          <a:p>
            <a:pPr lvl="1" algn="just">
              <a:spcAft>
                <a:spcPts val="1200"/>
              </a:spcAft>
              <a:buSzPct val="130000"/>
            </a:pPr>
            <a:r>
              <a:rPr lang="en-US" sz="1800" dirty="0" smtClean="0"/>
              <a:t>applications for mobile devices</a:t>
            </a:r>
            <a:endParaRPr sz="1800" dirty="0"/>
          </a:p>
        </p:txBody>
      </p:sp>
      <p:pic>
        <p:nvPicPr>
          <p:cNvPr id="129" name="Google Shape;129;g9342193a6a_0_157"/>
          <p:cNvPicPr preferRelativeResize="0"/>
          <p:nvPr/>
        </p:nvPicPr>
        <p:blipFill>
          <a:blip r:embed="rId3">
            <a:alphaModFix/>
          </a:blip>
          <a:stretch>
            <a:fillRect/>
          </a:stretch>
        </p:blipFill>
        <p:spPr>
          <a:xfrm>
            <a:off x="5825359" y="2656490"/>
            <a:ext cx="2848441" cy="187391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9328cf83cf_0_3"/>
          <p:cNvSpPr txBox="1">
            <a:spLocks noGrp="1"/>
          </p:cNvSpPr>
          <p:nvPr>
            <p:ph type="title"/>
          </p:nvPr>
        </p:nvSpPr>
        <p:spPr>
          <a:xfrm>
            <a:off x="442912" y="3305176"/>
            <a:ext cx="8458200" cy="1021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C0C0C"/>
              </a:buClr>
              <a:buSzPts val="2400"/>
              <a:buFont typeface="Arial"/>
              <a:buNone/>
            </a:pPr>
            <a:r>
              <a:rPr lang="en-US" sz="2400" b="0" dirty="0">
                <a:solidFill>
                  <a:srgbClr val="0C0C0C"/>
                </a:solidFill>
              </a:rPr>
              <a:t>Data types &amp; Variables</a:t>
            </a:r>
            <a:r>
              <a:rPr lang="en-US" sz="2400" b="0" cap="none" dirty="0">
                <a:solidFill>
                  <a:srgbClr val="0C0C0C"/>
                </a:solidFill>
                <a:latin typeface="Arial"/>
                <a:ea typeface="Arial"/>
                <a:cs typeface="Arial"/>
                <a:sym typeface="Arial"/>
              </a:rPr>
              <a:t/>
            </a:r>
            <a:br>
              <a:rPr lang="en-US" sz="2400" b="0" cap="none" dirty="0">
                <a:solidFill>
                  <a:srgbClr val="0C0C0C"/>
                </a:solidFill>
                <a:latin typeface="Arial"/>
                <a:ea typeface="Arial"/>
                <a:cs typeface="Arial"/>
                <a:sym typeface="Arial"/>
              </a:rPr>
            </a:br>
            <a:endParaRPr sz="4400" dirty="0">
              <a:solidFill>
                <a:srgbClr val="0C0C0C"/>
              </a:solidFill>
            </a:endParaRPr>
          </a:p>
        </p:txBody>
      </p:sp>
      <p:sp>
        <p:nvSpPr>
          <p:cNvPr id="135" name="Google Shape;135;g9328cf83cf_0_3"/>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000"/>
              <a:buNone/>
            </a:pPr>
            <a:r>
              <a:rPr lang="en-US" dirty="0">
                <a:latin typeface="Arial"/>
                <a:ea typeface="Arial"/>
                <a:cs typeface="Arial"/>
                <a:sym typeface="Arial"/>
              </a:rPr>
              <a:t>Section </a:t>
            </a:r>
            <a:r>
              <a:rPr lang="en-US" dirty="0"/>
              <a:t>2</a:t>
            </a:r>
            <a:endParaRPr dirty="0">
              <a:latin typeface="Arial"/>
              <a:ea typeface="Arial"/>
              <a:cs typeface="Arial"/>
              <a:sym typeface="Arial"/>
            </a:endParaRPr>
          </a:p>
        </p:txBody>
      </p:sp>
      <p:sp>
        <p:nvSpPr>
          <p:cNvPr id="136" name="Google Shape;136;g9328cf83cf_0_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mtClean="0"/>
              <a:t>08/31/2020</a:t>
            </a:r>
            <a:endParaRPr/>
          </a:p>
        </p:txBody>
      </p:sp>
      <p:sp>
        <p:nvSpPr>
          <p:cNvPr id="137" name="Google Shape;137;g9328cf83cf_0_3"/>
          <p:cNvSpPr txBox="1">
            <a:spLocks noGrp="1"/>
          </p:cNvSpPr>
          <p:nvPr>
            <p:ph type="ftr" sz="quarter" idx="11"/>
          </p:nvPr>
        </p:nvSpPr>
        <p:spPr>
          <a:xfrm>
            <a:off x="1764506" y="4767263"/>
            <a:ext cx="6372300" cy="273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138" name="Google Shape;138;g9328cf83cf_0_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9342193a6a_0_2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Data types</a:t>
            </a:r>
            <a:endParaRPr sz="2400" dirty="0">
              <a:latin typeface="Arial"/>
              <a:ea typeface="Arial"/>
              <a:cs typeface="Arial"/>
              <a:sym typeface="Arial"/>
            </a:endParaRPr>
          </a:p>
        </p:txBody>
      </p:sp>
      <p:sp>
        <p:nvSpPr>
          <p:cNvPr id="145" name="Google Shape;145;g9342193a6a_0_22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146" name="Google Shape;146;g9342193a6a_0_221"/>
          <p:cNvSpPr txBox="1">
            <a:spLocks noGrp="1"/>
          </p:cNvSpPr>
          <p:nvPr>
            <p:ph type="ftr" idx="11"/>
          </p:nvPr>
        </p:nvSpPr>
        <p:spPr>
          <a:xfrm>
            <a:off x="1764506" y="4767263"/>
            <a:ext cx="6372300" cy="273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147" name="Google Shape;147;g9342193a6a_0_2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44" name="Google Shape;144;g9342193a6a_0_221"/>
          <p:cNvSpPr txBox="1">
            <a:spLocks noGrp="1"/>
          </p:cNvSpPr>
          <p:nvPr>
            <p:ph type="body" sz="quarter" idx="13"/>
          </p:nvPr>
        </p:nvSpPr>
        <p:spPr>
          <a:xfrm>
            <a:off x="278605" y="850106"/>
            <a:ext cx="8622600" cy="3744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i="1"/>
              <a:t> </a:t>
            </a:r>
            <a:endParaRPr sz="2400" i="1">
              <a:latin typeface="Arial"/>
              <a:ea typeface="Arial"/>
              <a:cs typeface="Arial"/>
              <a:sym typeface="Arial"/>
            </a:endParaRPr>
          </a:p>
          <a:p>
            <a:pPr marL="342900" lvl="0" indent="0" algn="just" rtl="0">
              <a:spcBef>
                <a:spcPts val="480"/>
              </a:spcBef>
              <a:spcAft>
                <a:spcPts val="0"/>
              </a:spcAft>
              <a:buNone/>
            </a:pPr>
            <a:endParaRPr i="1"/>
          </a:p>
        </p:txBody>
      </p:sp>
      <p:pic>
        <p:nvPicPr>
          <p:cNvPr id="148" name="Google Shape;148;g9342193a6a_0_221"/>
          <p:cNvPicPr preferRelativeResize="0"/>
          <p:nvPr/>
        </p:nvPicPr>
        <p:blipFill>
          <a:blip r:embed="rId3">
            <a:alphaModFix/>
          </a:blip>
          <a:stretch>
            <a:fillRect/>
          </a:stretch>
        </p:blipFill>
        <p:spPr>
          <a:xfrm>
            <a:off x="1328738" y="790574"/>
            <a:ext cx="6900862" cy="3804131"/>
          </a:xfrm>
          <a:prstGeom prst="rect">
            <a:avLst/>
          </a:prstGeom>
          <a:noFill/>
          <a:ln>
            <a:noFill/>
          </a:ln>
        </p:spPr>
      </p:pic>
      <p:sp>
        <p:nvSpPr>
          <p:cNvPr id="149" name="Google Shape;149;g9342193a6a_0_221"/>
          <p:cNvSpPr/>
          <p:nvPr/>
        </p:nvSpPr>
        <p:spPr>
          <a:xfrm>
            <a:off x="2388100" y="2286850"/>
            <a:ext cx="756900" cy="273900"/>
          </a:xfrm>
          <a:prstGeom prst="rightArrow">
            <a:avLst>
              <a:gd name="adj1" fmla="val 5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9342193a6a_0_221"/>
          <p:cNvSpPr/>
          <p:nvPr/>
        </p:nvSpPr>
        <p:spPr>
          <a:xfrm rot="10800000">
            <a:off x="5897300" y="2286850"/>
            <a:ext cx="756900" cy="273900"/>
          </a:xfrm>
          <a:prstGeom prst="rightArrow">
            <a:avLst>
              <a:gd name="adj1" fmla="val 5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9342193a6a_0_1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sz="2400" dirty="0"/>
              <a:t>Variable</a:t>
            </a:r>
            <a:endParaRPr sz="2400" dirty="0">
              <a:latin typeface="Arial"/>
              <a:ea typeface="Arial"/>
              <a:cs typeface="Arial"/>
              <a:sym typeface="Arial"/>
            </a:endParaRPr>
          </a:p>
        </p:txBody>
      </p:sp>
      <p:sp>
        <p:nvSpPr>
          <p:cNvPr id="157" name="Google Shape;157;g9342193a6a_0_128"/>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08/31/2020</a:t>
            </a:r>
            <a:endParaRPr/>
          </a:p>
        </p:txBody>
      </p:sp>
      <p:sp>
        <p:nvSpPr>
          <p:cNvPr id="158" name="Google Shape;158;g9342193a6a_0_128"/>
          <p:cNvSpPr txBox="1">
            <a:spLocks noGrp="1"/>
          </p:cNvSpPr>
          <p:nvPr>
            <p:ph type="ftr" idx="11"/>
          </p:nvPr>
        </p:nvSpPr>
        <p:spPr>
          <a:xfrm>
            <a:off x="1764506" y="4767263"/>
            <a:ext cx="6372300" cy="273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200"/>
              <a:buFont typeface="Calibri"/>
              <a:buNone/>
            </a:pPr>
            <a:r>
              <a:rPr lang="en-US" smtClean="0"/>
              <a:t>09e-BM/DT/FSOFT - ©FPT SOFTWARE – FPT Software Academy - Internal Use</a:t>
            </a:r>
            <a:endParaRPr/>
          </a:p>
        </p:txBody>
      </p:sp>
      <p:sp>
        <p:nvSpPr>
          <p:cNvPr id="159" name="Google Shape;159;g9342193a6a_0_12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56" name="Google Shape;156;g9342193a6a_0_128"/>
          <p:cNvSpPr txBox="1">
            <a:spLocks noGrp="1"/>
          </p:cNvSpPr>
          <p:nvPr>
            <p:ph type="body" sz="quarter" idx="13"/>
          </p:nvPr>
        </p:nvSpPr>
        <p:spPr>
          <a:xfrm>
            <a:off x="278605" y="850106"/>
            <a:ext cx="8622600" cy="3744600"/>
          </a:xfrm>
          <a:prstGeom prst="rect">
            <a:avLst/>
          </a:prstGeom>
          <a:noFill/>
          <a:ln>
            <a:noFill/>
          </a:ln>
        </p:spPr>
        <p:txBody>
          <a:bodyPr spcFirstLastPara="1" wrap="square" lIns="91425" tIns="45700" rIns="91425" bIns="45700" anchor="t" anchorCtr="0">
            <a:noAutofit/>
          </a:bodyPr>
          <a:lstStyle/>
          <a:p>
            <a:pPr algn="just">
              <a:spcBef>
                <a:spcPts val="0"/>
              </a:spcBef>
              <a:spcAft>
                <a:spcPts val="1200"/>
              </a:spcAft>
              <a:buClr>
                <a:schemeClr val="dk1"/>
              </a:buClr>
              <a:buSzPts val="2400"/>
            </a:pPr>
            <a:r>
              <a:rPr lang="en-US" dirty="0"/>
              <a:t>A variable is a named location reserved to store values in the </a:t>
            </a:r>
            <a:r>
              <a:rPr lang="en-US" dirty="0" smtClean="0"/>
              <a:t>memory</a:t>
            </a:r>
            <a:endParaRPr dirty="0"/>
          </a:p>
          <a:p>
            <a:pPr algn="just">
              <a:spcBef>
                <a:spcPts val="0"/>
              </a:spcBef>
              <a:spcAft>
                <a:spcPts val="1200"/>
              </a:spcAft>
              <a:buClr>
                <a:schemeClr val="dk1"/>
              </a:buClr>
              <a:buSzPts val="2400"/>
            </a:pPr>
            <a:r>
              <a:rPr lang="en-US" dirty="0"/>
              <a:t>A variable is created or initialized automatically when you assign a value to it for the first time</a:t>
            </a:r>
            <a:endParaRPr dirty="0">
              <a:sym typeface="Arial"/>
            </a:endParaRPr>
          </a:p>
          <a:p>
            <a:pPr marL="342900" lvl="0" indent="0" algn="just" rtl="0">
              <a:spcBef>
                <a:spcPts val="480"/>
              </a:spcBef>
              <a:spcAft>
                <a:spcPts val="0"/>
              </a:spcAft>
              <a:buNone/>
            </a:pPr>
            <a:endParaRPr dirty="0"/>
          </a:p>
        </p:txBody>
      </p:sp>
      <p:pic>
        <p:nvPicPr>
          <p:cNvPr id="160" name="Google Shape;160;g9342193a6a_0_128"/>
          <p:cNvPicPr preferRelativeResize="0"/>
          <p:nvPr/>
        </p:nvPicPr>
        <p:blipFill>
          <a:blip r:embed="rId3">
            <a:alphaModFix/>
          </a:blip>
          <a:stretch>
            <a:fillRect/>
          </a:stretch>
        </p:blipFill>
        <p:spPr>
          <a:xfrm>
            <a:off x="1764500" y="2713644"/>
            <a:ext cx="5784499" cy="180485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Mate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_Training Material" id="{3074E9C7-3C32-4245-AE1D-CB729965FA60}" vid="{9649C384-6D0A-4A15-8DA9-4B86A156170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1936</Words>
  <Application>Microsoft Office PowerPoint</Application>
  <PresentationFormat>On-screen Show (16:9)</PresentationFormat>
  <Paragraphs>272</Paragraphs>
  <Slides>35</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Template_Training Material</vt:lpstr>
      <vt:lpstr>Programming with Python</vt:lpstr>
      <vt:lpstr>Lesson Objectives</vt:lpstr>
      <vt:lpstr>Introduction to Python </vt:lpstr>
      <vt:lpstr>Introduction to Python</vt:lpstr>
      <vt:lpstr>Introduction to Python</vt:lpstr>
      <vt:lpstr>Introduction to Python</vt:lpstr>
      <vt:lpstr>Data types &amp; Variables </vt:lpstr>
      <vt:lpstr>Data types</vt:lpstr>
      <vt:lpstr>Variable</vt:lpstr>
      <vt:lpstr>Variable Naming Rules</vt:lpstr>
      <vt:lpstr>Operators </vt:lpstr>
      <vt:lpstr>Operators - What is an operator?</vt:lpstr>
      <vt:lpstr>Operators - Arithmetic operators</vt:lpstr>
      <vt:lpstr>Operators - Arithmetic operators</vt:lpstr>
      <vt:lpstr>Operators - Arithmetic operators</vt:lpstr>
      <vt:lpstr>Operators - Arithmetic operators</vt:lpstr>
      <vt:lpstr>Operators - Unary vs binary operators</vt:lpstr>
      <vt:lpstr>Operators - Comparison Operators </vt:lpstr>
      <vt:lpstr>Operators - The hierarchy of priorities</vt:lpstr>
      <vt:lpstr>Loops </vt:lpstr>
      <vt:lpstr>Loops</vt:lpstr>
      <vt:lpstr>Loops - While</vt:lpstr>
      <vt:lpstr>Loops - While</vt:lpstr>
      <vt:lpstr>Loops - For</vt:lpstr>
      <vt:lpstr>Loops - break and continue</vt:lpstr>
      <vt:lpstr>Conditional statements </vt:lpstr>
      <vt:lpstr>Conditional execution</vt:lpstr>
      <vt:lpstr>Conditional if statement</vt:lpstr>
      <vt:lpstr>Conditional if else statement</vt:lpstr>
      <vt:lpstr>Conditional if elif else statement</vt:lpstr>
      <vt:lpstr>Strings </vt:lpstr>
      <vt:lpstr>Strings Operators</vt:lpstr>
      <vt:lpstr>Strings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Python</dc:title>
  <dc:creator>Ly Tuan Linh (FHO.FWA)</dc:creator>
  <cp:lastModifiedBy>Tran Duc Tam (G0.HN)</cp:lastModifiedBy>
  <cp:revision>64</cp:revision>
  <dcterms:created xsi:type="dcterms:W3CDTF">2015-08-31T01:44:46Z</dcterms:created>
  <dcterms:modified xsi:type="dcterms:W3CDTF">2020-12-28T08:21:05Z</dcterms:modified>
</cp:coreProperties>
</file>