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8" r:id="rId14"/>
    <p:sldId id="292" r:id="rId15"/>
    <p:sldId id="301" r:id="rId16"/>
    <p:sldId id="310" r:id="rId17"/>
    <p:sldId id="311" r:id="rId18"/>
    <p:sldId id="312" r:id="rId19"/>
    <p:sldId id="307" r:id="rId20"/>
    <p:sldId id="314" r:id="rId21"/>
    <p:sldId id="309" r:id="rId22"/>
    <p:sldId id="291" r:id="rId23"/>
    <p:sldId id="302" r:id="rId24"/>
    <p:sldId id="303" r:id="rId25"/>
    <p:sldId id="304" r:id="rId26"/>
    <p:sldId id="305" r:id="rId27"/>
    <p:sldId id="306" r:id="rId28"/>
    <p:sldId id="313" r:id="rId29"/>
    <p:sldId id="290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5" roundtripDataSignature="AMtx7mjXmJTWYhhm/xSz0gSmPaul1yro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ABDE63-CC35-4552-9122-1EA417A8C921}" v="196" dt="2020-09-21T02:41:24.284"/>
    <p1510:client id="{7A646912-D385-44F1-89F4-078439BE83BD}" v="10" dt="2020-09-21T03:07:29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44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ùi Trần Tiến" userId="d8e561bc85d64acb" providerId="Windows Live" clId="Web-{43ABDE63-CC35-4552-9122-1EA417A8C921}"/>
    <pc:docChg chg="addSld delSld modSld sldOrd">
      <pc:chgData name="Bùi Trần Tiến" userId="d8e561bc85d64acb" providerId="Windows Live" clId="Web-{43ABDE63-CC35-4552-9122-1EA417A8C921}" dt="2020-09-21T02:41:21.847" v="183" actId="20577"/>
      <pc:docMkLst>
        <pc:docMk/>
      </pc:docMkLst>
      <pc:sldChg chg="modSp">
        <pc:chgData name="Bùi Trần Tiến" userId="d8e561bc85d64acb" providerId="Windows Live" clId="Web-{43ABDE63-CC35-4552-9122-1EA417A8C921}" dt="2020-09-21T02:41:20.066" v="181" actId="20577"/>
        <pc:sldMkLst>
          <pc:docMk/>
          <pc:sldMk cId="0" sldId="256"/>
        </pc:sldMkLst>
        <pc:spChg chg="mod">
          <ac:chgData name="Bùi Trần Tiến" userId="d8e561bc85d64acb" providerId="Windows Live" clId="Web-{43ABDE63-CC35-4552-9122-1EA417A8C921}" dt="2020-09-21T02:41:20.066" v="181" actId="20577"/>
          <ac:spMkLst>
            <pc:docMk/>
            <pc:sldMk cId="0" sldId="256"/>
            <ac:spMk id="75" creationId="{00000000-0000-0000-0000-000000000000}"/>
          </ac:spMkLst>
        </pc:spChg>
      </pc:sldChg>
      <pc:sldChg chg="addSp modSp ord">
        <pc:chgData name="Bùi Trần Tiến" userId="d8e561bc85d64acb" providerId="Windows Live" clId="Web-{43ABDE63-CC35-4552-9122-1EA417A8C921}" dt="2020-09-21T02:35:07.571" v="98" actId="20577"/>
        <pc:sldMkLst>
          <pc:docMk/>
          <pc:sldMk cId="2688800191" sldId="307"/>
        </pc:sldMkLst>
        <pc:spChg chg="add mod">
          <ac:chgData name="Bùi Trần Tiến" userId="d8e561bc85d64acb" providerId="Windows Live" clId="Web-{43ABDE63-CC35-4552-9122-1EA417A8C921}" dt="2020-09-21T02:32:57.896" v="81" actId="14100"/>
          <ac:spMkLst>
            <pc:docMk/>
            <pc:sldMk cId="2688800191" sldId="307"/>
            <ac:spMk id="2" creationId="{9CF7E4AE-C363-4A4F-BA29-0A9E94E81583}"/>
          </ac:spMkLst>
        </pc:spChg>
        <pc:spChg chg="add mod">
          <ac:chgData name="Bùi Trần Tiến" userId="d8e561bc85d64acb" providerId="Windows Live" clId="Web-{43ABDE63-CC35-4552-9122-1EA417A8C921}" dt="2020-09-21T02:35:07.571" v="98" actId="20577"/>
          <ac:spMkLst>
            <pc:docMk/>
            <pc:sldMk cId="2688800191" sldId="307"/>
            <ac:spMk id="3" creationId="{471B5C23-ADBE-457A-864A-BBAC4EBEAD86}"/>
          </ac:spMkLst>
        </pc:spChg>
        <pc:spChg chg="mod">
          <ac:chgData name="Bùi Trần Tiến" userId="d8e561bc85d64acb" providerId="Windows Live" clId="Web-{43ABDE63-CC35-4552-9122-1EA417A8C921}" dt="2020-09-21T02:34:45.008" v="88" actId="20577"/>
          <ac:spMkLst>
            <pc:docMk/>
            <pc:sldMk cId="2688800191" sldId="307"/>
            <ac:spMk id="102" creationId="{00000000-0000-0000-0000-000000000000}"/>
          </ac:spMkLst>
        </pc:spChg>
      </pc:sldChg>
      <pc:sldChg chg="modSp">
        <pc:chgData name="Bùi Trần Tiến" userId="d8e561bc85d64acb" providerId="Windows Live" clId="Web-{43ABDE63-CC35-4552-9122-1EA417A8C921}" dt="2020-09-21T02:02:50.865" v="6" actId="20577"/>
        <pc:sldMkLst>
          <pc:docMk/>
          <pc:sldMk cId="637229646" sldId="309"/>
        </pc:sldMkLst>
        <pc:spChg chg="mod">
          <ac:chgData name="Bùi Trần Tiến" userId="d8e561bc85d64acb" providerId="Windows Live" clId="Web-{43ABDE63-CC35-4552-9122-1EA417A8C921}" dt="2020-09-21T02:02:50.865" v="6" actId="20577"/>
          <ac:spMkLst>
            <pc:docMk/>
            <pc:sldMk cId="637229646" sldId="309"/>
            <ac:spMk id="8" creationId="{00000000-0000-0000-0000-000000000000}"/>
          </ac:spMkLst>
        </pc:spChg>
      </pc:sldChg>
      <pc:sldChg chg="modSp add ord replId">
        <pc:chgData name="Bùi Trần Tiến" userId="d8e561bc85d64acb" providerId="Windows Live" clId="Web-{43ABDE63-CC35-4552-9122-1EA417A8C921}" dt="2020-09-21T02:02:59.037" v="12" actId="20577"/>
        <pc:sldMkLst>
          <pc:docMk/>
          <pc:sldMk cId="2998840674" sldId="310"/>
        </pc:sldMkLst>
        <pc:spChg chg="mod">
          <ac:chgData name="Bùi Trần Tiến" userId="d8e561bc85d64acb" providerId="Windows Live" clId="Web-{43ABDE63-CC35-4552-9122-1EA417A8C921}" dt="2020-09-21T02:02:59.037" v="12" actId="20577"/>
          <ac:spMkLst>
            <pc:docMk/>
            <pc:sldMk cId="2998840674" sldId="310"/>
            <ac:spMk id="5" creationId="{00000000-0000-0000-0000-000000000000}"/>
          </ac:spMkLst>
        </pc:spChg>
        <pc:spChg chg="mod">
          <ac:chgData name="Bùi Trần Tiến" userId="d8e561bc85d64acb" providerId="Windows Live" clId="Web-{43ABDE63-CC35-4552-9122-1EA417A8C921}" dt="2020-09-21T02:02:47.427" v="3" actId="20577"/>
          <ac:spMkLst>
            <pc:docMk/>
            <pc:sldMk cId="2998840674" sldId="310"/>
            <ac:spMk id="6" creationId="{00000000-0000-0000-0000-000000000000}"/>
          </ac:spMkLst>
        </pc:spChg>
      </pc:sldChg>
      <pc:sldChg chg="addSp delSp modSp add ord replId">
        <pc:chgData name="Bùi Trần Tiến" userId="d8e561bc85d64acb" providerId="Windows Live" clId="Web-{43ABDE63-CC35-4552-9122-1EA417A8C921}" dt="2020-09-21T02:15:01.415" v="40" actId="14100"/>
        <pc:sldMkLst>
          <pc:docMk/>
          <pc:sldMk cId="1078504854" sldId="311"/>
        </pc:sldMkLst>
        <pc:spChg chg="del">
          <ac:chgData name="Bùi Trần Tiến" userId="d8e561bc85d64acb" providerId="Windows Live" clId="Web-{43ABDE63-CC35-4552-9122-1EA417A8C921}" dt="2020-09-21T02:07:24.653" v="26"/>
          <ac:spMkLst>
            <pc:docMk/>
            <pc:sldMk cId="1078504854" sldId="311"/>
            <ac:spMk id="2" creationId="{00000000-0000-0000-0000-000000000000}"/>
          </ac:spMkLst>
        </pc:spChg>
        <pc:spChg chg="add del mod">
          <ac:chgData name="Bùi Trần Tiến" userId="d8e561bc85d64acb" providerId="Windows Live" clId="Web-{43ABDE63-CC35-4552-9122-1EA417A8C921}" dt="2020-09-21T02:14:52.899" v="36"/>
          <ac:spMkLst>
            <pc:docMk/>
            <pc:sldMk cId="1078504854" sldId="311"/>
            <ac:spMk id="3" creationId="{D081A043-BB7D-4289-A2C9-9E86B33BC1E8}"/>
          </ac:spMkLst>
        </pc:spChg>
        <pc:spChg chg="add mod">
          <ac:chgData name="Bùi Trần Tiến" userId="d8e561bc85d64acb" providerId="Windows Live" clId="Web-{43ABDE63-CC35-4552-9122-1EA417A8C921}" dt="2020-09-21T02:15:01.415" v="40" actId="14100"/>
          <ac:spMkLst>
            <pc:docMk/>
            <pc:sldMk cId="1078504854" sldId="311"/>
            <ac:spMk id="4" creationId="{398D1FE7-4F47-4EE8-886F-ED56CFDFBE9A}"/>
          </ac:spMkLst>
        </pc:spChg>
        <pc:spChg chg="mod">
          <ac:chgData name="Bùi Trần Tiến" userId="d8e561bc85d64acb" providerId="Windows Live" clId="Web-{43ABDE63-CC35-4552-9122-1EA417A8C921}" dt="2020-09-21T02:03:13.584" v="18" actId="20577"/>
          <ac:spMkLst>
            <pc:docMk/>
            <pc:sldMk cId="1078504854" sldId="311"/>
            <ac:spMk id="101" creationId="{00000000-0000-0000-0000-000000000000}"/>
          </ac:spMkLst>
        </pc:spChg>
        <pc:spChg chg="mod">
          <ac:chgData name="Bùi Trần Tiến" userId="d8e561bc85d64acb" providerId="Windows Live" clId="Web-{43ABDE63-CC35-4552-9122-1EA417A8C921}" dt="2020-09-21T02:07:37.653" v="28"/>
          <ac:spMkLst>
            <pc:docMk/>
            <pc:sldMk cId="1078504854" sldId="311"/>
            <ac:spMk id="102" creationId="{00000000-0000-0000-0000-000000000000}"/>
          </ac:spMkLst>
        </pc:spChg>
      </pc:sldChg>
      <pc:sldChg chg="addSp delSp modSp add replId">
        <pc:chgData name="Bùi Trần Tiến" userId="d8e561bc85d64acb" providerId="Windows Live" clId="Web-{43ABDE63-CC35-4552-9122-1EA417A8C921}" dt="2020-09-21T02:28:36.296" v="63" actId="14100"/>
        <pc:sldMkLst>
          <pc:docMk/>
          <pc:sldMk cId="4184716416" sldId="312"/>
        </pc:sldMkLst>
        <pc:spChg chg="add mod">
          <ac:chgData name="Bùi Trần Tiến" userId="d8e561bc85d64acb" providerId="Windows Live" clId="Web-{43ABDE63-CC35-4552-9122-1EA417A8C921}" dt="2020-09-21T02:26:25.948" v="53" actId="20577"/>
          <ac:spMkLst>
            <pc:docMk/>
            <pc:sldMk cId="4184716416" sldId="312"/>
            <ac:spMk id="2" creationId="{FCCBFEFA-B1AE-481A-9124-A42834A8AE63}"/>
          </ac:spMkLst>
        </pc:spChg>
        <pc:spChg chg="add mod">
          <ac:chgData name="Bùi Trần Tiến" userId="d8e561bc85d64acb" providerId="Windows Live" clId="Web-{43ABDE63-CC35-4552-9122-1EA417A8C921}" dt="2020-09-21T02:28:36.296" v="63" actId="14100"/>
          <ac:spMkLst>
            <pc:docMk/>
            <pc:sldMk cId="4184716416" sldId="312"/>
            <ac:spMk id="3" creationId="{E9D13CF7-758E-4963-805A-4E961DB9DF25}"/>
          </ac:spMkLst>
        </pc:spChg>
        <pc:spChg chg="del">
          <ac:chgData name="Bùi Trần Tiến" userId="d8e561bc85d64acb" providerId="Windows Live" clId="Web-{43ABDE63-CC35-4552-9122-1EA417A8C921}" dt="2020-09-21T02:25:57.323" v="45"/>
          <ac:spMkLst>
            <pc:docMk/>
            <pc:sldMk cId="4184716416" sldId="312"/>
            <ac:spMk id="4" creationId="{398D1FE7-4F47-4EE8-886F-ED56CFDFBE9A}"/>
          </ac:spMkLst>
        </pc:spChg>
        <pc:spChg chg="mod">
          <ac:chgData name="Bùi Trần Tiến" userId="d8e561bc85d64acb" providerId="Windows Live" clId="Web-{43ABDE63-CC35-4552-9122-1EA417A8C921}" dt="2020-09-21T02:28:26.952" v="59" actId="20577"/>
          <ac:spMkLst>
            <pc:docMk/>
            <pc:sldMk cId="4184716416" sldId="312"/>
            <ac:spMk id="102" creationId="{00000000-0000-0000-0000-000000000000}"/>
          </ac:spMkLst>
        </pc:spChg>
      </pc:sldChg>
      <pc:sldChg chg="add del replId">
        <pc:chgData name="Bùi Trần Tiến" userId="d8e561bc85d64acb" providerId="Windows Live" clId="Web-{43ABDE63-CC35-4552-9122-1EA417A8C921}" dt="2020-09-21T02:29:36.703" v="65"/>
        <pc:sldMkLst>
          <pc:docMk/>
          <pc:sldMk cId="1035925146" sldId="313"/>
        </pc:sldMkLst>
      </pc:sldChg>
      <pc:sldChg chg="add replId">
        <pc:chgData name="Bùi Trần Tiến" userId="d8e561bc85d64acb" providerId="Windows Live" clId="Web-{43ABDE63-CC35-4552-9122-1EA417A8C921}" dt="2020-09-21T02:30:25.923" v="66"/>
        <pc:sldMkLst>
          <pc:docMk/>
          <pc:sldMk cId="2464525553" sldId="313"/>
        </pc:sldMkLst>
      </pc:sldChg>
      <pc:sldChg chg="addSp delSp modSp add replId modNotes">
        <pc:chgData name="Bùi Trần Tiến" userId="d8e561bc85d64acb" providerId="Windows Live" clId="Web-{43ABDE63-CC35-4552-9122-1EA417A8C921}" dt="2020-09-21T02:40:41.846" v="180"/>
        <pc:sldMkLst>
          <pc:docMk/>
          <pc:sldMk cId="1013364976" sldId="314"/>
        </pc:sldMkLst>
        <pc:spChg chg="del">
          <ac:chgData name="Bùi Trần Tiến" userId="d8e561bc85d64acb" providerId="Windows Live" clId="Web-{43ABDE63-CC35-4552-9122-1EA417A8C921}" dt="2020-09-21T02:37:15.887" v="111"/>
          <ac:spMkLst>
            <pc:docMk/>
            <pc:sldMk cId="1013364976" sldId="314"/>
            <ac:spMk id="2" creationId="{9CF7E4AE-C363-4A4F-BA29-0A9E94E81583}"/>
          </ac:spMkLst>
        </pc:spChg>
        <pc:spChg chg="del">
          <ac:chgData name="Bùi Trần Tiến" userId="d8e561bc85d64acb" providerId="Windows Live" clId="Web-{43ABDE63-CC35-4552-9122-1EA417A8C921}" dt="2020-09-21T02:38:37.093" v="128"/>
          <ac:spMkLst>
            <pc:docMk/>
            <pc:sldMk cId="1013364976" sldId="314"/>
            <ac:spMk id="3" creationId="{471B5C23-ADBE-457A-864A-BBAC4EBEAD86}"/>
          </ac:spMkLst>
        </pc:spChg>
        <pc:spChg chg="add mod">
          <ac:chgData name="Bùi Trần Tiến" userId="d8e561bc85d64acb" providerId="Windows Live" clId="Web-{43ABDE63-CC35-4552-9122-1EA417A8C921}" dt="2020-09-21T02:37:28.997" v="117" actId="1076"/>
          <ac:spMkLst>
            <pc:docMk/>
            <pc:sldMk cId="1013364976" sldId="314"/>
            <ac:spMk id="4" creationId="{ADCCF7F9-43C3-4608-A39D-201452DAFA88}"/>
          </ac:spMkLst>
        </pc:spChg>
        <pc:spChg chg="add mod">
          <ac:chgData name="Bùi Trần Tiến" userId="d8e561bc85d64acb" providerId="Windows Live" clId="Web-{43ABDE63-CC35-4552-9122-1EA417A8C921}" dt="2020-09-21T02:39:08.734" v="140" actId="20577"/>
          <ac:spMkLst>
            <pc:docMk/>
            <pc:sldMk cId="1013364976" sldId="314"/>
            <ac:spMk id="5" creationId="{FE472314-1FC8-4183-9522-AAF9B2C80D21}"/>
          </ac:spMkLst>
        </pc:spChg>
        <pc:spChg chg="mod">
          <ac:chgData name="Bùi Trần Tiến" userId="d8e561bc85d64acb" providerId="Windows Live" clId="Web-{43ABDE63-CC35-4552-9122-1EA417A8C921}" dt="2020-09-21T02:40:27.424" v="178" actId="20577"/>
          <ac:spMkLst>
            <pc:docMk/>
            <pc:sldMk cId="1013364976" sldId="314"/>
            <ac:spMk id="102" creationId="{00000000-0000-0000-0000-000000000000}"/>
          </ac:spMkLst>
        </pc:spChg>
      </pc:sldChg>
    </pc:docChg>
  </pc:docChgLst>
  <pc:docChgLst>
    <pc:chgData name="Bùi Trần Tiến" userId="d8e561bc85d64acb" providerId="Windows Live" clId="Web-{7A646912-D385-44F1-89F4-078439BE83BD}"/>
    <pc:docChg chg="modSld">
      <pc:chgData name="Bùi Trần Tiến" userId="d8e561bc85d64acb" providerId="Windows Live" clId="Web-{7A646912-D385-44F1-89F4-078439BE83BD}" dt="2020-09-21T03:07:28.109" v="8" actId="20577"/>
      <pc:docMkLst>
        <pc:docMk/>
      </pc:docMkLst>
      <pc:sldChg chg="delSp">
        <pc:chgData name="Bùi Trần Tiến" userId="d8e561bc85d64acb" providerId="Windows Live" clId="Web-{7A646912-D385-44F1-89F4-078439BE83BD}" dt="2020-09-21T03:06:35.405" v="0"/>
        <pc:sldMkLst>
          <pc:docMk/>
          <pc:sldMk cId="1408564354" sldId="293"/>
        </pc:sldMkLst>
        <pc:picChg chg="del">
          <ac:chgData name="Bùi Trần Tiến" userId="d8e561bc85d64acb" providerId="Windows Live" clId="Web-{7A646912-D385-44F1-89F4-078439BE83BD}" dt="2020-09-21T03:06:35.405" v="0"/>
          <ac:picMkLst>
            <pc:docMk/>
            <pc:sldMk cId="1408564354" sldId="293"/>
            <ac:picMk id="4" creationId="{00000000-0000-0000-0000-000000000000}"/>
          </ac:picMkLst>
        </pc:picChg>
      </pc:sldChg>
      <pc:sldChg chg="delSp modSp">
        <pc:chgData name="Bùi Trần Tiến" userId="d8e561bc85d64acb" providerId="Windows Live" clId="Web-{7A646912-D385-44F1-89F4-078439BE83BD}" dt="2020-09-21T03:07:09.312" v="2" actId="1076"/>
        <pc:sldMkLst>
          <pc:docMk/>
          <pc:sldMk cId="2097239491" sldId="295"/>
        </pc:sldMkLst>
        <pc:spChg chg="mod">
          <ac:chgData name="Bùi Trần Tiến" userId="d8e561bc85d64acb" providerId="Windows Live" clId="Web-{7A646912-D385-44F1-89F4-078439BE83BD}" dt="2020-09-21T03:07:09.312" v="2" actId="1076"/>
          <ac:spMkLst>
            <pc:docMk/>
            <pc:sldMk cId="2097239491" sldId="295"/>
            <ac:spMk id="4" creationId="{00000000-0000-0000-0000-000000000000}"/>
          </ac:spMkLst>
        </pc:spChg>
        <pc:picChg chg="del">
          <ac:chgData name="Bùi Trần Tiến" userId="d8e561bc85d64acb" providerId="Windows Live" clId="Web-{7A646912-D385-44F1-89F4-078439BE83BD}" dt="2020-09-21T03:06:41.405" v="1"/>
          <ac:picMkLst>
            <pc:docMk/>
            <pc:sldMk cId="2097239491" sldId="295"/>
            <ac:picMk id="10" creationId="{00000000-0000-0000-0000-000000000000}"/>
          </ac:picMkLst>
        </pc:picChg>
      </pc:sldChg>
      <pc:sldChg chg="delSp modSp">
        <pc:chgData name="Bùi Trần Tiến" userId="d8e561bc85d64acb" providerId="Windows Live" clId="Web-{7A646912-D385-44F1-89F4-078439BE83BD}" dt="2020-09-21T03:07:15.406" v="4" actId="1076"/>
        <pc:sldMkLst>
          <pc:docMk/>
          <pc:sldMk cId="28462369" sldId="296"/>
        </pc:sldMkLst>
        <pc:spChg chg="mod">
          <ac:chgData name="Bùi Trần Tiến" userId="d8e561bc85d64acb" providerId="Windows Live" clId="Web-{7A646912-D385-44F1-89F4-078439BE83BD}" dt="2020-09-21T03:07:15.406" v="4" actId="1076"/>
          <ac:spMkLst>
            <pc:docMk/>
            <pc:sldMk cId="28462369" sldId="296"/>
            <ac:spMk id="2" creationId="{00000000-0000-0000-0000-000000000000}"/>
          </ac:spMkLst>
        </pc:spChg>
        <pc:picChg chg="del">
          <ac:chgData name="Bùi Trần Tiến" userId="d8e561bc85d64acb" providerId="Windows Live" clId="Web-{7A646912-D385-44F1-89F4-078439BE83BD}" dt="2020-09-21T03:07:12.250" v="3"/>
          <ac:picMkLst>
            <pc:docMk/>
            <pc:sldMk cId="28462369" sldId="296"/>
            <ac:picMk id="10" creationId="{00000000-0000-0000-0000-000000000000}"/>
          </ac:picMkLst>
        </pc:picChg>
      </pc:sldChg>
      <pc:sldChg chg="delSp modSp">
        <pc:chgData name="Bùi Trần Tiến" userId="d8e561bc85d64acb" providerId="Windows Live" clId="Web-{7A646912-D385-44F1-89F4-078439BE83BD}" dt="2020-09-21T03:07:28.109" v="7" actId="20577"/>
        <pc:sldMkLst>
          <pc:docMk/>
          <pc:sldMk cId="816070085" sldId="297"/>
        </pc:sldMkLst>
        <pc:spChg chg="mod">
          <ac:chgData name="Bùi Trần Tiến" userId="d8e561bc85d64acb" providerId="Windows Live" clId="Web-{7A646912-D385-44F1-89F4-078439BE83BD}" dt="2020-09-21T03:07:28.109" v="7" actId="20577"/>
          <ac:spMkLst>
            <pc:docMk/>
            <pc:sldMk cId="816070085" sldId="297"/>
            <ac:spMk id="3" creationId="{00000000-0000-0000-0000-000000000000}"/>
          </ac:spMkLst>
        </pc:spChg>
        <pc:picChg chg="del">
          <ac:chgData name="Bùi Trần Tiến" userId="d8e561bc85d64acb" providerId="Windows Live" clId="Web-{7A646912-D385-44F1-89F4-078439BE83BD}" dt="2020-09-21T03:07:19.406" v="5"/>
          <ac:picMkLst>
            <pc:docMk/>
            <pc:sldMk cId="816070085" sldId="297"/>
            <ac:picMk id="1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328cf83cf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9328cf83cf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5850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328cf83cf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9328cf83cf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9187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328cf83cf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9328cf83cf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5175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328cf83cf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9328cf83cf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578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328cf83cf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9328cf83cf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238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328cf83cf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9328cf83cf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358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328cf83cf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9328cf83cf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1305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328cf83cf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9328cf83cf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37831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328cf83cf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r>
              <a:rPr lang="en-US" b="1" dirty="0"/>
              <a:t>Note:</a:t>
            </a:r>
            <a:r>
              <a:rPr lang="en-US" dirty="0"/>
              <a:t> If the item to remove does not exist, discard() will </a:t>
            </a:r>
            <a:r>
              <a:rPr lang="en-US" b="1" dirty="0"/>
              <a:t>NOT</a:t>
            </a:r>
            <a:r>
              <a:rPr lang="en-US" dirty="0"/>
              <a:t> raise an error.</a:t>
            </a:r>
          </a:p>
        </p:txBody>
      </p:sp>
      <p:sp>
        <p:nvSpPr>
          <p:cNvPr id="99" name="Google Shape;99;g9328cf83cf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4203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328cf83cf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9328cf83cf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3025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328cf83cf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9328cf83cf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26997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328cf83cf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9328cf83cf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34678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328cf83cf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9328cf83cf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9484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328cf83cf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9328cf83cf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37946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328cf83cf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9328cf83cf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24935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328cf83cf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9328cf83cf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91062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7" name="Google Shape;40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328cf83cf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9328cf83cf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328cf83cf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9328cf83cf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2918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328cf83cf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9328cf83cf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3903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328cf83cf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9328cf83cf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1922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328cf83cf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9328cf83cf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2541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328cf83cf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9328cf83cf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6639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39" y="0"/>
            <a:ext cx="912412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3"/>
          <p:cNvSpPr txBox="1">
            <a:spLocks noGrp="1"/>
          </p:cNvSpPr>
          <p:nvPr>
            <p:ph type="ctrTitle"/>
          </p:nvPr>
        </p:nvSpPr>
        <p:spPr>
          <a:xfrm>
            <a:off x="171450" y="1743789"/>
            <a:ext cx="6179344" cy="678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  <a:defRPr sz="3200">
                <a:solidFill>
                  <a:srgbClr val="FF66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ubTitle" idx="1"/>
          </p:nvPr>
        </p:nvSpPr>
        <p:spPr>
          <a:xfrm>
            <a:off x="171450" y="2571750"/>
            <a:ext cx="6179344" cy="4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rgbClr val="99CCFF"/>
              </a:buClr>
              <a:buSzPts val="2000"/>
              <a:buNone/>
              <a:defRPr sz="2000" i="1">
                <a:solidFill>
                  <a:srgbClr val="99CCF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171450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B403586-BE4B-4178-8ECA-0ADABA38288A}" type="datetime1">
              <a:rPr lang="en-US" smtClean="0"/>
              <a:t>12/28/2020</a:t>
            </a:fld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1868557" y="4767263"/>
            <a:ext cx="613958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 smtClean="0"/>
              <a:t>09e-BM/DT/FSOFT - ©FPT SOFTWARE – FPT Software Academy - Internal Use</a:t>
            </a:r>
            <a:endParaRPr dirty="0"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122444" y="4767263"/>
            <a:ext cx="56435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E025B7C-C2F7-42E7-A205-B36EB68DF3B9}" type="datetime1">
              <a:rPr lang="en-US" smtClean="0"/>
              <a:t>12/28/2020</a:t>
            </a:fld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09e-BM/DT/FSOFT - ©FPT SOFTWARE – FPT Software Academy - Internal Use</a:t>
            </a:r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77813" y="725714"/>
            <a:ext cx="8623300" cy="39843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442912" y="3305176"/>
            <a:ext cx="8458199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200"/>
              <a:buFont typeface="Arial"/>
              <a:buNone/>
              <a:defRPr sz="3200" b="1" cap="none">
                <a:solidFill>
                  <a:srgbClr val="E36C0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442912" y="2180035"/>
            <a:ext cx="8458199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27432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dt" idx="10"/>
          </p:nvPr>
        </p:nvSpPr>
        <p:spPr>
          <a:xfrm>
            <a:off x="442913" y="4767263"/>
            <a:ext cx="120300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7E0F6B8-2E5E-4239-909E-C55DB9408386}" type="datetime1">
              <a:rPr lang="en-US" smtClean="0"/>
              <a:t>12/28/2020</a:t>
            </a:fld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09e-BM/DT/FSOFT - ©FPT SOFTWARE – FPT Software Academy - Internal Use</a:t>
            </a:r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0D7FD75-8044-413D-A96E-D3D80ECA3C5C}" type="datetime1">
              <a:rPr lang="en-US" smtClean="0"/>
              <a:t>12/28/2020</a:t>
            </a:fld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09e-BM/DT/FSOFT - ©FPT SOFTWARE – FPT Software Academy - Internal Use</a:t>
            </a:r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278606" y="900113"/>
            <a:ext cx="4217194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4648200" y="900113"/>
            <a:ext cx="4252912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CC414AA-8C60-4DE3-A439-0318B8C3EDC5}" type="datetime1">
              <a:rPr lang="en-US" smtClean="0"/>
              <a:t>12/28/2020</a:t>
            </a:fld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09e-BM/DT/FSOFT - ©FPT SOFTWARE – FPT Software Academy - Internal Use</a:t>
            </a:r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063B6FA-328C-434D-A870-AF8D72BF498E}" type="datetime1">
              <a:rPr lang="en-US" smtClean="0"/>
              <a:t>12/28/2020</a:t>
            </a:fld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09e-BM/DT/FSOFT - ©FPT SOFTWARE – FPT Software Academy - Internal Use</a:t>
            </a:r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body" idx="1"/>
          </p:nvPr>
        </p:nvSpPr>
        <p:spPr>
          <a:xfrm>
            <a:off x="278606" y="900113"/>
            <a:ext cx="4217194" cy="2221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body" idx="2"/>
          </p:nvPr>
        </p:nvSpPr>
        <p:spPr>
          <a:xfrm>
            <a:off x="4648200" y="900113"/>
            <a:ext cx="4252912" cy="2221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3"/>
          </p:nvPr>
        </p:nvSpPr>
        <p:spPr>
          <a:xfrm>
            <a:off x="278606" y="3258343"/>
            <a:ext cx="8622506" cy="134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157162" y="55784"/>
            <a:ext cx="7100888" cy="54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157161" y="858441"/>
            <a:ext cx="4271963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157161" y="1338261"/>
            <a:ext cx="4271963" cy="3276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3"/>
          </p:nvPr>
        </p:nvSpPr>
        <p:spPr>
          <a:xfrm>
            <a:off x="4600575" y="845344"/>
            <a:ext cx="4300537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4"/>
          </p:nvPr>
        </p:nvSpPr>
        <p:spPr>
          <a:xfrm>
            <a:off x="4600575" y="1325165"/>
            <a:ext cx="4300537" cy="3289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dt" idx="10"/>
          </p:nvPr>
        </p:nvSpPr>
        <p:spPr>
          <a:xfrm>
            <a:off x="157163" y="4767263"/>
            <a:ext cx="148875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9DA60F9-75E3-46DB-997B-F11B3EBB2941}" type="datetime1">
              <a:rPr lang="en-US" smtClean="0"/>
              <a:t>12/28/2020</a:t>
            </a:fld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09e-BM/DT/FSOFT - ©FPT SOFTWARE – FPT Software Academy - Internal Use</a:t>
            </a:r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body" idx="1"/>
          </p:nvPr>
        </p:nvSpPr>
        <p:spPr>
          <a:xfrm rot="5400000">
            <a:off x="2717600" y="-1588889"/>
            <a:ext cx="3744517" cy="8622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493C0AC-11EB-4200-BF5E-F7A14631BADD}" type="datetime1">
              <a:rPr lang="en-US" smtClean="0"/>
              <a:t>12/28/2020</a:t>
            </a:fld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09e-BM/DT/FSOFT - ©FPT SOFTWARE – FPT Software Academy - Internal Use</a:t>
            </a:r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939" y="0"/>
            <a:ext cx="912412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2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body" idx="1"/>
          </p:nvPr>
        </p:nvSpPr>
        <p:spPr>
          <a:xfrm>
            <a:off x="278605" y="696686"/>
            <a:ext cx="8622507" cy="3897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C2569018-F0E8-49B5-A1C3-5045A07083C2}" type="datetime1">
              <a:rPr lang="en-US" smtClean="0"/>
              <a:t>12/28/2020</a:t>
            </a:fld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09e-BM/DT/FSOFT - ©FPT SOFTWARE – FPT Software Academy - Internal Use</a:t>
            </a:r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xfrm>
            <a:off x="171450" y="1743789"/>
            <a:ext cx="6179344" cy="678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</a:pPr>
            <a:r>
              <a:rPr lang="en-US" dirty="0"/>
              <a:t>Programming with Python</a:t>
            </a:r>
            <a:endParaRPr dirty="0"/>
          </a:p>
        </p:txBody>
      </p:sp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171450" y="2571750"/>
            <a:ext cx="61794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CCFF"/>
              </a:buClr>
              <a:buSzPts val="2000"/>
              <a:buNone/>
            </a:pPr>
            <a:r>
              <a:rPr lang="en-US" dirty="0"/>
              <a:t>Basic Concepts 2</a:t>
            </a:r>
            <a:endParaRPr dirty="0"/>
          </a:p>
        </p:txBody>
      </p:sp>
      <p:sp>
        <p:nvSpPr>
          <p:cNvPr id="76" name="Google Shape;76;p1"/>
          <p:cNvSpPr txBox="1">
            <a:spLocks noGrp="1"/>
          </p:cNvSpPr>
          <p:nvPr>
            <p:ph type="dt" idx="10"/>
          </p:nvPr>
        </p:nvSpPr>
        <p:spPr>
          <a:xfrm>
            <a:off x="171450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4AE746DD-1D74-4C37-83E4-9E422A9C8A2D}" type="datetime1">
              <a:rPr lang="en-US" smtClean="0"/>
              <a:t>12/28/2020</a:t>
            </a:fld>
            <a:endParaRPr/>
          </a:p>
        </p:txBody>
      </p:sp>
      <p:sp>
        <p:nvSpPr>
          <p:cNvPr id="77" name="Google Shape;77;p1"/>
          <p:cNvSpPr txBox="1">
            <a:spLocks noGrp="1"/>
          </p:cNvSpPr>
          <p:nvPr>
            <p:ph type="ftr" idx="11"/>
          </p:nvPr>
        </p:nvSpPr>
        <p:spPr>
          <a:xfrm>
            <a:off x="1868557" y="4767263"/>
            <a:ext cx="613958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mtClean="0"/>
              <a:t>09e-BM/DT/FSOFT - ©FPT SOFTWARE – FPT Software Academy - Internal Use</a:t>
            </a:r>
            <a:endParaRPr/>
          </a:p>
        </p:txBody>
      </p:sp>
      <p:sp>
        <p:nvSpPr>
          <p:cNvPr id="78" name="Google Shape;78;p1"/>
          <p:cNvSpPr txBox="1">
            <a:spLocks noGrp="1"/>
          </p:cNvSpPr>
          <p:nvPr>
            <p:ph type="sldNum" idx="12"/>
          </p:nvPr>
        </p:nvSpPr>
        <p:spPr>
          <a:xfrm>
            <a:off x="8122444" y="4767263"/>
            <a:ext cx="56435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328cf83cf_0_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dirty="0"/>
              <a:t>List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9328cf83cf_0_4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8542690A-2C78-44D9-9516-4458425AFBAB}" type="datetime1">
              <a:rPr lang="en-US" smtClean="0"/>
              <a:t>12/28/2020</a:t>
            </a:fld>
            <a:endParaRPr/>
          </a:p>
        </p:txBody>
      </p:sp>
      <p:sp>
        <p:nvSpPr>
          <p:cNvPr id="104" name="Google Shape;104;g9328cf83cf_0_4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mtClean="0"/>
              <a:t>09e-BM/DT/FSOFT - ©FPT SOFTWARE – FPT Software Academy - Internal Use</a:t>
            </a:r>
            <a:endParaRPr/>
          </a:p>
        </p:txBody>
      </p:sp>
      <p:sp>
        <p:nvSpPr>
          <p:cNvPr id="105" name="Google Shape;105;g9328cf83cf_0_4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02" name="Google Shape;102;g9328cf83cf_0_48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7700" indent="-342900"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Lists Can Be Nested</a:t>
            </a:r>
          </a:p>
          <a:p>
            <a:pPr marL="1073150" lvl="1" indent="-285750">
              <a:spcBef>
                <a:spcPts val="6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ü"/>
            </a:pPr>
            <a:r>
              <a:rPr lang="en-US" dirty="0"/>
              <a:t> A list can contain </a:t>
            </a:r>
            <a:r>
              <a:rPr lang="en-US" dirty="0" err="1"/>
              <a:t>sublists</a:t>
            </a:r>
            <a:endParaRPr lang="en-US" dirty="0"/>
          </a:p>
          <a:p>
            <a:pPr marL="1143000" lvl="1">
              <a:spcBef>
                <a:spcPts val="480"/>
              </a:spcBef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90" y="1791800"/>
            <a:ext cx="7550456" cy="253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6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328cf83cf_0_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dirty="0"/>
              <a:t>List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9328cf83cf_0_4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A198C33A-4D9D-4BB1-AFAF-8CF4B2301BF5}" type="datetime1">
              <a:rPr lang="en-US" smtClean="0"/>
              <a:t>12/28/2020</a:t>
            </a:fld>
            <a:endParaRPr/>
          </a:p>
        </p:txBody>
      </p:sp>
      <p:sp>
        <p:nvSpPr>
          <p:cNvPr id="104" name="Google Shape;104;g9328cf83cf_0_4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dirty="0" smtClean="0"/>
              <a:t>09e-BM/DT/FSOFT - ©FPT SOFTWARE – FPT Software Academy - Internal Use</a:t>
            </a:r>
            <a:endParaRPr dirty="0"/>
          </a:p>
        </p:txBody>
      </p:sp>
      <p:sp>
        <p:nvSpPr>
          <p:cNvPr id="105" name="Google Shape;105;g9328cf83cf_0_4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02" name="Google Shape;102;g9328cf83cf_0_48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7700" indent="-342900"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Lists Are Mutable</a:t>
            </a:r>
          </a:p>
          <a:p>
            <a:pPr marL="1143000"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/>
              <a:t> Modifying a Single List Value</a:t>
            </a:r>
          </a:p>
          <a:p>
            <a:pPr marL="1143000"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dirty="0"/>
          </a:p>
          <a:p>
            <a:pPr marL="7874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GB" dirty="0"/>
          </a:p>
          <a:p>
            <a:pPr marL="10731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/>
              <a:t>Modifying Multiple List Values</a:t>
            </a:r>
          </a:p>
          <a:p>
            <a:pPr marL="1143000"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1143000"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45920" y="1701082"/>
            <a:ext cx="55182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a = [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'foo'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'bar'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baz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qux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quux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corge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</a:rPr>
              <a:t>a[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</a:rPr>
              <a:t>] =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'x'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a[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-2</a:t>
            </a:r>
            <a:r>
              <a:rPr lang="en-US" dirty="0">
                <a:latin typeface="Courier New" panose="02070309020205020404" pitchFamily="49" charset="0"/>
              </a:rPr>
              <a:t>] = 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45920" y="3099756"/>
            <a:ext cx="59692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a = [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'foo'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'bar'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baz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qux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quux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corge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</a:rPr>
              <a:t>]</a:t>
            </a:r>
          </a:p>
          <a:p>
            <a:r>
              <a:rPr lang="en-US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</a:rPr>
              <a:t>(a[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</a:rPr>
              <a:t>])</a:t>
            </a:r>
          </a:p>
          <a:p>
            <a:r>
              <a:rPr lang="en-US" dirty="0">
                <a:latin typeface="Courier New" panose="02070309020205020404" pitchFamily="49" charset="0"/>
              </a:rPr>
              <a:t>a[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</a:rPr>
              <a:t>] = [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0.5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0.1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55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33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231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1213</a:t>
            </a:r>
            <a:r>
              <a:rPr lang="en-US" dirty="0">
                <a:latin typeface="Courier New" panose="02070309020205020404" pitchFamily="49" charset="0"/>
              </a:rPr>
              <a:t>]</a:t>
            </a:r>
          </a:p>
          <a:p>
            <a:r>
              <a:rPr lang="en-US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23940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328cf83cf_0_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dirty="0"/>
              <a:t>List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9328cf83cf_0_4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FE4C479F-1A11-4DF8-9593-ED894FEB3BCF}" type="datetime1">
              <a:rPr lang="en-US" smtClean="0"/>
              <a:t>12/28/2020</a:t>
            </a:fld>
            <a:endParaRPr/>
          </a:p>
        </p:txBody>
      </p:sp>
      <p:sp>
        <p:nvSpPr>
          <p:cNvPr id="104" name="Google Shape;104;g9328cf83cf_0_4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mtClean="0"/>
              <a:t>09e-BM/DT/FSOFT - ©FPT SOFTWARE – FPT Software Academy - Internal Use</a:t>
            </a:r>
            <a:endParaRPr/>
          </a:p>
        </p:txBody>
      </p:sp>
      <p:sp>
        <p:nvSpPr>
          <p:cNvPr id="105" name="Google Shape;105;g9328cf83cf_0_4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02" name="Google Shape;102;g9328cf83cf_0_48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7700" indent="-342900">
              <a:spcBef>
                <a:spcPts val="600"/>
              </a:spcBef>
              <a:spcAft>
                <a:spcPts val="1200"/>
              </a:spcAft>
            </a:pPr>
            <a:r>
              <a:rPr lang="en-US" b="1" dirty="0"/>
              <a:t>Methods That Modify a List</a:t>
            </a:r>
          </a:p>
          <a:p>
            <a:pPr marL="1143000"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dirty="0" err="1"/>
              <a:t>a.append</a:t>
            </a:r>
            <a:r>
              <a:rPr lang="en-US" dirty="0"/>
              <a:t>(&lt;</a:t>
            </a:r>
            <a:r>
              <a:rPr lang="en-US" dirty="0" err="1"/>
              <a:t>obj</a:t>
            </a:r>
            <a:r>
              <a:rPr lang="en-US" dirty="0"/>
              <a:t>&gt;)</a:t>
            </a:r>
          </a:p>
          <a:p>
            <a:pPr marL="1143000"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dirty="0" err="1"/>
              <a:t>a.extend</a:t>
            </a:r>
            <a:r>
              <a:rPr lang="en-US" dirty="0"/>
              <a:t>(&lt;</a:t>
            </a:r>
            <a:r>
              <a:rPr lang="en-US" dirty="0" err="1"/>
              <a:t>iterable</a:t>
            </a:r>
            <a:r>
              <a:rPr lang="en-US" dirty="0"/>
              <a:t>&gt;)</a:t>
            </a:r>
          </a:p>
          <a:p>
            <a:pPr marL="1143000"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dirty="0" err="1"/>
              <a:t>a.insert</a:t>
            </a:r>
            <a:r>
              <a:rPr lang="en-US" dirty="0"/>
              <a:t>(&lt;index&gt;, &lt;</a:t>
            </a:r>
            <a:r>
              <a:rPr lang="en-US" dirty="0" err="1"/>
              <a:t>obj</a:t>
            </a:r>
            <a:r>
              <a:rPr lang="en-US" dirty="0"/>
              <a:t>&gt;)</a:t>
            </a:r>
          </a:p>
          <a:p>
            <a:pPr marL="1143000"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dirty="0" err="1"/>
              <a:t>a.remove</a:t>
            </a:r>
            <a:r>
              <a:rPr lang="en-US" dirty="0"/>
              <a:t>(&lt;</a:t>
            </a:r>
            <a:r>
              <a:rPr lang="en-US" dirty="0" err="1"/>
              <a:t>obj</a:t>
            </a:r>
            <a:r>
              <a:rPr lang="en-US" dirty="0"/>
              <a:t>&gt;)</a:t>
            </a:r>
          </a:p>
          <a:p>
            <a:pPr marL="1143000"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dirty="0" err="1"/>
              <a:t>a.pop</a:t>
            </a:r>
            <a:r>
              <a:rPr lang="en-US" dirty="0"/>
              <a:t>(index=-1)</a:t>
            </a:r>
          </a:p>
          <a:p>
            <a:pPr marL="1143000"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14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 smtClean="0">
                <a:solidFill>
                  <a:schemeClr val="tx1"/>
                </a:solidFill>
              </a:rPr>
              <a:t>Tuples</a:t>
            </a: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78372" y="2180035"/>
            <a:ext cx="8522739" cy="1125140"/>
          </a:xfrm>
        </p:spPr>
        <p:txBody>
          <a:bodyPr lIns="0" tIns="91440" rIns="91440" bIns="91440">
            <a:noAutofit/>
          </a:bodyPr>
          <a:lstStyle/>
          <a:p>
            <a:pPr marL="365760"/>
            <a:r>
              <a:rPr lang="en-GB" dirty="0"/>
              <a:t>Section 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5948E07-854C-4B68-94FE-49753C6767C0}" type="datetime1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328cf83cf_0_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dirty="0"/>
              <a:t>Tuples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9328cf83cf_0_4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EAA15B9B-2A2F-42EB-895A-809B51394771}" type="datetime1">
              <a:rPr lang="en-US" smtClean="0"/>
              <a:t>12/28/2020</a:t>
            </a:fld>
            <a:endParaRPr/>
          </a:p>
        </p:txBody>
      </p:sp>
      <p:sp>
        <p:nvSpPr>
          <p:cNvPr id="104" name="Google Shape;104;g9328cf83cf_0_4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mtClean="0"/>
              <a:t>09e-BM/DT/FSOFT - ©FPT SOFTWARE – FPT Software Academy - Internal Use</a:t>
            </a:r>
            <a:endParaRPr/>
          </a:p>
        </p:txBody>
      </p:sp>
      <p:sp>
        <p:nvSpPr>
          <p:cNvPr id="105" name="Google Shape;105;g9328cf83cf_0_4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02" name="Google Shape;102;g9328cf83cf_0_48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b="1" dirty="0"/>
              <a:t>Defining and Using Tuples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dirty="0"/>
              <a:t>Tuples are defined by enclosing the elements in parentheses (()) instead of square brackets ([]).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dirty="0"/>
              <a:t>Tuples are immutable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30454" y="286428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latin typeface="Courier New" panose="02070309020205020404" pitchFamily="49" charset="0"/>
              </a:rPr>
              <a:t>te = ()</a:t>
            </a:r>
          </a:p>
          <a:p>
            <a:r>
              <a:rPr lang="de-DE" dirty="0">
                <a:latin typeface="Courier New" panose="02070309020205020404" pitchFamily="49" charset="0"/>
              </a:rPr>
              <a:t>t = (</a:t>
            </a:r>
            <a:r>
              <a:rPr lang="de-DE" dirty="0">
                <a:solidFill>
                  <a:srgbClr val="A31515"/>
                </a:solidFill>
                <a:latin typeface="Courier New" panose="02070309020205020404" pitchFamily="49" charset="0"/>
              </a:rPr>
              <a:t>'fpt'</a:t>
            </a:r>
            <a:r>
              <a:rPr lang="de-DE" dirty="0">
                <a:latin typeface="Courier New" panose="02070309020205020404" pitchFamily="49" charset="0"/>
              </a:rPr>
              <a:t>, </a:t>
            </a:r>
            <a:r>
              <a:rPr lang="de-DE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de-DE" dirty="0">
                <a:latin typeface="Courier New" panose="02070309020205020404" pitchFamily="49" charset="0"/>
              </a:rPr>
              <a:t>, </a:t>
            </a:r>
            <a:r>
              <a:rPr lang="de-DE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de-DE" dirty="0"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746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328cf83cf_0_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dirty="0"/>
              <a:t>Tuples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9328cf83cf_0_4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F9CDD003-BA58-42F2-94E1-F81F58B1C605}" type="datetime1">
              <a:rPr lang="en-US" smtClean="0"/>
              <a:t>12/28/2020</a:t>
            </a:fld>
            <a:endParaRPr/>
          </a:p>
        </p:txBody>
      </p:sp>
      <p:sp>
        <p:nvSpPr>
          <p:cNvPr id="104" name="Google Shape;104;g9328cf83cf_0_4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mtClean="0"/>
              <a:t>09e-BM/DT/FSOFT - ©FPT SOFTWARE – FPT Software Academy - Internal Use</a:t>
            </a:r>
            <a:endParaRPr/>
          </a:p>
        </p:txBody>
      </p:sp>
      <p:sp>
        <p:nvSpPr>
          <p:cNvPr id="105" name="Google Shape;105;g9328cf83cf_0_4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02" name="Google Shape;102;g9328cf83cf_0_48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b="1" dirty="0"/>
              <a:t>Why use a tuple instead of a list?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dirty="0"/>
              <a:t>Program execution is faster when manipulating a tuple than it is for the equivalent list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dirty="0"/>
              <a:t>Sometimes you don’t want data to be modified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685800">
              <a:spcBef>
                <a:spcPts val="600"/>
              </a:spcBef>
              <a:spcAft>
                <a:spcPts val="600"/>
              </a:spcAft>
            </a:pPr>
            <a:endParaRPr i="1" dirty="0"/>
          </a:p>
        </p:txBody>
      </p:sp>
      <p:sp>
        <p:nvSpPr>
          <p:cNvPr id="2" name="Rectangle 1"/>
          <p:cNvSpPr/>
          <p:nvPr/>
        </p:nvSpPr>
        <p:spPr>
          <a:xfrm>
            <a:off x="1435366" y="290528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latin typeface="Courier New" panose="02070309020205020404" pitchFamily="49" charset="0"/>
              </a:rPr>
              <a:t>te = ()</a:t>
            </a:r>
          </a:p>
          <a:p>
            <a:r>
              <a:rPr lang="de-DE" dirty="0">
                <a:latin typeface="Courier New" panose="02070309020205020404" pitchFamily="49" charset="0"/>
              </a:rPr>
              <a:t>t = (</a:t>
            </a:r>
            <a:r>
              <a:rPr lang="de-DE" dirty="0">
                <a:solidFill>
                  <a:srgbClr val="A31515"/>
                </a:solidFill>
                <a:latin typeface="Courier New" panose="02070309020205020404" pitchFamily="49" charset="0"/>
              </a:rPr>
              <a:t>'fpt'</a:t>
            </a:r>
            <a:r>
              <a:rPr lang="de-DE" dirty="0">
                <a:latin typeface="Courier New" panose="02070309020205020404" pitchFamily="49" charset="0"/>
              </a:rPr>
              <a:t>, </a:t>
            </a:r>
            <a:r>
              <a:rPr lang="de-DE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de-DE" dirty="0">
                <a:latin typeface="Courier New" panose="02070309020205020404" pitchFamily="49" charset="0"/>
              </a:rPr>
              <a:t>, </a:t>
            </a:r>
            <a:r>
              <a:rPr lang="de-DE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de-DE" dirty="0"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385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</a:rPr>
              <a:t>Set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09902" y="2180035"/>
            <a:ext cx="8491209" cy="1125140"/>
          </a:xfrm>
        </p:spPr>
        <p:txBody>
          <a:bodyPr lIns="0" tIns="91440" rIns="91440" bIns="91440">
            <a:noAutofit/>
          </a:bodyPr>
          <a:lstStyle/>
          <a:p>
            <a:pPr marL="365760"/>
            <a:r>
              <a:rPr lang="en-GB" dirty="0"/>
              <a:t>Section 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489C99C-239B-41CB-B557-1F279C311E4F}" type="datetime1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328cf83cf_0_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dirty="0"/>
              <a:t>Set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9328cf83cf_0_4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5F326D99-85B8-4307-B445-36538EC55361}" type="datetime1">
              <a:rPr lang="en-US" smtClean="0"/>
              <a:t>12/28/2020</a:t>
            </a:fld>
            <a:endParaRPr/>
          </a:p>
        </p:txBody>
      </p:sp>
      <p:sp>
        <p:nvSpPr>
          <p:cNvPr id="104" name="Google Shape;104;g9328cf83cf_0_4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mtClean="0"/>
              <a:t>09e-BM/DT/FSOFT - ©FPT SOFTWARE – FPT Software Academy - Internal Use</a:t>
            </a:r>
            <a:endParaRPr/>
          </a:p>
        </p:txBody>
      </p:sp>
      <p:sp>
        <p:nvSpPr>
          <p:cNvPr id="105" name="Google Shape;105;g9328cf83cf_0_4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02" name="Google Shape;102;g9328cf83cf_0_48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b="1" dirty="0"/>
              <a:t>A set is a collection which is unordered and unindexed</a:t>
            </a:r>
          </a:p>
          <a:p>
            <a:pPr marL="68580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dirty="0"/>
              <a:t>Note: the set list is unordered, meaning: the items will appear in a random order.</a:t>
            </a:r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D1FE7-4F47-4EE8-886F-ED56CFDFBE9A}"/>
              </a:ext>
            </a:extLst>
          </p:cNvPr>
          <p:cNvSpPr txBox="1"/>
          <p:nvPr/>
        </p:nvSpPr>
        <p:spPr>
          <a:xfrm>
            <a:off x="785004" y="2343150"/>
            <a:ext cx="760634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thisset</a:t>
            </a:r>
            <a:r>
              <a:rPr lang="en-US" dirty="0">
                <a:latin typeface="Courier New"/>
                <a:cs typeface="Courier New"/>
              </a:rPr>
              <a:t> = {</a:t>
            </a:r>
            <a:r>
              <a:rPr lang="en-US" dirty="0">
                <a:solidFill>
                  <a:srgbClr val="A31515"/>
                </a:solidFill>
                <a:latin typeface="Courier New"/>
                <a:cs typeface="Courier New"/>
              </a:rPr>
              <a:t>"banana"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>
                <a:solidFill>
                  <a:srgbClr val="A31515"/>
                </a:solidFill>
                <a:latin typeface="Courier New"/>
                <a:cs typeface="Courier New"/>
              </a:rPr>
              <a:t>"apple"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>
                <a:solidFill>
                  <a:srgbClr val="A31515"/>
                </a:solidFill>
                <a:latin typeface="Courier New"/>
                <a:cs typeface="Courier New"/>
              </a:rPr>
              <a:t>"cherry"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>
                <a:solidFill>
                  <a:srgbClr val="A31515"/>
                </a:solidFill>
                <a:latin typeface="Courier New"/>
                <a:cs typeface="Courier New"/>
              </a:rPr>
              <a:t>'kiwi'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>
                <a:solidFill>
                  <a:srgbClr val="A31515"/>
                </a:solidFill>
                <a:latin typeface="Courier New"/>
                <a:cs typeface="Courier New"/>
              </a:rPr>
              <a:t>'banana'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>
                <a:solidFill>
                  <a:srgbClr val="A31515"/>
                </a:solidFill>
                <a:latin typeface="Courier New"/>
                <a:cs typeface="Courier New"/>
              </a:rPr>
              <a:t>'apple'</a:t>
            </a: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r>
              <a:rPr lang="en-US" dirty="0">
                <a:solidFill>
                  <a:srgbClr val="795E26"/>
                </a:solidFill>
                <a:latin typeface="Courier New"/>
                <a:cs typeface="Courier New"/>
              </a:rPr>
              <a:t>print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thisset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7850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328cf83cf_0_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dirty="0"/>
              <a:t>Set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9328cf83cf_0_4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9B330906-A096-489C-8583-C7708CD83180}" type="datetime1">
              <a:rPr lang="en-US" smtClean="0"/>
              <a:t>12/28/2020</a:t>
            </a:fld>
            <a:endParaRPr/>
          </a:p>
        </p:txBody>
      </p:sp>
      <p:sp>
        <p:nvSpPr>
          <p:cNvPr id="104" name="Google Shape;104;g9328cf83cf_0_4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mtClean="0"/>
              <a:t>09e-BM/DT/FSOFT - ©FPT SOFTWARE – FPT Software Academy - Internal Use</a:t>
            </a:r>
            <a:endParaRPr/>
          </a:p>
        </p:txBody>
      </p:sp>
      <p:sp>
        <p:nvSpPr>
          <p:cNvPr id="105" name="Google Shape;105;g9328cf83cf_0_4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02" name="Google Shape;102;g9328cf83cf_0_48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b="1" dirty="0"/>
              <a:t>You cannot access items in a set by referring to an index or a key</a:t>
            </a:r>
          </a:p>
          <a:p>
            <a:pPr marL="647700" indent="-34290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dirty="0"/>
              <a:t>using a for loop</a:t>
            </a:r>
          </a:p>
          <a:p>
            <a:pPr marL="685800"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 marL="685800"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 marL="6858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/>
              <a:t>using the in </a:t>
            </a:r>
            <a:r>
              <a:rPr lang="en-US" dirty="0" smtClean="0"/>
              <a:t>keyword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CBFEFA-B1AE-481A-9124-A42834A8AE63}"/>
              </a:ext>
            </a:extLst>
          </p:cNvPr>
          <p:cNvSpPr txBox="1"/>
          <p:nvPr/>
        </p:nvSpPr>
        <p:spPr>
          <a:xfrm>
            <a:off x="1174405" y="1908849"/>
            <a:ext cx="755242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thisset</a:t>
            </a:r>
            <a:r>
              <a:rPr lang="en-US" dirty="0">
                <a:latin typeface="Courier New"/>
                <a:cs typeface="Courier New"/>
              </a:rPr>
              <a:t> = {</a:t>
            </a:r>
            <a:r>
              <a:rPr lang="en-US" dirty="0">
                <a:solidFill>
                  <a:srgbClr val="A31515"/>
                </a:solidFill>
                <a:latin typeface="Courier New"/>
                <a:cs typeface="Courier New"/>
              </a:rPr>
              <a:t>"banana"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>
                <a:solidFill>
                  <a:srgbClr val="A31515"/>
                </a:solidFill>
                <a:latin typeface="Courier New"/>
                <a:cs typeface="Courier New"/>
              </a:rPr>
              <a:t>"apple"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>
                <a:solidFill>
                  <a:srgbClr val="A31515"/>
                </a:solidFill>
                <a:latin typeface="Courier New"/>
                <a:cs typeface="Courier New"/>
              </a:rPr>
              <a:t>"cherry"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>
                <a:solidFill>
                  <a:srgbClr val="A31515"/>
                </a:solidFill>
                <a:latin typeface="Courier New"/>
                <a:cs typeface="Courier New"/>
              </a:rPr>
              <a:t>'kiwi'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>
                <a:solidFill>
                  <a:srgbClr val="A31515"/>
                </a:solidFill>
                <a:latin typeface="Courier New"/>
                <a:cs typeface="Courier New"/>
              </a:rPr>
              <a:t>'banana'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>
                <a:solidFill>
                  <a:srgbClr val="A31515"/>
                </a:solidFill>
                <a:latin typeface="Courier New"/>
                <a:cs typeface="Courier New"/>
              </a:rPr>
              <a:t>'apple'</a:t>
            </a: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r>
              <a:rPr lang="en-US" dirty="0">
                <a:solidFill>
                  <a:srgbClr val="AF00DB"/>
                </a:solidFill>
                <a:latin typeface="Courier New"/>
                <a:cs typeface="Courier New"/>
              </a:rPr>
              <a:t>for</a:t>
            </a:r>
            <a:r>
              <a:rPr lang="en-US" dirty="0">
                <a:latin typeface="Courier New"/>
                <a:cs typeface="Courier New"/>
              </a:rPr>
              <a:t> x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thisset</a:t>
            </a:r>
            <a:r>
              <a:rPr lang="en-US" dirty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solidFill>
                  <a:srgbClr val="795E26"/>
                </a:solidFill>
                <a:latin typeface="Courier New"/>
                <a:cs typeface="Courier New"/>
              </a:rPr>
              <a:t>   print</a:t>
            </a:r>
            <a:r>
              <a:rPr lang="en-US" dirty="0">
                <a:latin typeface="Courier New"/>
                <a:cs typeface="Courier New"/>
              </a:rPr>
              <a:t>(x)</a:t>
            </a:r>
          </a:p>
          <a:p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D13CF7-758E-4963-805A-4E961DB9DF25}"/>
              </a:ext>
            </a:extLst>
          </p:cNvPr>
          <p:cNvSpPr txBox="1"/>
          <p:nvPr/>
        </p:nvSpPr>
        <p:spPr>
          <a:xfrm>
            <a:off x="1174405" y="3417202"/>
            <a:ext cx="7433813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thisset</a:t>
            </a:r>
            <a:r>
              <a:rPr lang="en-US" dirty="0">
                <a:latin typeface="Courier New"/>
                <a:cs typeface="Courier New"/>
              </a:rPr>
              <a:t> = {</a:t>
            </a:r>
            <a:r>
              <a:rPr lang="en-US" dirty="0">
                <a:solidFill>
                  <a:srgbClr val="A31515"/>
                </a:solidFill>
                <a:latin typeface="Courier New"/>
                <a:cs typeface="Courier New"/>
              </a:rPr>
              <a:t>"banana"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>
                <a:solidFill>
                  <a:srgbClr val="A31515"/>
                </a:solidFill>
                <a:latin typeface="Courier New"/>
                <a:cs typeface="Courier New"/>
              </a:rPr>
              <a:t>"apple"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>
                <a:solidFill>
                  <a:srgbClr val="A31515"/>
                </a:solidFill>
                <a:latin typeface="Courier New"/>
                <a:cs typeface="Courier New"/>
              </a:rPr>
              <a:t>"cherry"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>
                <a:solidFill>
                  <a:srgbClr val="A31515"/>
                </a:solidFill>
                <a:latin typeface="Courier New"/>
                <a:cs typeface="Courier New"/>
              </a:rPr>
              <a:t>'kiwi'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>
                <a:solidFill>
                  <a:srgbClr val="A31515"/>
                </a:solidFill>
                <a:latin typeface="Courier New"/>
                <a:cs typeface="Courier New"/>
              </a:rPr>
              <a:t>'banana'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>
                <a:solidFill>
                  <a:srgbClr val="A31515"/>
                </a:solidFill>
                <a:latin typeface="Courier New"/>
                <a:cs typeface="Courier New"/>
              </a:rPr>
              <a:t>'apple'</a:t>
            </a: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r>
              <a:rPr lang="en-US" dirty="0">
                <a:solidFill>
                  <a:srgbClr val="795E26"/>
                </a:solidFill>
                <a:latin typeface="Courier New"/>
                <a:cs typeface="Courier New"/>
              </a:rPr>
              <a:t>print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/>
                <a:cs typeface="Courier New"/>
              </a:rPr>
              <a:t>"kiwi"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thisset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8471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328cf83cf_0_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dirty="0"/>
              <a:t>Dictionary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9328cf83cf_0_4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0395B4F5-E134-4B8A-9A74-D549784F8BFE}" type="datetime1">
              <a:rPr lang="en-US" smtClean="0"/>
              <a:t>12/28/2020</a:t>
            </a:fld>
            <a:endParaRPr/>
          </a:p>
        </p:txBody>
      </p:sp>
      <p:sp>
        <p:nvSpPr>
          <p:cNvPr id="104" name="Google Shape;104;g9328cf83cf_0_4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mtClean="0"/>
              <a:t>09e-BM/DT/FSOFT - ©FPT SOFTWARE – FPT Software Academy - Internal Use</a:t>
            </a:r>
            <a:endParaRPr/>
          </a:p>
        </p:txBody>
      </p:sp>
      <p:sp>
        <p:nvSpPr>
          <p:cNvPr id="105" name="Google Shape;105;g9328cf83cf_0_4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102" name="Google Shape;102;g9328cf83cf_0_48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Built-in Set Methods</a:t>
            </a:r>
            <a:endParaRPr lang="en-US" dirty="0"/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dirty="0"/>
              <a:t>Add Items</a:t>
            </a:r>
            <a:endParaRPr lang="en-US" b="1" dirty="0"/>
          </a:p>
          <a:p>
            <a:pPr lvl="1">
              <a:spcBef>
                <a:spcPts val="600"/>
              </a:spcBef>
              <a:spcAft>
                <a:spcPts val="600"/>
              </a:spcAft>
              <a:buFont typeface="Noto Sans Symbols" panose="05000000000000000000" pitchFamily="2" charset="2"/>
              <a:buChar char="✔"/>
            </a:pP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  <a:buFont typeface="Noto Sans Symbols" panose="05000000000000000000" pitchFamily="2" charset="2"/>
              <a:buChar char="✔"/>
            </a:pP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/>
              <a:t>Update Items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Noto Sans Symbols" panose="05000000000000000000" pitchFamily="2" charset="2"/>
              <a:buChar char="✔"/>
            </a:pP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F7E4AE-C363-4A4F-BA29-0A9E94E81583}"/>
              </a:ext>
            </a:extLst>
          </p:cNvPr>
          <p:cNvSpPr txBox="1"/>
          <p:nvPr/>
        </p:nvSpPr>
        <p:spPr>
          <a:xfrm>
            <a:off x="1195971" y="1763806"/>
            <a:ext cx="750929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thisset</a:t>
            </a:r>
            <a:r>
              <a:rPr lang="en-US" dirty="0">
                <a:latin typeface="Courier New"/>
                <a:cs typeface="Courier New"/>
              </a:rPr>
              <a:t> = {</a:t>
            </a:r>
            <a:r>
              <a:rPr lang="en-US" dirty="0">
                <a:solidFill>
                  <a:srgbClr val="A31515"/>
                </a:solidFill>
                <a:latin typeface="Courier New"/>
                <a:cs typeface="Courier New"/>
              </a:rPr>
              <a:t>"banana"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>
                <a:solidFill>
                  <a:srgbClr val="A31515"/>
                </a:solidFill>
                <a:latin typeface="Courier New"/>
                <a:cs typeface="Courier New"/>
              </a:rPr>
              <a:t>"apple"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>
                <a:solidFill>
                  <a:srgbClr val="A31515"/>
                </a:solidFill>
                <a:latin typeface="Courier New"/>
                <a:cs typeface="Courier New"/>
              </a:rPr>
              <a:t>"cherry"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>
                <a:solidFill>
                  <a:srgbClr val="A31515"/>
                </a:solidFill>
                <a:latin typeface="Courier New"/>
                <a:cs typeface="Courier New"/>
              </a:rPr>
              <a:t>'kiwi'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>
                <a:solidFill>
                  <a:srgbClr val="A31515"/>
                </a:solidFill>
                <a:latin typeface="Courier New"/>
                <a:cs typeface="Courier New"/>
              </a:rPr>
              <a:t>'banana'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>
                <a:solidFill>
                  <a:srgbClr val="A31515"/>
                </a:solidFill>
                <a:latin typeface="Courier New"/>
                <a:cs typeface="Courier New"/>
              </a:rPr>
              <a:t>'apple'</a:t>
            </a: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r>
              <a:rPr lang="en-US" dirty="0" err="1">
                <a:latin typeface="Courier New"/>
                <a:cs typeface="Courier New"/>
              </a:rPr>
              <a:t>thisset.add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/>
                <a:cs typeface="Courier New"/>
              </a:rPr>
              <a:t>"orange"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r>
              <a:rPr lang="en-US" dirty="0">
                <a:solidFill>
                  <a:srgbClr val="795E26"/>
                </a:solidFill>
                <a:latin typeface="Courier New"/>
                <a:cs typeface="Courier New"/>
              </a:rPr>
              <a:t>print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thisset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B5C23-ADBE-457A-864A-BBAC4EBEAD86}"/>
              </a:ext>
            </a:extLst>
          </p:cNvPr>
          <p:cNvSpPr txBox="1"/>
          <p:nvPr/>
        </p:nvSpPr>
        <p:spPr>
          <a:xfrm>
            <a:off x="1195971" y="3166898"/>
            <a:ext cx="808079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thisset</a:t>
            </a:r>
            <a:r>
              <a:rPr lang="en-US" dirty="0">
                <a:latin typeface="Courier New"/>
                <a:cs typeface="Courier New"/>
              </a:rPr>
              <a:t> = {</a:t>
            </a:r>
            <a:r>
              <a:rPr lang="en-US" dirty="0">
                <a:solidFill>
                  <a:srgbClr val="A31515"/>
                </a:solidFill>
                <a:latin typeface="Courier New"/>
                <a:cs typeface="Courier New"/>
              </a:rPr>
              <a:t>"banana"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>
                <a:solidFill>
                  <a:srgbClr val="A31515"/>
                </a:solidFill>
                <a:latin typeface="Courier New"/>
                <a:cs typeface="Courier New"/>
              </a:rPr>
              <a:t>"apple"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>
                <a:solidFill>
                  <a:srgbClr val="A31515"/>
                </a:solidFill>
                <a:latin typeface="Courier New"/>
                <a:cs typeface="Courier New"/>
              </a:rPr>
              <a:t>"cherry"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>
                <a:solidFill>
                  <a:srgbClr val="A31515"/>
                </a:solidFill>
                <a:latin typeface="Courier New"/>
                <a:cs typeface="Courier New"/>
              </a:rPr>
              <a:t>'kiwi'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>
                <a:solidFill>
                  <a:srgbClr val="A31515"/>
                </a:solidFill>
                <a:latin typeface="Courier New"/>
                <a:cs typeface="Courier New"/>
              </a:rPr>
              <a:t>'banana'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>
                <a:solidFill>
                  <a:srgbClr val="A31515"/>
                </a:solidFill>
                <a:latin typeface="Courier New"/>
                <a:cs typeface="Courier New"/>
              </a:rPr>
              <a:t>'apple'</a:t>
            </a: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r>
              <a:rPr lang="en-US" dirty="0" err="1">
                <a:latin typeface="Courier New"/>
                <a:cs typeface="Courier New"/>
              </a:rPr>
              <a:t>thisset.update</a:t>
            </a:r>
            <a:r>
              <a:rPr lang="en-US" dirty="0">
                <a:latin typeface="Courier New"/>
                <a:cs typeface="Courier New"/>
              </a:rPr>
              <a:t>([</a:t>
            </a:r>
            <a:r>
              <a:rPr lang="en-US" dirty="0">
                <a:solidFill>
                  <a:srgbClr val="A31515"/>
                </a:solidFill>
                <a:latin typeface="Courier New"/>
                <a:cs typeface="Courier New"/>
              </a:rPr>
              <a:t>"orange"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>
                <a:solidFill>
                  <a:srgbClr val="A31515"/>
                </a:solidFill>
                <a:latin typeface="Courier New"/>
                <a:cs typeface="Courier New"/>
              </a:rPr>
              <a:t>"mango"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>
                <a:solidFill>
                  <a:srgbClr val="A31515"/>
                </a:solidFill>
                <a:latin typeface="Courier New"/>
                <a:cs typeface="Courier New"/>
              </a:rPr>
              <a:t>"grapes"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>
                <a:solidFill>
                  <a:srgbClr val="A31515"/>
                </a:solidFill>
                <a:latin typeface="Courier New"/>
                <a:cs typeface="Courier New"/>
              </a:rPr>
              <a:t>"kiwi"</a:t>
            </a:r>
            <a:r>
              <a:rPr lang="en-US" dirty="0">
                <a:latin typeface="Courier New"/>
                <a:cs typeface="Courier New"/>
              </a:rPr>
              <a:t>])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solidFill>
                  <a:srgbClr val="795E26"/>
                </a:solidFill>
                <a:latin typeface="Courier New"/>
                <a:cs typeface="Courier New"/>
              </a:rPr>
              <a:t>print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thisset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8880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Lesson Objectives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>
            <a:spLocks noGrp="1"/>
          </p:cNvSpPr>
          <p:nvPr>
            <p:ph type="body" idx="4294967295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spcBef>
                <a:spcPts val="600"/>
              </a:spcBef>
              <a:spcAft>
                <a:spcPts val="600"/>
              </a:spcAft>
              <a:buSzPts val="2000"/>
            </a:pPr>
            <a:r>
              <a:rPr lang="en-US" b="1" dirty="0"/>
              <a:t>List</a:t>
            </a:r>
          </a:p>
          <a:p>
            <a:pPr marL="342900" lvl="0">
              <a:spcBef>
                <a:spcPts val="600"/>
              </a:spcBef>
              <a:spcAft>
                <a:spcPts val="600"/>
              </a:spcAft>
              <a:buSzPts val="2000"/>
            </a:pPr>
            <a:r>
              <a:rPr lang="en-US" b="1" dirty="0"/>
              <a:t>Tuples</a:t>
            </a:r>
          </a:p>
          <a:p>
            <a:pPr marL="342900">
              <a:spcBef>
                <a:spcPts val="600"/>
              </a:spcBef>
              <a:spcAft>
                <a:spcPts val="600"/>
              </a:spcAft>
              <a:buSzPts val="2000"/>
            </a:pPr>
            <a:r>
              <a:rPr lang="en-US" b="1" dirty="0"/>
              <a:t>Sets </a:t>
            </a:r>
          </a:p>
          <a:p>
            <a:pPr marL="342900" lvl="0">
              <a:spcBef>
                <a:spcPts val="600"/>
              </a:spcBef>
              <a:spcAft>
                <a:spcPts val="600"/>
              </a:spcAft>
              <a:buSzPts val="2000"/>
            </a:pPr>
            <a:r>
              <a:rPr lang="en-US" b="1" dirty="0"/>
              <a:t>Dictionaries</a:t>
            </a:r>
          </a:p>
          <a:p>
            <a:pPr marL="342900" lvl="0">
              <a:spcBef>
                <a:spcPts val="600"/>
              </a:spcBef>
              <a:spcAft>
                <a:spcPts val="600"/>
              </a:spcAft>
              <a:buSzPts val="2000"/>
            </a:pPr>
            <a:r>
              <a:rPr lang="en-US" b="1" dirty="0"/>
              <a:t>Working with files</a:t>
            </a:r>
            <a:endParaRPr b="1" dirty="0"/>
          </a:p>
        </p:txBody>
      </p:sp>
      <p:sp>
        <p:nvSpPr>
          <p:cNvPr id="85" name="Google Shape;85;p3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990F0A65-AD21-424D-9FB0-10F66DA5FD7C}" type="datetime1">
              <a:rPr lang="en-US" smtClean="0"/>
              <a:t>12/28/2020</a:t>
            </a:fld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mtClean="0"/>
              <a:t>09e-BM/DT/FSOFT - ©FPT SOFTWARE – FPT Software Academy - Internal Use</a:t>
            </a:r>
            <a:endParaRPr/>
          </a:p>
        </p:txBody>
      </p:sp>
      <p:sp>
        <p:nvSpPr>
          <p:cNvPr id="87" name="Google Shape;87;p3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328cf83cf_0_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dirty="0"/>
              <a:t>Dictionary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9328cf83cf_0_4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52B1B63F-441A-4BFF-AA95-1BB0F40BAEC7}" type="datetime1">
              <a:rPr lang="en-US" smtClean="0"/>
              <a:t>12/28/2020</a:t>
            </a:fld>
            <a:endParaRPr/>
          </a:p>
        </p:txBody>
      </p:sp>
      <p:sp>
        <p:nvSpPr>
          <p:cNvPr id="104" name="Google Shape;104;g9328cf83cf_0_4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mtClean="0"/>
              <a:t>09e-BM/DT/FSOFT - ©FPT SOFTWARE – FPT Software Academy - Internal Use</a:t>
            </a:r>
            <a:endParaRPr/>
          </a:p>
        </p:txBody>
      </p:sp>
      <p:sp>
        <p:nvSpPr>
          <p:cNvPr id="105" name="Google Shape;105;g9328cf83cf_0_4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102" name="Google Shape;102;g9328cf83cf_0_48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Built-in Set Methods</a:t>
            </a:r>
            <a:endParaRPr lang="en-US" dirty="0"/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dirty="0"/>
              <a:t>Remove Item with </a:t>
            </a:r>
            <a:r>
              <a:rPr lang="en-US" b="1" i="1" dirty="0"/>
              <a:t>.remove()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Noto Sans Symbols" panose="05000000000000000000" pitchFamily="2" charset="2"/>
              <a:buChar char="✔"/>
            </a:pP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  <a:buFont typeface="Noto Sans Symbols" panose="05000000000000000000" pitchFamily="2" charset="2"/>
              <a:buChar char="✔"/>
            </a:pP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/>
              <a:t>Update Items with </a:t>
            </a:r>
            <a:r>
              <a:rPr lang="en-US" b="1" i="1" dirty="0"/>
              <a:t>.discard()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Noto Sans Symbols" panose="05000000000000000000" pitchFamily="2" charset="2"/>
              <a:buChar char="✔"/>
            </a:pPr>
            <a:endParaRPr lang="en-US" dirty="0"/>
          </a:p>
          <a:p>
            <a:pPr marL="5588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/>
              <a:t>.remove() ? .discard()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Noto Sans Symbols" panose="05000000000000000000" pitchFamily="2" charset="2"/>
              <a:buChar char="✔"/>
            </a:pP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CCF7F9-43C3-4608-A39D-201452DAFA88}"/>
              </a:ext>
            </a:extLst>
          </p:cNvPr>
          <p:cNvSpPr txBox="1"/>
          <p:nvPr/>
        </p:nvSpPr>
        <p:spPr>
          <a:xfrm>
            <a:off x="1151627" y="1820562"/>
            <a:ext cx="824253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thisset</a:t>
            </a:r>
            <a:r>
              <a:rPr lang="en-US" dirty="0">
                <a:latin typeface="Courier New"/>
                <a:cs typeface="Courier New"/>
              </a:rPr>
              <a:t> = {</a:t>
            </a:r>
            <a:r>
              <a:rPr lang="en-US" dirty="0">
                <a:solidFill>
                  <a:srgbClr val="A31515"/>
                </a:solidFill>
                <a:latin typeface="Courier New"/>
                <a:cs typeface="Courier New"/>
              </a:rPr>
              <a:t>"banana"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>
                <a:solidFill>
                  <a:srgbClr val="A31515"/>
                </a:solidFill>
                <a:latin typeface="Courier New"/>
                <a:cs typeface="Courier New"/>
              </a:rPr>
              <a:t>"apple"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>
                <a:solidFill>
                  <a:srgbClr val="A31515"/>
                </a:solidFill>
                <a:latin typeface="Courier New"/>
                <a:cs typeface="Courier New"/>
              </a:rPr>
              <a:t>"cherry"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>
                <a:solidFill>
                  <a:srgbClr val="A31515"/>
                </a:solidFill>
                <a:latin typeface="Courier New"/>
                <a:cs typeface="Courier New"/>
              </a:rPr>
              <a:t>'kiwi'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>
                <a:solidFill>
                  <a:srgbClr val="A31515"/>
                </a:solidFill>
                <a:latin typeface="Courier New"/>
                <a:cs typeface="Courier New"/>
              </a:rPr>
              <a:t>'banana'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>
                <a:solidFill>
                  <a:srgbClr val="A31515"/>
                </a:solidFill>
                <a:latin typeface="Courier New"/>
                <a:cs typeface="Courier New"/>
              </a:rPr>
              <a:t>'apple'</a:t>
            </a: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r>
              <a:rPr lang="en-US" dirty="0" err="1">
                <a:latin typeface="Courier New"/>
                <a:cs typeface="Courier New"/>
              </a:rPr>
              <a:t>thisset.remove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/>
                <a:cs typeface="Courier New"/>
              </a:rPr>
              <a:t>"banana"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r>
              <a:rPr lang="en-US" dirty="0">
                <a:solidFill>
                  <a:srgbClr val="795E26"/>
                </a:solidFill>
                <a:latin typeface="Courier New"/>
                <a:cs typeface="Courier New"/>
              </a:rPr>
              <a:t>print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thisset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472314-1FC8-4183-9522-AAF9B2C80D21}"/>
              </a:ext>
            </a:extLst>
          </p:cNvPr>
          <p:cNvSpPr txBox="1"/>
          <p:nvPr/>
        </p:nvSpPr>
        <p:spPr>
          <a:xfrm>
            <a:off x="1151627" y="3094690"/>
            <a:ext cx="788669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thisset</a:t>
            </a:r>
            <a:r>
              <a:rPr lang="en-US" dirty="0">
                <a:latin typeface="Courier New"/>
                <a:cs typeface="Courier New"/>
              </a:rPr>
              <a:t> = {</a:t>
            </a:r>
            <a:r>
              <a:rPr lang="en-US" dirty="0">
                <a:solidFill>
                  <a:srgbClr val="A31515"/>
                </a:solidFill>
                <a:latin typeface="Courier New"/>
                <a:cs typeface="Courier New"/>
              </a:rPr>
              <a:t>"banana"</a:t>
            </a:r>
            <a:r>
              <a:rPr lang="en-US" dirty="0">
                <a:latin typeface="Courier New"/>
                <a:cs typeface="Courier New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/>
                <a:cs typeface="Courier New"/>
              </a:rPr>
              <a:t>"apple"</a:t>
            </a:r>
            <a:r>
              <a:rPr lang="en-US" dirty="0">
                <a:latin typeface="Courier New"/>
                <a:cs typeface="Courier New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/>
                <a:cs typeface="Courier New"/>
              </a:rPr>
              <a:t>"cherry"</a:t>
            </a:r>
            <a:r>
              <a:rPr lang="en-US" dirty="0">
                <a:latin typeface="Courier New"/>
                <a:cs typeface="Courier New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/>
                <a:cs typeface="Courier New"/>
              </a:rPr>
              <a:t>'kiwi'</a:t>
            </a:r>
            <a:r>
              <a:rPr lang="en-US" dirty="0">
                <a:latin typeface="Courier New"/>
                <a:cs typeface="Courier New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/>
                <a:cs typeface="Courier New"/>
              </a:rPr>
              <a:t>'banana'</a:t>
            </a:r>
            <a:r>
              <a:rPr lang="en-US" dirty="0">
                <a:latin typeface="Courier New"/>
                <a:cs typeface="Courier New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/>
                <a:cs typeface="Courier New"/>
              </a:rPr>
              <a:t>'apple'</a:t>
            </a:r>
            <a:r>
              <a:rPr lang="en-US" dirty="0">
                <a:latin typeface="Courier New"/>
                <a:cs typeface="Courier New"/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latin typeface="Consolas"/>
              </a:rPr>
              <a:t>thisset.discard</a:t>
            </a:r>
            <a:r>
              <a:rPr lang="en-US" dirty="0"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"banana"</a:t>
            </a:r>
            <a:r>
              <a:rPr lang="en-US" dirty="0">
                <a:latin typeface="Consolas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print</a:t>
            </a:r>
            <a:r>
              <a:rPr lang="en-US" dirty="0">
                <a:latin typeface="Consolas"/>
              </a:rPr>
              <a:t>(</a:t>
            </a:r>
            <a:r>
              <a:rPr lang="en-US" dirty="0" err="1">
                <a:latin typeface="Consolas"/>
              </a:rPr>
              <a:t>thisset</a:t>
            </a:r>
            <a:r>
              <a:rPr lang="en-US" dirty="0">
                <a:latin typeface="Consolas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6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Section 4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AC7A46C-5C78-43E2-9C07-7F1E7B0A2753}" type="datetime1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09e-BM/DT/FSOFT - ©FPT SOFTWARE – FPT Software Academy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2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328cf83cf_0_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dirty="0"/>
              <a:t>Dictionary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9328cf83cf_0_4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3C642393-239A-4626-91F4-4DD4F7EBE8B6}" type="datetime1">
              <a:rPr lang="en-US" smtClean="0"/>
              <a:t>12/28/2020</a:t>
            </a:fld>
            <a:endParaRPr/>
          </a:p>
        </p:txBody>
      </p:sp>
      <p:sp>
        <p:nvSpPr>
          <p:cNvPr id="104" name="Google Shape;104;g9328cf83cf_0_4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mtClean="0"/>
              <a:t>09e-BM/DT/FSOFT - ©FPT SOFTWARE – FPT Software Academy - Internal Use</a:t>
            </a:r>
            <a:endParaRPr/>
          </a:p>
        </p:txBody>
      </p:sp>
      <p:sp>
        <p:nvSpPr>
          <p:cNvPr id="105" name="Google Shape;105;g9328cf83cf_0_4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102" name="Google Shape;102;g9328cf83cf_0_48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7700" indent="-342900">
              <a:spcBef>
                <a:spcPts val="600"/>
              </a:spcBef>
              <a:spcAft>
                <a:spcPts val="1200"/>
              </a:spcAft>
            </a:pPr>
            <a:r>
              <a:rPr lang="en-US" b="1" dirty="0"/>
              <a:t>Dictionaries and lists share the following characteristics</a:t>
            </a:r>
          </a:p>
          <a:p>
            <a:pPr marL="1073150" lvl="1" indent="-285750"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Both are mutable.</a:t>
            </a:r>
          </a:p>
          <a:p>
            <a:pPr marL="1073150" lvl="1" indent="-285750"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Both are dynamic. They can grow and shrink as needed.</a:t>
            </a:r>
          </a:p>
          <a:p>
            <a:pPr marL="1073150" lvl="1" indent="-285750"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Both can be nested. A list can contain another list. A dictionary can contain another dictionary. A dictionary can also contain a list, and vice versa.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175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328cf83cf_0_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dirty="0"/>
              <a:t>Dictionary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9328cf83cf_0_4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2E26DFCA-5F83-4C09-859E-03EBF8817FF4}" type="datetime1">
              <a:rPr lang="en-US" smtClean="0"/>
              <a:t>12/28/2020</a:t>
            </a:fld>
            <a:endParaRPr/>
          </a:p>
        </p:txBody>
      </p:sp>
      <p:sp>
        <p:nvSpPr>
          <p:cNvPr id="104" name="Google Shape;104;g9328cf83cf_0_4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mtClean="0"/>
              <a:t>09e-BM/DT/FSOFT - ©FPT SOFTWARE – FPT Software Academy - Internal Use</a:t>
            </a:r>
            <a:endParaRPr/>
          </a:p>
        </p:txBody>
      </p:sp>
      <p:sp>
        <p:nvSpPr>
          <p:cNvPr id="105" name="Google Shape;105;g9328cf83cf_0_4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102" name="Google Shape;102;g9328cf83cf_0_48"/>
          <p:cNvSpPr txBox="1">
            <a:spLocks noGrp="1"/>
          </p:cNvSpPr>
          <p:nvPr>
            <p:ph type="body" sz="quarter" idx="13"/>
          </p:nvPr>
        </p:nvSpPr>
        <p:spPr>
          <a:xfrm>
            <a:off x="277813" y="725714"/>
            <a:ext cx="8714838" cy="398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b="1" dirty="0"/>
              <a:t>Dictionaries differ from lists primarily in how elements are accessed: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List elements are accessed by their position in the list, via indexing.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Dictionary elements are accessed via keys.</a:t>
            </a:r>
          </a:p>
          <a:p>
            <a:pPr marL="1143000"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40564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328cf83cf_0_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dirty="0"/>
              <a:t>Dictionary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9328cf83cf_0_4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DBE70501-1280-4B03-9956-91B7B3A38DAC}" type="datetime1">
              <a:rPr lang="en-US" smtClean="0"/>
              <a:t>12/28/2020</a:t>
            </a:fld>
            <a:endParaRPr/>
          </a:p>
        </p:txBody>
      </p:sp>
      <p:sp>
        <p:nvSpPr>
          <p:cNvPr id="104" name="Google Shape;104;g9328cf83cf_0_4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mtClean="0"/>
              <a:t>09e-BM/DT/FSOFT - ©FPT SOFTWARE – FPT Software Academy - Internal Use</a:t>
            </a:r>
            <a:endParaRPr/>
          </a:p>
        </p:txBody>
      </p:sp>
      <p:sp>
        <p:nvSpPr>
          <p:cNvPr id="105" name="Google Shape;105;g9328cf83cf_0_4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102" name="Google Shape;102;g9328cf83cf_0_48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/>
              <a:t>Defining a Dictionary</a:t>
            </a:r>
          </a:p>
          <a:p>
            <a:pPr marL="800100" lvl="1" indent="0">
              <a:spcBef>
                <a:spcPts val="480"/>
              </a:spcBef>
              <a:buNone/>
            </a:pPr>
            <a:endParaRPr i="1" dirty="0"/>
          </a:p>
        </p:txBody>
      </p:sp>
      <p:sp>
        <p:nvSpPr>
          <p:cNvPr id="2" name="Rectangle 1"/>
          <p:cNvSpPr/>
          <p:nvPr/>
        </p:nvSpPr>
        <p:spPr>
          <a:xfrm>
            <a:off x="842964" y="1528763"/>
            <a:ext cx="31861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d = {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    &lt;key&gt;: &lt;value&gt;,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    &lt;key&gt;: &lt;value&gt;,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      .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      .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      .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    &lt;key&gt;: &lt;value&gt;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424788" y="1528763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d = 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dict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([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    (&lt;key&gt;, &lt;value&gt;),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    (&lt;key&gt;, &lt;value),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      .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      .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      .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    (&lt;key&gt;, &lt;value&gt;)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6605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328cf83cf_0_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dirty="0"/>
              <a:t>Dictionary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9328cf83cf_0_4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7084654B-F2C2-4A59-93BB-82067D8CC287}" type="datetime1">
              <a:rPr lang="en-US" smtClean="0"/>
              <a:t>12/28/2020</a:t>
            </a:fld>
            <a:endParaRPr/>
          </a:p>
        </p:txBody>
      </p:sp>
      <p:sp>
        <p:nvSpPr>
          <p:cNvPr id="104" name="Google Shape;104;g9328cf83cf_0_4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mtClean="0"/>
              <a:t>09e-BM/DT/FSOFT - ©FPT SOFTWARE – FPT Software Academy - Internal Use</a:t>
            </a:r>
            <a:endParaRPr/>
          </a:p>
        </p:txBody>
      </p:sp>
      <p:sp>
        <p:nvSpPr>
          <p:cNvPr id="105" name="Google Shape;105;g9328cf83cf_0_4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102" name="Google Shape;102;g9328cf83cf_0_48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b="1" dirty="0"/>
              <a:t>Accessing Dictionary Values</a:t>
            </a:r>
          </a:p>
          <a:p>
            <a:pPr marL="1073150" lvl="1" indent="-285750"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Access by key</a:t>
            </a:r>
          </a:p>
          <a:p>
            <a:pPr marL="1073150" lvl="1" indent="-285750">
              <a:spcBef>
                <a:spcPts val="480"/>
              </a:spcBef>
            </a:pPr>
            <a:endParaRPr lang="en-GB" dirty="0"/>
          </a:p>
          <a:p>
            <a:pPr marL="1073150" lvl="1" indent="-285750">
              <a:spcBef>
                <a:spcPts val="480"/>
              </a:spcBef>
            </a:pPr>
            <a:endParaRPr lang="en-GB" dirty="0"/>
          </a:p>
          <a:p>
            <a:pPr marL="1073150" lvl="1" indent="-285750">
              <a:spcBef>
                <a:spcPts val="480"/>
              </a:spcBef>
            </a:pPr>
            <a:endParaRPr lang="en-GB" dirty="0"/>
          </a:p>
          <a:p>
            <a:pPr marL="1073150" lvl="1" indent="-285750">
              <a:spcBef>
                <a:spcPts val="480"/>
              </a:spcBef>
            </a:pPr>
            <a:r>
              <a:rPr lang="en-US" dirty="0"/>
              <a:t>Modify by key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5920" y="2077634"/>
            <a:ext cx="225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thisdict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[&lt;key&gt;]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45920" y="3538916"/>
            <a:ext cx="33524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thisdict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[&lt;key&gt;] = &lt;new value&gt;</a:t>
            </a:r>
          </a:p>
        </p:txBody>
      </p:sp>
    </p:spTree>
    <p:extLst>
      <p:ext uri="{BB962C8B-B14F-4D97-AF65-F5344CB8AC3E}">
        <p14:creationId xmlns:p14="http://schemas.microsoft.com/office/powerpoint/2010/main" val="202147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328cf83cf_0_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dirty="0"/>
              <a:t>Dictionary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9328cf83cf_0_4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3121F4AE-A29E-427E-9FFF-5A5BD9CA58C5}" type="datetime1">
              <a:rPr lang="en-US" smtClean="0"/>
              <a:t>12/28/2020</a:t>
            </a:fld>
            <a:endParaRPr/>
          </a:p>
        </p:txBody>
      </p:sp>
      <p:sp>
        <p:nvSpPr>
          <p:cNvPr id="104" name="Google Shape;104;g9328cf83cf_0_4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mtClean="0"/>
              <a:t>09e-BM/DT/FSOFT - ©FPT SOFTWARE – FPT Software Academy - Internal Use</a:t>
            </a:r>
            <a:endParaRPr/>
          </a:p>
        </p:txBody>
      </p:sp>
      <p:sp>
        <p:nvSpPr>
          <p:cNvPr id="105" name="Google Shape;105;g9328cf83cf_0_4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102" name="Google Shape;102;g9328cf83cf_0_48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/>
              <a:t>Building a Dictionary Incrementally</a:t>
            </a:r>
          </a:p>
        </p:txBody>
      </p:sp>
      <p:sp>
        <p:nvSpPr>
          <p:cNvPr id="2" name="Rectangle 1"/>
          <p:cNvSpPr/>
          <p:nvPr/>
        </p:nvSpPr>
        <p:spPr>
          <a:xfrm>
            <a:off x="1357781" y="1339910"/>
            <a:ext cx="61655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>
                <a:latin typeface="Courier New" panose="02070309020205020404" pitchFamily="49" charset="0"/>
              </a:rPr>
              <a:t>person = {}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</a:rPr>
              <a:t>(type(person))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&lt;class '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dict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'&gt;</a:t>
            </a:r>
            <a:endParaRPr lang="en-US" dirty="0">
              <a:latin typeface="Courier New" panose="02070309020205020404" pitchFamily="49" charset="0"/>
            </a:endParaRPr>
          </a:p>
          <a:p>
            <a:pPr>
              <a:spcBef>
                <a:spcPts val="300"/>
              </a:spcBef>
            </a:pPr>
            <a:r>
              <a:rPr lang="en-US" dirty="0">
                <a:latin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person[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fname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</a:rPr>
              <a:t>] =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'Joe'</a:t>
            </a:r>
            <a:endParaRPr lang="en-US" dirty="0">
              <a:latin typeface="Courier New" panose="02070309020205020404" pitchFamily="49" charset="0"/>
            </a:endParaRPr>
          </a:p>
          <a:p>
            <a:pPr>
              <a:spcBef>
                <a:spcPts val="300"/>
              </a:spcBef>
            </a:pPr>
            <a:r>
              <a:rPr lang="en-US" dirty="0">
                <a:latin typeface="Courier New" panose="02070309020205020404" pitchFamily="49" charset="0"/>
              </a:rPr>
              <a:t>person[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lname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</a:rPr>
              <a:t>] =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Fonebone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endParaRPr lang="en-US" dirty="0">
              <a:latin typeface="Courier New" panose="02070309020205020404" pitchFamily="49" charset="0"/>
            </a:endParaRPr>
          </a:p>
          <a:p>
            <a:pPr>
              <a:spcBef>
                <a:spcPts val="300"/>
              </a:spcBef>
            </a:pPr>
            <a:r>
              <a:rPr lang="en-US" dirty="0">
                <a:latin typeface="Courier New" panose="02070309020205020404" pitchFamily="49" charset="0"/>
              </a:rPr>
              <a:t>person[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'age'</a:t>
            </a:r>
            <a:r>
              <a:rPr lang="en-US" dirty="0">
                <a:latin typeface="Courier New" panose="02070309020205020404" pitchFamily="49" charset="0"/>
              </a:rPr>
              <a:t>] = 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51</a:t>
            </a:r>
            <a:endParaRPr lang="en-US" dirty="0">
              <a:latin typeface="Courier New" panose="02070309020205020404" pitchFamily="49" charset="0"/>
            </a:endParaRPr>
          </a:p>
          <a:p>
            <a:pPr>
              <a:spcBef>
                <a:spcPts val="300"/>
              </a:spcBef>
            </a:pPr>
            <a:r>
              <a:rPr lang="en-US" dirty="0">
                <a:latin typeface="Courier New" panose="02070309020205020404" pitchFamily="49" charset="0"/>
              </a:rPr>
              <a:t>person[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'spouse'</a:t>
            </a:r>
            <a:r>
              <a:rPr lang="en-US" dirty="0">
                <a:latin typeface="Courier New" panose="02070309020205020404" pitchFamily="49" charset="0"/>
              </a:rPr>
              <a:t>] =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'Edna'</a:t>
            </a:r>
            <a:endParaRPr lang="en-US" dirty="0">
              <a:latin typeface="Courier New" panose="02070309020205020404" pitchFamily="49" charset="0"/>
            </a:endParaRPr>
          </a:p>
          <a:p>
            <a:pPr>
              <a:spcBef>
                <a:spcPts val="300"/>
              </a:spcBef>
            </a:pPr>
            <a:r>
              <a:rPr lang="en-US" dirty="0">
                <a:latin typeface="Courier New" panose="02070309020205020404" pitchFamily="49" charset="0"/>
              </a:rPr>
              <a:t>person[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'children'</a:t>
            </a:r>
            <a:r>
              <a:rPr lang="en-US" dirty="0">
                <a:latin typeface="Courier New" panose="02070309020205020404" pitchFamily="49" charset="0"/>
              </a:rPr>
              <a:t>] = [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'Ralph'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'Betty'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'Joey'</a:t>
            </a:r>
            <a:r>
              <a:rPr lang="en-US" dirty="0">
                <a:latin typeface="Courier New" panose="02070309020205020404" pitchFamily="49" charset="0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en-US" dirty="0">
                <a:latin typeface="Courier New" panose="02070309020205020404" pitchFamily="49" charset="0"/>
              </a:rPr>
              <a:t>person[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'pets'</a:t>
            </a:r>
            <a:r>
              <a:rPr lang="en-US" dirty="0">
                <a:latin typeface="Courier New" panose="02070309020205020404" pitchFamily="49" charset="0"/>
              </a:rPr>
              <a:t>] = {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'dog'</a:t>
            </a:r>
            <a:r>
              <a:rPr lang="en-US" dirty="0">
                <a:latin typeface="Courier New" panose="02070309020205020404" pitchFamily="49" charset="0"/>
              </a:rPr>
              <a:t>: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'Fido'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'cat'</a:t>
            </a:r>
            <a:r>
              <a:rPr lang="en-US" dirty="0">
                <a:latin typeface="Courier New" panose="02070309020205020404" pitchFamily="49" charset="0"/>
              </a:rPr>
              <a:t>: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'Sox'</a:t>
            </a:r>
            <a:r>
              <a:rPr lang="en-US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44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328cf83cf_0_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dirty="0"/>
              <a:t>Dictionary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9328cf83cf_0_4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65D2BAFA-5155-4A0B-AB4B-26E8EAD0D27F}" type="datetime1">
              <a:rPr lang="en-US" smtClean="0"/>
              <a:t>12/28/2020</a:t>
            </a:fld>
            <a:endParaRPr/>
          </a:p>
        </p:txBody>
      </p:sp>
      <p:sp>
        <p:nvSpPr>
          <p:cNvPr id="104" name="Google Shape;104;g9328cf83cf_0_4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mtClean="0"/>
              <a:t>09e-BM/DT/FSOFT - ©FPT SOFTWARE – FPT Software Academy - Internal Use</a:t>
            </a:r>
            <a:endParaRPr/>
          </a:p>
        </p:txBody>
      </p:sp>
      <p:sp>
        <p:nvSpPr>
          <p:cNvPr id="105" name="Google Shape;105;g9328cf83cf_0_4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102" name="Google Shape;102;g9328cf83cf_0_48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/>
              <a:t>Operators and Built-in Functions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2303463" y="1610909"/>
            <a:ext cx="4572000" cy="20851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 err="1">
                <a:latin typeface="Courier New" panose="02070309020205020404" pitchFamily="49" charset="0"/>
              </a:rPr>
              <a:t>thisdict</a:t>
            </a:r>
            <a:r>
              <a:rPr lang="en-US" dirty="0">
                <a:latin typeface="Courier New" panose="02070309020205020404" pitchFamily="49" charset="0"/>
              </a:rPr>
              <a:t> = {</a:t>
            </a:r>
          </a:p>
          <a:p>
            <a:pPr>
              <a:spcBef>
                <a:spcPts val="300"/>
              </a:spcBef>
            </a:pPr>
            <a:r>
              <a:rPr lang="en-US" dirty="0">
                <a:latin typeface="Courier New" panose="02070309020205020404" pitchFamily="49" charset="0"/>
              </a:rPr>
              <a:t> 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"brand"</a:t>
            </a:r>
            <a:r>
              <a:rPr lang="en-US" dirty="0">
                <a:latin typeface="Courier New" panose="02070309020205020404" pitchFamily="49" charset="0"/>
              </a:rPr>
              <a:t>: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"Ford"</a:t>
            </a:r>
            <a:r>
              <a:rPr lang="en-US" dirty="0">
                <a:latin typeface="Courier New" panose="02070309020205020404" pitchFamily="49" charset="0"/>
              </a:rPr>
              <a:t>,</a:t>
            </a:r>
          </a:p>
          <a:p>
            <a:pPr>
              <a:spcBef>
                <a:spcPts val="300"/>
              </a:spcBef>
            </a:pPr>
            <a:r>
              <a:rPr lang="en-US" dirty="0">
                <a:latin typeface="Courier New" panose="02070309020205020404" pitchFamily="49" charset="0"/>
              </a:rPr>
              <a:t> 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"model"</a:t>
            </a:r>
            <a:r>
              <a:rPr lang="en-US" dirty="0">
                <a:latin typeface="Courier New" panose="02070309020205020404" pitchFamily="49" charset="0"/>
              </a:rPr>
              <a:t>: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"Mustang"</a:t>
            </a:r>
            <a:r>
              <a:rPr lang="en-US" dirty="0">
                <a:latin typeface="Courier New" panose="02070309020205020404" pitchFamily="49" charset="0"/>
              </a:rPr>
              <a:t>,</a:t>
            </a:r>
          </a:p>
          <a:p>
            <a:pPr>
              <a:spcBef>
                <a:spcPts val="300"/>
              </a:spcBef>
            </a:pPr>
            <a:r>
              <a:rPr lang="en-US" dirty="0">
                <a:latin typeface="Courier New" panose="02070309020205020404" pitchFamily="49" charset="0"/>
              </a:rPr>
              <a:t> 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"year"</a:t>
            </a:r>
            <a:r>
              <a:rPr lang="en-US" dirty="0">
                <a:latin typeface="Courier New" panose="02070309020205020404" pitchFamily="49" charset="0"/>
              </a:rPr>
              <a:t>: 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1964</a:t>
            </a:r>
            <a:endParaRPr lang="en-US" dirty="0">
              <a:latin typeface="Courier New" panose="02070309020205020404" pitchFamily="49" charset="0"/>
            </a:endParaRPr>
          </a:p>
          <a:p>
            <a:pPr>
              <a:spcBef>
                <a:spcPts val="300"/>
              </a:spcBef>
            </a:pPr>
            <a:r>
              <a:rPr lang="en-US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'brand'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thisdict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uuu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thisdict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uuu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</a:rPr>
              <a:t> not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thisdict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63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328cf83cf_0_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dirty="0"/>
              <a:t>Dictionary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9328cf83cf_0_4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4549F49A-23BA-49B3-AED2-CFD469433F22}" type="datetime1">
              <a:rPr lang="en-US" smtClean="0"/>
              <a:t>12/28/2020</a:t>
            </a:fld>
            <a:endParaRPr/>
          </a:p>
        </p:txBody>
      </p:sp>
      <p:sp>
        <p:nvSpPr>
          <p:cNvPr id="104" name="Google Shape;104;g9328cf83cf_0_4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mtClean="0"/>
              <a:t>09e-BM/DT/FSOFT - ©FPT SOFTWARE – FPT Software Academy - Internal Use</a:t>
            </a:r>
            <a:endParaRPr/>
          </a:p>
        </p:txBody>
      </p:sp>
      <p:sp>
        <p:nvSpPr>
          <p:cNvPr id="105" name="Google Shape;105;g9328cf83cf_0_4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102" name="Google Shape;102;g9328cf83cf_0_48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Built-in Dictionary Methods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d.clear</a:t>
            </a:r>
            <a:r>
              <a:rPr lang="en-US" dirty="0"/>
              <a:t>()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d.get</a:t>
            </a:r>
            <a:r>
              <a:rPr lang="en-US" dirty="0"/>
              <a:t>(&lt;key&gt;[, &lt;default&gt;])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d.items</a:t>
            </a:r>
            <a:r>
              <a:rPr lang="en-US" dirty="0"/>
              <a:t>()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d.keys</a:t>
            </a:r>
            <a:r>
              <a:rPr lang="en-US" dirty="0"/>
              <a:t>()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d.values</a:t>
            </a:r>
            <a:r>
              <a:rPr lang="en-US" dirty="0"/>
              <a:t>()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d.pop</a:t>
            </a:r>
            <a:r>
              <a:rPr lang="en-US" dirty="0"/>
              <a:t>(&lt;key&gt;[, &lt;default&gt;])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d.popitem</a:t>
            </a:r>
            <a:r>
              <a:rPr lang="en-US" dirty="0"/>
              <a:t>()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d.update</a:t>
            </a:r>
            <a:r>
              <a:rPr lang="en-US" dirty="0"/>
              <a:t>(&lt;</a:t>
            </a:r>
            <a:r>
              <a:rPr lang="en-US" dirty="0" err="1"/>
              <a:t>obj</a:t>
            </a:r>
            <a:r>
              <a:rPr lang="en-US" dirty="0"/>
              <a:t>&gt;)</a:t>
            </a:r>
          </a:p>
        </p:txBody>
      </p:sp>
    </p:spTree>
    <p:extLst>
      <p:ext uri="{BB962C8B-B14F-4D97-AF65-F5344CB8AC3E}">
        <p14:creationId xmlns:p14="http://schemas.microsoft.com/office/powerpoint/2010/main" val="246452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1"/>
          <p:cNvSpPr txBox="1">
            <a:spLocks noGrp="1"/>
          </p:cNvSpPr>
          <p:nvPr>
            <p:ph type="ctrTitle"/>
          </p:nvPr>
        </p:nvSpPr>
        <p:spPr>
          <a:xfrm>
            <a:off x="171450" y="1743789"/>
            <a:ext cx="6179344" cy="678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6600"/>
              <a:buFont typeface="Arial"/>
              <a:buNone/>
            </a:pPr>
            <a:r>
              <a:rPr lang="en-US" sz="6600">
                <a:solidFill>
                  <a:srgbClr val="E36C09"/>
                </a:solidFill>
              </a:rPr>
              <a:t>Thank you</a:t>
            </a:r>
            <a:endParaRPr sz="6600">
              <a:solidFill>
                <a:srgbClr val="E36C09"/>
              </a:solidFill>
            </a:endParaRPr>
          </a:p>
        </p:txBody>
      </p:sp>
      <p:sp>
        <p:nvSpPr>
          <p:cNvPr id="411" name="Google Shape;411;p11"/>
          <p:cNvSpPr txBox="1">
            <a:spLocks noGrp="1"/>
          </p:cNvSpPr>
          <p:nvPr>
            <p:ph type="subTitle" idx="1"/>
          </p:nvPr>
        </p:nvSpPr>
        <p:spPr>
          <a:xfrm>
            <a:off x="171450" y="2571750"/>
            <a:ext cx="6179344" cy="4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CCFF"/>
              </a:buClr>
              <a:buSzPts val="2000"/>
              <a:buNone/>
            </a:pPr>
            <a:endParaRPr/>
          </a:p>
        </p:txBody>
      </p:sp>
      <p:sp>
        <p:nvSpPr>
          <p:cNvPr id="412" name="Google Shape;412;p11"/>
          <p:cNvSpPr txBox="1">
            <a:spLocks noGrp="1"/>
          </p:cNvSpPr>
          <p:nvPr>
            <p:ph type="dt" idx="10"/>
          </p:nvPr>
        </p:nvSpPr>
        <p:spPr>
          <a:xfrm>
            <a:off x="171450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32AC1A89-EF99-41CC-ADFE-1AE6A1510C7D}" type="datetime1">
              <a:rPr lang="en-US" smtClean="0"/>
              <a:t>12/28/2020</a:t>
            </a:fld>
            <a:endParaRPr/>
          </a:p>
        </p:txBody>
      </p:sp>
      <p:sp>
        <p:nvSpPr>
          <p:cNvPr id="413" name="Google Shape;413;p11"/>
          <p:cNvSpPr txBox="1">
            <a:spLocks noGrp="1"/>
          </p:cNvSpPr>
          <p:nvPr>
            <p:ph type="ftr" idx="11"/>
          </p:nvPr>
        </p:nvSpPr>
        <p:spPr>
          <a:xfrm>
            <a:off x="1868557" y="4767263"/>
            <a:ext cx="613958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mtClean="0"/>
              <a:t>09e-BM/DT/FSOFT - ©FPT SOFTWARE – FPT Software Academy - Internal Use</a:t>
            </a:r>
            <a:endParaRPr/>
          </a:p>
        </p:txBody>
      </p:sp>
      <p:sp>
        <p:nvSpPr>
          <p:cNvPr id="414" name="Google Shape;414;p11"/>
          <p:cNvSpPr txBox="1">
            <a:spLocks noGrp="1"/>
          </p:cNvSpPr>
          <p:nvPr>
            <p:ph type="sldNum" idx="12"/>
          </p:nvPr>
        </p:nvSpPr>
        <p:spPr>
          <a:xfrm>
            <a:off x="8122444" y="4767263"/>
            <a:ext cx="56435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None/>
            </a:pPr>
            <a:r>
              <a:rPr lang="en-US" sz="2400" b="0" dirty="0">
                <a:solidFill>
                  <a:srgbClr val="0C0C0C"/>
                </a:solidFill>
              </a:rPr>
              <a:t>List</a:t>
            </a:r>
            <a:endParaRPr sz="4400" dirty="0">
              <a:solidFill>
                <a:srgbClr val="0C0C0C"/>
              </a:solidFill>
            </a:endParaRPr>
          </a:p>
        </p:txBody>
      </p:sp>
      <p:sp>
        <p:nvSpPr>
          <p:cNvPr id="93" name="Google Shape;93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Section 1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A6D62DF2-DEF7-4706-AE38-2F173AF00CC5}" type="datetime1">
              <a:rPr lang="en-US" smtClean="0"/>
              <a:t>12/28/2020</a:t>
            </a:fld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mtClean="0"/>
              <a:t>09e-BM/DT/FSOFT - ©FPT SOFTWARE – FPT Software Academy - Internal Use</a:t>
            </a:r>
            <a:endParaRPr/>
          </a:p>
        </p:txBody>
      </p:sp>
      <p:sp>
        <p:nvSpPr>
          <p:cNvPr id="96" name="Google Shape;96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328cf83cf_0_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dirty="0"/>
              <a:t>List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9328cf83cf_0_48"/>
          <p:cNvSpPr txBox="1">
            <a:spLocks noGrp="1"/>
          </p:cNvSpPr>
          <p:nvPr>
            <p:ph type="body" idx="4294967295"/>
          </p:nvPr>
        </p:nvSpPr>
        <p:spPr>
          <a:xfrm>
            <a:off x="278605" y="747486"/>
            <a:ext cx="8622507" cy="3847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7700" indent="-342900">
              <a:spcBef>
                <a:spcPts val="600"/>
              </a:spcBef>
              <a:spcAft>
                <a:spcPts val="600"/>
              </a:spcAft>
              <a:buSzPct val="120000"/>
            </a:pPr>
            <a:r>
              <a:rPr lang="en-US" b="1" dirty="0"/>
              <a:t>The important characteristics</a:t>
            </a:r>
          </a:p>
          <a:p>
            <a:pPr marL="1130300" lvl="1" indent="-342900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Lists are ordered.</a:t>
            </a:r>
          </a:p>
          <a:p>
            <a:pPr marL="1130300" lvl="1" indent="-342900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Lists can contain any arbitrary objects.</a:t>
            </a:r>
          </a:p>
          <a:p>
            <a:pPr marL="1130300" lvl="1" indent="-342900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 elements can be accessed by index.</a:t>
            </a:r>
          </a:p>
          <a:p>
            <a:pPr marL="1130300" lvl="1" indent="-342900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Lists can be nested to arbitrary depth.</a:t>
            </a:r>
          </a:p>
          <a:p>
            <a:pPr marL="1130300" lvl="1" indent="-342900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Lists are mutable.</a:t>
            </a:r>
          </a:p>
          <a:p>
            <a:pPr marL="1130300" lvl="1" indent="-342900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Lists are dynamic.</a:t>
            </a:r>
            <a:endParaRPr i="1" dirty="0"/>
          </a:p>
        </p:txBody>
      </p:sp>
      <p:sp>
        <p:nvSpPr>
          <p:cNvPr id="103" name="Google Shape;103;g9328cf83cf_0_4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42B113D6-14E0-453D-9763-D54E5995C689}" type="datetime1">
              <a:rPr lang="en-US" smtClean="0"/>
              <a:t>12/28/2020</a:t>
            </a:fld>
            <a:endParaRPr/>
          </a:p>
        </p:txBody>
      </p:sp>
      <p:sp>
        <p:nvSpPr>
          <p:cNvPr id="104" name="Google Shape;104;g9328cf83cf_0_4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mtClean="0"/>
              <a:t>09e-BM/DT/FSOFT - ©FPT SOFTWARE – FPT Software Academy - Internal Use</a:t>
            </a:r>
            <a:endParaRPr/>
          </a:p>
        </p:txBody>
      </p:sp>
      <p:sp>
        <p:nvSpPr>
          <p:cNvPr id="105" name="Google Shape;105;g9328cf83cf_0_4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087" y="3412802"/>
            <a:ext cx="3322077" cy="10542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328cf83cf_0_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dirty="0"/>
              <a:t>List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9328cf83cf_0_4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DA377907-D0C3-4485-9487-3A01C813FA6C}" type="datetime1">
              <a:rPr lang="en-US" smtClean="0"/>
              <a:t>12/28/2020</a:t>
            </a:fld>
            <a:endParaRPr/>
          </a:p>
        </p:txBody>
      </p:sp>
      <p:sp>
        <p:nvSpPr>
          <p:cNvPr id="104" name="Google Shape;104;g9328cf83cf_0_4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mtClean="0"/>
              <a:t>09e-BM/DT/FSOFT - ©FPT SOFTWARE – FPT Software Academy - Internal Use</a:t>
            </a:r>
            <a:endParaRPr/>
          </a:p>
        </p:txBody>
      </p:sp>
      <p:sp>
        <p:nvSpPr>
          <p:cNvPr id="105" name="Google Shape;105;g9328cf83cf_0_4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02" name="Google Shape;102;g9328cf83cf_0_48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7700" indent="-342900">
              <a:spcBef>
                <a:spcPts val="600"/>
              </a:spcBef>
              <a:spcAft>
                <a:spcPts val="1200"/>
              </a:spcAft>
              <a:buSzPct val="130000"/>
            </a:pPr>
            <a:r>
              <a:rPr lang="en-US" b="1" dirty="0"/>
              <a:t>Lists are </a:t>
            </a:r>
            <a:r>
              <a:rPr lang="en-US" b="1" dirty="0" smtClean="0"/>
              <a:t>ordered</a:t>
            </a:r>
            <a:endParaRPr lang="en-US" b="1" dirty="0"/>
          </a:p>
          <a:p>
            <a:pPr marL="1073150" lvl="1" indent="-285750"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A list is not merely a collection of </a:t>
            </a:r>
            <a:r>
              <a:rPr lang="en-US" dirty="0" smtClean="0"/>
              <a:t>objects.</a:t>
            </a:r>
            <a:endParaRPr lang="en-US" dirty="0"/>
          </a:p>
          <a:p>
            <a:pPr marL="1073150" lvl="1" indent="-285750"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It is an ordered collection of objects.</a:t>
            </a:r>
          </a:p>
          <a:p>
            <a:pPr marL="1073150" lvl="1" indent="-285750"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The order in which you specify the elements when you define a list is an innate characteristic of that list and is maintained for that list’s lifetime.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1638" y="3253725"/>
            <a:ext cx="31692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a = [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'a'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'b'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'c'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'd'</a:t>
            </a:r>
            <a:r>
              <a:rPr lang="en-US" dirty="0">
                <a:latin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</a:rPr>
              <a:t>b = [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'b'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'a'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'd'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'c'</a:t>
            </a:r>
            <a:r>
              <a:rPr lang="en-US" dirty="0">
                <a:latin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</a:rPr>
              <a:t>a == b</a:t>
            </a:r>
          </a:p>
        </p:txBody>
      </p:sp>
    </p:spTree>
    <p:extLst>
      <p:ext uri="{BB962C8B-B14F-4D97-AF65-F5344CB8AC3E}">
        <p14:creationId xmlns:p14="http://schemas.microsoft.com/office/powerpoint/2010/main" val="140856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328cf83cf_0_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dirty="0"/>
              <a:t>List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9328cf83cf_0_4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1CCA0610-99E6-4052-8CB2-0726D6B8A58A}" type="datetime1">
              <a:rPr lang="en-US" smtClean="0"/>
              <a:t>12/28/2020</a:t>
            </a:fld>
            <a:endParaRPr/>
          </a:p>
        </p:txBody>
      </p:sp>
      <p:sp>
        <p:nvSpPr>
          <p:cNvPr id="104" name="Google Shape;104;g9328cf83cf_0_4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mtClean="0"/>
              <a:t>09e-BM/DT/FSOFT - ©FPT SOFTWARE – FPT Software Academy - Internal Use</a:t>
            </a:r>
            <a:endParaRPr/>
          </a:p>
        </p:txBody>
      </p:sp>
      <p:sp>
        <p:nvSpPr>
          <p:cNvPr id="105" name="Google Shape;105;g9328cf83cf_0_4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02" name="Google Shape;102;g9328cf83cf_0_48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7700" indent="-342900"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Lists Can Contain Arbitrary </a:t>
            </a:r>
            <a:r>
              <a:rPr lang="en-US" b="1" dirty="0" smtClean="0"/>
              <a:t>Objects</a:t>
            </a:r>
            <a:endParaRPr lang="en-US" b="1" dirty="0"/>
          </a:p>
          <a:p>
            <a:pPr marL="1073150" lvl="1" indent="-285750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 list can contain any assortment of objects</a:t>
            </a:r>
          </a:p>
          <a:p>
            <a:pPr marL="1073150" lvl="1" indent="-285750">
              <a:spcBef>
                <a:spcPts val="480"/>
              </a:spcBef>
            </a:pPr>
            <a:endParaRPr lang="en-US" dirty="0"/>
          </a:p>
          <a:p>
            <a:pPr marL="1073150" lvl="1" indent="-285750">
              <a:spcBef>
                <a:spcPts val="480"/>
              </a:spcBef>
            </a:pPr>
            <a:endParaRPr lang="en-US" dirty="0"/>
          </a:p>
          <a:p>
            <a:pPr marL="1073150" lvl="1" indent="-285750">
              <a:spcBef>
                <a:spcPts val="480"/>
              </a:spcBef>
            </a:pPr>
            <a:r>
              <a:rPr lang="en-US" dirty="0"/>
              <a:t>Lists can even contain complex objects, like functions, classes, and modules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764506" y="1842863"/>
            <a:ext cx="61508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a = [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21.42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foobar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'bark'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3.14159</a:t>
            </a:r>
            <a:r>
              <a:rPr lang="en-US" dirty="0"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4618" y="3044012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urier New" panose="02070309020205020404" pitchFamily="49" charset="0"/>
              </a:rPr>
              <a:t>foo</a:t>
            </a:r>
            <a:r>
              <a:rPr lang="en-US" dirty="0">
                <a:latin typeface="Courier New" panose="02070309020205020404" pitchFamily="49" charset="0"/>
              </a:rPr>
              <a:t>():</a:t>
            </a:r>
          </a:p>
          <a:p>
            <a:r>
              <a:rPr lang="en-US" dirty="0">
                <a:latin typeface="Courier New" panose="02070309020205020404" pitchFamily="49" charset="0"/>
              </a:rPr>
              <a:t> 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pass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latin typeface="Courier New" panose="02070309020205020404" pitchFamily="49" charset="0"/>
              </a:rPr>
              <a:t> np</a:t>
            </a:r>
          </a:p>
          <a:p>
            <a:r>
              <a:rPr lang="en-US" dirty="0">
                <a:latin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</a:rPr>
              <a:t>list_a</a:t>
            </a:r>
            <a:r>
              <a:rPr lang="en-US" dirty="0">
                <a:latin typeface="Courier New" panose="02070309020205020404" pitchFamily="49" charset="0"/>
              </a:rPr>
              <a:t> = [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 err="1">
                <a:solidFill>
                  <a:srgbClr val="267F99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, foo, np]</a:t>
            </a:r>
          </a:p>
        </p:txBody>
      </p:sp>
    </p:spTree>
    <p:extLst>
      <p:ext uri="{BB962C8B-B14F-4D97-AF65-F5344CB8AC3E}">
        <p14:creationId xmlns:p14="http://schemas.microsoft.com/office/powerpoint/2010/main" val="124674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328cf83cf_0_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dirty="0"/>
              <a:t>List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9328cf83cf_0_4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439D646A-CBFD-4C6C-AABD-D89923F781FF}" type="datetime1">
              <a:rPr lang="en-US" smtClean="0"/>
              <a:t>12/28/2020</a:t>
            </a:fld>
            <a:endParaRPr/>
          </a:p>
        </p:txBody>
      </p:sp>
      <p:sp>
        <p:nvSpPr>
          <p:cNvPr id="104" name="Google Shape;104;g9328cf83cf_0_4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mtClean="0"/>
              <a:t>09e-BM/DT/FSOFT - ©FPT SOFTWARE – FPT Software Academy - Internal Use</a:t>
            </a:r>
            <a:endParaRPr/>
          </a:p>
        </p:txBody>
      </p:sp>
      <p:sp>
        <p:nvSpPr>
          <p:cNvPr id="105" name="Google Shape;105;g9328cf83cf_0_4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02" name="Google Shape;102;g9328cf83cf_0_48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7700" indent="-342900"/>
            <a:r>
              <a:rPr lang="en-US" b="1" dirty="0"/>
              <a:t>List Elements Can Be Accessed by Index</a:t>
            </a:r>
          </a:p>
        </p:txBody>
      </p:sp>
      <p:sp>
        <p:nvSpPr>
          <p:cNvPr id="4" name="Rectangle 3"/>
          <p:cNvSpPr/>
          <p:nvPr/>
        </p:nvSpPr>
        <p:spPr>
          <a:xfrm>
            <a:off x="968561" y="1420609"/>
            <a:ext cx="61955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a = [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'foo'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'bar'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baz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qux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quux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corge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</a:rPr>
              <a:t>]</a:t>
            </a:r>
          </a:p>
          <a:p>
            <a:r>
              <a:rPr lang="en-US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</a:rPr>
              <a:t>(a[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</a:rPr>
              <a:t>])</a:t>
            </a:r>
          </a:p>
          <a:p>
            <a:r>
              <a:rPr lang="en-US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</a:rPr>
              <a:t>(a[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</a:rPr>
              <a:t>])</a:t>
            </a:r>
          </a:p>
          <a:p>
            <a:r>
              <a:rPr lang="en-US" dirty="0">
                <a:latin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239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328cf83cf_0_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dirty="0"/>
              <a:t>List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9328cf83cf_0_4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F35BEB3B-6D4D-445B-BD85-6F9288C7DD05}" type="datetime1">
              <a:rPr lang="en-US" smtClean="0"/>
              <a:t>12/28/2020</a:t>
            </a:fld>
            <a:endParaRPr/>
          </a:p>
        </p:txBody>
      </p:sp>
      <p:sp>
        <p:nvSpPr>
          <p:cNvPr id="104" name="Google Shape;104;g9328cf83cf_0_4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mtClean="0"/>
              <a:t>09e-BM/DT/FSOFT - ©FPT SOFTWARE – FPT Software Academy - Internal Use</a:t>
            </a:r>
            <a:endParaRPr/>
          </a:p>
        </p:txBody>
      </p:sp>
      <p:sp>
        <p:nvSpPr>
          <p:cNvPr id="105" name="Google Shape;105;g9328cf83cf_0_4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02" name="Google Shape;102;g9328cf83cf_0_48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7700" indent="-342900">
              <a:spcBef>
                <a:spcPts val="600"/>
              </a:spcBef>
              <a:spcAft>
                <a:spcPts val="1200"/>
              </a:spcAft>
            </a:pPr>
            <a:r>
              <a:rPr lang="en-US" b="1" dirty="0"/>
              <a:t>List Elements Can Be Accessed by Index</a:t>
            </a:r>
          </a:p>
          <a:p>
            <a:pPr marL="1143000"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dirty="0"/>
              <a:t>Slicing also works</a:t>
            </a:r>
          </a:p>
        </p:txBody>
      </p:sp>
      <p:sp>
        <p:nvSpPr>
          <p:cNvPr id="2" name="Rectangle 1"/>
          <p:cNvSpPr/>
          <p:nvPr/>
        </p:nvSpPr>
        <p:spPr>
          <a:xfrm>
            <a:off x="1645920" y="1979249"/>
            <a:ext cx="56839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a = [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'foo'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'bar'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baz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qux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quux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</a:rPr>
              <a:t>corge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</a:rPr>
              <a:t>]</a:t>
            </a:r>
          </a:p>
          <a:p>
            <a:r>
              <a:rPr lang="en-US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</a:rPr>
              <a:t>(a[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</a:rPr>
              <a:t>])</a:t>
            </a:r>
          </a:p>
          <a:p>
            <a:r>
              <a:rPr lang="en-US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</a:rPr>
              <a:t>(a[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-3</a:t>
            </a:r>
            <a:r>
              <a:rPr lang="en-US" dirty="0"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846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328cf83cf_0_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dirty="0"/>
              <a:t>List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9328cf83cf_0_4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fld id="{D4AEF683-65D7-463D-9ABC-91A6B5A93766}" type="datetime1">
              <a:rPr lang="en-US" smtClean="0"/>
              <a:t>12/28/2020</a:t>
            </a:fld>
            <a:endParaRPr/>
          </a:p>
        </p:txBody>
      </p:sp>
      <p:sp>
        <p:nvSpPr>
          <p:cNvPr id="104" name="Google Shape;104;g9328cf83cf_0_4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mtClean="0"/>
              <a:t>09e-BM/DT/FSOFT - ©FPT SOFTWARE – FPT Software Academy - Internal Use</a:t>
            </a:r>
            <a:endParaRPr/>
          </a:p>
        </p:txBody>
      </p:sp>
      <p:sp>
        <p:nvSpPr>
          <p:cNvPr id="105" name="Google Shape;105;g9328cf83cf_0_4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02" name="Google Shape;102;g9328cf83cf_0_48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7700" indent="-342900">
              <a:spcBef>
                <a:spcPts val="600"/>
              </a:spcBef>
              <a:spcAft>
                <a:spcPts val="1200"/>
              </a:spcAft>
            </a:pPr>
            <a:r>
              <a:rPr lang="en-US" b="1" dirty="0"/>
              <a:t>List Elements Can Be Accessed by Index</a:t>
            </a:r>
          </a:p>
          <a:p>
            <a:pPr marL="1143000"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dirty="0"/>
              <a:t>Other features of string slicing work analogously for list slicing as well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5920" y="1958569"/>
            <a:ext cx="3114612" cy="116955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pt-BR" dirty="0">
                <a:latin typeface="Courier New" panose="02070309020205020404" pitchFamily="49" charset="0"/>
              </a:rPr>
              <a:t>(a[:</a:t>
            </a:r>
            <a:r>
              <a:rPr lang="pt-BR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pt-BR" dirty="0">
                <a:latin typeface="Courier New" panose="02070309020205020404" pitchFamily="49" charset="0"/>
              </a:rPr>
              <a:t>], a[</a:t>
            </a:r>
            <a:r>
              <a:rPr lang="pt-BR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pt-BR" dirty="0">
                <a:latin typeface="Courier New" panose="02070309020205020404" pitchFamily="49" charset="0"/>
              </a:rPr>
              <a:t>:</a:t>
            </a:r>
            <a:r>
              <a:rPr lang="pt-BR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pt-BR" dirty="0">
                <a:latin typeface="Courier New" panose="02070309020205020404" pitchFamily="49" charset="0"/>
              </a:rPr>
              <a:t>])</a:t>
            </a:r>
          </a:p>
          <a:p>
            <a:r>
              <a:rPr lang="pt-BR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pt-BR" dirty="0">
                <a:latin typeface="Courier New" panose="02070309020205020404" pitchFamily="49" charset="0"/>
              </a:rPr>
              <a:t>(a[</a:t>
            </a:r>
            <a:r>
              <a:rPr lang="pt-BR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pt-BR" dirty="0">
                <a:latin typeface="Courier New" panose="02070309020205020404" pitchFamily="49" charset="0"/>
              </a:rPr>
              <a:t>:], a[</a:t>
            </a:r>
            <a:r>
              <a:rPr lang="pt-BR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pt-BR" dirty="0">
                <a:latin typeface="Courier New" panose="02070309020205020404" pitchFamily="49" charset="0"/>
              </a:rPr>
              <a:t>:</a:t>
            </a:r>
            <a:r>
              <a:rPr lang="pt-BR" dirty="0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pt-BR" dirty="0">
                <a:latin typeface="Courier New" panose="02070309020205020404" pitchFamily="49" charset="0"/>
              </a:rPr>
              <a:t>(a)])</a:t>
            </a:r>
          </a:p>
          <a:p>
            <a:r>
              <a:rPr lang="pt-BR" dirty="0">
                <a:latin typeface="Courier New" panose="02070309020205020404" pitchFamily="49" charset="0"/>
              </a:rPr>
              <a:t/>
            </a:r>
            <a:br>
              <a:rPr lang="pt-BR" dirty="0">
                <a:latin typeface="Courier New" panose="02070309020205020404" pitchFamily="49" charset="0"/>
              </a:rPr>
            </a:br>
            <a:r>
              <a:rPr lang="pt-BR" dirty="0">
                <a:latin typeface="Courier New" panose="02070309020205020404" pitchFamily="49" charset="0"/>
              </a:rPr>
              <a:t>a[:</a:t>
            </a:r>
            <a:r>
              <a:rPr lang="pt-BR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pt-BR" dirty="0">
                <a:latin typeface="Courier New" panose="02070309020205020404" pitchFamily="49" charset="0"/>
              </a:rPr>
              <a:t>] + a[</a:t>
            </a:r>
            <a:r>
              <a:rPr lang="pt-BR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pt-BR" dirty="0">
                <a:latin typeface="Courier New" panose="02070309020205020404" pitchFamily="49" charset="0"/>
              </a:rPr>
              <a:t>:]</a:t>
            </a:r>
          </a:p>
          <a:p>
            <a:r>
              <a:rPr lang="pt-BR" dirty="0">
                <a:latin typeface="Courier New"/>
              </a:rPr>
              <a:t>a[:</a:t>
            </a:r>
            <a:r>
              <a:rPr lang="pt-BR" dirty="0">
                <a:solidFill>
                  <a:srgbClr val="09885A"/>
                </a:solidFill>
                <a:latin typeface="Courier New"/>
              </a:rPr>
              <a:t>4</a:t>
            </a:r>
            <a:r>
              <a:rPr lang="pt-BR" dirty="0">
                <a:latin typeface="Courier New"/>
              </a:rPr>
              <a:t>] + a[</a:t>
            </a:r>
            <a:r>
              <a:rPr lang="pt-BR" dirty="0">
                <a:solidFill>
                  <a:srgbClr val="09885A"/>
                </a:solidFill>
                <a:latin typeface="Courier New"/>
              </a:rPr>
              <a:t>4</a:t>
            </a:r>
            <a:r>
              <a:rPr lang="pt-BR" dirty="0">
                <a:latin typeface="Courier New"/>
              </a:rPr>
              <a:t>:] == a</a:t>
            </a:r>
          </a:p>
        </p:txBody>
      </p:sp>
    </p:spTree>
    <p:extLst>
      <p:ext uri="{BB962C8B-B14F-4D97-AF65-F5344CB8AC3E}">
        <p14:creationId xmlns:p14="http://schemas.microsoft.com/office/powerpoint/2010/main" val="81607008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</TotalTime>
  <Words>1057</Words>
  <Application>Microsoft Office PowerPoint</Application>
  <PresentationFormat>On-screen Show (16:9)</PresentationFormat>
  <Paragraphs>294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Consolas</vt:lpstr>
      <vt:lpstr>Courier New</vt:lpstr>
      <vt:lpstr>Noto Sans Symbols</vt:lpstr>
      <vt:lpstr>Wingdings</vt:lpstr>
      <vt:lpstr>Template_Internal_Course</vt:lpstr>
      <vt:lpstr>Programming with Python</vt:lpstr>
      <vt:lpstr>Lesson Objectives</vt:lpstr>
      <vt:lpstr>List</vt:lpstr>
      <vt:lpstr>List</vt:lpstr>
      <vt:lpstr>List</vt:lpstr>
      <vt:lpstr>List</vt:lpstr>
      <vt:lpstr>List</vt:lpstr>
      <vt:lpstr>List</vt:lpstr>
      <vt:lpstr>List</vt:lpstr>
      <vt:lpstr>List</vt:lpstr>
      <vt:lpstr>List</vt:lpstr>
      <vt:lpstr>List</vt:lpstr>
      <vt:lpstr>Tuples</vt:lpstr>
      <vt:lpstr>Tuples</vt:lpstr>
      <vt:lpstr>Tuples</vt:lpstr>
      <vt:lpstr>Set</vt:lpstr>
      <vt:lpstr>Set</vt:lpstr>
      <vt:lpstr>Set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Python</dc:title>
  <dc:creator>Ly Tuan Linh (FHO.FWA)</dc:creator>
  <cp:lastModifiedBy>Tran Duc Tam (G0.HN)</cp:lastModifiedBy>
  <cp:revision>174</cp:revision>
  <dcterms:created xsi:type="dcterms:W3CDTF">2015-08-31T01:44:46Z</dcterms:created>
  <dcterms:modified xsi:type="dcterms:W3CDTF">2020-12-28T10:13:12Z</dcterms:modified>
</cp:coreProperties>
</file>