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290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jXmJTWYhhm/xSz0gSmPaul1yro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customschemas.google.com/relationships/presentationmetadata" Target="metadata"/><Relationship Id="rId5" Type="http://schemas.openxmlformats.org/officeDocument/2006/relationships/slide" Target="slides/slide4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4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309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4933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789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5094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1928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7594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5998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39" y="0"/>
            <a:ext cx="91241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3"/>
          <p:cNvSpPr txBox="1">
            <a:spLocks noGrp="1"/>
          </p:cNvSpPr>
          <p:nvPr>
            <p:ph type="ctrTitle"/>
          </p:nvPr>
        </p:nvSpPr>
        <p:spPr>
          <a:xfrm>
            <a:off x="171450" y="1743789"/>
            <a:ext cx="6179344" cy="678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  <a:defRPr sz="3200">
                <a:solidFill>
                  <a:srgbClr val="FF66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ubTitle" idx="1"/>
          </p:nvPr>
        </p:nvSpPr>
        <p:spPr>
          <a:xfrm>
            <a:off x="171450" y="2571750"/>
            <a:ext cx="6179344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rgbClr val="99CCFF"/>
              </a:buClr>
              <a:buSzPts val="2000"/>
              <a:buNone/>
              <a:defRPr sz="2000" i="1">
                <a:solidFill>
                  <a:srgbClr val="99CCF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171450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08/31/2020</a:t>
            </a:r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1868557" y="4767263"/>
            <a:ext cx="613958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122444" y="4767263"/>
            <a:ext cx="56435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08/31/2020</a:t>
            </a:r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09e-BM/DT/FSOFT - ©FPT SOFTWARE – FPT Software Academy - Internal Use</a:t>
            </a:r>
            <a:endParaRPr lang="en-US" smtClean="0"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78604" y="748166"/>
            <a:ext cx="8622507" cy="39472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08/31/2020</a:t>
            </a:r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278606" y="900113"/>
            <a:ext cx="4217194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4648200" y="900113"/>
            <a:ext cx="4252912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08/31/2020</a:t>
            </a:r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08/31/2020</a:t>
            </a:r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1"/>
          </p:nvPr>
        </p:nvSpPr>
        <p:spPr>
          <a:xfrm>
            <a:off x="278606" y="900113"/>
            <a:ext cx="4217194" cy="2221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body" idx="2"/>
          </p:nvPr>
        </p:nvSpPr>
        <p:spPr>
          <a:xfrm>
            <a:off x="4648200" y="900113"/>
            <a:ext cx="4252912" cy="2221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3"/>
          </p:nvPr>
        </p:nvSpPr>
        <p:spPr>
          <a:xfrm>
            <a:off x="278606" y="3258343"/>
            <a:ext cx="8622506" cy="134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157162" y="55784"/>
            <a:ext cx="7100888" cy="54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157161" y="858441"/>
            <a:ext cx="4271963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157161" y="1338261"/>
            <a:ext cx="4271963" cy="327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3"/>
          </p:nvPr>
        </p:nvSpPr>
        <p:spPr>
          <a:xfrm>
            <a:off x="4600575" y="845344"/>
            <a:ext cx="4300537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4"/>
          </p:nvPr>
        </p:nvSpPr>
        <p:spPr>
          <a:xfrm>
            <a:off x="4600575" y="1325165"/>
            <a:ext cx="4300537" cy="3289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dt" idx="10"/>
          </p:nvPr>
        </p:nvSpPr>
        <p:spPr>
          <a:xfrm>
            <a:off x="157163" y="4767263"/>
            <a:ext cx="148875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08/31/2020</a:t>
            </a:r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body" idx="1"/>
          </p:nvPr>
        </p:nvSpPr>
        <p:spPr>
          <a:xfrm rot="5400000">
            <a:off x="2717600" y="-1588889"/>
            <a:ext cx="3744517" cy="8622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08/31/2020</a:t>
            </a:r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939" y="0"/>
            <a:ext cx="91241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2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08/31/2020</a:t>
            </a:r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171450" y="1743789"/>
            <a:ext cx="6179344" cy="678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lang="en-US" dirty="0"/>
              <a:t>Programming with Python</a:t>
            </a:r>
            <a:endParaRPr dirty="0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71450" y="2571750"/>
            <a:ext cx="6179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2000"/>
              <a:buNone/>
            </a:pPr>
            <a:r>
              <a:rPr lang="en-US" dirty="0"/>
              <a:t>Basic Concepts </a:t>
            </a:r>
            <a:r>
              <a:rPr lang="en-US" dirty="0" smtClean="0"/>
              <a:t>2</a:t>
            </a:r>
            <a:endParaRPr dirty="0"/>
          </a:p>
        </p:txBody>
      </p:sp>
      <p:sp>
        <p:nvSpPr>
          <p:cNvPr id="76" name="Google Shape;76;p1"/>
          <p:cNvSpPr txBox="1">
            <a:spLocks noGrp="1"/>
          </p:cNvSpPr>
          <p:nvPr>
            <p:ph type="dt" idx="10"/>
          </p:nvPr>
        </p:nvSpPr>
        <p:spPr>
          <a:xfrm>
            <a:off x="171450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mtClean="0"/>
              <a:t>08/31/2020</a:t>
            </a:r>
            <a:endParaRPr/>
          </a:p>
        </p:txBody>
      </p:sp>
      <p:sp>
        <p:nvSpPr>
          <p:cNvPr id="77" name="Google Shape;77;p1"/>
          <p:cNvSpPr txBox="1">
            <a:spLocks noGrp="1"/>
          </p:cNvSpPr>
          <p:nvPr>
            <p:ph type="ftr" idx="11"/>
          </p:nvPr>
        </p:nvSpPr>
        <p:spPr>
          <a:xfrm>
            <a:off x="1868557" y="4767263"/>
            <a:ext cx="613958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78" name="Google Shape;78;p1"/>
          <p:cNvSpPr txBox="1">
            <a:spLocks noGrp="1"/>
          </p:cNvSpPr>
          <p:nvPr>
            <p:ph type="sldNum" idx="12"/>
          </p:nvPr>
        </p:nvSpPr>
        <p:spPr>
          <a:xfrm>
            <a:off x="8122444" y="4767263"/>
            <a:ext cx="56435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1"/>
          <p:cNvSpPr txBox="1">
            <a:spLocks noGrp="1"/>
          </p:cNvSpPr>
          <p:nvPr>
            <p:ph type="ctrTitle"/>
          </p:nvPr>
        </p:nvSpPr>
        <p:spPr>
          <a:xfrm>
            <a:off x="171450" y="1743789"/>
            <a:ext cx="6179344" cy="678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6600"/>
              <a:buFont typeface="Arial"/>
              <a:buNone/>
            </a:pPr>
            <a:r>
              <a:rPr lang="en-US" sz="6600">
                <a:solidFill>
                  <a:srgbClr val="E36C09"/>
                </a:solidFill>
              </a:rPr>
              <a:t>Thank you</a:t>
            </a:r>
            <a:endParaRPr sz="6600">
              <a:solidFill>
                <a:srgbClr val="E36C09"/>
              </a:solidFill>
            </a:endParaRPr>
          </a:p>
        </p:txBody>
      </p:sp>
      <p:sp>
        <p:nvSpPr>
          <p:cNvPr id="411" name="Google Shape;411;p11"/>
          <p:cNvSpPr txBox="1">
            <a:spLocks noGrp="1"/>
          </p:cNvSpPr>
          <p:nvPr>
            <p:ph type="subTitle" idx="1"/>
          </p:nvPr>
        </p:nvSpPr>
        <p:spPr>
          <a:xfrm>
            <a:off x="171450" y="2571750"/>
            <a:ext cx="6179344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2000"/>
              <a:buNone/>
            </a:pPr>
            <a:endParaRPr/>
          </a:p>
        </p:txBody>
      </p:sp>
      <p:sp>
        <p:nvSpPr>
          <p:cNvPr id="412" name="Google Shape;412;p11"/>
          <p:cNvSpPr txBox="1">
            <a:spLocks noGrp="1"/>
          </p:cNvSpPr>
          <p:nvPr>
            <p:ph type="dt" idx="10"/>
          </p:nvPr>
        </p:nvSpPr>
        <p:spPr>
          <a:xfrm>
            <a:off x="171450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mtClean="0"/>
              <a:t>08/31/2020</a:t>
            </a:r>
            <a:endParaRPr/>
          </a:p>
        </p:txBody>
      </p:sp>
      <p:sp>
        <p:nvSpPr>
          <p:cNvPr id="413" name="Google Shape;413;p11"/>
          <p:cNvSpPr txBox="1">
            <a:spLocks noGrp="1"/>
          </p:cNvSpPr>
          <p:nvPr>
            <p:ph type="ftr" idx="11"/>
          </p:nvPr>
        </p:nvSpPr>
        <p:spPr>
          <a:xfrm>
            <a:off x="1868557" y="4767263"/>
            <a:ext cx="613958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414" name="Google Shape;414;p11"/>
          <p:cNvSpPr txBox="1">
            <a:spLocks noGrp="1"/>
          </p:cNvSpPr>
          <p:nvPr>
            <p:ph type="sldNum" idx="12"/>
          </p:nvPr>
        </p:nvSpPr>
        <p:spPr>
          <a:xfrm>
            <a:off x="8122444" y="4767263"/>
            <a:ext cx="56435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91440" lvl="0">
              <a:buSzPts val="2000"/>
            </a:pPr>
            <a:r>
              <a:rPr lang="en-US" sz="2400" dirty="0"/>
              <a:t>Working with files</a:t>
            </a:r>
          </a:p>
        </p:txBody>
      </p:sp>
      <p:sp>
        <p:nvSpPr>
          <p:cNvPr id="85" name="Google Shape;85;p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mtClean="0"/>
              <a:t>08/31/2020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87" name="Google Shape;87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4" name="Google Shape;84;p3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spcBef>
                <a:spcPts val="600"/>
              </a:spcBef>
              <a:spcAft>
                <a:spcPts val="1200"/>
              </a:spcAft>
              <a:buSzPct val="120000"/>
            </a:pPr>
            <a:r>
              <a:rPr lang="en-US" dirty="0"/>
              <a:t>Python’s “with open(…) as …” Pattern</a:t>
            </a:r>
          </a:p>
          <a:p>
            <a:pPr marL="342900">
              <a:spcBef>
                <a:spcPts val="600"/>
              </a:spcBef>
              <a:spcAft>
                <a:spcPts val="1200"/>
              </a:spcAft>
              <a:buSzPct val="120000"/>
            </a:pPr>
            <a:r>
              <a:rPr lang="en-US" dirty="0"/>
              <a:t>Getting a Directory Listing</a:t>
            </a:r>
          </a:p>
          <a:p>
            <a:pPr marL="342900">
              <a:spcBef>
                <a:spcPts val="600"/>
              </a:spcBef>
              <a:spcAft>
                <a:spcPts val="1200"/>
              </a:spcAft>
              <a:buSzPct val="120000"/>
            </a:pPr>
            <a:r>
              <a:rPr lang="en-US" dirty="0"/>
              <a:t>Getting File Attributes</a:t>
            </a:r>
          </a:p>
          <a:p>
            <a:pPr marL="342900">
              <a:spcBef>
                <a:spcPts val="600"/>
              </a:spcBef>
              <a:spcAft>
                <a:spcPts val="1200"/>
              </a:spcAft>
              <a:buSzPct val="120000"/>
            </a:pPr>
            <a:r>
              <a:rPr lang="en-US" dirty="0"/>
              <a:t>Making Directories</a:t>
            </a:r>
          </a:p>
          <a:p>
            <a:pPr marL="342900">
              <a:spcBef>
                <a:spcPts val="600"/>
              </a:spcBef>
              <a:spcAft>
                <a:spcPts val="1200"/>
              </a:spcAft>
              <a:buSzPct val="120000"/>
            </a:pPr>
            <a:r>
              <a:rPr lang="en-US" dirty="0"/>
              <a:t>Deleting Files and Directories</a:t>
            </a:r>
          </a:p>
          <a:p>
            <a:pPr marL="342900">
              <a:spcBef>
                <a:spcPts val="600"/>
              </a:spcBef>
              <a:spcAft>
                <a:spcPts val="1200"/>
              </a:spcAft>
              <a:buSzPct val="120000"/>
            </a:pPr>
            <a:r>
              <a:rPr lang="en-US" dirty="0"/>
              <a:t>Copying, Moving, and Renaming Files and </a:t>
            </a:r>
            <a:r>
              <a:rPr lang="en-US" dirty="0" smtClean="0"/>
              <a:t>Directories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91440" lvl="0">
              <a:buSzPts val="2000"/>
            </a:pPr>
            <a:r>
              <a:rPr lang="en-US" sz="2400" dirty="0"/>
              <a:t>Python’s “with open(…) as …” Pattern</a:t>
            </a:r>
          </a:p>
        </p:txBody>
      </p:sp>
      <p:sp>
        <p:nvSpPr>
          <p:cNvPr id="85" name="Google Shape;85;p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mtClean="0"/>
              <a:t>08/31/2020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87" name="Google Shape;87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4" name="Google Shape;84;p3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SzPct val="120000"/>
            </a:pPr>
            <a:r>
              <a:rPr lang="en-US" sz="2000" b="1" dirty="0" smtClean="0"/>
              <a:t>Read file</a:t>
            </a:r>
          </a:p>
        </p:txBody>
      </p:sp>
      <p:sp>
        <p:nvSpPr>
          <p:cNvPr id="2" name="Rectangle 1"/>
          <p:cNvSpPr/>
          <p:nvPr/>
        </p:nvSpPr>
        <p:spPr>
          <a:xfrm>
            <a:off x="773950" y="142007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with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urier New" panose="02070309020205020404" pitchFamily="49" charset="0"/>
              </a:rPr>
              <a:t>open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'data.txt'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'r'</a:t>
            </a:r>
            <a:r>
              <a:rPr lang="en-US" dirty="0">
                <a:latin typeface="Courier New" panose="02070309020205020404" pitchFamily="49" charset="0"/>
              </a:rPr>
              <a:t>)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latin typeface="Courier New" panose="02070309020205020404" pitchFamily="49" charset="0"/>
              </a:rPr>
              <a:t> f:</a:t>
            </a:r>
          </a:p>
          <a:p>
            <a:r>
              <a:rPr lang="en-US" dirty="0">
                <a:latin typeface="Courier New" panose="02070309020205020404" pitchFamily="49" charset="0"/>
              </a:rPr>
              <a:t>    data = </a:t>
            </a:r>
            <a:r>
              <a:rPr lang="en-US" dirty="0" err="1">
                <a:latin typeface="Courier New" panose="02070309020205020404" pitchFamily="49" charset="0"/>
              </a:rPr>
              <a:t>f.read</a:t>
            </a:r>
            <a:r>
              <a:rPr lang="en-US" dirty="0"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8" name="Google Shape;84;p3"/>
          <p:cNvSpPr txBox="1">
            <a:spLocks/>
          </p:cNvSpPr>
          <p:nvPr/>
        </p:nvSpPr>
        <p:spPr>
          <a:xfrm>
            <a:off x="278603" y="2358285"/>
            <a:ext cx="8622507" cy="1990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>
              <a:spcBef>
                <a:spcPts val="0"/>
              </a:spcBef>
              <a:buSzPct val="120000"/>
            </a:pPr>
            <a:r>
              <a:rPr lang="en-US" sz="2000" b="1" dirty="0"/>
              <a:t>Write data to a file</a:t>
            </a:r>
            <a:endParaRPr lang="en-US" sz="20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773950" y="3030651"/>
            <a:ext cx="58948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with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urier New" panose="02070309020205020404" pitchFamily="49" charset="0"/>
              </a:rPr>
              <a:t>open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'data.txt'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'w'</a:t>
            </a:r>
            <a:r>
              <a:rPr lang="en-US" dirty="0">
                <a:latin typeface="Courier New" panose="02070309020205020404" pitchFamily="49" charset="0"/>
              </a:rPr>
              <a:t>)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latin typeface="Courier New" panose="02070309020205020404" pitchFamily="49" charset="0"/>
              </a:rPr>
              <a:t> f:</a:t>
            </a:r>
          </a:p>
          <a:p>
            <a:r>
              <a:rPr lang="en-US" dirty="0">
                <a:latin typeface="Courier New" panose="02070309020205020404" pitchFamily="49" charset="0"/>
              </a:rPr>
              <a:t>    data =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'some data to be written to the file'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</a:rPr>
              <a:t>f.write</a:t>
            </a:r>
            <a:r>
              <a:rPr lang="en-US" dirty="0">
                <a:latin typeface="Courier New" panose="02070309020205020404" pitchFamily="49" charset="0"/>
              </a:rPr>
              <a:t>(data)</a:t>
            </a:r>
          </a:p>
        </p:txBody>
      </p:sp>
    </p:spTree>
    <p:extLst>
      <p:ext uri="{BB962C8B-B14F-4D97-AF65-F5344CB8AC3E}">
        <p14:creationId xmlns:p14="http://schemas.microsoft.com/office/powerpoint/2010/main" val="112158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91440" lvl="0">
              <a:buSzPts val="2000"/>
            </a:pPr>
            <a:r>
              <a:rPr lang="en-US" sz="2400" dirty="0"/>
              <a:t>Getting a Directory Listing</a:t>
            </a:r>
          </a:p>
        </p:txBody>
      </p:sp>
      <p:sp>
        <p:nvSpPr>
          <p:cNvPr id="85" name="Google Shape;85;p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mtClean="0"/>
              <a:t>08/31/2020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87" name="Google Shape;87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84" name="Google Shape;84;p3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600"/>
              </a:spcBef>
              <a:spcAft>
                <a:spcPts val="1200"/>
              </a:spcAft>
              <a:buSzPct val="120000"/>
            </a:pPr>
            <a:r>
              <a:rPr lang="en-US" b="1" dirty="0"/>
              <a:t>Directory Listing</a:t>
            </a:r>
          </a:p>
          <a:p>
            <a:pPr marL="730250" lvl="1" indent="-285750">
              <a:spcBef>
                <a:spcPts val="600"/>
              </a:spcBef>
              <a:spcAft>
                <a:spcPts val="1200"/>
              </a:spcAft>
            </a:pPr>
            <a:r>
              <a:rPr lang="en-US" sz="1800" b="1" dirty="0" err="1"/>
              <a:t>os.listdir</a:t>
            </a:r>
            <a:r>
              <a:rPr lang="en-US" sz="1800" b="1" dirty="0" smtClean="0"/>
              <a:t>()    - </a:t>
            </a:r>
            <a:r>
              <a:rPr lang="en-US" sz="1800" dirty="0" smtClean="0"/>
              <a:t>Returns </a:t>
            </a:r>
            <a:r>
              <a:rPr lang="en-US" sz="1800" dirty="0"/>
              <a:t>a list of all files and folders in a </a:t>
            </a:r>
            <a:r>
              <a:rPr lang="en-US" sz="1800" dirty="0" smtClean="0"/>
              <a:t>directory</a:t>
            </a:r>
          </a:p>
          <a:p>
            <a:pPr marL="730250" lvl="1" indent="-285750">
              <a:spcBef>
                <a:spcPts val="600"/>
              </a:spcBef>
              <a:spcAft>
                <a:spcPts val="1200"/>
              </a:spcAft>
            </a:pPr>
            <a:r>
              <a:rPr lang="en-US" sz="1800" b="1" dirty="0" err="1"/>
              <a:t>os.scandir</a:t>
            </a:r>
            <a:r>
              <a:rPr lang="en-US" sz="1800" b="1" dirty="0" smtClean="0"/>
              <a:t>() - </a:t>
            </a:r>
            <a:r>
              <a:rPr lang="en-US" sz="1800" dirty="0" smtClean="0"/>
              <a:t>Returns </a:t>
            </a:r>
            <a:r>
              <a:rPr lang="en-US" sz="1800" dirty="0"/>
              <a:t>an iterator of all the objects in a directory including file attribute information</a:t>
            </a:r>
          </a:p>
          <a:p>
            <a:pPr marL="730250" lvl="1" indent="-285750">
              <a:spcBef>
                <a:spcPts val="600"/>
              </a:spcBef>
              <a:spcAft>
                <a:spcPts val="1200"/>
              </a:spcAft>
            </a:pPr>
            <a:r>
              <a:rPr lang="en-US" sz="1800" b="1" dirty="0" smtClean="0"/>
              <a:t>…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416052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164126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>
              <a:buSzPts val="2000"/>
            </a:pPr>
            <a:r>
              <a:rPr lang="en-US" sz="2400" dirty="0"/>
              <a:t>Getting File Attributes</a:t>
            </a:r>
          </a:p>
        </p:txBody>
      </p:sp>
      <p:sp>
        <p:nvSpPr>
          <p:cNvPr id="85" name="Google Shape;85;p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mtClean="0"/>
              <a:t>08/31/2020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87" name="Google Shape;87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84" name="Google Shape;84;p3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SzPct val="120000"/>
            </a:pPr>
            <a:r>
              <a:rPr lang="en-US" b="1" dirty="0" err="1"/>
              <a:t>os.stat</a:t>
            </a:r>
            <a:r>
              <a:rPr lang="en-US" b="1" dirty="0"/>
              <a:t>(path</a:t>
            </a:r>
            <a:r>
              <a:rPr lang="en-US" b="1" dirty="0" smtClean="0"/>
              <a:t>) </a:t>
            </a:r>
            <a:endParaRPr lang="en-US" dirty="0"/>
          </a:p>
          <a:p>
            <a:pPr marL="730250" lvl="1" indent="-285750">
              <a:spcBef>
                <a:spcPts val="1200"/>
              </a:spcBef>
              <a:spcAft>
                <a:spcPts val="600"/>
              </a:spcAft>
            </a:pPr>
            <a:r>
              <a:rPr lang="en-US" sz="1600" dirty="0" err="1"/>
              <a:t>st_mode</a:t>
            </a:r>
            <a:r>
              <a:rPr lang="en-US" sz="1600" dirty="0"/>
              <a:t> − protection bits</a:t>
            </a:r>
            <a:r>
              <a:rPr lang="en-US" sz="1600" dirty="0" smtClean="0"/>
              <a:t>.</a:t>
            </a:r>
            <a:endParaRPr lang="en-US" sz="1600" dirty="0"/>
          </a:p>
          <a:p>
            <a:pPr marL="730250" lvl="1" indent="-285750"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/>
              <a:t>st_ino</a:t>
            </a:r>
            <a:r>
              <a:rPr lang="en-US" sz="1600" dirty="0"/>
              <a:t> − </a:t>
            </a:r>
            <a:r>
              <a:rPr lang="en-US" sz="1600" dirty="0" err="1"/>
              <a:t>inode</a:t>
            </a:r>
            <a:r>
              <a:rPr lang="en-US" sz="1600" dirty="0"/>
              <a:t> number</a:t>
            </a:r>
            <a:r>
              <a:rPr lang="en-US" sz="1600" dirty="0" smtClean="0"/>
              <a:t>.</a:t>
            </a:r>
            <a:endParaRPr lang="en-US" sz="1600" dirty="0"/>
          </a:p>
          <a:p>
            <a:pPr marL="730250" lvl="1" indent="-285750"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/>
              <a:t>st_dev</a:t>
            </a:r>
            <a:r>
              <a:rPr lang="en-US" sz="1600" dirty="0"/>
              <a:t> − device</a:t>
            </a:r>
            <a:r>
              <a:rPr lang="en-US" sz="1600" dirty="0" smtClean="0"/>
              <a:t>.</a:t>
            </a:r>
            <a:endParaRPr lang="en-US" sz="1600" dirty="0"/>
          </a:p>
          <a:p>
            <a:pPr marL="730250" lvl="1" indent="-285750"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/>
              <a:t>st_nlink</a:t>
            </a:r>
            <a:r>
              <a:rPr lang="en-US" sz="1600" dirty="0"/>
              <a:t> − number of hard links</a:t>
            </a:r>
            <a:r>
              <a:rPr lang="en-US" sz="1600" dirty="0" smtClean="0"/>
              <a:t>.</a:t>
            </a:r>
            <a:endParaRPr lang="en-US" sz="1600" dirty="0"/>
          </a:p>
          <a:p>
            <a:pPr marL="730250" lvl="1" indent="-285750"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/>
              <a:t>st_uid</a:t>
            </a:r>
            <a:r>
              <a:rPr lang="en-US" sz="1600" dirty="0"/>
              <a:t> − user id of owner</a:t>
            </a:r>
            <a:r>
              <a:rPr lang="en-US" sz="1600" dirty="0" smtClean="0"/>
              <a:t>.</a:t>
            </a:r>
            <a:endParaRPr lang="en-US" sz="1600" dirty="0"/>
          </a:p>
          <a:p>
            <a:pPr marL="730250" lvl="1" indent="-285750"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/>
              <a:t>st_gid</a:t>
            </a:r>
            <a:r>
              <a:rPr lang="en-US" sz="1600" dirty="0"/>
              <a:t> − group id of owner</a:t>
            </a:r>
            <a:r>
              <a:rPr lang="en-US" sz="1600" dirty="0" smtClean="0"/>
              <a:t>.</a:t>
            </a:r>
            <a:endParaRPr lang="en-US" sz="1600" dirty="0"/>
          </a:p>
          <a:p>
            <a:pPr marL="730250" lvl="1" indent="-285750"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/>
              <a:t>st_size</a:t>
            </a:r>
            <a:r>
              <a:rPr lang="en-US" sz="1600" dirty="0"/>
              <a:t> − size of file, in bytes</a:t>
            </a:r>
            <a:r>
              <a:rPr lang="en-US" sz="1600" dirty="0" smtClean="0"/>
              <a:t>.</a:t>
            </a:r>
            <a:endParaRPr lang="en-US" sz="1600" dirty="0"/>
          </a:p>
          <a:p>
            <a:pPr marL="730250" lvl="1" indent="-285750"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/>
              <a:t>st_atime</a:t>
            </a:r>
            <a:r>
              <a:rPr lang="en-US" sz="1600" dirty="0"/>
              <a:t> − time of most recent access</a:t>
            </a:r>
            <a:r>
              <a:rPr lang="en-US" sz="1600" dirty="0" smtClean="0"/>
              <a:t>.</a:t>
            </a:r>
            <a:endParaRPr lang="en-US" sz="1600" dirty="0"/>
          </a:p>
          <a:p>
            <a:pPr marL="730250" lvl="1" indent="-285750"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/>
              <a:t>st_mtime</a:t>
            </a:r>
            <a:r>
              <a:rPr lang="en-US" sz="1600" dirty="0"/>
              <a:t> − time of most recent content modification</a:t>
            </a:r>
            <a:r>
              <a:rPr lang="en-US" sz="1600" dirty="0" smtClean="0"/>
              <a:t>.</a:t>
            </a:r>
            <a:endParaRPr lang="en-US" sz="1600" dirty="0"/>
          </a:p>
          <a:p>
            <a:pPr marL="730250" lvl="1" indent="-285750"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/>
              <a:t>st_ctime</a:t>
            </a:r>
            <a:r>
              <a:rPr lang="en-US" sz="1600" dirty="0"/>
              <a:t> − time of most recent metadata change</a:t>
            </a:r>
            <a:r>
              <a:rPr lang="en-US" sz="1600" dirty="0" smtClean="0"/>
              <a:t>.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38331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164126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>
              <a:buSzPts val="2000"/>
            </a:pPr>
            <a:r>
              <a:rPr lang="en-US" sz="2400" dirty="0"/>
              <a:t>Making Directories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type="body" idx="4294967295"/>
          </p:nvPr>
        </p:nvSpPr>
        <p:spPr>
          <a:xfrm>
            <a:off x="278605" y="850106"/>
            <a:ext cx="8622507" cy="637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SzPct val="120000"/>
            </a:pPr>
            <a:r>
              <a:rPr lang="en-US" b="1" dirty="0"/>
              <a:t>Creating a Single </a:t>
            </a:r>
            <a:r>
              <a:rPr lang="en-US" b="1" dirty="0" smtClean="0"/>
              <a:t>Directory</a:t>
            </a:r>
            <a:endParaRPr lang="en-US" b="1" dirty="0"/>
          </a:p>
        </p:txBody>
      </p:sp>
      <p:sp>
        <p:nvSpPr>
          <p:cNvPr id="85" name="Google Shape;85;p3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mtClean="0"/>
              <a:t>08/31/2020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87" name="Google Shape;87;p3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" name="Google Shape;84;p3"/>
          <p:cNvSpPr txBox="1">
            <a:spLocks/>
          </p:cNvSpPr>
          <p:nvPr/>
        </p:nvSpPr>
        <p:spPr>
          <a:xfrm>
            <a:off x="205409" y="2540698"/>
            <a:ext cx="8695703" cy="637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SzPct val="120000"/>
            </a:pPr>
            <a:r>
              <a:rPr lang="en-US" b="1" dirty="0"/>
              <a:t>Creating Multiple Directories</a:t>
            </a:r>
          </a:p>
        </p:txBody>
      </p:sp>
      <p:sp>
        <p:nvSpPr>
          <p:cNvPr id="2" name="Rectangle 1"/>
          <p:cNvSpPr/>
          <p:nvPr/>
        </p:nvSpPr>
        <p:spPr>
          <a:xfrm>
            <a:off x="750073" y="1497217"/>
            <a:ext cx="5522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 smtClean="0">
                <a:latin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</a:rPr>
              <a:t>os.mkdir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sample_data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example_directory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/'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750073" y="334807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 smtClean="0">
                <a:latin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</a:rPr>
              <a:t>os.makedirs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sample_data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fpt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/fa'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138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164126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>
              <a:buSzPts val="2000"/>
            </a:pPr>
            <a:r>
              <a:rPr lang="en-US" sz="2400" dirty="0"/>
              <a:t>Deleting Files and Directories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type="body" idx="4294967295"/>
          </p:nvPr>
        </p:nvSpPr>
        <p:spPr>
          <a:xfrm>
            <a:off x="278605" y="850106"/>
            <a:ext cx="8622507" cy="637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SzPct val="120000"/>
            </a:pPr>
            <a:r>
              <a:rPr lang="en-US" b="1" dirty="0"/>
              <a:t>Deleting Files in </a:t>
            </a:r>
            <a:r>
              <a:rPr lang="en-US" b="1" dirty="0" smtClean="0"/>
              <a:t>Python</a:t>
            </a:r>
            <a:endParaRPr lang="en-US" b="1" dirty="0"/>
          </a:p>
        </p:txBody>
      </p:sp>
      <p:sp>
        <p:nvSpPr>
          <p:cNvPr id="85" name="Google Shape;85;p3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mtClean="0"/>
              <a:t>08/31/2020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87" name="Google Shape;87;p3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7" name="Google Shape;84;p3"/>
          <p:cNvSpPr txBox="1">
            <a:spLocks/>
          </p:cNvSpPr>
          <p:nvPr/>
        </p:nvSpPr>
        <p:spPr>
          <a:xfrm>
            <a:off x="185531" y="2540698"/>
            <a:ext cx="8715582" cy="637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SzPct val="120000"/>
            </a:pPr>
            <a:r>
              <a:rPr lang="en-US" b="1" dirty="0"/>
              <a:t>Deleting Directories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37639" y="1494640"/>
            <a:ext cx="65961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 smtClean="0">
                <a:latin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</a:rPr>
              <a:t>data_file</a:t>
            </a:r>
            <a:r>
              <a:rPr lang="en-US" dirty="0">
                <a:latin typeface="Courier New" panose="02070309020205020404" pitchFamily="49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'/content/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sample_data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/mnist_train_small.csv'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os.remove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data_file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737639" y="3130053"/>
            <a:ext cx="68701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 smtClean="0">
                <a:latin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</a:rPr>
              <a:t>trash_dir</a:t>
            </a:r>
            <a:r>
              <a:rPr lang="en-US" dirty="0">
                <a:latin typeface="Courier New" panose="02070309020205020404" pitchFamily="49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'/content/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sample_data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/test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try</a:t>
            </a:r>
            <a:r>
              <a:rPr lang="en-US" dirty="0"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</a:rPr>
              <a:t>os.rmdir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trash_dir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except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OSError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latin typeface="Courier New" panose="02070309020205020404" pitchFamily="49" charset="0"/>
              </a:rPr>
              <a:t> e:</a:t>
            </a:r>
          </a:p>
          <a:p>
            <a:r>
              <a:rPr lang="en-US" dirty="0">
                <a:latin typeface="Courier New" panose="02070309020205020404" pitchFamily="49" charset="0"/>
              </a:rPr>
              <a:t>    </a:t>
            </a:r>
            <a:r>
              <a:rPr lang="en-US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f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'Error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: </a:t>
            </a:r>
            <a:r>
              <a:rPr lang="en-US" dirty="0">
                <a:latin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</a:rPr>
              <a:t>trash_dir</a:t>
            </a:r>
            <a:r>
              <a:rPr lang="en-US" dirty="0">
                <a:latin typeface="Courier New" panose="020703090202050204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 : </a:t>
            </a:r>
            <a:r>
              <a:rPr lang="en-US" dirty="0">
                <a:latin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</a:rPr>
              <a:t>e.strerror</a:t>
            </a:r>
            <a:r>
              <a:rPr lang="en-US" dirty="0">
                <a:latin typeface="Courier New" panose="020703090202050204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753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164126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>
              <a:buSzPts val="2000"/>
            </a:pPr>
            <a:r>
              <a:rPr lang="en-US" sz="2400" dirty="0"/>
              <a:t>Copying, Moving, and Renaming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type="body" idx="4294967295"/>
          </p:nvPr>
        </p:nvSpPr>
        <p:spPr>
          <a:xfrm>
            <a:off x="278605" y="850106"/>
            <a:ext cx="8622507" cy="637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SzPct val="120000"/>
            </a:pPr>
            <a:r>
              <a:rPr lang="en-US" b="1" dirty="0"/>
              <a:t>Copying Files in Python</a:t>
            </a:r>
          </a:p>
        </p:txBody>
      </p:sp>
      <p:sp>
        <p:nvSpPr>
          <p:cNvPr id="85" name="Google Shape;85;p3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mtClean="0"/>
              <a:t>08/31/2020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87" name="Google Shape;87;p3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7" name="Google Shape;84;p3"/>
          <p:cNvSpPr txBox="1">
            <a:spLocks/>
          </p:cNvSpPr>
          <p:nvPr/>
        </p:nvSpPr>
        <p:spPr>
          <a:xfrm>
            <a:off x="159026" y="2698004"/>
            <a:ext cx="8742086" cy="637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SzPct val="120000"/>
            </a:pPr>
            <a:r>
              <a:rPr lang="en-US" b="1" dirty="0"/>
              <a:t>Copying Directories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70560" y="1371147"/>
            <a:ext cx="68640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shutil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'/content/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sample_data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/california_housing_train.csv'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dst</a:t>
            </a:r>
            <a:r>
              <a:rPr lang="en-US" dirty="0">
                <a:latin typeface="Courier New" panose="02070309020205020404" pitchFamily="49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'/content/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sample_data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fpt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/fa'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shutil.copy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 err="1">
                <a:latin typeface="Courier New" panose="02070309020205020404" pitchFamily="49" charset="0"/>
              </a:rPr>
              <a:t>dst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" y="3449419"/>
            <a:ext cx="694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shutil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shutil.copytree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'/content/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sample_data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fpt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/fa'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'data1_backup'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652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1" y="0"/>
            <a:ext cx="7164126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>
              <a:buSzPts val="2000"/>
            </a:pPr>
            <a:r>
              <a:rPr lang="en-US" sz="2400" dirty="0"/>
              <a:t>Copying, Moving, and Renaming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type="body" idx="4294967295"/>
          </p:nvPr>
        </p:nvSpPr>
        <p:spPr>
          <a:xfrm>
            <a:off x="278605" y="850106"/>
            <a:ext cx="8622507" cy="637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SzPct val="120000"/>
            </a:pPr>
            <a:r>
              <a:rPr lang="en-US" b="1" dirty="0" smtClean="0"/>
              <a:t>Moving Files and Directories</a:t>
            </a:r>
            <a:endParaRPr lang="en-US" b="1" dirty="0"/>
          </a:p>
        </p:txBody>
      </p:sp>
      <p:sp>
        <p:nvSpPr>
          <p:cNvPr id="85" name="Google Shape;85;p3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mtClean="0"/>
              <a:t>08/31/2020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87" name="Google Shape;87;p3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7" name="Google Shape;84;p3"/>
          <p:cNvSpPr txBox="1">
            <a:spLocks/>
          </p:cNvSpPr>
          <p:nvPr/>
        </p:nvSpPr>
        <p:spPr>
          <a:xfrm>
            <a:off x="178905" y="2540698"/>
            <a:ext cx="8722208" cy="637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SzPct val="120000"/>
            </a:pPr>
            <a:r>
              <a:rPr lang="en-US" b="1" dirty="0"/>
              <a:t>Renaming Files and Directories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0560" y="1559509"/>
            <a:ext cx="6693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shutil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shutil.move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'/content/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sample_data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fpt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/fa/'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'/content/'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670560" y="3266653"/>
            <a:ext cx="80832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 smtClean="0">
                <a:latin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</a:rPr>
              <a:t>os.rename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'/content/data1_backup/california_housing_train.csv'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'/content/data1_backup/california_housing_train_copy.csv'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829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ternal_Cours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365</Words>
  <Application>Microsoft Office PowerPoint</Application>
  <PresentationFormat>On-screen Show (16:9)</PresentationFormat>
  <Paragraphs>95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Noto Sans Symbols</vt:lpstr>
      <vt:lpstr>Template_Internal_Course</vt:lpstr>
      <vt:lpstr>Programming with Python</vt:lpstr>
      <vt:lpstr>Working with files</vt:lpstr>
      <vt:lpstr>Python’s “with open(…) as …” Pattern</vt:lpstr>
      <vt:lpstr>Getting a Directory Listing</vt:lpstr>
      <vt:lpstr>Getting File Attributes</vt:lpstr>
      <vt:lpstr>Making Directories</vt:lpstr>
      <vt:lpstr>Deleting Files and Directories</vt:lpstr>
      <vt:lpstr>Copying, Moving, and Renaming</vt:lpstr>
      <vt:lpstr>Copying, Moving, and Renaming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Python</dc:title>
  <dc:creator>Ly Tuan Linh (FHO.FWA)</dc:creator>
  <cp:lastModifiedBy>Tran Duc Tam (G0.HN)</cp:lastModifiedBy>
  <cp:revision>55</cp:revision>
  <dcterms:created xsi:type="dcterms:W3CDTF">2015-08-31T01:44:46Z</dcterms:created>
  <dcterms:modified xsi:type="dcterms:W3CDTF">2020-12-28T08:46:22Z</dcterms:modified>
</cp:coreProperties>
</file>