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69" r:id="rId2"/>
  </p:sldMasterIdLst>
  <p:notesMasterIdLst>
    <p:notesMasterId r:id="rId33"/>
  </p:notesMasterIdLst>
  <p:sldIdLst>
    <p:sldId id="256" r:id="rId3"/>
    <p:sldId id="291" r:id="rId4"/>
    <p:sldId id="311" r:id="rId5"/>
    <p:sldId id="257" r:id="rId6"/>
    <p:sldId id="292" r:id="rId7"/>
    <p:sldId id="315" r:id="rId8"/>
    <p:sldId id="314" r:id="rId9"/>
    <p:sldId id="293" r:id="rId10"/>
    <p:sldId id="312" r:id="rId11"/>
    <p:sldId id="294" r:id="rId12"/>
    <p:sldId id="295" r:id="rId13"/>
    <p:sldId id="296" r:id="rId14"/>
    <p:sldId id="316" r:id="rId15"/>
    <p:sldId id="317" r:id="rId16"/>
    <p:sldId id="318" r:id="rId17"/>
    <p:sldId id="313" r:id="rId18"/>
    <p:sldId id="297" r:id="rId19"/>
    <p:sldId id="298" r:id="rId20"/>
    <p:sldId id="299" r:id="rId21"/>
    <p:sldId id="300" r:id="rId22"/>
    <p:sldId id="301" r:id="rId23"/>
    <p:sldId id="319" r:id="rId24"/>
    <p:sldId id="302" r:id="rId25"/>
    <p:sldId id="303" r:id="rId26"/>
    <p:sldId id="304" r:id="rId27"/>
    <p:sldId id="305" r:id="rId28"/>
    <p:sldId id="306" r:id="rId29"/>
    <p:sldId id="320" r:id="rId30"/>
    <p:sldId id="321" r:id="rId31"/>
    <p:sldId id="29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XmJTWYhhm/xSz0gSmPaul1yro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764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23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34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493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718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52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553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514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130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85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583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639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708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484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92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554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159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505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06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76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54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89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47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94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4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1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2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941" y="2849671"/>
            <a:ext cx="8649222" cy="458809"/>
          </a:xfrm>
        </p:spPr>
        <p:txBody>
          <a:bodyPr anchor="b"/>
          <a:lstStyle>
            <a:lvl1pPr algn="l"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941" y="3308481"/>
            <a:ext cx="8649222" cy="1241425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AA91-0D82-4D46-BE2E-B381F3DB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08/31/2020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eb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eb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eb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eb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web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dirty="0"/>
              <a:t>Programming with Python</a:t>
            </a:r>
            <a:endParaRPr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 dirty="0"/>
              <a:t>Basic Concepts 3</a:t>
            </a:r>
            <a:endParaRPr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Packages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spcBef>
                <a:spcPts val="0"/>
              </a:spcBef>
              <a:buSzPts val="2000"/>
            </a:pPr>
            <a:r>
              <a:rPr lang="en-US" sz="2000" b="1" dirty="0"/>
              <a:t>Packages</a:t>
            </a:r>
            <a:r>
              <a:rPr lang="en-US" sz="2000" dirty="0"/>
              <a:t> allow for a hierarchical structuring of the module namespace using </a:t>
            </a:r>
            <a:r>
              <a:rPr lang="en-US" sz="2000" b="1" dirty="0"/>
              <a:t>dot </a:t>
            </a:r>
            <a:r>
              <a:rPr lang="en-US" sz="2000" b="1" dirty="0" smtClean="0"/>
              <a:t>notation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0"/>
              </a:spcBef>
              <a:buSzPts val="2000"/>
            </a:pPr>
            <a:endParaRPr lang="en-US" sz="2000" b="1" dirty="0" smtClean="0"/>
          </a:p>
          <a:p>
            <a:pPr algn="just">
              <a:spcBef>
                <a:spcPts val="0"/>
              </a:spcBef>
              <a:buSzPts val="2000"/>
            </a:pPr>
            <a:r>
              <a:rPr lang="en-US" sz="2000" dirty="0"/>
              <a:t>Creating a </a:t>
            </a:r>
            <a:r>
              <a:rPr lang="en-US" sz="2000" b="1" dirty="0"/>
              <a:t>package</a:t>
            </a:r>
            <a:r>
              <a:rPr lang="en-US" sz="2000" dirty="0"/>
              <a:t> is quite straightforward, since it makes use of the operating system’s inherent hierarchical file </a:t>
            </a:r>
            <a:r>
              <a:rPr lang="en-US" sz="2000" dirty="0" smtClean="0"/>
              <a:t>structure.</a:t>
            </a:r>
            <a:endParaRPr lang="en-US" sz="20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95" y="2470548"/>
            <a:ext cx="1685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Packages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000" b="1" dirty="0" smtClean="0"/>
              <a:t>Package Initialization</a:t>
            </a:r>
          </a:p>
          <a:p>
            <a:pPr>
              <a:spcBef>
                <a:spcPts val="0"/>
              </a:spcBef>
              <a:buSzPts val="2000"/>
            </a:pPr>
            <a:endParaRPr lang="en-US" sz="1600" b="1" dirty="0" smtClean="0"/>
          </a:p>
          <a:p>
            <a:pPr marL="857250" lvl="1" indent="-342900" algn="just">
              <a:spcBef>
                <a:spcPts val="0"/>
              </a:spcBef>
              <a:buSzPct val="95000"/>
            </a:pPr>
            <a:r>
              <a:rPr lang="en-US" sz="1800" dirty="0" smtClean="0"/>
              <a:t>If a file named __init__.py is present in a package directory, it is invoked when the package or a module in the package is imported.</a:t>
            </a:r>
          </a:p>
          <a:p>
            <a:pPr marL="857250" lvl="1" indent="-342900" algn="just">
              <a:spcBef>
                <a:spcPts val="0"/>
              </a:spcBef>
              <a:buSzPct val="95000"/>
            </a:pPr>
            <a:endParaRPr lang="en-US" sz="1800" dirty="0" smtClean="0"/>
          </a:p>
          <a:p>
            <a:pPr marL="857250" lvl="1" indent="-342900" algn="just">
              <a:spcBef>
                <a:spcPts val="0"/>
              </a:spcBef>
              <a:buSzPct val="95000"/>
            </a:pPr>
            <a:r>
              <a:rPr lang="en-US" sz="1800" dirty="0" smtClean="0"/>
              <a:t>This can be used for execution of package initialization code, such as initialization of package-level </a:t>
            </a:r>
            <a:r>
              <a:rPr lang="en-US" sz="1800" dirty="0" smtClean="0"/>
              <a:t>data.</a:t>
            </a:r>
            <a:endParaRPr lang="en-US" sz="18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62" y="3027275"/>
            <a:ext cx="2981991" cy="12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Packages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xfrm>
            <a:off x="278606" y="850106"/>
            <a:ext cx="7069724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000" b="1" dirty="0" smtClean="0"/>
              <a:t>Importing * From a Package</a:t>
            </a:r>
          </a:p>
          <a:p>
            <a:pPr>
              <a:spcBef>
                <a:spcPts val="0"/>
              </a:spcBef>
              <a:buSzPts val="2000"/>
            </a:pPr>
            <a:endParaRPr lang="en-US" sz="1600" b="1" dirty="0" smtClean="0"/>
          </a:p>
          <a:p>
            <a:pPr marL="800100" lvl="1">
              <a:spcBef>
                <a:spcPts val="0"/>
              </a:spcBef>
              <a:buSzPct val="90000"/>
            </a:pPr>
            <a:r>
              <a:rPr lang="en-US" sz="1800" dirty="0" smtClean="0"/>
              <a:t>from &lt;</a:t>
            </a:r>
            <a:r>
              <a:rPr lang="en-US" sz="1800" dirty="0" err="1" smtClean="0"/>
              <a:t>package_name</a:t>
            </a:r>
            <a:r>
              <a:rPr lang="en-US" sz="1800" dirty="0" smtClean="0"/>
              <a:t>&gt; import *</a:t>
            </a:r>
          </a:p>
          <a:p>
            <a:pPr marL="685800" lvl="1" indent="-171450">
              <a:spcBef>
                <a:spcPts val="0"/>
              </a:spcBef>
              <a:buSzPts val="2000"/>
            </a:pPr>
            <a:endParaRPr lang="en-US" sz="1200" dirty="0"/>
          </a:p>
          <a:p>
            <a:pPr>
              <a:spcBef>
                <a:spcPts val="0"/>
              </a:spcBef>
              <a:buSzPct val="100000"/>
            </a:pPr>
            <a:r>
              <a:rPr lang="en-US" sz="2000" b="1" dirty="0" err="1"/>
              <a:t>Subpackages</a:t>
            </a:r>
            <a:endParaRPr lang="en-US" sz="2000" b="1" dirty="0"/>
          </a:p>
          <a:p>
            <a:pPr>
              <a:spcBef>
                <a:spcPts val="0"/>
              </a:spcBef>
              <a:buSzPct val="95000"/>
            </a:pPr>
            <a:endParaRPr lang="en-US" sz="1600" b="1" dirty="0"/>
          </a:p>
          <a:p>
            <a:pPr marL="800100" lvl="1">
              <a:spcBef>
                <a:spcPts val="0"/>
              </a:spcBef>
              <a:buSzPct val="90000"/>
            </a:pPr>
            <a:r>
              <a:rPr lang="en-US" sz="1800" dirty="0"/>
              <a:t>from &lt;</a:t>
            </a:r>
            <a:r>
              <a:rPr lang="en-US" sz="1800" dirty="0" smtClean="0"/>
              <a:t>package_name_1&gt;.</a:t>
            </a:r>
            <a:r>
              <a:rPr lang="en-US" sz="1800" dirty="0"/>
              <a:t> </a:t>
            </a:r>
            <a:r>
              <a:rPr lang="en-US" sz="1800" dirty="0" smtClean="0"/>
              <a:t>&lt;package_name_1.1&gt; </a:t>
            </a:r>
            <a:r>
              <a:rPr lang="en-US" sz="1800" dirty="0"/>
              <a:t>import *</a:t>
            </a:r>
            <a:endParaRPr lang="en-US" sz="18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2" y="850106"/>
            <a:ext cx="2306990" cy="31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Modules - Packages</a:t>
            </a: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xfrm>
            <a:off x="278605" y="775252"/>
            <a:ext cx="8622507" cy="381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2000" b="1" dirty="0" smtClean="0"/>
              <a:t>Python searches modules in the following manner:</a:t>
            </a:r>
          </a:p>
          <a:p>
            <a:pPr marL="800100" lvl="1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1800" dirty="0" smtClean="0"/>
              <a:t>Searches in current directory</a:t>
            </a:r>
          </a:p>
          <a:p>
            <a:pPr marL="800100" lvl="1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1800" dirty="0" smtClean="0"/>
              <a:t>If the module is not found then searches each directory in the shell variable PYTHONPATH</a:t>
            </a:r>
          </a:p>
          <a:p>
            <a:pPr marL="800100" lvl="1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1800" dirty="0" smtClean="0"/>
              <a:t>If all else fails, python checks the default path which is the installation location of the python</a:t>
            </a:r>
          </a:p>
          <a:p>
            <a:pPr marL="342900" lv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Packages Management - PIP</a:t>
            </a: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xfrm>
            <a:off x="278605" y="722244"/>
            <a:ext cx="8622507" cy="387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2000" b="1" dirty="0" smtClean="0"/>
              <a:t>What is pip?</a:t>
            </a:r>
          </a:p>
          <a:p>
            <a:pPr marL="857250" lvl="1" indent="-342900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1800" dirty="0" smtClean="0"/>
              <a:t>Pip is a package-management system used to </a:t>
            </a:r>
            <a:r>
              <a:rPr lang="en-US" sz="1800" dirty="0" err="1" smtClean="0"/>
              <a:t>intall</a:t>
            </a:r>
            <a:r>
              <a:rPr lang="en-US" sz="1800" dirty="0" smtClean="0"/>
              <a:t> and manage software packages written in python</a:t>
            </a:r>
          </a:p>
          <a:p>
            <a:pPr marL="857250" lvl="1" indent="-342900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1800" dirty="0" smtClean="0"/>
              <a:t>Pip install &lt;package-name&gt;</a:t>
            </a:r>
          </a:p>
          <a:p>
            <a:pPr marL="342900" lv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5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Packages Management - PIP</a:t>
            </a: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2000" b="1" dirty="0" smtClean="0"/>
              <a:t>List all packages installed</a:t>
            </a:r>
          </a:p>
          <a:p>
            <a:pPr marL="800100" lvl="1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1800" dirty="0" smtClean="0"/>
              <a:t>Pip </a:t>
            </a:r>
            <a:r>
              <a:rPr lang="en-US" sz="1800" dirty="0" smtClean="0"/>
              <a:t>freeze</a:t>
            </a:r>
            <a:endParaRPr lang="en-US" sz="1800" dirty="0"/>
          </a:p>
          <a:p>
            <a:pPr marL="800100" lvl="1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sz="1800" dirty="0"/>
              <a:t>help("modules")</a:t>
            </a:r>
            <a:endParaRPr lang="en-US" sz="18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 smtClean="0"/>
              <a:t>Section 3</a:t>
            </a:r>
            <a:endParaRPr lang="en-US" sz="2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Try…except…finally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472488" y="4767263"/>
            <a:ext cx="671512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Exceptions versus Syntax </a:t>
            </a:r>
            <a:r>
              <a:rPr lang="en-US" sz="2000" dirty="0" smtClean="0"/>
              <a:t>Errors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Raising an </a:t>
            </a:r>
            <a:r>
              <a:rPr lang="en-US" sz="2000" dirty="0" smtClean="0"/>
              <a:t>Exception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b="1" i="1" dirty="0" err="1"/>
              <a:t>AssertionError</a:t>
            </a:r>
            <a:r>
              <a:rPr lang="en-US" sz="2000" dirty="0"/>
              <a:t> </a:t>
            </a:r>
            <a:r>
              <a:rPr lang="en-US" sz="2000" dirty="0" smtClean="0"/>
              <a:t>Exception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Handling </a:t>
            </a:r>
            <a:r>
              <a:rPr lang="en-US" sz="2000" dirty="0" smtClean="0"/>
              <a:t>Exceptions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b="1" i="1" dirty="0"/>
              <a:t>else</a:t>
            </a:r>
            <a:r>
              <a:rPr lang="en-US" sz="2000" dirty="0"/>
              <a:t> Clause</a:t>
            </a:r>
            <a:endParaRPr lang="en-US" sz="20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35" y="3021496"/>
            <a:ext cx="5753721" cy="14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/>
              <a:t>Exceptions versus Syntax </a:t>
            </a:r>
            <a:r>
              <a:rPr lang="en-US" sz="2000" b="1" dirty="0" smtClean="0"/>
              <a:t>Errors</a:t>
            </a:r>
          </a:p>
          <a:p>
            <a:pPr marL="8001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en-US" sz="1800" b="1" dirty="0"/>
              <a:t>Syntax errors </a:t>
            </a:r>
            <a:r>
              <a:rPr lang="en-US" sz="1800" dirty="0"/>
              <a:t>occur when the parser detects an incorrect statement.</a:t>
            </a:r>
            <a:endParaRPr lang="en-US" sz="18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312319"/>
            <a:ext cx="5214813" cy="12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/>
              <a:t>Raising an Exception</a:t>
            </a:r>
          </a:p>
          <a:p>
            <a:pPr marL="8001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en-US" sz="1800" dirty="0"/>
              <a:t>We can use </a:t>
            </a:r>
            <a:r>
              <a:rPr lang="en-US" sz="1800" b="1" i="1" dirty="0"/>
              <a:t>raise</a:t>
            </a:r>
            <a:r>
              <a:rPr lang="en-US" sz="1800" dirty="0"/>
              <a:t> to throw an exception if a condition occurs</a:t>
            </a:r>
            <a:r>
              <a:rPr lang="en-US" sz="1800" dirty="0" smtClean="0"/>
              <a:t>.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90409" y="2353032"/>
            <a:ext cx="8802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x =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</a:rPr>
              <a:t> x &gt;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raise</a:t>
            </a:r>
            <a:r>
              <a:rPr lang="en-US" dirty="0">
                <a:latin typeface="Courier New" panose="02070309020205020404" pitchFamily="49" charset="0"/>
              </a:rPr>
              <a:t> Exception(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'x should not exceed 5. The value of x was: {}'</a:t>
            </a:r>
            <a:r>
              <a:rPr lang="en-US" dirty="0"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dirty="0">
                <a:latin typeface="Courier New" panose="02070309020205020404" pitchFamily="49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0952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Lesson Objectives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SzPts val="2000"/>
            </a:pPr>
            <a:r>
              <a:rPr lang="en-US" dirty="0"/>
              <a:t>Modules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SzPts val="2000"/>
            </a:pPr>
            <a:r>
              <a:rPr lang="en-US" dirty="0" smtClean="0"/>
              <a:t>Packages </a:t>
            </a:r>
            <a:endParaRPr lang="en-US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SzPts val="2000"/>
            </a:pPr>
            <a:r>
              <a:rPr lang="en-US" dirty="0"/>
              <a:t>Try…except…finally </a:t>
            </a:r>
            <a:endParaRPr lang="en-US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6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b="1" i="1" dirty="0" err="1"/>
              <a:t>AssertionError</a:t>
            </a:r>
            <a:r>
              <a:rPr lang="en-US" sz="2000" dirty="0"/>
              <a:t> Exception</a:t>
            </a:r>
          </a:p>
          <a:p>
            <a:pPr marL="8001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en-US" sz="1800" dirty="0"/>
              <a:t>We </a:t>
            </a:r>
            <a:r>
              <a:rPr lang="en-US" sz="1800" b="1" i="1" dirty="0"/>
              <a:t>assert</a:t>
            </a:r>
            <a:r>
              <a:rPr lang="en-US" sz="1800" dirty="0"/>
              <a:t> that a certain condition is met. If this condition turns out to be </a:t>
            </a:r>
            <a:r>
              <a:rPr lang="en-US" sz="1800" b="1" i="1" dirty="0"/>
              <a:t>True</a:t>
            </a:r>
            <a:r>
              <a:rPr lang="en-US" sz="1800" dirty="0"/>
              <a:t>, then that is excellent! The program can continue. If the condition turns out to be </a:t>
            </a:r>
            <a:r>
              <a:rPr lang="en-US" sz="1800" b="1" i="1" dirty="0"/>
              <a:t>False</a:t>
            </a:r>
            <a:r>
              <a:rPr lang="en-US" sz="1800" dirty="0"/>
              <a:t>, you can have the program throw an </a:t>
            </a:r>
            <a:r>
              <a:rPr lang="en-US" sz="1800" b="1" i="1" dirty="0" err="1"/>
              <a:t>AssertionError</a:t>
            </a:r>
            <a:r>
              <a:rPr lang="en-US" sz="1800" dirty="0"/>
              <a:t> exception.</a:t>
            </a:r>
            <a:endParaRPr lang="en-US" sz="18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944" y="3461293"/>
            <a:ext cx="7349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sys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assert</a:t>
            </a:r>
            <a:r>
              <a:rPr lang="en-US" dirty="0">
                <a:latin typeface="Courier New" panose="02070309020205020404" pitchFamily="49" charset="0"/>
              </a:rPr>
              <a:t> 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linux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sys.platform</a:t>
            </a:r>
            <a:r>
              <a:rPr lang="en-US" dirty="0">
                <a:latin typeface="Courier New" panose="02070309020205020404" pitchFamily="49" charset="0"/>
              </a:rPr>
              <a:t>),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"This code runs on Linux only."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block lets you test a block of code for errors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except</a:t>
            </a:r>
            <a:r>
              <a:rPr lang="en-US" sz="2000" dirty="0"/>
              <a:t> block lets you handle the error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finally</a:t>
            </a:r>
            <a:r>
              <a:rPr lang="en-US" sz="2000" dirty="0"/>
              <a:t> block lets you execute code, regardless of the result of the try- and except blocks.</a:t>
            </a:r>
            <a:endParaRPr lang="en-US" sz="16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0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b="1" i="1" dirty="0"/>
              <a:t>try</a:t>
            </a:r>
            <a:r>
              <a:rPr lang="en-US" sz="2000" dirty="0"/>
              <a:t> and </a:t>
            </a:r>
            <a:r>
              <a:rPr lang="en-US" sz="2000" b="1" i="1" dirty="0"/>
              <a:t>except</a:t>
            </a:r>
            <a:r>
              <a:rPr lang="en-US" sz="2000" dirty="0"/>
              <a:t> Block</a:t>
            </a:r>
          </a:p>
          <a:p>
            <a:pPr marL="8001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en-US" sz="1600" dirty="0"/>
              <a:t>The </a:t>
            </a:r>
            <a:r>
              <a:rPr lang="en-US" sz="1600" i="1" dirty="0"/>
              <a:t>try</a:t>
            </a:r>
            <a:r>
              <a:rPr lang="en-US" sz="1600" dirty="0"/>
              <a:t> and </a:t>
            </a:r>
            <a:r>
              <a:rPr lang="en-US" sz="1600" i="1" dirty="0"/>
              <a:t>except</a:t>
            </a:r>
            <a:r>
              <a:rPr lang="en-US" sz="1600" dirty="0"/>
              <a:t> block in Python is used to catch and handle exceptions.</a:t>
            </a:r>
            <a:endParaRPr lang="en-US" sz="1600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8" y="2254234"/>
            <a:ext cx="7498080" cy="2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b="1" i="1" dirty="0"/>
              <a:t>try</a:t>
            </a:r>
            <a:r>
              <a:rPr lang="en-US" sz="2000" dirty="0"/>
              <a:t> and </a:t>
            </a:r>
            <a:r>
              <a:rPr lang="en-US" sz="2000" b="1" i="1" dirty="0"/>
              <a:t>except</a:t>
            </a:r>
            <a:r>
              <a:rPr lang="en-US" sz="2000" dirty="0"/>
              <a:t> </a:t>
            </a:r>
            <a:r>
              <a:rPr lang="en-US" sz="2000" dirty="0" smtClean="0"/>
              <a:t>Block</a:t>
            </a:r>
            <a:endParaRPr lang="en-US" sz="2000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46" y="1511251"/>
            <a:ext cx="6995224" cy="24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b="1" i="1" dirty="0"/>
              <a:t>else</a:t>
            </a:r>
            <a:r>
              <a:rPr lang="en-US" sz="2000" dirty="0"/>
              <a:t> Clause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34" y="1570383"/>
            <a:ext cx="6022848" cy="31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The </a:t>
            </a:r>
            <a:r>
              <a:rPr lang="en-US" sz="2000" b="1" i="1" dirty="0"/>
              <a:t>else</a:t>
            </a:r>
            <a:r>
              <a:rPr lang="en-US" sz="2000" dirty="0"/>
              <a:t> Clause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96138" y="1783743"/>
            <a:ext cx="6187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linux_interaction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linux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AssertionError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error: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(error)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'Executing the else clause.'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1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Cleaning Up After Using </a:t>
            </a:r>
            <a:r>
              <a:rPr lang="en-US" sz="2000" b="1" i="1" dirty="0"/>
              <a:t>finally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92" y="1610140"/>
            <a:ext cx="6221531" cy="30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Cleaning Up After Using </a:t>
            </a:r>
            <a:r>
              <a:rPr lang="en-US" sz="2000" b="1" i="1" dirty="0"/>
              <a:t>finally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41532" y="1482928"/>
            <a:ext cx="7496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linux_interaction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'windows'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AssertionError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error: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(error)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'file.log'</a:t>
            </a:r>
            <a:r>
              <a:rPr lang="en-US" dirty="0">
                <a:latin typeface="Courier New" panose="020703090202050204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file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latin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urier New" panose="02070309020205020404" pitchFamily="49" charset="0"/>
              </a:rPr>
              <a:t>file</a:t>
            </a:r>
            <a:r>
              <a:rPr lang="en-US" dirty="0" err="1">
                <a:latin typeface="Courier New" panose="02070309020205020404" pitchFamily="49" charset="0"/>
              </a:rPr>
              <a:t>.read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FileNotFoundError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fnf_error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fnf_error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finally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'Cleaning up, irrespective of any exceptions.'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3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Customizing Exception Classes</a:t>
            </a:r>
            <a:endParaRPr lang="en-US" sz="2000" b="1" i="1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33346" y="1512923"/>
            <a:ext cx="8619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urier New" panose="02070309020205020404" pitchFamily="49" charset="0"/>
              </a:rPr>
              <a:t>SalaryNotInRangeError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salary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message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"Salary is not in (5000, 15000) range"</a:t>
            </a:r>
            <a:r>
              <a:rPr lang="en-US" dirty="0"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dirty="0" err="1">
                <a:latin typeface="Courier New" panose="02070309020205020404" pitchFamily="49" charset="0"/>
              </a:rPr>
              <a:t>.salary</a:t>
            </a:r>
            <a:r>
              <a:rPr lang="en-US" dirty="0">
                <a:latin typeface="Courier New" panose="02070309020205020404" pitchFamily="49" charset="0"/>
              </a:rPr>
              <a:t> = salary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dirty="0" err="1">
                <a:latin typeface="Courier New" panose="02070309020205020404" pitchFamily="49" charset="0"/>
              </a:rPr>
              <a:t>.message</a:t>
            </a:r>
            <a:r>
              <a:rPr lang="en-US" dirty="0">
                <a:latin typeface="Courier New" panose="02070309020205020404" pitchFamily="49" charset="0"/>
              </a:rPr>
              <a:t> = message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super().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dirty="0" err="1">
                <a:latin typeface="Courier New" panose="02070309020205020404" pitchFamily="49" charset="0"/>
              </a:rPr>
              <a:t>.message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salary_validate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salary</a:t>
            </a:r>
            <a:r>
              <a:rPr lang="en-US" dirty="0"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5000</a:t>
            </a:r>
            <a:r>
              <a:rPr lang="en-US" dirty="0">
                <a:latin typeface="Courier New" panose="02070309020205020404" pitchFamily="49" charset="0"/>
              </a:rPr>
              <a:t> &lt; salary &lt;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15000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raise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SalaryNotInRangeError</a:t>
            </a:r>
            <a:r>
              <a:rPr lang="en-US" dirty="0">
                <a:latin typeface="Courier New" panose="02070309020205020404" pitchFamily="49" charset="0"/>
              </a:rPr>
              <a:t>(salary)</a:t>
            </a:r>
          </a:p>
        </p:txBody>
      </p:sp>
    </p:spTree>
    <p:extLst>
      <p:ext uri="{BB962C8B-B14F-4D97-AF65-F5344CB8AC3E}">
        <p14:creationId xmlns:p14="http://schemas.microsoft.com/office/powerpoint/2010/main" val="13708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/>
              <a:t>Try…except…finally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/>
              <a:t>Using Custom Exception Classes</a:t>
            </a:r>
            <a:endParaRPr lang="en-US" sz="2000" b="1" i="1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42302" y="1552813"/>
            <a:ext cx="63581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salary = 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"Enter salary amount: "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</a:rPr>
              <a:t>salary_validate</a:t>
            </a:r>
            <a:r>
              <a:rPr lang="en-US" dirty="0">
                <a:latin typeface="Courier New" panose="02070309020205020404" pitchFamily="49" charset="0"/>
              </a:rPr>
              <a:t>(salary)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SalaryNotInRangeError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sni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sni.message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1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Section 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472488" y="4767263"/>
            <a:ext cx="671512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E36C09"/>
                </a:solidFill>
              </a:rPr>
              <a:t>Thank you</a:t>
            </a:r>
            <a:endParaRPr sz="6600">
              <a:solidFill>
                <a:srgbClr val="E36C09"/>
              </a:solidFill>
            </a:endParaRPr>
          </a:p>
        </p:txBody>
      </p:sp>
      <p:sp>
        <p:nvSpPr>
          <p:cNvPr id="411" name="Google Shape;411;p1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endParaRPr/>
          </a:p>
        </p:txBody>
      </p:sp>
      <p:sp>
        <p:nvSpPr>
          <p:cNvPr id="412" name="Google Shape;412;p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413" name="Google Shape;413;p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414" name="Google Shape;414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altLang="en-US" dirty="0"/>
              <a:t>What are Modules?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/>
              <a:t>Modules are files containing Python definitions and statements (ex. </a:t>
            </a:r>
            <a:r>
              <a:rPr lang="en-US" altLang="en-US" i="1" dirty="0"/>
              <a:t>name</a:t>
            </a:r>
            <a:r>
              <a:rPr lang="en-US" altLang="en-US" dirty="0"/>
              <a:t>.py)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A module’s definitions can be imported into other modules by using “import </a:t>
            </a:r>
            <a:r>
              <a:rPr lang="en-US" altLang="en-US" i="1" dirty="0"/>
              <a:t>name</a:t>
            </a:r>
            <a:r>
              <a:rPr lang="en-US" altLang="en-US" dirty="0"/>
              <a:t>”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The module’s name is available as a global variable value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To access a module’s functions, type </a:t>
            </a:r>
            <a:r>
              <a:rPr lang="en-US" altLang="en-US" i="1" dirty="0"/>
              <a:t>“</a:t>
            </a:r>
            <a:r>
              <a:rPr lang="en-US" altLang="en-US" i="1" dirty="0" err="1"/>
              <a:t>name.function</a:t>
            </a:r>
            <a:r>
              <a:rPr lang="en-US" altLang="en-US" i="1" dirty="0"/>
              <a:t>()”</a:t>
            </a:r>
            <a:endParaRPr lang="en-US" altLang="en-US" dirty="0"/>
          </a:p>
          <a:p>
            <a:pPr marL="342900" lvl="0">
              <a:spcBef>
                <a:spcPts val="0"/>
              </a:spcBef>
              <a:buSzPts val="2000"/>
            </a:pPr>
            <a:endParaRPr lang="en-US" sz="2000" b="1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3736803" cy="102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Modules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/>
              <a:t>The </a:t>
            </a:r>
            <a:r>
              <a:rPr lang="en-US" i="1" dirty="0"/>
              <a:t>import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/>
              <a:t>import &lt;</a:t>
            </a:r>
            <a:r>
              <a:rPr lang="en-US" b="1" dirty="0" err="1"/>
              <a:t>module_name</a:t>
            </a:r>
            <a:r>
              <a:rPr lang="en-US" b="1" dirty="0" smtClean="0"/>
              <a:t>&gt;</a:t>
            </a:r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 smtClean="0"/>
              <a:t>import &lt;</a:t>
            </a:r>
            <a:r>
              <a:rPr lang="en-US" b="1" dirty="0" err="1" smtClean="0"/>
              <a:t>module_name</a:t>
            </a:r>
            <a:r>
              <a:rPr lang="en-US" b="1" dirty="0" smtClean="0"/>
              <a:t>&gt; as &lt;</a:t>
            </a:r>
            <a:r>
              <a:rPr lang="en-US" b="1" dirty="0" err="1" smtClean="0"/>
              <a:t>alt_name</a:t>
            </a:r>
            <a:r>
              <a:rPr lang="en-US" b="1" dirty="0" smtClean="0"/>
              <a:t>&gt;</a:t>
            </a:r>
          </a:p>
          <a:p>
            <a:pPr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dirty="0" smtClean="0"/>
              <a:t>Example:</a:t>
            </a:r>
            <a:endParaRPr lang="en-US" dirty="0"/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/>
              <a:t>import </a:t>
            </a:r>
            <a:r>
              <a:rPr lang="en-US" b="1" dirty="0" err="1" smtClean="0"/>
              <a:t>numpy</a:t>
            </a:r>
            <a:endParaRPr lang="en-US" b="1" dirty="0"/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/>
              <a:t>import </a:t>
            </a:r>
            <a:r>
              <a:rPr lang="en-US" b="1" dirty="0" err="1" smtClean="0"/>
              <a:t>numpy</a:t>
            </a:r>
            <a:r>
              <a:rPr lang="en-US" b="1" dirty="0" smtClean="0"/>
              <a:t> </a:t>
            </a:r>
            <a:r>
              <a:rPr lang="en-US" b="1" dirty="0"/>
              <a:t>as </a:t>
            </a:r>
            <a:r>
              <a:rPr lang="en-US" b="1" dirty="0" smtClean="0"/>
              <a:t>np</a:t>
            </a:r>
            <a:endParaRPr lang="en-US" b="1" dirty="0"/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</a:pPr>
            <a:endParaRPr lang="en-US" b="1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8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3736803" cy="102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Modules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/>
              <a:t>The </a:t>
            </a:r>
            <a:r>
              <a:rPr lang="en-US" i="1" dirty="0" smtClean="0"/>
              <a:t>from</a:t>
            </a:r>
            <a:r>
              <a:rPr lang="en-US" dirty="0" smtClean="0"/>
              <a:t> Statement</a:t>
            </a:r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 smtClean="0"/>
              <a:t>from </a:t>
            </a:r>
            <a:r>
              <a:rPr lang="en-US" b="1" dirty="0"/>
              <a:t>&lt;</a:t>
            </a:r>
            <a:r>
              <a:rPr lang="en-US" b="1" dirty="0" err="1"/>
              <a:t>module_name</a:t>
            </a:r>
            <a:r>
              <a:rPr lang="en-US" b="1" dirty="0"/>
              <a:t>&gt; import &lt;name(s</a:t>
            </a:r>
            <a:r>
              <a:rPr lang="en-US" b="1" dirty="0" smtClean="0"/>
              <a:t>)&gt;</a:t>
            </a:r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/>
              <a:t>from &lt;</a:t>
            </a:r>
            <a:r>
              <a:rPr lang="en-US" b="1" dirty="0" err="1"/>
              <a:t>module_name</a:t>
            </a:r>
            <a:r>
              <a:rPr lang="en-US" b="1" dirty="0"/>
              <a:t>&gt; import &lt;name&gt; as &lt;</a:t>
            </a:r>
            <a:r>
              <a:rPr lang="en-US" b="1" dirty="0" err="1"/>
              <a:t>alt_name</a:t>
            </a:r>
            <a:r>
              <a:rPr lang="en-US" b="1" dirty="0" smtClean="0"/>
              <a:t>&gt;</a:t>
            </a:r>
            <a:endParaRPr lang="en-US" b="1" dirty="0"/>
          </a:p>
          <a:p>
            <a:pPr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dirty="0" smtClean="0"/>
              <a:t>Example</a:t>
            </a:r>
            <a:endParaRPr lang="en-US" dirty="0"/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/>
              <a:t>from </a:t>
            </a:r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r>
              <a:rPr lang="en-US" b="1" dirty="0"/>
              <a:t>import </a:t>
            </a:r>
            <a:r>
              <a:rPr lang="en-US" b="1" dirty="0" err="1" smtClean="0"/>
              <a:t>keras</a:t>
            </a:r>
            <a:endParaRPr lang="en-US" b="1" dirty="0"/>
          </a:p>
          <a:p>
            <a:pPr marL="857250" lvl="1" indent="-342900" algn="just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/>
              <a:t>from </a:t>
            </a:r>
            <a:r>
              <a:rPr lang="en-US" b="1" dirty="0" err="1"/>
              <a:t>tensorflow</a:t>
            </a:r>
            <a:r>
              <a:rPr lang="en-US" b="1" dirty="0"/>
              <a:t> import </a:t>
            </a:r>
            <a:r>
              <a:rPr lang="en-US" b="1" dirty="0" err="1" smtClean="0"/>
              <a:t>keras</a:t>
            </a:r>
            <a:r>
              <a:rPr lang="en-US" b="1" dirty="0" smtClean="0"/>
              <a:t> as K</a:t>
            </a:r>
            <a:endParaRPr lang="en-US" b="1" dirty="0"/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</a:pPr>
            <a:endParaRPr lang="en-US" b="1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45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3736803" cy="102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Modules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/>
              <a:t>Executing </a:t>
            </a:r>
            <a:r>
              <a:rPr lang="en-US" b="1" dirty="0"/>
              <a:t>Modules</a:t>
            </a:r>
            <a:endParaRPr lang="en-US" b="1" dirty="0" smtClean="0"/>
          </a:p>
          <a:p>
            <a:pPr marL="857250" lvl="1" indent="-342900" algn="just">
              <a:lnSpc>
                <a:spcPct val="150000"/>
              </a:lnSpc>
              <a:spcBef>
                <a:spcPts val="600"/>
              </a:spcBef>
              <a:buSzPct val="75000"/>
            </a:pPr>
            <a:r>
              <a:rPr lang="en-US" dirty="0"/>
              <a:t>python name.py &lt;arguments&gt;</a:t>
            </a:r>
          </a:p>
          <a:p>
            <a:pPr marL="1314450" lvl="2" indent="-285750" algn="just">
              <a:lnSpc>
                <a:spcPct val="150000"/>
              </a:lnSpc>
              <a:spcBef>
                <a:spcPts val="600"/>
              </a:spcBef>
              <a:buSzPct val="75000"/>
            </a:pPr>
            <a:r>
              <a:rPr lang="en-US" dirty="0"/>
              <a:t>Runs code as if it was imported</a:t>
            </a:r>
          </a:p>
          <a:p>
            <a:pPr marL="1314450" lvl="2" indent="-285750" algn="just">
              <a:lnSpc>
                <a:spcPct val="150000"/>
              </a:lnSpc>
              <a:spcBef>
                <a:spcPts val="600"/>
              </a:spcBef>
              <a:buSzPct val="75000"/>
            </a:pPr>
            <a:r>
              <a:rPr lang="en-US" dirty="0"/>
              <a:t>Setting </a:t>
            </a:r>
            <a:r>
              <a:rPr lang="en-US" dirty="0" smtClean="0"/>
              <a:t> </a:t>
            </a:r>
            <a:r>
              <a:rPr lang="en-US" dirty="0"/>
              <a:t>_name_ == “_main_”  the file can be used as a script and an importable module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1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000"/>
            </a:pPr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84" name="Google Shape;8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/>
              <a:t>A</a:t>
            </a:r>
            <a:r>
              <a:rPr lang="en-US" dirty="0" smtClean="0"/>
              <a:t>dvantages </a:t>
            </a:r>
            <a:r>
              <a:rPr lang="en-US" dirty="0"/>
              <a:t>to </a:t>
            </a:r>
            <a:r>
              <a:rPr lang="en-US" b="1" dirty="0"/>
              <a:t>modularizing</a:t>
            </a:r>
            <a:r>
              <a:rPr lang="en-US" dirty="0"/>
              <a:t> code in a large </a:t>
            </a:r>
            <a:r>
              <a:rPr lang="en-US" dirty="0" smtClean="0"/>
              <a:t>application</a:t>
            </a:r>
          </a:p>
          <a:p>
            <a:pPr marL="857250" lvl="1" indent="-34290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 smtClean="0"/>
              <a:t>Simplicity</a:t>
            </a:r>
          </a:p>
          <a:p>
            <a:pPr marL="857250" lvl="1" indent="-34290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 smtClean="0"/>
              <a:t>Maintainability</a:t>
            </a:r>
          </a:p>
          <a:p>
            <a:pPr marL="857250" lvl="1" indent="-34290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 smtClean="0"/>
              <a:t>Reusability</a:t>
            </a:r>
          </a:p>
          <a:p>
            <a:pPr marL="857250" lvl="1" indent="-34290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US" b="1" dirty="0"/>
              <a:t>Scoping</a:t>
            </a:r>
            <a:endParaRPr lang="en-US" b="1" dirty="0" smtClean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200"/>
            </a:pPr>
            <a:r>
              <a:rPr lang="en-US" smtClean="0"/>
              <a:t>09e-BM/DT/FSOFT - ©FPT SOFTWARE – FPT Software Academy - Internal Use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8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>Section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Packages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8472488" y="4767263"/>
            <a:ext cx="671512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_Training Mate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Training Material" id="{3074E9C7-3C32-4245-AE1D-CB729965FA60}" vid="{9649C384-6D0A-4A15-8DA9-4B86A156170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957</Words>
  <Application>Microsoft Office PowerPoint</Application>
  <PresentationFormat>On-screen Show (16:9)</PresentationFormat>
  <Paragraphs>232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Custom Design</vt:lpstr>
      <vt:lpstr>Template_Training Material</vt:lpstr>
      <vt:lpstr>Programming with Python</vt:lpstr>
      <vt:lpstr>Lesson Objectives</vt:lpstr>
      <vt:lpstr>Section 1</vt:lpstr>
      <vt:lpstr>Modules</vt:lpstr>
      <vt:lpstr>Modules </vt:lpstr>
      <vt:lpstr>Modules </vt:lpstr>
      <vt:lpstr>Modules </vt:lpstr>
      <vt:lpstr>Modules</vt:lpstr>
      <vt:lpstr> Section 2</vt:lpstr>
      <vt:lpstr>Packages</vt:lpstr>
      <vt:lpstr>Packages</vt:lpstr>
      <vt:lpstr>Packages</vt:lpstr>
      <vt:lpstr>Modules - Packages</vt:lpstr>
      <vt:lpstr>Packages Management - PIP</vt:lpstr>
      <vt:lpstr>Packages Management - PIP</vt:lpstr>
      <vt:lpstr>Section 3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Try…except…finally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Ly Tuan Linh (FHO.FWA)</dc:creator>
  <cp:lastModifiedBy>Tran Duc Tam (G0.HN)</cp:lastModifiedBy>
  <cp:revision>81</cp:revision>
  <dcterms:created xsi:type="dcterms:W3CDTF">2015-08-31T01:44:46Z</dcterms:created>
  <dcterms:modified xsi:type="dcterms:W3CDTF">2020-12-28T09:03:48Z</dcterms:modified>
</cp:coreProperties>
</file>