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9" r:id="rId4"/>
    <p:sldId id="265" r:id="rId5"/>
    <p:sldId id="260" r:id="rId6"/>
    <p:sldId id="259" r:id="rId7"/>
    <p:sldId id="266" r:id="rId8"/>
    <p:sldId id="261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778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6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13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7013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9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3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5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27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364648D-E0F4-43C2-BA73-E4091AE1A05C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C760E8-B726-4FB6-B0C0-3BCA768DC97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9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rendre-python.com/" TargetMode="External"/><Relationship Id="rId2" Type="http://schemas.openxmlformats.org/officeDocument/2006/relationships/hyperlink" Target="file:///F:\Lyc&#195;&#169;e\TS1\ISN\Projet\s&#195;&#169;quence%200%20projet\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hyperlink" Target="https://openclassrooms.com/courses/apprenez-a-programmer-en-pyth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4CF27A1-64E6-4EFF-8FF4-E59EB1546C9D}"/>
              </a:ext>
            </a:extLst>
          </p:cNvPr>
          <p:cNvSpPr txBox="1"/>
          <p:nvPr/>
        </p:nvSpPr>
        <p:spPr>
          <a:xfrm>
            <a:off x="3223708" y="623944"/>
            <a:ext cx="5744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Projet ISN</a:t>
            </a:r>
          </a:p>
          <a:p>
            <a:pPr algn="ctr"/>
            <a:r>
              <a:rPr lang="fr-FR" sz="2800" b="1" dirty="0"/>
              <a:t>Dominion: Jeu de plateau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475839-B74F-46E9-8D44-D191053C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54" y="2128861"/>
            <a:ext cx="2451691" cy="26002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C87DA9-A87D-4DAA-8C65-BA9EE512E49D}"/>
              </a:ext>
            </a:extLst>
          </p:cNvPr>
          <p:cNvSpPr/>
          <p:nvPr/>
        </p:nvSpPr>
        <p:spPr>
          <a:xfrm>
            <a:off x="5404143" y="491061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Logo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1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1">
            <a:extLst>
              <a:ext uri="{FF2B5EF4-FFF2-40B4-BE49-F238E27FC236}">
                <a16:creationId xmlns:a16="http://schemas.microsoft.com/office/drawing/2014/main" id="{B8E2F5FE-EE3F-4222-9CFD-5BB88699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9" t="4990" r="30681" b="90294"/>
          <a:stretch>
            <a:fillRect/>
          </a:stretch>
        </p:blipFill>
        <p:spPr bwMode="auto">
          <a:xfrm>
            <a:off x="1151715" y="2022485"/>
            <a:ext cx="3762699" cy="52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EE2695-84C3-403E-92F9-327772EB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15" y="388090"/>
            <a:ext cx="9888569" cy="49381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35F17B5-CD4C-40B1-B4EF-A8CEE0502B98}"/>
              </a:ext>
            </a:extLst>
          </p:cNvPr>
          <p:cNvSpPr txBox="1"/>
          <p:nvPr/>
        </p:nvSpPr>
        <p:spPr>
          <a:xfrm>
            <a:off x="1151715" y="1016000"/>
            <a:ext cx="480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utilisation</a:t>
            </a:r>
          </a:p>
        </p:txBody>
      </p:sp>
      <p:pic>
        <p:nvPicPr>
          <p:cNvPr id="5123" name="Image 1">
            <a:extLst>
              <a:ext uri="{FF2B5EF4-FFF2-40B4-BE49-F238E27FC236}">
                <a16:creationId xmlns:a16="http://schemas.microsoft.com/office/drawing/2014/main" id="{F6C2624E-751A-4D3B-BE3A-355AF624A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4" t="5000" r="26115" b="80295"/>
          <a:stretch>
            <a:fillRect/>
          </a:stretch>
        </p:blipFill>
        <p:spPr bwMode="auto">
          <a:xfrm>
            <a:off x="1151715" y="3611563"/>
            <a:ext cx="39322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A3BEE5A-AE59-4F73-A6B9-F6380D036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15" y="6061849"/>
            <a:ext cx="3510941" cy="16570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B3E5B2-5A80-457D-89E0-652A426AD9DC}"/>
              </a:ext>
            </a:extLst>
          </p:cNvPr>
          <p:cNvCxnSpPr>
            <a:cxnSpLocks/>
          </p:cNvCxnSpPr>
          <p:nvPr/>
        </p:nvCxnSpPr>
        <p:spPr>
          <a:xfrm>
            <a:off x="914400" y="2819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DAA6E10-2624-4D2C-BB6B-C29C9A23BD6B}"/>
              </a:ext>
            </a:extLst>
          </p:cNvPr>
          <p:cNvCxnSpPr>
            <a:cxnSpLocks/>
          </p:cNvCxnSpPr>
          <p:nvPr/>
        </p:nvCxnSpPr>
        <p:spPr>
          <a:xfrm>
            <a:off x="914400" y="5219700"/>
            <a:ext cx="504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15E9456D-BE6A-4CA5-92D0-D495D1DFAF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38" t="48703" r="67130" b="46667"/>
          <a:stretch/>
        </p:blipFill>
        <p:spPr>
          <a:xfrm>
            <a:off x="1151715" y="1385332"/>
            <a:ext cx="3394885" cy="4264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433927-1FD2-4DDE-83B1-6FF19176D4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984" t="61111" r="17592" b="12778"/>
          <a:stretch/>
        </p:blipFill>
        <p:spPr>
          <a:xfrm>
            <a:off x="6664728" y="3401486"/>
            <a:ext cx="4820516" cy="267368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202D2E3-3B3D-4523-AFC5-F055A23C96EC}"/>
              </a:ext>
            </a:extLst>
          </p:cNvPr>
          <p:cNvSpPr txBox="1"/>
          <p:nvPr/>
        </p:nvSpPr>
        <p:spPr>
          <a:xfrm>
            <a:off x="1151715" y="3032155"/>
            <a:ext cx="466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Renvoi caractéristiques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44BA126-8D7D-4232-81A7-447C82DCA739}"/>
              </a:ext>
            </a:extLst>
          </p:cNvPr>
          <p:cNvSpPr txBox="1"/>
          <p:nvPr/>
        </p:nvSpPr>
        <p:spPr>
          <a:xfrm>
            <a:off x="1151715" y="5338577"/>
            <a:ext cx="366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objet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4044851-69EC-4B99-9303-67D499D664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717" t="60556" r="17361" b="13148"/>
          <a:stretch/>
        </p:blipFill>
        <p:spPr>
          <a:xfrm>
            <a:off x="6664728" y="948955"/>
            <a:ext cx="3596872" cy="19756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8C5726D-050D-4446-9B62-AEC9271F7F7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27" t="72150" r="68171" b="26419"/>
          <a:stretch/>
        </p:blipFill>
        <p:spPr>
          <a:xfrm>
            <a:off x="1162659" y="6317528"/>
            <a:ext cx="3510941" cy="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24FEE-2CEF-40A5-9A70-FBA25FA0EB33}"/>
              </a:ext>
            </a:extLst>
          </p:cNvPr>
          <p:cNvSpPr/>
          <p:nvPr/>
        </p:nvSpPr>
        <p:spPr>
          <a:xfrm>
            <a:off x="1237423" y="653534"/>
            <a:ext cx="3900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/>
              <a:t>Améliorations et conclusions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F05363-BAA5-4ABB-B69E-9DBF7C4D86A9}"/>
              </a:ext>
            </a:extLst>
          </p:cNvPr>
          <p:cNvSpPr txBox="1"/>
          <p:nvPr/>
        </p:nvSpPr>
        <p:spPr>
          <a:xfrm>
            <a:off x="1397000" y="1485900"/>
            <a:ext cx="8394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/>
              <a:t>Améliorations: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Optimisation (meilleure connaissance de Python)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Ajout de nouvelles fonctionnalités (puissance bombe/distance, nouveaux objets…)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Conclusion: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Voué à être amélioré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Nouveau langage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Nouvelle manière de coder (situation projet)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Etude 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9559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8C3F-1C9C-4596-86BD-60C51522DF95}"/>
              </a:ext>
            </a:extLst>
          </p:cNvPr>
          <p:cNvSpPr/>
          <p:nvPr/>
        </p:nvSpPr>
        <p:spPr>
          <a:xfrm>
            <a:off x="1060349" y="386834"/>
            <a:ext cx="1892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/>
              <a:t>Webographie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066411-988D-406E-B875-8FAFEFF41148}"/>
              </a:ext>
            </a:extLst>
          </p:cNvPr>
          <p:cNvSpPr/>
          <p:nvPr/>
        </p:nvSpPr>
        <p:spPr>
          <a:xfrm>
            <a:off x="1060348" y="1079059"/>
            <a:ext cx="1053475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Liens images</a:t>
            </a:r>
          </a:p>
          <a:p>
            <a:pPr algn="just">
              <a:spcAft>
                <a:spcPts val="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Logo Python :  Document de présentation du projet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u="sng" kern="0" cap="all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file:///F:/Lyc%C3%A9e/TS1/ISN/Projet/s%C3%A9quence%200%20projet/index.html?Rponselaproblmatique.html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Toutes les images proviennent de documents que j’ai créés.</a:t>
            </a:r>
          </a:p>
          <a:p>
            <a:pPr algn="just">
              <a:spcAft>
                <a:spcPts val="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Autres liens</a:t>
            </a:r>
            <a:r>
              <a:rPr lang="fr-FR" sz="2000" b="1" kern="16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algn="just">
              <a:spcAft>
                <a:spcPts val="0"/>
              </a:spcAft>
            </a:pP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u="sng" kern="0" cap="all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http://apprendre-python.com/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2000" kern="16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u="sng" kern="0" cap="all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https://openclassrooms.com/courses/apprenez-a-programmer-en-python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BBC2CC-7C41-4A1E-B9A8-C8776C7F74D4}"/>
              </a:ext>
            </a:extLst>
          </p:cNvPr>
          <p:cNvSpPr txBox="1"/>
          <p:nvPr/>
        </p:nvSpPr>
        <p:spPr>
          <a:xfrm>
            <a:off x="10007600" y="61609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sldjump"/>
              </a:rPr>
              <a:t>Début diaporama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3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5299CF-271B-4D63-B05E-CEF83B4C1970}"/>
              </a:ext>
            </a:extLst>
          </p:cNvPr>
          <p:cNvSpPr txBox="1"/>
          <p:nvPr/>
        </p:nvSpPr>
        <p:spPr>
          <a:xfrm>
            <a:off x="2685826" y="1874728"/>
            <a:ext cx="68203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Sommaire:</a:t>
            </a:r>
            <a:endParaRPr lang="fr-FR" sz="2400" dirty="0"/>
          </a:p>
          <a:p>
            <a:pPr algn="ctr"/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hlinkClick r:id="rId2" action="ppaction://hlinksldjump"/>
              </a:rPr>
              <a:t>Projet</a:t>
            </a:r>
            <a:endParaRPr lang="fr-F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hlinkClick r:id="rId3" action="ppaction://hlinksldjump"/>
              </a:rPr>
              <a:t>Analyse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4" action="ppaction://hlinksldjump"/>
              </a:rPr>
              <a:t>Rôle des variables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5" action="ppaction://hlinksldjump"/>
              </a:rPr>
              <a:t>Algorithmes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6" action="ppaction://hlinksldjump"/>
              </a:rPr>
              <a:t>Fonctionnement et construction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7" action="ppaction://hlinksldjump"/>
              </a:rPr>
              <a:t>Améliorations et conclusions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8" action="ppaction://hlinksldjump"/>
              </a:rPr>
              <a:t>Webographie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3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7454" t="26132" r="27778" b="21276"/>
          <a:stretch/>
        </p:blipFill>
        <p:spPr>
          <a:xfrm>
            <a:off x="1004147" y="1309252"/>
            <a:ext cx="5604242" cy="3703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1605" y="309942"/>
            <a:ext cx="74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4750" y="1911926"/>
            <a:ext cx="4189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Principe:</a:t>
            </a:r>
          </a:p>
          <a:p>
            <a:r>
              <a:rPr lang="fr-FR" dirty="0" smtClean="0"/>
              <a:t>Recouvrir 70% du plateau ou destruction adversaire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Moyens avantageux: « 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97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30B9C1-6A16-4E30-AA0E-6207436E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" t="32963" r="53704" b="22778"/>
          <a:stretch/>
        </p:blipFill>
        <p:spPr>
          <a:xfrm>
            <a:off x="705780" y="1016000"/>
            <a:ext cx="6919640" cy="431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EBFF43-3C8A-40CE-A456-E811A1B09FF6}"/>
              </a:ext>
            </a:extLst>
          </p:cNvPr>
          <p:cNvSpPr txBox="1"/>
          <p:nvPr/>
        </p:nvSpPr>
        <p:spPr>
          <a:xfrm>
            <a:off x="7752420" y="330200"/>
            <a:ext cx="4185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/>
              <a:t>Fonction objet():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Générer des objets suivant le tour au bot, joueur et drop.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Renouveler les objets (drop), vérifier la limite de l’inventaire (bot et joueur).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Fournir les caractéristiques de l’objet utilisé.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Modifier l’inventaire en conséquence.</a:t>
            </a:r>
          </a:p>
          <a:p>
            <a:pPr algn="just"/>
            <a:endParaRPr lang="fr-FR" u="sng" dirty="0"/>
          </a:p>
          <a:p>
            <a:pPr algn="just"/>
            <a:r>
              <a:rPr lang="fr-FR" u="sng" dirty="0"/>
              <a:t>Echanges/Interactions: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Main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Fonction plateau ()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00FA7E-88C2-4974-ABBC-6105FBAD7058}"/>
              </a:ext>
            </a:extLst>
          </p:cNvPr>
          <p:cNvSpPr txBox="1"/>
          <p:nvPr/>
        </p:nvSpPr>
        <p:spPr>
          <a:xfrm>
            <a:off x="1257300" y="228599"/>
            <a:ext cx="12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5953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8F45B4-C423-4D0F-B39C-BEB41A89BA4F}"/>
              </a:ext>
            </a:extLst>
          </p:cNvPr>
          <p:cNvSpPr/>
          <p:nvPr/>
        </p:nvSpPr>
        <p:spPr>
          <a:xfrm>
            <a:off x="1440740" y="436588"/>
            <a:ext cx="255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Rôle des variables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1F8BA4-7B4E-46C4-BB01-6EFD65643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" t="28104" r="60447" b="15925"/>
          <a:stretch/>
        </p:blipFill>
        <p:spPr>
          <a:xfrm>
            <a:off x="914400" y="898253"/>
            <a:ext cx="5346700" cy="50701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EBB77A-5F44-47C6-9E67-AFACA61319D1}"/>
              </a:ext>
            </a:extLst>
          </p:cNvPr>
          <p:cNvSpPr txBox="1"/>
          <p:nvPr/>
        </p:nvSpPr>
        <p:spPr>
          <a:xfrm>
            <a:off x="6438900" y="974452"/>
            <a:ext cx="548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Tour </a:t>
            </a:r>
            <a:r>
              <a:rPr lang="fr-FR" sz="1600" dirty="0">
                <a:sym typeface="Wingdings" panose="05000000000000000000" pitchFamily="2" charset="2"/>
              </a:rPr>
              <a:t> Vérification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Inventaire…, drop  stockage définitif</a:t>
            </a: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Coordonnees  emplacement plateau</a:t>
            </a: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Objet-utilise Vérification utilisation objet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Jauge_Drain  Vérification utilisation objet</a:t>
            </a: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Numero_objet, objet_gene  désignation objet utilisé</a:t>
            </a: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Caracteristiques  stockage « effets objets »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 </a:t>
            </a: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endParaRPr lang="fr-FR" sz="1600" dirty="0">
              <a:sym typeface="Wingdings" panose="05000000000000000000" pitchFamily="2" charset="2"/>
            </a:endParaRP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Nombres_objet_generes  Nombre d’objets à générer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Droit  Désigne destinataire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Proba…  « chance » d’avoir un objet</a:t>
            </a:r>
          </a:p>
          <a:p>
            <a:pPr algn="just"/>
            <a:r>
              <a:rPr lang="fr-FR" sz="1600" dirty="0">
                <a:sym typeface="Wingdings" panose="05000000000000000000" pitchFamily="2" charset="2"/>
              </a:rPr>
              <a:t>Numero_objet_bot  Transforme objet_gene (Str) en Int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Objet_genere_aleatoire </a:t>
            </a:r>
            <a:r>
              <a:rPr lang="fr-FR" sz="1600" dirty="0">
                <a:sym typeface="Wingdings" panose="05000000000000000000" pitchFamily="2" charset="2"/>
              </a:rPr>
              <a:t> Nom objet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98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867EB7-9210-4D3D-8C4F-3D4974323E43}"/>
              </a:ext>
            </a:extLst>
          </p:cNvPr>
          <p:cNvSpPr/>
          <p:nvPr/>
        </p:nvSpPr>
        <p:spPr>
          <a:xfrm>
            <a:off x="1185167" y="437634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Algorithmes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1EC72A-5ED9-485A-8A63-4962D934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84" y="170765"/>
            <a:ext cx="3964415" cy="65818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62DE7D-1B97-4FBD-9178-88071CBAE336}"/>
              </a:ext>
            </a:extLst>
          </p:cNvPr>
          <p:cNvSpPr txBox="1"/>
          <p:nvPr/>
        </p:nvSpPr>
        <p:spPr>
          <a:xfrm>
            <a:off x="8267701" y="272913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Algorithme principal de la fonction objet()</a:t>
            </a:r>
          </a:p>
        </p:txBody>
      </p:sp>
    </p:spTree>
    <p:extLst>
      <p:ext uri="{BB962C8B-B14F-4D97-AF65-F5344CB8AC3E}">
        <p14:creationId xmlns:p14="http://schemas.microsoft.com/office/powerpoint/2010/main" val="13058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EC75F5E-1F5C-45C9-A260-BB423C1A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3" y="863890"/>
            <a:ext cx="3338343" cy="5716180"/>
          </a:xfrm>
          <a:prstGeom prst="rect">
            <a:avLst/>
          </a:prstGeom>
        </p:spPr>
      </p:pic>
      <p:pic>
        <p:nvPicPr>
          <p:cNvPr id="2050" name="Image 1">
            <a:extLst>
              <a:ext uri="{FF2B5EF4-FFF2-40B4-BE49-F238E27FC236}">
                <a16:creationId xmlns:a16="http://schemas.microsoft.com/office/drawing/2014/main" id="{0956528A-1AE1-4464-92E8-51B5AA03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8" t="17059" r="36859" b="37646"/>
          <a:stretch>
            <a:fillRect/>
          </a:stretch>
        </p:blipFill>
        <p:spPr bwMode="auto">
          <a:xfrm>
            <a:off x="6529558" y="1216579"/>
            <a:ext cx="4024141" cy="469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EEB5AA0-4C83-408E-92E8-A8DF1A395175}"/>
              </a:ext>
            </a:extLst>
          </p:cNvPr>
          <p:cNvSpPr txBox="1"/>
          <p:nvPr/>
        </p:nvSpPr>
        <p:spPr>
          <a:xfrm>
            <a:off x="1068557" y="368300"/>
            <a:ext cx="1023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Génération								Algorithme Utilisation</a:t>
            </a:r>
          </a:p>
        </p:txBody>
      </p:sp>
    </p:spTree>
    <p:extLst>
      <p:ext uri="{BB962C8B-B14F-4D97-AF65-F5344CB8AC3E}">
        <p14:creationId xmlns:p14="http://schemas.microsoft.com/office/powerpoint/2010/main" val="1031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0CD74-B98C-4976-B4D8-D175046F877F}"/>
              </a:ext>
            </a:extLst>
          </p:cNvPr>
          <p:cNvSpPr/>
          <p:nvPr/>
        </p:nvSpPr>
        <p:spPr>
          <a:xfrm>
            <a:off x="1335948" y="539234"/>
            <a:ext cx="4313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/>
              <a:t>Fonctionnement et construction</a:t>
            </a:r>
          </a:p>
        </p:txBody>
      </p:sp>
      <p:pic>
        <p:nvPicPr>
          <p:cNvPr id="3074" name="Image 1">
            <a:extLst>
              <a:ext uri="{FF2B5EF4-FFF2-40B4-BE49-F238E27FC236}">
                <a16:creationId xmlns:a16="http://schemas.microsoft.com/office/drawing/2014/main" id="{41231E59-45FF-4056-84EE-F11BC63D0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2" t="4890" r="26115" b="89235"/>
          <a:stretch>
            <a:fillRect/>
          </a:stretch>
        </p:blipFill>
        <p:spPr bwMode="auto">
          <a:xfrm>
            <a:off x="1335948" y="2409264"/>
            <a:ext cx="431310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F9D9AD-211C-4C79-8E26-A075BF563391}"/>
              </a:ext>
            </a:extLst>
          </p:cNvPr>
          <p:cNvSpPr txBox="1"/>
          <p:nvPr/>
        </p:nvSpPr>
        <p:spPr>
          <a:xfrm>
            <a:off x="1244600" y="179996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 Tour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E6E57D-CC02-477C-9567-8A0CD9227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1" t="45475" r="64818" b="33704"/>
          <a:stretch/>
        </p:blipFill>
        <p:spPr>
          <a:xfrm>
            <a:off x="6675779" y="1692578"/>
            <a:ext cx="3428355" cy="2202983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B01C921-0E4B-44BA-ACC1-44913FF3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43848"/>
              </p:ext>
            </p:extLst>
          </p:nvPr>
        </p:nvGraphicFramePr>
        <p:xfrm>
          <a:off x="1338930" y="1270938"/>
          <a:ext cx="9849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885">
                  <a:extLst>
                    <a:ext uri="{9D8B030D-6E8A-4147-A177-3AD203B41FA5}">
                      <a16:colId xmlns:a16="http://schemas.microsoft.com/office/drawing/2014/main" val="2915144927"/>
                    </a:ext>
                  </a:extLst>
                </a:gridCol>
                <a:gridCol w="4924885">
                  <a:extLst>
                    <a:ext uri="{9D8B030D-6E8A-4147-A177-3AD203B41FA5}">
                      <a16:colId xmlns:a16="http://schemas.microsoft.com/office/drawing/2014/main" val="2921646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066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D6792D5-3578-423C-8819-F7DCCD1DA574}"/>
              </a:ext>
            </a:extLst>
          </p:cNvPr>
          <p:cNvSpPr/>
          <p:nvPr/>
        </p:nvSpPr>
        <p:spPr>
          <a:xfrm>
            <a:off x="10002534" y="1911817"/>
            <a:ext cx="1545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 : variable tour </a:t>
            </a: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A528B4-0924-4259-8F8E-F6B4F4308716}"/>
              </a:ext>
            </a:extLst>
          </p:cNvPr>
          <p:cNvSpPr txBox="1"/>
          <p:nvPr/>
        </p:nvSpPr>
        <p:spPr>
          <a:xfrm>
            <a:off x="1335948" y="4201410"/>
            <a:ext cx="417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3184C1-BB01-4F92-8C06-3A94C9FE7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948" y="4902895"/>
            <a:ext cx="3133333" cy="14285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77E1CC-1EC1-44A7-99FA-0686BD15B1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7" b="8336"/>
          <a:stretch/>
        </p:blipFill>
        <p:spPr>
          <a:xfrm>
            <a:off x="7079797" y="4238669"/>
            <a:ext cx="3024337" cy="2443337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0B2CD1-2A4D-4EBB-B5EC-A3FD6E1071D5}"/>
              </a:ext>
            </a:extLst>
          </p:cNvPr>
          <p:cNvCxnSpPr/>
          <p:nvPr/>
        </p:nvCxnSpPr>
        <p:spPr>
          <a:xfrm>
            <a:off x="914400" y="4102100"/>
            <a:ext cx="1063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1CC90FB-6390-43A5-8E59-AEBA6DA8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5" y="388090"/>
            <a:ext cx="9888569" cy="4938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CC3CBD2-F8AD-46F5-B117-1B54980CA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8"/>
          <a:stretch/>
        </p:blipFill>
        <p:spPr>
          <a:xfrm>
            <a:off x="1151715" y="1628866"/>
            <a:ext cx="4944285" cy="15530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04D56B-1E61-4EC4-BE2D-DE9E5F61FAB5}"/>
              </a:ext>
            </a:extLst>
          </p:cNvPr>
          <p:cNvSpPr txBox="1"/>
          <p:nvPr/>
        </p:nvSpPr>
        <p:spPr>
          <a:xfrm>
            <a:off x="1151715" y="1054100"/>
            <a:ext cx="494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Choix » objet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493FAD-3092-4673-AC0D-EE46F75C42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407" b="5771"/>
          <a:stretch/>
        </p:blipFill>
        <p:spPr>
          <a:xfrm>
            <a:off x="6253247" y="881909"/>
            <a:ext cx="1544553" cy="270104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65D8E40-A653-4B9B-A4D2-F71B185DC319}"/>
              </a:ext>
            </a:extLst>
          </p:cNvPr>
          <p:cNvCxnSpPr/>
          <p:nvPr/>
        </p:nvCxnSpPr>
        <p:spPr>
          <a:xfrm>
            <a:off x="914400" y="3657600"/>
            <a:ext cx="10633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Image 1">
            <a:extLst>
              <a:ext uri="{FF2B5EF4-FFF2-40B4-BE49-F238E27FC236}">
                <a16:creationId xmlns:a16="http://schemas.microsoft.com/office/drawing/2014/main" id="{00DC9B88-7B45-44B9-AD8A-C7956C465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9" t="5069" r="17602" b="82713"/>
          <a:stretch/>
        </p:blipFill>
        <p:spPr bwMode="auto">
          <a:xfrm>
            <a:off x="1151715" y="4657633"/>
            <a:ext cx="5236386" cy="11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88D6BBF-2AE9-4CCF-89BC-B2C1DEF31869}"/>
              </a:ext>
            </a:extLst>
          </p:cNvPr>
          <p:cNvSpPr txBox="1"/>
          <p:nvPr/>
        </p:nvSpPr>
        <p:spPr>
          <a:xfrm>
            <a:off x="1151714" y="3927985"/>
            <a:ext cx="494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objet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E8BBBE-99AB-45BB-BF37-5B3082D75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101" y="3742429"/>
            <a:ext cx="3809999" cy="277090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7334291-01B1-4778-A8DF-E952A997568E}"/>
              </a:ext>
            </a:extLst>
          </p:cNvPr>
          <p:cNvCxnSpPr/>
          <p:nvPr/>
        </p:nvCxnSpPr>
        <p:spPr>
          <a:xfrm>
            <a:off x="6388101" y="5422900"/>
            <a:ext cx="1206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6BB4B0A-DC53-43F3-B7BE-40CA41D566AB}"/>
              </a:ext>
            </a:extLst>
          </p:cNvPr>
          <p:cNvCxnSpPr/>
          <p:nvPr/>
        </p:nvCxnSpPr>
        <p:spPr>
          <a:xfrm>
            <a:off x="6451601" y="6210300"/>
            <a:ext cx="12064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174</TotalTime>
  <Words>201</Words>
  <Application>Microsoft Office PowerPoint</Application>
  <PresentationFormat>Grand écran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Times New Roman</vt:lpstr>
      <vt:lpstr>Wingdings</vt:lpstr>
      <vt:lpstr>Rognage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Lucas ALLAIN</cp:lastModifiedBy>
  <cp:revision>20</cp:revision>
  <dcterms:created xsi:type="dcterms:W3CDTF">2018-05-15T18:42:06Z</dcterms:created>
  <dcterms:modified xsi:type="dcterms:W3CDTF">2018-05-23T08:30:42Z</dcterms:modified>
</cp:coreProperties>
</file>