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7" Type="http://schemas.openxmlformats.org/officeDocument/2006/relationships/viewProps" Target="viewProps.xml" /><Relationship Id="rId76" Type="http://schemas.openxmlformats.org/officeDocument/2006/relationships/presProps" Target="presProps.xml" /><Relationship Id="rId1" Type="http://schemas.openxmlformats.org/officeDocument/2006/relationships/slideMaster" Target="slideMasters/slideMaster1.xml" /><Relationship Id="rId79" Type="http://schemas.openxmlformats.org/officeDocument/2006/relationships/tableStyles" Target="tableStyles.xml" /><Relationship Id="rId7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urcodingclub.github.io/tutorials/mixed-models/"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fviz.com/hierarchical-models/" TargetMode="External" /><Relationship Id="rId3" Type="http://schemas.openxmlformats.org/officeDocument/2006/relationships/hyperlink" Target="https://ourcodingclub.github.io/" TargetMode="Externa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jpg"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Linear and Hierarchical Linear Models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Mixed Models, and Multilevel Models, GLMMs, etc…</a:t>
            </a:r>
            <a:br/>
            <a:br/>
            <a:r>
              <a:rPr/>
              <a:t>Camila Pacheco</a:t>
            </a:r>
            <a:br/>
            <a:r>
              <a:rPr/>
              <a:t>Katrín Björnsdóttir</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models</a:t>
            </a:r>
          </a:p>
        </p:txBody>
      </p:sp>
      <p:sp>
        <p:nvSpPr>
          <p:cNvPr id="3" name="Content Placeholder 2"/>
          <p:cNvSpPr>
            <a:spLocks noGrp="1"/>
          </p:cNvSpPr>
          <p:nvPr>
            <p:ph idx="1"/>
          </p:nvPr>
        </p:nvSpPr>
        <p:spPr/>
        <p:txBody>
          <a:bodyPr/>
          <a:lstStyle/>
          <a:p>
            <a:pPr lvl="0" indent="0" marL="0">
              <a:buNone/>
            </a:pPr>
            <a:r>
              <a:rPr/>
              <a:t>Some simple examples:</a:t>
            </a:r>
          </a:p>
          <a:p>
            <a:pPr lvl="0" indent="-342900" marL="342900">
              <a:buAutoNum type="arabicPeriod"/>
            </a:pPr>
            <a:r>
              <a:rPr/>
              <a:t>Does soil nitrogen content influence plant productivity?</a:t>
            </a:r>
          </a:p>
          <a:p>
            <a:pPr lvl="0" indent="0" marL="0">
              <a:buNone/>
            </a:pPr>
            <a:r>
              <a:rPr/>
              <a:t>Model: </a:t>
            </a:r>
            <a:r>
              <a:rPr/>
              <a:t>$\text{Plant biomass} = \beta_0 + \beta_1 \cdot \textbf{\textcolor{red}{Soil nitrogen}} + \varepsilon$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models</a:t>
            </a:r>
          </a:p>
        </p:txBody>
      </p:sp>
      <p:pic>
        <p:nvPicPr>
          <p:cNvPr descr="Hierarchical_Linear_Models_files/figure-pptx/unnamed-chunk-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models</a:t>
            </a:r>
          </a:p>
        </p:txBody>
      </p:sp>
      <p:sp>
        <p:nvSpPr>
          <p:cNvPr id="3" name="Content Placeholder 2"/>
          <p:cNvSpPr>
            <a:spLocks noGrp="1"/>
          </p:cNvSpPr>
          <p:nvPr>
            <p:ph idx="1"/>
          </p:nvPr>
        </p:nvSpPr>
        <p:spPr/>
        <p:txBody>
          <a:bodyPr/>
          <a:lstStyle/>
          <a:p>
            <a:pPr lvl="0" indent="0" marL="0">
              <a:buNone/>
            </a:pPr>
            <a:r>
              <a:rPr/>
              <a:t>Why do we use linear models in ecology?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models</a:t>
            </a:r>
          </a:p>
        </p:txBody>
      </p:sp>
      <p:sp>
        <p:nvSpPr>
          <p:cNvPr id="3" name="Content Placeholder 2"/>
          <p:cNvSpPr>
            <a:spLocks noGrp="1"/>
          </p:cNvSpPr>
          <p:nvPr>
            <p:ph idx="1"/>
          </p:nvPr>
        </p:nvSpPr>
        <p:spPr/>
        <p:txBody>
          <a:bodyPr/>
          <a:lstStyle/>
          <a:p>
            <a:pPr lvl="0" indent="0" marL="0">
              <a:buNone/>
            </a:pPr>
            <a:r>
              <a:rPr/>
              <a:t>Why do we use linear models in ecology?</a:t>
            </a:r>
          </a:p>
          <a:p>
            <a:pPr lvl="0" indent="0" marL="0">
              <a:buNone/>
            </a:pPr>
            <a:r>
              <a:rPr/>
              <a:t>Ecological systems are </a:t>
            </a:r>
            <a:r>
              <a:rPr i="1"/>
              <a:t>complex</a:t>
            </a:r>
            <a:r>
              <a:rPr/>
              <a:t>, but linear models give us a </a:t>
            </a:r>
            <a:r>
              <a:rPr i="1"/>
              <a:t>simplified</a:t>
            </a:r>
            <a:r>
              <a:rPr/>
              <a:t> framework to ask and answer key ecological questions.</a:t>
            </a:r>
          </a:p>
          <a:p>
            <a:pPr lvl="0" indent="0" marL="0">
              <a:buNone/>
            </a:pPr>
            <a:r>
              <a:rPr/>
              <a:t>They are:</a:t>
            </a:r>
          </a:p>
          <a:p>
            <a:pPr lvl="0" indent="0" marL="0">
              <a:buNone/>
            </a:pPr>
            <a:r>
              <a:rPr/>
              <a:t>✅ Simple and interpretable: Linear models are easy to understand and communicate.</a:t>
            </a:r>
            <a:br/>
            <a:r>
              <a:rPr/>
              <a:t>✅ Flexible: Can be extended to include multiple predictors or transformations.</a:t>
            </a:r>
            <a:br/>
            <a:r>
              <a:rPr/>
              <a:t>✅ Hypothesis testing: Quantifies relationships based on ecological theory.</a:t>
            </a:r>
            <a:br/>
            <a:r>
              <a:rPr/>
              <a:t>✅ Give data-driven insight: Help test ecological hypotheses with real-world data.</a:t>
            </a:r>
            <a:br/>
            <a:r>
              <a:rPr/>
              <a:t>✅ Foundation for advanced models: Build towards more advanced models.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for this part of the session</a:t>
            </a:r>
          </a:p>
        </p:txBody>
      </p:sp>
      <p:pic>
        <p:nvPicPr>
          <p:cNvPr descr="https://static1.srcdn.com/wordpress/wp-content/uploads/2022/08/Illustrations-of-various-dragons-from-Dungeons-and-Dragons.jp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Coding Club Mixed models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Explore the data</a:t>
            </a:r>
          </a:p>
        </p:txBody>
      </p:sp>
      <p:sp>
        <p:nvSpPr>
          <p:cNvPr id="4" name="Text Placeholder 3"/>
          <p:cNvSpPr>
            <a:spLocks noGrp="1"/>
          </p:cNvSpPr>
          <p:nvPr>
            <p:ph idx="2" sz="half" type="body"/>
          </p:nvPr>
        </p:nvSpPr>
        <p:spPr/>
        <p:txBody>
          <a:bodyPr/>
          <a:lstStyle/>
          <a:p>
            <a:pPr lvl="0" indent="0">
              <a:buNone/>
            </a:pPr>
            <a:r>
              <a:rPr>
                <a:solidFill>
                  <a:srgbClr val="4758AB"/>
                </a:solidFill>
                <a:latin typeface="Courier"/>
              </a:rPr>
              <a:t>library</a:t>
            </a:r>
            <a:r>
              <a:rPr>
                <a:solidFill>
                  <a:srgbClr val="003B4F"/>
                </a:solidFill>
                <a:latin typeface="Courier"/>
              </a:rPr>
              <a:t>(tidyverse)</a:t>
            </a:r>
            <a:br/>
            <a:r>
              <a:rPr>
                <a:solidFill>
                  <a:srgbClr val="4758AB"/>
                </a:solidFill>
                <a:latin typeface="Courier"/>
              </a:rPr>
              <a:t>load</a:t>
            </a:r>
            <a:r>
              <a:rPr>
                <a:solidFill>
                  <a:srgbClr val="003B4F"/>
                </a:solidFill>
                <a:latin typeface="Courier"/>
              </a:rPr>
              <a:t>(</a:t>
            </a:r>
            <a:r>
              <a:rPr>
                <a:solidFill>
                  <a:srgbClr val="20794D"/>
                </a:solidFill>
                <a:latin typeface="Courier"/>
              </a:rPr>
              <a:t>"CC-Linear-mixed-models/dragons.RData"</a:t>
            </a:r>
            <a:r>
              <a:rPr>
                <a:solidFill>
                  <a:srgbClr val="003B4F"/>
                </a:solidFill>
                <a:latin typeface="Courier"/>
              </a:rPr>
              <a:t>)</a:t>
            </a:r>
            <a:br/>
            <a:r>
              <a:rPr>
                <a:solidFill>
                  <a:srgbClr val="4758AB"/>
                </a:solidFill>
                <a:latin typeface="Courier"/>
              </a:rPr>
              <a:t>head</a:t>
            </a:r>
            <a:r>
              <a:rPr>
                <a:solidFill>
                  <a:srgbClr val="003B4F"/>
                </a:solidFill>
                <a:latin typeface="Courier"/>
              </a:rPr>
              <a:t>(dragons)</a:t>
            </a:r>
          </a:p>
          <a:p>
            <a:pPr lvl="0" indent="0">
              <a:buNone/>
            </a:pPr>
            <a:r>
              <a:rPr>
                <a:latin typeface="Courier"/>
              </a:rPr>
              <a:t>  testScore bodyLength mountainRange site
1 16.147309   165.5485      Bavarian    a
2 33.886183   167.5593      Bavarian    a
3  6.038333   165.8830      Bavarian    a
4 18.838821   167.6855      Bavarian    a
5 33.862328   169.9597      Bavarian    a
6 47.043246   168.6887      Bavarian    a</a:t>
            </a:r>
          </a:p>
          <a:p>
            <a:pPr lvl="0" indent="0">
              <a:buNone/>
            </a:pPr>
            <a:r>
              <a:rPr>
                <a:solidFill>
                  <a:srgbClr val="4758AB"/>
                </a:solidFill>
                <a:latin typeface="Courier"/>
              </a:rPr>
              <a:t>hist</a:t>
            </a:r>
            <a:r>
              <a:rPr>
                <a:solidFill>
                  <a:srgbClr val="003B4F"/>
                </a:solidFill>
                <a:latin typeface="Courier"/>
              </a:rPr>
              <a:t>(dragons</a:t>
            </a:r>
            <a:r>
              <a:rPr>
                <a:solidFill>
                  <a:srgbClr val="5E5E5E"/>
                </a:solidFill>
                <a:latin typeface="Courier"/>
              </a:rPr>
              <a:t>$</a:t>
            </a:r>
            <a:r>
              <a:rPr>
                <a:solidFill>
                  <a:srgbClr val="003B4F"/>
                </a:solidFill>
                <a:latin typeface="Courier"/>
              </a:rPr>
              <a:t>testScore)</a:t>
            </a:r>
          </a:p>
        </p:txBody>
      </p:sp>
      <p:pic>
        <p:nvPicPr>
          <p:cNvPr descr="Hierarchical_Linear_Models_files/figure-pptx/unnamed-chunk-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models</a:t>
            </a:r>
          </a:p>
        </p:txBody>
      </p:sp>
      <p:sp>
        <p:nvSpPr>
          <p:cNvPr id="3" name="Content Placeholder 2"/>
          <p:cNvSpPr>
            <a:spLocks noGrp="1"/>
          </p:cNvSpPr>
          <p:nvPr>
            <p:ph idx="1"/>
          </p:nvPr>
        </p:nvSpPr>
        <p:spPr/>
        <p:txBody>
          <a:bodyPr/>
          <a:lstStyle/>
          <a:p>
            <a:pPr lvl="0" indent="0" marL="0">
              <a:buNone/>
            </a:pPr>
            <a:r>
              <a:rPr/>
              <a:t>Now lets visualize the relationship using ggplot (notice how we only included stat`smooth to our original scatter plot).</a:t>
            </a:r>
          </a:p>
          <a:p>
            <a:pPr lvl="0" indent="0">
              <a:buNone/>
            </a:pPr>
            <a:r>
              <a:rPr>
                <a:solidFill>
                  <a:srgbClr val="003B4F"/>
                </a:solidFill>
                <a:latin typeface="Courier"/>
              </a:rPr>
              <a:t>p&lt;-iris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Petal.Length,</a:t>
            </a:r>
            <a:br/>
            <a:r>
              <a:rPr>
                <a:solidFill>
                  <a:srgbClr val="003B4F"/>
                </a:solidFill>
                <a:latin typeface="Courier"/>
              </a:rPr>
              <a:t>    </a:t>
            </a:r>
            <a:r>
              <a:rPr>
                <a:solidFill>
                  <a:srgbClr val="657422"/>
                </a:solidFill>
                <a:latin typeface="Courier"/>
              </a:rPr>
              <a:t>y =</a:t>
            </a:r>
            <a:r>
              <a:rPr>
                <a:solidFill>
                  <a:srgbClr val="003B4F"/>
                </a:solidFill>
                <a:latin typeface="Courier"/>
              </a:rPr>
              <a:t> Petal.Width,</a:t>
            </a:r>
            <a:br/>
            <a:r>
              <a:rPr>
                <a:solidFill>
                  <a:srgbClr val="003B4F"/>
                </a:solidFill>
                <a:latin typeface="Courier"/>
              </a:rPr>
              <a:t>    </a:t>
            </a:r>
            <a:r>
              <a:rPr>
                <a:solidFill>
                  <a:srgbClr val="657422"/>
                </a:solidFill>
                <a:latin typeface="Courier"/>
              </a:rPr>
              <a:t>color =</a:t>
            </a:r>
            <a:r>
              <a:rPr>
                <a:solidFill>
                  <a:srgbClr val="003B4F"/>
                </a:solidFill>
                <a:latin typeface="Courier"/>
              </a:rPr>
              <a:t> Species)) </a:t>
            </a:r>
            <a:r>
              <a:rPr>
                <a:solidFill>
                  <a:srgbClr val="5E5E5E"/>
                </a:solidFill>
                <a:latin typeface="Courier"/>
              </a:rPr>
              <a:t>+</a:t>
            </a:r>
            <a:r>
              <a:rPr>
                <a:solidFill>
                  <a:srgbClr val="003B4F"/>
                </a:solidFill>
                <a:latin typeface="Courier"/>
              </a:rPr>
              <a:t> </a:t>
            </a:r>
            <a:r>
              <a:rPr>
                <a:solidFill>
                  <a:srgbClr val="5E5E5E"/>
                </a:solidFill>
                <a:latin typeface="Courier"/>
              </a:rPr>
              <a:t># to assign a color to each group</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stat_smooth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fill =</a:t>
            </a:r>
            <a:r>
              <a:rPr>
                <a:solidFill>
                  <a:srgbClr val="003B4F"/>
                </a:solidFill>
                <a:latin typeface="Courier"/>
              </a:rPr>
              <a:t> Species, </a:t>
            </a:r>
            <a:r>
              <a:rPr>
                <a:solidFill>
                  <a:srgbClr val="657422"/>
                </a:solidFill>
                <a:latin typeface="Courier"/>
              </a:rPr>
              <a:t>colour =</a:t>
            </a:r>
            <a:r>
              <a:rPr>
                <a:solidFill>
                  <a:srgbClr val="003B4F"/>
                </a:solidFill>
                <a:latin typeface="Courier"/>
              </a:rPr>
              <a:t> Species))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"Petal length (cm)"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"Petal width (cm)"</a:t>
            </a:r>
            <a:r>
              <a:rPr>
                <a:solidFill>
                  <a:srgbClr val="003B4F"/>
                </a:solidFill>
                <a:latin typeface="Courie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models</a:t>
            </a:r>
          </a:p>
        </p:txBody>
      </p:sp>
      <p:pic>
        <p:nvPicPr>
          <p:cNvPr descr="Hierarchical_Linear_Models_files/figure-pptx/unnamed-chunk-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models</a:t>
            </a:r>
          </a:p>
        </p:txBody>
      </p:sp>
      <p:sp>
        <p:nvSpPr>
          <p:cNvPr id="3" name="Content Placeholder 2"/>
          <p:cNvSpPr>
            <a:spLocks noGrp="1"/>
          </p:cNvSpPr>
          <p:nvPr>
            <p:ph idx="1"/>
          </p:nvPr>
        </p:nvSpPr>
        <p:spPr/>
        <p:txBody>
          <a:bodyPr/>
          <a:lstStyle/>
          <a:p>
            <a:pPr lvl="0" indent="0" marL="0">
              <a:buNone/>
            </a:pPr>
            <a:r>
              <a:rPr/>
              <a:t>In the previous plot we just made we used the default ggplot settings. Although this is a great looking plot, we can make it even better since ggplot has a lot of power in customization, here is one example but feel free to play around with this, it can actually be quite satisfying when you get the hang of it.</a:t>
            </a:r>
          </a:p>
          <a:p>
            <a:pPr lvl="0" indent="0">
              <a:buNone/>
            </a:pPr>
            <a:r>
              <a:rPr>
                <a:solidFill>
                  <a:srgbClr val="003B4F"/>
                </a:solidFill>
                <a:latin typeface="Courier"/>
              </a:rPr>
              <a:t>p&lt;-iris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Petal.Length,</a:t>
            </a:r>
            <a:br/>
            <a:r>
              <a:rPr>
                <a:solidFill>
                  <a:srgbClr val="003B4F"/>
                </a:solidFill>
                <a:latin typeface="Courier"/>
              </a:rPr>
              <a:t>    </a:t>
            </a:r>
            <a:r>
              <a:rPr>
                <a:solidFill>
                  <a:srgbClr val="657422"/>
                </a:solidFill>
                <a:latin typeface="Courier"/>
              </a:rPr>
              <a:t>y =</a:t>
            </a:r>
            <a:r>
              <a:rPr>
                <a:solidFill>
                  <a:srgbClr val="003B4F"/>
                </a:solidFill>
                <a:latin typeface="Courier"/>
              </a:rPr>
              <a:t> Petal.Width,</a:t>
            </a:r>
            <a:br/>
            <a:r>
              <a:rPr>
                <a:solidFill>
                  <a:srgbClr val="003B4F"/>
                </a:solidFill>
                <a:latin typeface="Courier"/>
              </a:rPr>
              <a:t>    </a:t>
            </a:r>
            <a:r>
              <a:rPr>
                <a:solidFill>
                  <a:srgbClr val="657422"/>
                </a:solidFill>
                <a:latin typeface="Courier"/>
              </a:rPr>
              <a:t>color =</a:t>
            </a:r>
            <a:r>
              <a:rPr>
                <a:solidFill>
                  <a:srgbClr val="003B4F"/>
                </a:solidFill>
                <a:latin typeface="Courier"/>
              </a:rPr>
              <a:t> Species </a:t>
            </a:r>
            <a:r>
              <a:rPr>
                <a:solidFill>
                  <a:srgbClr val="5E5E5E"/>
                </a:solidFill>
                <a:latin typeface="Courier"/>
              </a:rPr>
              <a:t># to assign a color to each group</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5E5E5E"/>
                </a:solidFill>
                <a:latin typeface="Courier"/>
              </a:rPr>
              <a:t># to plot a scatter plot</a:t>
            </a:r>
            <a:br/>
            <a:r>
              <a:rPr>
                <a:solidFill>
                  <a:srgbClr val="003B4F"/>
                </a:solidFill>
                <a:latin typeface="Courier"/>
              </a:rPr>
              <a:t>  </a:t>
            </a:r>
            <a:r>
              <a:rPr>
                <a:solidFill>
                  <a:srgbClr val="4758AB"/>
                </a:solidFill>
                <a:latin typeface="Courier"/>
              </a:rPr>
              <a:t>stat_smooth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fill =</a:t>
            </a:r>
            <a:r>
              <a:rPr>
                <a:solidFill>
                  <a:srgbClr val="003B4F"/>
                </a:solidFill>
                <a:latin typeface="Courier"/>
              </a:rPr>
              <a:t> Species, </a:t>
            </a:r>
            <a:r>
              <a:rPr>
                <a:solidFill>
                  <a:srgbClr val="657422"/>
                </a:solidFill>
                <a:latin typeface="Courier"/>
              </a:rPr>
              <a:t>colour =</a:t>
            </a:r>
            <a:r>
              <a:rPr>
                <a:solidFill>
                  <a:srgbClr val="003B4F"/>
                </a:solidFill>
                <a:latin typeface="Courier"/>
              </a:rPr>
              <a:t> Species), </a:t>
            </a:r>
            <a:r>
              <a:rPr>
                <a:solidFill>
                  <a:srgbClr val="657422"/>
                </a:solidFill>
                <a:latin typeface="Courier"/>
              </a:rPr>
              <a:t>linewidth =</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5E5E5E"/>
                </a:solidFill>
                <a:latin typeface="Courier"/>
              </a:rPr>
              <a:t>#add a linear fit for each species</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name =</a:t>
            </a:r>
            <a:r>
              <a:rPr>
                <a:solidFill>
                  <a:srgbClr val="003B4F"/>
                </a:solidFill>
                <a:latin typeface="Courier"/>
              </a:rPr>
              <a:t> </a:t>
            </a:r>
            <a:r>
              <a:rPr>
                <a:solidFill>
                  <a:srgbClr val="20794D"/>
                </a:solidFill>
                <a:latin typeface="Courier"/>
              </a:rPr>
              <a:t>"Species"</a:t>
            </a:r>
            <a:r>
              <a:rPr>
                <a:solidFill>
                  <a:srgbClr val="003B4F"/>
                </a:solidFill>
                <a:latin typeface="Courier"/>
              </a:rPr>
              <a:t>, </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"#023d79"</a:t>
            </a:r>
            <a:r>
              <a:rPr>
                <a:solidFill>
                  <a:srgbClr val="003B4F"/>
                </a:solidFill>
                <a:latin typeface="Courier"/>
              </a:rPr>
              <a:t>, </a:t>
            </a:r>
            <a:r>
              <a:rPr>
                <a:solidFill>
                  <a:srgbClr val="20794D"/>
                </a:solidFill>
                <a:latin typeface="Courier"/>
              </a:rPr>
              <a:t>"#faa307"</a:t>
            </a:r>
            <a:r>
              <a:rPr>
                <a:solidFill>
                  <a:srgbClr val="003B4F"/>
                </a:solidFill>
                <a:latin typeface="Courier"/>
              </a:rPr>
              <a:t>, </a:t>
            </a:r>
            <a:r>
              <a:rPr>
                <a:solidFill>
                  <a:srgbClr val="20794D"/>
                </a:solidFill>
                <a:latin typeface="Courier"/>
              </a:rPr>
              <a:t>"#3f5426"</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5E5E5E"/>
                </a:solidFill>
                <a:latin typeface="Courier"/>
              </a:rPr>
              <a:t>#add manually selected colors to the points of different species</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name =</a:t>
            </a:r>
            <a:r>
              <a:rPr>
                <a:solidFill>
                  <a:srgbClr val="003B4F"/>
                </a:solidFill>
                <a:latin typeface="Courier"/>
              </a:rPr>
              <a:t> </a:t>
            </a:r>
            <a:r>
              <a:rPr>
                <a:solidFill>
                  <a:srgbClr val="20794D"/>
                </a:solidFill>
                <a:latin typeface="Courier"/>
              </a:rPr>
              <a:t>"Species"</a:t>
            </a:r>
            <a:r>
              <a:rPr>
                <a:solidFill>
                  <a:srgbClr val="003B4F"/>
                </a:solidFill>
                <a:latin typeface="Courier"/>
              </a:rPr>
              <a:t>, </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"#023d79"</a:t>
            </a:r>
            <a:r>
              <a:rPr>
                <a:solidFill>
                  <a:srgbClr val="003B4F"/>
                </a:solidFill>
                <a:latin typeface="Courier"/>
              </a:rPr>
              <a:t>, </a:t>
            </a:r>
            <a:r>
              <a:rPr>
                <a:solidFill>
                  <a:srgbClr val="20794D"/>
                </a:solidFill>
                <a:latin typeface="Courier"/>
              </a:rPr>
              <a:t>"#faa307"</a:t>
            </a:r>
            <a:r>
              <a:rPr>
                <a:solidFill>
                  <a:srgbClr val="003B4F"/>
                </a:solidFill>
                <a:latin typeface="Courier"/>
              </a:rPr>
              <a:t>, </a:t>
            </a:r>
            <a:r>
              <a:rPr>
                <a:solidFill>
                  <a:srgbClr val="20794D"/>
                </a:solidFill>
                <a:latin typeface="Courier"/>
              </a:rPr>
              <a:t>"#3f5426"</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5E5E5E"/>
                </a:solidFill>
                <a:latin typeface="Courier"/>
              </a:rPr>
              <a:t>#add manually selected colors to the linear fit for each species</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"Petal length (cm)"</a:t>
            </a:r>
            <a:r>
              <a:rPr>
                <a:solidFill>
                  <a:srgbClr val="003B4F"/>
                </a:solidFill>
                <a:latin typeface="Courier"/>
              </a:rPr>
              <a:t>, </a:t>
            </a:r>
            <a:r>
              <a:rPr>
                <a:solidFill>
                  <a:srgbClr val="5E5E5E"/>
                </a:solidFill>
                <a:latin typeface="Courier"/>
              </a:rPr>
              <a:t>#x axis label</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"Petal width (cm)"</a:t>
            </a:r>
            <a:r>
              <a:rPr>
                <a:solidFill>
                  <a:srgbClr val="003B4F"/>
                </a:solidFill>
                <a:latin typeface="Courier"/>
              </a:rPr>
              <a:t> </a:t>
            </a:r>
            <a:r>
              <a:rPr>
                <a:solidFill>
                  <a:srgbClr val="5E5E5E"/>
                </a:solidFill>
                <a:latin typeface="Courier"/>
              </a:rPr>
              <a:t>#y axis label </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r>
              <a:rPr>
                <a:solidFill>
                  <a:srgbClr val="5E5E5E"/>
                </a:solidFill>
                <a:latin typeface="Courier"/>
              </a:rPr>
              <a:t>+</a:t>
            </a:r>
            <a:r>
              <a:rPr>
                <a:solidFill>
                  <a:srgbClr val="003B4F"/>
                </a:solidFill>
                <a:latin typeface="Courier"/>
              </a:rPr>
              <a:t> </a:t>
            </a:r>
            <a:r>
              <a:rPr>
                <a:solidFill>
                  <a:srgbClr val="5E5E5E"/>
                </a:solidFill>
                <a:latin typeface="Courier"/>
              </a:rPr>
              <a:t>#theme within the ggplot2 package (different themes available, f.ex. theme_classic, theme_minimal)</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axis.text.x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5E5E5E"/>
                </a:solidFill>
                <a:latin typeface="Courier"/>
              </a:rPr>
              <a:t>#use the theme function to customize axis text, label test, legends etc.</a:t>
            </a:r>
            <a:br/>
            <a:r>
              <a:rPr>
                <a:solidFill>
                  <a:srgbClr val="003B4F"/>
                </a:solidFill>
                <a:latin typeface="Courier"/>
              </a:rPr>
              <a:t>        </a:t>
            </a:r>
            <a:r>
              <a:rPr>
                <a:solidFill>
                  <a:srgbClr val="657422"/>
                </a:solidFill>
                <a:latin typeface="Courier"/>
              </a:rPr>
              <a:t>axis.text.y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axis.title.x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"plain"</a:t>
            </a:r>
            <a:r>
              <a:rPr>
                <a:solidFill>
                  <a:srgbClr val="003B4F"/>
                </a:solidFill>
                <a:latin typeface="Courier"/>
              </a:rPr>
              <a:t>),             </a:t>
            </a:r>
            <a:br/>
            <a:r>
              <a:rPr>
                <a:solidFill>
                  <a:srgbClr val="003B4F"/>
                </a:solidFill>
                <a:latin typeface="Courier"/>
              </a:rPr>
              <a:t>        </a:t>
            </a:r>
            <a:r>
              <a:rPr>
                <a:solidFill>
                  <a:srgbClr val="657422"/>
                </a:solidFill>
                <a:latin typeface="Courier"/>
              </a:rPr>
              <a:t>axis.title.y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"plain"</a:t>
            </a:r>
            <a:r>
              <a:rPr>
                <a:solidFill>
                  <a:srgbClr val="003B4F"/>
                </a:solidFill>
                <a:latin typeface="Courier"/>
              </a:rPr>
              <a:t>),             </a:t>
            </a:r>
            <a:br/>
            <a:r>
              <a:rPr>
                <a:solidFill>
                  <a:srgbClr val="003B4F"/>
                </a:solidFill>
                <a:latin typeface="Courier"/>
              </a:rPr>
              <a:t>        </a:t>
            </a:r>
            <a:r>
              <a:rPr>
                <a:solidFill>
                  <a:srgbClr val="657422"/>
                </a:solidFill>
                <a:latin typeface="Courier"/>
              </a:rPr>
              <a:t>panel.grid.major.x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panel.grid.minor.x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panel.grid.minor.y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panel.grid.major.y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plot.margin =</a:t>
            </a:r>
            <a:r>
              <a:rPr>
                <a:solidFill>
                  <a:srgbClr val="003B4F"/>
                </a:solidFill>
                <a:latin typeface="Courier"/>
              </a:rPr>
              <a:t> </a:t>
            </a:r>
            <a:r>
              <a:rPr>
                <a:solidFill>
                  <a:srgbClr val="4758AB"/>
                </a:solidFill>
                <a:latin typeface="Courier"/>
              </a:rPr>
              <a:t>unit</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AD0000"/>
                </a:solidFill>
                <a:latin typeface="Courier"/>
              </a:rPr>
              <a:t>0.5</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657422"/>
                </a:solidFill>
                <a:latin typeface="Courier"/>
              </a:rPr>
              <a:t>units =</a:t>
            </a:r>
            <a:r>
              <a:rPr>
                <a:solidFill>
                  <a:srgbClr val="003B4F"/>
                </a:solidFill>
                <a:latin typeface="Courier"/>
              </a:rPr>
              <a:t> , </a:t>
            </a:r>
            <a:r>
              <a:rPr>
                <a:solidFill>
                  <a:srgbClr val="20794D"/>
                </a:solidFill>
                <a:latin typeface="Courier"/>
              </a:rPr>
              <a:t>"cm"</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20</a:t>
            </a:r>
            <a:r>
              <a:rPr>
                <a:solidFill>
                  <a:srgbClr val="003B4F"/>
                </a:solidFill>
                <a:latin typeface="Courier"/>
              </a:rPr>
              <a:t>, </a:t>
            </a:r>
            <a:r>
              <a:rPr>
                <a:solidFill>
                  <a:srgbClr val="657422"/>
                </a:solidFill>
                <a:latin typeface="Courier"/>
              </a:rPr>
              <a:t>vjust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a:t>
            </a:r>
          </a:p>
        </p:txBody>
      </p:sp>
      <p:sp>
        <p:nvSpPr>
          <p:cNvPr id="3" name="Content Placeholder 2"/>
          <p:cNvSpPr>
            <a:spLocks noGrp="1"/>
          </p:cNvSpPr>
          <p:nvPr>
            <p:ph idx="1"/>
          </p:nvPr>
        </p:nvSpPr>
        <p:spPr/>
        <p:txBody>
          <a:bodyPr/>
          <a:lstStyle/>
          <a:p>
            <a:pPr lvl="0"/>
            <a:r>
              <a:rPr/>
              <a:t>Linear Models</a:t>
            </a:r>
          </a:p>
          <a:p>
            <a:pPr lvl="0"/>
            <a:r>
              <a:rPr/>
              <a:t>What are hierarchical linear models</a:t>
            </a:r>
          </a:p>
          <a:p>
            <a:pPr lvl="0"/>
            <a:r>
              <a:rPr/>
              <a:t>Identify situations in which the use of mixed effects is appropriate</a:t>
            </a:r>
          </a:p>
          <a:p>
            <a:pPr lvl="0"/>
            <a:r>
              <a:rPr/>
              <a:t>Implement basic linear mixed models (LMM) with </a:t>
            </a:r>
            <a:r>
              <a:rPr>
                <a:latin typeface="Courier"/>
              </a:rPr>
              <a:t>R</a:t>
            </a:r>
          </a:p>
          <a:p>
            <a:pPr lvl="0"/>
            <a:r>
              <a:rPr/>
              <a:t>Break </a:t>
            </a:r>
          </a:p>
          <a:p>
            <a:pPr lvl="0"/>
            <a:r>
              <a:rPr/>
              <a:t>Practice</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models</a:t>
            </a:r>
          </a:p>
        </p:txBody>
      </p:sp>
      <p:pic>
        <p:nvPicPr>
          <p:cNvPr descr="Hierarchical_Linear_Models_files/figure-pptx/unnamed-chunk-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Generalize linear models</a:t>
            </a:r>
          </a:p>
        </p:txBody>
      </p:sp>
      <p:sp>
        <p:nvSpPr>
          <p:cNvPr id="3" name="Content Placeholder 2"/>
          <p:cNvSpPr>
            <a:spLocks noGrp="1"/>
          </p:cNvSpPr>
          <p:nvPr>
            <p:ph idx="1"/>
          </p:nvPr>
        </p:nvSpPr>
        <p:spPr/>
        <p:txBody>
          <a:bodyPr/>
          <a:lstStyle/>
          <a:p>
            <a:pPr lvl="0" indent="0" marL="0">
              <a:buNone/>
            </a:pPr>
            <a:r>
              <a:rPr/>
              <a:t>Get familiar with different data distributions Here is a brief summary of the data distributions you might encounter most often.</a:t>
            </a:r>
          </a:p>
          <a:p>
            <a:pPr lvl="0"/>
            <a:r>
              <a:rPr/>
              <a:t>Gaussian - Continuous data (normal distribution and homoscedasticity assumed)</a:t>
            </a:r>
          </a:p>
          <a:p>
            <a:pPr lvl="0"/>
            <a:r>
              <a:rPr/>
              <a:t>Poisson - Count abundance data (integer values, zero-inflated data, left-skewed data)</a:t>
            </a:r>
          </a:p>
          <a:p>
            <a:pPr lvl="0"/>
            <a:r>
              <a:rPr/>
              <a:t>Binomial - Binary variables (TRUE/FALSE, 0/1, presence/absence data)</a:t>
            </a:r>
          </a:p>
          <a:p>
            <a:pPr lvl="0" indent="0" marL="0">
              <a:buNone/>
            </a:pPr>
            <a:r>
              <a:rPr/>
              <a:t>Choosing the right statistical test for your analysis is an important step about which you should think carefully.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Generalize linear models</a:t>
            </a:r>
          </a:p>
        </p:txBody>
      </p:sp>
      <p:sp>
        <p:nvSpPr>
          <p:cNvPr id="3" name="Content Placeholder 2"/>
          <p:cNvSpPr>
            <a:spLocks noGrp="1"/>
          </p:cNvSpPr>
          <p:nvPr>
            <p:ph idx="1"/>
          </p:nvPr>
        </p:nvSpPr>
        <p:spPr/>
        <p:txBody>
          <a:bodyPr/>
          <a:lstStyle/>
          <a:p>
            <a:pPr lvl="0" indent="0" marL="0">
              <a:buNone/>
            </a:pPr>
            <a:r>
              <a:rPr/>
              <a:t>lm which</a:t>
            </a:r>
          </a:p>
          <a:p>
            <a:pPr lvl="0" indent="0" marL="0">
              <a:buNone/>
            </a:pPr>
            <a:r>
              <a:rPr/>
              <a:t>lm which</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Generalize linear models</a:t>
            </a:r>
          </a:p>
        </p:txBody>
      </p:sp>
      <p:sp>
        <p:nvSpPr>
          <p:cNvPr id="3" name="Content Placeholder 2"/>
          <p:cNvSpPr>
            <a:spLocks noGrp="1"/>
          </p:cNvSpPr>
          <p:nvPr>
            <p:ph idx="1"/>
          </p:nvPr>
        </p:nvSpPr>
        <p:spPr/>
        <p:txBody>
          <a:bodyPr/>
          <a:lstStyle/>
          <a:p>
            <a:pPr lvl="0" indent="0" marL="0">
              <a:buNone/>
            </a:pPr>
            <a:r>
              <a:rPr/>
              <a:t>Syntax for a model with poisson (count) distribution</a:t>
            </a:r>
          </a:p>
          <a:p>
            <a:pPr lvl="0" indent="0">
              <a:buNone/>
            </a:pPr>
            <a:r>
              <a:rPr>
                <a:solidFill>
                  <a:srgbClr val="4758AB"/>
                </a:solidFill>
                <a:latin typeface="Courier"/>
              </a:rPr>
              <a:t>glm</a:t>
            </a:r>
            <a:r>
              <a:rPr>
                <a:solidFill>
                  <a:srgbClr val="003B4F"/>
                </a:solidFill>
                <a:latin typeface="Courier"/>
              </a:rPr>
              <a:t>(y </a:t>
            </a:r>
            <a:r>
              <a:rPr>
                <a:solidFill>
                  <a:srgbClr val="5E5E5E"/>
                </a:solidFill>
                <a:latin typeface="Courier"/>
              </a:rPr>
              <a:t>~</a:t>
            </a:r>
            <a:r>
              <a:rPr>
                <a:solidFill>
                  <a:srgbClr val="003B4F"/>
                </a:solidFill>
                <a:latin typeface="Courier"/>
              </a:rPr>
              <a:t> x, </a:t>
            </a:r>
            <a:r>
              <a:rPr>
                <a:solidFill>
                  <a:srgbClr val="657422"/>
                </a:solidFill>
                <a:latin typeface="Courier"/>
              </a:rPr>
              <a:t>family =</a:t>
            </a:r>
            <a:r>
              <a:rPr>
                <a:solidFill>
                  <a:srgbClr val="003B4F"/>
                </a:solidFill>
                <a:latin typeface="Courier"/>
              </a:rPr>
              <a:t> poisson, </a:t>
            </a:r>
            <a:r>
              <a:rPr>
                <a:solidFill>
                  <a:srgbClr val="657422"/>
                </a:solidFill>
                <a:latin typeface="Courier"/>
              </a:rPr>
              <a:t>data =</a:t>
            </a:r>
            <a:r>
              <a:rPr>
                <a:solidFill>
                  <a:srgbClr val="003B4F"/>
                </a:solidFill>
                <a:latin typeface="Courier"/>
              </a:rPr>
              <a:t> df)</a:t>
            </a:r>
          </a:p>
          <a:p>
            <a:pPr lvl="0" indent="0" marL="0">
              <a:buNone/>
            </a:pPr>
            <a:r>
              <a:rPr/>
              <a:t>Syntax for a model with binomial distribution</a:t>
            </a:r>
          </a:p>
          <a:p>
            <a:pPr lvl="0" indent="0">
              <a:buNone/>
            </a:pPr>
            <a:r>
              <a:rPr>
                <a:solidFill>
                  <a:srgbClr val="4758AB"/>
                </a:solidFill>
                <a:latin typeface="Courier"/>
              </a:rPr>
              <a:t>glm</a:t>
            </a:r>
            <a:r>
              <a:rPr>
                <a:solidFill>
                  <a:srgbClr val="003B4F"/>
                </a:solidFill>
                <a:latin typeface="Courier"/>
              </a:rPr>
              <a:t>(y </a:t>
            </a:r>
            <a:r>
              <a:rPr>
                <a:solidFill>
                  <a:srgbClr val="5E5E5E"/>
                </a:solidFill>
                <a:latin typeface="Courier"/>
              </a:rPr>
              <a:t>~</a:t>
            </a:r>
            <a:r>
              <a:rPr>
                <a:solidFill>
                  <a:srgbClr val="003B4F"/>
                </a:solidFill>
                <a:latin typeface="Courier"/>
              </a:rPr>
              <a:t> x, </a:t>
            </a:r>
            <a:r>
              <a:rPr>
                <a:solidFill>
                  <a:srgbClr val="657422"/>
                </a:solidFill>
                <a:latin typeface="Courier"/>
              </a:rPr>
              <a:t>family =</a:t>
            </a:r>
            <a:r>
              <a:rPr>
                <a:solidFill>
                  <a:srgbClr val="003B4F"/>
                </a:solidFill>
                <a:latin typeface="Courier"/>
              </a:rPr>
              <a:t> binomial, </a:t>
            </a:r>
            <a:r>
              <a:rPr>
                <a:solidFill>
                  <a:srgbClr val="657422"/>
                </a:solidFill>
                <a:latin typeface="Courier"/>
              </a:rPr>
              <a:t>data =</a:t>
            </a:r>
            <a:r>
              <a:rPr>
                <a:solidFill>
                  <a:srgbClr val="003B4F"/>
                </a:solidFill>
                <a:latin typeface="Courier"/>
              </a:rPr>
              <a:t> df)</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Hierarchical Linear Models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Ecological and biological data can be complex!</a:t>
            </a:r>
          </a:p>
        </p:txBody>
      </p:sp>
      <p:sp>
        <p:nvSpPr>
          <p:cNvPr id="3" name="Content Placeholder 2"/>
          <p:cNvSpPr>
            <a:spLocks noGrp="1"/>
          </p:cNvSpPr>
          <p:nvPr>
            <p:ph idx="1"/>
          </p:nvPr>
        </p:nvSpPr>
        <p:spPr/>
        <p:txBody>
          <a:bodyPr/>
          <a:lstStyle/>
          <a:p>
            <a:pPr lvl="0"/>
            <a:r>
              <a:rPr/>
              <a:t>Hierarchical structure in the data</a:t>
            </a:r>
          </a:p>
          <a:p>
            <a:pPr lvl="0"/>
            <a:r>
              <a:rPr/>
              <a:t>Many covariates and grouping factors</a:t>
            </a:r>
          </a:p>
          <a:p>
            <a:pPr lvl="0"/>
            <a:r>
              <a:rPr/>
              <a:t>Unbalanced study/experimental design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Independence Assumption?</a:t>
            </a:r>
          </a:p>
        </p:txBody>
      </p:sp>
      <p:sp>
        <p:nvSpPr>
          <p:cNvPr id="3" name="Content Placeholder 2"/>
          <p:cNvSpPr>
            <a:spLocks noGrp="1"/>
          </p:cNvSpPr>
          <p:nvPr>
            <p:ph idx="1"/>
          </p:nvPr>
        </p:nvSpPr>
        <p:spPr/>
        <p:txBody>
          <a:bodyPr/>
          <a:lstStyle/>
          <a:p>
            <a:pPr lvl="0" indent="0" marL="0">
              <a:buNone/>
            </a:pPr>
            <a:r>
              <a:rPr/>
              <a:t>A linear regression model assumes that :</a:t>
            </a:r>
          </a:p>
          <a:p>
            <a:pPr lvl="0" indent="0" marL="0">
              <a:buNone/>
            </a:pPr>
            <a:r>
              <a:rPr i="1"/>
              <a:t>Any other data point does not influence each data point in a dataset</a:t>
            </a:r>
          </a:p>
          <a:p>
            <a:pPr lvl="0"/>
            <a:r>
              <a:rPr/>
              <a:t>We are </a:t>
            </a:r>
            <a:r>
              <a:rPr b="1"/>
              <a:t>NOT</a:t>
            </a:r>
            <a:r>
              <a:rPr/>
              <a:t> referring to your independent and responses variable</a:t>
            </a:r>
          </a:p>
          <a:p>
            <a:pPr lvl="0"/>
            <a:r>
              <a:rPr i="1"/>
              <a:t>Ideally</a:t>
            </a:r>
            <a:r>
              <a:rPr/>
              <a:t> we want them to be correlated it</a:t>
            </a:r>
          </a:p>
          <a:p>
            <a:pPr lvl="0" indent="0" marL="0">
              <a:buNone/>
            </a:pPr>
            <a:r>
              <a:rPr/>
              <a:t>We are referring withing the variable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Diagnosis of dependence?</a:t>
            </a:r>
          </a:p>
        </p:txBody>
      </p:sp>
      <p:sp>
        <p:nvSpPr>
          <p:cNvPr id="3" name="Content Placeholder 2"/>
          <p:cNvSpPr>
            <a:spLocks noGrp="1"/>
          </p:cNvSpPr>
          <p:nvPr>
            <p:ph idx="1"/>
          </p:nvPr>
        </p:nvSpPr>
        <p:spPr/>
        <p:txBody>
          <a:bodyPr/>
          <a:lstStyle/>
          <a:p>
            <a:pPr lvl="0" indent="0" marL="0">
              <a:buNone/>
            </a:pPr>
            <a:r>
              <a:rPr/>
              <a:t>Think about how the data were collected.</a:t>
            </a:r>
          </a:p>
          <a:p>
            <a:pPr lvl="0" indent="0" marL="0">
              <a:buNone/>
            </a:pPr>
            <a:r>
              <a:rPr b="1"/>
              <a:t>Are there clusters in my data?</a:t>
            </a:r>
          </a:p>
          <a:p>
            <a:pPr lvl="0" indent="0" marL="0">
              <a:buNone/>
            </a:pPr>
            <a:r>
              <a:rPr/>
              <a:t>For example:</a:t>
            </a:r>
          </a:p>
          <a:p>
            <a:pPr lvl="0" indent="0" marL="0">
              <a:buNone/>
            </a:pPr>
            <a:r>
              <a:rPr/>
              <a:t>Are there data from individual species clustered within sampling area?</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Hierarchical structres example</a:t>
            </a:r>
          </a:p>
        </p:txBody>
      </p:sp>
      <p:pic>
        <p:nvPicPr>
          <p:cNvPr descr="Hierarchical_Linear_Models_files/Figures/hierarchical_example.png" id="0" name="Picture 1"/>
          <p:cNvPicPr>
            <a:picLocks noGrp="1" noChangeAspect="1"/>
          </p:cNvPicPr>
          <p:nvPr/>
        </p:nvPicPr>
        <p:blipFill>
          <a:blip r:embed="rId2"/>
          <a:stretch>
            <a:fillRect/>
          </a:stretch>
        </p:blipFill>
        <p:spPr bwMode="auto">
          <a:xfrm>
            <a:off x="457200" y="1384300"/>
            <a:ext cx="8229600" cy="29972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Hierarchical structres in ecology</a:t>
            </a:r>
          </a:p>
        </p:txBody>
      </p:sp>
      <p:sp>
        <p:nvSpPr>
          <p:cNvPr id="3" name="Content Placeholder 2"/>
          <p:cNvSpPr>
            <a:spLocks noGrp="1"/>
          </p:cNvSpPr>
          <p:nvPr>
            <p:ph idx="1"/>
          </p:nvPr>
        </p:nvSpPr>
        <p:spPr/>
        <p:txBody>
          <a:bodyPr/>
          <a:lstStyle/>
          <a:p>
            <a:pPr lvl="0"/>
            <a:r>
              <a:rPr/>
              <a:t>Grouping factors: populations, species, sites</a:t>
            </a:r>
          </a:p>
          <a:p>
            <a:pPr lvl="0"/>
            <a:r>
              <a:rPr/>
              <a:t>Sample sizes: Species area relationship</a:t>
            </a:r>
          </a:p>
          <a:p>
            <a:pPr lvl="0"/>
            <a:r>
              <a:rPr/>
              <a:t>Time: Might take repeated measurements of the same plant in time</a:t>
            </a:r>
          </a:p>
          <a:p>
            <a:pPr lvl="0"/>
            <a:r>
              <a:rPr/>
              <a:t>Space: the closer the similar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Required Material</a:t>
            </a:r>
          </a:p>
        </p:txBody>
      </p:sp>
      <p:sp>
        <p:nvSpPr>
          <p:cNvPr id="3" name="Content Placeholder 2"/>
          <p:cNvSpPr>
            <a:spLocks noGrp="1"/>
          </p:cNvSpPr>
          <p:nvPr>
            <p:ph idx="1"/>
          </p:nvPr>
        </p:nvSpPr>
        <p:spPr/>
        <p:txBody>
          <a:bodyPr/>
          <a:lstStyle/>
          <a:p>
            <a:pPr lvl="0" indent="0" marL="0">
              <a:buNone/>
            </a:pPr>
            <a:r>
              <a:rPr/>
              <a:t>https://github.com/lacapary/BIO503/</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could we analyze this data?</a:t>
            </a:r>
          </a:p>
        </p:txBody>
      </p:sp>
      <p:sp>
        <p:nvSpPr>
          <p:cNvPr id="3" name="Content Placeholder 2"/>
          <p:cNvSpPr>
            <a:spLocks noGrp="1"/>
          </p:cNvSpPr>
          <p:nvPr>
            <p:ph idx="1"/>
          </p:nvPr>
        </p:nvSpPr>
        <p:spPr/>
        <p:txBody>
          <a:bodyPr/>
          <a:lstStyle/>
          <a:p>
            <a:pPr lvl="0" indent="0" marL="0">
              <a:buNone/>
            </a:pPr>
            <a:r>
              <a:rPr/>
              <a:t>We need to explicitly account for the correlated nature of the data</a:t>
            </a:r>
          </a:p>
          <a:p>
            <a:pPr lvl="0" indent="0" marL="0">
              <a:buNone/>
            </a:pPr>
            <a:r>
              <a:rPr/>
              <a:t>The </a:t>
            </a:r>
            <a:r>
              <a:rPr i="1"/>
              <a:t>random effects</a:t>
            </a:r>
            <a:r>
              <a:rPr/>
              <a:t> structure will aid correct inference about </a:t>
            </a:r>
            <a:r>
              <a:rPr i="1"/>
              <a:t>fixed effects</a:t>
            </a:r>
            <a:r>
              <a:rPr/>
              <a:t>, depending on which level of the system’s hierarchy is being manipulated.</a:t>
            </a:r>
          </a:p>
          <a:p>
            <a:pPr lvl="0"/>
            <a:r>
              <a:rPr/>
              <a:t>What is random effects ?</a:t>
            </a:r>
          </a:p>
          <a:p>
            <a:pPr lvl="0"/>
            <a:r>
              <a:rPr/>
              <a:t>What is fixed effects?</a:t>
            </a:r>
          </a:p>
          <a:p>
            <a:pPr lvl="0"/>
            <a:r>
              <a:rPr/>
              <a:t>When to used them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to used them ?</a:t>
            </a:r>
          </a:p>
        </p:txBody>
      </p:sp>
      <p:sp>
        <p:nvSpPr>
          <p:cNvPr id="3" name="Content Placeholder 2"/>
          <p:cNvSpPr>
            <a:spLocks noGrp="1"/>
          </p:cNvSpPr>
          <p:nvPr>
            <p:ph idx="1"/>
          </p:nvPr>
        </p:nvSpPr>
        <p:spPr/>
        <p:txBody>
          <a:bodyPr/>
          <a:lstStyle/>
          <a:p>
            <a:pPr lvl="0" indent="0" marL="0">
              <a:buNone/>
            </a:pPr>
            <a:r>
              <a:rPr/>
              <a:t>You will need to used random and fixed effects every time your data has a </a:t>
            </a:r>
            <a:r>
              <a:rPr b="1"/>
              <a:t>Hierarchical</a:t>
            </a:r>
            <a:r>
              <a:rPr/>
              <a:t> structure.</a:t>
            </a:r>
          </a:p>
          <a:p>
            <a:pPr lvl="0"/>
            <a:r>
              <a:rPr/>
              <a:t>It’s important to not that this difference has little to do with the variables themselves, and a lot to do with your research question!</a:t>
            </a:r>
          </a:p>
          <a:p>
            <a:pPr lvl="0"/>
            <a:r>
              <a:rPr/>
              <a:t>What is just variation (“</a:t>
            </a:r>
            <a:r>
              <a:rPr b="1"/>
              <a:t>noise</a:t>
            </a:r>
            <a:r>
              <a:rPr/>
              <a:t>”) that you need to control for?</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Fixed effects : deterministic processes</a:t>
            </a:r>
          </a:p>
        </p:txBody>
      </p:sp>
      <p:sp>
        <p:nvSpPr>
          <p:cNvPr id="3" name="Content Placeholder 2"/>
          <p:cNvSpPr>
            <a:spLocks noGrp="1"/>
          </p:cNvSpPr>
          <p:nvPr>
            <p:ph idx="1"/>
          </p:nvPr>
        </p:nvSpPr>
        <p:spPr/>
        <p:txBody>
          <a:bodyPr/>
          <a:lstStyle/>
          <a:p>
            <a:pPr lvl="0"/>
            <a:r>
              <a:rPr/>
              <a:t>They are like drivers, categories or groups that you think might directly influence the outcome you’re studying.</a:t>
            </a:r>
          </a:p>
          <a:p>
            <a:pPr lvl="0"/>
            <a:r>
              <a:rPr/>
              <a:t>They’re called “</a:t>
            </a:r>
            <a:r>
              <a:rPr i="1"/>
              <a:t>fixed</a:t>
            </a:r>
            <a:r>
              <a:rPr/>
              <a:t>” because you’re interested in the specific levels of these categories.</a:t>
            </a:r>
          </a:p>
          <a:p>
            <a:pPr lvl="0"/>
            <a:r>
              <a:rPr>
                <a:latin typeface="Courier"/>
              </a:rPr>
              <a:t>"I want to know how these different things (fixed effects) affect the outcome."</a:t>
            </a:r>
          </a:p>
          <a:p>
            <a:pPr lvl="0"/>
            <a:r>
              <a:rPr/>
              <a:t>levels of a factor (qualitative variable)</a:t>
            </a:r>
          </a:p>
          <a:p>
            <a:pPr lvl="0"/>
            <a:r>
              <a:rPr/>
              <a:t>a predictor (quantitative variable)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effects : stochastic processes</a:t>
            </a:r>
          </a:p>
        </p:txBody>
      </p:sp>
      <p:sp>
        <p:nvSpPr>
          <p:cNvPr id="3" name="Content Placeholder 2"/>
          <p:cNvSpPr>
            <a:spLocks noGrp="1"/>
          </p:cNvSpPr>
          <p:nvPr>
            <p:ph idx="1"/>
          </p:nvPr>
        </p:nvSpPr>
        <p:spPr/>
        <p:txBody>
          <a:bodyPr/>
          <a:lstStyle/>
          <a:p>
            <a:pPr lvl="0"/>
            <a:r>
              <a:rPr/>
              <a:t>Name random doesn’t have much to do with mathematical randomness</a:t>
            </a:r>
          </a:p>
          <a:p>
            <a:pPr lvl="0"/>
            <a:r>
              <a:rPr/>
              <a:t>They are like grouping factors for which we are trying to control</a:t>
            </a:r>
          </a:p>
          <a:p>
            <a:pPr lvl="0"/>
            <a:r>
              <a:rPr/>
              <a:t>You’re not interested in the specific effect of these factors themselves</a:t>
            </a:r>
          </a:p>
          <a:p>
            <a:pPr lvl="0"/>
            <a:r>
              <a:rPr/>
              <a:t>but we know that they might be influencing the patterns we see</a:t>
            </a:r>
          </a:p>
          <a:p>
            <a:pPr lvl="0"/>
            <a:r>
              <a:rPr>
                <a:latin typeface="Courier"/>
              </a:rPr>
              <a:t>"I want to know how these factors (random effects) contribute to the overall variation in the outcome."</a:t>
            </a:r>
          </a:p>
          <a:p>
            <a:pPr lvl="0"/>
            <a:r>
              <a:rPr/>
              <a:t>They are always categorical</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Scaling the data</a:t>
            </a:r>
          </a:p>
        </p:txBody>
      </p:sp>
      <p:sp>
        <p:nvSpPr>
          <p:cNvPr id="3" name="Content Placeholder 2"/>
          <p:cNvSpPr>
            <a:spLocks noGrp="1"/>
          </p:cNvSpPr>
          <p:nvPr>
            <p:ph idx="1"/>
          </p:nvPr>
        </p:nvSpPr>
        <p:spPr/>
        <p:txBody>
          <a:bodyPr/>
          <a:lstStyle/>
          <a:p>
            <a:pPr lvl="0" indent="0" marL="0">
              <a:buNone/>
            </a:pPr>
            <a:r>
              <a:rPr/>
              <a:t>It is good practice to standardize your explanatory variables before proceeding so that they have a mean of zero (“centering”) and standard deviation of one (“scaling”).</a:t>
            </a:r>
          </a:p>
          <a:p>
            <a:pPr lvl="0" indent="0" marL="0">
              <a:buNone/>
            </a:pPr>
            <a:r>
              <a:rPr/>
              <a:t>If two variables in the same model have very different scales, the mixed model will likely return a </a:t>
            </a:r>
            <a:r>
              <a:rPr>
                <a:latin typeface="Courier"/>
              </a:rPr>
              <a:t>convergence error</a:t>
            </a:r>
            <a:r>
              <a:rPr/>
              <a:t> when trying to compute the parameters.</a:t>
            </a:r>
          </a:p>
          <a:p>
            <a:pPr lvl="0" indent="0">
              <a:buNone/>
            </a:pPr>
            <a:r>
              <a:rPr>
                <a:solidFill>
                  <a:srgbClr val="003B4F"/>
                </a:solidFill>
                <a:latin typeface="Courier"/>
              </a:rPr>
              <a:t>dragons&lt;- dragons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bodyLength2=</a:t>
            </a:r>
            <a:r>
              <a:rPr>
                <a:solidFill>
                  <a:srgbClr val="4758AB"/>
                </a:solidFill>
                <a:latin typeface="Courier"/>
              </a:rPr>
              <a:t>scale</a:t>
            </a:r>
            <a:r>
              <a:rPr>
                <a:solidFill>
                  <a:srgbClr val="003B4F"/>
                </a:solidFill>
                <a:latin typeface="Courier"/>
              </a:rPr>
              <a:t>(bodyLength,</a:t>
            </a:r>
            <a:r>
              <a:rPr>
                <a:solidFill>
                  <a:srgbClr val="657422"/>
                </a:solidFill>
                <a:latin typeface="Courier"/>
              </a:rPr>
              <a:t>center =</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657422"/>
                </a:solidFill>
                <a:latin typeface="Courier"/>
              </a:rPr>
              <a:t>scale =</a:t>
            </a:r>
            <a:r>
              <a:rPr>
                <a:solidFill>
                  <a:srgbClr val="003B4F"/>
                </a:solidFill>
                <a:latin typeface="Courier"/>
              </a:rPr>
              <a:t> </a:t>
            </a:r>
            <a:r>
              <a:rPr>
                <a:solidFill>
                  <a:srgbClr val="8F5902"/>
                </a:solidFill>
                <a:latin typeface="Courier"/>
              </a:rPr>
              <a:t>TRUE</a:t>
            </a:r>
            <a:r>
              <a:rPr>
                <a:solidFill>
                  <a:srgbClr val="003B4F"/>
                </a:solidFill>
                <a:latin typeface="Courier"/>
              </a:rPr>
              <a: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question</a:t>
            </a:r>
          </a:p>
        </p:txBody>
      </p:sp>
      <p:sp>
        <p:nvSpPr>
          <p:cNvPr id="3" name="Content Placeholder 2"/>
          <p:cNvSpPr>
            <a:spLocks noGrp="1"/>
          </p:cNvSpPr>
          <p:nvPr>
            <p:ph idx="1"/>
          </p:nvPr>
        </p:nvSpPr>
        <p:spPr/>
        <p:txBody>
          <a:bodyPr/>
          <a:lstStyle/>
          <a:p>
            <a:pPr lvl="0" indent="0" marL="0">
              <a:buNone/>
            </a:pPr>
            <a:r>
              <a:rPr/>
              <a:t>Is the test score affected by body length?</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model</a:t>
            </a:r>
          </a:p>
        </p:txBody>
      </p:sp>
      <p:sp>
        <p:nvSpPr>
          <p:cNvPr id="3" name="Content Placeholder 2"/>
          <p:cNvSpPr>
            <a:spLocks noGrp="1"/>
          </p:cNvSpPr>
          <p:nvPr>
            <p:ph idx="1"/>
          </p:nvPr>
        </p:nvSpPr>
        <p:spPr/>
        <p:txBody>
          <a:bodyPr/>
          <a:lstStyle/>
          <a:p>
            <a:pPr lvl="0" indent="0">
              <a:buNone/>
            </a:pPr>
            <a:r>
              <a:rPr>
                <a:solidFill>
                  <a:srgbClr val="003B4F"/>
                </a:solidFill>
                <a:latin typeface="Courier"/>
              </a:rPr>
              <a:t>basic.lm &lt;- </a:t>
            </a:r>
            <a:r>
              <a:rPr>
                <a:solidFill>
                  <a:srgbClr val="4758AB"/>
                </a:solidFill>
                <a:latin typeface="Courier"/>
              </a:rPr>
              <a:t>lm</a:t>
            </a:r>
            <a:r>
              <a:rPr>
                <a:solidFill>
                  <a:srgbClr val="003B4F"/>
                </a:solidFill>
                <a:latin typeface="Courier"/>
              </a:rPr>
              <a:t>(testScore </a:t>
            </a:r>
            <a:r>
              <a:rPr>
                <a:solidFill>
                  <a:srgbClr val="5E5E5E"/>
                </a:solidFill>
                <a:latin typeface="Courier"/>
              </a:rPr>
              <a:t>~</a:t>
            </a:r>
            <a:r>
              <a:rPr>
                <a:solidFill>
                  <a:srgbClr val="003B4F"/>
                </a:solidFill>
                <a:latin typeface="Courier"/>
              </a:rPr>
              <a:t> bodyLength2, </a:t>
            </a:r>
            <a:r>
              <a:rPr>
                <a:solidFill>
                  <a:srgbClr val="657422"/>
                </a:solidFill>
                <a:latin typeface="Courier"/>
              </a:rPr>
              <a:t>data =</a:t>
            </a:r>
            <a:r>
              <a:rPr>
                <a:solidFill>
                  <a:srgbClr val="003B4F"/>
                </a:solidFill>
                <a:latin typeface="Courier"/>
              </a:rPr>
              <a:t> dragons)</a:t>
            </a:r>
            <a:br/>
            <a:r>
              <a:rPr>
                <a:solidFill>
                  <a:srgbClr val="4758AB"/>
                </a:solidFill>
                <a:latin typeface="Courier"/>
              </a:rPr>
              <a:t>summary</a:t>
            </a:r>
            <a:r>
              <a:rPr>
                <a:solidFill>
                  <a:srgbClr val="003B4F"/>
                </a:solidFill>
                <a:latin typeface="Courier"/>
              </a:rPr>
              <a:t>(basic.lm)</a:t>
            </a:r>
          </a:p>
          <a:p>
            <a:pPr lvl="0" indent="0">
              <a:buNone/>
            </a:pPr>
            <a:r>
              <a:rPr>
                <a:latin typeface="Courier"/>
              </a:rPr>
              <a:t>
Call:
lm(formula = testScore ~ bodyLength2, data = dragons)
Residuals:
    Min      1Q  Median      3Q     Max 
-56.962 -16.411  -0.783  15.193  55.200 
Coefficients:
            Estimate Std. Error t value Pr(&gt;|t|)    
(Intercept)  50.3860     0.9676  52.072   &lt;2e-16 ***
bodyLength2   8.9956     0.9686   9.287   &lt;2e-16 ***
---
Signif. codes:  0 '***' 0.001 '**' 0.01 '*' 0.05 '.' 0.1 ' ' 1
Residual standard error: 21.2 on 478 degrees of freedom
Multiple R-squared:  0.1529,    Adjusted R-squared:  0.1511 
F-statistic: 86.25 on 1 and 478 DF,  p-value: &lt; 2.2e-16</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Linear model</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(prelim_plot &lt;- </a:t>
            </a:r>
            <a:r>
              <a:rPr>
                <a:solidFill>
                  <a:srgbClr val="4758AB"/>
                </a:solidFill>
                <a:latin typeface="Courier"/>
              </a:rPr>
              <a:t>ggplot</a:t>
            </a:r>
            <a:r>
              <a:rPr>
                <a:solidFill>
                  <a:srgbClr val="003B4F"/>
                </a:solidFill>
                <a:latin typeface="Courier"/>
              </a:rPr>
              <a:t>(dragons,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bodyLength, </a:t>
            </a:r>
            <a:r>
              <a:rPr>
                <a:solidFill>
                  <a:srgbClr val="657422"/>
                </a:solidFill>
                <a:latin typeface="Courier"/>
              </a:rPr>
              <a:t>y =</a:t>
            </a:r>
            <a:r>
              <a:rPr>
                <a:solidFill>
                  <a:srgbClr val="003B4F"/>
                </a:solidFill>
                <a:latin typeface="Courier"/>
              </a:rPr>
              <a:t> testScore))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a:t>
            </a:r>
            <a:r>
              <a:rPr>
                <a:solidFill>
                  <a:srgbClr val="5E5E5E"/>
                </a:solidFill>
                <a:latin typeface="Courier"/>
              </a:rPr>
              <a:t>+</a:t>
            </a:r>
            <a:br/>
            <a:r>
              <a:rPr>
                <a:solidFill>
                  <a:srgbClr val="003B4F"/>
                </a:solidFill>
                <a:latin typeface="Courier"/>
              </a:rPr>
              <a:t>  </a:t>
            </a:r>
            <a:r>
              <a:rPr>
                <a:solidFill>
                  <a:srgbClr val="4758AB"/>
                </a:solidFill>
                <a:latin typeface="Courier"/>
              </a:rPr>
              <a:t>theme_classic</a:t>
            </a:r>
            <a:r>
              <a:rPr>
                <a:solidFill>
                  <a:srgbClr val="003B4F"/>
                </a:solidFill>
                <a:latin typeface="Courier"/>
              </a:rPr>
              <a:t>()</a:t>
            </a:r>
          </a:p>
        </p:txBody>
      </p:sp>
      <p:pic>
        <p:nvPicPr>
          <p:cNvPr descr="Hierarchical_Linear_Models_files/figure-pptx/unnamed-chunk-1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it seems like bigger dragons do better in our intelligence test. That seems a bit odd: size shouldn’t really affect the test scores.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Assumptions check</a:t>
            </a:r>
          </a:p>
        </p:txBody>
      </p:sp>
      <p:sp>
        <p:nvSpPr>
          <p:cNvPr id="4" name="Text Placeholder 3"/>
          <p:cNvSpPr>
            <a:spLocks noGrp="1"/>
          </p:cNvSpPr>
          <p:nvPr>
            <p:ph idx="2" sz="half" type="body"/>
          </p:nvPr>
        </p:nvSpPr>
        <p:spPr/>
        <p:txBody>
          <a:bodyPr/>
          <a:lstStyle/>
          <a:p>
            <a:pPr lvl="0" indent="0">
              <a:buNone/>
            </a:pPr>
            <a:r>
              <a:rPr>
                <a:solidFill>
                  <a:srgbClr val="4758AB"/>
                </a:solidFill>
                <a:latin typeface="Courier"/>
              </a:rPr>
              <a:t>plot</a:t>
            </a:r>
            <a:r>
              <a:rPr>
                <a:solidFill>
                  <a:srgbClr val="003B4F"/>
                </a:solidFill>
                <a:latin typeface="Courier"/>
              </a:rPr>
              <a:t>(basic.lm)</a:t>
            </a:r>
          </a:p>
        </p:txBody>
      </p:sp>
      <p:pic>
        <p:nvPicPr>
          <p:cNvPr descr="Hierarchical_Linear_Models_files/figure-pptx/unnamed-chunk-1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Required Material</a:t>
            </a:r>
          </a:p>
        </p:txBody>
      </p:sp>
      <p:sp>
        <p:nvSpPr>
          <p:cNvPr id="3" name="Content Placeholder 2"/>
          <p:cNvSpPr>
            <a:spLocks noGrp="1"/>
          </p:cNvSpPr>
          <p:nvPr>
            <p:ph idx="1"/>
          </p:nvPr>
        </p:nvSpPr>
        <p:spPr/>
        <p:txBody>
          <a:bodyPr/>
          <a:lstStyle/>
          <a:p>
            <a:pPr lvl="0" indent="0" marL="0">
              <a:buNone/>
            </a:pPr>
            <a:r>
              <a:rPr/>
              <a:t>You are required to have downloaded and installed</a:t>
            </a:r>
          </a:p>
          <a:p>
            <a:pPr lvl="0" indent="0">
              <a:buNone/>
            </a:pPr>
            <a:r>
              <a:rPr>
                <a:solidFill>
                  <a:srgbClr val="4758AB"/>
                </a:solidFill>
                <a:latin typeface="Courier"/>
              </a:rPr>
              <a:t>install.packages</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"lme4"</a:t>
            </a:r>
            <a:r>
              <a:rPr>
                <a:solidFill>
                  <a:srgbClr val="003B4F"/>
                </a:solidFill>
                <a:latin typeface="Courier"/>
              </a:rPr>
              <a:t>,</a:t>
            </a:r>
            <a:br/>
            <a:r>
              <a:rPr>
                <a:solidFill>
                  <a:srgbClr val="003B4F"/>
                </a:solidFill>
                <a:latin typeface="Courier"/>
              </a:rPr>
              <a:t>                      </a:t>
            </a:r>
            <a:r>
              <a:rPr>
                <a:solidFill>
                  <a:srgbClr val="20794D"/>
                </a:solidFill>
                <a:latin typeface="Courier"/>
              </a:rPr>
              <a:t>"ggeffects"</a:t>
            </a:r>
            <a:r>
              <a:rPr>
                <a:solidFill>
                  <a:srgbClr val="003B4F"/>
                </a:solidFill>
                <a:latin typeface="Courier"/>
              </a:rPr>
              <a:t>,</a:t>
            </a:r>
            <a:br/>
            <a:r>
              <a:rPr>
                <a:solidFill>
                  <a:srgbClr val="003B4F"/>
                </a:solidFill>
                <a:latin typeface="Courier"/>
              </a:rPr>
              <a:t>                      </a:t>
            </a:r>
            <a:r>
              <a:rPr>
                <a:solidFill>
                  <a:srgbClr val="20794D"/>
                </a:solidFill>
                <a:latin typeface="Courier"/>
              </a:rPr>
              <a:t>"stargazer"</a:t>
            </a:r>
            <a:br/>
            <a:r>
              <a:rPr>
                <a:solidFill>
                  <a:srgbClr val="003B4F"/>
                </a:solidFill>
                <a:latin typeface="Courier"/>
              </a:rPr>
              <a:t>                      ))</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ierarchical_Linear_Models_files/figure-pptx/unnamed-chunk-15-2.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ierarchical_Linear_Models_files/figure-pptx/unnamed-chunk-15-3.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ierarchical_Linear_Models_files/figure-pptx/unnamed-chunk-15-4.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Assumptions check</a:t>
            </a:r>
          </a:p>
        </p:txBody>
      </p:sp>
      <p:sp>
        <p:nvSpPr>
          <p:cNvPr id="3" name="Content Placeholder 2"/>
          <p:cNvSpPr>
            <a:spLocks noGrp="1"/>
          </p:cNvSpPr>
          <p:nvPr>
            <p:ph idx="1"/>
          </p:nvPr>
        </p:nvSpPr>
        <p:spPr/>
        <p:txBody>
          <a:bodyPr/>
          <a:lstStyle/>
          <a:p>
            <a:pPr lvl="0" indent="0" marL="0">
              <a:buNone/>
            </a:pPr>
            <a:r>
              <a:rPr/>
              <a:t>Are our data independent?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Assumptions check</a:t>
            </a:r>
          </a:p>
        </p:txBody>
      </p:sp>
      <p:sp>
        <p:nvSpPr>
          <p:cNvPr id="3" name="Content Placeholder 2"/>
          <p:cNvSpPr>
            <a:spLocks noGrp="1"/>
          </p:cNvSpPr>
          <p:nvPr>
            <p:ph idx="1"/>
          </p:nvPr>
        </p:nvSpPr>
        <p:spPr/>
        <p:txBody>
          <a:bodyPr/>
          <a:lstStyle/>
          <a:p>
            <a:pPr lvl="0" indent="0" marL="0">
              <a:buNone/>
            </a:pPr>
            <a:r>
              <a:rPr>
                <a:latin typeface="Courier"/>
              </a:rPr>
              <a:t>Data description:</a:t>
            </a:r>
            <a:r>
              <a:rPr/>
              <a:t> The data were collected from multiple samples from eight mountain ranges.</a:t>
            </a:r>
          </a:p>
          <a:p>
            <a:pPr lvl="0"/>
            <a:r>
              <a:rPr/>
              <a:t>It’s perfectly plausible that the data from within each mountain range are more similar to each other than the data from different mountain ranges</a:t>
            </a:r>
          </a:p>
          <a:p>
            <a:pPr lvl="0"/>
            <a:r>
              <a:rPr/>
              <a:t>they are Hierarchical!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Assumptions check</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(colour_plot &lt;- </a:t>
            </a:r>
            <a:r>
              <a:rPr>
                <a:solidFill>
                  <a:srgbClr val="4758AB"/>
                </a:solidFill>
                <a:latin typeface="Courier"/>
              </a:rPr>
              <a:t>ggplot</a:t>
            </a:r>
            <a:r>
              <a:rPr>
                <a:solidFill>
                  <a:srgbClr val="003B4F"/>
                </a:solidFill>
                <a:latin typeface="Courier"/>
              </a:rPr>
              <a:t>(dragons,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bodyLength, </a:t>
            </a:r>
            <a:r>
              <a:rPr>
                <a:solidFill>
                  <a:srgbClr val="657422"/>
                </a:solidFill>
                <a:latin typeface="Courier"/>
              </a:rPr>
              <a:t>y =</a:t>
            </a:r>
            <a:r>
              <a:rPr>
                <a:solidFill>
                  <a:srgbClr val="003B4F"/>
                </a:solidFill>
                <a:latin typeface="Courier"/>
              </a:rPr>
              <a:t> testScore, </a:t>
            </a:r>
            <a:r>
              <a:rPr>
                <a:solidFill>
                  <a:srgbClr val="657422"/>
                </a:solidFill>
                <a:latin typeface="Courier"/>
              </a:rPr>
              <a:t>colour =</a:t>
            </a:r>
            <a:r>
              <a:rPr>
                <a:solidFill>
                  <a:srgbClr val="003B4F"/>
                </a:solidFill>
                <a:latin typeface="Courier"/>
              </a:rPr>
              <a:t> mountainRange))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theme_classic</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p>
        </p:txBody>
      </p:sp>
      <p:pic>
        <p:nvPicPr>
          <p:cNvPr descr="Hierarchical_Linear_Models_files/figure-pptx/unnamed-chunk-1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implement mixed models in R?</a:t>
            </a:r>
          </a:p>
        </p:txBody>
      </p:sp>
      <p:sp>
        <p:nvSpPr>
          <p:cNvPr id="3" name="Content Placeholder 2"/>
          <p:cNvSpPr>
            <a:spLocks noGrp="1"/>
          </p:cNvSpPr>
          <p:nvPr>
            <p:ph idx="1"/>
          </p:nvPr>
        </p:nvSpPr>
        <p:spPr/>
        <p:txBody>
          <a:bodyPr/>
          <a:lstStyle/>
          <a:p>
            <a:pPr lvl="0"/>
            <a:r>
              <a:rPr/>
              <a:t>Step 1: Model building</a:t>
            </a:r>
          </a:p>
          <a:p>
            <a:pPr lvl="0"/>
            <a:r>
              <a:rPr/>
              <a:t>Step 2: Model validation</a:t>
            </a:r>
          </a:p>
          <a:p>
            <a:pPr lvl="0"/>
            <a:r>
              <a:rPr/>
              <a:t>Step 3: Model interpretation</a:t>
            </a:r>
          </a:p>
          <a:p>
            <a:pPr lvl="0"/>
            <a:r>
              <a:rPr/>
              <a:t>Step 4: Model visualization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Model building</a:t>
            </a:r>
          </a:p>
        </p:txBody>
      </p:sp>
      <p:sp>
        <p:nvSpPr>
          <p:cNvPr id="3" name="Content Placeholder 2"/>
          <p:cNvSpPr>
            <a:spLocks noGrp="1"/>
          </p:cNvSpPr>
          <p:nvPr>
            <p:ph idx="1"/>
          </p:nvPr>
        </p:nvSpPr>
        <p:spPr/>
        <p:txBody>
          <a:bodyPr/>
          <a:lstStyle/>
          <a:p>
            <a:pPr lvl="0" indent="0" marL="0">
              <a:buNone/>
            </a:pPr>
            <a:r>
              <a:rPr/>
              <a:t>Hierarchical linear models do is they essentially fit a separate regression line for each and every cluster.</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1: Model building Dragons</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(colour_plot &lt;- </a:t>
            </a:r>
            <a:r>
              <a:rPr>
                <a:solidFill>
                  <a:srgbClr val="4758AB"/>
                </a:solidFill>
                <a:latin typeface="Courier"/>
              </a:rPr>
              <a:t>ggplot</a:t>
            </a:r>
            <a:r>
              <a:rPr>
                <a:solidFill>
                  <a:srgbClr val="003B4F"/>
                </a:solidFill>
                <a:latin typeface="Courier"/>
              </a:rPr>
              <a:t>(dragons,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bodyLength, </a:t>
            </a:r>
            <a:r>
              <a:rPr>
                <a:solidFill>
                  <a:srgbClr val="657422"/>
                </a:solidFill>
                <a:latin typeface="Courier"/>
              </a:rPr>
              <a:t>y =</a:t>
            </a:r>
            <a:r>
              <a:rPr>
                <a:solidFill>
                  <a:srgbClr val="003B4F"/>
                </a:solidFill>
                <a:latin typeface="Courier"/>
              </a:rPr>
              <a:t> testScore, </a:t>
            </a:r>
            <a:r>
              <a:rPr>
                <a:solidFill>
                  <a:srgbClr val="657422"/>
                </a:solidFill>
                <a:latin typeface="Courier"/>
              </a:rPr>
              <a:t>colour =</a:t>
            </a:r>
            <a:r>
              <a:rPr>
                <a:solidFill>
                  <a:srgbClr val="003B4F"/>
                </a:solidFill>
                <a:latin typeface="Courier"/>
              </a:rPr>
              <a:t> mountainRange))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a:t>
            </a:r>
            <a:r>
              <a:rPr>
                <a:solidFill>
                  <a:srgbClr val="657422"/>
                </a:solidFill>
                <a:latin typeface="Courier"/>
              </a:rPr>
              <a:t>se=</a:t>
            </a:r>
            <a:r>
              <a:rPr>
                <a:solidFill>
                  <a:srgbClr val="8F5902"/>
                </a:solidFill>
                <a:latin typeface="Courier"/>
              </a:rPr>
              <a:t>FALSE</a:t>
            </a:r>
            <a:r>
              <a:rPr>
                <a:solidFill>
                  <a:srgbClr val="003B4F"/>
                </a:solidFill>
                <a:latin typeface="Courier"/>
              </a:rPr>
              <a:t>)</a:t>
            </a:r>
            <a:r>
              <a:rPr>
                <a:solidFill>
                  <a:srgbClr val="5E5E5E"/>
                </a:solidFill>
                <a:latin typeface="Courier"/>
              </a:rPr>
              <a:t>+</a:t>
            </a:r>
            <a:br/>
            <a:r>
              <a:rPr>
                <a:solidFill>
                  <a:srgbClr val="003B4F"/>
                </a:solidFill>
                <a:latin typeface="Courier"/>
              </a:rPr>
              <a:t>  </a:t>
            </a:r>
            <a:r>
              <a:rPr>
                <a:solidFill>
                  <a:srgbClr val="4758AB"/>
                </a:solidFill>
                <a:latin typeface="Courier"/>
              </a:rPr>
              <a:t>theme_classic</a:t>
            </a:r>
            <a:r>
              <a:rPr>
                <a:solidFill>
                  <a:srgbClr val="003B4F"/>
                </a:solidFill>
                <a:latin typeface="Courier"/>
              </a:rPr>
              <a:t>() )</a:t>
            </a:r>
          </a:p>
        </p:txBody>
      </p:sp>
      <p:pic>
        <p:nvPicPr>
          <p:cNvPr descr="Hierarchical_Linear_Models_files/figure-pptx/unnamed-chunk-17-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Model building</a:t>
            </a:r>
          </a:p>
        </p:txBody>
      </p:sp>
      <p:sp>
        <p:nvSpPr>
          <p:cNvPr id="3" name="Content Placeholder 2"/>
          <p:cNvSpPr>
            <a:spLocks noGrp="1"/>
          </p:cNvSpPr>
          <p:nvPr>
            <p:ph idx="1"/>
          </p:nvPr>
        </p:nvSpPr>
        <p:spPr/>
        <p:txBody>
          <a:bodyPr/>
          <a:lstStyle/>
          <a:p>
            <a:pPr lvl="0" indent="0" marL="0">
              <a:buNone/>
            </a:pPr>
            <a:r>
              <a:rPr/>
              <a:t>Hierarchical linear models do is they essentially fit a separate regression line for each and every cluster. And then estimates what we call the </a:t>
            </a:r>
            <a:r>
              <a:rPr i="1"/>
              <a:t>Fixed slope</a:t>
            </a:r>
            <a:r>
              <a:rPr/>
              <a:t>. Average slope between x and y across my clusters.</a:t>
            </a:r>
          </a:p>
          <a:p>
            <a:pPr lvl="0" indent="0" marL="0">
              <a:buNone/>
            </a:pPr>
            <a:r>
              <a:rPr/>
              <a:t>Mathematically speaking it is more complicated than that.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Required Material</a:t>
            </a:r>
          </a:p>
        </p:txBody>
      </p:sp>
      <p:sp>
        <p:nvSpPr>
          <p:cNvPr id="3" name="Content Placeholder 2"/>
          <p:cNvSpPr>
            <a:spLocks noGrp="1"/>
          </p:cNvSpPr>
          <p:nvPr>
            <p:ph idx="1"/>
          </p:nvPr>
        </p:nvSpPr>
        <p:spPr/>
        <p:txBody>
          <a:bodyPr/>
          <a:lstStyle/>
          <a:p>
            <a:pPr lvl="0" indent="0" marL="0">
              <a:buNone/>
            </a:pPr>
            <a:r>
              <a:rPr/>
              <a:t>Do not hesitate to ask questions!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Model building Dragons</a:t>
            </a:r>
          </a:p>
        </p:txBody>
      </p:sp>
      <p:sp>
        <p:nvSpPr>
          <p:cNvPr id="3" name="Content Placeholder 2"/>
          <p:cNvSpPr>
            <a:spLocks noGrp="1"/>
          </p:cNvSpPr>
          <p:nvPr>
            <p:ph idx="1"/>
          </p:nvPr>
        </p:nvSpPr>
        <p:spPr/>
        <p:txBody>
          <a:bodyPr/>
          <a:lstStyle/>
          <a:p>
            <a:pPr lvl="0" indent="0">
              <a:buNone/>
            </a:pPr>
            <a:r>
              <a:rPr>
                <a:solidFill>
                  <a:srgbClr val="4758AB"/>
                </a:solidFill>
                <a:latin typeface="Courier"/>
              </a:rPr>
              <a:t>library</a:t>
            </a:r>
            <a:r>
              <a:rPr>
                <a:solidFill>
                  <a:srgbClr val="003B4F"/>
                </a:solidFill>
                <a:latin typeface="Courier"/>
              </a:rPr>
              <a:t>(lme4) </a:t>
            </a:r>
            <a:r>
              <a:rPr>
                <a:solidFill>
                  <a:srgbClr val="5E5E5E"/>
                </a:solidFill>
                <a:latin typeface="Courier"/>
              </a:rPr>
              <a:t>#"linear mixed model" function from lme4 package</a:t>
            </a:r>
            <a:br/>
            <a:r>
              <a:rPr>
                <a:solidFill>
                  <a:srgbClr val="003B4F"/>
                </a:solidFill>
                <a:latin typeface="Courier"/>
              </a:rPr>
              <a:t>mixed.lmer &lt;- </a:t>
            </a:r>
            <a:r>
              <a:rPr>
                <a:solidFill>
                  <a:srgbClr val="4758AB"/>
                </a:solidFill>
                <a:latin typeface="Courier"/>
              </a:rPr>
              <a:t>lmer</a:t>
            </a:r>
            <a:r>
              <a:rPr>
                <a:solidFill>
                  <a:srgbClr val="003B4F"/>
                </a:solidFill>
                <a:latin typeface="Courier"/>
              </a:rPr>
              <a:t>(testScore </a:t>
            </a:r>
            <a:r>
              <a:rPr>
                <a:solidFill>
                  <a:srgbClr val="5E5E5E"/>
                </a:solidFill>
                <a:latin typeface="Courier"/>
              </a:rPr>
              <a:t>~</a:t>
            </a:r>
            <a:r>
              <a:rPr>
                <a:solidFill>
                  <a:srgbClr val="003B4F"/>
                </a:solidFill>
                <a:latin typeface="Courier"/>
              </a:rPr>
              <a:t> bodyLength2 </a:t>
            </a:r>
            <a:r>
              <a:rPr>
                <a:solidFill>
                  <a:srgbClr val="5E5E5E"/>
                </a:solidFill>
                <a:latin typeface="Courier"/>
              </a:rPr>
              <a:t>+</a:t>
            </a:r>
            <a:b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mountainRange), </a:t>
            </a:r>
            <a:r>
              <a:rPr>
                <a:solidFill>
                  <a:srgbClr val="5E5E5E"/>
                </a:solidFill>
                <a:latin typeface="Courier"/>
              </a:rPr>
              <a:t>#random effect</a:t>
            </a:r>
            <a:br/>
            <a:r>
              <a:rPr>
                <a:solidFill>
                  <a:srgbClr val="003B4F"/>
                </a:solidFill>
                <a:latin typeface="Courier"/>
              </a:rPr>
              <a:t>                   </a:t>
            </a:r>
            <a:r>
              <a:rPr>
                <a:solidFill>
                  <a:srgbClr val="657422"/>
                </a:solidFill>
                <a:latin typeface="Courier"/>
              </a:rPr>
              <a:t>data =</a:t>
            </a:r>
            <a:r>
              <a:rPr>
                <a:solidFill>
                  <a:srgbClr val="003B4F"/>
                </a:solidFill>
                <a:latin typeface="Courier"/>
              </a:rPr>
              <a:t> dragons,</a:t>
            </a:r>
            <a:br/>
            <a:r>
              <a:rPr>
                <a:solidFill>
                  <a:srgbClr val="003B4F"/>
                </a:solidFill>
                <a:latin typeface="Courier"/>
              </a:rPr>
              <a:t>                   </a:t>
            </a:r>
            <a:r>
              <a:rPr>
                <a:solidFill>
                  <a:srgbClr val="657422"/>
                </a:solidFill>
                <a:latin typeface="Courier"/>
              </a:rPr>
              <a:t>REML =</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5E5E5E"/>
                </a:solidFill>
                <a:latin typeface="Courier"/>
              </a:rPr>
              <a:t>#estimation method other method ML but it has a bias</a:t>
            </a:r>
            <a:br/>
            <a:r>
              <a:rPr>
                <a:solidFill>
                  <a:srgbClr val="003B4F"/>
                </a:solidFill>
                <a:latin typeface="Courier"/>
              </a:rPr>
              <a:t>                   )</a:t>
            </a:r>
            <a:br/>
            <a:r>
              <a:rPr>
                <a:solidFill>
                  <a:srgbClr val="4758AB"/>
                </a:solidFill>
                <a:latin typeface="Courier"/>
              </a:rPr>
              <a:t>summary</a:t>
            </a:r>
            <a:r>
              <a:rPr>
                <a:solidFill>
                  <a:srgbClr val="003B4F"/>
                </a:solidFill>
                <a:latin typeface="Courier"/>
              </a:rPr>
              <a:t>(mixed.lmer)</a:t>
            </a:r>
          </a:p>
          <a:p>
            <a:pPr lvl="0" indent="0">
              <a:buNone/>
            </a:pPr>
            <a:r>
              <a:rPr>
                <a:latin typeface="Courier"/>
              </a:rPr>
              <a:t>Linear mixed model fit by REML ['lmerMod']
Formula: testScore ~ bodyLength2 + (1 | mountainRange)
   Data: dragons
REML criterion at convergence: 3985.6
Scaled residuals: 
    Min      1Q  Median      3Q     Max 
-3.4815 -0.6513  0.0066  0.6685  2.9583 
Random effects:
 Groups        Name        Variance Std.Dev.
 mountainRange (Intercept) 339.7    18.43   
 Residual                  223.8    14.96   
Number of obs: 480, groups:  mountainRange, 8
Fixed effects:
            Estimate Std. Error t value
(Intercept)  50.3860     6.5517   7.690
bodyLength2   0.5377     1.2750   0.422
Correlation of Fixed Effects:
            (Intr)
bodyLength2 0.000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1: Model building Dragons</a:t>
            </a:r>
          </a:p>
        </p:txBody>
      </p:sp>
      <p:sp>
        <p:nvSpPr>
          <p:cNvPr id="4" name="Text Placeholder 3"/>
          <p:cNvSpPr>
            <a:spLocks noGrp="1"/>
          </p:cNvSpPr>
          <p:nvPr>
            <p:ph idx="2" sz="half" type="body"/>
          </p:nvPr>
        </p:nvSpPr>
        <p:spPr/>
        <p:txBody>
          <a:bodyPr/>
          <a:lstStyle/>
          <a:p>
            <a:pPr lvl="0" indent="0" marL="0">
              <a:buNone/>
            </a:pPr>
            <a:r>
              <a:rPr/>
              <a:t>Mountain ranges are clearly important: they explain a lot of variation:</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Factor</a:t>
                      </a:r>
                    </a:p>
                  </a:txBody>
                  <a:tcPr/>
                </a:tc>
                <a:tc>
                  <a:txBody>
                    <a:bodyPr/>
                    <a:lstStyle/>
                    <a:p>
                      <a:pPr lvl="0" indent="0" marL="0">
                        <a:buNone/>
                      </a:pPr>
                      <a:r>
                        <a:rPr/>
                        <a:t>Variance</a:t>
                      </a:r>
                    </a:p>
                  </a:txBody>
                  <a:tcPr/>
                </a:tc>
              </a:tr>
              <a:tr h="0">
                <a:tc>
                  <a:txBody>
                    <a:bodyPr/>
                    <a:lstStyle/>
                    <a:p>
                      <a:pPr lvl="0" indent="0" marL="0">
                        <a:buNone/>
                      </a:pPr>
                      <a:r>
                        <a:rPr/>
                        <a:t>Mountain range</a:t>
                      </a:r>
                    </a:p>
                  </a:txBody>
                </a:tc>
                <a:tc>
                  <a:txBody>
                    <a:bodyPr/>
                    <a:lstStyle/>
                    <a:p>
                      <a:pPr lvl="0" indent="0" marL="0">
                        <a:buNone/>
                      </a:pPr>
                      <a:r>
                        <a:rPr/>
                        <a:t>339.7</a:t>
                      </a:r>
                    </a:p>
                  </a:txBody>
                </a:tc>
              </a:tr>
              <a:tr h="0">
                <a:tc>
                  <a:txBody>
                    <a:bodyPr/>
                    <a:lstStyle/>
                    <a:p>
                      <a:pPr lvl="0" indent="0" marL="0">
                        <a:buNone/>
                      </a:pPr>
                      <a:r>
                        <a:rPr/>
                        <a:t>Residuals</a:t>
                      </a:r>
                    </a:p>
                  </a:txBody>
                </a:tc>
                <a:tc>
                  <a:txBody>
                    <a:bodyPr/>
                    <a:lstStyle/>
                    <a:p>
                      <a:pPr lvl="0" indent="0" marL="0">
                        <a:buNone/>
                      </a:pPr>
                      <a:r>
                        <a:rPr/>
                        <a:t>223.8</a:t>
                      </a:r>
                    </a:p>
                  </a:txBody>
                </a:tc>
              </a:tr>
              <a:tr h="0">
                <a:tc>
                  <a:txBody>
                    <a:bodyPr/>
                    <a:lstStyle/>
                    <a:p>
                      <a:pPr lvl="0" indent="0" marL="0">
                        <a:buNone/>
                      </a:pPr>
                      <a:r>
                        <a:rPr/>
                        <a:t>Body length</a:t>
                      </a:r>
                    </a:p>
                  </a:txBody>
                </a:tc>
                <a:tc>
                  <a:txBody>
                    <a:bodyPr/>
                    <a:lstStyle/>
                    <a:p>
                      <a:pPr lvl="0" indent="0" marL="0">
                        <a:buNone/>
                      </a:pPr>
                      <a:r>
                        <a:rPr/>
                        <a:t>?</a:t>
                      </a:r>
                    </a:p>
                  </a:txBody>
                </a:tc>
              </a:tr>
            </a:tbl>
          </a:graphicData>
        </a:graphic>
      </p:graphicFrame>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003B4F"/>
                </a:solidFill>
                <a:latin typeface="Courier"/>
              </a:rPr>
              <a:t>(</a:t>
            </a:r>
            <a:r>
              <a:rPr>
                <a:solidFill>
                  <a:srgbClr val="AD0000"/>
                </a:solidFill>
                <a:latin typeface="Courier"/>
              </a:rPr>
              <a:t>339.7</a:t>
            </a:r>
            <a:r>
              <a:rPr>
                <a:solidFill>
                  <a:srgbClr val="5E5E5E"/>
                </a:solidFill>
                <a:latin typeface="Courier"/>
              </a:rPr>
              <a:t>/</a:t>
            </a:r>
            <a:r>
              <a:rPr>
                <a:solidFill>
                  <a:srgbClr val="003B4F"/>
                </a:solidFill>
                <a:latin typeface="Courier"/>
              </a:rPr>
              <a:t>(</a:t>
            </a:r>
            <a:r>
              <a:rPr>
                <a:solidFill>
                  <a:srgbClr val="AD0000"/>
                </a:solidFill>
                <a:latin typeface="Courier"/>
              </a:rPr>
              <a:t>339.7</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223.8</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100</a:t>
            </a:r>
          </a:p>
          <a:p>
            <a:pPr lvl="0" indent="0">
              <a:buNone/>
            </a:pPr>
            <a:r>
              <a:rPr>
                <a:latin typeface="Courier"/>
              </a:rPr>
              <a:t>[1] 60.28394</a:t>
            </a:r>
          </a:p>
          <a:p>
            <a:pPr lvl="0" indent="0" marL="0">
              <a:buNone/>
            </a:pPr>
            <a:r>
              <a:rPr/>
              <a:t>Variance Body length</a:t>
            </a:r>
          </a:p>
          <a:p>
            <a:pPr lvl="0" indent="0">
              <a:buNone/>
            </a:pPr>
            <a:r>
              <a:rPr>
                <a:solidFill>
                  <a:srgbClr val="AD0000"/>
                </a:solidFill>
                <a:latin typeface="Courier"/>
              </a:rPr>
              <a:t>100-60.28</a:t>
            </a:r>
          </a:p>
          <a:p>
            <a:pPr lvl="0" indent="0">
              <a:buNone/>
            </a:pPr>
            <a:r>
              <a:rPr>
                <a:latin typeface="Courier"/>
              </a:rPr>
              <a:t>[1] 39.72</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Step 2: Model validation Dragons</a:t>
            </a:r>
          </a:p>
        </p:txBody>
      </p:sp>
      <p:sp>
        <p:nvSpPr>
          <p:cNvPr id="4" name="Text Placeholder 3"/>
          <p:cNvSpPr>
            <a:spLocks noGrp="1"/>
          </p:cNvSpPr>
          <p:nvPr>
            <p:ph idx="2" sz="half" type="body"/>
          </p:nvPr>
        </p:nvSpPr>
        <p:spPr/>
        <p:txBody>
          <a:bodyPr/>
          <a:lstStyle/>
          <a:p>
            <a:pPr lvl="0" indent="0" marL="0">
              <a:buNone/>
            </a:pPr>
            <a:r>
              <a:rPr/>
              <a:t>Assumptions check</a:t>
            </a:r>
          </a:p>
          <a:p>
            <a:pPr lvl="0" indent="0">
              <a:buNone/>
            </a:pPr>
            <a:r>
              <a:rPr>
                <a:solidFill>
                  <a:srgbClr val="4758AB"/>
                </a:solidFill>
                <a:latin typeface="Courier"/>
              </a:rPr>
              <a:t>plot</a:t>
            </a:r>
            <a:r>
              <a:rPr>
                <a:solidFill>
                  <a:srgbClr val="003B4F"/>
                </a:solidFill>
                <a:latin typeface="Courier"/>
              </a:rPr>
              <a:t>(mixed.lmer)</a:t>
            </a:r>
          </a:p>
        </p:txBody>
      </p:sp>
      <p:pic>
        <p:nvPicPr>
          <p:cNvPr descr="Hierarchical_Linear_Models_files/figure-pptx/unnamed-chunk-21-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4758AB"/>
                </a:solidFill>
                <a:latin typeface="Courier"/>
              </a:rPr>
              <a:t>qqnorm</a:t>
            </a:r>
            <a:r>
              <a:rPr>
                <a:solidFill>
                  <a:srgbClr val="003B4F"/>
                </a:solidFill>
                <a:latin typeface="Courier"/>
              </a:rPr>
              <a:t>(</a:t>
            </a:r>
            <a:r>
              <a:rPr>
                <a:solidFill>
                  <a:srgbClr val="4758AB"/>
                </a:solidFill>
                <a:latin typeface="Courier"/>
              </a:rPr>
              <a:t>resid</a:t>
            </a:r>
            <a:r>
              <a:rPr>
                <a:solidFill>
                  <a:srgbClr val="003B4F"/>
                </a:solidFill>
                <a:latin typeface="Courier"/>
              </a:rPr>
              <a:t>(mixed.lmer))</a:t>
            </a:r>
            <a:br/>
            <a:r>
              <a:rPr>
                <a:solidFill>
                  <a:srgbClr val="4758AB"/>
                </a:solidFill>
                <a:latin typeface="Courier"/>
              </a:rPr>
              <a:t>qqline</a:t>
            </a:r>
            <a:r>
              <a:rPr>
                <a:solidFill>
                  <a:srgbClr val="003B4F"/>
                </a:solidFill>
                <a:latin typeface="Courier"/>
              </a:rPr>
              <a:t>(</a:t>
            </a:r>
            <a:r>
              <a:rPr>
                <a:solidFill>
                  <a:srgbClr val="4758AB"/>
                </a:solidFill>
                <a:latin typeface="Courier"/>
              </a:rPr>
              <a:t>resid</a:t>
            </a:r>
            <a:r>
              <a:rPr>
                <a:solidFill>
                  <a:srgbClr val="003B4F"/>
                </a:solidFill>
                <a:latin typeface="Courier"/>
              </a:rPr>
              <a:t>(mixed.lmer))</a:t>
            </a:r>
          </a:p>
        </p:txBody>
      </p:sp>
      <p:pic>
        <p:nvPicPr>
          <p:cNvPr descr="Hierarchical_Linear_Models_files/figure-pptx/unnamed-chunk-21-2.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Model building Nesting</a:t>
            </a:r>
          </a:p>
        </p:txBody>
      </p:sp>
      <p:sp>
        <p:nvSpPr>
          <p:cNvPr id="3" name="Content Placeholder 2"/>
          <p:cNvSpPr>
            <a:spLocks noGrp="1"/>
          </p:cNvSpPr>
          <p:nvPr>
            <p:ph idx="1"/>
          </p:nvPr>
        </p:nvSpPr>
        <p:spPr/>
        <p:txBody>
          <a:bodyPr/>
          <a:lstStyle/>
          <a:p>
            <a:pPr lvl="0" indent="0" marL="0">
              <a:buNone/>
            </a:pPr>
            <a:r>
              <a:rPr/>
              <a:t>Example:</a:t>
            </a:r>
          </a:p>
          <a:p>
            <a:pPr lvl="0" indent="0" marL="0">
              <a:buNone/>
            </a:pPr>
            <a:r>
              <a:rPr/>
              <a:t>10 control | 10 experimental</a:t>
            </a:r>
          </a:p>
          <a:p>
            <a:pPr lvl="0"/>
            <a:r>
              <a:rPr/>
              <a:t>3 years</a:t>
            </a:r>
          </a:p>
          <a:p>
            <a:pPr lvl="0"/>
            <a:r>
              <a:rPr/>
              <a:t>Each season</a:t>
            </a:r>
          </a:p>
          <a:p>
            <a:pPr lvl="0"/>
            <a:r>
              <a:rPr/>
              <a:t>20 beds</a:t>
            </a:r>
          </a:p>
          <a:p>
            <a:pPr lvl="0"/>
            <a:r>
              <a:rPr/>
              <a:t>50 seedlings</a:t>
            </a:r>
          </a:p>
          <a:p>
            <a:pPr lvl="0"/>
            <a:r>
              <a:rPr/>
              <a:t>5 leaves</a:t>
            </a:r>
          </a:p>
          <a:p>
            <a:pPr lvl="0"/>
            <a:r>
              <a:rPr/>
              <a:t>5 leaves x 50 seedlings x 20 beds x 4 seasons x 3 years = 60 000 measurements per treatment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Model building Nesting</a:t>
            </a:r>
          </a:p>
        </p:txBody>
      </p:sp>
      <p:sp>
        <p:nvSpPr>
          <p:cNvPr id="3" name="Content Placeholder 2"/>
          <p:cNvSpPr>
            <a:spLocks noGrp="1"/>
          </p:cNvSpPr>
          <p:nvPr>
            <p:ph idx="1"/>
          </p:nvPr>
        </p:nvSpPr>
        <p:spPr/>
        <p:txBody>
          <a:bodyPr/>
          <a:lstStyle/>
          <a:p>
            <a:pPr lvl="0" indent="0" marL="0">
              <a:buNone/>
            </a:pPr>
            <a:r>
              <a:rPr/>
              <a:t>Effect of treatment in leaf length</a:t>
            </a:r>
          </a:p>
          <a:p>
            <a:pPr lvl="0" indent="0">
              <a:buNone/>
            </a:pPr>
            <a:r>
              <a:rPr>
                <a:solidFill>
                  <a:srgbClr val="003B4F"/>
                </a:solidFill>
                <a:latin typeface="Courier"/>
              </a:rPr>
              <a:t>leafLength </a:t>
            </a:r>
            <a:r>
              <a:rPr>
                <a:solidFill>
                  <a:srgbClr val="5E5E5E"/>
                </a:solidFill>
                <a:latin typeface="Courier"/>
              </a:rPr>
              <a:t>~</a:t>
            </a:r>
            <a:r>
              <a:rPr>
                <a:solidFill>
                  <a:srgbClr val="003B4F"/>
                </a:solidFill>
                <a:latin typeface="Courier"/>
              </a:rPr>
              <a:t> treatment </a:t>
            </a:r>
          </a:p>
          <a:p>
            <a:pPr lvl="0"/>
            <a:r>
              <a:rPr i="1"/>
              <a:t>Pseudoreplication</a:t>
            </a:r>
          </a:p>
          <a:p>
            <a:pPr lvl="0"/>
            <a:r>
              <a:rPr/>
              <a:t>Massively increasing sampling size</a:t>
            </a:r>
          </a:p>
          <a:p>
            <a:pPr lvl="0" indent="0" marL="0">
              <a:buNone/>
            </a:pPr>
            <a:r>
              <a:rPr/>
              <a:t>Better model</a:t>
            </a:r>
          </a:p>
          <a:p>
            <a:pPr lvl="0" indent="0">
              <a:buNone/>
            </a:pPr>
            <a:r>
              <a:rPr>
                <a:solidFill>
                  <a:srgbClr val="003B4F"/>
                </a:solidFill>
                <a:latin typeface="Courier"/>
              </a:rPr>
              <a:t>leafLength </a:t>
            </a:r>
            <a:r>
              <a:rPr>
                <a:solidFill>
                  <a:srgbClr val="5E5E5E"/>
                </a:solidFill>
                <a:latin typeface="Courier"/>
              </a:rPr>
              <a:t>~</a:t>
            </a:r>
            <a:r>
              <a:rPr>
                <a:solidFill>
                  <a:srgbClr val="003B4F"/>
                </a:solidFill>
                <a:latin typeface="Courier"/>
              </a:rPr>
              <a:t> treatment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Bed</a:t>
            </a:r>
            <a:r>
              <a:rPr>
                <a:solidFill>
                  <a:srgbClr val="5E5E5E"/>
                </a:solidFill>
                <a:latin typeface="Courier"/>
              </a:rPr>
              <a:t>/</a:t>
            </a:r>
            <a:r>
              <a:rPr>
                <a:solidFill>
                  <a:srgbClr val="003B4F"/>
                </a:solidFill>
                <a:latin typeface="Courier"/>
              </a:rPr>
              <a:t>Plant</a:t>
            </a:r>
            <a:r>
              <a:rPr>
                <a:solidFill>
                  <a:srgbClr val="5E5E5E"/>
                </a:solidFill>
                <a:latin typeface="Courier"/>
              </a:rPr>
              <a:t>/</a:t>
            </a:r>
            <a:r>
              <a:rPr>
                <a:solidFill>
                  <a:srgbClr val="003B4F"/>
                </a:solidFill>
                <a:latin typeface="Courier"/>
              </a:rPr>
              <a:t>Leaf)</a:t>
            </a:r>
          </a:p>
          <a:p>
            <a:pPr lvl="0" indent="0" marL="0">
              <a:buNone/>
            </a:pPr>
            <a:r>
              <a:rPr/>
              <a:t>What about the crossed effects ?</a:t>
            </a:r>
          </a:p>
          <a:p>
            <a:pPr lvl="0"/>
            <a:r>
              <a:rPr/>
              <a:t>Crossed (or partially crossed) random factors that do not represent levels in a hierarchy.</a:t>
            </a:r>
          </a:p>
          <a:p>
            <a:pPr lvl="0"/>
            <a:r>
              <a:rPr/>
              <a:t>This account for the fact that all plants in the experiment, regardless of the fixed (treatment) effect, may have experienced a very hot summer in the second year.</a:t>
            </a:r>
          </a:p>
          <a:p>
            <a:pPr lvl="0" indent="0">
              <a:buNone/>
            </a:pPr>
            <a:r>
              <a:rPr>
                <a:solidFill>
                  <a:srgbClr val="003B4F"/>
                </a:solidFill>
                <a:latin typeface="Courier"/>
              </a:rPr>
              <a:t>leafLength </a:t>
            </a:r>
            <a:r>
              <a:rPr>
                <a:solidFill>
                  <a:srgbClr val="5E5E5E"/>
                </a:solidFill>
                <a:latin typeface="Courier"/>
              </a:rPr>
              <a:t>~</a:t>
            </a:r>
            <a:r>
              <a:rPr>
                <a:solidFill>
                  <a:srgbClr val="003B4F"/>
                </a:solidFill>
                <a:latin typeface="Courier"/>
              </a:rPr>
              <a:t> treatment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Bed</a:t>
            </a:r>
            <a:r>
              <a:rPr>
                <a:solidFill>
                  <a:srgbClr val="5E5E5E"/>
                </a:solidFill>
                <a:latin typeface="Courier"/>
              </a:rPr>
              <a:t>/</a:t>
            </a:r>
            <a:r>
              <a:rPr>
                <a:solidFill>
                  <a:srgbClr val="003B4F"/>
                </a:solidFill>
                <a:latin typeface="Courier"/>
              </a:rPr>
              <a:t>Plant</a:t>
            </a:r>
            <a:r>
              <a:rPr>
                <a:solidFill>
                  <a:srgbClr val="5E5E5E"/>
                </a:solidFill>
                <a:latin typeface="Courier"/>
              </a:rPr>
              <a:t>/</a:t>
            </a:r>
            <a:r>
              <a:rPr>
                <a:solidFill>
                  <a:srgbClr val="003B4F"/>
                </a:solidFill>
                <a:latin typeface="Courier"/>
              </a:rPr>
              <a:t>Leaf)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Season)</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Model building Dragons Nesting</a:t>
            </a:r>
          </a:p>
        </p:txBody>
      </p:sp>
      <p:sp>
        <p:nvSpPr>
          <p:cNvPr id="3" name="Content Placeholder 2"/>
          <p:cNvSpPr>
            <a:spLocks noGrp="1"/>
          </p:cNvSpPr>
          <p:nvPr>
            <p:ph idx="1"/>
          </p:nvPr>
        </p:nvSpPr>
        <p:spPr/>
        <p:txBody>
          <a:bodyPr/>
          <a:lstStyle/>
          <a:p>
            <a:pPr lvl="0" indent="0">
              <a:buNone/>
            </a:pPr>
            <a:r>
              <a:rPr>
                <a:solidFill>
                  <a:srgbClr val="003B4F"/>
                </a:solidFill>
                <a:latin typeface="Courier"/>
              </a:rPr>
              <a:t>mixed.lmer2 &lt;- </a:t>
            </a:r>
            <a:r>
              <a:rPr>
                <a:solidFill>
                  <a:srgbClr val="4758AB"/>
                </a:solidFill>
                <a:latin typeface="Courier"/>
              </a:rPr>
              <a:t>lmer</a:t>
            </a:r>
            <a:r>
              <a:rPr>
                <a:solidFill>
                  <a:srgbClr val="003B4F"/>
                </a:solidFill>
                <a:latin typeface="Courier"/>
              </a:rPr>
              <a:t>(testScore </a:t>
            </a:r>
            <a:r>
              <a:rPr>
                <a:solidFill>
                  <a:srgbClr val="5E5E5E"/>
                </a:solidFill>
                <a:latin typeface="Courier"/>
              </a:rPr>
              <a:t>~</a:t>
            </a:r>
            <a:r>
              <a:rPr>
                <a:solidFill>
                  <a:srgbClr val="003B4F"/>
                </a:solidFill>
                <a:latin typeface="Courier"/>
              </a:rPr>
              <a:t> bodyLength2</a:t>
            </a:r>
            <a:r>
              <a:rPr>
                <a:solidFill>
                  <a:srgbClr val="5E5E5E"/>
                </a:solidFill>
                <a:latin typeface="Courier"/>
              </a:rPr>
              <a:t>+</a:t>
            </a:r>
            <a:b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mountainRange</a:t>
            </a:r>
            <a:r>
              <a:rPr>
                <a:solidFill>
                  <a:srgbClr val="5E5E5E"/>
                </a:solidFill>
                <a:latin typeface="Courier"/>
              </a:rPr>
              <a:t>/</a:t>
            </a:r>
            <a:r>
              <a:rPr>
                <a:solidFill>
                  <a:srgbClr val="003B4F"/>
                </a:solidFill>
                <a:latin typeface="Courier"/>
              </a:rPr>
              <a:t>site),</a:t>
            </a:r>
            <a:br/>
            <a:r>
              <a:rPr>
                <a:solidFill>
                  <a:srgbClr val="003B4F"/>
                </a:solidFill>
                <a:latin typeface="Courier"/>
              </a:rPr>
              <a:t>                    </a:t>
            </a:r>
            <a:r>
              <a:rPr>
                <a:solidFill>
                  <a:srgbClr val="657422"/>
                </a:solidFill>
                <a:latin typeface="Courier"/>
              </a:rPr>
              <a:t>data =</a:t>
            </a:r>
            <a:r>
              <a:rPr>
                <a:solidFill>
                  <a:srgbClr val="003B4F"/>
                </a:solidFill>
                <a:latin typeface="Courier"/>
              </a:rPr>
              <a:t> dragons)  </a:t>
            </a:r>
            <a:br/>
            <a:r>
              <a:rPr>
                <a:solidFill>
                  <a:srgbClr val="4758AB"/>
                </a:solidFill>
                <a:latin typeface="Courier"/>
              </a:rPr>
              <a:t>summary</a:t>
            </a:r>
            <a:r>
              <a:rPr>
                <a:solidFill>
                  <a:srgbClr val="003B4F"/>
                </a:solidFill>
                <a:latin typeface="Courier"/>
              </a:rPr>
              <a:t>(mixed.lmer2)</a:t>
            </a:r>
          </a:p>
          <a:p>
            <a:pPr lvl="0" indent="0">
              <a:buNone/>
            </a:pPr>
            <a:r>
              <a:rPr>
                <a:latin typeface="Courier"/>
              </a:rPr>
              <a:t>Linear mixed model fit by REML ['lmerMod']
Formula: testScore ~ bodyLength2 + (1 | mountainRange/site)
   Data: dragons
REML criterion at convergence: 3970.4
Scaled residuals: 
    Min      1Q  Median      3Q     Max 
-3.2425 -0.6752 -0.0117  0.6974  2.8812 
Random effects:
 Groups             Name        Variance Std.Dev.
 site:mountainRange (Intercept)  23.09    4.805  
 mountainRange      (Intercept) 327.56   18.099  
 Residual                       208.58   14.442  
Number of obs: 480, groups:  site:mountainRange, 24; mountainRange, 8
Fixed effects:
            Estimate Std. Error t value
(Intercept)   50.386      6.507   7.743
bodyLength2    0.831      1.681   0.494
Correlation of Fixed Effects:
            (Intr)
bodyLength2 0.000 </a:t>
            </a:r>
          </a:p>
          <a:p>
            <a:pPr lvl="0" indent="0">
              <a:buNone/>
            </a:pPr>
            <a:r>
              <a:rPr>
                <a:solidFill>
                  <a:srgbClr val="003B4F"/>
                </a:solidFill>
                <a:latin typeface="Courier"/>
              </a:rPr>
              <a:t>mixed.lmer3 &lt;- </a:t>
            </a:r>
            <a:r>
              <a:rPr>
                <a:solidFill>
                  <a:srgbClr val="4758AB"/>
                </a:solidFill>
                <a:latin typeface="Courier"/>
              </a:rPr>
              <a:t>lmer</a:t>
            </a:r>
            <a:r>
              <a:rPr>
                <a:solidFill>
                  <a:srgbClr val="003B4F"/>
                </a:solidFill>
                <a:latin typeface="Courier"/>
              </a:rPr>
              <a:t>(testScore </a:t>
            </a:r>
            <a:r>
              <a:rPr>
                <a:solidFill>
                  <a:srgbClr val="5E5E5E"/>
                </a:solidFill>
                <a:latin typeface="Courier"/>
              </a:rPr>
              <a:t>~</a:t>
            </a:r>
            <a:r>
              <a:rPr>
                <a:solidFill>
                  <a:srgbClr val="003B4F"/>
                </a:solidFill>
                <a:latin typeface="Courier"/>
              </a:rPr>
              <a:t> bodyLength2</a:t>
            </a:r>
            <a:br/>
            <a:r>
              <a:rPr>
                <a:solidFill>
                  <a:srgbClr val="003B4F"/>
                </a:solidFill>
                <a:latin typeface="Courier"/>
              </a:rPr>
              <a:t>                    </a:t>
            </a:r>
            <a:r>
              <a:rPr>
                <a:solidFill>
                  <a:srgbClr val="5E5E5E"/>
                </a:solidFill>
                <a:latin typeface="Courier"/>
              </a:rPr>
              <a:t>+</a:t>
            </a:r>
            <a:r>
              <a:rPr>
                <a:solidFill>
                  <a:srgbClr val="003B4F"/>
                </a:solidFill>
                <a:latin typeface="Courier"/>
              </a:rPr>
              <a:t>(</a:t>
            </a:r>
            <a:r>
              <a:rPr>
                <a:solidFill>
                  <a:srgbClr val="AD0000"/>
                </a:solidFill>
                <a:latin typeface="Courier"/>
              </a:rPr>
              <a:t>1</a:t>
            </a:r>
            <a:r>
              <a:rPr>
                <a:solidFill>
                  <a:srgbClr val="5E5E5E"/>
                </a:solidFill>
                <a:latin typeface="Courier"/>
              </a:rPr>
              <a:t>|</a:t>
            </a:r>
            <a:r>
              <a:rPr>
                <a:solidFill>
                  <a:srgbClr val="003B4F"/>
                </a:solidFill>
                <a:latin typeface="Courier"/>
              </a:rPr>
              <a:t>mountainRange)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mountainRange</a:t>
            </a:r>
            <a:r>
              <a:rPr>
                <a:solidFill>
                  <a:srgbClr val="5E5E5E"/>
                </a:solidFill>
                <a:latin typeface="Courier"/>
              </a:rPr>
              <a:t>:</a:t>
            </a:r>
            <a:r>
              <a:rPr>
                <a:solidFill>
                  <a:srgbClr val="003B4F"/>
                </a:solidFill>
                <a:latin typeface="Courier"/>
              </a:rPr>
              <a:t>site),</a:t>
            </a:r>
            <a:br/>
            <a:r>
              <a:rPr>
                <a:solidFill>
                  <a:srgbClr val="003B4F"/>
                </a:solidFill>
                <a:latin typeface="Courier"/>
              </a:rPr>
              <a:t>                    </a:t>
            </a:r>
            <a:r>
              <a:rPr>
                <a:solidFill>
                  <a:srgbClr val="657422"/>
                </a:solidFill>
                <a:latin typeface="Courier"/>
              </a:rPr>
              <a:t>data =</a:t>
            </a:r>
            <a:r>
              <a:rPr>
                <a:solidFill>
                  <a:srgbClr val="003B4F"/>
                </a:solidFill>
                <a:latin typeface="Courier"/>
              </a:rPr>
              <a:t> dragons)</a:t>
            </a:r>
            <a:br/>
            <a:r>
              <a:rPr>
                <a:solidFill>
                  <a:srgbClr val="4758AB"/>
                </a:solidFill>
                <a:latin typeface="Courier"/>
              </a:rPr>
              <a:t>summary</a:t>
            </a:r>
            <a:r>
              <a:rPr>
                <a:solidFill>
                  <a:srgbClr val="003B4F"/>
                </a:solidFill>
                <a:latin typeface="Courier"/>
              </a:rPr>
              <a:t>(mixed.lmer3)</a:t>
            </a:r>
          </a:p>
          <a:p>
            <a:pPr lvl="0" indent="0">
              <a:buNone/>
            </a:pPr>
            <a:r>
              <a:rPr>
                <a:latin typeface="Courier"/>
              </a:rPr>
              <a:t>Linear mixed model fit by REML ['lmerMod']
Formula: 
testScore ~ bodyLength2 + (1 | mountainRange) + (1 | mountainRange:site)
   Data: dragons
REML criterion at convergence: 3970.4
Scaled residuals: 
    Min      1Q  Median      3Q     Max 
-3.2425 -0.6752 -0.0117  0.6974  2.8812 
Random effects:
 Groups             Name        Variance Std.Dev.
 mountainRange:site (Intercept)  23.09    4.805  
 mountainRange      (Intercept) 327.56   18.099  
 Residual                       208.58   14.442  
Number of obs: 480, groups:  mountainRange:site, 24; mountainRange, 8
Fixed effects:
            Estimate Std. Error t value
(Intercept)   50.386      6.507   7.743
bodyLength2    0.831      1.681   0.494
Correlation of Fixed Effects:
            (Intr)
bodyLength2 0.000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1: Model building Dragons Nesting</a:t>
            </a:r>
          </a:p>
        </p:txBody>
      </p:sp>
      <p:pic>
        <p:nvPicPr>
          <p:cNvPr descr="Hierarchical_Linear_Models_files/figure-pptx/unnamed-chunk-2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slopes and Random intercept</a:t>
            </a:r>
          </a:p>
        </p:txBody>
      </p:sp>
      <p:sp>
        <p:nvSpPr>
          <p:cNvPr id="3" name="Content Placeholder 2"/>
          <p:cNvSpPr>
            <a:spLocks noGrp="1"/>
          </p:cNvSpPr>
          <p:nvPr>
            <p:ph idx="1"/>
          </p:nvPr>
        </p:nvSpPr>
        <p:spPr/>
        <p:txBody>
          <a:bodyPr/>
          <a:lstStyle/>
          <a:p>
            <a:pPr lvl="0" indent="0" marL="0">
              <a:buNone/>
            </a:pPr>
            <a:r>
              <a:rPr/>
              <a:t>A </a:t>
            </a:r>
            <a:r>
              <a:rPr i="1"/>
              <a:t>random-intercept</a:t>
            </a:r>
            <a:r>
              <a:rPr/>
              <a:t> model recognizes that each cluster might have its own starting point (intercept), but keeps the slope constant among them. So in our example we acknowledge that some populations may be smarter or dumber to begin with.</a:t>
            </a:r>
          </a:p>
          <a:p>
            <a:pPr lvl="0" indent="0" marL="0">
              <a:buNone/>
            </a:pPr>
            <a:r>
              <a:rPr i="1"/>
              <a:t>Lets say</a:t>
            </a:r>
            <a:r>
              <a:rPr/>
              <a:t> we expect that dragons in all mountain ranges do not exhibit the same relationship between body length and intelligence (rando, slope)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models</a:t>
            </a:r>
          </a:p>
        </p:txBody>
      </p:sp>
      <p:sp>
        <p:nvSpPr>
          <p:cNvPr id="3" name="Content Placeholder 2"/>
          <p:cNvSpPr>
            <a:spLocks noGrp="1"/>
          </p:cNvSpPr>
          <p:nvPr>
            <p:ph idx="1"/>
          </p:nvPr>
        </p:nvSpPr>
        <p:spPr/>
        <p:txBody>
          <a:bodyPr/>
          <a:lstStyle/>
          <a:p>
            <a:pPr lvl="0" indent="0" marL="0">
              <a:buNone/>
            </a:pPr>
            <a:r>
              <a:rPr/>
              <a:t>What is a linear model?</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slopes and Random intercept</a:t>
            </a:r>
          </a:p>
        </p:txBody>
      </p:sp>
      <p:sp>
        <p:nvSpPr>
          <p:cNvPr id="3" name="Content Placeholder 2"/>
          <p:cNvSpPr>
            <a:spLocks noGrp="1"/>
          </p:cNvSpPr>
          <p:nvPr>
            <p:ph idx="1"/>
          </p:nvPr>
        </p:nvSpPr>
        <p:spPr/>
        <p:txBody>
          <a:bodyPr/>
          <a:lstStyle/>
          <a:p>
            <a:pPr lvl="0" indent="0" marL="0">
              <a:buNone/>
            </a:pPr>
            <a:r>
              <a:rPr/>
              <a:t>We only need to make one change to our model to allow for random slopes as well as intercept, and that’s adding the fixed variable into the random effect brackets:</a:t>
            </a:r>
          </a:p>
          <a:p>
            <a:pPr lvl="0" indent="0">
              <a:buNone/>
            </a:pPr>
            <a:r>
              <a:rPr>
                <a:solidFill>
                  <a:srgbClr val="003B4F"/>
                </a:solidFill>
                <a:latin typeface="Courier"/>
              </a:rPr>
              <a:t>mixed.ranslope &lt;- </a:t>
            </a:r>
            <a:r>
              <a:rPr>
                <a:solidFill>
                  <a:srgbClr val="4758AB"/>
                </a:solidFill>
                <a:latin typeface="Courier"/>
              </a:rPr>
              <a:t>lmer</a:t>
            </a:r>
            <a:r>
              <a:rPr>
                <a:solidFill>
                  <a:srgbClr val="003B4F"/>
                </a:solidFill>
                <a:latin typeface="Courier"/>
              </a:rPr>
              <a:t>(testScore </a:t>
            </a:r>
            <a:r>
              <a:rPr>
                <a:solidFill>
                  <a:srgbClr val="5E5E5E"/>
                </a:solidFill>
                <a:latin typeface="Courier"/>
              </a:rPr>
              <a:t>~</a:t>
            </a:r>
            <a:r>
              <a:rPr>
                <a:solidFill>
                  <a:srgbClr val="003B4F"/>
                </a:solidFill>
                <a:latin typeface="Courier"/>
              </a:rPr>
              <a:t> bodyLength2 </a:t>
            </a:r>
            <a:r>
              <a:rPr>
                <a:solidFill>
                  <a:srgbClr val="5E5E5E"/>
                </a:solidFill>
                <a:latin typeface="Courier"/>
              </a:rPr>
              <a:t>+</a:t>
            </a:r>
            <a:b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bodyLength2</a:t>
            </a:r>
            <a:r>
              <a:rPr>
                <a:solidFill>
                  <a:srgbClr val="5E5E5E"/>
                </a:solidFill>
                <a:latin typeface="Courier"/>
              </a:rPr>
              <a:t>|</a:t>
            </a:r>
            <a:r>
              <a:rPr>
                <a:solidFill>
                  <a:srgbClr val="003B4F"/>
                </a:solidFill>
                <a:latin typeface="Courier"/>
              </a:rPr>
              <a:t>mountainRange</a:t>
            </a:r>
            <a:r>
              <a:rPr>
                <a:solidFill>
                  <a:srgbClr val="5E5E5E"/>
                </a:solidFill>
                <a:latin typeface="Courier"/>
              </a:rPr>
              <a:t>/</a:t>
            </a:r>
            <a:r>
              <a:rPr>
                <a:solidFill>
                  <a:srgbClr val="003B4F"/>
                </a:solidFill>
                <a:latin typeface="Courier"/>
              </a:rPr>
              <a:t>site), </a:t>
            </a:r>
            <a:br/>
            <a:r>
              <a:rPr>
                <a:solidFill>
                  <a:srgbClr val="003B4F"/>
                </a:solidFill>
                <a:latin typeface="Courier"/>
              </a:rPr>
              <a:t>                       </a:t>
            </a:r>
            <a:r>
              <a:rPr>
                <a:solidFill>
                  <a:srgbClr val="657422"/>
                </a:solidFill>
                <a:latin typeface="Courier"/>
              </a:rPr>
              <a:t>data =</a:t>
            </a:r>
            <a:r>
              <a:rPr>
                <a:solidFill>
                  <a:srgbClr val="003B4F"/>
                </a:solidFill>
                <a:latin typeface="Courier"/>
              </a:rPr>
              <a:t> dragons) </a:t>
            </a:r>
            <a:br/>
            <a:br/>
            <a:r>
              <a:rPr>
                <a:solidFill>
                  <a:srgbClr val="4758AB"/>
                </a:solidFill>
                <a:latin typeface="Courier"/>
              </a:rPr>
              <a:t>summary</a:t>
            </a:r>
            <a:r>
              <a:rPr>
                <a:solidFill>
                  <a:srgbClr val="003B4F"/>
                </a:solidFill>
                <a:latin typeface="Courier"/>
              </a:rPr>
              <a:t>(mixed.ranslope)</a:t>
            </a:r>
          </a:p>
          <a:p>
            <a:pPr lvl="0" indent="0">
              <a:buNone/>
            </a:pPr>
            <a:r>
              <a:rPr>
                <a:latin typeface="Courier"/>
              </a:rPr>
              <a:t>Linear mixed model fit by REML ['lmerMod']
Formula: testScore ~ bodyLength2 + (1 + bodyLength2 | mountainRange/site)
   Data: dragons
REML criterion at convergence: 3968.4
Scaled residuals: 
    Min      1Q  Median      3Q     Max 
-3.2654 -0.6737 -0.0200  0.6931  2.8432 
Random effects:
 Groups             Name        Variance Std.Dev. Corr 
 site:mountainRange (Intercept)  19.8156  4.4515       
                    bodyLength2   0.7178  0.8472  1.00 
 mountainRange      (Intercept) 310.9691 17.6343       
                    bodyLength2   6.1119  2.4722  -1.00
 Residual                       208.5025 14.4396       
Number of obs: 480, groups:  site:mountainRange, 24; mountainRange, 8
Fixed effects:
            Estimate Std. Error t value
(Intercept)  51.4263     6.3408   8.110
bodyLength2   0.6691     1.8729   0.357
Correlation of Fixed Effects:
            (Intr)
bodyLength2 -0.461
optimizer (nloptwrap) convergence code: 0 (OK)
boundary (singular) fit: see help('isSingular')</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slopes and Random intercept</a:t>
            </a:r>
          </a:p>
        </p:txBody>
      </p:sp>
      <p:pic>
        <p:nvPicPr>
          <p:cNvPr descr="Hierarchical_Linear_Models_files/figure-pptx/unnamed-chunk-2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3: Model interpretation</a:t>
            </a:r>
          </a:p>
        </p:txBody>
      </p:sp>
      <p:sp>
        <p:nvSpPr>
          <p:cNvPr id="3" name="Content Placeholder 2"/>
          <p:cNvSpPr>
            <a:spLocks noGrp="1"/>
          </p:cNvSpPr>
          <p:nvPr>
            <p:ph idx="1"/>
          </p:nvPr>
        </p:nvSpPr>
        <p:spPr/>
        <p:txBody>
          <a:bodyPr/>
          <a:lstStyle/>
          <a:p>
            <a:pPr lvl="0" indent="0">
              <a:buNone/>
            </a:pPr>
            <a:r>
              <a:rPr>
                <a:solidFill>
                  <a:srgbClr val="4758AB"/>
                </a:solidFill>
                <a:latin typeface="Courier"/>
              </a:rPr>
              <a:t>library</a:t>
            </a:r>
            <a:r>
              <a:rPr>
                <a:solidFill>
                  <a:srgbClr val="003B4F"/>
                </a:solidFill>
                <a:latin typeface="Courier"/>
              </a:rPr>
              <a:t>(stargazer)</a:t>
            </a:r>
            <a:br/>
            <a:r>
              <a:rPr>
                <a:solidFill>
                  <a:srgbClr val="4758AB"/>
                </a:solidFill>
                <a:latin typeface="Courier"/>
              </a:rPr>
              <a:t>stargazer</a:t>
            </a:r>
            <a:r>
              <a:rPr>
                <a:solidFill>
                  <a:srgbClr val="003B4F"/>
                </a:solidFill>
                <a:latin typeface="Courier"/>
              </a:rPr>
              <a:t>(mixed.lmer2,</a:t>
            </a:r>
            <a:b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a:t>
            </a:r>
            <a:r>
              <a:rPr>
                <a:solidFill>
                  <a:srgbClr val="657422"/>
                </a:solidFill>
                <a:latin typeface="Courier"/>
              </a:rPr>
              <a:t>type=</a:t>
            </a:r>
            <a:r>
              <a:rPr>
                <a:solidFill>
                  <a:srgbClr val="20794D"/>
                </a:solidFill>
                <a:latin typeface="Courier"/>
              </a:rPr>
              <a:t>"text"</a:t>
            </a:r>
            <a:r>
              <a:rPr>
                <a:solidFill>
                  <a:srgbClr val="003B4F"/>
                </a:solidFill>
                <a:latin typeface="Courier"/>
              </a:rPr>
              <a:t>,</a:t>
            </a:r>
            <a:br/>
            <a:r>
              <a:rPr>
                <a:solidFill>
                  <a:srgbClr val="003B4F"/>
                </a:solidFill>
                <a:latin typeface="Courier"/>
              </a:rPr>
              <a:t>          </a:t>
            </a:r>
            <a:r>
              <a:rPr>
                <a:solidFill>
                  <a:srgbClr val="657422"/>
                </a:solidFill>
                <a:latin typeface="Courier"/>
              </a:rPr>
              <a:t>star.cutoffs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0.05</a:t>
            </a:r>
            <a:r>
              <a:rPr>
                <a:solidFill>
                  <a:srgbClr val="003B4F"/>
                </a:solidFill>
                <a:latin typeface="Courier"/>
              </a:rPr>
              <a:t>, </a:t>
            </a:r>
            <a:r>
              <a:rPr>
                <a:solidFill>
                  <a:srgbClr val="AD0000"/>
                </a:solidFill>
                <a:latin typeface="Courier"/>
              </a:rPr>
              <a:t>0.01</a:t>
            </a:r>
            <a:r>
              <a:rPr>
                <a:solidFill>
                  <a:srgbClr val="003B4F"/>
                </a:solidFill>
                <a:latin typeface="Courier"/>
              </a:rPr>
              <a:t>, </a:t>
            </a:r>
            <a:r>
              <a:rPr>
                <a:solidFill>
                  <a:srgbClr val="AD0000"/>
                </a:solidFill>
                <a:latin typeface="Courier"/>
              </a:rPr>
              <a:t>0.001</a:t>
            </a:r>
            <a:r>
              <a:rPr>
                <a:solidFill>
                  <a:srgbClr val="003B4F"/>
                </a:solidFill>
                <a:latin typeface="Courier"/>
              </a:rPr>
              <a:t>),</a:t>
            </a:r>
            <a:br/>
            <a:r>
              <a:rPr>
                <a:solidFill>
                  <a:srgbClr val="003B4F"/>
                </a:solidFill>
                <a:latin typeface="Courier"/>
              </a:rPr>
              <a:t>          </a:t>
            </a:r>
            <a:r>
              <a:rPr>
                <a:solidFill>
                  <a:srgbClr val="657422"/>
                </a:solidFill>
                <a:latin typeface="Courier"/>
              </a:rPr>
              <a:t>digit.separator =</a:t>
            </a:r>
            <a:r>
              <a:rPr>
                <a:solidFill>
                  <a:srgbClr val="003B4F"/>
                </a:solidFill>
                <a:latin typeface="Courier"/>
              </a:rPr>
              <a:t> </a:t>
            </a:r>
            <a:r>
              <a:rPr>
                <a:solidFill>
                  <a:srgbClr val="20794D"/>
                </a:solidFill>
                <a:latin typeface="Courier"/>
              </a:rPr>
              <a:t>""</a:t>
            </a:r>
            <a:r>
              <a:rPr>
                <a:solidFill>
                  <a:srgbClr val="003B4F"/>
                </a:solidFill>
                <a:latin typeface="Courier"/>
              </a:rPr>
              <a:t>)</a:t>
            </a:r>
          </a:p>
          <a:p>
            <a:pPr lvl="0" indent="0">
              <a:buNone/>
            </a:pPr>
            <a:r>
              <a:rPr>
                <a:latin typeface="Courier"/>
              </a:rPr>
              <a:t>
=================================================
                         Dependent variable:     
                    -----------------------------
                              testScore          
-------------------------------------------------
bodyLength2                     0.831            
                               (1.681)           
Constant                      50.386***          
                               (6.507)           
-------------------------------------------------
Observations                     480             
Log Likelihood                -1985.195          
Akaike Inf. Crit.             3980.389           
Bayesian Inf. Crit.           4001.258           
=================================================
Note:               *p&lt;0.05; **p&lt;0.01; ***p&lt;0.001</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Visualization</a:t>
            </a:r>
          </a:p>
        </p:txBody>
      </p:sp>
      <p:sp>
        <p:nvSpPr>
          <p:cNvPr id="3" name="Content Placeholder 2"/>
          <p:cNvSpPr>
            <a:spLocks noGrp="1"/>
          </p:cNvSpPr>
          <p:nvPr>
            <p:ph idx="1"/>
          </p:nvPr>
        </p:nvSpPr>
        <p:spPr/>
        <p:txBody>
          <a:bodyPr/>
          <a:lstStyle/>
          <a:p>
            <a:pPr lvl="0" indent="0">
              <a:buNone/>
            </a:pPr>
            <a:r>
              <a:rPr>
                <a:solidFill>
                  <a:srgbClr val="4758AB"/>
                </a:solidFill>
                <a:latin typeface="Courier"/>
              </a:rPr>
              <a:t>library</a:t>
            </a:r>
            <a:r>
              <a:rPr>
                <a:solidFill>
                  <a:srgbClr val="003B4F"/>
                </a:solidFill>
                <a:latin typeface="Courier"/>
              </a:rPr>
              <a:t>(ggeffects)</a:t>
            </a:r>
            <a:br/>
            <a:br/>
            <a:r>
              <a:rPr>
                <a:solidFill>
                  <a:srgbClr val="5E5E5E"/>
                </a:solidFill>
                <a:latin typeface="Courier"/>
              </a:rPr>
              <a:t># Extract the prediction data frame</a:t>
            </a:r>
            <a:br/>
            <a:r>
              <a:rPr>
                <a:solidFill>
                  <a:srgbClr val="003B4F"/>
                </a:solidFill>
                <a:latin typeface="Courier"/>
              </a:rPr>
              <a:t>pred.mm &lt;- </a:t>
            </a:r>
            <a:r>
              <a:rPr>
                <a:solidFill>
                  <a:srgbClr val="4758AB"/>
                </a:solidFill>
                <a:latin typeface="Courier"/>
              </a:rPr>
              <a:t>ggpredict</a:t>
            </a:r>
            <a:r>
              <a:rPr>
                <a:solidFill>
                  <a:srgbClr val="003B4F"/>
                </a:solidFill>
                <a:latin typeface="Courier"/>
              </a:rPr>
              <a:t>(mixed.lmer2, </a:t>
            </a:r>
            <a:r>
              <a:rPr>
                <a:solidFill>
                  <a:srgbClr val="657422"/>
                </a:solidFill>
                <a:latin typeface="Courier"/>
              </a:rPr>
              <a:t>terms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"bodyLength2"</a:t>
            </a:r>
            <a:r>
              <a:rPr>
                <a:solidFill>
                  <a:srgbClr val="003B4F"/>
                </a:solidFill>
                <a:latin typeface="Courier"/>
              </a:rPr>
              <a:t>))  </a:t>
            </a:r>
            <a:r>
              <a:rPr>
                <a:solidFill>
                  <a:srgbClr val="5E5E5E"/>
                </a:solidFill>
                <a:latin typeface="Courier"/>
              </a:rPr>
              <a:t># this gives overall predictions for the model</a:t>
            </a:r>
            <a:br/>
            <a:r>
              <a:rPr>
                <a:solidFill>
                  <a:srgbClr val="4758AB"/>
                </a:solidFill>
                <a:latin typeface="Courier"/>
              </a:rPr>
              <a:t>head</a:t>
            </a:r>
            <a:r>
              <a:rPr>
                <a:solidFill>
                  <a:srgbClr val="003B4F"/>
                </a:solidFill>
                <a:latin typeface="Courier"/>
              </a:rPr>
              <a:t>(pred.mm)</a:t>
            </a:r>
          </a:p>
          <a:p>
            <a:pPr lvl="0" indent="0">
              <a:buNone/>
            </a:pPr>
            <a:r>
              <a:rPr>
                <a:latin typeface="Courier"/>
              </a:rPr>
              <a:t># Predicted values of testScore
bodyLength2 | Predicted |       95% CI
--------------------------------------
         -3 |     47.89 | 31.72, 64.07
         -2 |     48.72 | 34.33, 63.12
         -1 |     49.56 | 36.35, 62.76
          0 |     50.39 | 37.60, 63.17
          1 |     51.22 | 38.01, 64.42
          2 |     52.05 | 37.66, 66.44
Adjusted for:
*          site = 0 (population-level)
* mountainRange = 0 (population-level)</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Visualization</a:t>
            </a:r>
          </a:p>
        </p:txBody>
      </p:sp>
      <p:sp>
        <p:nvSpPr>
          <p:cNvPr id="3" name="Content Placeholder 2"/>
          <p:cNvSpPr>
            <a:spLocks noGrp="1"/>
          </p:cNvSpPr>
          <p:nvPr>
            <p:ph idx="1"/>
          </p:nvPr>
        </p:nvSpPr>
        <p:spPr/>
        <p:txBody>
          <a:bodyPr/>
          <a:lstStyle/>
          <a:p>
            <a:pPr lvl="0" indent="0">
              <a:buNone/>
            </a:pPr>
            <a:r>
              <a:rPr>
                <a:solidFill>
                  <a:srgbClr val="5E5E5E"/>
                </a:solidFill>
                <a:latin typeface="Courier"/>
              </a:rPr>
              <a:t># Plot the predictions </a:t>
            </a:r>
            <a:br/>
            <a:r>
              <a:rPr>
                <a:solidFill>
                  <a:srgbClr val="003B4F"/>
                </a:solidFill>
                <a:latin typeface="Courier"/>
              </a:rPr>
              <a:t>p&lt;-</a:t>
            </a:r>
            <a:r>
              <a:rPr>
                <a:solidFill>
                  <a:srgbClr val="4758AB"/>
                </a:solidFill>
                <a:latin typeface="Courier"/>
              </a:rPr>
              <a:t>ggplot</a:t>
            </a:r>
            <a:r>
              <a:rPr>
                <a:solidFill>
                  <a:srgbClr val="003B4F"/>
                </a:solidFill>
                <a:latin typeface="Courier"/>
              </a:rPr>
              <a:t>(pred.mm) </a:t>
            </a:r>
            <a:r>
              <a:rPr>
                <a:solidFill>
                  <a:srgbClr val="5E5E5E"/>
                </a:solidFill>
                <a:latin typeface="Courier"/>
              </a:rPr>
              <a:t>+</a:t>
            </a:r>
            <a:br/>
            <a:r>
              <a:rPr>
                <a:solidFill>
                  <a:srgbClr val="003B4F"/>
                </a:solidFill>
                <a:latin typeface="Courier"/>
              </a:rPr>
              <a:t>    </a:t>
            </a:r>
            <a:r>
              <a:rPr>
                <a:solidFill>
                  <a:srgbClr val="5E5E5E"/>
                </a:solidFill>
                <a:latin typeface="Courier"/>
              </a:rPr>
              <a:t># slope</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x, </a:t>
            </a:r>
            <a:r>
              <a:rPr>
                <a:solidFill>
                  <a:srgbClr val="657422"/>
                </a:solidFill>
                <a:latin typeface="Courier"/>
              </a:rPr>
              <a:t>y =</a:t>
            </a:r>
            <a:r>
              <a:rPr>
                <a:solidFill>
                  <a:srgbClr val="003B4F"/>
                </a:solidFill>
                <a:latin typeface="Courier"/>
              </a:rPr>
              <a:t> predicted)) </a:t>
            </a:r>
            <a:r>
              <a:rPr>
                <a:solidFill>
                  <a:srgbClr val="5E5E5E"/>
                </a:solidFill>
                <a:latin typeface="Courier"/>
              </a:rPr>
              <a:t>+</a:t>
            </a:r>
            <a:br/>
            <a:r>
              <a:rPr>
                <a:solidFill>
                  <a:srgbClr val="003B4F"/>
                </a:solidFill>
                <a:latin typeface="Courier"/>
              </a:rPr>
              <a:t>    </a:t>
            </a:r>
            <a:r>
              <a:rPr>
                <a:solidFill>
                  <a:srgbClr val="5E5E5E"/>
                </a:solidFill>
                <a:latin typeface="Courier"/>
              </a:rPr>
              <a:t># error band</a:t>
            </a:r>
            <a:br/>
            <a:r>
              <a:rPr>
                <a:solidFill>
                  <a:srgbClr val="003B4F"/>
                </a:solidFill>
                <a:latin typeface="Courier"/>
              </a:rPr>
              <a:t>    </a:t>
            </a:r>
            <a:r>
              <a:rPr>
                <a:solidFill>
                  <a:srgbClr val="4758AB"/>
                </a:solidFill>
                <a:latin typeface="Courier"/>
              </a:rPr>
              <a:t>geom_ribbon</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x,</a:t>
            </a:r>
            <a:br/>
            <a:r>
              <a:rPr>
                <a:solidFill>
                  <a:srgbClr val="003B4F"/>
                </a:solidFill>
                <a:latin typeface="Courier"/>
              </a:rPr>
              <a:t>        </a:t>
            </a:r>
            <a:r>
              <a:rPr>
                <a:solidFill>
                  <a:srgbClr val="657422"/>
                </a:solidFill>
                <a:latin typeface="Courier"/>
              </a:rPr>
              <a:t>ymin =</a:t>
            </a:r>
            <a:r>
              <a:rPr>
                <a:solidFill>
                  <a:srgbClr val="003B4F"/>
                </a:solidFill>
                <a:latin typeface="Courier"/>
              </a:rPr>
              <a:t> predicted </a:t>
            </a:r>
            <a:r>
              <a:rPr>
                <a:solidFill>
                  <a:srgbClr val="5E5E5E"/>
                </a:solidFill>
                <a:latin typeface="Courier"/>
              </a:rPr>
              <a:t>-</a:t>
            </a:r>
            <a:r>
              <a:rPr>
                <a:solidFill>
                  <a:srgbClr val="003B4F"/>
                </a:solidFill>
                <a:latin typeface="Courier"/>
              </a:rPr>
              <a:t> std.error,</a:t>
            </a:r>
            <a:br/>
            <a:r>
              <a:rPr>
                <a:solidFill>
                  <a:srgbClr val="003B4F"/>
                </a:solidFill>
                <a:latin typeface="Courier"/>
              </a:rPr>
              <a:t>        </a:t>
            </a:r>
            <a:r>
              <a:rPr>
                <a:solidFill>
                  <a:srgbClr val="657422"/>
                </a:solidFill>
                <a:latin typeface="Courier"/>
              </a:rPr>
              <a:t>ymax =</a:t>
            </a:r>
            <a:r>
              <a:rPr>
                <a:solidFill>
                  <a:srgbClr val="003B4F"/>
                </a:solidFill>
                <a:latin typeface="Courier"/>
              </a:rPr>
              <a:t> predicted </a:t>
            </a:r>
            <a:r>
              <a:rPr>
                <a:solidFill>
                  <a:srgbClr val="5E5E5E"/>
                </a:solidFill>
                <a:latin typeface="Courier"/>
              </a:rPr>
              <a:t>+</a:t>
            </a:r>
            <a:r>
              <a:rPr>
                <a:solidFill>
                  <a:srgbClr val="003B4F"/>
                </a:solidFill>
                <a:latin typeface="Courier"/>
              </a:rPr>
              <a:t> std.error</a:t>
            </a:r>
            <a:br/>
            <a:r>
              <a:rPr>
                <a:solidFill>
                  <a:srgbClr val="003B4F"/>
                </a:solidFill>
                <a:latin typeface="Courier"/>
              </a:rPr>
              <a:t>      ),</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"lightgrey"</a:t>
            </a:r>
            <a:r>
              <a:rPr>
                <a:solidFill>
                  <a:srgbClr val="003B4F"/>
                </a:solidFill>
                <a:latin typeface="Courier"/>
              </a:rPr>
              <a:t>,</a:t>
            </a:r>
            <a:b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0.5</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adding the raw data (scaled values)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dragons,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bodyLength2, </a:t>
            </a:r>
            <a:r>
              <a:rPr>
                <a:solidFill>
                  <a:srgbClr val="657422"/>
                </a:solidFill>
                <a:latin typeface="Courier"/>
              </a:rPr>
              <a:t>y =</a:t>
            </a:r>
            <a:r>
              <a:rPr>
                <a:solidFill>
                  <a:srgbClr val="003B4F"/>
                </a:solidFill>
                <a:latin typeface="Courier"/>
              </a:rPr>
              <a:t> testScore, </a:t>
            </a:r>
            <a:r>
              <a:rPr>
                <a:solidFill>
                  <a:srgbClr val="657422"/>
                </a:solidFill>
                <a:latin typeface="Courier"/>
              </a:rPr>
              <a:t>colour =</a:t>
            </a:r>
            <a:r>
              <a:rPr>
                <a:solidFill>
                  <a:srgbClr val="003B4F"/>
                </a:solidFill>
                <a:latin typeface="Courier"/>
              </a:rPr>
              <a:t> mountainRange))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"Body Length (indexed)"</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"Test Score"</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"Body length does not affect intelligence in dragons"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Visualization</a:t>
            </a:r>
          </a:p>
        </p:txBody>
      </p:sp>
      <p:pic>
        <p:nvPicPr>
          <p:cNvPr descr="Hierarchical_Linear_Models_files/figure-pptx/unnamed-chunk-3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Visualization</a:t>
            </a:r>
          </a:p>
        </p:txBody>
      </p:sp>
      <p:sp>
        <p:nvSpPr>
          <p:cNvPr id="3" name="Content Placeholder 2"/>
          <p:cNvSpPr>
            <a:spLocks noGrp="1"/>
          </p:cNvSpPr>
          <p:nvPr>
            <p:ph idx="1"/>
          </p:nvPr>
        </p:nvSpPr>
        <p:spPr/>
        <p:txBody>
          <a:bodyPr/>
          <a:lstStyle/>
          <a:p>
            <a:pPr lvl="0" indent="0">
              <a:buNone/>
            </a:pPr>
            <a:r>
              <a:rPr>
                <a:solidFill>
                  <a:srgbClr val="003B4F"/>
                </a:solidFill>
                <a:latin typeface="Courier"/>
              </a:rPr>
              <a:t>p&lt;-</a:t>
            </a:r>
            <a:br/>
            <a:r>
              <a:rPr>
                <a:solidFill>
                  <a:srgbClr val="003B4F"/>
                </a:solidFill>
                <a:latin typeface="Courier"/>
              </a:rPr>
              <a:t>  </a:t>
            </a:r>
            <a:r>
              <a:rPr>
                <a:solidFill>
                  <a:srgbClr val="4758AB"/>
                </a:solidFill>
                <a:latin typeface="Courier"/>
              </a:rPr>
              <a:t>ggpredict</a:t>
            </a:r>
            <a:r>
              <a:rPr>
                <a:solidFill>
                  <a:srgbClr val="003B4F"/>
                </a:solidFill>
                <a:latin typeface="Courier"/>
              </a:rPr>
              <a:t>(mixed.lmer2, </a:t>
            </a:r>
            <a:r>
              <a:rPr>
                <a:solidFill>
                  <a:srgbClr val="657422"/>
                </a:solidFill>
                <a:latin typeface="Courier"/>
              </a:rPr>
              <a:t>terms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"bodyLength2"</a:t>
            </a:r>
            <a:r>
              <a:rPr>
                <a:solidFill>
                  <a:srgbClr val="003B4F"/>
                </a:solidFill>
                <a:latin typeface="Courier"/>
              </a:rPr>
              <a:t>, </a:t>
            </a:r>
            <a:r>
              <a:rPr>
                <a:solidFill>
                  <a:srgbClr val="20794D"/>
                </a:solidFill>
                <a:latin typeface="Courier"/>
              </a:rPr>
              <a:t>"mountainRange"</a:t>
            </a:r>
            <a:r>
              <a:rPr>
                <a:solidFill>
                  <a:srgbClr val="003B4F"/>
                </a:solidFill>
                <a:latin typeface="Courier"/>
              </a:rPr>
              <a:t>),</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"random"</a:t>
            </a:r>
            <a:r>
              <a:rPr>
                <a:solidFill>
                  <a:srgbClr val="003B4F"/>
                </a:solidFill>
                <a:latin typeface="Courier"/>
              </a:rPr>
              <a:t>)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plot</a:t>
            </a:r>
            <a:r>
              <a:rPr>
                <a:solidFill>
                  <a:srgbClr val="003B4F"/>
                </a:solidFill>
                <a:latin typeface="Courier"/>
              </a:rPr>
              <a:t>(</a:t>
            </a:r>
            <a:r>
              <a:rPr>
                <a:solidFill>
                  <a:srgbClr val="657422"/>
                </a:solidFill>
                <a:latin typeface="Courier"/>
              </a:rPr>
              <a:t>show_ci =</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"Body Length"</a:t>
            </a: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"Test Score"</a:t>
            </a:r>
            <a:r>
              <a:rPr>
                <a:solidFill>
                  <a:srgbClr val="003B4F"/>
                </a:solidFill>
                <a:latin typeface="Courier"/>
              </a:rPr>
              <a:t>, </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body size on intelligence in dragons"</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4. Visualization</a:t>
            </a:r>
          </a:p>
        </p:txBody>
      </p:sp>
      <p:pic>
        <p:nvPicPr>
          <p:cNvPr descr="Hierarchical_Linear_Models_files/figure-pptx/unnamed-chunk-3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Additional ressources</a:t>
            </a:r>
          </a:p>
        </p:txBody>
      </p:sp>
      <p:sp>
        <p:nvSpPr>
          <p:cNvPr id="3" name="Content Placeholder 2"/>
          <p:cNvSpPr>
            <a:spLocks noGrp="1"/>
          </p:cNvSpPr>
          <p:nvPr>
            <p:ph idx="1"/>
          </p:nvPr>
        </p:nvSpPr>
        <p:spPr/>
        <p:txBody>
          <a:bodyPr/>
          <a:lstStyle/>
          <a:p>
            <a:pPr lvl="0" indent="0" marL="0">
              <a:buNone/>
            </a:pPr>
            <a:r>
              <a:rPr/>
              <a:t>Popular libraries for (G)LMMs:</a:t>
            </a:r>
          </a:p>
          <a:p>
            <a:pPr lvl="0"/>
            <a:r>
              <a:rPr/>
              <a:t>Frequentist : </a:t>
            </a:r>
            <a:r>
              <a:rPr>
                <a:latin typeface="Courier"/>
              </a:rPr>
              <a:t>nlme</a:t>
            </a:r>
            <a:r>
              <a:rPr/>
              <a:t>, </a:t>
            </a:r>
            <a:r>
              <a:rPr>
                <a:latin typeface="Courier"/>
              </a:rPr>
              <a:t>lme4</a:t>
            </a:r>
            <a:r>
              <a:rPr/>
              <a:t>, </a:t>
            </a:r>
            <a:r>
              <a:rPr>
                <a:latin typeface="Courier"/>
              </a:rPr>
              <a:t>glmmTMB</a:t>
            </a:r>
          </a:p>
          <a:p>
            <a:pPr lvl="0"/>
            <a:r>
              <a:rPr/>
              <a:t>Bayesian : </a:t>
            </a:r>
            <a:r>
              <a:rPr>
                <a:latin typeface="Courier"/>
              </a:rPr>
              <a:t>brms</a:t>
            </a:r>
            <a:r>
              <a:rPr/>
              <a:t>, </a:t>
            </a:r>
            <a:r>
              <a:rPr>
                <a:latin typeface="Courier"/>
              </a:rPr>
              <a:t>rstan</a:t>
            </a:r>
            <a:r>
              <a:rPr/>
              <a:t>, </a:t>
            </a:r>
            <a:r>
              <a:rPr>
                <a:latin typeface="Courier"/>
              </a:rPr>
              <a:t>rstanarm</a:t>
            </a:r>
            <a:r>
              <a:rPr/>
              <a:t>, </a:t>
            </a:r>
            <a:r>
              <a:rPr>
                <a:latin typeface="Courier"/>
              </a:rPr>
              <a:t>MCMCglmm</a:t>
            </a:r>
          </a:p>
          <a:p>
            <a:pPr lvl="0"/>
            <a:r>
              <a:rPr/>
              <a:t>Nice visualization : </a:t>
            </a:r>
            <a:r>
              <a:rPr>
                <a:hlinkClick r:id="rId2"/>
              </a:rPr>
              <a:t>link</a:t>
            </a:r>
          </a:p>
          <a:p>
            <a:pPr lvl="0"/>
            <a:r>
              <a:rPr/>
              <a:t>Most of the material comes from : </a:t>
            </a:r>
            <a:r>
              <a:rPr>
                <a:hlinkClick r:id="rId3"/>
              </a:rPr>
              <a:t>Coding Club</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a:t>
            </a:r>
          </a:p>
        </p:txBody>
      </p:sp>
      <p:pic>
        <p:nvPicPr>
          <p:cNvPr descr="https://assets-global.website-files.com/647888ca92d03e3fca3f1ea0/647888ca92d03e3fca3f2376_shutterstock_792140977.jp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models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What is a linear model?</a:t>
                </a:r>
              </a:p>
              <a:p>
                <a:pPr lvl="0" indent="0" marL="0">
                  <a:buNone/>
                </a:pPr>
                <a:r>
                  <a:rPr/>
                  <a:t>Mathematical tool used to describe relationships between response variable and explanatory variable.</a:t>
                </a:r>
              </a:p>
              <a:p>
                <a:pPr lvl="0" indent="0" marL="0">
                  <a:buNone/>
                </a:pPr>
                <a:r>
                  <a:rPr/>
                  <a:t>In the simplest form is expressed as:</a:t>
                </a:r>
              </a:p>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r>
                      <m:t>X</m:t>
                    </m:r>
                    <m:r>
                      <m:rPr>
                        <m:sty m:val="p"/>
                      </m:rPr>
                      <m:t>+</m:t>
                    </m:r>
                    <m:r>
                      <m:t>ε</m:t>
                    </m:r>
                  </m:oMath>
                </a14:m>
                <a:r>
                  <a:rPr/>
                  <a:t>.</a:t>
                </a:r>
              </a:p>
            </p:txBody>
          </p:sp>
        </mc:Choice>
      </mc:AlternateContent>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indent="0" marL="0">
              <a:buNone/>
            </a:pPr>
            <a:r>
              <a:rPr/>
              <a:t>Now let’s practice …</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ITEX</a:t>
            </a:r>
          </a:p>
        </p:txBody>
      </p:sp>
      <p:sp>
        <p:nvSpPr>
          <p:cNvPr id="3" name="Content Placeholder 2"/>
          <p:cNvSpPr>
            <a:spLocks noGrp="1"/>
          </p:cNvSpPr>
          <p:nvPr>
            <p:ph idx="1"/>
          </p:nvPr>
        </p:nvSpPr>
        <p:spPr/>
        <p:txBody>
          <a:bodyPr/>
          <a:lstStyle/>
          <a:p>
            <a:pPr lvl="0" indent="0" marL="0">
              <a:buNone/>
            </a:pPr>
            <a:r>
              <a:rPr/>
              <a:t>We will be using a dataset from the ITEX network.</a:t>
            </a:r>
          </a:p>
          <a:p>
            <a:pPr lvl="0"/>
            <a:r>
              <a:rPr/>
              <a:t>ITEX is a long-term warming experiment that uses standardized protocols to examine impacts of warming on Arctic ecosystems.</a:t>
            </a:r>
          </a:p>
          <a:p>
            <a:pPr lvl="0"/>
            <a:r>
              <a:rPr/>
              <a:t>Established in the 1990s - vegetation monitoring over three decades.</a:t>
            </a:r>
          </a:p>
          <a:p>
            <a:pPr lvl="0"/>
            <a:r>
              <a:rPr/>
              <a:t>Uses a simple method that is easy to establish in the field - open top chambers</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ITEX</a:t>
            </a:r>
          </a:p>
        </p:txBody>
      </p:sp>
      <p:pic>
        <p:nvPicPr>
          <p:cNvPr descr="Hierarchical_Linear_Models_files/Figures/audkuluheidi.JP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look at the data</a:t>
            </a:r>
          </a:p>
        </p:txBody>
      </p:sp>
      <p:sp>
        <p:nvSpPr>
          <p:cNvPr id="3" name="Content Placeholder 2"/>
          <p:cNvSpPr>
            <a:spLocks noGrp="1"/>
          </p:cNvSpPr>
          <p:nvPr>
            <p:ph idx="1"/>
          </p:nvPr>
        </p:nvSpPr>
        <p:spPr/>
        <p:txBody>
          <a:bodyPr/>
          <a:lstStyle/>
          <a:p>
            <a:pPr lvl="0" indent="0">
              <a:buNone/>
            </a:pPr>
            <a:r>
              <a:rPr>
                <a:solidFill>
                  <a:srgbClr val="003B4F"/>
                </a:solidFill>
                <a:latin typeface="Courier"/>
              </a:rPr>
              <a:t>itex &lt;- </a:t>
            </a:r>
            <a:r>
              <a:rPr>
                <a:solidFill>
                  <a:srgbClr val="4758AB"/>
                </a:solidFill>
                <a:latin typeface="Courier"/>
              </a:rPr>
              <a:t>read_csv</a:t>
            </a:r>
            <a:r>
              <a:rPr>
                <a:solidFill>
                  <a:srgbClr val="003B4F"/>
                </a:solidFill>
                <a:latin typeface="Courier"/>
              </a:rPr>
              <a:t>(</a:t>
            </a:r>
            <a:r>
              <a:rPr>
                <a:solidFill>
                  <a:srgbClr val="20794D"/>
                </a:solidFill>
                <a:latin typeface="Courier"/>
              </a:rPr>
              <a:t>"Data/ITEX_diversity_data.csv"</a:t>
            </a:r>
            <a:r>
              <a:rPr>
                <a:solidFill>
                  <a:srgbClr val="003B4F"/>
                </a:solidFill>
                <a:latin typeface="Courier"/>
              </a:rPr>
              <a:t>)</a:t>
            </a:r>
          </a:p>
          <a:p>
            <a:pPr lvl="0" indent="0">
              <a:buNone/>
            </a:pPr>
            <a:r>
              <a:rPr>
                <a:solidFill>
                  <a:srgbClr val="4758AB"/>
                </a:solidFill>
                <a:latin typeface="Courier"/>
              </a:rPr>
              <a:t>head</a:t>
            </a:r>
            <a:r>
              <a:rPr>
                <a:solidFill>
                  <a:srgbClr val="003B4F"/>
                </a:solidFill>
                <a:latin typeface="Courier"/>
              </a:rPr>
              <a:t>(itex)</a:t>
            </a:r>
          </a:p>
          <a:p>
            <a:pPr lvl="0" indent="0">
              <a:buNone/>
            </a:pPr>
            <a:r>
              <a:rPr>
                <a:latin typeface="Courier"/>
              </a:rPr>
              <a:t># A tibble: 6 × 11
   ...1 SITE      SUBSITE     PLOT   YEAR TRTMT Latitude WarmQuarterTemp SppRich
  &lt;dbl&gt; &lt;chr&gt;     &lt;chr&gt;       &lt;chr&gt; &lt;dbl&gt; &lt;chr&gt;    &lt;dbl&gt;           &lt;dbl&gt;   &lt;dbl&gt;
1     1 ALEXFIORD ALEXFIORD:… Cas.…  2007 CTL       78.9            25.6       9
2     2 ALEXFIORD ALEXFIORD:… Cas.…  2007 CTL       78.9            25.6       9
3     3 ALEXFIORD ALEXFIORD:… Cas.…  2007 CTL       78.9            25.6       7
4     4 ALEXFIORD ALEXFIORD:… Cas.…  2007 CTL       78.9            25.6       8
5     5 ALEXFIORD ALEXFIORD:… Cas.…  2007 CTL       78.9            25.6       6
6     6 ALEXFIORD ALEXFIORD:… Cas.…  2007 CTL       78.9            25.6      10
# ℹ 2 more variables: `row_number()` &lt;dbl&gt;, PlotTemp &lt;dbl&gt;</a:t>
            </a:r>
          </a:p>
          <a:p>
            <a:pPr lvl="0" indent="0">
              <a:buNone/>
            </a:pPr>
            <a:r>
              <a:rPr>
                <a:solidFill>
                  <a:srgbClr val="4758AB"/>
                </a:solidFill>
                <a:latin typeface="Courier"/>
              </a:rPr>
              <a:t>length</a:t>
            </a:r>
            <a:r>
              <a:rPr>
                <a:solidFill>
                  <a:srgbClr val="003B4F"/>
                </a:solidFill>
                <a:latin typeface="Courier"/>
              </a:rPr>
              <a:t>(</a:t>
            </a:r>
            <a:r>
              <a:rPr>
                <a:solidFill>
                  <a:srgbClr val="4758AB"/>
                </a:solidFill>
                <a:latin typeface="Courier"/>
              </a:rPr>
              <a:t>unique</a:t>
            </a:r>
            <a:r>
              <a:rPr>
                <a:solidFill>
                  <a:srgbClr val="003B4F"/>
                </a:solidFill>
                <a:latin typeface="Courier"/>
              </a:rPr>
              <a:t>(itex</a:t>
            </a:r>
            <a:r>
              <a:rPr>
                <a:solidFill>
                  <a:srgbClr val="5E5E5E"/>
                </a:solidFill>
                <a:latin typeface="Courier"/>
              </a:rPr>
              <a:t>$</a:t>
            </a:r>
            <a:r>
              <a:rPr>
                <a:solidFill>
                  <a:srgbClr val="003B4F"/>
                </a:solidFill>
                <a:latin typeface="Courier"/>
              </a:rPr>
              <a:t>SITE)) </a:t>
            </a:r>
            <a:r>
              <a:rPr>
                <a:solidFill>
                  <a:srgbClr val="5E5E5E"/>
                </a:solidFill>
                <a:latin typeface="Courier"/>
              </a:rPr>
              <a:t>#this code tells you how many different samples we have within the SITE column</a:t>
            </a:r>
          </a:p>
          <a:p>
            <a:pPr lvl="0" indent="0">
              <a:buNone/>
            </a:pPr>
            <a:r>
              <a:rPr>
                <a:latin typeface="Courier"/>
              </a:rPr>
              <a:t>[1] 24</a:t>
            </a:r>
          </a:p>
          <a:p>
            <a:pPr lvl="0" indent="0">
              <a:buNone/>
            </a:pPr>
            <a:r>
              <a:rPr>
                <a:solidFill>
                  <a:srgbClr val="4758AB"/>
                </a:solidFill>
                <a:latin typeface="Courier"/>
              </a:rPr>
              <a:t>unique</a:t>
            </a:r>
            <a:r>
              <a:rPr>
                <a:solidFill>
                  <a:srgbClr val="003B4F"/>
                </a:solidFill>
                <a:latin typeface="Courier"/>
              </a:rPr>
              <a:t>(itex</a:t>
            </a:r>
            <a:r>
              <a:rPr>
                <a:solidFill>
                  <a:srgbClr val="5E5E5E"/>
                </a:solidFill>
                <a:latin typeface="Courier"/>
              </a:rPr>
              <a:t>$</a:t>
            </a:r>
            <a:r>
              <a:rPr>
                <a:solidFill>
                  <a:srgbClr val="003B4F"/>
                </a:solidFill>
                <a:latin typeface="Courier"/>
              </a:rPr>
              <a:t>SITE) </a:t>
            </a:r>
            <a:r>
              <a:rPr>
                <a:solidFill>
                  <a:srgbClr val="5E5E5E"/>
                </a:solidFill>
                <a:latin typeface="Courier"/>
              </a:rPr>
              <a:t>#you can also do this and then it gives you the name of all samples within the SITE column</a:t>
            </a:r>
          </a:p>
          <a:p>
            <a:pPr lvl="0" indent="0">
              <a:buNone/>
            </a:pPr>
            <a:r>
              <a:rPr>
                <a:latin typeface="Courier"/>
              </a:rPr>
              <a:t> [1] "ALEXFIORD"    "ANWR"         "ATQASUK"      "AUDKULUHEIDI" "BARROW"      
 [6] "BROOKS"       "BYLOT"        "DOVRE"        "ENDALEN"      "FAROE"       
[11] "GAVIA"        "KLUANE"       "KYTALYK"      "LATNJA"       "NIWOT"       
[16] "QHI"          "SADVENT"      "STEPSTONES"   "TAISETSU"     "THINGVELLIR" 
[21] "TIBET"        "TOOLIK"       "TORNGATS"     "VALBERCLA"   </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Exercises</a:t>
            </a:r>
          </a:p>
        </p:txBody>
      </p:sp>
      <p:sp>
        <p:nvSpPr>
          <p:cNvPr id="3" name="Content Placeholder 2"/>
          <p:cNvSpPr>
            <a:spLocks noGrp="1"/>
          </p:cNvSpPr>
          <p:nvPr>
            <p:ph idx="1"/>
          </p:nvPr>
        </p:nvSpPr>
        <p:spPr/>
        <p:txBody>
          <a:bodyPr/>
          <a:lstStyle/>
          <a:p>
            <a:pPr lvl="0" indent="0" marL="0">
              <a:buNone/>
            </a:pPr>
            <a:r>
              <a:rPr/>
              <a:t>Ex. 1 - Using the ITEX diversity dataset, what is the relationship between diversity and temperature across sites?</a:t>
            </a:r>
          </a:p>
          <a:p>
            <a:pPr lvl="0"/>
            <a:r>
              <a:rPr/>
              <a:t>Think about what will be the response variable, what to include as fixed effects and what to include as a random effect.</a:t>
            </a:r>
          </a:p>
          <a:p>
            <a:pPr lvl="0"/>
            <a:r>
              <a:rPr/>
              <a:t>Does the summary output correspond to the structure of the data? Think about how the data was sampled and how you structured your model.</a:t>
            </a:r>
          </a:p>
          <a:p>
            <a:pPr lvl="0" indent="0" marL="0">
              <a:buNone/>
            </a:pPr>
            <a:r>
              <a:rPr/>
              <a:t>Ex. 2 - What is the relationship between diversity and temperature WITHIN sites?</a:t>
            </a:r>
          </a:p>
          <a:p>
            <a:pPr lvl="0"/>
            <a:r>
              <a:rPr/>
              <a:t>Think about how to restructure your model based on the new question.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models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Some simple examples:</a:t>
                </a:r>
              </a:p>
              <a:p>
                <a:pPr lvl="0" indent="-342900" marL="342900">
                  <a:buAutoNum type="arabicPeriod"/>
                </a:pPr>
                <a:r>
                  <a:rPr/>
                  <a:t>Does soil nitrogen content influence plant productivity?</a:t>
                </a:r>
              </a:p>
              <a:p>
                <a:pPr lvl="0" indent="0" marL="0">
                  <a:buNone/>
                </a:pPr>
                <a:r>
                  <a:rPr/>
                  <a:t>Model: </a:t>
                </a:r>
                <a14:m>
                  <m:oMath xmlns:m="http://schemas.openxmlformats.org/officeDocument/2006/math">
                    <m:r>
                      <m:rPr>
                        <m:nor/>
                        <m:sty m:val="p"/>
                      </m:rPr>
                      <m:t>Plant biomass</m:t>
                    </m:r>
                    <m:r>
                      <m:rPr>
                        <m:sty m:val="p"/>
                      </m:rPr>
                      <m:t>=</m:t>
                    </m:r>
                    <m:sSub>
                      <m:e>
                        <m:r>
                          <m:t>β</m:t>
                        </m:r>
                      </m:e>
                      <m:sub>
                        <m:r>
                          <m:t>0</m:t>
                        </m:r>
                      </m:sub>
                    </m:sSub>
                    <m:r>
                      <m:rPr>
                        <m:sty m:val="p"/>
                      </m:rPr>
                      <m:t>+</m:t>
                    </m:r>
                    <m:sSub>
                      <m:e>
                        <m:r>
                          <m:t>β</m:t>
                        </m:r>
                      </m:e>
                      <m:sub>
                        <m:r>
                          <m:t>1</m:t>
                        </m:r>
                      </m:sub>
                    </m:sSub>
                    <m:r>
                      <m:rPr>
                        <m:sty m:val="p"/>
                      </m:rPr>
                      <m:t>*</m:t>
                    </m:r>
                    <m:r>
                      <m:rPr>
                        <m:nor/>
                        <m:sty m:val="p"/>
                      </m:rPr>
                      <m:t>Soil nitrogen</m:t>
                    </m:r>
                    <m:r>
                      <m:rPr>
                        <m:sty m:val="p"/>
                      </m:rPr>
                      <m:t>+</m:t>
                    </m:r>
                    <m:r>
                      <m:t>ε</m:t>
                    </m:r>
                  </m:oMath>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models</a:t>
            </a:r>
          </a:p>
        </p:txBody>
      </p:sp>
      <p:sp>
        <p:nvSpPr>
          <p:cNvPr id="3" name="Content Placeholder 2"/>
          <p:cNvSpPr>
            <a:spLocks noGrp="1"/>
          </p:cNvSpPr>
          <p:nvPr>
            <p:ph idx="1"/>
          </p:nvPr>
        </p:nvSpPr>
        <p:spPr/>
        <p:txBody>
          <a:bodyPr/>
          <a:lstStyle/>
          <a:p>
            <a:pPr lvl="0" indent="0" marL="0">
              <a:buNone/>
            </a:pPr>
            <a:r>
              <a:rPr/>
              <a:t>Some simple examples:</a:t>
            </a:r>
          </a:p>
          <a:p>
            <a:pPr lvl="0" indent="-342900" marL="342900">
              <a:buAutoNum type="arabicPeriod"/>
            </a:pPr>
            <a:r>
              <a:rPr/>
              <a:t>Does soil nitrogen content influence plant productivity?</a:t>
            </a:r>
          </a:p>
          <a:p>
            <a:pPr lvl="0" indent="0" marL="0">
              <a:buNone/>
            </a:pPr>
            <a:r>
              <a:rPr/>
              <a:t>Model: </a:t>
            </a:r>
            <a:r>
              <a:rPr/>
              <a:t>$\textbf{\textcolor{red}{Plant biomass}} = \beta_0 + \beta_1 \cdot \text{Soil nitrogen} + \varepsilon$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and Hierarchical Linear Models</dc:title>
  <dc:creator>Camila Pacheco; Katrín Björnsdóttir</dc:creator>
  <cp:keywords/>
  <dcterms:created xsi:type="dcterms:W3CDTF">2025-04-14T12:57:37Z</dcterms:created>
  <dcterms:modified xsi:type="dcterms:W3CDTF">2025-04-14T12:57:37Z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Mixed Models, and Multilevel Models, GLMMs, etc…</vt:lpwstr>
  </property>
  <property fmtid="{D5CDD505-2E9C-101B-9397-08002B2CF9AE}" pid="10" name="toc-title">
    <vt:lpwstr>Table of contents</vt:lpwstr>
  </property>
</Properties>
</file>