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0" r:id="rId1"/>
  </p:sldMasterIdLst>
  <p:sldIdLst>
    <p:sldId id="268" r:id="rId2"/>
    <p:sldId id="256" r:id="rId3"/>
    <p:sldId id="257" r:id="rId4"/>
    <p:sldId id="258" r:id="rId5"/>
    <p:sldId id="269" r:id="rId6"/>
    <p:sldId id="259" r:id="rId7"/>
    <p:sldId id="265" r:id="rId8"/>
    <p:sldId id="260" r:id="rId9"/>
    <p:sldId id="261"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1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156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3204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983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8164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723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6894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57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49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96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3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158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41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7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77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9/7/2022</a:t>
            </a:fld>
            <a:endParaRPr lang="en-US" dirty="0"/>
          </a:p>
        </p:txBody>
      </p:sp>
    </p:spTree>
    <p:extLst>
      <p:ext uri="{BB962C8B-B14F-4D97-AF65-F5344CB8AC3E}">
        <p14:creationId xmlns:p14="http://schemas.microsoft.com/office/powerpoint/2010/main" val="134528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329734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96148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346364" y="346364"/>
            <a:ext cx="9047018" cy="1477328"/>
          </a:xfrm>
          <a:prstGeom prst="rect">
            <a:avLst/>
          </a:prstGeom>
          <a:noFill/>
        </p:spPr>
        <p:txBody>
          <a:bodyPr wrap="square" rtlCol="0">
            <a:spAutoFit/>
          </a:bodyPr>
          <a:lstStyle/>
          <a:p>
            <a:r>
              <a:rPr lang="en-US" sz="3600" dirty="0">
                <a:solidFill>
                  <a:schemeClr val="accent1">
                    <a:lumMod val="50000"/>
                  </a:schemeClr>
                </a:solidFill>
                <a:latin typeface="Arial" panose="020B0604020202020204" pitchFamily="34" charset="0"/>
                <a:cs typeface="Arial" panose="020B0604020202020204" pitchFamily="34" charset="0"/>
              </a:rPr>
              <a:t>Top Iaas Providers who are providing IaaS cloud computing platform</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3" y="1823692"/>
            <a:ext cx="9739745" cy="5034308"/>
          </a:xfrm>
          <a:prstGeom prst="rect">
            <a:avLst/>
          </a:prstGeom>
        </p:spPr>
      </p:pic>
    </p:spTree>
    <p:extLst>
      <p:ext uri="{BB962C8B-B14F-4D97-AF65-F5344CB8AC3E}">
        <p14:creationId xmlns:p14="http://schemas.microsoft.com/office/powerpoint/2010/main" val="1913911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8255236"/>
              </p:ext>
            </p:extLst>
          </p:nvPr>
        </p:nvGraphicFramePr>
        <p:xfrm>
          <a:off x="0" y="2"/>
          <a:ext cx="12192000" cy="685799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68586513"/>
                    </a:ext>
                  </a:extLst>
                </a:gridCol>
                <a:gridCol w="4064000">
                  <a:extLst>
                    <a:ext uri="{9D8B030D-6E8A-4147-A177-3AD203B41FA5}">
                      <a16:colId xmlns:a16="http://schemas.microsoft.com/office/drawing/2014/main" val="679137882"/>
                    </a:ext>
                  </a:extLst>
                </a:gridCol>
                <a:gridCol w="4064000">
                  <a:extLst>
                    <a:ext uri="{9D8B030D-6E8A-4147-A177-3AD203B41FA5}">
                      <a16:colId xmlns:a16="http://schemas.microsoft.com/office/drawing/2014/main" val="1473406693"/>
                    </a:ext>
                  </a:extLst>
                </a:gridCol>
              </a:tblGrid>
              <a:tr h="960576">
                <a:tc>
                  <a:txBody>
                    <a:bodyPr/>
                    <a:lstStyle/>
                    <a:p>
                      <a:pPr algn="ctr" fontAlgn="t"/>
                      <a:r>
                        <a:rPr lang="en-US" sz="3200" dirty="0">
                          <a:solidFill>
                            <a:schemeClr val="bg2">
                              <a:lumMod val="10000"/>
                            </a:schemeClr>
                          </a:solidFill>
                          <a:effectLst/>
                          <a:latin typeface="Arial" panose="020B0604020202020204" pitchFamily="34" charset="0"/>
                          <a:cs typeface="Arial" panose="020B0604020202020204" pitchFamily="34" charset="0"/>
                        </a:rPr>
                        <a:t>IaaS Vendor</a:t>
                      </a:r>
                    </a:p>
                  </a:txBody>
                  <a:tcPr marL="114300" marR="114300" marT="114300" marB="114300"/>
                </a:tc>
                <a:tc>
                  <a:txBody>
                    <a:bodyPr/>
                    <a:lstStyle/>
                    <a:p>
                      <a:pPr algn="ctr"/>
                      <a:r>
                        <a:rPr lang="en-US" sz="3200" b="1" i="0" kern="1200" dirty="0" smtClean="0">
                          <a:solidFill>
                            <a:schemeClr val="tx2">
                              <a:lumMod val="50000"/>
                            </a:schemeClr>
                          </a:solidFill>
                          <a:effectLst/>
                          <a:latin typeface="Arial" panose="020B0604020202020204" pitchFamily="34" charset="0"/>
                          <a:ea typeface="+mn-ea"/>
                          <a:cs typeface="Arial" panose="020B0604020202020204" pitchFamily="34" charset="0"/>
                        </a:rPr>
                        <a:t>Iaas Solution</a:t>
                      </a:r>
                      <a:endParaRPr lang="en-US" sz="3200" dirty="0">
                        <a:solidFill>
                          <a:schemeClr val="tx2">
                            <a:lumMod val="50000"/>
                          </a:schemeClr>
                        </a:solidFill>
                        <a:latin typeface="Arial" panose="020B0604020202020204" pitchFamily="34" charset="0"/>
                        <a:cs typeface="Arial" panose="020B0604020202020204" pitchFamily="34" charset="0"/>
                      </a:endParaRPr>
                    </a:p>
                  </a:txBody>
                  <a:tcPr/>
                </a:tc>
                <a:tc>
                  <a:txBody>
                    <a:bodyPr/>
                    <a:lstStyle/>
                    <a:p>
                      <a:pPr algn="ctr"/>
                      <a:r>
                        <a:rPr lang="en-US" sz="3200" b="1" i="0" kern="1200" dirty="0" smtClean="0">
                          <a:solidFill>
                            <a:schemeClr val="bg2">
                              <a:lumMod val="10000"/>
                            </a:schemeClr>
                          </a:solidFill>
                          <a:effectLst/>
                          <a:latin typeface="Arial" panose="020B0604020202020204" pitchFamily="34" charset="0"/>
                          <a:ea typeface="+mn-ea"/>
                          <a:cs typeface="Arial" panose="020B0604020202020204" pitchFamily="34" charset="0"/>
                        </a:rPr>
                        <a:t>Details</a:t>
                      </a:r>
                      <a:endParaRPr lang="en-US" sz="3200" dirty="0">
                        <a:solidFill>
                          <a:schemeClr val="bg2">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0255387"/>
                  </a:ext>
                </a:extLst>
              </a:tr>
              <a:tr h="960576">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Amazon Web Services</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Elastic, Elastic Compute Cloud (EC2) MapReduce, Route 53, Virtual Private Cloud, etc.</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cloud computing platform pioneer, Amazon offers auto scaling, cloud monitoring, and load balancing features as part of its portfolio.</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1197641"/>
                  </a:ext>
                </a:extLst>
              </a:tr>
              <a:tr h="960576">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Netmagic Solutions</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Netmagic IaaS Cloud</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Netmagic runs from data centers in Mumbai, Chennai, and Bangalore, and a virtual data center in the United States. Plans are underway to extend services to West Asia.</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7729468"/>
                  </a:ext>
                </a:extLst>
              </a:tr>
              <a:tr h="960576">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Rackspace</a:t>
                      </a:r>
                      <a:endParaRPr lang="en-US" sz="1200" dirty="0">
                        <a:latin typeface="Arial" panose="020B0604020202020204" pitchFamily="34" charset="0"/>
                        <a:cs typeface="Arial" panose="020B0604020202020204" pitchFamily="34" charset="0"/>
                      </a:endParaRPr>
                    </a:p>
                  </a:txBody>
                  <a:tcPr/>
                </a:tc>
                <a:tc>
                  <a:txBody>
                    <a:bodyPr/>
                    <a:lstStyle/>
                    <a:p>
                      <a:r>
                        <a:rPr lang="fr-FR" sz="1200" b="0" i="0" kern="1200" dirty="0" smtClean="0">
                          <a:solidFill>
                            <a:schemeClr val="dk1"/>
                          </a:solidFill>
                          <a:effectLst/>
                          <a:latin typeface="Arial" panose="020B0604020202020204" pitchFamily="34" charset="0"/>
                          <a:ea typeface="+mn-ea"/>
                          <a:cs typeface="Arial" panose="020B0604020202020204" pitchFamily="34" charset="0"/>
                        </a:rPr>
                        <a:t>Cloud servers, cloud files, cloud sites, etc.</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The cloud computing platform vendor focuses primarily on enterprise-level hosting services.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1883683"/>
                  </a:ext>
                </a:extLst>
              </a:tr>
              <a:tr h="1094541">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Reliance Communications</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Reliance Internet Data Center</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RIDC supports both traditional hosting and cloud services, with data centers in Mumbai, Bangalore, Hyderabad, and Chennai. The cloud services offered by RIDC include IaaS and SaaS.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07767767"/>
                  </a:ext>
                </a:extLst>
              </a:tr>
              <a:tr h="960576">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Sify Technologies</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Sify IaaS</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Sify's cloud computing platform is powered by HP's converged infrastructure. The vendor offers all three types of cloud services: IaaS, PaaS, and SaaS.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9215083"/>
                  </a:ext>
                </a:extLst>
              </a:tr>
              <a:tr h="960576">
                <a:tc>
                  <a:txBody>
                    <a:bodyPr/>
                    <a:lstStyle/>
                    <a:p>
                      <a:pPr algn="just" fontAlgn="t"/>
                      <a:r>
                        <a:rPr lang="en-US" sz="1200" dirty="0">
                          <a:solidFill>
                            <a:srgbClr val="333333"/>
                          </a:solidFill>
                          <a:effectLst/>
                          <a:latin typeface="Arial" panose="020B0604020202020204" pitchFamily="34" charset="0"/>
                          <a:cs typeface="Arial" panose="020B0604020202020204" pitchFamily="34" charset="0"/>
                        </a:rPr>
                        <a:t>Tata Communications</a:t>
                      </a:r>
                    </a:p>
                  </a:txBody>
                  <a:tcPr marL="76200" marR="76200" marT="76200" marB="76200"/>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InstaCompute</a:t>
                      </a:r>
                      <a:endParaRPr lang="en-US" sz="1200" dirty="0">
                        <a:latin typeface="Arial" panose="020B0604020202020204" pitchFamily="34" charset="0"/>
                        <a:cs typeface="Arial" panose="020B0604020202020204" pitchFamily="34" charset="0"/>
                      </a:endParaRPr>
                    </a:p>
                  </a:txBody>
                  <a:tcPr/>
                </a:tc>
                <a:tc>
                  <a:txBody>
                    <a:bodyPr/>
                    <a:lstStyle/>
                    <a:p>
                      <a:r>
                        <a:rPr lang="en-US" sz="1200" b="0" i="0" kern="1200" dirty="0" smtClean="0">
                          <a:solidFill>
                            <a:schemeClr val="dk1"/>
                          </a:solidFill>
                          <a:effectLst/>
                          <a:latin typeface="Arial" panose="020B0604020202020204" pitchFamily="34" charset="0"/>
                          <a:ea typeface="+mn-ea"/>
                          <a:cs typeface="Arial" panose="020B0604020202020204" pitchFamily="34" charset="0"/>
                        </a:rPr>
                        <a:t>InstaCompute is Tata Communications' IaaS offering. InstaCompute data centers are located in Hyderabad and Singapore, with operations in both countries.</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7636869"/>
                  </a:ext>
                </a:extLst>
              </a:tr>
            </a:tbl>
          </a:graphicData>
        </a:graphic>
      </p:graphicFrame>
    </p:spTree>
    <p:extLst>
      <p:ext uri="{BB962C8B-B14F-4D97-AF65-F5344CB8AC3E}">
        <p14:creationId xmlns:p14="http://schemas.microsoft.com/office/powerpoint/2010/main" val="1677528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0221"/>
          <a:stretch/>
        </p:blipFill>
        <p:spPr>
          <a:xfrm>
            <a:off x="0" y="0"/>
            <a:ext cx="12192000" cy="6858000"/>
          </a:xfrm>
          <a:prstGeom prst="rect">
            <a:avLst/>
          </a:prstGeom>
        </p:spPr>
      </p:pic>
    </p:spTree>
    <p:extLst>
      <p:ext uri="{BB962C8B-B14F-4D97-AF65-F5344CB8AC3E}">
        <p14:creationId xmlns:p14="http://schemas.microsoft.com/office/powerpoint/2010/main" val="3189288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7615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761999" y="235527"/>
            <a:ext cx="8520545" cy="2862322"/>
          </a:xfrm>
          <a:prstGeom prst="rect">
            <a:avLst/>
          </a:prstGeom>
          <a:noFill/>
        </p:spPr>
        <p:txBody>
          <a:bodyPr wrap="square" rtlCol="0">
            <a:spAutoFit/>
          </a:bodyPr>
          <a:lstStyle/>
          <a:p>
            <a:r>
              <a:rPr lang="en-US" sz="4000" u="sng" dirty="0" smtClean="0">
                <a:solidFill>
                  <a:schemeClr val="accent1">
                    <a:lumMod val="50000"/>
                  </a:schemeClr>
                </a:solidFill>
                <a:latin typeface="Arial" panose="020B0604020202020204" pitchFamily="34" charset="0"/>
                <a:cs typeface="Arial" panose="020B0604020202020204" pitchFamily="34" charset="0"/>
              </a:rPr>
              <a:t>IAAS(Infrastructure as a service)</a:t>
            </a:r>
          </a:p>
          <a:p>
            <a:endParaRPr lang="en-US" sz="4000" u="sng" dirty="0">
              <a:solidFill>
                <a:schemeClr val="accent1">
                  <a:lumMod val="50000"/>
                </a:schemeClr>
              </a:solidFill>
              <a:latin typeface="Arial" panose="020B0604020202020204" pitchFamily="34" charset="0"/>
              <a:cs typeface="Arial" panose="020B0604020202020204" pitchFamily="34" charset="0"/>
            </a:endParaRPr>
          </a:p>
          <a:p>
            <a:r>
              <a:rPr lang="en-US" sz="2000" dirty="0" smtClean="0">
                <a:solidFill>
                  <a:srgbClr val="002060"/>
                </a:solidFill>
                <a:latin typeface="Arial" panose="020B0604020202020204" pitchFamily="34" charset="0"/>
                <a:cs typeface="Arial" panose="020B0604020202020204" pitchFamily="34" charset="0"/>
              </a:rPr>
              <a:t>Iaas </a:t>
            </a:r>
            <a:r>
              <a:rPr lang="en-US" sz="2000" dirty="0">
                <a:solidFill>
                  <a:srgbClr val="002060"/>
                </a:solidFill>
                <a:latin typeface="Arial" panose="020B0604020202020204" pitchFamily="34" charset="0"/>
                <a:cs typeface="Arial" panose="020B0604020202020204" pitchFamily="34" charset="0"/>
              </a:rPr>
              <a:t>is also known as </a:t>
            </a:r>
            <a:r>
              <a:rPr lang="en-US" sz="2000" b="1" dirty="0">
                <a:solidFill>
                  <a:schemeClr val="accent1">
                    <a:lumMod val="50000"/>
                  </a:schemeClr>
                </a:solidFill>
                <a:latin typeface="Arial" panose="020B0604020202020204" pitchFamily="34" charset="0"/>
                <a:cs typeface="Arial" panose="020B0604020202020204" pitchFamily="34" charset="0"/>
              </a:rPr>
              <a:t>Hardware as a Service (</a:t>
            </a:r>
            <a:r>
              <a:rPr lang="en-US" sz="2000" b="1" dirty="0" smtClean="0">
                <a:solidFill>
                  <a:schemeClr val="accent1">
                    <a:lumMod val="50000"/>
                  </a:schemeClr>
                </a:solidFill>
                <a:latin typeface="Arial" panose="020B0604020202020204" pitchFamily="34" charset="0"/>
                <a:cs typeface="Arial" panose="020B0604020202020204" pitchFamily="34" charset="0"/>
              </a:rPr>
              <a:t>HaaS)</a:t>
            </a:r>
            <a:r>
              <a:rPr lang="en-US" sz="2000" dirty="0" smtClean="0">
                <a:solidFill>
                  <a:schemeClr val="accent1">
                    <a:lumMod val="50000"/>
                  </a:schemeClr>
                </a:solidFill>
                <a:latin typeface="Arial" panose="020B0604020202020204" pitchFamily="34" charset="0"/>
                <a:cs typeface="Arial" panose="020B0604020202020204" pitchFamily="34" charset="0"/>
              </a:rPr>
              <a:t>.</a:t>
            </a:r>
            <a:r>
              <a:rPr lang="en-US" sz="2000" dirty="0" smtClean="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It is one of the layers of the cloud computing platform. It allows customers to outsource their IT infrastructures such as servers, networking, processing, storage, virtual machines, and other resources. Customers access these resources on the Internet using a pay-as-per use model.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69" y="3097849"/>
            <a:ext cx="5992837" cy="3331086"/>
          </a:xfrm>
          <a:prstGeom prst="ellipse">
            <a:avLst/>
          </a:prstGeom>
          <a:ln>
            <a:noFill/>
          </a:ln>
          <a:effectLst>
            <a:softEdge rad="112500"/>
          </a:effectLst>
        </p:spPr>
      </p:pic>
    </p:spTree>
    <p:extLst>
      <p:ext uri="{BB962C8B-B14F-4D97-AF65-F5344CB8AC3E}">
        <p14:creationId xmlns:p14="http://schemas.microsoft.com/office/powerpoint/2010/main" val="2767088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540327" y="415636"/>
            <a:ext cx="8312728" cy="5447645"/>
          </a:xfrm>
          <a:prstGeom prst="rect">
            <a:avLst/>
          </a:prstGeom>
          <a:noFill/>
        </p:spPr>
        <p:txBody>
          <a:bodyPr wrap="square" rtlCol="0">
            <a:spAutoFit/>
          </a:bodyPr>
          <a:lstStyle/>
          <a:p>
            <a:r>
              <a:rPr lang="en-US" sz="3600" dirty="0" smtClean="0">
                <a:solidFill>
                  <a:schemeClr val="accent1">
                    <a:lumMod val="50000"/>
                  </a:schemeClr>
                </a:solidFill>
                <a:latin typeface="Arial" panose="020B0604020202020204" pitchFamily="34" charset="0"/>
                <a:cs typeface="Arial" panose="020B0604020202020204" pitchFamily="34" charset="0"/>
              </a:rPr>
              <a:t>Characteristics of IAAS:</a:t>
            </a:r>
            <a:endParaRPr lang="en-US" sz="3600" dirty="0">
              <a:solidFill>
                <a:schemeClr val="accent1">
                  <a:lumMod val="50000"/>
                </a:schemeClr>
              </a:solidFill>
              <a:latin typeface="Arial" panose="020B0604020202020204" pitchFamily="34" charset="0"/>
              <a:cs typeface="Arial" panose="020B0604020202020204" pitchFamily="34" charset="0"/>
            </a:endParaRPr>
          </a:p>
          <a:p>
            <a:pPr marL="285750" indent="-285750">
              <a:buClr>
                <a:srgbClr val="002060"/>
              </a:buClr>
              <a:buFont typeface="Wingdings" panose="05000000000000000000" pitchFamily="2" charset="2"/>
              <a:buChar char="v"/>
            </a:pPr>
            <a:r>
              <a:rPr lang="en-US" sz="2400" dirty="0">
                <a:solidFill>
                  <a:srgbClr val="002060"/>
                </a:solidFill>
                <a:latin typeface="Arial" panose="020B0604020202020204" pitchFamily="34" charset="0"/>
                <a:cs typeface="Arial" panose="020B0604020202020204" pitchFamily="34" charset="0"/>
              </a:rPr>
              <a:t>Virtual machines with pre-installed </a:t>
            </a:r>
            <a:r>
              <a:rPr lang="en-US" sz="2400" dirty="0" smtClean="0">
                <a:solidFill>
                  <a:srgbClr val="002060"/>
                </a:solidFill>
                <a:latin typeface="Arial" panose="020B0604020202020204" pitchFamily="34" charset="0"/>
                <a:cs typeface="Arial" panose="020B0604020202020204" pitchFamily="34" charset="0"/>
              </a:rPr>
              <a:t>software.</a:t>
            </a:r>
          </a:p>
          <a:p>
            <a:pPr>
              <a:buClr>
                <a:srgbClr val="002060"/>
              </a:buClr>
            </a:pPr>
            <a:endParaRPr lang="en-US" sz="2400" dirty="0" smtClean="0">
              <a:solidFill>
                <a:srgbClr val="002060"/>
              </a:solidFill>
              <a:latin typeface="Arial" panose="020B0604020202020204" pitchFamily="34" charset="0"/>
              <a:cs typeface="Arial" panose="020B0604020202020204" pitchFamily="34" charset="0"/>
            </a:endParaRPr>
          </a:p>
          <a:p>
            <a:pPr marL="285750" indent="-285750">
              <a:buClr>
                <a:srgbClr val="002060"/>
              </a:buClr>
              <a:buFont typeface="Wingdings" panose="05000000000000000000" pitchFamily="2" charset="2"/>
              <a:buChar char="v"/>
            </a:pPr>
            <a:r>
              <a:rPr lang="en-US" sz="2400" dirty="0" smtClean="0">
                <a:solidFill>
                  <a:srgbClr val="002060"/>
                </a:solidFill>
                <a:latin typeface="Arial" panose="020B0604020202020204" pitchFamily="34" charset="0"/>
                <a:cs typeface="Arial" panose="020B0604020202020204" pitchFamily="34" charset="0"/>
              </a:rPr>
              <a:t>Virtual </a:t>
            </a:r>
            <a:r>
              <a:rPr lang="en-US" sz="2400" dirty="0">
                <a:solidFill>
                  <a:srgbClr val="002060"/>
                </a:solidFill>
                <a:latin typeface="Arial" panose="020B0604020202020204" pitchFamily="34" charset="0"/>
                <a:cs typeface="Arial" panose="020B0604020202020204" pitchFamily="34" charset="0"/>
              </a:rPr>
              <a:t>machines with pre-installed operating systems such as Windows, Linux, and </a:t>
            </a:r>
            <a:r>
              <a:rPr lang="en-US" sz="2400" dirty="0" smtClean="0">
                <a:solidFill>
                  <a:srgbClr val="002060"/>
                </a:solidFill>
                <a:latin typeface="Arial" panose="020B0604020202020204" pitchFamily="34" charset="0"/>
                <a:cs typeface="Arial" panose="020B0604020202020204" pitchFamily="34" charset="0"/>
              </a:rPr>
              <a:t>Solaris.</a:t>
            </a:r>
          </a:p>
          <a:p>
            <a:pPr>
              <a:buClr>
                <a:srgbClr val="002060"/>
              </a:buClr>
            </a:pPr>
            <a:endParaRPr lang="en-US" sz="2400" dirty="0" smtClean="0">
              <a:solidFill>
                <a:srgbClr val="002060"/>
              </a:solidFill>
              <a:latin typeface="Arial" panose="020B0604020202020204" pitchFamily="34" charset="0"/>
              <a:cs typeface="Arial" panose="020B0604020202020204" pitchFamily="34" charset="0"/>
            </a:endParaRPr>
          </a:p>
          <a:p>
            <a:pPr marL="285750" indent="-285750">
              <a:buClr>
                <a:srgbClr val="002060"/>
              </a:buClr>
              <a:buFont typeface="Wingdings" panose="05000000000000000000" pitchFamily="2" charset="2"/>
              <a:buChar char="v"/>
            </a:pPr>
            <a:r>
              <a:rPr lang="en-US" sz="2400" dirty="0" smtClean="0">
                <a:solidFill>
                  <a:srgbClr val="002060"/>
                </a:solidFill>
                <a:latin typeface="Arial" panose="020B0604020202020204" pitchFamily="34" charset="0"/>
                <a:cs typeface="Arial" panose="020B0604020202020204" pitchFamily="34" charset="0"/>
              </a:rPr>
              <a:t>On-demand </a:t>
            </a:r>
            <a:r>
              <a:rPr lang="en-US" sz="2400" dirty="0">
                <a:solidFill>
                  <a:srgbClr val="002060"/>
                </a:solidFill>
                <a:latin typeface="Arial" panose="020B0604020202020204" pitchFamily="34" charset="0"/>
                <a:cs typeface="Arial" panose="020B0604020202020204" pitchFamily="34" charset="0"/>
              </a:rPr>
              <a:t>availability of </a:t>
            </a:r>
            <a:r>
              <a:rPr lang="en-US" sz="2400" dirty="0" smtClean="0">
                <a:solidFill>
                  <a:srgbClr val="002060"/>
                </a:solidFill>
                <a:latin typeface="Arial" panose="020B0604020202020204" pitchFamily="34" charset="0"/>
                <a:cs typeface="Arial" panose="020B0604020202020204" pitchFamily="34" charset="0"/>
              </a:rPr>
              <a:t>resources</a:t>
            </a:r>
          </a:p>
          <a:p>
            <a:pPr>
              <a:buClr>
                <a:srgbClr val="002060"/>
              </a:buClr>
            </a:pPr>
            <a:endParaRPr lang="en-US" sz="2400" dirty="0" smtClean="0">
              <a:solidFill>
                <a:srgbClr val="002060"/>
              </a:solidFill>
              <a:latin typeface="Arial" panose="020B0604020202020204" pitchFamily="34" charset="0"/>
              <a:cs typeface="Arial" panose="020B0604020202020204" pitchFamily="34" charset="0"/>
            </a:endParaRPr>
          </a:p>
          <a:p>
            <a:pPr marL="285750" indent="-285750">
              <a:buClr>
                <a:srgbClr val="002060"/>
              </a:buClr>
              <a:buFont typeface="Wingdings" panose="05000000000000000000" pitchFamily="2" charset="2"/>
              <a:buChar char="v"/>
            </a:pPr>
            <a:r>
              <a:rPr lang="en-US" sz="2400" dirty="0" smtClean="0">
                <a:solidFill>
                  <a:srgbClr val="002060"/>
                </a:solidFill>
                <a:latin typeface="Arial" panose="020B0604020202020204" pitchFamily="34" charset="0"/>
                <a:cs typeface="Arial" panose="020B0604020202020204" pitchFamily="34" charset="0"/>
              </a:rPr>
              <a:t>Allows </a:t>
            </a:r>
            <a:r>
              <a:rPr lang="en-US" sz="2400" dirty="0">
                <a:solidFill>
                  <a:srgbClr val="002060"/>
                </a:solidFill>
                <a:latin typeface="Arial" panose="020B0604020202020204" pitchFamily="34" charset="0"/>
                <a:cs typeface="Arial" panose="020B0604020202020204" pitchFamily="34" charset="0"/>
              </a:rPr>
              <a:t>to store copies of particular data at different </a:t>
            </a:r>
            <a:r>
              <a:rPr lang="en-US" sz="2400" dirty="0" smtClean="0">
                <a:solidFill>
                  <a:srgbClr val="002060"/>
                </a:solidFill>
                <a:latin typeface="Arial" panose="020B0604020202020204" pitchFamily="34" charset="0"/>
                <a:cs typeface="Arial" panose="020B0604020202020204" pitchFamily="34" charset="0"/>
              </a:rPr>
              <a:t>locations.</a:t>
            </a:r>
          </a:p>
          <a:p>
            <a:pPr>
              <a:buClr>
                <a:srgbClr val="002060"/>
              </a:buClr>
            </a:pPr>
            <a:endParaRPr lang="en-US" sz="2400" dirty="0" smtClean="0">
              <a:solidFill>
                <a:srgbClr val="002060"/>
              </a:solidFill>
              <a:latin typeface="Arial" panose="020B0604020202020204" pitchFamily="34" charset="0"/>
              <a:cs typeface="Arial" panose="020B0604020202020204" pitchFamily="34" charset="0"/>
            </a:endParaRPr>
          </a:p>
          <a:p>
            <a:pPr marL="285750" indent="-285750">
              <a:buClr>
                <a:srgbClr val="002060"/>
              </a:buClr>
              <a:buFont typeface="Wingdings" panose="05000000000000000000" pitchFamily="2" charset="2"/>
              <a:buChar char="v"/>
            </a:pPr>
            <a:r>
              <a:rPr lang="en-US" sz="2400" dirty="0" smtClean="0">
                <a:solidFill>
                  <a:srgbClr val="002060"/>
                </a:solidFill>
                <a:latin typeface="Arial" panose="020B0604020202020204" pitchFamily="34" charset="0"/>
                <a:cs typeface="Arial" panose="020B0604020202020204" pitchFamily="34" charset="0"/>
              </a:rPr>
              <a:t>The </a:t>
            </a:r>
            <a:r>
              <a:rPr lang="en-US" sz="2400" dirty="0">
                <a:solidFill>
                  <a:srgbClr val="002060"/>
                </a:solidFill>
                <a:latin typeface="Arial" panose="020B0604020202020204" pitchFamily="34" charset="0"/>
                <a:cs typeface="Arial" panose="020B0604020202020204" pitchFamily="34" charset="0"/>
              </a:rPr>
              <a:t>computing resources can be easily scaled up and down.</a:t>
            </a:r>
          </a:p>
          <a:p>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368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28750"/>
            <a:ext cx="12070080" cy="5429250"/>
          </a:xfrm>
          <a:prstGeom prst="rect">
            <a:avLst/>
          </a:prstGeom>
          <a:solidFill>
            <a:schemeClr val="accent1">
              <a:lumMod val="40000"/>
              <a:lumOff val="60000"/>
            </a:schemeClr>
          </a:solidFill>
        </p:spPr>
      </p:pic>
      <p:sp>
        <p:nvSpPr>
          <p:cNvPr id="4" name="TextBox 3"/>
          <p:cNvSpPr txBox="1"/>
          <p:nvPr/>
        </p:nvSpPr>
        <p:spPr>
          <a:xfrm>
            <a:off x="1055077" y="281354"/>
            <a:ext cx="6485206" cy="923330"/>
          </a:xfrm>
          <a:prstGeom prst="rect">
            <a:avLst/>
          </a:prstGeom>
          <a:noFill/>
        </p:spPr>
        <p:txBody>
          <a:bodyPr wrap="square" rtlCol="0">
            <a:spAutoFit/>
          </a:bodyPr>
          <a:lstStyle/>
          <a:p>
            <a:r>
              <a:rPr lang="en-US" sz="5400" dirty="0" smtClean="0">
                <a:solidFill>
                  <a:schemeClr val="accent1">
                    <a:lumMod val="75000"/>
                  </a:schemeClr>
                </a:solidFill>
                <a:latin typeface="Arial" panose="020B0604020202020204" pitchFamily="34" charset="0"/>
                <a:cs typeface="Arial" panose="020B0604020202020204" pitchFamily="34" charset="0"/>
              </a:rPr>
              <a:t>Working of  IAAS </a:t>
            </a:r>
            <a:endParaRPr lang="en-US" sz="54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25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49381" y="277091"/>
            <a:ext cx="9421091" cy="3293209"/>
          </a:xfrm>
          <a:prstGeom prst="rect">
            <a:avLst/>
          </a:prstGeom>
          <a:noFill/>
        </p:spPr>
        <p:txBody>
          <a:bodyPr wrap="square" rtlCol="0">
            <a:spAutoFit/>
          </a:bodyPr>
          <a:lstStyle/>
          <a:p>
            <a:r>
              <a:rPr lang="en-US" sz="3200" dirty="0" smtClean="0">
                <a:solidFill>
                  <a:schemeClr val="accent1">
                    <a:lumMod val="50000"/>
                  </a:schemeClr>
                </a:solidFill>
                <a:latin typeface="Arial" panose="020B0604020202020204" pitchFamily="34" charset="0"/>
                <a:cs typeface="Arial" panose="020B0604020202020204" pitchFamily="34" charset="0"/>
              </a:rPr>
              <a:t>IAAS </a:t>
            </a:r>
            <a:r>
              <a:rPr lang="en-US" sz="3200" dirty="0">
                <a:solidFill>
                  <a:schemeClr val="accent1">
                    <a:lumMod val="50000"/>
                  </a:schemeClr>
                </a:solidFill>
                <a:latin typeface="Arial" panose="020B0604020202020204" pitchFamily="34" charset="0"/>
                <a:cs typeface="Arial" panose="020B0604020202020204" pitchFamily="34" charset="0"/>
              </a:rPr>
              <a:t>provider provides the following </a:t>
            </a:r>
            <a:r>
              <a:rPr lang="en-US" sz="3200" dirty="0" smtClean="0">
                <a:solidFill>
                  <a:schemeClr val="accent1">
                    <a:lumMod val="50000"/>
                  </a:schemeClr>
                </a:solidFill>
                <a:latin typeface="Arial" panose="020B0604020202020204" pitchFamily="34" charset="0"/>
                <a:cs typeface="Arial" panose="020B0604020202020204" pitchFamily="34" charset="0"/>
              </a:rPr>
              <a:t>services: </a:t>
            </a:r>
            <a:endParaRPr lang="en-US" sz="3200" dirty="0">
              <a:solidFill>
                <a:schemeClr val="accent1">
                  <a:lumMod val="50000"/>
                </a:schemeClr>
              </a:solidFill>
              <a:latin typeface="Arial" panose="020B0604020202020204" pitchFamily="34" charset="0"/>
              <a:cs typeface="Arial" panose="020B0604020202020204" pitchFamily="34" charset="0"/>
            </a:endParaRPr>
          </a:p>
          <a:p>
            <a:pPr marL="285750" indent="-285750">
              <a:buClr>
                <a:schemeClr val="accent6">
                  <a:lumMod val="50000"/>
                </a:schemeClr>
              </a:buClr>
              <a:buFont typeface="Wingdings" panose="05000000000000000000" pitchFamily="2" charset="2"/>
              <a:buChar char="Ø"/>
            </a:pPr>
            <a:r>
              <a:rPr lang="en-US" sz="2000" b="1" dirty="0">
                <a:solidFill>
                  <a:schemeClr val="accent6">
                    <a:lumMod val="50000"/>
                  </a:schemeClr>
                </a:solidFill>
                <a:latin typeface="Arial" panose="020B0604020202020204" pitchFamily="34" charset="0"/>
                <a:cs typeface="Arial" panose="020B0604020202020204" pitchFamily="34" charset="0"/>
              </a:rPr>
              <a:t>Compute:</a:t>
            </a:r>
            <a:r>
              <a:rPr lang="en-US" sz="2000" dirty="0">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Computing as a Service includes virtual central processing u</a:t>
            </a:r>
            <a:r>
              <a:rPr lang="en-US" sz="2000" dirty="0">
                <a:solidFill>
                  <a:srgbClr val="002060"/>
                </a:solidFill>
              </a:rPr>
              <a:t>nits and virtual main memory for the Vms that is provisioned to the end- </a:t>
            </a:r>
            <a:r>
              <a:rPr lang="en-US" sz="2000" dirty="0" smtClean="0">
                <a:solidFill>
                  <a:srgbClr val="002060"/>
                </a:solidFill>
              </a:rPr>
              <a:t>users.</a:t>
            </a:r>
          </a:p>
          <a:p>
            <a:pPr marL="285750" indent="-285750">
              <a:buClr>
                <a:schemeClr val="accent6">
                  <a:lumMod val="50000"/>
                </a:schemeClr>
              </a:buClr>
              <a:buFont typeface="Wingdings" panose="05000000000000000000" pitchFamily="2" charset="2"/>
              <a:buChar char="Ø"/>
            </a:pPr>
            <a:r>
              <a:rPr lang="en-US" sz="2000" b="1" dirty="0" smtClean="0">
                <a:solidFill>
                  <a:schemeClr val="accent6">
                    <a:lumMod val="50000"/>
                  </a:schemeClr>
                </a:solidFill>
              </a:rPr>
              <a:t>Storage</a:t>
            </a:r>
            <a:r>
              <a:rPr lang="en-US" sz="2000" b="1" dirty="0">
                <a:solidFill>
                  <a:schemeClr val="accent6">
                    <a:lumMod val="50000"/>
                  </a:schemeClr>
                </a:solidFill>
              </a:rPr>
              <a:t>:</a:t>
            </a:r>
            <a:r>
              <a:rPr lang="en-US" sz="2000" dirty="0">
                <a:solidFill>
                  <a:srgbClr val="002060"/>
                </a:solidFill>
              </a:rPr>
              <a:t> IaaS provider provides back-end storage for storing </a:t>
            </a:r>
            <a:r>
              <a:rPr lang="en-US" sz="2000" dirty="0" smtClean="0">
                <a:solidFill>
                  <a:srgbClr val="002060"/>
                </a:solidFill>
              </a:rPr>
              <a:t>files.</a:t>
            </a:r>
          </a:p>
          <a:p>
            <a:pPr marL="285750" indent="-285750">
              <a:buClr>
                <a:schemeClr val="accent6">
                  <a:lumMod val="50000"/>
                </a:schemeClr>
              </a:buClr>
              <a:buFont typeface="Wingdings" panose="05000000000000000000" pitchFamily="2" charset="2"/>
              <a:buChar char="Ø"/>
            </a:pPr>
            <a:r>
              <a:rPr lang="en-US" sz="2000" b="1" dirty="0" smtClean="0">
                <a:solidFill>
                  <a:schemeClr val="accent6">
                    <a:lumMod val="50000"/>
                  </a:schemeClr>
                </a:solidFill>
              </a:rPr>
              <a:t>Network</a:t>
            </a:r>
            <a:r>
              <a:rPr lang="en-US" sz="2000" b="1" dirty="0">
                <a:solidFill>
                  <a:schemeClr val="accent6">
                    <a:lumMod val="50000"/>
                  </a:schemeClr>
                </a:solidFill>
              </a:rPr>
              <a:t>:</a:t>
            </a:r>
            <a:r>
              <a:rPr lang="en-US" sz="2000" dirty="0"/>
              <a:t> </a:t>
            </a:r>
            <a:r>
              <a:rPr lang="en-US" sz="2000" dirty="0">
                <a:solidFill>
                  <a:srgbClr val="002060"/>
                </a:solidFill>
              </a:rPr>
              <a:t>Network as a Service (NaaS) provides networking components such as routers, switches, and bridges for the </a:t>
            </a:r>
            <a:r>
              <a:rPr lang="en-US" sz="2000" dirty="0" smtClean="0">
                <a:solidFill>
                  <a:srgbClr val="002060"/>
                </a:solidFill>
              </a:rPr>
              <a:t>Vms.</a:t>
            </a:r>
          </a:p>
          <a:p>
            <a:pPr marL="285750" indent="-285750">
              <a:buClr>
                <a:schemeClr val="accent6">
                  <a:lumMod val="50000"/>
                </a:schemeClr>
              </a:buClr>
              <a:buFont typeface="Wingdings" panose="05000000000000000000" pitchFamily="2" charset="2"/>
              <a:buChar char="Ø"/>
            </a:pPr>
            <a:r>
              <a:rPr lang="en-US" sz="2000" b="1" dirty="0" smtClean="0">
                <a:solidFill>
                  <a:schemeClr val="accent6">
                    <a:lumMod val="50000"/>
                  </a:schemeClr>
                </a:solidFill>
              </a:rPr>
              <a:t>Load </a:t>
            </a:r>
            <a:r>
              <a:rPr lang="en-US" sz="2000" b="1" dirty="0">
                <a:solidFill>
                  <a:schemeClr val="accent6">
                    <a:lumMod val="50000"/>
                  </a:schemeClr>
                </a:solidFill>
              </a:rPr>
              <a:t>balancers:</a:t>
            </a:r>
            <a:r>
              <a:rPr lang="en-US" sz="2000" dirty="0">
                <a:solidFill>
                  <a:srgbClr val="002060"/>
                </a:solidFill>
              </a:rPr>
              <a:t> It provides load balancing capability at the infrastructure layer.</a:t>
            </a:r>
          </a:p>
          <a:p>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181" y="2704456"/>
            <a:ext cx="6525490" cy="3696343"/>
          </a:xfrm>
          <a:prstGeom prst="ellipse">
            <a:avLst/>
          </a:prstGeom>
          <a:ln>
            <a:noFill/>
          </a:ln>
          <a:effectLst>
            <a:softEdge rad="112500"/>
          </a:effectLst>
        </p:spPr>
      </p:pic>
    </p:spTree>
    <p:extLst>
      <p:ext uri="{BB962C8B-B14F-4D97-AF65-F5344CB8AC3E}">
        <p14:creationId xmlns:p14="http://schemas.microsoft.com/office/powerpoint/2010/main" val="537324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873382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457200" y="387927"/>
            <a:ext cx="9282546" cy="5539978"/>
          </a:xfrm>
          <a:prstGeom prst="rect">
            <a:avLst/>
          </a:prstGeom>
          <a:noFill/>
        </p:spPr>
        <p:txBody>
          <a:bodyPr wrap="square" rtlCol="0">
            <a:spAutoFit/>
          </a:bodyPr>
          <a:lstStyle/>
          <a:p>
            <a:r>
              <a:rPr lang="en-US" sz="3600" dirty="0">
                <a:solidFill>
                  <a:schemeClr val="accent1">
                    <a:lumMod val="50000"/>
                  </a:schemeClr>
                </a:solidFill>
                <a:latin typeface="Arial" panose="020B0604020202020204" pitchFamily="34" charset="0"/>
                <a:cs typeface="Arial" panose="020B0604020202020204" pitchFamily="34" charset="0"/>
              </a:rPr>
              <a:t>Advantages of IaaS cloud computing </a:t>
            </a:r>
            <a:r>
              <a:rPr lang="en-US" sz="3600" dirty="0" smtClean="0">
                <a:solidFill>
                  <a:schemeClr val="accent1">
                    <a:lumMod val="50000"/>
                  </a:schemeClr>
                </a:solidFill>
                <a:latin typeface="Arial" panose="020B0604020202020204" pitchFamily="34" charset="0"/>
                <a:cs typeface="Arial" panose="020B0604020202020204" pitchFamily="34" charset="0"/>
              </a:rPr>
              <a:t>layer</a:t>
            </a:r>
          </a:p>
          <a:p>
            <a:pPr marL="285750" indent="-285750">
              <a:buClr>
                <a:schemeClr val="accent6">
                  <a:lumMod val="50000"/>
                </a:schemeClr>
              </a:buClr>
              <a:buFont typeface="Wingdings" panose="05000000000000000000" pitchFamily="2" charset="2"/>
              <a:buChar char="ü"/>
            </a:pPr>
            <a:r>
              <a:rPr lang="en-US" sz="2400" b="1" dirty="0" smtClean="0">
                <a:solidFill>
                  <a:schemeClr val="accent6">
                    <a:lumMod val="50000"/>
                  </a:schemeClr>
                </a:solidFill>
              </a:rPr>
              <a:t>Shared infrastructure</a:t>
            </a:r>
            <a:endParaRPr lang="en-US" sz="2400" dirty="0">
              <a:solidFill>
                <a:schemeClr val="accent6">
                  <a:lumMod val="50000"/>
                </a:schemeClr>
              </a:solidFill>
            </a:endParaRPr>
          </a:p>
          <a:p>
            <a:pPr>
              <a:buClr>
                <a:schemeClr val="accent6">
                  <a:lumMod val="50000"/>
                </a:schemeClr>
              </a:buClr>
            </a:pPr>
            <a:r>
              <a:rPr lang="en-US" dirty="0" smtClean="0">
                <a:solidFill>
                  <a:srgbClr val="002060"/>
                </a:solidFill>
              </a:rPr>
              <a:t>    IaaS </a:t>
            </a:r>
            <a:r>
              <a:rPr lang="en-US" dirty="0">
                <a:solidFill>
                  <a:srgbClr val="002060"/>
                </a:solidFill>
              </a:rPr>
              <a:t>allows multiple users to share the same physical </a:t>
            </a:r>
            <a:r>
              <a:rPr lang="en-US" dirty="0" smtClean="0">
                <a:solidFill>
                  <a:srgbClr val="002060"/>
                </a:solidFill>
              </a:rPr>
              <a:t>infrastructure.</a:t>
            </a:r>
          </a:p>
          <a:p>
            <a:pPr>
              <a:buClr>
                <a:schemeClr val="accent6">
                  <a:lumMod val="50000"/>
                </a:schemeClr>
              </a:buClr>
            </a:pPr>
            <a:endParaRPr lang="en-US" dirty="0" smtClean="0">
              <a:solidFill>
                <a:srgbClr val="002060"/>
              </a:solidFill>
            </a:endParaRPr>
          </a:p>
          <a:p>
            <a:pPr marL="285750" indent="-285750">
              <a:buClr>
                <a:schemeClr val="accent6">
                  <a:lumMod val="50000"/>
                </a:schemeClr>
              </a:buClr>
              <a:buFont typeface="Wingdings" panose="05000000000000000000" pitchFamily="2" charset="2"/>
              <a:buChar char="ü"/>
            </a:pPr>
            <a:r>
              <a:rPr lang="en-US" sz="2400" b="1" dirty="0" smtClean="0">
                <a:solidFill>
                  <a:schemeClr val="accent6">
                    <a:lumMod val="50000"/>
                  </a:schemeClr>
                </a:solidFill>
              </a:rPr>
              <a:t>Web </a:t>
            </a:r>
            <a:r>
              <a:rPr lang="en-US" sz="2400" b="1" dirty="0">
                <a:solidFill>
                  <a:schemeClr val="accent6">
                    <a:lumMod val="50000"/>
                  </a:schemeClr>
                </a:solidFill>
              </a:rPr>
              <a:t>access to the </a:t>
            </a:r>
            <a:r>
              <a:rPr lang="en-US" sz="2400" b="1" dirty="0" smtClean="0">
                <a:solidFill>
                  <a:schemeClr val="accent6">
                    <a:lumMod val="50000"/>
                  </a:schemeClr>
                </a:solidFill>
              </a:rPr>
              <a:t>resources</a:t>
            </a:r>
            <a:endParaRPr lang="en-US" sz="2400" dirty="0">
              <a:solidFill>
                <a:schemeClr val="accent6">
                  <a:lumMod val="50000"/>
                </a:schemeClr>
              </a:solidFill>
            </a:endParaRPr>
          </a:p>
          <a:p>
            <a:pPr>
              <a:buClr>
                <a:schemeClr val="accent6">
                  <a:lumMod val="50000"/>
                </a:schemeClr>
              </a:buClr>
            </a:pPr>
            <a:r>
              <a:rPr lang="en-US" dirty="0" smtClean="0"/>
              <a:t>    </a:t>
            </a:r>
            <a:r>
              <a:rPr lang="en-US" dirty="0" smtClean="0">
                <a:solidFill>
                  <a:srgbClr val="002060"/>
                </a:solidFill>
              </a:rPr>
              <a:t>Iaas </a:t>
            </a:r>
            <a:r>
              <a:rPr lang="en-US" dirty="0">
                <a:solidFill>
                  <a:srgbClr val="002060"/>
                </a:solidFill>
              </a:rPr>
              <a:t>allows IT users to access resources over the internet</a:t>
            </a:r>
            <a:r>
              <a:rPr lang="en-US" dirty="0" smtClean="0">
                <a:solidFill>
                  <a:srgbClr val="002060"/>
                </a:solidFill>
              </a:rPr>
              <a:t>.</a:t>
            </a:r>
          </a:p>
          <a:p>
            <a:pPr>
              <a:buClr>
                <a:schemeClr val="accent6">
                  <a:lumMod val="50000"/>
                </a:schemeClr>
              </a:buClr>
            </a:pPr>
            <a:endParaRPr lang="en-US" dirty="0" smtClean="0">
              <a:solidFill>
                <a:srgbClr val="002060"/>
              </a:solidFill>
            </a:endParaRPr>
          </a:p>
          <a:p>
            <a:pPr marL="285750" indent="-285750">
              <a:buClr>
                <a:schemeClr val="accent6">
                  <a:lumMod val="50000"/>
                </a:schemeClr>
              </a:buClr>
              <a:buFont typeface="Wingdings" panose="05000000000000000000" pitchFamily="2" charset="2"/>
              <a:buChar char="ü"/>
            </a:pPr>
            <a:r>
              <a:rPr lang="en-US" sz="2400" b="1" dirty="0" smtClean="0"/>
              <a:t> </a:t>
            </a:r>
            <a:r>
              <a:rPr lang="en-US" sz="2400" b="1" dirty="0">
                <a:solidFill>
                  <a:schemeClr val="accent6">
                    <a:lumMod val="50000"/>
                  </a:schemeClr>
                </a:solidFill>
              </a:rPr>
              <a:t>Pay-as-per-use </a:t>
            </a:r>
            <a:r>
              <a:rPr lang="en-US" sz="2400" b="1" dirty="0" smtClean="0">
                <a:solidFill>
                  <a:schemeClr val="accent6">
                    <a:lumMod val="50000"/>
                  </a:schemeClr>
                </a:solidFill>
              </a:rPr>
              <a:t>model</a:t>
            </a:r>
            <a:r>
              <a:rPr lang="en-US" sz="2400" dirty="0" smtClean="0">
                <a:solidFill>
                  <a:schemeClr val="accent6">
                    <a:lumMod val="50000"/>
                  </a:schemeClr>
                </a:solidFill>
              </a:rPr>
              <a:t>:</a:t>
            </a:r>
            <a:r>
              <a:rPr lang="en-US" sz="2400" dirty="0" smtClean="0">
                <a:solidFill>
                  <a:srgbClr val="002060"/>
                </a:solidFill>
              </a:rPr>
              <a:t> </a:t>
            </a:r>
            <a:r>
              <a:rPr lang="en-US" dirty="0" smtClean="0">
                <a:solidFill>
                  <a:srgbClr val="002060"/>
                </a:solidFill>
              </a:rPr>
              <a:t>IaaS </a:t>
            </a:r>
            <a:r>
              <a:rPr lang="en-US" dirty="0">
                <a:solidFill>
                  <a:srgbClr val="002060"/>
                </a:solidFill>
              </a:rPr>
              <a:t>providers provide services based on the pay-as-per-use basis. The users are </a:t>
            </a:r>
            <a:r>
              <a:rPr lang="en-US" dirty="0" smtClean="0">
                <a:solidFill>
                  <a:srgbClr val="002060"/>
                </a:solidFill>
              </a:rPr>
              <a:t>required </a:t>
            </a:r>
            <a:r>
              <a:rPr lang="en-US" dirty="0">
                <a:solidFill>
                  <a:srgbClr val="002060"/>
                </a:solidFill>
              </a:rPr>
              <a:t>to pay for what they have </a:t>
            </a:r>
            <a:r>
              <a:rPr lang="en-US" dirty="0" smtClean="0">
                <a:solidFill>
                  <a:srgbClr val="002060"/>
                </a:solidFill>
              </a:rPr>
              <a:t>used.</a:t>
            </a:r>
          </a:p>
          <a:p>
            <a:pPr marL="285750" indent="-285750">
              <a:buClr>
                <a:schemeClr val="accent6">
                  <a:lumMod val="50000"/>
                </a:schemeClr>
              </a:buClr>
              <a:buFont typeface="Wingdings" panose="05000000000000000000" pitchFamily="2" charset="2"/>
              <a:buChar char="ü"/>
            </a:pPr>
            <a:endParaRPr lang="en-US" dirty="0" smtClean="0">
              <a:solidFill>
                <a:srgbClr val="002060"/>
              </a:solidFill>
            </a:endParaRPr>
          </a:p>
          <a:p>
            <a:pPr marL="285750" indent="-285750">
              <a:buClr>
                <a:schemeClr val="accent6">
                  <a:lumMod val="50000"/>
                </a:schemeClr>
              </a:buClr>
              <a:buFont typeface="Wingdings" panose="05000000000000000000" pitchFamily="2" charset="2"/>
              <a:buChar char="ü"/>
            </a:pPr>
            <a:r>
              <a:rPr lang="en-US" sz="2400" b="1" dirty="0" smtClean="0">
                <a:solidFill>
                  <a:schemeClr val="accent6">
                    <a:lumMod val="50000"/>
                  </a:schemeClr>
                </a:solidFill>
              </a:rPr>
              <a:t>Focus </a:t>
            </a:r>
            <a:r>
              <a:rPr lang="en-US" sz="2400" b="1" dirty="0">
                <a:solidFill>
                  <a:schemeClr val="accent6">
                    <a:lumMod val="50000"/>
                  </a:schemeClr>
                </a:solidFill>
              </a:rPr>
              <a:t>on the core </a:t>
            </a:r>
            <a:r>
              <a:rPr lang="en-US" sz="2400" b="1" dirty="0" smtClean="0">
                <a:solidFill>
                  <a:schemeClr val="accent6">
                    <a:lumMod val="50000"/>
                  </a:schemeClr>
                </a:solidFill>
              </a:rPr>
              <a:t>business: </a:t>
            </a:r>
            <a:r>
              <a:rPr lang="en-US" dirty="0" smtClean="0">
                <a:solidFill>
                  <a:srgbClr val="002060"/>
                </a:solidFill>
              </a:rPr>
              <a:t>IaaS providers focus on the organization's core business rather than on IT     infrastructure. </a:t>
            </a:r>
          </a:p>
          <a:p>
            <a:pPr>
              <a:buClr>
                <a:schemeClr val="accent6">
                  <a:lumMod val="50000"/>
                </a:schemeClr>
              </a:buClr>
            </a:pPr>
            <a:endParaRPr lang="en-US" dirty="0" smtClean="0">
              <a:solidFill>
                <a:srgbClr val="002060"/>
              </a:solidFill>
            </a:endParaRPr>
          </a:p>
          <a:p>
            <a:pPr marL="285750" indent="-285750">
              <a:buClr>
                <a:schemeClr val="accent6">
                  <a:lumMod val="50000"/>
                </a:schemeClr>
              </a:buClr>
              <a:buFont typeface="Wingdings" panose="05000000000000000000" pitchFamily="2" charset="2"/>
              <a:buChar char="ü"/>
            </a:pPr>
            <a:r>
              <a:rPr lang="en-US" sz="2400" b="1" dirty="0" smtClean="0">
                <a:solidFill>
                  <a:schemeClr val="accent6">
                    <a:lumMod val="50000"/>
                  </a:schemeClr>
                </a:solidFill>
              </a:rPr>
              <a:t>On-demand scalability</a:t>
            </a:r>
            <a:r>
              <a:rPr lang="en-US" sz="2400" dirty="0">
                <a:solidFill>
                  <a:schemeClr val="accent6">
                    <a:lumMod val="50000"/>
                  </a:schemeClr>
                </a:solidFill>
              </a:rPr>
              <a:t>:</a:t>
            </a:r>
            <a:r>
              <a:rPr lang="en-US" dirty="0" smtClean="0"/>
              <a:t> </a:t>
            </a:r>
            <a:r>
              <a:rPr lang="en-US" dirty="0" smtClean="0">
                <a:solidFill>
                  <a:srgbClr val="002060"/>
                </a:solidFill>
              </a:rPr>
              <a:t>On-demand </a:t>
            </a:r>
            <a:r>
              <a:rPr lang="en-US" dirty="0">
                <a:solidFill>
                  <a:srgbClr val="002060"/>
                </a:solidFill>
              </a:rPr>
              <a:t>scalability is one of the biggest advantages of IaaS. Using IaaS, users do </a:t>
            </a:r>
            <a:r>
              <a:rPr lang="en-US" dirty="0" smtClean="0">
                <a:solidFill>
                  <a:srgbClr val="002060"/>
                </a:solidFill>
              </a:rPr>
              <a:t>  not </a:t>
            </a:r>
            <a:r>
              <a:rPr lang="en-US" dirty="0">
                <a:solidFill>
                  <a:srgbClr val="002060"/>
                </a:solidFill>
              </a:rPr>
              <a:t>worry about to upgrade software and troubleshoot the issues related to hardware components.</a:t>
            </a:r>
          </a:p>
          <a:p>
            <a:endParaRPr lang="en-US" dirty="0">
              <a:solidFill>
                <a:srgbClr val="002060"/>
              </a:solidFill>
            </a:endParaRPr>
          </a:p>
        </p:txBody>
      </p:sp>
    </p:spTree>
    <p:extLst>
      <p:ext uri="{BB962C8B-B14F-4D97-AF65-F5344CB8AC3E}">
        <p14:creationId xmlns:p14="http://schemas.microsoft.com/office/powerpoint/2010/main" val="319205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63237" y="1108364"/>
            <a:ext cx="10349346" cy="4801314"/>
          </a:xfrm>
          <a:prstGeom prst="rect">
            <a:avLst/>
          </a:prstGeom>
          <a:noFill/>
        </p:spPr>
        <p:txBody>
          <a:bodyPr wrap="square" rtlCol="0">
            <a:spAutoFit/>
          </a:bodyPr>
          <a:lstStyle/>
          <a:p>
            <a:r>
              <a:rPr lang="en-US" sz="3600" dirty="0">
                <a:solidFill>
                  <a:schemeClr val="accent1">
                    <a:lumMod val="50000"/>
                  </a:schemeClr>
                </a:solidFill>
                <a:latin typeface="Arial" panose="020B0604020202020204" pitchFamily="34" charset="0"/>
                <a:cs typeface="Arial" panose="020B0604020202020204" pitchFamily="34" charset="0"/>
              </a:rPr>
              <a:t>Disadvantages of IaaS cloud computing </a:t>
            </a:r>
            <a:r>
              <a:rPr lang="en-US" sz="3600" dirty="0" smtClean="0">
                <a:solidFill>
                  <a:schemeClr val="accent1">
                    <a:lumMod val="50000"/>
                  </a:schemeClr>
                </a:solidFill>
                <a:latin typeface="Arial" panose="020B0604020202020204" pitchFamily="34" charset="0"/>
                <a:cs typeface="Arial" panose="020B0604020202020204" pitchFamily="34" charset="0"/>
              </a:rPr>
              <a:t>layer</a:t>
            </a:r>
          </a:p>
          <a:p>
            <a:endParaRPr lang="en-US" sz="3600" dirty="0">
              <a:solidFill>
                <a:schemeClr val="accent1">
                  <a:lumMod val="50000"/>
                </a:schemeClr>
              </a:solidFill>
              <a:latin typeface="Arial" panose="020B0604020202020204" pitchFamily="34" charset="0"/>
              <a:cs typeface="Arial" panose="020B0604020202020204" pitchFamily="34" charset="0"/>
            </a:endParaRPr>
          </a:p>
          <a:p>
            <a:pPr marL="285750" indent="-285750">
              <a:buClr>
                <a:schemeClr val="accent6">
                  <a:lumMod val="50000"/>
                </a:schemeClr>
              </a:buClr>
              <a:buFont typeface="Arial" panose="020B0604020202020204" pitchFamily="34" charset="0"/>
              <a:buChar char="•"/>
            </a:pPr>
            <a:r>
              <a:rPr lang="en-US" sz="2400" b="1" dirty="0" smtClean="0">
                <a:solidFill>
                  <a:schemeClr val="accent6">
                    <a:lumMod val="50000"/>
                  </a:schemeClr>
                </a:solidFill>
              </a:rPr>
              <a:t>Security</a:t>
            </a:r>
          </a:p>
          <a:p>
            <a:r>
              <a:rPr lang="en-US" dirty="0">
                <a:solidFill>
                  <a:srgbClr val="002060"/>
                </a:solidFill>
              </a:rPr>
              <a:t>Security is one of the biggest issues in IaaS. Most of the IaaS providers are not able to provide 100% security</a:t>
            </a:r>
            <a:r>
              <a:rPr lang="en-US" dirty="0" smtClean="0">
                <a:solidFill>
                  <a:srgbClr val="002060"/>
                </a:solidFill>
              </a:rPr>
              <a:t>.</a:t>
            </a:r>
          </a:p>
          <a:p>
            <a:endParaRPr lang="en-US" dirty="0">
              <a:solidFill>
                <a:srgbClr val="002060"/>
              </a:solidFill>
            </a:endParaRPr>
          </a:p>
          <a:p>
            <a:pPr marL="285750" indent="-285750">
              <a:buClr>
                <a:schemeClr val="accent6">
                  <a:lumMod val="50000"/>
                </a:schemeClr>
              </a:buClr>
              <a:buFont typeface="Arial" panose="020B0604020202020204" pitchFamily="34" charset="0"/>
              <a:buChar char="•"/>
            </a:pPr>
            <a:r>
              <a:rPr lang="en-US" sz="2400" b="1" dirty="0" smtClean="0"/>
              <a:t> </a:t>
            </a:r>
            <a:r>
              <a:rPr lang="en-US" sz="2400" b="1" dirty="0">
                <a:solidFill>
                  <a:schemeClr val="accent6">
                    <a:lumMod val="50000"/>
                  </a:schemeClr>
                </a:solidFill>
              </a:rPr>
              <a:t>Maintenance &amp; Upgrade</a:t>
            </a:r>
            <a:endParaRPr lang="en-US" sz="2400" dirty="0">
              <a:solidFill>
                <a:schemeClr val="accent6">
                  <a:lumMod val="50000"/>
                </a:schemeClr>
              </a:solidFill>
            </a:endParaRPr>
          </a:p>
          <a:p>
            <a:r>
              <a:rPr lang="en-US" dirty="0">
                <a:solidFill>
                  <a:srgbClr val="002060"/>
                </a:solidFill>
              </a:rPr>
              <a:t>Although IaaS service providers maintain the software, but they do not upgrade the software for some organizations</a:t>
            </a:r>
            <a:r>
              <a:rPr lang="en-US" dirty="0" smtClean="0">
                <a:solidFill>
                  <a:srgbClr val="002060"/>
                </a:solidFill>
              </a:rPr>
              <a:t>.</a:t>
            </a:r>
          </a:p>
          <a:p>
            <a:endParaRPr lang="en-US" dirty="0">
              <a:solidFill>
                <a:srgbClr val="002060"/>
              </a:solidFill>
            </a:endParaRPr>
          </a:p>
          <a:p>
            <a:pPr marL="285750" indent="-285750">
              <a:buClr>
                <a:schemeClr val="accent6">
                  <a:lumMod val="50000"/>
                </a:schemeClr>
              </a:buClr>
              <a:buFont typeface="Arial" panose="020B0604020202020204" pitchFamily="34" charset="0"/>
              <a:buChar char="•"/>
            </a:pPr>
            <a:r>
              <a:rPr lang="en-US" b="1" dirty="0" smtClean="0"/>
              <a:t> </a:t>
            </a:r>
            <a:r>
              <a:rPr lang="en-US" sz="2400" b="1" dirty="0">
                <a:solidFill>
                  <a:schemeClr val="accent6">
                    <a:lumMod val="50000"/>
                  </a:schemeClr>
                </a:solidFill>
              </a:rPr>
              <a:t>Interoperability issues</a:t>
            </a:r>
            <a:endParaRPr lang="en-US" sz="2400" dirty="0">
              <a:solidFill>
                <a:schemeClr val="accent6">
                  <a:lumMod val="50000"/>
                </a:schemeClr>
              </a:solidFill>
            </a:endParaRPr>
          </a:p>
          <a:p>
            <a:r>
              <a:rPr lang="en-US" dirty="0">
                <a:solidFill>
                  <a:srgbClr val="002060"/>
                </a:solidFill>
              </a:rPr>
              <a:t>It is difficult to migrate VM from one IaaS provider to the other, so the customers might face problem related to vendor lock-in.</a:t>
            </a:r>
          </a:p>
          <a:p>
            <a:pPr marL="342900" indent="-342900">
              <a:buAutoNum type="arabicPeriod"/>
            </a:pPr>
            <a:endParaRPr lang="en-US" dirty="0">
              <a:solidFill>
                <a:srgbClr val="002060"/>
              </a:solidFill>
            </a:endParaRPr>
          </a:p>
        </p:txBody>
      </p:sp>
    </p:spTree>
    <p:extLst>
      <p:ext uri="{BB962C8B-B14F-4D97-AF65-F5344CB8AC3E}">
        <p14:creationId xmlns:p14="http://schemas.microsoft.com/office/powerpoint/2010/main" val="1120736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189</TotalTime>
  <Words>493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System7</dc:creator>
  <cp:lastModifiedBy>System7</cp:lastModifiedBy>
  <cp:revision>25</cp:revision>
  <dcterms:created xsi:type="dcterms:W3CDTF">2022-09-02T04:56:00Z</dcterms:created>
  <dcterms:modified xsi:type="dcterms:W3CDTF">2022-09-07T06:26:25Z</dcterms:modified>
</cp:coreProperties>
</file>