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307" r:id="rId7"/>
    <p:sldId id="281" r:id="rId8"/>
    <p:sldId id="318" r:id="rId9"/>
    <p:sldId id="319" r:id="rId10"/>
    <p:sldId id="320" r:id="rId11"/>
    <p:sldId id="323" r:id="rId12"/>
    <p:sldId id="324" r:id="rId13"/>
    <p:sldId id="331" r:id="rId14"/>
    <p:sldId id="326" r:id="rId15"/>
    <p:sldId id="327" r:id="rId16"/>
    <p:sldId id="328" r:id="rId17"/>
    <p:sldId id="329" r:id="rId18"/>
    <p:sldId id="330" r:id="rId19"/>
    <p:sldId id="317"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CDBE8A"/>
    <a:srgbClr val="F5CDCE"/>
    <a:srgbClr val="FDFBF6"/>
    <a:srgbClr val="AAC4E9"/>
    <a:srgbClr val="DF8C8C"/>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0" d="100"/>
          <a:sy n="80" d="100"/>
        </p:scale>
        <p:origin x="139" y="1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794124488206279E-2"/>
          <c:y val="2.7465225303180074E-2"/>
          <c:w val="0.90842883090989812"/>
          <c:h val="0.63287619717195509"/>
        </c:manualLayout>
      </c:layout>
      <c:barChart>
        <c:barDir val="col"/>
        <c:grouping val="clustered"/>
        <c:varyColors val="0"/>
        <c:ser>
          <c:idx val="0"/>
          <c:order val="0"/>
          <c:tx>
            <c:strRef>
              <c:f>Sheet1!$B$1</c:f>
              <c:strCache>
                <c:ptCount val="1"/>
                <c:pt idx="0">
                  <c:v>Models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KNN based Collaborative filtering </c:v>
                </c:pt>
                <c:pt idx="1">
                  <c:v>NMF based Collaborative filtering </c:v>
                </c:pt>
                <c:pt idx="2">
                  <c:v>Neural Network Embedding based collaborative filtering </c:v>
                </c:pt>
              </c:strCache>
            </c:strRef>
          </c:cat>
          <c:val>
            <c:numRef>
              <c:f>Sheet1!$B$2:$B$4</c:f>
              <c:numCache>
                <c:formatCode>0%</c:formatCode>
                <c:ptCount val="3"/>
                <c:pt idx="0">
                  <c:v>0.19</c:v>
                </c:pt>
                <c:pt idx="1">
                  <c:v>0.2</c:v>
                </c:pt>
                <c:pt idx="2">
                  <c:v>0.45</c:v>
                </c:pt>
              </c:numCache>
            </c:numRef>
          </c:val>
          <c:extLst>
            <c:ext xmlns:c16="http://schemas.microsoft.com/office/drawing/2014/chart" uri="{C3380CC4-5D6E-409C-BE32-E72D297353CC}">
              <c16:uniqueId val="{00000000-0B56-4689-9634-34155D09864B}"/>
            </c:ext>
          </c:extLst>
        </c:ser>
        <c:dLbls>
          <c:dLblPos val="inEnd"/>
          <c:showLegendKey val="0"/>
          <c:showVal val="1"/>
          <c:showCatName val="0"/>
          <c:showSerName val="0"/>
          <c:showPercent val="0"/>
          <c:showBubbleSize val="0"/>
        </c:dLbls>
        <c:gapWidth val="219"/>
        <c:overlap val="-27"/>
        <c:axId val="1000821023"/>
        <c:axId val="1000821855"/>
      </c:barChart>
      <c:catAx>
        <c:axId val="100082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0821855"/>
        <c:crosses val="autoZero"/>
        <c:auto val="1"/>
        <c:lblAlgn val="ctr"/>
        <c:lblOffset val="100"/>
        <c:noMultiLvlLbl val="0"/>
      </c:catAx>
      <c:valAx>
        <c:axId val="10008218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082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5244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2357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69364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0762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4290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39969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34189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29104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8901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407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8566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328964"/>
            <a:ext cx="6392421" cy="3831221"/>
          </a:xfrm>
        </p:spPr>
        <p:txBody>
          <a:bodyPr anchor="ctr"/>
          <a:lstStyle/>
          <a:p>
            <a:r>
              <a:rPr lang="en-US" dirty="0"/>
              <a:t>Final Report</a:t>
            </a:r>
            <a:br>
              <a:rPr lang="en-US" dirty="0"/>
            </a:br>
            <a:r>
              <a:rPr lang="en-US" dirty="0"/>
              <a:t>- </a:t>
            </a:r>
            <a:r>
              <a:rPr lang="en-US" dirty="0">
                <a:solidFill>
                  <a:srgbClr val="CDBE8A"/>
                </a:solidFill>
              </a:rPr>
              <a:t>Recommendation system </a:t>
            </a:r>
          </a:p>
        </p:txBody>
      </p:sp>
      <p:sp>
        <p:nvSpPr>
          <p:cNvPr id="4" name="TextBox 3">
            <a:extLst>
              <a:ext uri="{FF2B5EF4-FFF2-40B4-BE49-F238E27FC236}">
                <a16:creationId xmlns:a16="http://schemas.microsoft.com/office/drawing/2014/main" id="{B26D10B2-ACFD-468F-9950-38C0F8DAB8BC}"/>
              </a:ext>
            </a:extLst>
          </p:cNvPr>
          <p:cNvSpPr txBox="1"/>
          <p:nvPr/>
        </p:nvSpPr>
        <p:spPr>
          <a:xfrm>
            <a:off x="3196210" y="3256365"/>
            <a:ext cx="6096000" cy="369332"/>
          </a:xfrm>
          <a:prstGeom prst="rect">
            <a:avLst/>
          </a:prstGeom>
          <a:noFill/>
        </p:spPr>
        <p:txBody>
          <a:bodyPr wrap="square">
            <a:spAutoFit/>
          </a:bodyPr>
          <a:lstStyle/>
          <a:p>
            <a:r>
              <a:rPr lang="en-US" dirty="0"/>
              <a:t>Machine Learning </a:t>
            </a:r>
            <a:r>
              <a:rPr lang="en-US" dirty="0" err="1"/>
              <a:t>Capston</a:t>
            </a:r>
            <a:r>
              <a:rPr lang="en-US" dirty="0"/>
              <a:t> - IBM Professional Certificate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584775"/>
          </a:xfrm>
          <a:prstGeom prst="rect">
            <a:avLst/>
          </a:prstGeom>
          <a:noFill/>
        </p:spPr>
        <p:txBody>
          <a:bodyPr wrap="square" rtlCol="0">
            <a:spAutoFit/>
          </a:bodyPr>
          <a:lstStyle/>
          <a:p>
            <a:pPr algn="ctr"/>
            <a:r>
              <a:rPr lang="en-US" sz="3200" b="1" dirty="0"/>
              <a:t>Clustering-based recommender system </a:t>
            </a:r>
          </a:p>
        </p:txBody>
      </p:sp>
      <p:sp>
        <p:nvSpPr>
          <p:cNvPr id="3" name="TextBox 2">
            <a:extLst>
              <a:ext uri="{FF2B5EF4-FFF2-40B4-BE49-F238E27FC236}">
                <a16:creationId xmlns:a16="http://schemas.microsoft.com/office/drawing/2014/main" id="{96CD7C07-AEEC-4B7E-BD28-92E50EFBA3BD}"/>
              </a:ext>
            </a:extLst>
          </p:cNvPr>
          <p:cNvSpPr txBox="1"/>
          <p:nvPr/>
        </p:nvSpPr>
        <p:spPr>
          <a:xfrm>
            <a:off x="1203158" y="2069432"/>
            <a:ext cx="10170695" cy="3016210"/>
          </a:xfrm>
          <a:prstGeom prst="rect">
            <a:avLst/>
          </a:prstGeom>
          <a:noFill/>
        </p:spPr>
        <p:txBody>
          <a:bodyPr wrap="square" rtlCol="0">
            <a:spAutoFit/>
          </a:bodyPr>
          <a:lstStyle/>
          <a:p>
            <a:r>
              <a:rPr lang="fr-FR" dirty="0"/>
              <a:t> </a:t>
            </a:r>
            <a:r>
              <a:rPr lang="fr-FR" sz="2800" dirty="0" err="1">
                <a:highlight>
                  <a:srgbClr val="F5CDCE"/>
                </a:highlight>
              </a:rPr>
              <a:t>with</a:t>
            </a:r>
            <a:r>
              <a:rPr lang="fr-FR" sz="2800" dirty="0">
                <a:highlight>
                  <a:srgbClr val="F5CDCE"/>
                </a:highlight>
              </a:rPr>
              <a:t> </a:t>
            </a:r>
            <a:r>
              <a:rPr lang="en-US" sz="2800" dirty="0">
                <a:highlight>
                  <a:srgbClr val="F5CDCE"/>
                </a:highlight>
              </a:rPr>
              <a:t>Number of clusters = 20</a:t>
            </a:r>
          </a:p>
          <a:p>
            <a:endParaRPr lang="fr-FR" dirty="0"/>
          </a:p>
          <a:p>
            <a:pPr marL="342900" indent="-342900">
              <a:buFont typeface="+mj-lt"/>
              <a:buAutoNum type="arabicPeriod"/>
            </a:pPr>
            <a:r>
              <a:rPr lang="fr-FR" sz="2400" dirty="0"/>
              <a:t>On </a:t>
            </a:r>
            <a:r>
              <a:rPr lang="en-US" sz="2400" dirty="0"/>
              <a:t>average, how many new/unseen courses have been recommended per user (in the test user dataset)</a:t>
            </a:r>
            <a:r>
              <a:rPr lang="fr-FR" sz="2400" dirty="0"/>
              <a:t>  </a:t>
            </a:r>
            <a:r>
              <a:rPr lang="fr-FR" sz="2400" dirty="0">
                <a:highlight>
                  <a:srgbClr val="FFFF00"/>
                </a:highlight>
              </a:rPr>
              <a:t> </a:t>
            </a:r>
            <a:r>
              <a:rPr lang="fr-FR" sz="2400" b="1" dirty="0">
                <a:highlight>
                  <a:srgbClr val="FFFF00"/>
                </a:highlight>
              </a:rPr>
              <a:t>5.73</a:t>
            </a:r>
          </a:p>
          <a:p>
            <a:pPr marL="342900" indent="-342900">
              <a:buFont typeface="+mj-lt"/>
              <a:buAutoNum type="arabicPeriod"/>
            </a:pPr>
            <a:r>
              <a:rPr lang="en-US" sz="2400" dirty="0"/>
              <a:t>What are the most frequently recommended courses?</a:t>
            </a:r>
          </a:p>
          <a:p>
            <a:r>
              <a:rPr lang="en-US" sz="2400" dirty="0"/>
              <a:t> Return </a:t>
            </a:r>
          </a:p>
          <a:p>
            <a:r>
              <a:rPr lang="en-US" sz="2400" dirty="0">
                <a:highlight>
                  <a:srgbClr val="FFFF00"/>
                </a:highlight>
              </a:rPr>
              <a:t>the top10 commonly recommended courses across all users</a:t>
            </a:r>
          </a:p>
          <a:p>
            <a:endParaRPr lang="fr-FR" sz="2400" b="1" dirty="0"/>
          </a:p>
        </p:txBody>
      </p:sp>
      <p:pic>
        <p:nvPicPr>
          <p:cNvPr id="5" name="Picture 4">
            <a:extLst>
              <a:ext uri="{FF2B5EF4-FFF2-40B4-BE49-F238E27FC236}">
                <a16:creationId xmlns:a16="http://schemas.microsoft.com/office/drawing/2014/main" id="{FABC07B4-2802-463C-A81A-BBBA09017D12}"/>
              </a:ext>
            </a:extLst>
          </p:cNvPr>
          <p:cNvPicPr>
            <a:picLocks noChangeAspect="1"/>
          </p:cNvPicPr>
          <p:nvPr/>
        </p:nvPicPr>
        <p:blipFill>
          <a:blip r:embed="rId3"/>
          <a:stretch>
            <a:fillRect/>
          </a:stretch>
        </p:blipFill>
        <p:spPr>
          <a:xfrm>
            <a:off x="9715417" y="3915870"/>
            <a:ext cx="1905165" cy="2339543"/>
          </a:xfrm>
          <a:prstGeom prst="rect">
            <a:avLst/>
          </a:prstGeom>
        </p:spPr>
      </p:pic>
    </p:spTree>
    <p:extLst>
      <p:ext uri="{BB962C8B-B14F-4D97-AF65-F5344CB8AC3E}">
        <p14:creationId xmlns:p14="http://schemas.microsoft.com/office/powerpoint/2010/main" val="56545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584775"/>
          </a:xfrm>
          <a:prstGeom prst="rect">
            <a:avLst/>
          </a:prstGeom>
          <a:noFill/>
        </p:spPr>
        <p:txBody>
          <a:bodyPr wrap="square" rtlCol="0">
            <a:spAutoFit/>
          </a:bodyPr>
          <a:lstStyle/>
          <a:p>
            <a:pPr algn="ctr"/>
            <a:r>
              <a:rPr lang="en-US" sz="3200" dirty="0"/>
              <a:t>KNN based recommender system</a:t>
            </a:r>
            <a:endParaRPr lang="en-US" sz="3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38AA840-AF76-472E-A0A3-B0D3BE3FE822}"/>
                  </a:ext>
                </a:extLst>
              </p:cNvPr>
              <p:cNvSpPr txBox="1"/>
              <p:nvPr/>
            </p:nvSpPr>
            <p:spPr>
              <a:xfrm>
                <a:off x="609600" y="1114164"/>
                <a:ext cx="11189369" cy="5675528"/>
              </a:xfrm>
              <a:prstGeom prst="rect">
                <a:avLst/>
              </a:prstGeom>
              <a:noFill/>
            </p:spPr>
            <p:txBody>
              <a:bodyPr wrap="square" rtlCol="0">
                <a:spAutoFit/>
              </a:bodyPr>
              <a:lstStyle/>
              <a:p>
                <a:r>
                  <a:rPr lang="fr-FR" sz="2800" b="1" dirty="0"/>
                  <a:t>Method to </a:t>
                </a:r>
                <a:r>
                  <a:rPr lang="fr-FR" sz="2800" b="1" dirty="0" err="1"/>
                  <a:t>determine</a:t>
                </a:r>
                <a:r>
                  <a:rPr lang="fr-FR" sz="2800" b="1" dirty="0"/>
                  <a:t> </a:t>
                </a:r>
                <a:r>
                  <a:rPr lang="fr-FR" sz="2800" b="1" dirty="0" err="1"/>
                  <a:t>degree</a:t>
                </a:r>
                <a:r>
                  <a:rPr lang="fr-FR" sz="2800" b="1" dirty="0"/>
                  <a:t> of </a:t>
                </a:r>
                <a:r>
                  <a:rPr lang="fr-FR" sz="2800" b="1" dirty="0" err="1"/>
                  <a:t>similarity</a:t>
                </a:r>
                <a:r>
                  <a:rPr lang="fr-FR" sz="2800" b="1" dirty="0"/>
                  <a:t> </a:t>
                </a:r>
                <a:r>
                  <a:rPr lang="fr-FR" sz="2800" b="1" dirty="0" err="1"/>
                  <a:t>between</a:t>
                </a:r>
                <a:r>
                  <a:rPr lang="fr-FR" sz="2800" b="1" dirty="0"/>
                  <a:t> </a:t>
                </a:r>
                <a:r>
                  <a:rPr lang="fr-FR" sz="2800" b="1" dirty="0" err="1"/>
                  <a:t>two</a:t>
                </a:r>
                <a:r>
                  <a:rPr lang="fr-FR" sz="2800" b="1" dirty="0"/>
                  <a:t> </a:t>
                </a:r>
                <a:r>
                  <a:rPr lang="fr-FR" sz="2800" b="1" dirty="0" err="1"/>
                  <a:t>users</a:t>
                </a:r>
                <a:endParaRPr lang="fr-FR" sz="2800" b="1" dirty="0"/>
              </a:p>
              <a:p>
                <a:r>
                  <a:rPr lang="fr-FR" sz="2800" b="1" dirty="0" err="1"/>
                  <a:t>We</a:t>
                </a:r>
                <a:r>
                  <a:rPr lang="fr-FR" sz="2800" b="1" dirty="0"/>
                  <a:t> use the Surprise Library to </a:t>
                </a:r>
                <a:r>
                  <a:rPr lang="fr-FR" sz="2800" b="1" dirty="0" err="1"/>
                  <a:t>handle</a:t>
                </a:r>
                <a:r>
                  <a:rPr lang="fr-FR" sz="2800" b="1" dirty="0"/>
                  <a:t> </a:t>
                </a:r>
                <a:r>
                  <a:rPr lang="fr-FR" sz="2800" b="1" dirty="0" err="1"/>
                  <a:t>dataset</a:t>
                </a:r>
                <a:r>
                  <a:rPr lang="fr-FR" sz="2800" b="1" dirty="0"/>
                  <a:t> and fit the data </a:t>
                </a:r>
              </a:p>
              <a:p>
                <a:r>
                  <a:rPr lang="fr-FR" sz="2800" b="1" dirty="0" err="1"/>
                  <a:t>Cosine</a:t>
                </a:r>
                <a:r>
                  <a:rPr lang="fr-FR" sz="2800" b="1" dirty="0"/>
                  <a:t> </a:t>
                </a:r>
                <a:r>
                  <a:rPr lang="fr-FR" sz="2800" b="1" dirty="0" err="1"/>
                  <a:t>Similarity</a:t>
                </a:r>
                <a:r>
                  <a:rPr lang="fr-FR" sz="2800" b="1" dirty="0"/>
                  <a:t> Matrix : </a:t>
                </a:r>
              </a:p>
              <a:p>
                <a:r>
                  <a:rPr lang="fr-FR" sz="2800" b="1" dirty="0">
                    <a:highlight>
                      <a:srgbClr val="FFFF00"/>
                    </a:highlight>
                  </a:rPr>
                  <a:t>RMSE 19%</a:t>
                </a:r>
              </a:p>
              <a:p>
                <a:endParaRPr lang="fr-FR" sz="2800" b="1" dirty="0"/>
              </a:p>
              <a:p>
                <a:r>
                  <a:rPr lang="fr-FR" sz="2800" b="1" dirty="0" err="1"/>
                  <a:t>Cosine_sim</a:t>
                </a:r>
                <a:r>
                  <a:rPr lang="fr-FR" sz="2800" b="1" dirty="0"/>
                  <a:t>(</a:t>
                </a:r>
                <a:r>
                  <a:rPr lang="fr-FR" sz="2800" b="1" dirty="0" err="1"/>
                  <a:t>u,v</a:t>
                </a:r>
                <a:r>
                  <a:rPr lang="fr-FR" sz="2800" b="1" dirty="0"/>
                  <a:t>)</a:t>
                </a:r>
                <a14:m>
                  <m:oMath xmlns:m="http://schemas.openxmlformats.org/officeDocument/2006/math">
                    <m:f>
                      <m:fPr>
                        <m:ctrlPr>
                          <a:rPr lang="fr-FR" sz="2800" b="1" i="1" dirty="0" smtClean="0">
                            <a:latin typeface="Cambria Math" panose="02040503050406030204" pitchFamily="18" charset="0"/>
                          </a:rPr>
                        </m:ctrlPr>
                      </m:fPr>
                      <m:num>
                        <m:nary>
                          <m:naryPr>
                            <m:chr m:val="∑"/>
                            <m:supHide m:val="on"/>
                            <m:ctrlPr>
                              <a:rPr lang="fr-FR" sz="2800" b="1" i="1">
                                <a:latin typeface="Cambria Math" panose="02040503050406030204" pitchFamily="18" charset="0"/>
                              </a:rPr>
                            </m:ctrlPr>
                          </m:naryPr>
                          <m:sub>
                            <m:r>
                              <m:rPr>
                                <m:brk m:alnAt="7"/>
                              </m:rPr>
                              <a:rPr lang="fr-FR" sz="2800" b="1" i="1">
                                <a:latin typeface="Cambria Math" panose="02040503050406030204" pitchFamily="18" charset="0"/>
                              </a:rPr>
                              <m:t>𝒊</m:t>
                            </m:r>
                            <m:r>
                              <a:rPr lang="fr-FR" sz="2800" b="1" i="1">
                                <a:latin typeface="Cambria Math" panose="02040503050406030204" pitchFamily="18" charset="0"/>
                              </a:rPr>
                              <m:t> </m:t>
                            </m:r>
                            <m:r>
                              <a:rPr lang="fr-FR" sz="2800" b="1" i="1">
                                <a:latin typeface="Cambria Math" panose="02040503050406030204" pitchFamily="18" charset="0"/>
                                <a:ea typeface="Cambria Math" panose="02040503050406030204" pitchFamily="18" charset="0"/>
                              </a:rPr>
                              <m:t>𝝐</m:t>
                            </m:r>
                            <m:sSub>
                              <m:sSubPr>
                                <m:ctrlPr>
                                  <a:rPr lang="fr-FR" sz="2800" b="1" i="1">
                                    <a:latin typeface="Cambria Math" panose="02040503050406030204" pitchFamily="18" charset="0"/>
                                    <a:ea typeface="Cambria Math" panose="02040503050406030204" pitchFamily="18" charset="0"/>
                                  </a:rPr>
                                </m:ctrlPr>
                              </m:sSubPr>
                              <m:e>
                                <m:r>
                                  <m:rPr>
                                    <m:brk m:alnAt="7"/>
                                  </m:rPr>
                                  <a:rPr lang="fr-FR" sz="2800" b="1" i="1">
                                    <a:latin typeface="Cambria Math" panose="02040503050406030204" pitchFamily="18" charset="0"/>
                                    <a:ea typeface="Cambria Math" panose="02040503050406030204" pitchFamily="18" charset="0"/>
                                  </a:rPr>
                                  <m:t>𝑰</m:t>
                                </m:r>
                              </m:e>
                              <m:sub>
                                <m:r>
                                  <m:rPr>
                                    <m:brk m:alnAt="7"/>
                                  </m:rPr>
                                  <a:rPr lang="fr-FR" sz="2800" b="1" i="1">
                                    <a:latin typeface="Cambria Math" panose="02040503050406030204" pitchFamily="18" charset="0"/>
                                    <a:ea typeface="Cambria Math" panose="02040503050406030204" pitchFamily="18" charset="0"/>
                                  </a:rPr>
                                  <m:t>𝒖</m:t>
                                </m:r>
                                <m:r>
                                  <a:rPr lang="fr-FR" sz="2800" b="1" i="1">
                                    <a:latin typeface="Cambria Math" panose="02040503050406030204" pitchFamily="18" charset="0"/>
                                    <a:ea typeface="Cambria Math" panose="02040503050406030204" pitchFamily="18" charset="0"/>
                                  </a:rPr>
                                  <m:t>𝒗</m:t>
                                </m:r>
                              </m:sub>
                            </m:sSub>
                          </m:sub>
                          <m:sup/>
                          <m:e>
                            <m:sSub>
                              <m:sSubPr>
                                <m:ctrlPr>
                                  <a:rPr lang="fr-FR" sz="2800" b="1" i="1">
                                    <a:latin typeface="Cambria Math" panose="02040503050406030204" pitchFamily="18" charset="0"/>
                                  </a:rPr>
                                </m:ctrlPr>
                              </m:sSubPr>
                              <m:e>
                                <m:r>
                                  <a:rPr lang="fr-FR" sz="2800" b="1" i="1">
                                    <a:latin typeface="Cambria Math" panose="02040503050406030204" pitchFamily="18" charset="0"/>
                                  </a:rPr>
                                  <m:t>𝒓</m:t>
                                </m:r>
                              </m:e>
                              <m:sub>
                                <m:r>
                                  <a:rPr lang="fr-FR" sz="2800" b="1" i="1" smtClean="0">
                                    <a:latin typeface="Cambria Math" panose="02040503050406030204" pitchFamily="18" charset="0"/>
                                  </a:rPr>
                                  <m:t>𝒖</m:t>
                                </m:r>
                                <m:r>
                                  <a:rPr lang="fr-FR" sz="2800" b="1" i="1">
                                    <a:latin typeface="Cambria Math" panose="02040503050406030204" pitchFamily="18" charset="0"/>
                                  </a:rPr>
                                  <m:t>𝒊</m:t>
                                </m:r>
                              </m:sub>
                            </m:sSub>
                            <m:r>
                              <a:rPr lang="fr-FR" sz="2800" b="1" i="1">
                                <a:latin typeface="Cambria Math" panose="02040503050406030204" pitchFamily="18" charset="0"/>
                              </a:rPr>
                              <m:t>∗</m:t>
                            </m:r>
                            <m:sSub>
                              <m:sSubPr>
                                <m:ctrlPr>
                                  <a:rPr lang="fr-FR" sz="2800" b="1" i="1">
                                    <a:latin typeface="Cambria Math" panose="02040503050406030204" pitchFamily="18" charset="0"/>
                                  </a:rPr>
                                </m:ctrlPr>
                              </m:sSubPr>
                              <m:e>
                                <m:r>
                                  <a:rPr lang="fr-FR" sz="2800" b="1" i="1">
                                    <a:latin typeface="Cambria Math" panose="02040503050406030204" pitchFamily="18" charset="0"/>
                                  </a:rPr>
                                  <m:t>𝒓</m:t>
                                </m:r>
                              </m:e>
                              <m:sub>
                                <m:r>
                                  <a:rPr lang="fr-FR" sz="2800" b="1" i="1">
                                    <a:latin typeface="Cambria Math" panose="02040503050406030204" pitchFamily="18" charset="0"/>
                                  </a:rPr>
                                  <m:t>𝒗𝒊</m:t>
                                </m:r>
                              </m:sub>
                            </m:sSub>
                            <m:r>
                              <a:rPr lang="fr-FR" sz="2800" b="1" i="1">
                                <a:latin typeface="Cambria Math" panose="02040503050406030204" pitchFamily="18" charset="0"/>
                              </a:rPr>
                              <m:t> </m:t>
                            </m:r>
                          </m:e>
                        </m:nary>
                      </m:num>
                      <m:den>
                        <m:rad>
                          <m:radPr>
                            <m:degHide m:val="on"/>
                            <m:ctrlPr>
                              <a:rPr lang="fr-FR" sz="2800" b="1" i="1">
                                <a:latin typeface="Cambria Math" panose="02040503050406030204" pitchFamily="18" charset="0"/>
                              </a:rPr>
                            </m:ctrlPr>
                          </m:radPr>
                          <m:deg/>
                          <m:e>
                            <m:nary>
                              <m:naryPr>
                                <m:chr m:val="∑"/>
                                <m:supHide m:val="on"/>
                                <m:ctrlPr>
                                  <a:rPr lang="fr-FR" sz="2800" b="1" i="1">
                                    <a:latin typeface="Cambria Math" panose="02040503050406030204" pitchFamily="18" charset="0"/>
                                  </a:rPr>
                                </m:ctrlPr>
                              </m:naryPr>
                              <m:sub>
                                <m:r>
                                  <m:rPr>
                                    <m:brk m:alnAt="7"/>
                                  </m:rPr>
                                  <a:rPr lang="fr-FR" sz="2800" b="1" i="1">
                                    <a:latin typeface="Cambria Math" panose="02040503050406030204" pitchFamily="18" charset="0"/>
                                  </a:rPr>
                                  <m:t>𝒊</m:t>
                                </m:r>
                                <m:r>
                                  <a:rPr lang="fr-FR" sz="2800" b="1" i="1">
                                    <a:latin typeface="Cambria Math" panose="02040503050406030204" pitchFamily="18" charset="0"/>
                                  </a:rPr>
                                  <m:t> </m:t>
                                </m:r>
                                <m:r>
                                  <a:rPr lang="fr-FR" sz="2800" b="1" i="1">
                                    <a:latin typeface="Cambria Math" panose="02040503050406030204" pitchFamily="18" charset="0"/>
                                    <a:ea typeface="Cambria Math" panose="02040503050406030204" pitchFamily="18" charset="0"/>
                                  </a:rPr>
                                  <m:t>𝝐</m:t>
                                </m:r>
                                <m:sSub>
                                  <m:sSubPr>
                                    <m:ctrlPr>
                                      <a:rPr lang="fr-FR" sz="2800" b="1" i="1">
                                        <a:latin typeface="Cambria Math" panose="02040503050406030204" pitchFamily="18" charset="0"/>
                                        <a:ea typeface="Cambria Math" panose="02040503050406030204" pitchFamily="18" charset="0"/>
                                      </a:rPr>
                                    </m:ctrlPr>
                                  </m:sSubPr>
                                  <m:e>
                                    <m:r>
                                      <m:rPr>
                                        <m:brk m:alnAt="7"/>
                                      </m:rPr>
                                      <a:rPr lang="fr-FR" sz="2800" b="1" i="1">
                                        <a:latin typeface="Cambria Math" panose="02040503050406030204" pitchFamily="18" charset="0"/>
                                        <a:ea typeface="Cambria Math" panose="02040503050406030204" pitchFamily="18" charset="0"/>
                                      </a:rPr>
                                      <m:t>𝑰</m:t>
                                    </m:r>
                                  </m:e>
                                  <m:sub>
                                    <m:r>
                                      <m:rPr>
                                        <m:brk m:alnAt="7"/>
                                      </m:rPr>
                                      <a:rPr lang="fr-FR" sz="2800" b="1" i="1">
                                        <a:latin typeface="Cambria Math" panose="02040503050406030204" pitchFamily="18" charset="0"/>
                                        <a:ea typeface="Cambria Math" panose="02040503050406030204" pitchFamily="18" charset="0"/>
                                      </a:rPr>
                                      <m:t>𝒖</m:t>
                                    </m:r>
                                    <m:r>
                                      <a:rPr lang="fr-FR" sz="2800" b="1" i="1">
                                        <a:latin typeface="Cambria Math" panose="02040503050406030204" pitchFamily="18" charset="0"/>
                                        <a:ea typeface="Cambria Math" panose="02040503050406030204" pitchFamily="18" charset="0"/>
                                      </a:rPr>
                                      <m:t>𝒗</m:t>
                                    </m:r>
                                  </m:sub>
                                </m:sSub>
                              </m:sub>
                              <m:sup/>
                              <m:e>
                                <m:sSubSup>
                                  <m:sSubSupPr>
                                    <m:ctrlPr>
                                      <a:rPr lang="fr-FR" sz="2800" b="1" i="1">
                                        <a:latin typeface="Cambria Math" panose="02040503050406030204" pitchFamily="18" charset="0"/>
                                      </a:rPr>
                                    </m:ctrlPr>
                                  </m:sSubSupPr>
                                  <m:e>
                                    <m:r>
                                      <a:rPr lang="fr-FR" sz="2800" b="1" i="1">
                                        <a:latin typeface="Cambria Math" panose="02040503050406030204" pitchFamily="18" charset="0"/>
                                      </a:rPr>
                                      <m:t>𝒓</m:t>
                                    </m:r>
                                  </m:e>
                                  <m:sub>
                                    <m:r>
                                      <a:rPr lang="fr-FR" sz="2800" b="1" i="1">
                                        <a:latin typeface="Cambria Math" panose="02040503050406030204" pitchFamily="18" charset="0"/>
                                      </a:rPr>
                                      <m:t>𝒖𝒊</m:t>
                                    </m:r>
                                  </m:sub>
                                  <m:sup>
                                    <m:r>
                                      <a:rPr lang="fr-FR" sz="2800" b="1" i="1">
                                        <a:latin typeface="Cambria Math" panose="02040503050406030204" pitchFamily="18" charset="0"/>
                                      </a:rPr>
                                      <m:t>𝟐</m:t>
                                    </m:r>
                                  </m:sup>
                                </m:sSubSup>
                              </m:e>
                            </m:nary>
                          </m:e>
                        </m:rad>
                        <m:r>
                          <m:rPr>
                            <m:nor/>
                          </m:rPr>
                          <a:rPr lang="fr-FR" sz="2800" b="1" dirty="0"/>
                          <m:t>∗</m:t>
                        </m:r>
                        <m:rad>
                          <m:radPr>
                            <m:degHide m:val="on"/>
                            <m:ctrlPr>
                              <a:rPr lang="fr-FR" sz="2800" b="1" i="1">
                                <a:latin typeface="Cambria Math" panose="02040503050406030204" pitchFamily="18" charset="0"/>
                              </a:rPr>
                            </m:ctrlPr>
                          </m:radPr>
                          <m:deg/>
                          <m:e>
                            <m:nary>
                              <m:naryPr>
                                <m:chr m:val="∑"/>
                                <m:supHide m:val="on"/>
                                <m:ctrlPr>
                                  <a:rPr lang="fr-FR" sz="2800" b="1" i="1">
                                    <a:latin typeface="Cambria Math" panose="02040503050406030204" pitchFamily="18" charset="0"/>
                                  </a:rPr>
                                </m:ctrlPr>
                              </m:naryPr>
                              <m:sub>
                                <m:r>
                                  <m:rPr>
                                    <m:brk m:alnAt="7"/>
                                  </m:rPr>
                                  <a:rPr lang="fr-FR" sz="2800" b="1" i="1">
                                    <a:latin typeface="Cambria Math" panose="02040503050406030204" pitchFamily="18" charset="0"/>
                                  </a:rPr>
                                  <m:t>𝒊</m:t>
                                </m:r>
                                <m:r>
                                  <a:rPr lang="fr-FR" sz="2800" b="1" i="1">
                                    <a:latin typeface="Cambria Math" panose="02040503050406030204" pitchFamily="18" charset="0"/>
                                  </a:rPr>
                                  <m:t> </m:t>
                                </m:r>
                                <m:r>
                                  <a:rPr lang="fr-FR" sz="2800" b="1" i="1">
                                    <a:latin typeface="Cambria Math" panose="02040503050406030204" pitchFamily="18" charset="0"/>
                                    <a:ea typeface="Cambria Math" panose="02040503050406030204" pitchFamily="18" charset="0"/>
                                  </a:rPr>
                                  <m:t>𝝐</m:t>
                                </m:r>
                                <m:sSub>
                                  <m:sSubPr>
                                    <m:ctrlPr>
                                      <a:rPr lang="fr-FR" sz="2800" b="1" i="1">
                                        <a:latin typeface="Cambria Math" panose="02040503050406030204" pitchFamily="18" charset="0"/>
                                        <a:ea typeface="Cambria Math" panose="02040503050406030204" pitchFamily="18" charset="0"/>
                                      </a:rPr>
                                    </m:ctrlPr>
                                  </m:sSubPr>
                                  <m:e>
                                    <m:r>
                                      <m:rPr>
                                        <m:brk m:alnAt="7"/>
                                      </m:rPr>
                                      <a:rPr lang="fr-FR" sz="2800" b="1" i="1">
                                        <a:latin typeface="Cambria Math" panose="02040503050406030204" pitchFamily="18" charset="0"/>
                                        <a:ea typeface="Cambria Math" panose="02040503050406030204" pitchFamily="18" charset="0"/>
                                      </a:rPr>
                                      <m:t>𝑰</m:t>
                                    </m:r>
                                  </m:e>
                                  <m:sub>
                                    <m:r>
                                      <m:rPr>
                                        <m:brk m:alnAt="7"/>
                                      </m:rPr>
                                      <a:rPr lang="fr-FR" sz="2800" b="1" i="1">
                                        <a:latin typeface="Cambria Math" panose="02040503050406030204" pitchFamily="18" charset="0"/>
                                        <a:ea typeface="Cambria Math" panose="02040503050406030204" pitchFamily="18" charset="0"/>
                                      </a:rPr>
                                      <m:t>𝒖</m:t>
                                    </m:r>
                                    <m:r>
                                      <a:rPr lang="fr-FR" sz="2800" b="1" i="1">
                                        <a:latin typeface="Cambria Math" panose="02040503050406030204" pitchFamily="18" charset="0"/>
                                        <a:ea typeface="Cambria Math" panose="02040503050406030204" pitchFamily="18" charset="0"/>
                                      </a:rPr>
                                      <m:t>𝒗</m:t>
                                    </m:r>
                                  </m:sub>
                                </m:sSub>
                              </m:sub>
                              <m:sup/>
                              <m:e>
                                <m:sSubSup>
                                  <m:sSubSupPr>
                                    <m:ctrlPr>
                                      <a:rPr lang="fr-FR" sz="2800" b="1" i="1">
                                        <a:latin typeface="Cambria Math" panose="02040503050406030204" pitchFamily="18" charset="0"/>
                                      </a:rPr>
                                    </m:ctrlPr>
                                  </m:sSubSupPr>
                                  <m:e>
                                    <m:r>
                                      <a:rPr lang="fr-FR" sz="2800" b="1" i="1">
                                        <a:latin typeface="Cambria Math" panose="02040503050406030204" pitchFamily="18" charset="0"/>
                                      </a:rPr>
                                      <m:t>𝒓</m:t>
                                    </m:r>
                                  </m:e>
                                  <m:sub>
                                    <m:r>
                                      <a:rPr lang="fr-FR" sz="2800" b="1" i="1">
                                        <a:latin typeface="Cambria Math" panose="02040503050406030204" pitchFamily="18" charset="0"/>
                                      </a:rPr>
                                      <m:t>𝒗𝒊</m:t>
                                    </m:r>
                                    <m:r>
                                      <a:rPr lang="fr-FR" sz="2800" b="1" i="1">
                                        <a:latin typeface="Cambria Math" panose="02040503050406030204" pitchFamily="18" charset="0"/>
                                      </a:rPr>
                                      <m:t>  </m:t>
                                    </m:r>
                                  </m:sub>
                                  <m:sup>
                                    <m:r>
                                      <a:rPr lang="fr-FR" sz="2800" b="1" i="1">
                                        <a:latin typeface="Cambria Math" panose="02040503050406030204" pitchFamily="18" charset="0"/>
                                      </a:rPr>
                                      <m:t>𝟐</m:t>
                                    </m:r>
                                  </m:sup>
                                </m:sSubSup>
                              </m:e>
                            </m:nary>
                          </m:e>
                        </m:rad>
                      </m:den>
                    </m:f>
                  </m:oMath>
                </a14:m>
                <a:r>
                  <a:rPr lang="fr-FR" sz="2800" b="1" dirty="0"/>
                  <a:t> </a:t>
                </a:r>
              </a:p>
              <a:p>
                <a:endParaRPr lang="fr-FR" sz="2800" b="1" dirty="0"/>
              </a:p>
              <a:p>
                <a:r>
                  <a:rPr lang="fr-FR" sz="2800" b="1" dirty="0"/>
                  <a:t>For items </a:t>
                </a:r>
                <a:r>
                  <a:rPr lang="fr-FR" sz="2800" b="1" dirty="0" err="1"/>
                  <a:t>i,j</a:t>
                </a:r>
                <a:r>
                  <a:rPr lang="fr-FR" sz="2800" b="1" dirty="0"/>
                  <a:t>:  </a:t>
                </a:r>
                <a14:m>
                  <m:oMath xmlns:m="http://schemas.openxmlformats.org/officeDocument/2006/math">
                    <m:f>
                      <m:fPr>
                        <m:ctrlPr>
                          <a:rPr lang="fr-FR" sz="2800" b="1" i="1" dirty="0" smtClean="0">
                            <a:latin typeface="Cambria Math" panose="02040503050406030204" pitchFamily="18" charset="0"/>
                          </a:rPr>
                        </m:ctrlPr>
                      </m:fPr>
                      <m:num>
                        <m:nary>
                          <m:naryPr>
                            <m:chr m:val="∑"/>
                            <m:supHide m:val="on"/>
                            <m:ctrlPr>
                              <a:rPr lang="fr-FR" sz="2800" b="1" i="1">
                                <a:latin typeface="Cambria Math" panose="02040503050406030204" pitchFamily="18" charset="0"/>
                              </a:rPr>
                            </m:ctrlPr>
                          </m:naryPr>
                          <m:sub>
                            <m:r>
                              <a:rPr lang="fr-FR" sz="2800" b="1" i="1" smtClean="0">
                                <a:latin typeface="Cambria Math" panose="02040503050406030204" pitchFamily="18" charset="0"/>
                              </a:rPr>
                              <m:t>𝒖</m:t>
                            </m:r>
                            <m:r>
                              <a:rPr lang="fr-FR" sz="2800" b="1" i="1">
                                <a:latin typeface="Cambria Math" panose="02040503050406030204" pitchFamily="18" charset="0"/>
                                <a:ea typeface="Cambria Math" panose="02040503050406030204" pitchFamily="18" charset="0"/>
                              </a:rPr>
                              <m:t>𝝐</m:t>
                            </m:r>
                            <m:sSub>
                              <m:sSubPr>
                                <m:ctrlPr>
                                  <a:rPr lang="fr-FR" sz="2800" b="1" i="1" smtClean="0">
                                    <a:latin typeface="Cambria Math" panose="02040503050406030204" pitchFamily="18" charset="0"/>
                                    <a:ea typeface="Cambria Math" panose="02040503050406030204" pitchFamily="18" charset="0"/>
                                  </a:rPr>
                                </m:ctrlPr>
                              </m:sSubPr>
                              <m:e>
                                <m:r>
                                  <a:rPr lang="fr-FR" sz="2800" b="1" i="1" smtClean="0">
                                    <a:latin typeface="Cambria Math" panose="02040503050406030204" pitchFamily="18" charset="0"/>
                                    <a:ea typeface="Cambria Math" panose="02040503050406030204" pitchFamily="18" charset="0"/>
                                  </a:rPr>
                                  <m:t>𝑼</m:t>
                                </m:r>
                              </m:e>
                              <m:sub>
                                <m:r>
                                  <a:rPr lang="fr-FR" sz="2800" b="1" i="1" smtClean="0">
                                    <a:latin typeface="Cambria Math" panose="02040503050406030204" pitchFamily="18" charset="0"/>
                                    <a:ea typeface="Cambria Math" panose="02040503050406030204" pitchFamily="18" charset="0"/>
                                  </a:rPr>
                                  <m:t>𝒊𝒋</m:t>
                                </m:r>
                              </m:sub>
                            </m:sSub>
                          </m:sub>
                          <m:sup/>
                          <m:e>
                            <m:sSub>
                              <m:sSubPr>
                                <m:ctrlPr>
                                  <a:rPr lang="fr-FR" sz="2800" b="1" i="1">
                                    <a:latin typeface="Cambria Math" panose="02040503050406030204" pitchFamily="18" charset="0"/>
                                  </a:rPr>
                                </m:ctrlPr>
                              </m:sSubPr>
                              <m:e>
                                <m:r>
                                  <a:rPr lang="fr-FR" sz="2800" b="1" i="1">
                                    <a:latin typeface="Cambria Math" panose="02040503050406030204" pitchFamily="18" charset="0"/>
                                  </a:rPr>
                                  <m:t>𝒓</m:t>
                                </m:r>
                              </m:e>
                              <m:sub>
                                <m:r>
                                  <a:rPr lang="fr-FR" sz="2800" b="1" i="1">
                                    <a:latin typeface="Cambria Math" panose="02040503050406030204" pitchFamily="18" charset="0"/>
                                  </a:rPr>
                                  <m:t>𝒖𝒊</m:t>
                                </m:r>
                              </m:sub>
                            </m:sSub>
                            <m:r>
                              <a:rPr lang="fr-FR" sz="2800" b="1" i="1">
                                <a:latin typeface="Cambria Math" panose="02040503050406030204" pitchFamily="18" charset="0"/>
                              </a:rPr>
                              <m:t>∗</m:t>
                            </m:r>
                            <m:sSub>
                              <m:sSubPr>
                                <m:ctrlPr>
                                  <a:rPr lang="fr-FR" sz="2800" b="1" i="1" smtClean="0">
                                    <a:latin typeface="Cambria Math" panose="02040503050406030204" pitchFamily="18" charset="0"/>
                                  </a:rPr>
                                </m:ctrlPr>
                              </m:sSubPr>
                              <m:e>
                                <m:r>
                                  <a:rPr lang="fr-FR" sz="2800" b="1" i="1" smtClean="0">
                                    <a:latin typeface="Cambria Math" panose="02040503050406030204" pitchFamily="18" charset="0"/>
                                  </a:rPr>
                                  <m:t>𝒓</m:t>
                                </m:r>
                              </m:e>
                              <m:sub>
                                <m:r>
                                  <a:rPr lang="fr-FR" sz="2800" b="1" i="1" smtClean="0">
                                    <a:latin typeface="Cambria Math" panose="02040503050406030204" pitchFamily="18" charset="0"/>
                                  </a:rPr>
                                  <m:t>𝒖𝒋</m:t>
                                </m:r>
                              </m:sub>
                            </m:sSub>
                            <m:r>
                              <a:rPr lang="fr-FR" sz="2800" b="1" i="1">
                                <a:latin typeface="Cambria Math" panose="02040503050406030204" pitchFamily="18" charset="0"/>
                              </a:rPr>
                              <m:t> </m:t>
                            </m:r>
                          </m:e>
                        </m:nary>
                      </m:num>
                      <m:den>
                        <m:rad>
                          <m:radPr>
                            <m:degHide m:val="on"/>
                            <m:ctrlPr>
                              <a:rPr lang="fr-FR" sz="2800" b="1" i="1">
                                <a:latin typeface="Cambria Math" panose="02040503050406030204" pitchFamily="18" charset="0"/>
                              </a:rPr>
                            </m:ctrlPr>
                          </m:radPr>
                          <m:deg/>
                          <m:e>
                            <m:nary>
                              <m:naryPr>
                                <m:chr m:val="∑"/>
                                <m:supHide m:val="on"/>
                                <m:ctrlPr>
                                  <a:rPr lang="fr-FR" sz="2800" b="1" i="1">
                                    <a:latin typeface="Cambria Math" panose="02040503050406030204" pitchFamily="18" charset="0"/>
                                  </a:rPr>
                                </m:ctrlPr>
                              </m:naryPr>
                              <m:sub>
                                <m:r>
                                  <a:rPr lang="fr-FR" sz="2800" b="1" i="1" smtClean="0">
                                    <a:latin typeface="Cambria Math" panose="02040503050406030204" pitchFamily="18" charset="0"/>
                                  </a:rPr>
                                  <m:t>𝒖</m:t>
                                </m:r>
                                <m:r>
                                  <a:rPr lang="fr-FR" sz="2800" b="1" i="1">
                                    <a:latin typeface="Cambria Math" panose="02040503050406030204" pitchFamily="18" charset="0"/>
                                    <a:ea typeface="Cambria Math" panose="02040503050406030204" pitchFamily="18" charset="0"/>
                                  </a:rPr>
                                  <m:t>𝝐</m:t>
                                </m:r>
                                <m:sSub>
                                  <m:sSubPr>
                                    <m:ctrlPr>
                                      <a:rPr lang="fr-FR" sz="2800" b="1" i="1">
                                        <a:latin typeface="Cambria Math" panose="02040503050406030204" pitchFamily="18" charset="0"/>
                                        <a:ea typeface="Cambria Math" panose="02040503050406030204" pitchFamily="18" charset="0"/>
                                      </a:rPr>
                                    </m:ctrlPr>
                                  </m:sSubPr>
                                  <m:e>
                                    <m:r>
                                      <a:rPr lang="fr-FR" sz="2800" b="1" i="1" smtClean="0">
                                        <a:latin typeface="Cambria Math" panose="02040503050406030204" pitchFamily="18" charset="0"/>
                                        <a:ea typeface="Cambria Math" panose="02040503050406030204" pitchFamily="18" charset="0"/>
                                      </a:rPr>
                                      <m:t>𝑼</m:t>
                                    </m:r>
                                  </m:e>
                                  <m:sub>
                                    <m:r>
                                      <a:rPr lang="fr-FR" sz="2800" b="1" i="1" smtClean="0">
                                        <a:latin typeface="Cambria Math" panose="02040503050406030204" pitchFamily="18" charset="0"/>
                                        <a:ea typeface="Cambria Math" panose="02040503050406030204" pitchFamily="18" charset="0"/>
                                      </a:rPr>
                                      <m:t>𝒊𝒋</m:t>
                                    </m:r>
                                  </m:sub>
                                </m:sSub>
                              </m:sub>
                              <m:sup/>
                              <m:e>
                                <m:sSubSup>
                                  <m:sSubSupPr>
                                    <m:ctrlPr>
                                      <a:rPr lang="fr-FR" sz="2800" b="1" i="1">
                                        <a:latin typeface="Cambria Math" panose="02040503050406030204" pitchFamily="18" charset="0"/>
                                      </a:rPr>
                                    </m:ctrlPr>
                                  </m:sSubSupPr>
                                  <m:e>
                                    <m:r>
                                      <a:rPr lang="fr-FR" sz="2800" b="1" i="1">
                                        <a:latin typeface="Cambria Math" panose="02040503050406030204" pitchFamily="18" charset="0"/>
                                      </a:rPr>
                                      <m:t>𝒓</m:t>
                                    </m:r>
                                  </m:e>
                                  <m:sub>
                                    <m:r>
                                      <a:rPr lang="fr-FR" sz="2800" b="1" i="1" smtClean="0">
                                        <a:latin typeface="Cambria Math" panose="02040503050406030204" pitchFamily="18" charset="0"/>
                                      </a:rPr>
                                      <m:t>𝒖𝒊</m:t>
                                    </m:r>
                                  </m:sub>
                                  <m:sup>
                                    <m:r>
                                      <a:rPr lang="fr-FR" sz="2800" b="1" i="1">
                                        <a:latin typeface="Cambria Math" panose="02040503050406030204" pitchFamily="18" charset="0"/>
                                      </a:rPr>
                                      <m:t>𝟐</m:t>
                                    </m:r>
                                  </m:sup>
                                </m:sSubSup>
                              </m:e>
                            </m:nary>
                          </m:e>
                        </m:rad>
                        <m:r>
                          <m:rPr>
                            <m:nor/>
                          </m:rPr>
                          <a:rPr lang="fr-FR" sz="2800" b="1" dirty="0"/>
                          <m:t>∗</m:t>
                        </m:r>
                        <m:rad>
                          <m:radPr>
                            <m:degHide m:val="on"/>
                            <m:ctrlPr>
                              <a:rPr lang="fr-FR" sz="2800" b="1" i="1">
                                <a:latin typeface="Cambria Math" panose="02040503050406030204" pitchFamily="18" charset="0"/>
                              </a:rPr>
                            </m:ctrlPr>
                          </m:radPr>
                          <m:deg/>
                          <m:e>
                            <m:nary>
                              <m:naryPr>
                                <m:chr m:val="∑"/>
                                <m:supHide m:val="on"/>
                                <m:ctrlPr>
                                  <a:rPr lang="fr-FR" sz="2800" b="1" i="1">
                                    <a:latin typeface="Cambria Math" panose="02040503050406030204" pitchFamily="18" charset="0"/>
                                  </a:rPr>
                                </m:ctrlPr>
                              </m:naryPr>
                              <m:sub>
                                <m:r>
                                  <a:rPr lang="fr-FR" sz="2800" b="1" i="1" smtClean="0">
                                    <a:latin typeface="Cambria Math" panose="02040503050406030204" pitchFamily="18" charset="0"/>
                                  </a:rPr>
                                  <m:t>𝒖</m:t>
                                </m:r>
                                <m:r>
                                  <a:rPr lang="fr-FR" sz="2800" b="1" i="1">
                                    <a:latin typeface="Cambria Math" panose="02040503050406030204" pitchFamily="18" charset="0"/>
                                  </a:rPr>
                                  <m:t> </m:t>
                                </m:r>
                                <m:r>
                                  <a:rPr lang="fr-FR" sz="2800" b="1" i="1">
                                    <a:latin typeface="Cambria Math" panose="02040503050406030204" pitchFamily="18" charset="0"/>
                                    <a:ea typeface="Cambria Math" panose="02040503050406030204" pitchFamily="18" charset="0"/>
                                  </a:rPr>
                                  <m:t>𝝐</m:t>
                                </m:r>
                                <m:sSub>
                                  <m:sSubPr>
                                    <m:ctrlPr>
                                      <a:rPr lang="fr-FR" sz="2800" b="1" i="1" smtClean="0">
                                        <a:latin typeface="Cambria Math" panose="02040503050406030204" pitchFamily="18" charset="0"/>
                                        <a:ea typeface="Cambria Math" panose="02040503050406030204" pitchFamily="18" charset="0"/>
                                      </a:rPr>
                                    </m:ctrlPr>
                                  </m:sSubPr>
                                  <m:e>
                                    <m:r>
                                      <a:rPr lang="fr-FR" sz="2800" b="1" i="1" smtClean="0">
                                        <a:latin typeface="Cambria Math" panose="02040503050406030204" pitchFamily="18" charset="0"/>
                                        <a:ea typeface="Cambria Math" panose="02040503050406030204" pitchFamily="18" charset="0"/>
                                      </a:rPr>
                                      <m:t>𝑼</m:t>
                                    </m:r>
                                  </m:e>
                                  <m:sub>
                                    <m:r>
                                      <a:rPr lang="fr-FR" sz="2800" b="1" i="1" smtClean="0">
                                        <a:latin typeface="Cambria Math" panose="02040503050406030204" pitchFamily="18" charset="0"/>
                                        <a:ea typeface="Cambria Math" panose="02040503050406030204" pitchFamily="18" charset="0"/>
                                      </a:rPr>
                                      <m:t>𝒊𝒋</m:t>
                                    </m:r>
                                  </m:sub>
                                </m:sSub>
                              </m:sub>
                              <m:sup/>
                              <m:e>
                                <m:sSubSup>
                                  <m:sSubSupPr>
                                    <m:ctrlPr>
                                      <a:rPr lang="fr-FR" sz="2800" b="1" i="1">
                                        <a:latin typeface="Cambria Math" panose="02040503050406030204" pitchFamily="18" charset="0"/>
                                      </a:rPr>
                                    </m:ctrlPr>
                                  </m:sSubSupPr>
                                  <m:e>
                                    <m:r>
                                      <a:rPr lang="fr-FR" sz="2800" b="1" i="1">
                                        <a:latin typeface="Cambria Math" panose="02040503050406030204" pitchFamily="18" charset="0"/>
                                      </a:rPr>
                                      <m:t>𝒓</m:t>
                                    </m:r>
                                  </m:e>
                                  <m:sub>
                                    <m:r>
                                      <a:rPr lang="fr-FR" sz="2800" b="1" i="1" smtClean="0">
                                        <a:latin typeface="Cambria Math" panose="02040503050406030204" pitchFamily="18" charset="0"/>
                                      </a:rPr>
                                      <m:t>𝒖𝒋</m:t>
                                    </m:r>
                                    <m:r>
                                      <a:rPr lang="fr-FR" sz="2800" b="1" i="1">
                                        <a:latin typeface="Cambria Math" panose="02040503050406030204" pitchFamily="18" charset="0"/>
                                      </a:rPr>
                                      <m:t>  </m:t>
                                    </m:r>
                                  </m:sub>
                                  <m:sup>
                                    <m:r>
                                      <a:rPr lang="fr-FR" sz="2800" b="1" i="1">
                                        <a:latin typeface="Cambria Math" panose="02040503050406030204" pitchFamily="18" charset="0"/>
                                      </a:rPr>
                                      <m:t>𝟐</m:t>
                                    </m:r>
                                  </m:sup>
                                </m:sSubSup>
                              </m:e>
                            </m:nary>
                          </m:e>
                        </m:rad>
                      </m:den>
                    </m:f>
                  </m:oMath>
                </a14:m>
                <a:r>
                  <a:rPr lang="fr-FR" sz="2800" b="1" dirty="0"/>
                  <a:t> </a:t>
                </a:r>
              </a:p>
              <a:p>
                <a:endParaRPr lang="fr-FR" sz="2800" b="1" dirty="0"/>
              </a:p>
              <a:p>
                <a:r>
                  <a:rPr lang="fr-FR" sz="2800" b="1" dirty="0"/>
                  <a:t> </a:t>
                </a:r>
              </a:p>
            </p:txBody>
          </p:sp>
        </mc:Choice>
        <mc:Fallback xmlns="">
          <p:sp>
            <p:nvSpPr>
              <p:cNvPr id="2" name="TextBox 1">
                <a:extLst>
                  <a:ext uri="{FF2B5EF4-FFF2-40B4-BE49-F238E27FC236}">
                    <a16:creationId xmlns:a16="http://schemas.microsoft.com/office/drawing/2014/main" id="{938AA840-AF76-472E-A0A3-B0D3BE3FE822}"/>
                  </a:ext>
                </a:extLst>
              </p:cNvPr>
              <p:cNvSpPr txBox="1">
                <a:spLocks noRot="1" noChangeAspect="1" noMove="1" noResize="1" noEditPoints="1" noAdjustHandles="1" noChangeArrowheads="1" noChangeShapeType="1" noTextEdit="1"/>
              </p:cNvSpPr>
              <p:nvPr/>
            </p:nvSpPr>
            <p:spPr>
              <a:xfrm>
                <a:off x="609600" y="1114164"/>
                <a:ext cx="11189369" cy="5675528"/>
              </a:xfrm>
              <a:prstGeom prst="rect">
                <a:avLst/>
              </a:prstGeom>
              <a:blipFill>
                <a:blip r:embed="rId3"/>
                <a:stretch>
                  <a:fillRect l="-1089" t="-1182"/>
                </a:stretch>
              </a:blipFill>
            </p:spPr>
            <p:txBody>
              <a:bodyPr/>
              <a:lstStyle/>
              <a:p>
                <a:r>
                  <a:rPr lang="en-US">
                    <a:noFill/>
                  </a:rPr>
                  <a:t> </a:t>
                </a:r>
              </a:p>
            </p:txBody>
          </p:sp>
        </mc:Fallback>
      </mc:AlternateContent>
    </p:spTree>
    <p:extLst>
      <p:ext uri="{BB962C8B-B14F-4D97-AF65-F5344CB8AC3E}">
        <p14:creationId xmlns:p14="http://schemas.microsoft.com/office/powerpoint/2010/main" val="291488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584775"/>
          </a:xfrm>
          <a:prstGeom prst="rect">
            <a:avLst/>
          </a:prstGeom>
          <a:noFill/>
        </p:spPr>
        <p:txBody>
          <a:bodyPr wrap="square" rtlCol="0">
            <a:spAutoFit/>
          </a:bodyPr>
          <a:lstStyle/>
          <a:p>
            <a:pPr algn="ctr"/>
            <a:r>
              <a:rPr lang="en-US" sz="3200" dirty="0"/>
              <a:t>NMF based recommender system</a:t>
            </a:r>
            <a:endParaRPr lang="en-US" sz="3200" b="1" dirty="0"/>
          </a:p>
        </p:txBody>
      </p:sp>
      <p:sp>
        <p:nvSpPr>
          <p:cNvPr id="2" name="TextBox 1">
            <a:extLst>
              <a:ext uri="{FF2B5EF4-FFF2-40B4-BE49-F238E27FC236}">
                <a16:creationId xmlns:a16="http://schemas.microsoft.com/office/drawing/2014/main" id="{04ADF6AE-CD13-451E-A1A1-FF5001037C2D}"/>
              </a:ext>
            </a:extLst>
          </p:cNvPr>
          <p:cNvSpPr txBox="1"/>
          <p:nvPr/>
        </p:nvSpPr>
        <p:spPr>
          <a:xfrm>
            <a:off x="1143367" y="1395662"/>
            <a:ext cx="10182359" cy="2862322"/>
          </a:xfrm>
          <a:prstGeom prst="rect">
            <a:avLst/>
          </a:prstGeom>
          <a:noFill/>
        </p:spPr>
        <p:txBody>
          <a:bodyPr wrap="square" rtlCol="0">
            <a:spAutoFit/>
          </a:bodyPr>
          <a:lstStyle/>
          <a:p>
            <a:r>
              <a:rPr lang="en-US" dirty="0"/>
              <a:t>A dimensionality reduction algorithm called Non-negative matrix factorization (NMF), which decomposes a big sparse matrix into two smaller and dense matrices. </a:t>
            </a:r>
          </a:p>
          <a:p>
            <a:pPr marL="342900" indent="-342900">
              <a:buAutoNum type="arabicPeriod"/>
            </a:pPr>
            <a:r>
              <a:rPr lang="en-US" dirty="0"/>
              <a:t>Use surprise library to decompose full matrix to two smaller and denser ones: user matrix and item matrix</a:t>
            </a:r>
          </a:p>
          <a:p>
            <a:pPr marL="342900" indent="-342900">
              <a:buAutoNum type="arabicPeriod"/>
            </a:pPr>
            <a:r>
              <a:rPr lang="en-US" dirty="0"/>
              <a:t>Dot product each row in user matrix with each column in item matrix</a:t>
            </a:r>
          </a:p>
          <a:p>
            <a:pPr marL="342900" indent="-342900">
              <a:buAutoNum type="arabicPeriod"/>
            </a:pPr>
            <a:r>
              <a:rPr lang="en-US" dirty="0"/>
              <a:t>Make prediction by test data, use RMSE metric to evaluate model performance</a:t>
            </a:r>
          </a:p>
          <a:p>
            <a:pPr marL="342900" indent="-342900">
              <a:buAutoNum type="arabicPeriod"/>
            </a:pPr>
            <a:endParaRPr lang="en-US" dirty="0"/>
          </a:p>
          <a:p>
            <a:r>
              <a:rPr lang="en-US" dirty="0">
                <a:highlight>
                  <a:srgbClr val="FFFF00"/>
                </a:highlight>
              </a:rPr>
              <a:t>RMSE 20%</a:t>
            </a:r>
          </a:p>
          <a:p>
            <a:endParaRPr lang="en-US" dirty="0"/>
          </a:p>
          <a:p>
            <a:endParaRPr lang="en-US" dirty="0"/>
          </a:p>
        </p:txBody>
      </p:sp>
      <p:pic>
        <p:nvPicPr>
          <p:cNvPr id="6" name="Picture 5">
            <a:extLst>
              <a:ext uri="{FF2B5EF4-FFF2-40B4-BE49-F238E27FC236}">
                <a16:creationId xmlns:a16="http://schemas.microsoft.com/office/drawing/2014/main" id="{286C0E77-8E8E-45C3-9850-5990D02796EA}"/>
              </a:ext>
            </a:extLst>
          </p:cNvPr>
          <p:cNvPicPr>
            <a:picLocks noChangeAspect="1"/>
          </p:cNvPicPr>
          <p:nvPr/>
        </p:nvPicPr>
        <p:blipFill>
          <a:blip r:embed="rId3"/>
          <a:stretch>
            <a:fillRect/>
          </a:stretch>
        </p:blipFill>
        <p:spPr>
          <a:xfrm>
            <a:off x="497305" y="4308413"/>
            <a:ext cx="8469374" cy="2307850"/>
          </a:xfrm>
          <a:prstGeom prst="rect">
            <a:avLst/>
          </a:prstGeom>
        </p:spPr>
      </p:pic>
      <p:pic>
        <p:nvPicPr>
          <p:cNvPr id="8" name="Picture 7">
            <a:extLst>
              <a:ext uri="{FF2B5EF4-FFF2-40B4-BE49-F238E27FC236}">
                <a16:creationId xmlns:a16="http://schemas.microsoft.com/office/drawing/2014/main" id="{EDE84743-AF15-4D04-9CFE-9E230C87212D}"/>
              </a:ext>
            </a:extLst>
          </p:cNvPr>
          <p:cNvPicPr>
            <a:picLocks noChangeAspect="1"/>
          </p:cNvPicPr>
          <p:nvPr/>
        </p:nvPicPr>
        <p:blipFill>
          <a:blip r:embed="rId4"/>
          <a:stretch>
            <a:fillRect/>
          </a:stretch>
        </p:blipFill>
        <p:spPr>
          <a:xfrm>
            <a:off x="9448800" y="2493509"/>
            <a:ext cx="2096650" cy="2793963"/>
          </a:xfrm>
          <a:prstGeom prst="rect">
            <a:avLst/>
          </a:prstGeom>
        </p:spPr>
      </p:pic>
    </p:spTree>
    <p:extLst>
      <p:ext uri="{BB962C8B-B14F-4D97-AF65-F5344CB8AC3E}">
        <p14:creationId xmlns:p14="http://schemas.microsoft.com/office/powerpoint/2010/main" val="360395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584775"/>
          </a:xfrm>
          <a:prstGeom prst="rect">
            <a:avLst/>
          </a:prstGeom>
          <a:noFill/>
        </p:spPr>
        <p:txBody>
          <a:bodyPr wrap="square" rtlCol="0">
            <a:spAutoFit/>
          </a:bodyPr>
          <a:lstStyle/>
          <a:p>
            <a:pPr algn="ctr"/>
            <a:r>
              <a:rPr lang="en-US" sz="3200" dirty="0"/>
              <a:t>Neural Network Embedding based recommender system</a:t>
            </a:r>
            <a:endParaRPr lang="en-US" sz="3200" b="1" dirty="0"/>
          </a:p>
        </p:txBody>
      </p:sp>
      <p:pic>
        <p:nvPicPr>
          <p:cNvPr id="3" name="Picture 2">
            <a:extLst>
              <a:ext uri="{FF2B5EF4-FFF2-40B4-BE49-F238E27FC236}">
                <a16:creationId xmlns:a16="http://schemas.microsoft.com/office/drawing/2014/main" id="{B13B7CFE-F8A2-4624-B93F-7F824889B9E9}"/>
              </a:ext>
            </a:extLst>
          </p:cNvPr>
          <p:cNvPicPr>
            <a:picLocks noChangeAspect="1"/>
          </p:cNvPicPr>
          <p:nvPr/>
        </p:nvPicPr>
        <p:blipFill>
          <a:blip r:embed="rId3"/>
          <a:stretch>
            <a:fillRect/>
          </a:stretch>
        </p:blipFill>
        <p:spPr>
          <a:xfrm>
            <a:off x="4662840" y="1225866"/>
            <a:ext cx="6919560" cy="3619814"/>
          </a:xfrm>
          <a:prstGeom prst="rect">
            <a:avLst/>
          </a:prstGeom>
        </p:spPr>
      </p:pic>
      <p:sp>
        <p:nvSpPr>
          <p:cNvPr id="6" name="TextBox 5">
            <a:extLst>
              <a:ext uri="{FF2B5EF4-FFF2-40B4-BE49-F238E27FC236}">
                <a16:creationId xmlns:a16="http://schemas.microsoft.com/office/drawing/2014/main" id="{497D2488-4683-4FBA-8089-715D72C29854}"/>
              </a:ext>
            </a:extLst>
          </p:cNvPr>
          <p:cNvSpPr txBox="1"/>
          <p:nvPr/>
        </p:nvSpPr>
        <p:spPr>
          <a:xfrm>
            <a:off x="609600" y="1455649"/>
            <a:ext cx="3256547" cy="1754326"/>
          </a:xfrm>
          <a:prstGeom prst="rect">
            <a:avLst/>
          </a:prstGeom>
          <a:noFill/>
        </p:spPr>
        <p:txBody>
          <a:bodyPr wrap="square">
            <a:spAutoFit/>
          </a:bodyPr>
          <a:lstStyle/>
          <a:p>
            <a:r>
              <a:rPr lang="en-US" dirty="0"/>
              <a:t>Model: </a:t>
            </a:r>
          </a:p>
          <a:p>
            <a:r>
              <a:rPr lang="en-US" dirty="0"/>
              <a:t>Optimizer: Adam </a:t>
            </a:r>
          </a:p>
          <a:p>
            <a:r>
              <a:rPr lang="en-US" dirty="0"/>
              <a:t> Loss: Mean Square Error </a:t>
            </a:r>
          </a:p>
          <a:p>
            <a:r>
              <a:rPr lang="en-US" dirty="0"/>
              <a:t>● Metric: Mean Square Error</a:t>
            </a:r>
          </a:p>
          <a:p>
            <a:r>
              <a:rPr lang="en-US" dirty="0"/>
              <a:t> ● Epoch 12</a:t>
            </a:r>
          </a:p>
          <a:p>
            <a:r>
              <a:rPr lang="en-US" dirty="0"/>
              <a:t>● Batch size: 520</a:t>
            </a:r>
          </a:p>
        </p:txBody>
      </p:sp>
      <p:pic>
        <p:nvPicPr>
          <p:cNvPr id="7" name="Picture 6">
            <a:extLst>
              <a:ext uri="{FF2B5EF4-FFF2-40B4-BE49-F238E27FC236}">
                <a16:creationId xmlns:a16="http://schemas.microsoft.com/office/drawing/2014/main" id="{DE7EB969-4B64-4127-8E01-795324EDDA09}"/>
              </a:ext>
            </a:extLst>
          </p:cNvPr>
          <p:cNvPicPr>
            <a:picLocks noChangeAspect="1"/>
          </p:cNvPicPr>
          <p:nvPr/>
        </p:nvPicPr>
        <p:blipFill>
          <a:blip r:embed="rId4"/>
          <a:stretch>
            <a:fillRect/>
          </a:stretch>
        </p:blipFill>
        <p:spPr>
          <a:xfrm>
            <a:off x="609600" y="3551460"/>
            <a:ext cx="3985605" cy="3063505"/>
          </a:xfrm>
          <a:prstGeom prst="rect">
            <a:avLst/>
          </a:prstGeom>
        </p:spPr>
      </p:pic>
      <p:sp>
        <p:nvSpPr>
          <p:cNvPr id="8" name="TextBox 7">
            <a:extLst>
              <a:ext uri="{FF2B5EF4-FFF2-40B4-BE49-F238E27FC236}">
                <a16:creationId xmlns:a16="http://schemas.microsoft.com/office/drawing/2014/main" id="{A378B19D-25FE-4031-994B-0BE5F4659C69}"/>
              </a:ext>
            </a:extLst>
          </p:cNvPr>
          <p:cNvSpPr txBox="1"/>
          <p:nvPr/>
        </p:nvSpPr>
        <p:spPr>
          <a:xfrm>
            <a:off x="4876800" y="5083212"/>
            <a:ext cx="5903495" cy="646331"/>
          </a:xfrm>
          <a:prstGeom prst="rect">
            <a:avLst/>
          </a:prstGeom>
          <a:noFill/>
        </p:spPr>
        <p:txBody>
          <a:bodyPr wrap="square" rtlCol="0">
            <a:spAutoFit/>
          </a:bodyPr>
          <a:lstStyle/>
          <a:p>
            <a:r>
              <a:rPr lang="fr-FR" dirty="0"/>
              <a:t>MSE : 25%</a:t>
            </a:r>
          </a:p>
          <a:p>
            <a:r>
              <a:rPr lang="fr-FR" dirty="0">
                <a:highlight>
                  <a:srgbClr val="FFFF00"/>
                </a:highlight>
              </a:rPr>
              <a:t>RSE: 45%</a:t>
            </a:r>
            <a:endParaRPr lang="en-US" dirty="0">
              <a:highlight>
                <a:srgbClr val="FFFF00"/>
              </a:highlight>
            </a:endParaRPr>
          </a:p>
        </p:txBody>
      </p:sp>
    </p:spTree>
    <p:extLst>
      <p:ext uri="{BB962C8B-B14F-4D97-AF65-F5344CB8AC3E}">
        <p14:creationId xmlns:p14="http://schemas.microsoft.com/office/powerpoint/2010/main" val="17154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 y="802105"/>
            <a:ext cx="8614611" cy="1866107"/>
          </a:xfrm>
        </p:spPr>
        <p:txBody>
          <a:bodyPr/>
          <a:lstStyle/>
          <a:p>
            <a:r>
              <a:rPr lang="en-US" dirty="0"/>
              <a:t>Compare the performance of collaborative filtering models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graphicFrame>
        <p:nvGraphicFramePr>
          <p:cNvPr id="12" name="Chart 11">
            <a:extLst>
              <a:ext uri="{FF2B5EF4-FFF2-40B4-BE49-F238E27FC236}">
                <a16:creationId xmlns:a16="http://schemas.microsoft.com/office/drawing/2014/main" id="{FAFE9D4E-FF4F-46F4-A548-EB24B976F923}"/>
              </a:ext>
            </a:extLst>
          </p:cNvPr>
          <p:cNvGraphicFramePr/>
          <p:nvPr>
            <p:extLst>
              <p:ext uri="{D42A27DB-BD31-4B8C-83A1-F6EECF244321}">
                <p14:modId xmlns:p14="http://schemas.microsoft.com/office/powerpoint/2010/main" val="922743135"/>
              </p:ext>
            </p:extLst>
          </p:nvPr>
        </p:nvGraphicFramePr>
        <p:xfrm>
          <a:off x="695324" y="2668213"/>
          <a:ext cx="7248526" cy="39939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585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60420" y="692943"/>
            <a:ext cx="8614611" cy="823370"/>
          </a:xfrm>
        </p:spPr>
        <p:txBody>
          <a:bodyPr/>
          <a:lstStyle/>
          <a:p>
            <a:r>
              <a:rPr lang="en-US" dirty="0"/>
              <a:t>Conclusions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15</a:t>
            </a:fld>
            <a:endParaRPr lang="en-US" dirty="0"/>
          </a:p>
        </p:txBody>
      </p:sp>
      <p:sp>
        <p:nvSpPr>
          <p:cNvPr id="4" name="TextBox 3">
            <a:extLst>
              <a:ext uri="{FF2B5EF4-FFF2-40B4-BE49-F238E27FC236}">
                <a16:creationId xmlns:a16="http://schemas.microsoft.com/office/drawing/2014/main" id="{77AEAF92-2ED9-455A-83F3-7E7C446B05B2}"/>
              </a:ext>
            </a:extLst>
          </p:cNvPr>
          <p:cNvSpPr txBox="1"/>
          <p:nvPr/>
        </p:nvSpPr>
        <p:spPr>
          <a:xfrm>
            <a:off x="288758" y="1989221"/>
            <a:ext cx="6015789" cy="2862322"/>
          </a:xfrm>
          <a:prstGeom prst="rect">
            <a:avLst/>
          </a:prstGeom>
          <a:noFill/>
        </p:spPr>
        <p:txBody>
          <a:bodyPr wrap="square" rtlCol="0">
            <a:spAutoFit/>
          </a:bodyPr>
          <a:lstStyle/>
          <a:p>
            <a:r>
              <a:rPr lang="fr-FR" sz="3600" b="1" dirty="0"/>
              <a:t>Neural Network model has the best </a:t>
            </a:r>
            <a:r>
              <a:rPr lang="fr-FR" sz="3600" b="1" dirty="0" err="1"/>
              <a:t>accuracy</a:t>
            </a:r>
            <a:r>
              <a:rPr lang="fr-FR" sz="3600" b="1" dirty="0"/>
              <a:t> .A model </a:t>
            </a:r>
            <a:r>
              <a:rPr lang="fr-FR" sz="3600" b="1" dirty="0" err="1"/>
              <a:t>that</a:t>
            </a:r>
            <a:r>
              <a:rPr lang="fr-FR" sz="3600" b="1" dirty="0"/>
              <a:t> </a:t>
            </a:r>
            <a:r>
              <a:rPr lang="fr-FR" sz="3600" b="1" dirty="0" err="1"/>
              <a:t>is</a:t>
            </a:r>
            <a:r>
              <a:rPr lang="fr-FR" sz="3600" b="1" dirty="0"/>
              <a:t> </a:t>
            </a:r>
            <a:r>
              <a:rPr lang="fr-FR" sz="3600" b="1" dirty="0" err="1"/>
              <a:t>prone</a:t>
            </a:r>
            <a:r>
              <a:rPr lang="fr-FR" sz="3600" b="1" dirty="0"/>
              <a:t> to </a:t>
            </a:r>
            <a:r>
              <a:rPr lang="fr-FR" sz="3600" b="1" dirty="0" err="1"/>
              <a:t>overfitting</a:t>
            </a:r>
            <a:r>
              <a:rPr lang="fr-FR" sz="3600" b="1" dirty="0"/>
              <a:t> </a:t>
            </a:r>
            <a:r>
              <a:rPr lang="fr-FR" sz="3600" b="1" dirty="0" err="1"/>
              <a:t>so</a:t>
            </a:r>
            <a:r>
              <a:rPr lang="fr-FR" sz="3600" b="1" dirty="0"/>
              <a:t> </a:t>
            </a:r>
            <a:r>
              <a:rPr lang="fr-FR" sz="3600" b="1" dirty="0" err="1"/>
              <a:t>it</a:t>
            </a:r>
            <a:r>
              <a:rPr lang="fr-FR" sz="3600" b="1" dirty="0"/>
              <a:t> </a:t>
            </a:r>
            <a:r>
              <a:rPr lang="fr-FR" sz="3600" b="1" dirty="0" err="1"/>
              <a:t>needs</a:t>
            </a:r>
            <a:r>
              <a:rPr lang="fr-FR" sz="3600" b="1" dirty="0"/>
              <a:t> more data to </a:t>
            </a:r>
            <a:r>
              <a:rPr lang="fr-FR" sz="3600" b="1" dirty="0" err="1"/>
              <a:t>be</a:t>
            </a:r>
            <a:r>
              <a:rPr lang="fr-FR" sz="3600" b="1" dirty="0"/>
              <a:t> sure of </a:t>
            </a:r>
            <a:r>
              <a:rPr lang="fr-FR" sz="3600" b="1" dirty="0" err="1"/>
              <a:t>it</a:t>
            </a:r>
            <a:r>
              <a:rPr lang="fr-FR" sz="3600" b="1" dirty="0"/>
              <a:t> </a:t>
            </a:r>
            <a:r>
              <a:rPr lang="fr-FR" sz="3600" b="1" dirty="0" err="1"/>
              <a:t>reliability</a:t>
            </a:r>
            <a:r>
              <a:rPr lang="fr-FR" sz="3600" b="1" dirty="0"/>
              <a:t> . </a:t>
            </a:r>
            <a:endParaRPr lang="en-US" sz="3600" b="1" dirty="0"/>
          </a:p>
        </p:txBody>
      </p:sp>
    </p:spTree>
    <p:extLst>
      <p:ext uri="{BB962C8B-B14F-4D97-AF65-F5344CB8AC3E}">
        <p14:creationId xmlns:p14="http://schemas.microsoft.com/office/powerpoint/2010/main" val="125536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Innovative Insights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669954"/>
            <a:ext cx="7515225" cy="2916237"/>
          </a:xfrm>
        </p:spPr>
        <p:txBody>
          <a:bodyPr>
            <a:normAutofit/>
          </a:bodyPr>
          <a:lstStyle/>
          <a:p>
            <a:pPr marL="0" indent="0">
              <a:buNone/>
            </a:pPr>
            <a:r>
              <a:rPr lang="en-US" sz="2400" dirty="0"/>
              <a:t>This project shows how a end-to-end machine learning pipeline work. </a:t>
            </a:r>
          </a:p>
          <a:p>
            <a:pPr marL="0" indent="0">
              <a:buNone/>
            </a:pPr>
            <a:r>
              <a:rPr lang="en-US" sz="2400" dirty="0"/>
              <a:t>Although it  passes all requirement , there are several enhancements that  can be applied for better accuracy to avoid overfitting . </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625642" y="50337"/>
            <a:ext cx="6583680" cy="1531357"/>
          </a:xfrm>
        </p:spPr>
        <p:txBody>
          <a:bodyPr/>
          <a:lstStyle/>
          <a:p>
            <a:r>
              <a:rPr lang="en-US" dirty="0"/>
              <a:t>Outline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25642" y="1984408"/>
            <a:ext cx="6583680" cy="4416392"/>
          </a:xfrm>
        </p:spPr>
        <p:txBody>
          <a:bodyPr>
            <a:normAutofit fontScale="70000" lnSpcReduction="20000"/>
          </a:bodyPr>
          <a:lstStyle/>
          <a:p>
            <a:pPr marL="342900" indent="-342900">
              <a:buFont typeface="Arial" panose="020B0604020202020204" pitchFamily="34" charset="0"/>
              <a:buChar char="•"/>
            </a:pPr>
            <a:r>
              <a:rPr lang="fr-FR" dirty="0"/>
              <a:t>Introduction </a:t>
            </a:r>
          </a:p>
          <a:p>
            <a:pPr marL="342900" indent="-342900">
              <a:buFont typeface="Arial" panose="020B0604020202020204" pitchFamily="34" charset="0"/>
              <a:buChar char="•"/>
            </a:pPr>
            <a:r>
              <a:rPr lang="fr-FR" dirty="0" err="1"/>
              <a:t>Exploratory</a:t>
            </a:r>
            <a:r>
              <a:rPr lang="fr-FR" dirty="0"/>
              <a:t> Data </a:t>
            </a:r>
            <a:r>
              <a:rPr lang="fr-FR" dirty="0" err="1"/>
              <a:t>Analysis</a:t>
            </a:r>
            <a:r>
              <a:rPr lang="fr-FR" dirty="0"/>
              <a:t> </a:t>
            </a:r>
          </a:p>
          <a:p>
            <a:pPr marL="342900" indent="-342900">
              <a:buFont typeface="Arial" panose="020B0604020202020204" pitchFamily="34" charset="0"/>
              <a:buChar char="•"/>
            </a:pPr>
            <a:r>
              <a:rPr lang="fr-FR" dirty="0"/>
              <a:t>Content-</a:t>
            </a:r>
            <a:r>
              <a:rPr lang="fr-FR" dirty="0" err="1"/>
              <a:t>based</a:t>
            </a:r>
            <a:r>
              <a:rPr lang="fr-FR" dirty="0"/>
              <a:t> </a:t>
            </a:r>
            <a:r>
              <a:rPr lang="fr-FR" dirty="0" err="1"/>
              <a:t>recommendation</a:t>
            </a:r>
            <a:r>
              <a:rPr lang="fr-FR" dirty="0"/>
              <a:t> </a:t>
            </a:r>
            <a:r>
              <a:rPr lang="en-US" dirty="0"/>
              <a:t>using user profile and course genres</a:t>
            </a:r>
          </a:p>
          <a:p>
            <a:pPr marL="342900" indent="-342900">
              <a:buFont typeface="Arial" panose="020B0604020202020204" pitchFamily="34" charset="0"/>
              <a:buChar char="•"/>
            </a:pPr>
            <a:r>
              <a:rPr lang="en-US" dirty="0"/>
              <a:t>Content-based  recommendation system using course similarity </a:t>
            </a:r>
          </a:p>
          <a:p>
            <a:pPr marL="342900" indent="-342900">
              <a:buFont typeface="Arial" panose="020B0604020202020204" pitchFamily="34" charset="0"/>
              <a:buChar char="•"/>
            </a:pPr>
            <a:r>
              <a:rPr lang="en-US" dirty="0"/>
              <a:t>Content-based recommendation system using user profile clustering </a:t>
            </a:r>
          </a:p>
          <a:p>
            <a:pPr marL="342900" indent="-342900">
              <a:buFont typeface="Arial" panose="020B0604020202020204" pitchFamily="34" charset="0"/>
              <a:buChar char="•"/>
            </a:pPr>
            <a:r>
              <a:rPr lang="en-US" dirty="0"/>
              <a:t>KNN based collaborative filtering </a:t>
            </a:r>
          </a:p>
          <a:p>
            <a:pPr marL="342900" indent="-342900">
              <a:buFont typeface="Arial" panose="020B0604020202020204" pitchFamily="34" charset="0"/>
              <a:buChar char="•"/>
            </a:pPr>
            <a:r>
              <a:rPr lang="en-US" dirty="0"/>
              <a:t>NMF based collaborative filtering </a:t>
            </a:r>
          </a:p>
          <a:p>
            <a:pPr marL="342900" indent="-342900">
              <a:buFont typeface="Arial" panose="020B0604020202020204" pitchFamily="34" charset="0"/>
              <a:buChar char="•"/>
            </a:pPr>
            <a:r>
              <a:rPr lang="en-US" dirty="0"/>
              <a:t>Neural network embedding based collaborative filtering</a:t>
            </a:r>
          </a:p>
          <a:p>
            <a:pPr marL="342900" indent="-342900">
              <a:buFont typeface="Arial" panose="020B0604020202020204" pitchFamily="34" charset="0"/>
              <a:buChar char="•"/>
            </a:pPr>
            <a:r>
              <a:rPr lang="en-US" dirty="0"/>
              <a:t>Collaborative filtering algorithms evaluation </a:t>
            </a:r>
          </a:p>
          <a:p>
            <a:pPr marL="342900" indent="-342900">
              <a:buFont typeface="Arial" panose="020B0604020202020204" pitchFamily="34" charset="0"/>
              <a:buChar char="•"/>
            </a:pPr>
            <a:r>
              <a:rPr lang="en-US" dirty="0"/>
              <a:t>Conclusion </a:t>
            </a:r>
          </a:p>
          <a:p>
            <a:pPr marL="342900" indent="-342900">
              <a:buFont typeface="Arial" panose="020B0604020202020204" pitchFamily="34" charset="0"/>
              <a:buChar char="•"/>
            </a:pPr>
            <a:r>
              <a:rPr lang="en-US" dirty="0"/>
              <a:t>Innovative Insights </a:t>
            </a:r>
          </a:p>
          <a:p>
            <a:pPr marL="342900" indent="-342900">
              <a:buFont typeface="Arial" panose="020B0604020202020204" pitchFamily="34" charset="0"/>
              <a:buChar char="•"/>
            </a:pPr>
            <a:endParaRPr lang="en-US" b="0" i="0" dirty="0">
              <a:solidFill>
                <a:srgbClr val="1F1F1F"/>
              </a:solidFill>
              <a:effectLst/>
              <a:latin typeface="Source Sans Pro" panose="020B0503030403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fr-FR"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3774FD-8E93-45A1-8DBF-4F249ED83F85}"/>
              </a:ext>
            </a:extLst>
          </p:cNvPr>
          <p:cNvSpPr txBox="1"/>
          <p:nvPr/>
        </p:nvSpPr>
        <p:spPr>
          <a:xfrm>
            <a:off x="834189" y="256674"/>
            <a:ext cx="7267074" cy="1446550"/>
          </a:xfrm>
          <a:prstGeom prst="rect">
            <a:avLst/>
          </a:prstGeom>
          <a:noFill/>
        </p:spPr>
        <p:txBody>
          <a:bodyPr wrap="square" rtlCol="0">
            <a:spAutoFit/>
          </a:bodyPr>
          <a:lstStyle/>
          <a:p>
            <a:r>
              <a:rPr lang="fr-FR" sz="8800" dirty="0"/>
              <a:t>Introduction</a:t>
            </a:r>
            <a:endParaRPr lang="en-US" sz="8800" dirty="0"/>
          </a:p>
        </p:txBody>
      </p:sp>
      <p:sp>
        <p:nvSpPr>
          <p:cNvPr id="9" name="TextBox 8">
            <a:extLst>
              <a:ext uri="{FF2B5EF4-FFF2-40B4-BE49-F238E27FC236}">
                <a16:creationId xmlns:a16="http://schemas.microsoft.com/office/drawing/2014/main" id="{6396FA11-613F-4835-B1E7-A5C572776BC8}"/>
              </a:ext>
            </a:extLst>
          </p:cNvPr>
          <p:cNvSpPr txBox="1"/>
          <p:nvPr/>
        </p:nvSpPr>
        <p:spPr>
          <a:xfrm>
            <a:off x="994611" y="1860884"/>
            <a:ext cx="6914147" cy="3139321"/>
          </a:xfrm>
          <a:prstGeom prst="rect">
            <a:avLst/>
          </a:prstGeom>
          <a:noFill/>
        </p:spPr>
        <p:txBody>
          <a:bodyPr wrap="square" rtlCol="0">
            <a:spAutoFit/>
          </a:bodyPr>
          <a:lstStyle/>
          <a:p>
            <a:r>
              <a:rPr lang="en-US" dirty="0"/>
              <a:t>This project is currently at the Proof of Concept (PoC) phase so the main focus at this moment is to explore and compare various machine learning models and find one with the best performance in off-line evaluations.</a:t>
            </a:r>
          </a:p>
          <a:p>
            <a:endParaRPr lang="en-US" dirty="0"/>
          </a:p>
          <a:p>
            <a:r>
              <a:rPr lang="en-US" dirty="0"/>
              <a:t>A course recommendation system will help in:</a:t>
            </a:r>
          </a:p>
          <a:p>
            <a:r>
              <a:rPr lang="en-US" dirty="0"/>
              <a:t> • Finding better courses </a:t>
            </a:r>
          </a:p>
          <a:p>
            <a:r>
              <a:rPr lang="en-US" dirty="0"/>
              <a:t>• Finding courses that well suits each person’s interests </a:t>
            </a:r>
          </a:p>
          <a:p>
            <a:r>
              <a:rPr lang="en-US" dirty="0"/>
              <a:t>• We aim to find the best courses to recommend to users based on their interests, their friend’s interests, and the courses they are enrolled in. </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1015663"/>
          </a:xfrm>
          <a:prstGeom prst="rect">
            <a:avLst/>
          </a:prstGeom>
          <a:noFill/>
        </p:spPr>
        <p:txBody>
          <a:bodyPr wrap="square" rtlCol="0">
            <a:spAutoFit/>
          </a:bodyPr>
          <a:lstStyle/>
          <a:p>
            <a:r>
              <a:rPr lang="en-US" sz="6000" dirty="0"/>
              <a:t>Exploratory Data Analysis</a:t>
            </a:r>
          </a:p>
        </p:txBody>
      </p:sp>
      <p:pic>
        <p:nvPicPr>
          <p:cNvPr id="13" name="Picture 12">
            <a:extLst>
              <a:ext uri="{FF2B5EF4-FFF2-40B4-BE49-F238E27FC236}">
                <a16:creationId xmlns:a16="http://schemas.microsoft.com/office/drawing/2014/main" id="{442FD228-C08E-473F-B639-A1356BB3185F}"/>
              </a:ext>
            </a:extLst>
          </p:cNvPr>
          <p:cNvPicPr>
            <a:picLocks noChangeAspect="1"/>
          </p:cNvPicPr>
          <p:nvPr/>
        </p:nvPicPr>
        <p:blipFill>
          <a:blip r:embed="rId3"/>
          <a:stretch>
            <a:fillRect/>
          </a:stretch>
        </p:blipFill>
        <p:spPr>
          <a:xfrm>
            <a:off x="730701" y="1773029"/>
            <a:ext cx="5509677" cy="4506718"/>
          </a:xfrm>
          <a:prstGeom prst="rect">
            <a:avLst/>
          </a:prstGeom>
        </p:spPr>
      </p:pic>
      <p:sp>
        <p:nvSpPr>
          <p:cNvPr id="15" name="TextBox 14">
            <a:extLst>
              <a:ext uri="{FF2B5EF4-FFF2-40B4-BE49-F238E27FC236}">
                <a16:creationId xmlns:a16="http://schemas.microsoft.com/office/drawing/2014/main" id="{04212E13-E6AD-43CF-9FD2-250F5BD002AA}"/>
              </a:ext>
            </a:extLst>
          </p:cNvPr>
          <p:cNvSpPr txBox="1"/>
          <p:nvPr/>
        </p:nvSpPr>
        <p:spPr>
          <a:xfrm>
            <a:off x="6279700" y="2765847"/>
            <a:ext cx="5181599" cy="1569660"/>
          </a:xfrm>
          <a:prstGeom prst="rect">
            <a:avLst/>
          </a:prstGeom>
          <a:noFill/>
        </p:spPr>
        <p:txBody>
          <a:bodyPr wrap="square">
            <a:spAutoFit/>
          </a:bodyPr>
          <a:lstStyle/>
          <a:p>
            <a:pPr algn="ctr"/>
            <a:r>
              <a:rPr lang="en-US" sz="4800" dirty="0">
                <a:solidFill>
                  <a:srgbClr val="202C8F"/>
                </a:solidFill>
              </a:rPr>
              <a:t>Course Counts Per Genre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1015663"/>
          </a:xfrm>
          <a:prstGeom prst="rect">
            <a:avLst/>
          </a:prstGeom>
          <a:noFill/>
        </p:spPr>
        <p:txBody>
          <a:bodyPr wrap="square" rtlCol="0">
            <a:spAutoFit/>
          </a:bodyPr>
          <a:lstStyle/>
          <a:p>
            <a:r>
              <a:rPr lang="en-US" sz="6000" dirty="0"/>
              <a:t>Exploratory Data Analysis</a:t>
            </a:r>
          </a:p>
        </p:txBody>
      </p:sp>
      <p:pic>
        <p:nvPicPr>
          <p:cNvPr id="3" name="Picture 2">
            <a:extLst>
              <a:ext uri="{FF2B5EF4-FFF2-40B4-BE49-F238E27FC236}">
                <a16:creationId xmlns:a16="http://schemas.microsoft.com/office/drawing/2014/main" id="{E0035BB1-28E7-427C-A15C-93B54526B699}"/>
              </a:ext>
            </a:extLst>
          </p:cNvPr>
          <p:cNvPicPr>
            <a:picLocks noChangeAspect="1"/>
          </p:cNvPicPr>
          <p:nvPr/>
        </p:nvPicPr>
        <p:blipFill>
          <a:blip r:embed="rId3"/>
          <a:stretch>
            <a:fillRect/>
          </a:stretch>
        </p:blipFill>
        <p:spPr>
          <a:xfrm>
            <a:off x="5669234" y="2310458"/>
            <a:ext cx="5120731" cy="3946145"/>
          </a:xfrm>
          <a:prstGeom prst="rect">
            <a:avLst/>
          </a:prstGeom>
        </p:spPr>
      </p:pic>
      <p:sp>
        <p:nvSpPr>
          <p:cNvPr id="7" name="TextBox 6">
            <a:extLst>
              <a:ext uri="{FF2B5EF4-FFF2-40B4-BE49-F238E27FC236}">
                <a16:creationId xmlns:a16="http://schemas.microsoft.com/office/drawing/2014/main" id="{65C624CB-CD65-4B99-A47A-03E4C9369A3D}"/>
              </a:ext>
            </a:extLst>
          </p:cNvPr>
          <p:cNvSpPr txBox="1"/>
          <p:nvPr/>
        </p:nvSpPr>
        <p:spPr>
          <a:xfrm>
            <a:off x="1275348" y="2734996"/>
            <a:ext cx="3537284" cy="2308324"/>
          </a:xfrm>
          <a:prstGeom prst="rect">
            <a:avLst/>
          </a:prstGeom>
          <a:noFill/>
        </p:spPr>
        <p:txBody>
          <a:bodyPr wrap="square">
            <a:spAutoFit/>
          </a:bodyPr>
          <a:lstStyle/>
          <a:p>
            <a:r>
              <a:rPr lang="en-US" sz="4800" dirty="0">
                <a:solidFill>
                  <a:srgbClr val="202C8F"/>
                </a:solidFill>
              </a:rPr>
              <a:t>Course Enrollment Distribution</a:t>
            </a:r>
          </a:p>
        </p:txBody>
      </p:sp>
    </p:spTree>
    <p:extLst>
      <p:ext uri="{BB962C8B-B14F-4D97-AF65-F5344CB8AC3E}">
        <p14:creationId xmlns:p14="http://schemas.microsoft.com/office/powerpoint/2010/main" val="258325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1015663"/>
          </a:xfrm>
          <a:prstGeom prst="rect">
            <a:avLst/>
          </a:prstGeom>
          <a:noFill/>
        </p:spPr>
        <p:txBody>
          <a:bodyPr wrap="square" rtlCol="0">
            <a:spAutoFit/>
          </a:bodyPr>
          <a:lstStyle/>
          <a:p>
            <a:r>
              <a:rPr lang="en-US" sz="6000" dirty="0"/>
              <a:t>Exploratory Data Analysis</a:t>
            </a:r>
          </a:p>
        </p:txBody>
      </p:sp>
      <p:pic>
        <p:nvPicPr>
          <p:cNvPr id="4" name="Picture 3">
            <a:extLst>
              <a:ext uri="{FF2B5EF4-FFF2-40B4-BE49-F238E27FC236}">
                <a16:creationId xmlns:a16="http://schemas.microsoft.com/office/drawing/2014/main" id="{13E1E808-E48A-4DE2-9544-C42DAA1BBB9E}"/>
              </a:ext>
            </a:extLst>
          </p:cNvPr>
          <p:cNvPicPr>
            <a:picLocks noChangeAspect="1"/>
          </p:cNvPicPr>
          <p:nvPr/>
        </p:nvPicPr>
        <p:blipFill>
          <a:blip r:embed="rId3"/>
          <a:stretch>
            <a:fillRect/>
          </a:stretch>
        </p:blipFill>
        <p:spPr>
          <a:xfrm>
            <a:off x="4122820" y="1872704"/>
            <a:ext cx="2944479" cy="4593903"/>
          </a:xfrm>
          <a:prstGeom prst="rect">
            <a:avLst/>
          </a:prstGeom>
        </p:spPr>
      </p:pic>
      <p:sp>
        <p:nvSpPr>
          <p:cNvPr id="7" name="TextBox 6">
            <a:extLst>
              <a:ext uri="{FF2B5EF4-FFF2-40B4-BE49-F238E27FC236}">
                <a16:creationId xmlns:a16="http://schemas.microsoft.com/office/drawing/2014/main" id="{A882E443-B9B8-4C0D-8651-52E92FEE8C1A}"/>
              </a:ext>
            </a:extLst>
          </p:cNvPr>
          <p:cNvSpPr txBox="1"/>
          <p:nvPr/>
        </p:nvSpPr>
        <p:spPr>
          <a:xfrm>
            <a:off x="955257" y="2494365"/>
            <a:ext cx="2944479" cy="2585323"/>
          </a:xfrm>
          <a:prstGeom prst="rect">
            <a:avLst/>
          </a:prstGeom>
          <a:noFill/>
        </p:spPr>
        <p:txBody>
          <a:bodyPr wrap="square">
            <a:spAutoFit/>
          </a:bodyPr>
          <a:lstStyle/>
          <a:p>
            <a:r>
              <a:rPr lang="en-US" sz="5400" dirty="0">
                <a:solidFill>
                  <a:srgbClr val="202C8F"/>
                </a:solidFill>
              </a:rPr>
              <a:t>20 Most Popular Courses</a:t>
            </a:r>
          </a:p>
        </p:txBody>
      </p:sp>
      <p:pic>
        <p:nvPicPr>
          <p:cNvPr id="8" name="Picture 7">
            <a:extLst>
              <a:ext uri="{FF2B5EF4-FFF2-40B4-BE49-F238E27FC236}">
                <a16:creationId xmlns:a16="http://schemas.microsoft.com/office/drawing/2014/main" id="{2A0A6244-70FC-49B3-BE14-C3C5B84321B7}"/>
              </a:ext>
            </a:extLst>
          </p:cNvPr>
          <p:cNvPicPr>
            <a:picLocks noChangeAspect="1"/>
          </p:cNvPicPr>
          <p:nvPr/>
        </p:nvPicPr>
        <p:blipFill rotWithShape="1">
          <a:blip r:embed="rId4"/>
          <a:srcRect t="22852" r="17290"/>
          <a:stretch/>
        </p:blipFill>
        <p:spPr>
          <a:xfrm>
            <a:off x="7290383" y="2695074"/>
            <a:ext cx="4322596" cy="3248353"/>
          </a:xfrm>
          <a:prstGeom prst="rect">
            <a:avLst/>
          </a:prstGeom>
        </p:spPr>
      </p:pic>
    </p:spTree>
    <p:extLst>
      <p:ext uri="{BB962C8B-B14F-4D97-AF65-F5344CB8AC3E}">
        <p14:creationId xmlns:p14="http://schemas.microsoft.com/office/powerpoint/2010/main" val="237850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1015663"/>
          </a:xfrm>
          <a:prstGeom prst="rect">
            <a:avLst/>
          </a:prstGeom>
          <a:noFill/>
        </p:spPr>
        <p:txBody>
          <a:bodyPr wrap="square" rtlCol="0">
            <a:spAutoFit/>
          </a:bodyPr>
          <a:lstStyle/>
          <a:p>
            <a:r>
              <a:rPr lang="en-US" sz="6000" dirty="0"/>
              <a:t>Exploratory Data Analysis</a:t>
            </a:r>
          </a:p>
        </p:txBody>
      </p:sp>
      <p:pic>
        <p:nvPicPr>
          <p:cNvPr id="3" name="Picture 2">
            <a:extLst>
              <a:ext uri="{FF2B5EF4-FFF2-40B4-BE49-F238E27FC236}">
                <a16:creationId xmlns:a16="http://schemas.microsoft.com/office/drawing/2014/main" id="{A5A54B5B-01FF-4263-A018-39BADF6BD0A6}"/>
              </a:ext>
            </a:extLst>
          </p:cNvPr>
          <p:cNvPicPr>
            <a:picLocks noChangeAspect="1"/>
          </p:cNvPicPr>
          <p:nvPr/>
        </p:nvPicPr>
        <p:blipFill>
          <a:blip r:embed="rId3"/>
          <a:stretch>
            <a:fillRect/>
          </a:stretch>
        </p:blipFill>
        <p:spPr>
          <a:xfrm>
            <a:off x="5517612" y="1817230"/>
            <a:ext cx="6226080" cy="3223539"/>
          </a:xfrm>
          <a:prstGeom prst="rect">
            <a:avLst/>
          </a:prstGeom>
        </p:spPr>
      </p:pic>
      <p:sp>
        <p:nvSpPr>
          <p:cNvPr id="5" name="TextBox 4">
            <a:extLst>
              <a:ext uri="{FF2B5EF4-FFF2-40B4-BE49-F238E27FC236}">
                <a16:creationId xmlns:a16="http://schemas.microsoft.com/office/drawing/2014/main" id="{6617E0B5-EDA0-42E6-82BC-459A8C8D2D0E}"/>
              </a:ext>
            </a:extLst>
          </p:cNvPr>
          <p:cNvSpPr txBox="1"/>
          <p:nvPr/>
        </p:nvSpPr>
        <p:spPr>
          <a:xfrm>
            <a:off x="5774287" y="5232901"/>
            <a:ext cx="6096000" cy="1323439"/>
          </a:xfrm>
          <a:prstGeom prst="rect">
            <a:avLst/>
          </a:prstGeom>
          <a:noFill/>
        </p:spPr>
        <p:txBody>
          <a:bodyPr wrap="square" rtlCol="0">
            <a:spAutoFit/>
          </a:bodyPr>
          <a:lstStyle/>
          <a:p>
            <a:pPr algn="ctr"/>
            <a:r>
              <a:rPr lang="en-US" sz="4000" dirty="0">
                <a:solidFill>
                  <a:srgbClr val="202C8F"/>
                </a:solidFill>
              </a:rPr>
              <a:t>Word cloud of Course Titles</a:t>
            </a:r>
          </a:p>
        </p:txBody>
      </p:sp>
      <p:sp>
        <p:nvSpPr>
          <p:cNvPr id="6" name="TextBox 5">
            <a:extLst>
              <a:ext uri="{FF2B5EF4-FFF2-40B4-BE49-F238E27FC236}">
                <a16:creationId xmlns:a16="http://schemas.microsoft.com/office/drawing/2014/main" id="{22C877BD-5D98-42C0-85C0-9FFF04B6DAD1}"/>
              </a:ext>
            </a:extLst>
          </p:cNvPr>
          <p:cNvSpPr txBox="1"/>
          <p:nvPr/>
        </p:nvSpPr>
        <p:spPr>
          <a:xfrm>
            <a:off x="753979" y="1989221"/>
            <a:ext cx="4010526" cy="4031873"/>
          </a:xfrm>
          <a:prstGeom prst="rect">
            <a:avLst/>
          </a:prstGeom>
          <a:noFill/>
        </p:spPr>
        <p:txBody>
          <a:bodyPr wrap="square" rtlCol="0">
            <a:spAutoFit/>
          </a:bodyPr>
          <a:lstStyle/>
          <a:p>
            <a:r>
              <a:rPr lang="en-US" dirty="0"/>
              <a:t>  </a:t>
            </a:r>
            <a:r>
              <a:rPr lang="en-US" sz="3200" dirty="0"/>
              <a:t>The 5 most common words used in the Title:</a:t>
            </a:r>
          </a:p>
          <a:p>
            <a:pPr marL="342900" indent="-342900">
              <a:buAutoNum type="arabicPeriod"/>
            </a:pPr>
            <a:r>
              <a:rPr lang="en-US" sz="3200" dirty="0"/>
              <a:t> Data </a:t>
            </a:r>
          </a:p>
          <a:p>
            <a:pPr marL="342900" indent="-342900">
              <a:buAutoNum type="arabicPeriod"/>
            </a:pPr>
            <a:r>
              <a:rPr lang="en-US" sz="3200" dirty="0"/>
              <a:t> Data Science </a:t>
            </a:r>
          </a:p>
          <a:p>
            <a:pPr marL="342900" indent="-342900">
              <a:buAutoNum type="arabicPeriod"/>
            </a:pPr>
            <a:r>
              <a:rPr lang="en-US" sz="3200" dirty="0"/>
              <a:t> Python </a:t>
            </a:r>
          </a:p>
          <a:p>
            <a:pPr marL="342900" indent="-342900">
              <a:buAutoNum type="arabicPeriod"/>
            </a:pPr>
            <a:r>
              <a:rPr lang="en-US" sz="3200" dirty="0"/>
              <a:t> Machine Learning </a:t>
            </a:r>
          </a:p>
          <a:p>
            <a:pPr marL="342900" indent="-342900">
              <a:buAutoNum type="arabicPeriod"/>
            </a:pPr>
            <a:r>
              <a:rPr lang="en-US" sz="3200" dirty="0"/>
              <a:t> Data Analysis</a:t>
            </a:r>
          </a:p>
        </p:txBody>
      </p:sp>
    </p:spTree>
    <p:extLst>
      <p:ext uri="{BB962C8B-B14F-4D97-AF65-F5344CB8AC3E}">
        <p14:creationId xmlns:p14="http://schemas.microsoft.com/office/powerpoint/2010/main" val="72316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1077218"/>
          </a:xfrm>
          <a:prstGeom prst="rect">
            <a:avLst/>
          </a:prstGeom>
          <a:noFill/>
        </p:spPr>
        <p:txBody>
          <a:bodyPr wrap="square" rtlCol="0">
            <a:spAutoFit/>
          </a:bodyPr>
          <a:lstStyle/>
          <a:p>
            <a:pPr algn="ctr"/>
            <a:r>
              <a:rPr lang="fr-FR" sz="3200" b="1" dirty="0"/>
              <a:t>Content-</a:t>
            </a:r>
            <a:r>
              <a:rPr lang="fr-FR" sz="3200" b="1" dirty="0" err="1"/>
              <a:t>based</a:t>
            </a:r>
            <a:r>
              <a:rPr lang="fr-FR" sz="3200" b="1" dirty="0"/>
              <a:t> </a:t>
            </a:r>
            <a:r>
              <a:rPr lang="fr-FR" sz="3200" b="1" dirty="0" err="1"/>
              <a:t>recommendation</a:t>
            </a:r>
            <a:r>
              <a:rPr lang="fr-FR" sz="3200" b="1" dirty="0"/>
              <a:t> </a:t>
            </a:r>
            <a:r>
              <a:rPr lang="en-US" sz="3200" b="1" dirty="0"/>
              <a:t>using user profile and course genres</a:t>
            </a:r>
          </a:p>
        </p:txBody>
      </p:sp>
      <p:sp>
        <p:nvSpPr>
          <p:cNvPr id="3" name="TextBox 2">
            <a:extLst>
              <a:ext uri="{FF2B5EF4-FFF2-40B4-BE49-F238E27FC236}">
                <a16:creationId xmlns:a16="http://schemas.microsoft.com/office/drawing/2014/main" id="{96CD7C07-AEEC-4B7E-BD28-92E50EFBA3BD}"/>
              </a:ext>
            </a:extLst>
          </p:cNvPr>
          <p:cNvSpPr txBox="1"/>
          <p:nvPr/>
        </p:nvSpPr>
        <p:spPr>
          <a:xfrm>
            <a:off x="1203158" y="2069432"/>
            <a:ext cx="10170695" cy="3016210"/>
          </a:xfrm>
          <a:prstGeom prst="rect">
            <a:avLst/>
          </a:prstGeom>
          <a:noFill/>
        </p:spPr>
        <p:txBody>
          <a:bodyPr wrap="square" rtlCol="0">
            <a:spAutoFit/>
          </a:bodyPr>
          <a:lstStyle/>
          <a:p>
            <a:r>
              <a:rPr lang="fr-FR" dirty="0"/>
              <a:t> </a:t>
            </a:r>
            <a:r>
              <a:rPr lang="fr-FR" sz="2800" dirty="0" err="1">
                <a:highlight>
                  <a:srgbClr val="F5CDCE"/>
                </a:highlight>
              </a:rPr>
              <a:t>with</a:t>
            </a:r>
            <a:r>
              <a:rPr lang="fr-FR" sz="2800" dirty="0">
                <a:highlight>
                  <a:srgbClr val="F5CDCE"/>
                </a:highlight>
              </a:rPr>
              <a:t>  K= 10 (</a:t>
            </a:r>
            <a:r>
              <a:rPr lang="fr-FR" sz="2800" dirty="0" err="1">
                <a:highlight>
                  <a:srgbClr val="F5CDCE"/>
                </a:highlight>
              </a:rPr>
              <a:t>Score_threshold</a:t>
            </a:r>
            <a:r>
              <a:rPr lang="fr-FR" sz="2800" dirty="0">
                <a:highlight>
                  <a:srgbClr val="F5CDCE"/>
                </a:highlight>
              </a:rPr>
              <a:t>)</a:t>
            </a:r>
          </a:p>
          <a:p>
            <a:endParaRPr lang="fr-FR" dirty="0"/>
          </a:p>
          <a:p>
            <a:pPr marL="342900" indent="-342900">
              <a:buFont typeface="+mj-lt"/>
              <a:buAutoNum type="arabicPeriod"/>
            </a:pPr>
            <a:r>
              <a:rPr lang="fr-FR" sz="2400" dirty="0"/>
              <a:t>On </a:t>
            </a:r>
            <a:r>
              <a:rPr lang="en-US" sz="2400" dirty="0"/>
              <a:t>average, how many new/unseen courses have been recommended per user (in the test user dataset)</a:t>
            </a:r>
            <a:r>
              <a:rPr lang="fr-FR" sz="2400" dirty="0"/>
              <a:t>  </a:t>
            </a:r>
            <a:r>
              <a:rPr lang="fr-FR" sz="2400" dirty="0">
                <a:highlight>
                  <a:srgbClr val="FFFF00"/>
                </a:highlight>
              </a:rPr>
              <a:t> </a:t>
            </a:r>
            <a:r>
              <a:rPr lang="fr-FR" sz="2400" b="1" dirty="0">
                <a:highlight>
                  <a:srgbClr val="FFFF00"/>
                </a:highlight>
              </a:rPr>
              <a:t>18.82</a:t>
            </a:r>
          </a:p>
          <a:p>
            <a:pPr marL="342900" indent="-342900">
              <a:buFont typeface="+mj-lt"/>
              <a:buAutoNum type="arabicPeriod"/>
            </a:pPr>
            <a:r>
              <a:rPr lang="en-US" sz="2400" dirty="0"/>
              <a:t>What are the most frequently recommended courses?</a:t>
            </a:r>
          </a:p>
          <a:p>
            <a:r>
              <a:rPr lang="en-US" sz="2400" dirty="0"/>
              <a:t> Return </a:t>
            </a:r>
          </a:p>
          <a:p>
            <a:r>
              <a:rPr lang="en-US" sz="2400" dirty="0">
                <a:highlight>
                  <a:srgbClr val="FFFF00"/>
                </a:highlight>
              </a:rPr>
              <a:t>the top10 commonly recommended courses across all users</a:t>
            </a:r>
          </a:p>
          <a:p>
            <a:endParaRPr lang="fr-FR" sz="2400" b="1" dirty="0"/>
          </a:p>
        </p:txBody>
      </p:sp>
      <p:pic>
        <p:nvPicPr>
          <p:cNvPr id="9" name="Picture 8">
            <a:extLst>
              <a:ext uri="{FF2B5EF4-FFF2-40B4-BE49-F238E27FC236}">
                <a16:creationId xmlns:a16="http://schemas.microsoft.com/office/drawing/2014/main" id="{2543B784-713C-4F50-88D3-2D4515AFA0D0}"/>
              </a:ext>
            </a:extLst>
          </p:cNvPr>
          <p:cNvPicPr>
            <a:picLocks noChangeAspect="1"/>
          </p:cNvPicPr>
          <p:nvPr/>
        </p:nvPicPr>
        <p:blipFill>
          <a:blip r:embed="rId3"/>
          <a:stretch>
            <a:fillRect/>
          </a:stretch>
        </p:blipFill>
        <p:spPr>
          <a:xfrm>
            <a:off x="9093005" y="4175956"/>
            <a:ext cx="1895837" cy="2252580"/>
          </a:xfrm>
          <a:prstGeom prst="rect">
            <a:avLst/>
          </a:prstGeom>
        </p:spPr>
      </p:pic>
    </p:spTree>
    <p:extLst>
      <p:ext uri="{BB962C8B-B14F-4D97-AF65-F5344CB8AC3E}">
        <p14:creationId xmlns:p14="http://schemas.microsoft.com/office/powerpoint/2010/main" val="180778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E33FDE-5ACA-42B9-8044-5876E5E9304B}"/>
              </a:ext>
            </a:extLst>
          </p:cNvPr>
          <p:cNvSpPr txBox="1"/>
          <p:nvPr/>
        </p:nvSpPr>
        <p:spPr>
          <a:xfrm>
            <a:off x="609600" y="529389"/>
            <a:ext cx="10603832" cy="584775"/>
          </a:xfrm>
          <a:prstGeom prst="rect">
            <a:avLst/>
          </a:prstGeom>
          <a:noFill/>
        </p:spPr>
        <p:txBody>
          <a:bodyPr wrap="square" rtlCol="0">
            <a:spAutoFit/>
          </a:bodyPr>
          <a:lstStyle/>
          <a:p>
            <a:pPr algn="ctr"/>
            <a:r>
              <a:rPr lang="en-US" sz="3200" b="1" dirty="0"/>
              <a:t>Course similarity based recommender system </a:t>
            </a:r>
          </a:p>
        </p:txBody>
      </p:sp>
      <p:sp>
        <p:nvSpPr>
          <p:cNvPr id="3" name="TextBox 2">
            <a:extLst>
              <a:ext uri="{FF2B5EF4-FFF2-40B4-BE49-F238E27FC236}">
                <a16:creationId xmlns:a16="http://schemas.microsoft.com/office/drawing/2014/main" id="{96CD7C07-AEEC-4B7E-BD28-92E50EFBA3BD}"/>
              </a:ext>
            </a:extLst>
          </p:cNvPr>
          <p:cNvSpPr txBox="1"/>
          <p:nvPr/>
        </p:nvSpPr>
        <p:spPr>
          <a:xfrm>
            <a:off x="1203158" y="2069432"/>
            <a:ext cx="10170695" cy="3016210"/>
          </a:xfrm>
          <a:prstGeom prst="rect">
            <a:avLst/>
          </a:prstGeom>
          <a:noFill/>
        </p:spPr>
        <p:txBody>
          <a:bodyPr wrap="square" rtlCol="0">
            <a:spAutoFit/>
          </a:bodyPr>
          <a:lstStyle/>
          <a:p>
            <a:r>
              <a:rPr lang="fr-FR" dirty="0"/>
              <a:t> </a:t>
            </a:r>
            <a:r>
              <a:rPr lang="fr-FR" sz="2800" dirty="0" err="1">
                <a:highlight>
                  <a:srgbClr val="F5CDCE"/>
                </a:highlight>
              </a:rPr>
              <a:t>with</a:t>
            </a:r>
            <a:r>
              <a:rPr lang="fr-FR" sz="2800" dirty="0">
                <a:highlight>
                  <a:srgbClr val="F5CDCE"/>
                </a:highlight>
              </a:rPr>
              <a:t> </a:t>
            </a:r>
            <a:r>
              <a:rPr lang="en-US" sz="2800" dirty="0">
                <a:highlight>
                  <a:srgbClr val="F5CDCE"/>
                </a:highlight>
              </a:rPr>
              <a:t>Threshold = 0.6 </a:t>
            </a:r>
          </a:p>
          <a:p>
            <a:endParaRPr lang="fr-FR" dirty="0"/>
          </a:p>
          <a:p>
            <a:pPr marL="342900" indent="-342900">
              <a:buFont typeface="+mj-lt"/>
              <a:buAutoNum type="arabicPeriod"/>
            </a:pPr>
            <a:r>
              <a:rPr lang="fr-FR" sz="2400" dirty="0"/>
              <a:t>On </a:t>
            </a:r>
            <a:r>
              <a:rPr lang="en-US" sz="2400" dirty="0"/>
              <a:t>average, how many new/unseen courses have been recommended per user (in the test user dataset)</a:t>
            </a:r>
            <a:r>
              <a:rPr lang="fr-FR" sz="2400" dirty="0"/>
              <a:t>  </a:t>
            </a:r>
            <a:r>
              <a:rPr lang="fr-FR" sz="2400" dirty="0">
                <a:highlight>
                  <a:srgbClr val="FFFF00"/>
                </a:highlight>
              </a:rPr>
              <a:t> </a:t>
            </a:r>
            <a:r>
              <a:rPr lang="fr-FR" sz="2400" b="1" dirty="0">
                <a:highlight>
                  <a:srgbClr val="FFFF00"/>
                </a:highlight>
              </a:rPr>
              <a:t>11.37</a:t>
            </a:r>
          </a:p>
          <a:p>
            <a:pPr marL="342900" indent="-342900">
              <a:buFont typeface="+mj-lt"/>
              <a:buAutoNum type="arabicPeriod"/>
            </a:pPr>
            <a:r>
              <a:rPr lang="en-US" sz="2400" dirty="0"/>
              <a:t>What are the most frequently recommended courses?</a:t>
            </a:r>
          </a:p>
          <a:p>
            <a:r>
              <a:rPr lang="en-US" sz="2400" dirty="0"/>
              <a:t> Return </a:t>
            </a:r>
          </a:p>
          <a:p>
            <a:r>
              <a:rPr lang="en-US" sz="2400" dirty="0">
                <a:highlight>
                  <a:srgbClr val="FFFF00"/>
                </a:highlight>
              </a:rPr>
              <a:t>the top10 commonly recommended courses across all users</a:t>
            </a:r>
          </a:p>
          <a:p>
            <a:endParaRPr lang="fr-FR" sz="2400" b="1" dirty="0"/>
          </a:p>
        </p:txBody>
      </p:sp>
      <p:pic>
        <p:nvPicPr>
          <p:cNvPr id="4" name="Picture 3">
            <a:extLst>
              <a:ext uri="{FF2B5EF4-FFF2-40B4-BE49-F238E27FC236}">
                <a16:creationId xmlns:a16="http://schemas.microsoft.com/office/drawing/2014/main" id="{9F1281A4-77E6-4A8A-96F3-D59651212828}"/>
              </a:ext>
            </a:extLst>
          </p:cNvPr>
          <p:cNvPicPr>
            <a:picLocks noChangeAspect="1"/>
          </p:cNvPicPr>
          <p:nvPr/>
        </p:nvPicPr>
        <p:blipFill>
          <a:blip r:embed="rId3"/>
          <a:stretch>
            <a:fillRect/>
          </a:stretch>
        </p:blipFill>
        <p:spPr>
          <a:xfrm>
            <a:off x="9127958" y="4226719"/>
            <a:ext cx="2582779" cy="2631281"/>
          </a:xfrm>
          <a:prstGeom prst="rect">
            <a:avLst/>
          </a:prstGeom>
        </p:spPr>
      </p:pic>
    </p:spTree>
    <p:extLst>
      <p:ext uri="{BB962C8B-B14F-4D97-AF65-F5344CB8AC3E}">
        <p14:creationId xmlns:p14="http://schemas.microsoft.com/office/powerpoint/2010/main" val="96858557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{815A90F7-6107-471A-9148-DFD399F0F457}tf78438558_win32</Template>
  <TotalTime>121</TotalTime>
  <Words>603</Words>
  <Application>Microsoft Office PowerPoint</Application>
  <PresentationFormat>Widescreen</PresentationFormat>
  <Paragraphs>96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Cambria Math</vt:lpstr>
      <vt:lpstr>Sabon Next LT</vt:lpstr>
      <vt:lpstr>Source Sans Pro</vt:lpstr>
      <vt:lpstr>Custom</vt:lpstr>
      <vt:lpstr>Final Report - Recommendation system </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Compare the performance of collaborative filtering models </vt:lpstr>
      <vt:lpstr>Conclusions</vt:lpstr>
      <vt:lpstr>Innovative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Recommendation system</dc:title>
  <dc:subject/>
  <dc:creator>d i</dc:creator>
  <cp:lastModifiedBy>d i</cp:lastModifiedBy>
  <cp:revision>11</cp:revision>
  <dcterms:created xsi:type="dcterms:W3CDTF">2024-08-12T16:43:45Z</dcterms:created>
  <dcterms:modified xsi:type="dcterms:W3CDTF">2024-08-12T18:49:11Z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