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hyperlink" Target="https://www.denverstartupweek.org/" TargetMode="External"/><Relationship Id="rId4" Type="http://schemas.openxmlformats.org/officeDocument/2006/relationships/hyperlink" Target="https://twitter.com/denstartupweek" TargetMode="External"/><Relationship Id="rId5" Type="http://schemas.openxmlformats.org/officeDocument/2006/relationships/image" Target="../media/image4.png"/><Relationship Id="rId6" Type="http://schemas.openxmlformats.org/officeDocument/2006/relationships/hyperlink" Target="https://www.facebook.com/DenverStartupWeek" TargetMode="External"/><Relationship Id="rId7" Type="http://schemas.openxmlformats.org/officeDocument/2006/relationships/image" Target="../media/image5.png"/><Relationship Id="rId8" Type="http://schemas.openxmlformats.org/officeDocument/2006/relationships/hyperlink" Target="https://www.linkedin.com/company/denver-startup-week/" TargetMode="External"/><Relationship Id="rId9" Type="http://schemas.openxmlformats.org/officeDocument/2006/relationships/image" Target="../media/image6.png"/><Relationship Id="rId10" Type="http://schemas.openxmlformats.org/officeDocument/2006/relationships/hyperlink" Target="https://www.youtube.com/c/denverstartupweek" TargetMode="External"/><Relationship Id="rId11" Type="http://schemas.openxmlformats.org/officeDocument/2006/relationships/image" Target="../media/image7.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tif"/><Relationship Id="rId4"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20" name="Image" descr="Image"/>
          <p:cNvPicPr>
            <a:picLocks noChangeAspect="1"/>
          </p:cNvPicPr>
          <p:nvPr/>
        </p:nvPicPr>
        <p:blipFill>
          <a:blip r:embed="rId2">
            <a:extLst/>
          </a:blip>
          <a:stretch>
            <a:fillRect/>
          </a:stretch>
        </p:blipFill>
        <p:spPr>
          <a:xfrm>
            <a:off x="1302017" y="2463708"/>
            <a:ext cx="6560140" cy="4868517"/>
          </a:xfrm>
          <a:prstGeom prst="rect">
            <a:avLst/>
          </a:prstGeom>
          <a:ln w="12700">
            <a:miter lim="400000"/>
          </a:ln>
        </p:spPr>
      </p:pic>
      <p:sp>
        <p:nvSpPr>
          <p:cNvPr id="121" name="SEP 16-20, 2019"/>
          <p:cNvSpPr txBox="1"/>
          <p:nvPr/>
        </p:nvSpPr>
        <p:spPr>
          <a:xfrm>
            <a:off x="1302017" y="9568937"/>
            <a:ext cx="493974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rgbClr val="FFFFFF"/>
                </a:solidFill>
                <a:latin typeface="Helvetica"/>
                <a:ea typeface="Helvetica"/>
                <a:cs typeface="Helvetica"/>
                <a:sym typeface="Helvetica"/>
              </a:defRPr>
            </a:lvl1pPr>
          </a:lstStyle>
          <a:p>
            <a:pPr/>
            <a:r>
              <a:t>SEP 16-20, 2019</a:t>
            </a:r>
          </a:p>
        </p:txBody>
      </p:sp>
      <p:sp>
        <p:nvSpPr>
          <p:cNvPr id="122" name="DenverStartupWeek.org">
            <a:hlinkClick r:id="rId3" invalidUrl="" action="" tgtFrame="" tooltip="" history="1" highlightClick="0" endSnd="0"/>
          </p:cNvPr>
          <p:cNvSpPr txBox="1"/>
          <p:nvPr/>
        </p:nvSpPr>
        <p:spPr>
          <a:xfrm>
            <a:off x="1302017" y="10457937"/>
            <a:ext cx="39281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defRPr>
            </a:lvl1pPr>
          </a:lstStyle>
          <a:p>
            <a:pPr/>
            <a:r>
              <a:t>DenverStartupWeek.org</a:t>
            </a:r>
          </a:p>
        </p:txBody>
      </p:sp>
      <p:sp>
        <p:nvSpPr>
          <p:cNvPr id="123" name="#DENStartupWeek"/>
          <p:cNvSpPr txBox="1"/>
          <p:nvPr/>
        </p:nvSpPr>
        <p:spPr>
          <a:xfrm>
            <a:off x="1302017" y="10940537"/>
            <a:ext cx="307822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defRPr>
            </a:lvl1pPr>
          </a:lstStyle>
          <a:p>
            <a:pPr/>
            <a:r>
              <a:t>#DENStartupWeek</a:t>
            </a:r>
          </a:p>
        </p:txBody>
      </p:sp>
      <p:pic>
        <p:nvPicPr>
          <p:cNvPr id="124" name="Image" descr="Image">
            <a:hlinkClick r:id="rId4" invalidUrl="" action="" tgtFrame="" tooltip="" history="1" highlightClick="0" endSnd="0"/>
          </p:cNvPr>
          <p:cNvPicPr>
            <a:picLocks noChangeAspect="1"/>
          </p:cNvPicPr>
          <p:nvPr/>
        </p:nvPicPr>
        <p:blipFill>
          <a:blip r:embed="rId5">
            <a:extLst/>
          </a:blip>
          <a:stretch>
            <a:fillRect/>
          </a:stretch>
        </p:blipFill>
        <p:spPr>
          <a:xfrm>
            <a:off x="1365110" y="11759141"/>
            <a:ext cx="609601" cy="609592"/>
          </a:xfrm>
          <a:prstGeom prst="rect">
            <a:avLst/>
          </a:prstGeom>
          <a:ln w="12700">
            <a:miter lim="400000"/>
          </a:ln>
        </p:spPr>
      </p:pic>
      <p:pic>
        <p:nvPicPr>
          <p:cNvPr id="125" name="Image" descr="Image">
            <a:hlinkClick r:id="rId6" invalidUrl="" action="" tgtFrame="" tooltip="" history="1" highlightClick="0" endSnd="0"/>
          </p:cNvPr>
          <p:cNvPicPr>
            <a:picLocks noChangeAspect="1"/>
          </p:cNvPicPr>
          <p:nvPr/>
        </p:nvPicPr>
        <p:blipFill>
          <a:blip r:embed="rId7">
            <a:extLst/>
          </a:blip>
          <a:stretch>
            <a:fillRect/>
          </a:stretch>
        </p:blipFill>
        <p:spPr>
          <a:xfrm>
            <a:off x="2266708" y="11759141"/>
            <a:ext cx="609601" cy="609592"/>
          </a:xfrm>
          <a:prstGeom prst="rect">
            <a:avLst/>
          </a:prstGeom>
          <a:ln w="12700">
            <a:miter lim="400000"/>
          </a:ln>
        </p:spPr>
      </p:pic>
      <p:pic>
        <p:nvPicPr>
          <p:cNvPr id="126" name="Image" descr="Image">
            <a:hlinkClick r:id="rId8" invalidUrl="" action="" tgtFrame="" tooltip="" history="1" highlightClick="0" endSnd="0"/>
          </p:cNvPr>
          <p:cNvPicPr>
            <a:picLocks noChangeAspect="1"/>
          </p:cNvPicPr>
          <p:nvPr/>
        </p:nvPicPr>
        <p:blipFill>
          <a:blip r:embed="rId9">
            <a:extLst/>
          </a:blip>
          <a:stretch>
            <a:fillRect/>
          </a:stretch>
        </p:blipFill>
        <p:spPr>
          <a:xfrm>
            <a:off x="3168306" y="11759141"/>
            <a:ext cx="609601" cy="609601"/>
          </a:xfrm>
          <a:prstGeom prst="rect">
            <a:avLst/>
          </a:prstGeom>
          <a:ln w="12700">
            <a:miter lim="400000"/>
          </a:ln>
        </p:spPr>
      </p:pic>
      <p:pic>
        <p:nvPicPr>
          <p:cNvPr id="127" name="Image" descr="Image">
            <a:hlinkClick r:id="rId10" invalidUrl="" action="" tgtFrame="" tooltip="" history="1" highlightClick="0" endSnd="0"/>
          </p:cNvPr>
          <p:cNvPicPr>
            <a:picLocks noChangeAspect="1"/>
          </p:cNvPicPr>
          <p:nvPr/>
        </p:nvPicPr>
        <p:blipFill>
          <a:blip r:embed="rId11">
            <a:extLst/>
          </a:blip>
          <a:stretch>
            <a:fillRect/>
          </a:stretch>
        </p:blipFill>
        <p:spPr>
          <a:xfrm>
            <a:off x="4069903" y="11759145"/>
            <a:ext cx="609601" cy="60958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89"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sp>
        <p:nvSpPr>
          <p:cNvPr id="190" name="DIVERSITY, EQUITY, INCLUSION &amp; ACCESSIBILITY"/>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DIVERSITY, EQUITY, INCLUSION &amp; ACCESSIBILITY</a:t>
            </a:r>
          </a:p>
        </p:txBody>
      </p:sp>
      <p:pic>
        <p:nvPicPr>
          <p:cNvPr id="191"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92" name="At Denver Startup Week we strive to make all of our sessions a space where attendees can connect, learn, and grow — regardless of gender identity, gender expression, race, ability, sexual orientation, and the combination of those identities.…"/>
          <p:cNvSpPr txBox="1"/>
          <p:nvPr/>
        </p:nvSpPr>
        <p:spPr>
          <a:xfrm>
            <a:off x="1286941" y="4573618"/>
            <a:ext cx="21784718" cy="447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pc="-72" sz="3600">
                <a:solidFill>
                  <a:srgbClr val="FFFFFF"/>
                </a:solidFill>
              </a:defRPr>
            </a:pPr>
            <a:r>
              <a:t>At Denver Startup Week we strive to make all of our sessions a space where attendees can connect, learn, and grow — regardless of gender identity, gender expression, race, ability, sexual orientation, and the combination of those identities.</a:t>
            </a:r>
          </a:p>
          <a:p>
            <a:pPr algn="l">
              <a:defRPr spc="-72" sz="3600">
                <a:solidFill>
                  <a:srgbClr val="FFFFFF"/>
                </a:solidFill>
              </a:defRPr>
            </a:pPr>
          </a:p>
          <a:p>
            <a:pPr algn="l">
              <a:defRPr spc="-72" sz="3600">
                <a:solidFill>
                  <a:srgbClr val="FFFFFF"/>
                </a:solidFill>
              </a:defRPr>
            </a:pPr>
            <a:r>
              <a:t>As you leave today and throughout the week, introduce yourself to someone who doesn’t look like you or who may identify differently than you.</a:t>
            </a:r>
          </a:p>
          <a:p>
            <a:pPr algn="l">
              <a:defRPr spc="-72" sz="3600">
                <a:solidFill>
                  <a:srgbClr val="FFFFFF"/>
                </a:solidFill>
              </a:defRPr>
            </a:pPr>
          </a:p>
        </p:txBody>
      </p:sp>
      <p:sp>
        <p:nvSpPr>
          <p:cNvPr id="193" name="#DENStartupWeek"/>
          <p:cNvSpPr txBox="1"/>
          <p:nvPr/>
        </p:nvSpPr>
        <p:spPr>
          <a:xfrm>
            <a:off x="1302017" y="12741926"/>
            <a:ext cx="307822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Line"/>
          <p:cNvSpPr/>
          <p:nvPr/>
        </p:nvSpPr>
        <p:spPr>
          <a:xfrm>
            <a:off x="1290335" y="6677485"/>
            <a:ext cx="21777929" cy="1"/>
          </a:xfrm>
          <a:prstGeom prst="line">
            <a:avLst/>
          </a:prstGeom>
          <a:ln w="12700">
            <a:solidFill>
              <a:srgbClr val="A6AAA9"/>
            </a:solidFill>
            <a:custDash>
              <a:ds d="600000" sp="600000"/>
            </a:custDash>
            <a:miter lim="400000"/>
          </a:ln>
        </p:spPr>
        <p:txBody>
          <a:bodyPr lIns="50800" tIns="50800" rIns="50800" bIns="50800" anchor="ctr"/>
          <a:lstStyle/>
          <a:p>
            <a:pPr>
              <a:defRPr sz="3200"/>
            </a:pPr>
          </a:p>
        </p:txBody>
      </p:sp>
      <p:sp>
        <p:nvSpPr>
          <p:cNvPr id="130" name="TITLE of PRESENTATION"/>
          <p:cNvSpPr txBox="1"/>
          <p:nvPr/>
        </p:nvSpPr>
        <p:spPr>
          <a:xfrm>
            <a:off x="1286941" y="5509085"/>
            <a:ext cx="2178471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sz="6000">
                <a:solidFill>
                  <a:srgbClr val="265A69"/>
                </a:solidFill>
                <a:latin typeface="Helvetica"/>
                <a:ea typeface="Helvetica"/>
                <a:cs typeface="Helvetica"/>
                <a:sym typeface="Helvetica"/>
              </a:defRPr>
            </a:lvl1pPr>
          </a:lstStyle>
          <a:p>
            <a:pPr/>
            <a:r>
              <a:t>TITLE of PRESENTATION</a:t>
            </a:r>
          </a:p>
        </p:txBody>
      </p:sp>
      <p:sp>
        <p:nvSpPr>
          <p:cNvPr id="131" name="Person Namehere…"/>
          <p:cNvSpPr txBox="1"/>
          <p:nvPr/>
        </p:nvSpPr>
        <p:spPr>
          <a:xfrm>
            <a:off x="1312341" y="7022003"/>
            <a:ext cx="21784718" cy="1163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pc="-64" sz="3200">
                <a:solidFill>
                  <a:srgbClr val="4FE4E7"/>
                </a:solidFill>
              </a:defRPr>
            </a:pPr>
            <a:r>
              <a:t>Person Namehere</a:t>
            </a:r>
          </a:p>
          <a:p>
            <a:pPr algn="l">
              <a:lnSpc>
                <a:spcPct val="120000"/>
              </a:lnSpc>
              <a:defRPr spc="-64" sz="3200">
                <a:solidFill>
                  <a:srgbClr val="4FE4E7"/>
                </a:solidFill>
              </a:defRPr>
            </a:pPr>
            <a:r>
              <a:t>08/26/2019</a:t>
            </a:r>
          </a:p>
        </p:txBody>
      </p:sp>
      <p:pic>
        <p:nvPicPr>
          <p:cNvPr id="132" name="Image" descr="Image"/>
          <p:cNvPicPr>
            <a:picLocks noChangeAspect="1"/>
          </p:cNvPicPr>
          <p:nvPr/>
        </p:nvPicPr>
        <p:blipFill>
          <a:blip r:embed="rId2">
            <a:extLst/>
          </a:blip>
          <a:stretch>
            <a:fillRect/>
          </a:stretch>
        </p:blipFill>
        <p:spPr>
          <a:xfrm>
            <a:off x="1241297" y="429050"/>
            <a:ext cx="1896277" cy="1855332"/>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562325" y="8182420"/>
            <a:ext cx="29292991" cy="553238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6"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7"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265A69"/>
                </a:solidFill>
                <a:latin typeface="Helvetica"/>
                <a:ea typeface="Helvetica"/>
                <a:cs typeface="Helvetica"/>
                <a:sym typeface="Helvetica"/>
              </a:defRPr>
            </a:lvl1pPr>
          </a:lstStyle>
          <a:p>
            <a:pPr/>
            <a:r>
              <a:t>Headline Text</a:t>
            </a:r>
          </a:p>
        </p:txBody>
      </p:sp>
      <p:sp>
        <p:nvSpPr>
          <p:cNvPr id="138"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defRPr>
            </a:lvl1pPr>
          </a:lstStyle>
          <a:p>
            <a:pPr/>
            <a:r>
              <a:t>Lorem ipsum dolere sit met nonummy consecuter es quid. Lorem ipsum dolere sit met nonummy consecuter es quid. Lorem ipsum dolere sit met nonummy consecuter es quid. Lorem ipsum dolere sit met nonummy consecuter es quid.</a:t>
            </a:r>
          </a:p>
        </p:txBody>
      </p:sp>
      <p:sp>
        <p:nvSpPr>
          <p:cNvPr id="139" name="#DENStartupWeek"/>
          <p:cNvSpPr txBox="1"/>
          <p:nvPr/>
        </p:nvSpPr>
        <p:spPr>
          <a:xfrm>
            <a:off x="1302017" y="12741926"/>
            <a:ext cx="307822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42"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sp>
        <p:nvSpPr>
          <p:cNvPr id="143"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Headline Text</a:t>
            </a:r>
          </a:p>
        </p:txBody>
      </p:sp>
      <p:sp>
        <p:nvSpPr>
          <p:cNvPr id="144"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FFFFFF"/>
                </a:solidFill>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5"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46" name="#DENStartupWeek"/>
          <p:cNvSpPr txBox="1"/>
          <p:nvPr/>
        </p:nvSpPr>
        <p:spPr>
          <a:xfrm>
            <a:off x="1302017" y="12741926"/>
            <a:ext cx="307822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49"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50" name="Bullet ipsum dolor sit amet nonummy consecuter…"/>
          <p:cNvSpPr txBox="1"/>
          <p:nvPr/>
        </p:nvSpPr>
        <p:spPr>
          <a:xfrm>
            <a:off x="1286941" y="4573618"/>
            <a:ext cx="21784718"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797979"/>
                </a:solidFill>
              </a:defRPr>
            </a:pPr>
            <a:r>
              <a:t>Bullet ipsum dolor sit amet nonummy consecuter</a:t>
            </a:r>
          </a:p>
          <a:p>
            <a:pPr marL="228600" indent="-228600" algn="l">
              <a:spcBef>
                <a:spcPts val="2000"/>
              </a:spcBef>
              <a:buClr>
                <a:srgbClr val="797979"/>
              </a:buClr>
              <a:buSzPct val="100000"/>
              <a:buChar char="-"/>
              <a:defRPr spc="-72" sz="3600">
                <a:solidFill>
                  <a:srgbClr val="797979"/>
                </a:solidFill>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797979"/>
                </a:solidFill>
              </a:defRPr>
            </a:pPr>
            <a:r>
              <a:t>Bullet ipsum dolor sit amet nonummy consecuter</a:t>
            </a:r>
          </a:p>
          <a:p>
            <a:pPr marL="228600" indent="-228600" algn="l">
              <a:spcBef>
                <a:spcPts val="2000"/>
              </a:spcBef>
              <a:buClr>
                <a:srgbClr val="797979"/>
              </a:buClr>
              <a:buSzPct val="100000"/>
              <a:buChar char="-"/>
              <a:defRPr spc="-72" sz="3600">
                <a:solidFill>
                  <a:srgbClr val="797979"/>
                </a:solidFill>
              </a:defRPr>
            </a:pPr>
            <a:r>
              <a:t>Bullet ipsum dolor sit amet nonummy consecuter. Lorem ipsum dolere adscpecit nomen es quid consecuter. Lorem ipsum dolere adscpecit nomen es quid consecuter.</a:t>
            </a:r>
          </a:p>
        </p:txBody>
      </p:sp>
      <p:sp>
        <p:nvSpPr>
          <p:cNvPr id="151"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265A69"/>
                </a:solidFill>
                <a:latin typeface="Helvetica"/>
                <a:ea typeface="Helvetica"/>
                <a:cs typeface="Helvetica"/>
                <a:sym typeface="Helvetica"/>
              </a:defRPr>
            </a:lvl1pPr>
          </a:lstStyle>
          <a:p>
            <a:pPr/>
            <a:r>
              <a:t>Headline Text</a:t>
            </a:r>
          </a:p>
        </p:txBody>
      </p:sp>
      <p:sp>
        <p:nvSpPr>
          <p:cNvPr id="152" name="#DENStartupWeek"/>
          <p:cNvSpPr txBox="1"/>
          <p:nvPr/>
        </p:nvSpPr>
        <p:spPr>
          <a:xfrm>
            <a:off x="1302017" y="12741926"/>
            <a:ext cx="307822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55"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56"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57" name="Bullet ipsum dolor sit amet nonummy consecuter…"/>
          <p:cNvSpPr txBox="1"/>
          <p:nvPr/>
        </p:nvSpPr>
        <p:spPr>
          <a:xfrm>
            <a:off x="1286941" y="4573618"/>
            <a:ext cx="21784718"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FFFFFF"/>
                </a:solidFill>
              </a:defRPr>
            </a:pPr>
            <a:r>
              <a:t>Bullet ipsum dolor sit amet nonummy consecuter</a:t>
            </a:r>
          </a:p>
          <a:p>
            <a:pPr marL="228600" indent="-228600" algn="l">
              <a:spcBef>
                <a:spcPts val="2000"/>
              </a:spcBef>
              <a:buClr>
                <a:srgbClr val="797979"/>
              </a:buClr>
              <a:buSzPct val="100000"/>
              <a:buChar char="-"/>
              <a:defRPr spc="-72" sz="3600">
                <a:solidFill>
                  <a:srgbClr val="FFFFFF"/>
                </a:solidFill>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FFFFFF"/>
                </a:solidFill>
              </a:defRPr>
            </a:pPr>
            <a:r>
              <a:t>Bullet ipsum dolor sit amet nonummy consecuter</a:t>
            </a:r>
          </a:p>
          <a:p>
            <a:pPr marL="228600" indent="-228600" algn="l">
              <a:spcBef>
                <a:spcPts val="2000"/>
              </a:spcBef>
              <a:buClr>
                <a:srgbClr val="797979"/>
              </a:buClr>
              <a:buSzPct val="100000"/>
              <a:buChar char="-"/>
              <a:defRPr spc="-72" sz="3600">
                <a:solidFill>
                  <a:srgbClr val="FFFFFF"/>
                </a:solidFill>
              </a:defRPr>
            </a:pPr>
            <a:r>
              <a:t>Bullet ipsum dolor sit amet nonummy consecuter. Lorem ipsum dolere adscpecit nomen es quid consecuter. Lorem ipsum dolere adscpecit nomen es quid consecuter.</a:t>
            </a:r>
          </a:p>
        </p:txBody>
      </p:sp>
      <p:sp>
        <p:nvSpPr>
          <p:cNvPr id="158"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Headline Text</a:t>
            </a:r>
          </a:p>
        </p:txBody>
      </p:sp>
      <p:sp>
        <p:nvSpPr>
          <p:cNvPr id="159" name="#DENStartupWeek"/>
          <p:cNvSpPr txBox="1"/>
          <p:nvPr/>
        </p:nvSpPr>
        <p:spPr>
          <a:xfrm>
            <a:off x="1302017" y="12741926"/>
            <a:ext cx="307822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62"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63" name="Lorem ipsum dolere sit met nonummy consecuter es quid. Lorem ipsum dolere sit met nonummy consecuter es quid. Lorem ipsum dolere sit met nonummy consecuter es quid. Lorem ipsum dolere sit met nonummy consecuter es quid."/>
          <p:cNvSpPr txBox="1"/>
          <p:nvPr/>
        </p:nvSpPr>
        <p:spPr>
          <a:xfrm>
            <a:off x="12353552" y="4573618"/>
            <a:ext cx="10490053"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64" name="Screen Shot 2016-07-27 at 10.45.56 PM.png" descr="Screen Shot 2016-07-27 at 10.45.56 PM.png"/>
          <p:cNvPicPr>
            <a:picLocks noChangeAspect="1"/>
          </p:cNvPicPr>
          <p:nvPr/>
        </p:nvPicPr>
        <p:blipFill>
          <a:blip r:embed="rId4">
            <a:extLst/>
          </a:blip>
          <a:srcRect l="34701" t="0" r="129" b="0"/>
          <a:stretch>
            <a:fillRect/>
          </a:stretch>
        </p:blipFill>
        <p:spPr>
          <a:xfrm>
            <a:off x="1279128" y="3194050"/>
            <a:ext cx="10490049" cy="6219239"/>
          </a:xfrm>
          <a:prstGeom prst="rect">
            <a:avLst/>
          </a:prstGeom>
          <a:ln w="12700">
            <a:miter lim="400000"/>
          </a:ln>
        </p:spPr>
      </p:pic>
      <p:sp>
        <p:nvSpPr>
          <p:cNvPr id="165" name="Headline Text"/>
          <p:cNvSpPr txBox="1"/>
          <p:nvPr/>
        </p:nvSpPr>
        <p:spPr>
          <a:xfrm>
            <a:off x="12399441" y="2997199"/>
            <a:ext cx="10490053"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265A69"/>
                </a:solidFill>
                <a:latin typeface="Helvetica"/>
                <a:ea typeface="Helvetica"/>
                <a:cs typeface="Helvetica"/>
                <a:sym typeface="Helvetica"/>
              </a:defRPr>
            </a:lvl1pPr>
          </a:lstStyle>
          <a:p>
            <a:pPr/>
            <a:r>
              <a:t>Headline Text</a:t>
            </a:r>
          </a:p>
        </p:txBody>
      </p:sp>
      <p:sp>
        <p:nvSpPr>
          <p:cNvPr id="166" name="#DENStartupWeek"/>
          <p:cNvSpPr txBox="1"/>
          <p:nvPr/>
        </p:nvSpPr>
        <p:spPr>
          <a:xfrm>
            <a:off x="1302017" y="12741926"/>
            <a:ext cx="307822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Line"/>
          <p:cNvSpPr/>
          <p:nvPr/>
        </p:nvSpPr>
        <p:spPr>
          <a:xfrm>
            <a:off x="1283985" y="1727200"/>
            <a:ext cx="19362409" cy="0"/>
          </a:xfrm>
          <a:prstGeom prst="line">
            <a:avLst/>
          </a:prstGeom>
          <a:ln w="12700">
            <a:solidFill>
              <a:srgbClr val="C3C3BE"/>
            </a:solidFill>
            <a:miter lim="400000"/>
          </a:ln>
        </p:spPr>
        <p:txBody>
          <a:bodyPr lIns="50800" tIns="50800" rIns="50800" bIns="50800" anchor="ctr"/>
          <a:lstStyle/>
          <a:p>
            <a:pPr>
              <a:defRPr sz="3200"/>
            </a:pPr>
          </a:p>
        </p:txBody>
      </p:sp>
      <p:sp>
        <p:nvSpPr>
          <p:cNvPr id="169" name="Line"/>
          <p:cNvSpPr/>
          <p:nvPr/>
        </p:nvSpPr>
        <p:spPr>
          <a:xfrm>
            <a:off x="1283985" y="8531225"/>
            <a:ext cx="19362409" cy="0"/>
          </a:xfrm>
          <a:prstGeom prst="line">
            <a:avLst/>
          </a:prstGeom>
          <a:ln w="12700">
            <a:solidFill>
              <a:srgbClr val="C3C3BE"/>
            </a:solidFill>
            <a:miter lim="400000"/>
          </a:ln>
        </p:spPr>
        <p:txBody>
          <a:bodyPr lIns="50800" tIns="50800" rIns="50800" bIns="50800" anchor="ctr"/>
          <a:lstStyle/>
          <a:p>
            <a:pPr>
              <a:defRPr sz="3200"/>
            </a:pPr>
          </a:p>
        </p:txBody>
      </p:sp>
      <p:pic>
        <p:nvPicPr>
          <p:cNvPr id="170" name="Image" descr="Image"/>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71" name="Title sponsors"/>
          <p:cNvSpPr txBox="1"/>
          <p:nvPr/>
        </p:nvSpPr>
        <p:spPr>
          <a:xfrm>
            <a:off x="1299641" y="6857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Title sponsors</a:t>
            </a:r>
          </a:p>
        </p:txBody>
      </p:sp>
      <p:sp>
        <p:nvSpPr>
          <p:cNvPr id="172" name="TRACK sponsors"/>
          <p:cNvSpPr txBox="1"/>
          <p:nvPr/>
        </p:nvSpPr>
        <p:spPr>
          <a:xfrm>
            <a:off x="1299641" y="7489824"/>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TRACK sponsors</a:t>
            </a:r>
          </a:p>
        </p:txBody>
      </p:sp>
      <p:pic>
        <p:nvPicPr>
          <p:cNvPr id="173" name="Image" descr="Image"/>
          <p:cNvPicPr>
            <a:picLocks noChangeAspect="1"/>
          </p:cNvPicPr>
          <p:nvPr/>
        </p:nvPicPr>
        <p:blipFill>
          <a:blip r:embed="rId3">
            <a:extLst/>
          </a:blip>
          <a:stretch>
            <a:fillRect/>
          </a:stretch>
        </p:blipFill>
        <p:spPr>
          <a:xfrm>
            <a:off x="1348758" y="2116990"/>
            <a:ext cx="16577279" cy="3961866"/>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1349622" y="9200826"/>
            <a:ext cx="18547137" cy="308652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Line"/>
          <p:cNvSpPr/>
          <p:nvPr/>
        </p:nvSpPr>
        <p:spPr>
          <a:xfrm>
            <a:off x="1283985" y="1727200"/>
            <a:ext cx="19362409" cy="0"/>
          </a:xfrm>
          <a:prstGeom prst="line">
            <a:avLst/>
          </a:prstGeom>
          <a:ln w="12700">
            <a:solidFill>
              <a:srgbClr val="C3C3BE"/>
            </a:solidFill>
            <a:miter lim="400000"/>
          </a:ln>
        </p:spPr>
        <p:txBody>
          <a:bodyPr lIns="50800" tIns="50800" rIns="50800" bIns="50800" anchor="ctr"/>
          <a:lstStyle/>
          <a:p>
            <a:pPr>
              <a:defRPr sz="3200"/>
            </a:pPr>
          </a:p>
        </p:txBody>
      </p:sp>
      <p:sp>
        <p:nvSpPr>
          <p:cNvPr id="177" name="Line"/>
          <p:cNvSpPr/>
          <p:nvPr/>
        </p:nvSpPr>
        <p:spPr>
          <a:xfrm>
            <a:off x="1283985" y="7421291"/>
            <a:ext cx="9546652" cy="1"/>
          </a:xfrm>
          <a:prstGeom prst="line">
            <a:avLst/>
          </a:prstGeom>
          <a:ln w="12700">
            <a:solidFill>
              <a:srgbClr val="C3C3BE"/>
            </a:solidFill>
            <a:miter lim="400000"/>
          </a:ln>
        </p:spPr>
        <p:txBody>
          <a:bodyPr lIns="50800" tIns="50800" rIns="50800" bIns="50800" anchor="ctr"/>
          <a:lstStyle/>
          <a:p>
            <a:pPr>
              <a:defRPr sz="3200"/>
            </a:pPr>
          </a:p>
        </p:txBody>
      </p:sp>
      <p:pic>
        <p:nvPicPr>
          <p:cNvPr id="178" name="Image" descr="Image"/>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79" name="Line"/>
          <p:cNvSpPr/>
          <p:nvPr/>
        </p:nvSpPr>
        <p:spPr>
          <a:xfrm>
            <a:off x="12628699" y="7421291"/>
            <a:ext cx="7979288" cy="1"/>
          </a:xfrm>
          <a:prstGeom prst="line">
            <a:avLst/>
          </a:prstGeom>
          <a:ln w="12700">
            <a:solidFill>
              <a:srgbClr val="C3C3BE"/>
            </a:solidFill>
            <a:miter lim="400000"/>
          </a:ln>
        </p:spPr>
        <p:txBody>
          <a:bodyPr lIns="50800" tIns="50800" rIns="50800" bIns="50800" anchor="ctr"/>
          <a:lstStyle/>
          <a:p>
            <a:pPr>
              <a:defRPr sz="3200"/>
            </a:pPr>
          </a:p>
        </p:txBody>
      </p:sp>
      <p:sp>
        <p:nvSpPr>
          <p:cNvPr id="180" name="British Consulate…"/>
          <p:cNvSpPr txBox="1"/>
          <p:nvPr/>
        </p:nvSpPr>
        <p:spPr>
          <a:xfrm>
            <a:off x="1284784" y="7781685"/>
            <a:ext cx="4362544" cy="518576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defRPr>
            </a:pPr>
            <a:r>
              <a:t>British Consulate</a:t>
            </a:r>
          </a:p>
          <a:p>
            <a:pPr algn="l" defTabSz="587022">
              <a:lnSpc>
                <a:spcPct val="130000"/>
              </a:lnSpc>
              <a:defRPr spc="-42" sz="2100">
                <a:solidFill>
                  <a:srgbClr val="797979"/>
                </a:solidFill>
              </a:defRPr>
            </a:pPr>
            <a:r>
              <a:t>Charter / Spectrum</a:t>
            </a:r>
          </a:p>
          <a:p>
            <a:pPr algn="l" defTabSz="587022">
              <a:lnSpc>
                <a:spcPct val="130000"/>
              </a:lnSpc>
              <a:defRPr spc="-42" sz="2100">
                <a:solidFill>
                  <a:srgbClr val="797979"/>
                </a:solidFill>
              </a:defRPr>
            </a:pPr>
            <a:r>
              <a:t>Checkr</a:t>
            </a:r>
          </a:p>
          <a:p>
            <a:pPr algn="l" defTabSz="587022">
              <a:lnSpc>
                <a:spcPct val="130000"/>
              </a:lnSpc>
              <a:defRPr spc="-42" sz="2100">
                <a:solidFill>
                  <a:srgbClr val="797979"/>
                </a:solidFill>
              </a:defRPr>
            </a:pPr>
            <a:r>
              <a:t>The Commons on Champa</a:t>
            </a:r>
          </a:p>
          <a:p>
            <a:pPr algn="l" defTabSz="587022">
              <a:lnSpc>
                <a:spcPct val="130000"/>
              </a:lnSpc>
              <a:defRPr spc="-42" sz="2100">
                <a:solidFill>
                  <a:srgbClr val="797979"/>
                </a:solidFill>
              </a:defRPr>
            </a:pPr>
            <a:r>
              <a:t>Cooley </a:t>
            </a:r>
          </a:p>
          <a:p>
            <a:pPr algn="l" defTabSz="587022">
              <a:lnSpc>
                <a:spcPct val="130000"/>
              </a:lnSpc>
              <a:defRPr spc="-42" sz="2100">
                <a:solidFill>
                  <a:srgbClr val="797979"/>
                </a:solidFill>
              </a:defRPr>
            </a:pPr>
            <a:r>
              <a:t>CTRC</a:t>
            </a:r>
          </a:p>
          <a:p>
            <a:pPr algn="l" defTabSz="587022">
              <a:lnSpc>
                <a:spcPct val="130000"/>
              </a:lnSpc>
              <a:defRPr spc="-42" sz="2100">
                <a:solidFill>
                  <a:srgbClr val="797979"/>
                </a:solidFill>
              </a:defRPr>
            </a:pPr>
            <a:r>
              <a:t>Ford Smart Mobility</a:t>
            </a:r>
          </a:p>
          <a:p>
            <a:pPr algn="l" defTabSz="587022">
              <a:lnSpc>
                <a:spcPct val="130000"/>
              </a:lnSpc>
              <a:defRPr spc="-42" sz="2100">
                <a:solidFill>
                  <a:srgbClr val="797979"/>
                </a:solidFill>
              </a:defRPr>
            </a:pPr>
            <a:r>
              <a:t>Fremont Economic Development</a:t>
            </a:r>
          </a:p>
          <a:p>
            <a:pPr algn="l" defTabSz="587022">
              <a:lnSpc>
                <a:spcPct val="130000"/>
              </a:lnSpc>
              <a:defRPr spc="-42" sz="2100">
                <a:solidFill>
                  <a:srgbClr val="797979"/>
                </a:solidFill>
              </a:defRPr>
            </a:pPr>
            <a:r>
              <a:t>General Assembly</a:t>
            </a:r>
          </a:p>
          <a:p>
            <a:pPr algn="l" defTabSz="587022">
              <a:lnSpc>
                <a:spcPct val="130000"/>
              </a:lnSpc>
              <a:defRPr spc="-42" sz="2100">
                <a:solidFill>
                  <a:srgbClr val="797979"/>
                </a:solidFill>
              </a:defRPr>
            </a:pPr>
            <a:r>
              <a:t>Hilton Garden Inn</a:t>
            </a:r>
          </a:p>
          <a:p>
            <a:pPr algn="l" defTabSz="587022">
              <a:lnSpc>
                <a:spcPct val="130000"/>
              </a:lnSpc>
              <a:defRPr spc="-42" sz="2100">
                <a:solidFill>
                  <a:srgbClr val="797979"/>
                </a:solidFill>
              </a:defRPr>
            </a:pPr>
            <a:r>
              <a:t>Nanno</a:t>
            </a:r>
          </a:p>
          <a:p>
            <a:pPr algn="l" defTabSz="587022">
              <a:lnSpc>
                <a:spcPct val="130000"/>
              </a:lnSpc>
              <a:defRPr spc="-42" sz="2100">
                <a:solidFill>
                  <a:srgbClr val="797979"/>
                </a:solidFill>
              </a:defRPr>
            </a:pPr>
            <a:r>
              <a:t>Nix Media</a:t>
            </a:r>
          </a:p>
        </p:txBody>
      </p:sp>
      <p:sp>
        <p:nvSpPr>
          <p:cNvPr id="181" name="CoastalCloud…"/>
          <p:cNvSpPr txBox="1"/>
          <p:nvPr/>
        </p:nvSpPr>
        <p:spPr>
          <a:xfrm>
            <a:off x="12644974" y="7783279"/>
            <a:ext cx="3420302" cy="5182580"/>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defRPr>
            </a:pPr>
            <a:r>
              <a:t>CoastalCloud</a:t>
            </a:r>
          </a:p>
          <a:p>
            <a:pPr algn="l" defTabSz="587022">
              <a:lnSpc>
                <a:spcPct val="130000"/>
              </a:lnSpc>
              <a:defRPr spc="-42" sz="2100">
                <a:solidFill>
                  <a:srgbClr val="797979"/>
                </a:solidFill>
              </a:defRPr>
            </a:pPr>
            <a:r>
              <a:t>Formidable</a:t>
            </a:r>
          </a:p>
          <a:p>
            <a:pPr algn="l" defTabSz="587022">
              <a:lnSpc>
                <a:spcPct val="130000"/>
              </a:lnSpc>
              <a:defRPr spc="-42" sz="2100">
                <a:solidFill>
                  <a:srgbClr val="797979"/>
                </a:solidFill>
              </a:defRPr>
            </a:pPr>
            <a:r>
              <a:t>Granicus</a:t>
            </a:r>
          </a:p>
          <a:p>
            <a:pPr algn="l" defTabSz="587022">
              <a:lnSpc>
                <a:spcPct val="130000"/>
              </a:lnSpc>
              <a:defRPr spc="-42" sz="2100">
                <a:solidFill>
                  <a:srgbClr val="797979"/>
                </a:solidFill>
              </a:defRPr>
            </a:pPr>
            <a:r>
              <a:t>Hogan Lovells</a:t>
            </a:r>
          </a:p>
          <a:p>
            <a:pPr algn="l" defTabSz="587022">
              <a:lnSpc>
                <a:spcPct val="130000"/>
              </a:lnSpc>
              <a:defRPr spc="-42" sz="2100">
                <a:solidFill>
                  <a:srgbClr val="797979"/>
                </a:solidFill>
              </a:defRPr>
            </a:pPr>
            <a:r>
              <a:t>Iterable</a:t>
            </a:r>
          </a:p>
          <a:p>
            <a:pPr algn="l" defTabSz="587022">
              <a:lnSpc>
                <a:spcPct val="130000"/>
              </a:lnSpc>
              <a:defRPr spc="-42" sz="2100">
                <a:solidFill>
                  <a:srgbClr val="797979"/>
                </a:solidFill>
              </a:defRPr>
            </a:pPr>
            <a:r>
              <a:t>Name.com</a:t>
            </a:r>
          </a:p>
          <a:p>
            <a:pPr algn="l" defTabSz="587022">
              <a:lnSpc>
                <a:spcPct val="130000"/>
              </a:lnSpc>
              <a:defRPr spc="-42" sz="2100">
                <a:solidFill>
                  <a:srgbClr val="797979"/>
                </a:solidFill>
              </a:defRPr>
            </a:pPr>
            <a:r>
              <a:t>Plante Moran</a:t>
            </a:r>
          </a:p>
          <a:p>
            <a:pPr algn="l" defTabSz="587022">
              <a:lnSpc>
                <a:spcPct val="130000"/>
              </a:lnSpc>
              <a:defRPr spc="-42" sz="2100">
                <a:solidFill>
                  <a:srgbClr val="797979"/>
                </a:solidFill>
              </a:defRPr>
            </a:pPr>
            <a:r>
              <a:t>Slifer Frampton</a:t>
            </a:r>
          </a:p>
          <a:p>
            <a:pPr algn="l" defTabSz="587022">
              <a:lnSpc>
                <a:spcPct val="130000"/>
              </a:lnSpc>
              <a:defRPr spc="-42" sz="2100">
                <a:solidFill>
                  <a:srgbClr val="797979"/>
                </a:solidFill>
              </a:defRPr>
            </a:pPr>
            <a:r>
              <a:t>Starry</a:t>
            </a:r>
          </a:p>
          <a:p>
            <a:pPr algn="l" defTabSz="587022">
              <a:lnSpc>
                <a:spcPct val="130000"/>
              </a:lnSpc>
              <a:defRPr spc="-42" sz="2100">
                <a:solidFill>
                  <a:srgbClr val="797979"/>
                </a:solidFill>
              </a:defRPr>
            </a:pPr>
            <a:r>
              <a:t>Swiftpage</a:t>
            </a:r>
          </a:p>
          <a:p>
            <a:pPr algn="l" defTabSz="587022">
              <a:lnSpc>
                <a:spcPct val="130000"/>
              </a:lnSpc>
              <a:defRPr spc="-42" sz="2100">
                <a:solidFill>
                  <a:srgbClr val="797979"/>
                </a:solidFill>
              </a:defRPr>
            </a:pPr>
            <a:r>
              <a:t>Syntropy Partners</a:t>
            </a:r>
          </a:p>
          <a:p>
            <a:pPr algn="l" defTabSz="587022">
              <a:lnSpc>
                <a:spcPct val="130000"/>
              </a:lnSpc>
              <a:defRPr spc="-42" sz="2100">
                <a:solidFill>
                  <a:srgbClr val="797979"/>
                </a:solidFill>
              </a:defRPr>
            </a:pPr>
            <a:r>
              <a:t>Yoonit Wine</a:t>
            </a:r>
          </a:p>
        </p:txBody>
      </p:sp>
      <p:sp>
        <p:nvSpPr>
          <p:cNvPr id="182" name="HEADLINE sponsors"/>
          <p:cNvSpPr txBox="1"/>
          <p:nvPr/>
        </p:nvSpPr>
        <p:spPr>
          <a:xfrm>
            <a:off x="1299641" y="685799"/>
            <a:ext cx="19362410"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HEADLINE sponsors</a:t>
            </a:r>
          </a:p>
        </p:txBody>
      </p:sp>
      <p:sp>
        <p:nvSpPr>
          <p:cNvPr id="183" name="PARTNER sponsors"/>
          <p:cNvSpPr txBox="1"/>
          <p:nvPr/>
        </p:nvSpPr>
        <p:spPr>
          <a:xfrm>
            <a:off x="1299641" y="6379891"/>
            <a:ext cx="8282503"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PARTNER sponsors</a:t>
            </a:r>
          </a:p>
        </p:txBody>
      </p:sp>
      <p:sp>
        <p:nvSpPr>
          <p:cNvPr id="184" name="MEMBER sponsors"/>
          <p:cNvSpPr txBox="1"/>
          <p:nvPr/>
        </p:nvSpPr>
        <p:spPr>
          <a:xfrm>
            <a:off x="12588382" y="6379891"/>
            <a:ext cx="8059922"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MEMBER sponsors</a:t>
            </a:r>
          </a:p>
        </p:txBody>
      </p:sp>
      <p:pic>
        <p:nvPicPr>
          <p:cNvPr id="185" name="Image" descr="Image"/>
          <p:cNvPicPr>
            <a:picLocks noChangeAspect="1"/>
          </p:cNvPicPr>
          <p:nvPr/>
        </p:nvPicPr>
        <p:blipFill>
          <a:blip r:embed="rId3">
            <a:extLst/>
          </a:blip>
          <a:stretch>
            <a:fillRect/>
          </a:stretch>
        </p:blipFill>
        <p:spPr>
          <a:xfrm>
            <a:off x="1219200" y="2159000"/>
            <a:ext cx="17579665" cy="2881297"/>
          </a:xfrm>
          <a:prstGeom prst="rect">
            <a:avLst/>
          </a:prstGeom>
          <a:ln w="12700">
            <a:miter lim="400000"/>
          </a:ln>
        </p:spPr>
      </p:pic>
      <p:sp>
        <p:nvSpPr>
          <p:cNvPr id="186" name="Officescapes…"/>
          <p:cNvSpPr txBox="1"/>
          <p:nvPr/>
        </p:nvSpPr>
        <p:spPr>
          <a:xfrm>
            <a:off x="6472093" y="7781685"/>
            <a:ext cx="4264384" cy="518576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defRPr>
            </a:pPr>
            <a:r>
              <a:t>Officescapes</a:t>
            </a:r>
          </a:p>
          <a:p>
            <a:pPr algn="l" defTabSz="587022">
              <a:lnSpc>
                <a:spcPct val="130000"/>
              </a:lnSpc>
              <a:defRPr spc="-42" sz="2100">
                <a:solidFill>
                  <a:srgbClr val="797979"/>
                </a:solidFill>
              </a:defRPr>
            </a:pPr>
            <a:r>
              <a:t>Procare</a:t>
            </a:r>
          </a:p>
          <a:p>
            <a:pPr algn="l" defTabSz="587022">
              <a:lnSpc>
                <a:spcPct val="130000"/>
              </a:lnSpc>
              <a:defRPr spc="-42" sz="2100">
                <a:solidFill>
                  <a:srgbClr val="797979"/>
                </a:solidFill>
              </a:defRPr>
            </a:pPr>
            <a:r>
              <a:t>Quizlet Ridg</a:t>
            </a:r>
          </a:p>
          <a:p>
            <a:pPr algn="l" defTabSz="587022">
              <a:lnSpc>
                <a:spcPct val="130000"/>
              </a:lnSpc>
              <a:defRPr spc="-42" sz="2100">
                <a:solidFill>
                  <a:srgbClr val="797979"/>
                </a:solidFill>
              </a:defRPr>
            </a:pPr>
            <a:r>
              <a:t>Segment</a:t>
            </a:r>
          </a:p>
          <a:p>
            <a:pPr algn="l" defTabSz="587022">
              <a:lnSpc>
                <a:spcPct val="130000"/>
              </a:lnSpc>
              <a:defRPr spc="-42" sz="2100">
                <a:solidFill>
                  <a:srgbClr val="797979"/>
                </a:solidFill>
              </a:defRPr>
            </a:pPr>
            <a:r>
              <a:t>SimpleBooth</a:t>
            </a:r>
          </a:p>
          <a:p>
            <a:pPr algn="l" defTabSz="587022">
              <a:lnSpc>
                <a:spcPct val="130000"/>
              </a:lnSpc>
              <a:defRPr spc="-42" sz="2100">
                <a:solidFill>
                  <a:srgbClr val="797979"/>
                </a:solidFill>
              </a:defRPr>
            </a:pPr>
            <a:r>
              <a:t>Slalom</a:t>
            </a:r>
          </a:p>
          <a:p>
            <a:pPr algn="l" defTabSz="587022">
              <a:lnSpc>
                <a:spcPct val="130000"/>
              </a:lnSpc>
              <a:defRPr spc="-42" sz="2100">
                <a:solidFill>
                  <a:srgbClr val="797979"/>
                </a:solidFill>
              </a:defRPr>
            </a:pPr>
            <a:r>
              <a:t>Tendril / Uplight</a:t>
            </a:r>
          </a:p>
          <a:p>
            <a:pPr algn="l" defTabSz="587022">
              <a:lnSpc>
                <a:spcPct val="130000"/>
              </a:lnSpc>
              <a:defRPr spc="-42" sz="2100">
                <a:solidFill>
                  <a:srgbClr val="797979"/>
                </a:solidFill>
              </a:defRPr>
            </a:pPr>
            <a:r>
              <a:t>Test Double</a:t>
            </a:r>
          </a:p>
          <a:p>
            <a:pPr algn="l" defTabSz="587022">
              <a:lnSpc>
                <a:spcPct val="130000"/>
              </a:lnSpc>
              <a:defRPr spc="-42" sz="2100">
                <a:solidFill>
                  <a:srgbClr val="797979"/>
                </a:solidFill>
              </a:defRPr>
            </a:pPr>
            <a:r>
              <a:t>Two Parts / The Passport Program</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