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1pPr>
    <a:lvl2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2pPr>
    <a:lvl3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3pPr>
    <a:lvl4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4pPr>
    <a:lvl5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5pPr>
    <a:lvl6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6pPr>
    <a:lvl7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7pPr>
    <a:lvl8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8pPr>
    <a:lvl9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b="def" i="def"/>
      <a:tcStyle>
        <a:tcBdr/>
        <a:fill>
          <a:solidFill>
            <a:srgbClr val="E6EA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b="def" i="def"/>
      <a:tcStyle>
        <a:tcBdr/>
        <a:fill>
          <a:solidFill>
            <a:srgbClr val="F8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b="def" i="def"/>
      <a:tcStyle>
        <a:tcBdr/>
        <a:fill>
          <a:solidFill>
            <a:srgbClr val="EBE8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3386" y="5994400"/>
            <a:ext cx="10464803" cy="447888"/>
          </a:xfrm>
          <a:prstGeom prst="rect">
            <a:avLst/>
          </a:prstGeom>
        </p:spPr>
        <p:txBody>
          <a:bodyPr/>
          <a:lstStyle>
            <a:lvl1pPr>
              <a:defRPr sz="2600">
                <a:latin typeface="+mj-lt"/>
                <a:ea typeface="+mj-ea"/>
                <a:cs typeface="+mj-cs"/>
                <a:sym typeface="Helvetica"/>
              </a:defRPr>
            </a:lvl1pPr>
            <a:lvl2pPr>
              <a:defRPr sz="2600">
                <a:latin typeface="+mj-lt"/>
                <a:ea typeface="+mj-ea"/>
                <a:cs typeface="+mj-cs"/>
                <a:sym typeface="Helvetica"/>
              </a:defRPr>
            </a:lvl2pPr>
            <a:lvl3pPr>
              <a:defRPr sz="2600">
                <a:latin typeface="+mj-lt"/>
                <a:ea typeface="+mj-ea"/>
                <a:cs typeface="+mj-cs"/>
                <a:sym typeface="Helvetica"/>
              </a:defRPr>
            </a:lvl3pPr>
            <a:lvl4pPr>
              <a:defRPr sz="2600">
                <a:latin typeface="+mj-lt"/>
                <a:ea typeface="+mj-ea"/>
                <a:cs typeface="+mj-cs"/>
                <a:sym typeface="Helvetica"/>
              </a:defRPr>
            </a:lvl4pPr>
            <a:lvl5pPr>
              <a:defRPr sz="2600">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13"/>
          </p:nvPr>
        </p:nvSpPr>
        <p:spPr>
          <a:xfrm>
            <a:off x="1273385" y="4380229"/>
            <a:ext cx="10464804" cy="600289"/>
          </a:xfrm>
          <a:prstGeom prst="rect">
            <a:avLst/>
          </a:prstGeom>
        </p:spPr>
        <p:txBody>
          <a:bodyPr anchor="ctr"/>
          <a:lstStyle/>
          <a:p>
            <a:pPr>
              <a:defRPr sz="3600"/>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2" y="1219199"/>
            <a:ext cx="13004803" cy="7315201"/>
          </a:xfrm>
          <a:prstGeom prst="rect">
            <a:avLst/>
          </a:prstGeom>
        </p:spPr>
        <p:txBody>
          <a:bodyPr lIns="91439" tIns="45719" rIns="91439" bIns="45719">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1667182" y="1578186"/>
            <a:ext cx="9672323" cy="4660056"/>
          </a:xfrm>
          <a:prstGeom prst="rect">
            <a:avLst/>
          </a:prstGeom>
        </p:spPr>
        <p:txBody>
          <a:bodyPr lIns="91439" tIns="45719" rIns="91439" bIns="45719">
            <a:noAutofit/>
          </a:bodyPr>
          <a:lstStyle/>
          <a:p>
            <a:pPr/>
          </a:p>
        </p:txBody>
      </p:sp>
      <p:sp>
        <p:nvSpPr>
          <p:cNvPr id="21" name="Title Text"/>
          <p:cNvSpPr txBox="1"/>
          <p:nvPr>
            <p:ph type="title"/>
          </p:nvPr>
        </p:nvSpPr>
        <p:spPr>
          <a:xfrm>
            <a:off x="338666" y="6258559"/>
            <a:ext cx="12327468" cy="1070188"/>
          </a:xfrm>
          <a:prstGeom prst="rect">
            <a:avLst/>
          </a:prstGeom>
        </p:spPr>
        <p:txBody>
          <a:bodyPr/>
          <a:lstStyle/>
          <a:p>
            <a:pPr/>
            <a:r>
              <a:t>Title Text</a:t>
            </a:r>
          </a:p>
        </p:txBody>
      </p:sp>
      <p:sp>
        <p:nvSpPr>
          <p:cNvPr id="22" name="Body Level One…"/>
          <p:cNvSpPr txBox="1"/>
          <p:nvPr>
            <p:ph type="body" sz="quarter" idx="1"/>
          </p:nvPr>
        </p:nvSpPr>
        <p:spPr>
          <a:xfrm>
            <a:off x="338666" y="7362613"/>
            <a:ext cx="12327468" cy="84666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948265" y="3637279"/>
            <a:ext cx="11108269" cy="2479043"/>
          </a:xfrm>
          <a:prstGeom prst="rect">
            <a:avLst/>
          </a:prstGeom>
        </p:spPr>
        <p:txBody>
          <a:bodyPr anchor="ct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7021855" y="1808478"/>
            <a:ext cx="5080003" cy="6136644"/>
          </a:xfrm>
          <a:prstGeom prst="rect">
            <a:avLst/>
          </a:prstGeom>
        </p:spPr>
        <p:txBody>
          <a:bodyPr lIns="91439" tIns="45719" rIns="91439" bIns="45719">
            <a:noAutofit/>
          </a:bodyPr>
          <a:lstStyle/>
          <a:p>
            <a:pPr/>
          </a:p>
        </p:txBody>
      </p:sp>
      <p:sp>
        <p:nvSpPr>
          <p:cNvPr id="39" name="Title Text"/>
          <p:cNvSpPr txBox="1"/>
          <p:nvPr>
            <p:ph type="title"/>
          </p:nvPr>
        </p:nvSpPr>
        <p:spPr>
          <a:xfrm>
            <a:off x="880532" y="1808478"/>
            <a:ext cx="5452535" cy="2993816"/>
          </a:xfrm>
          <a:prstGeom prst="rect">
            <a:avLst/>
          </a:prstGeom>
        </p:spPr>
        <p:txBody>
          <a:bodyPr/>
          <a:lstStyle>
            <a:lvl1pPr>
              <a:defRPr sz="5800"/>
            </a:lvl1pPr>
          </a:lstStyle>
          <a:p>
            <a:pPr/>
            <a:r>
              <a:t>Title Text</a:t>
            </a:r>
          </a:p>
        </p:txBody>
      </p:sp>
      <p:sp>
        <p:nvSpPr>
          <p:cNvPr id="40" name="Body Level One…"/>
          <p:cNvSpPr txBox="1"/>
          <p:nvPr>
            <p:ph type="body" sz="quarter" idx="1"/>
          </p:nvPr>
        </p:nvSpPr>
        <p:spPr>
          <a:xfrm>
            <a:off x="880532" y="4870025"/>
            <a:ext cx="5452535" cy="307509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xfrm>
            <a:off x="900852" y="1727199"/>
            <a:ext cx="11203095" cy="1219201"/>
          </a:xfrm>
          <a:prstGeom prst="rect">
            <a:avLst/>
          </a:prstGeom>
        </p:spPr>
        <p:txBody>
          <a:bodyPr anchor="ct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xfrm>
            <a:off x="900852" y="1727199"/>
            <a:ext cx="11203095" cy="1219201"/>
          </a:xfrm>
          <a:prstGeom prst="rect">
            <a:avLst/>
          </a:prstGeom>
        </p:spPr>
        <p:txBody>
          <a:bodyPr anchor="ctr"/>
          <a:lstStyle/>
          <a:p>
            <a:pPr/>
            <a:r>
              <a:t>Title Text</a:t>
            </a:r>
          </a:p>
        </p:txBody>
      </p:sp>
      <p:sp>
        <p:nvSpPr>
          <p:cNvPr id="57" name="Body Level One…"/>
          <p:cNvSpPr txBox="1"/>
          <p:nvPr>
            <p:ph type="body" idx="1"/>
          </p:nvPr>
        </p:nvSpPr>
        <p:spPr>
          <a:xfrm>
            <a:off x="900852" y="2946399"/>
            <a:ext cx="11203095" cy="4910669"/>
          </a:xfrm>
          <a:prstGeom prst="rect">
            <a:avLst/>
          </a:prstGeom>
        </p:spPr>
        <p:txBody>
          <a:bodyPr anchor="ctr"/>
          <a:lstStyle>
            <a:lvl1pPr marL="439614" indent="-439614" algn="l">
              <a:spcBef>
                <a:spcPts val="4100"/>
              </a:spcBef>
              <a:buSzPct val="75000"/>
              <a:buChar char="•"/>
              <a:defRPr sz="3600"/>
            </a:lvl1pPr>
            <a:lvl2pPr marL="1074615" indent="-439614" algn="l">
              <a:spcBef>
                <a:spcPts val="4100"/>
              </a:spcBef>
              <a:buSzPct val="75000"/>
              <a:buChar char="•"/>
              <a:defRPr sz="3600"/>
            </a:lvl2pPr>
            <a:lvl3pPr marL="1709615" indent="-439615" algn="l">
              <a:spcBef>
                <a:spcPts val="4100"/>
              </a:spcBef>
              <a:buSzPct val="75000"/>
              <a:buChar char="•"/>
              <a:defRPr sz="3600"/>
            </a:lvl3pPr>
            <a:lvl4pPr marL="2344615" indent="-439615" algn="l">
              <a:spcBef>
                <a:spcPts val="4100"/>
              </a:spcBef>
              <a:buSzPct val="75000"/>
              <a:buChar char="•"/>
              <a:defRPr sz="3600"/>
            </a:lvl4pPr>
            <a:lvl5pPr marL="2979615" indent="-439615" algn="l">
              <a:spcBef>
                <a:spcPts val="4100"/>
              </a:spcBef>
              <a:buSzPct val="75000"/>
              <a:buChar char="•"/>
              <a:defRPr sz="36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quarter" idx="13"/>
          </p:nvPr>
        </p:nvSpPr>
        <p:spPr>
          <a:xfrm>
            <a:off x="7023945" y="2946399"/>
            <a:ext cx="5080003" cy="4910669"/>
          </a:xfrm>
          <a:prstGeom prst="rect">
            <a:avLst/>
          </a:prstGeom>
        </p:spPr>
        <p:txBody>
          <a:bodyPr lIns="91439" tIns="45719" rIns="91439" bIns="45719">
            <a:noAutofit/>
          </a:bodyPr>
          <a:lstStyle/>
          <a:p>
            <a:pPr/>
          </a:p>
        </p:txBody>
      </p:sp>
      <p:sp>
        <p:nvSpPr>
          <p:cNvPr id="66" name="Title Text"/>
          <p:cNvSpPr txBox="1"/>
          <p:nvPr>
            <p:ph type="title"/>
          </p:nvPr>
        </p:nvSpPr>
        <p:spPr>
          <a:xfrm>
            <a:off x="900852" y="1727199"/>
            <a:ext cx="11203095" cy="1219201"/>
          </a:xfrm>
          <a:prstGeom prst="rect">
            <a:avLst/>
          </a:prstGeom>
        </p:spPr>
        <p:txBody>
          <a:bodyPr anchor="ctr"/>
          <a:lstStyle/>
          <a:p>
            <a:pPr/>
            <a:r>
              <a:t>Title Text</a:t>
            </a:r>
          </a:p>
        </p:txBody>
      </p:sp>
      <p:sp>
        <p:nvSpPr>
          <p:cNvPr id="67" name="Body Level One…"/>
          <p:cNvSpPr txBox="1"/>
          <p:nvPr>
            <p:ph type="body" sz="half" idx="1"/>
          </p:nvPr>
        </p:nvSpPr>
        <p:spPr>
          <a:xfrm>
            <a:off x="900852" y="2946399"/>
            <a:ext cx="5337390" cy="4910669"/>
          </a:xfrm>
          <a:prstGeom prst="rect">
            <a:avLst/>
          </a:prstGeom>
        </p:spPr>
        <p:txBody>
          <a:bodyPr anchor="ctr"/>
          <a:lstStyle>
            <a:lvl1pPr marL="397367" indent="-397367" algn="l">
              <a:spcBef>
                <a:spcPts val="3200"/>
              </a:spcBef>
              <a:buSzPct val="75000"/>
              <a:buChar char="•"/>
              <a:defRPr sz="3200"/>
            </a:lvl1pPr>
            <a:lvl2pPr marL="956167" indent="-397367" algn="l">
              <a:spcBef>
                <a:spcPts val="3200"/>
              </a:spcBef>
              <a:buSzPct val="75000"/>
              <a:buChar char="•"/>
              <a:defRPr sz="3200"/>
            </a:lvl2pPr>
            <a:lvl3pPr marL="1514967" indent="-397367" algn="l">
              <a:spcBef>
                <a:spcPts val="3200"/>
              </a:spcBef>
              <a:buSzPct val="75000"/>
              <a:buChar char="•"/>
              <a:defRPr sz="3200"/>
            </a:lvl3pPr>
            <a:lvl4pPr marL="2073767" indent="-397367" algn="l">
              <a:spcBef>
                <a:spcPts val="3200"/>
              </a:spcBef>
              <a:buSzPct val="75000"/>
              <a:buChar char="•"/>
              <a:defRPr sz="3200"/>
            </a:lvl4pPr>
            <a:lvl5pPr marL="2632567" indent="-397367" algn="l">
              <a:spcBef>
                <a:spcPts val="3200"/>
              </a:spcBef>
              <a:buSzPct val="75000"/>
              <a:buChar char="•"/>
              <a:defRPr sz="32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00852" y="2167465"/>
            <a:ext cx="11203095" cy="5411896"/>
          </a:xfrm>
          <a:prstGeom prst="rect">
            <a:avLst/>
          </a:prstGeom>
        </p:spPr>
        <p:txBody>
          <a:bodyPr anchor="ctr"/>
          <a:lstStyle>
            <a:lvl1pPr marL="439614" indent="-439614" algn="l">
              <a:spcBef>
                <a:spcPts val="4100"/>
              </a:spcBef>
              <a:buSzPct val="75000"/>
              <a:buChar char="•"/>
              <a:defRPr sz="3600"/>
            </a:lvl1pPr>
            <a:lvl2pPr marL="1074615" indent="-439614" algn="l">
              <a:spcBef>
                <a:spcPts val="4100"/>
              </a:spcBef>
              <a:buSzPct val="75000"/>
              <a:buChar char="•"/>
              <a:defRPr sz="3600"/>
            </a:lvl2pPr>
            <a:lvl3pPr marL="1709615" indent="-439615" algn="l">
              <a:spcBef>
                <a:spcPts val="4100"/>
              </a:spcBef>
              <a:buSzPct val="75000"/>
              <a:buChar char="•"/>
              <a:defRPr sz="3600"/>
            </a:lvl3pPr>
            <a:lvl4pPr marL="2344615" indent="-439615" algn="l">
              <a:spcBef>
                <a:spcPts val="4100"/>
              </a:spcBef>
              <a:buSzPct val="75000"/>
              <a:buChar char="•"/>
              <a:defRPr sz="3600"/>
            </a:lvl4pPr>
            <a:lvl5pPr marL="2979615" indent="-439615" algn="l">
              <a:spcBef>
                <a:spcPts val="4100"/>
              </a:spcBef>
              <a:buSzPct val="75000"/>
              <a:buChar char="•"/>
              <a:defRPr sz="36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8405706" y="4978400"/>
            <a:ext cx="3948856" cy="2959948"/>
          </a:xfrm>
          <a:prstGeom prst="rect">
            <a:avLst/>
          </a:prstGeom>
        </p:spPr>
        <p:txBody>
          <a:bodyPr lIns="91439" tIns="45719" rIns="91439" bIns="45719">
            <a:noAutofit/>
          </a:bodyPr>
          <a:lstStyle/>
          <a:p>
            <a:pPr/>
          </a:p>
        </p:txBody>
      </p:sp>
      <p:sp>
        <p:nvSpPr>
          <p:cNvPr id="84" name="Image"/>
          <p:cNvSpPr/>
          <p:nvPr>
            <p:ph type="pic" sz="quarter" idx="14"/>
          </p:nvPr>
        </p:nvSpPr>
        <p:spPr>
          <a:xfrm>
            <a:off x="8405707" y="1822025"/>
            <a:ext cx="3948855" cy="2959950"/>
          </a:xfrm>
          <a:prstGeom prst="rect">
            <a:avLst/>
          </a:prstGeom>
        </p:spPr>
        <p:txBody>
          <a:bodyPr lIns="91439" tIns="45719" rIns="91439" bIns="45719">
            <a:noAutofit/>
          </a:bodyPr>
          <a:lstStyle/>
          <a:p>
            <a:pPr/>
          </a:p>
        </p:txBody>
      </p:sp>
      <p:sp>
        <p:nvSpPr>
          <p:cNvPr id="85" name="Image"/>
          <p:cNvSpPr/>
          <p:nvPr>
            <p:ph type="pic" sz="half" idx="15"/>
          </p:nvPr>
        </p:nvSpPr>
        <p:spPr>
          <a:xfrm>
            <a:off x="643466" y="1822025"/>
            <a:ext cx="7559041" cy="6116324"/>
          </a:xfrm>
          <a:prstGeom prst="rect">
            <a:avLst/>
          </a:prstGeom>
        </p:spPr>
        <p:txBody>
          <a:bodyPr lIns="91439" tIns="45719" rIns="91439" bIns="45719">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48265" y="2445173"/>
            <a:ext cx="11108269" cy="2479041"/>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b">
            <a:normAutofit fontScale="100000" lnSpcReduction="0"/>
          </a:bodyPr>
          <a:lstStyle/>
          <a:p>
            <a:pPr/>
            <a:r>
              <a:t>Title Text</a:t>
            </a:r>
          </a:p>
        </p:txBody>
      </p:sp>
      <p:sp>
        <p:nvSpPr>
          <p:cNvPr id="3" name="Body Level One…"/>
          <p:cNvSpPr txBox="1"/>
          <p:nvPr>
            <p:ph type="body" idx="1"/>
          </p:nvPr>
        </p:nvSpPr>
        <p:spPr>
          <a:xfrm>
            <a:off x="948265" y="4991946"/>
            <a:ext cx="11108269" cy="846669"/>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52590" y="8195733"/>
            <a:ext cx="292846" cy="295487"/>
          </a:xfrm>
          <a:prstGeom prst="rect">
            <a:avLst/>
          </a:prstGeom>
          <a:ln w="12700">
            <a:miter lim="400000"/>
          </a:ln>
        </p:spPr>
        <p:txBody>
          <a:bodyPr wrap="none" lIns="27092" tIns="27092" rIns="27092" bIns="27092">
            <a:spAutoFit/>
          </a:bodyPr>
          <a:lstStyle>
            <a:lvl1pPr>
              <a:defRPr sz="16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1pPr>
      <a:lvl2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2pPr>
      <a:lvl3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3pPr>
      <a:lvl4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4pPr>
      <a:lvl5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5pPr>
      <a:lvl6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6pPr>
      <a:lvl7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7pPr>
      <a:lvl8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8pPr>
      <a:lvl9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9pPr>
    </p:titleStyle>
    <p:bodyStyle>
      <a:lvl1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1pPr>
      <a:lvl2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2pPr>
      <a:lvl3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3pPr>
      <a:lvl4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4pPr>
      <a:lvl5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5pPr>
      <a:lvl6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6pPr>
      <a:lvl7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7pPr>
      <a:lvl8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8pPr>
      <a:lvl9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9pPr>
    </p:bodyStyle>
    <p:otherStyle>
      <a:lvl1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1pPr>
      <a:lvl2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2pPr>
      <a:lvl3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3pPr>
      <a:lvl4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4pPr>
      <a:lvl5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5pPr>
      <a:lvl6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6pPr>
      <a:lvl7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7pPr>
      <a:lvl8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8pPr>
      <a:lvl9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denverstartupweek.org/" TargetMode="External"/><Relationship Id="rId3" Type="http://schemas.openxmlformats.org/officeDocument/2006/relationships/hyperlink" Target="https://twitter.com/denstartupweek" TargetMode="External"/><Relationship Id="rId4" Type="http://schemas.openxmlformats.org/officeDocument/2006/relationships/image" Target="../media/image1.png"/><Relationship Id="rId5" Type="http://schemas.openxmlformats.org/officeDocument/2006/relationships/hyperlink" Target="https://www.facebook.com/DenverStartupWeek" TargetMode="External"/><Relationship Id="rId6" Type="http://schemas.openxmlformats.org/officeDocument/2006/relationships/image" Target="../media/image2.png"/><Relationship Id="rId7" Type="http://schemas.openxmlformats.org/officeDocument/2006/relationships/hyperlink" Target="https://www.linkedin.com/company/denver-startup-week/" TargetMode="External"/><Relationship Id="rId8" Type="http://schemas.openxmlformats.org/officeDocument/2006/relationships/image" Target="../media/image3.png"/><Relationship Id="rId9" Type="http://schemas.openxmlformats.org/officeDocument/2006/relationships/hyperlink" Target="https://www.youtube.com/c/denverstartupweek" TargetMode="External"/><Relationship Id="rId10" Type="http://schemas.openxmlformats.org/officeDocument/2006/relationships/image" Target="../media/image4.png"/><Relationship Id="rId11" Type="http://schemas.openxmlformats.org/officeDocument/2006/relationships/image" Target="../media/image5.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6.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 Id="rId3"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1.tif"/><Relationship Id="rId4" Type="http://schemas.openxmlformats.org/officeDocument/2006/relationships/image" Target="../media/image2.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Rectangle"/>
          <p:cNvSpPr/>
          <p:nvPr/>
        </p:nvSpPr>
        <p:spPr>
          <a:xfrm>
            <a:off x="-13549" y="-1"/>
            <a:ext cx="13031898" cy="9753601"/>
          </a:xfrm>
          <a:prstGeom prst="rect">
            <a:avLst/>
          </a:prstGeom>
          <a:solidFill>
            <a:srgbClr val="01232D"/>
          </a:solidFill>
          <a:ln w="12700">
            <a:miter lim="400000"/>
          </a:ln>
        </p:spPr>
        <p:txBody>
          <a:bodyPr lIns="27092" tIns="27092" rIns="27092" bIns="27092" anchor="ctr"/>
          <a:lstStyle/>
          <a:p>
            <a:pPr>
              <a:defRPr sz="2100">
                <a:solidFill>
                  <a:srgbClr val="FFFFFF"/>
                </a:solidFill>
              </a:defRPr>
            </a:pPr>
          </a:p>
        </p:txBody>
      </p:sp>
      <p:sp>
        <p:nvSpPr>
          <p:cNvPr id="120" name="SEP 16-20, 2019"/>
          <p:cNvSpPr txBox="1"/>
          <p:nvPr/>
        </p:nvSpPr>
        <p:spPr>
          <a:xfrm>
            <a:off x="672097" y="7285477"/>
            <a:ext cx="281757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2800">
                <a:solidFill>
                  <a:srgbClr val="FFFFFF"/>
                </a:solidFill>
                <a:latin typeface="Montserrat Light"/>
                <a:ea typeface="Montserrat Light"/>
                <a:cs typeface="Montserrat Light"/>
                <a:sym typeface="Montserrat Light"/>
              </a:defRPr>
            </a:lvl1pPr>
          </a:lstStyle>
          <a:p>
            <a:pPr/>
            <a:r>
              <a:t>SEP 16-20, 2019</a:t>
            </a:r>
          </a:p>
        </p:txBody>
      </p:sp>
      <p:sp>
        <p:nvSpPr>
          <p:cNvPr id="121" name="DenverStartupWeek.org">
            <a:hlinkClick r:id="rId2" invalidUrl="" action="" tgtFrame="" tooltip="" history="1" highlightClick="0" endSnd="0"/>
          </p:cNvPr>
          <p:cNvSpPr txBox="1"/>
          <p:nvPr/>
        </p:nvSpPr>
        <p:spPr>
          <a:xfrm>
            <a:off x="672097" y="7800373"/>
            <a:ext cx="2758517"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latin typeface="Montserrat Light"/>
                <a:ea typeface="Montserrat Light"/>
                <a:cs typeface="Montserrat Light"/>
                <a:sym typeface="Montserrat Light"/>
              </a:defRPr>
            </a:lvl1pPr>
          </a:lstStyle>
          <a:p>
            <a:pPr/>
            <a:r>
              <a:t>DenverStartupWeek.org</a:t>
            </a:r>
          </a:p>
        </p:txBody>
      </p:sp>
      <p:sp>
        <p:nvSpPr>
          <p:cNvPr id="122" name="#DENStartupWeek"/>
          <p:cNvSpPr txBox="1"/>
          <p:nvPr/>
        </p:nvSpPr>
        <p:spPr>
          <a:xfrm>
            <a:off x="672097" y="8116057"/>
            <a:ext cx="2233195"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latin typeface="Montserrat Light"/>
                <a:ea typeface="Montserrat Light"/>
                <a:cs typeface="Montserrat Light"/>
                <a:sym typeface="Montserrat Light"/>
              </a:defRPr>
            </a:lvl1pPr>
          </a:lstStyle>
          <a:p>
            <a:pPr/>
            <a:r>
              <a:t>#DENStartupWeek</a:t>
            </a:r>
          </a:p>
        </p:txBody>
      </p:sp>
      <p:pic>
        <p:nvPicPr>
          <p:cNvPr id="123" name="Image" descr="Image">
            <a:hlinkClick r:id="rId3" invalidUrl="" action="" tgtFrame="" tooltip="" history="1" highlightClick="0" endSnd="0"/>
          </p:cNvPr>
          <p:cNvPicPr>
            <a:picLocks noChangeAspect="1"/>
          </p:cNvPicPr>
          <p:nvPr/>
        </p:nvPicPr>
        <p:blipFill>
          <a:blip r:embed="rId4">
            <a:extLst/>
          </a:blip>
          <a:stretch>
            <a:fillRect/>
          </a:stretch>
        </p:blipFill>
        <p:spPr>
          <a:xfrm>
            <a:off x="735190" y="8692637"/>
            <a:ext cx="381001" cy="380996"/>
          </a:xfrm>
          <a:prstGeom prst="rect">
            <a:avLst/>
          </a:prstGeom>
          <a:ln w="12700">
            <a:miter lim="400000"/>
          </a:ln>
        </p:spPr>
      </p:pic>
      <p:pic>
        <p:nvPicPr>
          <p:cNvPr id="124" name="Image" descr="Image">
            <a:hlinkClick r:id="rId5" invalidUrl="" action="" tgtFrame="" tooltip="" history="1" highlightClick="0" endSnd="0"/>
          </p:cNvPr>
          <p:cNvPicPr>
            <a:picLocks noChangeAspect="1"/>
          </p:cNvPicPr>
          <p:nvPr/>
        </p:nvPicPr>
        <p:blipFill>
          <a:blip r:embed="rId6">
            <a:extLst/>
          </a:blip>
          <a:stretch>
            <a:fillRect/>
          </a:stretch>
        </p:blipFill>
        <p:spPr>
          <a:xfrm>
            <a:off x="1331988" y="8692637"/>
            <a:ext cx="381001" cy="380996"/>
          </a:xfrm>
          <a:prstGeom prst="rect">
            <a:avLst/>
          </a:prstGeom>
          <a:ln w="12700">
            <a:miter lim="400000"/>
          </a:ln>
        </p:spPr>
      </p:pic>
      <p:pic>
        <p:nvPicPr>
          <p:cNvPr id="125" name="Image" descr="Image">
            <a:hlinkClick r:id="rId7" invalidUrl="" action="" tgtFrame="" tooltip="" history="1" highlightClick="0" endSnd="0"/>
          </p:cNvPr>
          <p:cNvPicPr>
            <a:picLocks noChangeAspect="1"/>
          </p:cNvPicPr>
          <p:nvPr/>
        </p:nvPicPr>
        <p:blipFill>
          <a:blip r:embed="rId8">
            <a:extLst/>
          </a:blip>
          <a:stretch>
            <a:fillRect/>
          </a:stretch>
        </p:blipFill>
        <p:spPr>
          <a:xfrm>
            <a:off x="1928786" y="8692637"/>
            <a:ext cx="381001" cy="381001"/>
          </a:xfrm>
          <a:prstGeom prst="rect">
            <a:avLst/>
          </a:prstGeom>
          <a:ln w="12700">
            <a:miter lim="400000"/>
          </a:ln>
        </p:spPr>
      </p:pic>
      <p:pic>
        <p:nvPicPr>
          <p:cNvPr id="126" name="Image" descr="Image">
            <a:hlinkClick r:id="rId9" invalidUrl="" action="" tgtFrame="" tooltip="" history="1" highlightClick="0" endSnd="0"/>
          </p:cNvPr>
          <p:cNvPicPr>
            <a:picLocks noChangeAspect="1"/>
          </p:cNvPicPr>
          <p:nvPr/>
        </p:nvPicPr>
        <p:blipFill>
          <a:blip r:embed="rId10">
            <a:extLst/>
          </a:blip>
          <a:stretch>
            <a:fillRect/>
          </a:stretch>
        </p:blipFill>
        <p:spPr>
          <a:xfrm>
            <a:off x="2525583" y="8692641"/>
            <a:ext cx="381001" cy="380990"/>
          </a:xfrm>
          <a:prstGeom prst="rect">
            <a:avLst/>
          </a:prstGeom>
          <a:ln w="12700">
            <a:miter lim="400000"/>
          </a:ln>
        </p:spPr>
      </p:pic>
      <p:pic>
        <p:nvPicPr>
          <p:cNvPr id="127" name="Image" descr="Image"/>
          <p:cNvPicPr>
            <a:picLocks noChangeAspect="1"/>
          </p:cNvPicPr>
          <p:nvPr/>
        </p:nvPicPr>
        <p:blipFill>
          <a:blip r:embed="rId11">
            <a:extLst/>
          </a:blip>
          <a:stretch>
            <a:fillRect/>
          </a:stretch>
        </p:blipFill>
        <p:spPr>
          <a:xfrm>
            <a:off x="759039" y="2373493"/>
            <a:ext cx="4037841" cy="299662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Rectangle"/>
          <p:cNvSpPr/>
          <p:nvPr/>
        </p:nvSpPr>
        <p:spPr>
          <a:xfrm>
            <a:off x="-13549" y="-1"/>
            <a:ext cx="13031898" cy="9753601"/>
          </a:xfrm>
          <a:prstGeom prst="rect">
            <a:avLst/>
          </a:prstGeom>
          <a:solidFill>
            <a:srgbClr val="01232D"/>
          </a:solidFill>
          <a:ln w="12700">
            <a:miter lim="400000"/>
          </a:ln>
        </p:spPr>
        <p:txBody>
          <a:bodyPr lIns="27092" tIns="27092" rIns="27092" bIns="27092" anchor="ctr"/>
          <a:lstStyle/>
          <a:p>
            <a:pPr>
              <a:defRPr sz="2100">
                <a:solidFill>
                  <a:srgbClr val="FFFFFF"/>
                </a:solidFill>
              </a:defRPr>
            </a:pPr>
          </a:p>
        </p:txBody>
      </p:sp>
      <p:pic>
        <p:nvPicPr>
          <p:cNvPr id="189" name="Image" descr="Image"/>
          <p:cNvPicPr>
            <a:picLocks noChangeAspect="1"/>
          </p:cNvPicPr>
          <p:nvPr/>
        </p:nvPicPr>
        <p:blipFill>
          <a:blip r:embed="rId2">
            <a:extLst/>
          </a:blip>
          <a:stretch>
            <a:fillRect/>
          </a:stretch>
        </p:blipFill>
        <p:spPr>
          <a:xfrm>
            <a:off x="4394899" y="8126083"/>
            <a:ext cx="8614034" cy="1626881"/>
          </a:xfrm>
          <a:prstGeom prst="rect">
            <a:avLst/>
          </a:prstGeom>
          <a:ln w="12700">
            <a:miter lim="400000"/>
          </a:ln>
        </p:spPr>
      </p:pic>
      <p:sp>
        <p:nvSpPr>
          <p:cNvPr id="190" name="Headline Text"/>
          <p:cNvSpPr txBox="1"/>
          <p:nvPr/>
        </p:nvSpPr>
        <p:spPr>
          <a:xfrm>
            <a:off x="686367" y="2754205"/>
            <a:ext cx="11618519" cy="5875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cap="all">
                <a:solidFill>
                  <a:srgbClr val="4FE4E7"/>
                </a:solidFill>
                <a:latin typeface="Montserrat Black"/>
                <a:ea typeface="Montserrat Black"/>
                <a:cs typeface="Montserrat Black"/>
                <a:sym typeface="Montserrat Black"/>
              </a:defRPr>
            </a:lvl1pPr>
          </a:lstStyle>
          <a:p>
            <a:pPr/>
            <a:r>
              <a:t>DIVERSITY, EQUITY, INCLUSION &amp; ACCESSIBILITY</a:t>
            </a:r>
          </a:p>
        </p:txBody>
      </p:sp>
      <p:sp>
        <p:nvSpPr>
          <p:cNvPr id="191" name="Lorem ipsum dolere sit met nonummy consecuter es quid. Lorem ipsum dolere sit met nonummy consecuter es quid. Lorem ipsum dolere sit met nonummy consecuter es quid. Lorem ipsum dolere sit met nonummy consecuter es quid."/>
          <p:cNvSpPr txBox="1"/>
          <p:nvPr/>
        </p:nvSpPr>
        <p:spPr>
          <a:xfrm>
            <a:off x="686367" y="3658463"/>
            <a:ext cx="11618519" cy="26322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p>
            <a:pPr algn="l">
              <a:defRPr spc="-48" sz="2400">
                <a:solidFill>
                  <a:srgbClr val="FFFFFF"/>
                </a:solidFill>
                <a:latin typeface="Montserrat Light"/>
                <a:ea typeface="Montserrat Light"/>
                <a:cs typeface="Montserrat Light"/>
                <a:sym typeface="Montserrat Light"/>
              </a:defRPr>
            </a:pPr>
            <a:r>
              <a:t>At Denver Startup Week we strive to make all of our sessions a space where attendees can connect, learn, and grow — regardless of gender identity, gender expression, race, ability, sexual orientation, and the combination of those identities.</a:t>
            </a:r>
          </a:p>
          <a:p>
            <a:pPr algn="l">
              <a:defRPr spc="-48" sz="2400">
                <a:solidFill>
                  <a:srgbClr val="FFFFFF"/>
                </a:solidFill>
                <a:latin typeface="Montserrat Light"/>
                <a:ea typeface="Montserrat Light"/>
                <a:cs typeface="Montserrat Light"/>
                <a:sym typeface="Montserrat Light"/>
              </a:defRPr>
            </a:pPr>
          </a:p>
          <a:p>
            <a:pPr algn="l">
              <a:defRPr spc="-48" sz="2400">
                <a:solidFill>
                  <a:srgbClr val="FFFFFF"/>
                </a:solidFill>
                <a:latin typeface="Montserrat Light"/>
                <a:ea typeface="Montserrat Light"/>
                <a:cs typeface="Montserrat Light"/>
                <a:sym typeface="Montserrat Light"/>
              </a:defRPr>
            </a:pPr>
            <a:r>
              <a:t>As you leave today and throughout the week, introduce yourself to someone who doesn’t look like you or who may identify differently than you.</a:t>
            </a:r>
          </a:p>
        </p:txBody>
      </p:sp>
      <p:pic>
        <p:nvPicPr>
          <p:cNvPr id="192" name="Image" descr="Image"/>
          <p:cNvPicPr>
            <a:picLocks noChangeAspect="1"/>
          </p:cNvPicPr>
          <p:nvPr/>
        </p:nvPicPr>
        <p:blipFill>
          <a:blip r:embed="rId3">
            <a:extLst/>
          </a:blip>
          <a:stretch>
            <a:fillRect/>
          </a:stretch>
        </p:blipFill>
        <p:spPr>
          <a:xfrm>
            <a:off x="11338072" y="749526"/>
            <a:ext cx="1016001" cy="994061"/>
          </a:xfrm>
          <a:prstGeom prst="rect">
            <a:avLst/>
          </a:prstGeom>
          <a:ln w="12700">
            <a:miter lim="400000"/>
          </a:ln>
        </p:spPr>
      </p:pic>
      <p:sp>
        <p:nvSpPr>
          <p:cNvPr id="193" name="#DENStartupWeek"/>
          <p:cNvSpPr txBox="1"/>
          <p:nvPr/>
        </p:nvSpPr>
        <p:spPr>
          <a:xfrm>
            <a:off x="672097" y="9086337"/>
            <a:ext cx="2233195"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latin typeface="Montserrat Light"/>
                <a:ea typeface="Montserrat Light"/>
                <a:cs typeface="Montserrat Light"/>
                <a:sym typeface="Montserrat Light"/>
              </a:defRPr>
            </a:lvl1pPr>
          </a:lstStyle>
          <a:p>
            <a:pPr/>
            <a:r>
              <a:t>#DENStartupWeek</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Line"/>
          <p:cNvSpPr/>
          <p:nvPr/>
        </p:nvSpPr>
        <p:spPr>
          <a:xfrm>
            <a:off x="684790" y="4696874"/>
            <a:ext cx="11614899" cy="1"/>
          </a:xfrm>
          <a:prstGeom prst="line">
            <a:avLst/>
          </a:prstGeom>
          <a:ln>
            <a:solidFill>
              <a:srgbClr val="A6AAA9"/>
            </a:solidFill>
            <a:custDash>
              <a:ds d="600000" sp="600000"/>
            </a:custDash>
            <a:miter lim="400000"/>
          </a:ln>
        </p:spPr>
        <p:txBody>
          <a:bodyPr lIns="45718" tIns="45718" rIns="45718" bIns="45718"/>
          <a:lstStyle/>
          <a:p>
            <a:pPr/>
          </a:p>
        </p:txBody>
      </p:sp>
      <p:sp>
        <p:nvSpPr>
          <p:cNvPr id="130" name="TITLE of PRESENTATION"/>
          <p:cNvSpPr txBox="1"/>
          <p:nvPr/>
        </p:nvSpPr>
        <p:spPr>
          <a:xfrm>
            <a:off x="682981" y="4064414"/>
            <a:ext cx="11618518" cy="5875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cap="all">
                <a:solidFill>
                  <a:srgbClr val="265A69"/>
                </a:solidFill>
                <a:latin typeface="Montserrat Black"/>
                <a:ea typeface="Montserrat Black"/>
                <a:cs typeface="Montserrat Black"/>
                <a:sym typeface="Montserrat Black"/>
              </a:defRPr>
            </a:lvl1pPr>
          </a:lstStyle>
          <a:p>
            <a:pPr/>
            <a:r>
              <a:t>TITLE of PRESENTATION</a:t>
            </a:r>
          </a:p>
        </p:txBody>
      </p:sp>
      <p:sp>
        <p:nvSpPr>
          <p:cNvPr id="131" name="Person Namehere…"/>
          <p:cNvSpPr txBox="1"/>
          <p:nvPr/>
        </p:nvSpPr>
        <p:spPr>
          <a:xfrm>
            <a:off x="696527" y="4880617"/>
            <a:ext cx="11618519" cy="80856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p>
            <a:pPr algn="l">
              <a:lnSpc>
                <a:spcPct val="120000"/>
              </a:lnSpc>
              <a:defRPr spc="-44" sz="2200">
                <a:solidFill>
                  <a:srgbClr val="4FE4E7"/>
                </a:solidFill>
                <a:latin typeface="Montserrat Light"/>
                <a:ea typeface="Montserrat Light"/>
                <a:cs typeface="Montserrat Light"/>
                <a:sym typeface="Montserrat Light"/>
              </a:defRPr>
            </a:pPr>
            <a:r>
              <a:t>Person Namehere</a:t>
            </a:r>
          </a:p>
          <a:p>
            <a:pPr algn="l">
              <a:lnSpc>
                <a:spcPct val="120000"/>
              </a:lnSpc>
              <a:defRPr spc="-44" sz="2200">
                <a:solidFill>
                  <a:srgbClr val="4FE4E7"/>
                </a:solidFill>
                <a:latin typeface="Montserrat Light"/>
                <a:ea typeface="Montserrat Light"/>
                <a:cs typeface="Montserrat Light"/>
                <a:sym typeface="Montserrat Light"/>
              </a:defRPr>
            </a:pPr>
            <a:r>
              <a:t>08/26/2019</a:t>
            </a:r>
          </a:p>
        </p:txBody>
      </p:sp>
      <p:pic>
        <p:nvPicPr>
          <p:cNvPr id="132" name="Image" descr="Image"/>
          <p:cNvPicPr>
            <a:picLocks noChangeAspect="1"/>
          </p:cNvPicPr>
          <p:nvPr/>
        </p:nvPicPr>
        <p:blipFill>
          <a:blip r:embed="rId2">
            <a:extLst/>
          </a:blip>
          <a:stretch>
            <a:fillRect/>
          </a:stretch>
        </p:blipFill>
        <p:spPr>
          <a:xfrm>
            <a:off x="662024" y="749526"/>
            <a:ext cx="1011349" cy="989512"/>
          </a:xfrm>
          <a:prstGeom prst="rect">
            <a:avLst/>
          </a:prstGeom>
          <a:ln w="12700">
            <a:miter lim="400000"/>
          </a:ln>
        </p:spPr>
      </p:pic>
      <p:pic>
        <p:nvPicPr>
          <p:cNvPr id="133" name="Image" descr="Image"/>
          <p:cNvPicPr>
            <a:picLocks noChangeAspect="1"/>
          </p:cNvPicPr>
          <p:nvPr/>
        </p:nvPicPr>
        <p:blipFill>
          <a:blip r:embed="rId3">
            <a:extLst/>
          </a:blip>
          <a:stretch>
            <a:fillRect/>
          </a:stretch>
        </p:blipFill>
        <p:spPr>
          <a:xfrm>
            <a:off x="-4402805" y="5940275"/>
            <a:ext cx="20184550" cy="381213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5" name="Image" descr="Image"/>
          <p:cNvPicPr>
            <a:picLocks noChangeAspect="1"/>
          </p:cNvPicPr>
          <p:nvPr/>
        </p:nvPicPr>
        <p:blipFill>
          <a:blip r:embed="rId2">
            <a:extLst/>
          </a:blip>
          <a:stretch>
            <a:fillRect/>
          </a:stretch>
        </p:blipFill>
        <p:spPr>
          <a:xfrm>
            <a:off x="4394899" y="8126083"/>
            <a:ext cx="8614034" cy="1626881"/>
          </a:xfrm>
          <a:prstGeom prst="rect">
            <a:avLst/>
          </a:prstGeom>
          <a:ln w="12700">
            <a:miter lim="400000"/>
          </a:ln>
        </p:spPr>
      </p:pic>
      <p:sp>
        <p:nvSpPr>
          <p:cNvPr id="136" name="Headline Text"/>
          <p:cNvSpPr txBox="1"/>
          <p:nvPr/>
        </p:nvSpPr>
        <p:spPr>
          <a:xfrm>
            <a:off x="686367" y="2754205"/>
            <a:ext cx="11618519" cy="5875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cap="all">
                <a:solidFill>
                  <a:srgbClr val="265A69"/>
                </a:solidFill>
                <a:latin typeface="Montserrat Black"/>
                <a:ea typeface="Montserrat Black"/>
                <a:cs typeface="Montserrat Black"/>
                <a:sym typeface="Montserrat Black"/>
              </a:defRPr>
            </a:lvl1pPr>
          </a:lstStyle>
          <a:p>
            <a:pPr/>
            <a:r>
              <a:t>Headline Text</a:t>
            </a:r>
          </a:p>
        </p:txBody>
      </p:sp>
      <p:sp>
        <p:nvSpPr>
          <p:cNvPr id="137" name="Lorem ipsum dolere sit met nonummy consecuter es quid. Lorem ipsum dolere sit met nonummy consecuter es quid. Lorem ipsum dolere sit met nonummy consecuter es quid. Lorem ipsum dolere sit met nonummy consecuter es quid."/>
          <p:cNvSpPr txBox="1"/>
          <p:nvPr/>
        </p:nvSpPr>
        <p:spPr>
          <a:xfrm>
            <a:off x="686367" y="3658463"/>
            <a:ext cx="11618519" cy="11590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lvl1pPr algn="l">
              <a:defRPr spc="-48" sz="2400">
                <a:solidFill>
                  <a:srgbClr val="797979"/>
                </a:solidFill>
                <a:latin typeface="Montserrat Light"/>
                <a:ea typeface="Montserrat Light"/>
                <a:cs typeface="Montserrat Light"/>
                <a:sym typeface="Montserrat Light"/>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38" name="Image" descr="Image"/>
          <p:cNvPicPr>
            <a:picLocks noChangeAspect="1"/>
          </p:cNvPicPr>
          <p:nvPr/>
        </p:nvPicPr>
        <p:blipFill>
          <a:blip r:embed="rId3">
            <a:extLst/>
          </a:blip>
          <a:stretch>
            <a:fillRect/>
          </a:stretch>
        </p:blipFill>
        <p:spPr>
          <a:xfrm>
            <a:off x="11342724" y="749526"/>
            <a:ext cx="1011349" cy="989512"/>
          </a:xfrm>
          <a:prstGeom prst="rect">
            <a:avLst/>
          </a:prstGeom>
          <a:ln w="12700">
            <a:miter lim="400000"/>
          </a:ln>
        </p:spPr>
      </p:pic>
      <p:sp>
        <p:nvSpPr>
          <p:cNvPr id="139" name="#DENStartupWeek"/>
          <p:cNvSpPr txBox="1"/>
          <p:nvPr/>
        </p:nvSpPr>
        <p:spPr>
          <a:xfrm>
            <a:off x="672097" y="9086337"/>
            <a:ext cx="2233195"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latin typeface="Montserrat Light"/>
                <a:ea typeface="Montserrat Light"/>
                <a:cs typeface="Montserrat Light"/>
                <a:sym typeface="Montserrat Light"/>
              </a:defRPr>
            </a:lvl1pPr>
          </a:lstStyle>
          <a:p>
            <a:pPr/>
            <a:r>
              <a:t>#DENStartupWeek</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Rectangle"/>
          <p:cNvSpPr/>
          <p:nvPr/>
        </p:nvSpPr>
        <p:spPr>
          <a:xfrm>
            <a:off x="-13549" y="-1"/>
            <a:ext cx="13031898" cy="9753601"/>
          </a:xfrm>
          <a:prstGeom prst="rect">
            <a:avLst/>
          </a:prstGeom>
          <a:solidFill>
            <a:srgbClr val="01232D"/>
          </a:solidFill>
          <a:ln w="12700">
            <a:miter lim="400000"/>
          </a:ln>
        </p:spPr>
        <p:txBody>
          <a:bodyPr lIns="27092" tIns="27092" rIns="27092" bIns="27092" anchor="ctr"/>
          <a:lstStyle/>
          <a:p>
            <a:pPr>
              <a:defRPr sz="2100">
                <a:solidFill>
                  <a:srgbClr val="FFFFFF"/>
                </a:solidFill>
              </a:defRPr>
            </a:pPr>
          </a:p>
        </p:txBody>
      </p:sp>
      <p:pic>
        <p:nvPicPr>
          <p:cNvPr id="142" name="Image" descr="Image"/>
          <p:cNvPicPr>
            <a:picLocks noChangeAspect="1"/>
          </p:cNvPicPr>
          <p:nvPr/>
        </p:nvPicPr>
        <p:blipFill>
          <a:blip r:embed="rId2">
            <a:extLst/>
          </a:blip>
          <a:stretch>
            <a:fillRect/>
          </a:stretch>
        </p:blipFill>
        <p:spPr>
          <a:xfrm>
            <a:off x="4394899" y="8126083"/>
            <a:ext cx="8614034" cy="1626881"/>
          </a:xfrm>
          <a:prstGeom prst="rect">
            <a:avLst/>
          </a:prstGeom>
          <a:ln w="12700">
            <a:miter lim="400000"/>
          </a:ln>
        </p:spPr>
      </p:pic>
      <p:sp>
        <p:nvSpPr>
          <p:cNvPr id="143" name="Headline Text"/>
          <p:cNvSpPr txBox="1"/>
          <p:nvPr/>
        </p:nvSpPr>
        <p:spPr>
          <a:xfrm>
            <a:off x="686367" y="2754205"/>
            <a:ext cx="11618519" cy="5875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cap="all">
                <a:solidFill>
                  <a:srgbClr val="4FE4E7"/>
                </a:solidFill>
                <a:latin typeface="Montserrat Black"/>
                <a:ea typeface="Montserrat Black"/>
                <a:cs typeface="Montserrat Black"/>
                <a:sym typeface="Montserrat Black"/>
              </a:defRPr>
            </a:lvl1pPr>
          </a:lstStyle>
          <a:p>
            <a:pPr/>
            <a:r>
              <a:t>Headline Text</a:t>
            </a:r>
          </a:p>
        </p:txBody>
      </p:sp>
      <p:sp>
        <p:nvSpPr>
          <p:cNvPr id="144" name="Lorem ipsum dolere sit met nonummy consecuter es quid. Lorem ipsum dolere sit met nonummy consecuter es quid. Lorem ipsum dolere sit met nonummy consecuter es quid. Lorem ipsum dolere sit met nonummy consecuter es quid."/>
          <p:cNvSpPr txBox="1"/>
          <p:nvPr/>
        </p:nvSpPr>
        <p:spPr>
          <a:xfrm>
            <a:off x="686367" y="3658463"/>
            <a:ext cx="11618519" cy="11590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lvl1pPr algn="l">
              <a:defRPr spc="-48" sz="2400">
                <a:solidFill>
                  <a:srgbClr val="FFFFFF"/>
                </a:solidFill>
                <a:latin typeface="Montserrat Light"/>
                <a:ea typeface="Montserrat Light"/>
                <a:cs typeface="Montserrat Light"/>
                <a:sym typeface="Montserrat Light"/>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45" name="Image" descr="Image"/>
          <p:cNvPicPr>
            <a:picLocks noChangeAspect="1"/>
          </p:cNvPicPr>
          <p:nvPr/>
        </p:nvPicPr>
        <p:blipFill>
          <a:blip r:embed="rId3">
            <a:extLst/>
          </a:blip>
          <a:stretch>
            <a:fillRect/>
          </a:stretch>
        </p:blipFill>
        <p:spPr>
          <a:xfrm>
            <a:off x="11338072" y="749526"/>
            <a:ext cx="1016001" cy="994061"/>
          </a:xfrm>
          <a:prstGeom prst="rect">
            <a:avLst/>
          </a:prstGeom>
          <a:ln w="12700">
            <a:miter lim="400000"/>
          </a:ln>
        </p:spPr>
      </p:pic>
      <p:sp>
        <p:nvSpPr>
          <p:cNvPr id="146" name="#DENStartupWeek"/>
          <p:cNvSpPr txBox="1"/>
          <p:nvPr/>
        </p:nvSpPr>
        <p:spPr>
          <a:xfrm>
            <a:off x="672097" y="9086337"/>
            <a:ext cx="2233195"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latin typeface="Montserrat Light"/>
                <a:ea typeface="Montserrat Light"/>
                <a:cs typeface="Montserrat Light"/>
                <a:sym typeface="Montserrat Light"/>
              </a:defRPr>
            </a:lvl1pPr>
          </a:lstStyle>
          <a:p>
            <a:pPr/>
            <a:r>
              <a:t>#DENStartupWeek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Bullet ipsum dolor sit amet nonummy consecuter…"/>
          <p:cNvSpPr txBox="1"/>
          <p:nvPr/>
        </p:nvSpPr>
        <p:spPr>
          <a:xfrm>
            <a:off x="686367" y="3658463"/>
            <a:ext cx="11618519" cy="3533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p>
            <a:pPr marL="152400" indent="-152400" algn="l">
              <a:spcBef>
                <a:spcPts val="1400"/>
              </a:spcBef>
              <a:buClr>
                <a:srgbClr val="797979"/>
              </a:buClr>
              <a:buSzPct val="100000"/>
              <a:buChar char="-"/>
              <a:defRPr spc="-48" sz="2400">
                <a:solidFill>
                  <a:srgbClr val="797979"/>
                </a:solidFill>
                <a:latin typeface="Montserrat Light"/>
                <a:ea typeface="Montserrat Light"/>
                <a:cs typeface="Montserrat Light"/>
                <a:sym typeface="Montserrat Light"/>
              </a:defRPr>
            </a:pPr>
            <a:r>
              <a:t>Bullet ipsum dolor sit amet nonummy consecuter</a:t>
            </a:r>
          </a:p>
          <a:p>
            <a:pPr marL="152400" indent="-152400" algn="l">
              <a:spcBef>
                <a:spcPts val="1400"/>
              </a:spcBef>
              <a:buClr>
                <a:srgbClr val="797979"/>
              </a:buClr>
              <a:buSzPct val="100000"/>
              <a:buChar char="-"/>
              <a:defRPr spc="-48" sz="2400">
                <a:solidFill>
                  <a:srgbClr val="797979"/>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a:p>
            <a:pPr marL="152400" indent="-152400" algn="l">
              <a:spcBef>
                <a:spcPts val="1400"/>
              </a:spcBef>
              <a:buClr>
                <a:srgbClr val="797979"/>
              </a:buClr>
              <a:buSzPct val="100000"/>
              <a:buChar char="-"/>
              <a:defRPr spc="-48" sz="2400">
                <a:solidFill>
                  <a:srgbClr val="797979"/>
                </a:solidFill>
                <a:latin typeface="Montserrat Light"/>
                <a:ea typeface="Montserrat Light"/>
                <a:cs typeface="Montserrat Light"/>
                <a:sym typeface="Montserrat Light"/>
              </a:defRPr>
            </a:pPr>
            <a:r>
              <a:t>Bullet ipsum dolor sit amet nonummy consecuter</a:t>
            </a:r>
          </a:p>
          <a:p>
            <a:pPr marL="152400" indent="-152400" algn="l">
              <a:spcBef>
                <a:spcPts val="1400"/>
              </a:spcBef>
              <a:buClr>
                <a:srgbClr val="797979"/>
              </a:buClr>
              <a:buSzPct val="100000"/>
              <a:buChar char="-"/>
              <a:defRPr spc="-48" sz="2400">
                <a:solidFill>
                  <a:srgbClr val="797979"/>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p:txBody>
      </p:sp>
      <p:pic>
        <p:nvPicPr>
          <p:cNvPr id="149" name="Image" descr="Image"/>
          <p:cNvPicPr>
            <a:picLocks noChangeAspect="1"/>
          </p:cNvPicPr>
          <p:nvPr/>
        </p:nvPicPr>
        <p:blipFill>
          <a:blip r:embed="rId2">
            <a:extLst/>
          </a:blip>
          <a:stretch>
            <a:fillRect/>
          </a:stretch>
        </p:blipFill>
        <p:spPr>
          <a:xfrm>
            <a:off x="4394899" y="8126083"/>
            <a:ext cx="8614034" cy="1626881"/>
          </a:xfrm>
          <a:prstGeom prst="rect">
            <a:avLst/>
          </a:prstGeom>
          <a:ln w="12700">
            <a:miter lim="400000"/>
          </a:ln>
        </p:spPr>
      </p:pic>
      <p:pic>
        <p:nvPicPr>
          <p:cNvPr id="150" name="Image" descr="Image"/>
          <p:cNvPicPr>
            <a:picLocks noChangeAspect="1"/>
          </p:cNvPicPr>
          <p:nvPr/>
        </p:nvPicPr>
        <p:blipFill>
          <a:blip r:embed="rId3">
            <a:extLst/>
          </a:blip>
          <a:stretch>
            <a:fillRect/>
          </a:stretch>
        </p:blipFill>
        <p:spPr>
          <a:xfrm>
            <a:off x="11342724" y="749526"/>
            <a:ext cx="1011349" cy="989512"/>
          </a:xfrm>
          <a:prstGeom prst="rect">
            <a:avLst/>
          </a:prstGeom>
          <a:ln w="12700">
            <a:miter lim="400000"/>
          </a:ln>
        </p:spPr>
      </p:pic>
      <p:sp>
        <p:nvSpPr>
          <p:cNvPr id="151" name="Headline Text"/>
          <p:cNvSpPr txBox="1"/>
          <p:nvPr/>
        </p:nvSpPr>
        <p:spPr>
          <a:xfrm>
            <a:off x="686367" y="2754205"/>
            <a:ext cx="11618519" cy="5875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cap="all">
                <a:solidFill>
                  <a:srgbClr val="265A69"/>
                </a:solidFill>
                <a:latin typeface="Montserrat Black"/>
                <a:ea typeface="Montserrat Black"/>
                <a:cs typeface="Montserrat Black"/>
                <a:sym typeface="Montserrat Black"/>
              </a:defRPr>
            </a:lvl1pPr>
          </a:lstStyle>
          <a:p>
            <a:pPr/>
            <a:r>
              <a:t>Headline Text</a:t>
            </a:r>
          </a:p>
        </p:txBody>
      </p:sp>
      <p:sp>
        <p:nvSpPr>
          <p:cNvPr id="152" name="#DENStartupWeek"/>
          <p:cNvSpPr txBox="1"/>
          <p:nvPr/>
        </p:nvSpPr>
        <p:spPr>
          <a:xfrm>
            <a:off x="672097" y="9086337"/>
            <a:ext cx="2233195"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latin typeface="Montserrat Light"/>
                <a:ea typeface="Montserrat Light"/>
                <a:cs typeface="Montserrat Light"/>
                <a:sym typeface="Montserrat Light"/>
              </a:defRPr>
            </a:lvl1pPr>
          </a:lstStyle>
          <a:p>
            <a:pPr/>
            <a:r>
              <a:t>#DENStartupWeek</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Rectangle"/>
          <p:cNvSpPr/>
          <p:nvPr/>
        </p:nvSpPr>
        <p:spPr>
          <a:xfrm>
            <a:off x="-13549" y="-1"/>
            <a:ext cx="13031898" cy="9753601"/>
          </a:xfrm>
          <a:prstGeom prst="rect">
            <a:avLst/>
          </a:prstGeom>
          <a:solidFill>
            <a:srgbClr val="01232D"/>
          </a:solidFill>
          <a:ln w="12700">
            <a:miter lim="400000"/>
          </a:ln>
        </p:spPr>
        <p:txBody>
          <a:bodyPr lIns="27092" tIns="27092" rIns="27092" bIns="27092" anchor="ctr"/>
          <a:lstStyle/>
          <a:p>
            <a:pPr>
              <a:defRPr sz="2100">
                <a:solidFill>
                  <a:srgbClr val="FFFFFF"/>
                </a:solidFill>
              </a:defRPr>
            </a:pPr>
          </a:p>
        </p:txBody>
      </p:sp>
      <p:pic>
        <p:nvPicPr>
          <p:cNvPr id="155" name="Image" descr="Image"/>
          <p:cNvPicPr>
            <a:picLocks noChangeAspect="1"/>
          </p:cNvPicPr>
          <p:nvPr/>
        </p:nvPicPr>
        <p:blipFill>
          <a:blip r:embed="rId2">
            <a:extLst/>
          </a:blip>
          <a:stretch>
            <a:fillRect/>
          </a:stretch>
        </p:blipFill>
        <p:spPr>
          <a:xfrm>
            <a:off x="4394899" y="8126083"/>
            <a:ext cx="8614034" cy="1626881"/>
          </a:xfrm>
          <a:prstGeom prst="rect">
            <a:avLst/>
          </a:prstGeom>
          <a:ln w="12700">
            <a:miter lim="400000"/>
          </a:ln>
        </p:spPr>
      </p:pic>
      <p:sp>
        <p:nvSpPr>
          <p:cNvPr id="156" name="Headline Text"/>
          <p:cNvSpPr txBox="1"/>
          <p:nvPr/>
        </p:nvSpPr>
        <p:spPr>
          <a:xfrm>
            <a:off x="686367" y="2754205"/>
            <a:ext cx="11618519" cy="5875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cap="all">
                <a:solidFill>
                  <a:srgbClr val="4FE4E7"/>
                </a:solidFill>
                <a:latin typeface="Montserrat Black"/>
                <a:ea typeface="Montserrat Black"/>
                <a:cs typeface="Montserrat Black"/>
                <a:sym typeface="Montserrat Black"/>
              </a:defRPr>
            </a:lvl1pPr>
          </a:lstStyle>
          <a:p>
            <a:pPr/>
            <a:r>
              <a:t>Headline Text</a:t>
            </a:r>
          </a:p>
        </p:txBody>
      </p:sp>
      <p:pic>
        <p:nvPicPr>
          <p:cNvPr id="157" name="Image" descr="Image"/>
          <p:cNvPicPr>
            <a:picLocks noChangeAspect="1"/>
          </p:cNvPicPr>
          <p:nvPr/>
        </p:nvPicPr>
        <p:blipFill>
          <a:blip r:embed="rId3">
            <a:extLst/>
          </a:blip>
          <a:stretch>
            <a:fillRect/>
          </a:stretch>
        </p:blipFill>
        <p:spPr>
          <a:xfrm>
            <a:off x="11338072" y="749526"/>
            <a:ext cx="1016001" cy="994061"/>
          </a:xfrm>
          <a:prstGeom prst="rect">
            <a:avLst/>
          </a:prstGeom>
          <a:ln w="12700">
            <a:miter lim="400000"/>
          </a:ln>
        </p:spPr>
      </p:pic>
      <p:sp>
        <p:nvSpPr>
          <p:cNvPr id="158" name="Bullet ipsum dolor sit amet nonummy consecuter…"/>
          <p:cNvSpPr txBox="1"/>
          <p:nvPr/>
        </p:nvSpPr>
        <p:spPr>
          <a:xfrm>
            <a:off x="686367" y="3658463"/>
            <a:ext cx="11618519" cy="3533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p>
            <a:pPr marL="152400" indent="-152400" algn="l">
              <a:spcBef>
                <a:spcPts val="1400"/>
              </a:spcBef>
              <a:buClr>
                <a:srgbClr val="797979"/>
              </a:buClr>
              <a:buSzPct val="100000"/>
              <a:buChar char="-"/>
              <a:defRPr spc="-48" sz="2400">
                <a:solidFill>
                  <a:srgbClr val="FFFFFF"/>
                </a:solidFill>
                <a:latin typeface="Montserrat Light"/>
                <a:ea typeface="Montserrat Light"/>
                <a:cs typeface="Montserrat Light"/>
                <a:sym typeface="Montserrat Light"/>
              </a:defRPr>
            </a:pPr>
            <a:r>
              <a:t>Bullet ipsum dolor sit amet nonummy consecuter</a:t>
            </a:r>
          </a:p>
          <a:p>
            <a:pPr marL="152400" indent="-152400" algn="l">
              <a:spcBef>
                <a:spcPts val="1400"/>
              </a:spcBef>
              <a:buClr>
                <a:srgbClr val="797979"/>
              </a:buClr>
              <a:buSzPct val="100000"/>
              <a:buChar char="-"/>
              <a:defRPr spc="-48" sz="2400">
                <a:solidFill>
                  <a:srgbClr val="FFFFFF"/>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a:p>
            <a:pPr marL="152400" indent="-152400" algn="l">
              <a:spcBef>
                <a:spcPts val="1400"/>
              </a:spcBef>
              <a:buClr>
                <a:srgbClr val="797979"/>
              </a:buClr>
              <a:buSzPct val="100000"/>
              <a:buChar char="-"/>
              <a:defRPr spc="-48" sz="2400">
                <a:solidFill>
                  <a:srgbClr val="FFFFFF"/>
                </a:solidFill>
                <a:latin typeface="Montserrat Light"/>
                <a:ea typeface="Montserrat Light"/>
                <a:cs typeface="Montserrat Light"/>
                <a:sym typeface="Montserrat Light"/>
              </a:defRPr>
            </a:pPr>
            <a:r>
              <a:t>Bullet ipsum dolor sit amet nonummy consecuter</a:t>
            </a:r>
          </a:p>
          <a:p>
            <a:pPr marL="152400" indent="-152400" algn="l">
              <a:spcBef>
                <a:spcPts val="1400"/>
              </a:spcBef>
              <a:buClr>
                <a:srgbClr val="797979"/>
              </a:buClr>
              <a:buSzPct val="100000"/>
              <a:buChar char="-"/>
              <a:defRPr spc="-48" sz="2400">
                <a:solidFill>
                  <a:srgbClr val="FFFFFF"/>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p:txBody>
      </p:sp>
      <p:sp>
        <p:nvSpPr>
          <p:cNvPr id="159" name="#DENStartupWeek"/>
          <p:cNvSpPr txBox="1"/>
          <p:nvPr/>
        </p:nvSpPr>
        <p:spPr>
          <a:xfrm>
            <a:off x="672097" y="9086337"/>
            <a:ext cx="2233195"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latin typeface="Montserrat Light"/>
                <a:ea typeface="Montserrat Light"/>
                <a:cs typeface="Montserrat Light"/>
                <a:sym typeface="Montserrat Light"/>
              </a:defRPr>
            </a:lvl1pPr>
          </a:lstStyle>
          <a:p>
            <a:pPr/>
            <a:r>
              <a:t>#DENStartupWeek</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Lorem ipsum dolere sit met nonummy consecuter es quid. Lorem ipsum dolere sit met nonummy consecuter es quid. Lorem ipsum dolere sit met nonummy consecuter es quid. Lorem ipsum dolere sit met nonummy consecuter es quid."/>
          <p:cNvSpPr txBox="1"/>
          <p:nvPr/>
        </p:nvSpPr>
        <p:spPr>
          <a:xfrm>
            <a:off x="6588560" y="3658463"/>
            <a:ext cx="5594696" cy="26322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lvl1pPr algn="l">
              <a:defRPr spc="-48" sz="2400">
                <a:solidFill>
                  <a:srgbClr val="797979"/>
                </a:solidFill>
                <a:latin typeface="Montserrat Light"/>
                <a:ea typeface="Montserrat Light"/>
                <a:cs typeface="Montserrat Light"/>
                <a:sym typeface="Montserrat Light"/>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62" name="Screen Shot 2016-07-27 at 10.45.56 PM.png" descr="Screen Shot 2016-07-27 at 10.45.56 PM.png"/>
          <p:cNvPicPr>
            <a:picLocks noChangeAspect="1"/>
          </p:cNvPicPr>
          <p:nvPr/>
        </p:nvPicPr>
        <p:blipFill>
          <a:blip r:embed="rId2">
            <a:extLst/>
          </a:blip>
          <a:srcRect l="34701" t="0" r="128" b="0"/>
          <a:stretch>
            <a:fillRect/>
          </a:stretch>
        </p:blipFill>
        <p:spPr>
          <a:xfrm>
            <a:off x="682200" y="2922692"/>
            <a:ext cx="5594696" cy="3316930"/>
          </a:xfrm>
          <a:prstGeom prst="rect">
            <a:avLst/>
          </a:prstGeom>
          <a:ln w="12700">
            <a:miter lim="400000"/>
          </a:ln>
        </p:spPr>
      </p:pic>
      <p:pic>
        <p:nvPicPr>
          <p:cNvPr id="163" name="Image" descr="Image"/>
          <p:cNvPicPr>
            <a:picLocks noChangeAspect="1"/>
          </p:cNvPicPr>
          <p:nvPr/>
        </p:nvPicPr>
        <p:blipFill>
          <a:blip r:embed="rId3">
            <a:extLst/>
          </a:blip>
          <a:stretch>
            <a:fillRect/>
          </a:stretch>
        </p:blipFill>
        <p:spPr>
          <a:xfrm>
            <a:off x="4394899" y="8126083"/>
            <a:ext cx="8614034" cy="1626881"/>
          </a:xfrm>
          <a:prstGeom prst="rect">
            <a:avLst/>
          </a:prstGeom>
          <a:ln w="12700">
            <a:miter lim="400000"/>
          </a:ln>
        </p:spPr>
      </p:pic>
      <p:pic>
        <p:nvPicPr>
          <p:cNvPr id="164" name="Image" descr="Image"/>
          <p:cNvPicPr>
            <a:picLocks noChangeAspect="1"/>
          </p:cNvPicPr>
          <p:nvPr/>
        </p:nvPicPr>
        <p:blipFill>
          <a:blip r:embed="rId4">
            <a:extLst/>
          </a:blip>
          <a:stretch>
            <a:fillRect/>
          </a:stretch>
        </p:blipFill>
        <p:spPr>
          <a:xfrm>
            <a:off x="11342724" y="749526"/>
            <a:ext cx="1011349" cy="989512"/>
          </a:xfrm>
          <a:prstGeom prst="rect">
            <a:avLst/>
          </a:prstGeom>
          <a:ln w="12700">
            <a:miter lim="400000"/>
          </a:ln>
        </p:spPr>
      </p:pic>
      <p:sp>
        <p:nvSpPr>
          <p:cNvPr id="165" name="Headline Text"/>
          <p:cNvSpPr txBox="1"/>
          <p:nvPr/>
        </p:nvSpPr>
        <p:spPr>
          <a:xfrm>
            <a:off x="6613035" y="2754206"/>
            <a:ext cx="5666584" cy="5875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cap="all">
                <a:solidFill>
                  <a:srgbClr val="265A69"/>
                </a:solidFill>
                <a:latin typeface="Montserrat Black"/>
                <a:ea typeface="Montserrat Black"/>
                <a:cs typeface="Montserrat Black"/>
                <a:sym typeface="Montserrat Black"/>
              </a:defRPr>
            </a:lvl1pPr>
          </a:lstStyle>
          <a:p>
            <a:pPr/>
            <a:r>
              <a:t>Headline Text</a:t>
            </a:r>
          </a:p>
        </p:txBody>
      </p:sp>
      <p:sp>
        <p:nvSpPr>
          <p:cNvPr id="166" name="#DENStartupWeek"/>
          <p:cNvSpPr txBox="1"/>
          <p:nvPr/>
        </p:nvSpPr>
        <p:spPr>
          <a:xfrm>
            <a:off x="672097" y="9086337"/>
            <a:ext cx="2233195"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latin typeface="Montserrat Light"/>
                <a:ea typeface="Montserrat Light"/>
                <a:cs typeface="Montserrat Light"/>
                <a:sym typeface="Montserrat Light"/>
              </a:defRPr>
            </a:lvl1pPr>
          </a:lstStyle>
          <a:p>
            <a:pPr/>
            <a:r>
              <a:t>#DENStartupWeek</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Line"/>
          <p:cNvSpPr/>
          <p:nvPr/>
        </p:nvSpPr>
        <p:spPr>
          <a:xfrm>
            <a:off x="684790" y="2140373"/>
            <a:ext cx="10326622" cy="1"/>
          </a:xfrm>
          <a:prstGeom prst="line">
            <a:avLst/>
          </a:prstGeom>
          <a:ln w="3175">
            <a:solidFill>
              <a:srgbClr val="C3C3BE"/>
            </a:solidFill>
            <a:miter lim="400000"/>
          </a:ln>
        </p:spPr>
        <p:txBody>
          <a:bodyPr lIns="45718" tIns="45718" rIns="45718" bIns="45718"/>
          <a:lstStyle/>
          <a:p>
            <a:pPr/>
          </a:p>
        </p:txBody>
      </p:sp>
      <p:pic>
        <p:nvPicPr>
          <p:cNvPr id="169" name="Image" descr="Image"/>
          <p:cNvPicPr>
            <a:picLocks noChangeAspect="1"/>
          </p:cNvPicPr>
          <p:nvPr/>
        </p:nvPicPr>
        <p:blipFill>
          <a:blip r:embed="rId2">
            <a:extLst/>
          </a:blip>
          <a:stretch>
            <a:fillRect/>
          </a:stretch>
        </p:blipFill>
        <p:spPr>
          <a:xfrm>
            <a:off x="11342724" y="749526"/>
            <a:ext cx="1011349" cy="989512"/>
          </a:xfrm>
          <a:prstGeom prst="rect">
            <a:avLst/>
          </a:prstGeom>
          <a:ln w="12700">
            <a:miter lim="400000"/>
          </a:ln>
        </p:spPr>
      </p:pic>
      <p:sp>
        <p:nvSpPr>
          <p:cNvPr id="170" name="TRACK SPONSORS"/>
          <p:cNvSpPr txBox="1"/>
          <p:nvPr/>
        </p:nvSpPr>
        <p:spPr>
          <a:xfrm>
            <a:off x="686367" y="6012179"/>
            <a:ext cx="10323468" cy="485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cap="all" sz="2800">
                <a:solidFill>
                  <a:srgbClr val="4FE4E7"/>
                </a:solidFill>
                <a:latin typeface="Montserrat Black"/>
                <a:ea typeface="Montserrat Black"/>
                <a:cs typeface="Montserrat Black"/>
                <a:sym typeface="Montserrat Black"/>
              </a:defRPr>
            </a:lvl1pPr>
          </a:lstStyle>
          <a:p>
            <a:pPr/>
            <a:r>
              <a:t>TRACK SPONSORS</a:t>
            </a:r>
          </a:p>
        </p:txBody>
      </p:sp>
      <p:sp>
        <p:nvSpPr>
          <p:cNvPr id="171" name="Line"/>
          <p:cNvSpPr/>
          <p:nvPr/>
        </p:nvSpPr>
        <p:spPr>
          <a:xfrm>
            <a:off x="684790" y="6567593"/>
            <a:ext cx="10326622" cy="1"/>
          </a:xfrm>
          <a:prstGeom prst="line">
            <a:avLst/>
          </a:prstGeom>
          <a:ln w="3175">
            <a:solidFill>
              <a:srgbClr val="C3C3BE"/>
            </a:solidFill>
            <a:miter lim="400000"/>
          </a:ln>
        </p:spPr>
        <p:txBody>
          <a:bodyPr lIns="45718" tIns="45718" rIns="45718" bIns="45718"/>
          <a:lstStyle/>
          <a:p>
            <a:pPr/>
          </a:p>
        </p:txBody>
      </p:sp>
      <p:sp>
        <p:nvSpPr>
          <p:cNvPr id="172" name="Headline Text"/>
          <p:cNvSpPr txBox="1"/>
          <p:nvPr/>
        </p:nvSpPr>
        <p:spPr>
          <a:xfrm>
            <a:off x="686367" y="1584959"/>
            <a:ext cx="10323467" cy="485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cap="all" sz="2800">
                <a:solidFill>
                  <a:srgbClr val="4FE4E7"/>
                </a:solidFill>
                <a:latin typeface="Montserrat Black"/>
                <a:ea typeface="Montserrat Black"/>
                <a:cs typeface="Montserrat Black"/>
                <a:sym typeface="Montserrat Black"/>
              </a:defRPr>
            </a:lvl1pPr>
          </a:lstStyle>
          <a:p>
            <a:pPr/>
            <a:r>
              <a:t>TITLE SPONSORS</a:t>
            </a:r>
          </a:p>
        </p:txBody>
      </p:sp>
      <p:pic>
        <p:nvPicPr>
          <p:cNvPr id="173" name="Image" descr="Image"/>
          <p:cNvPicPr>
            <a:picLocks noChangeAspect="1"/>
          </p:cNvPicPr>
          <p:nvPr/>
        </p:nvPicPr>
        <p:blipFill>
          <a:blip r:embed="rId3">
            <a:extLst/>
          </a:blip>
          <a:stretch>
            <a:fillRect/>
          </a:stretch>
        </p:blipFill>
        <p:spPr>
          <a:xfrm>
            <a:off x="684791" y="2553844"/>
            <a:ext cx="10325101" cy="2467635"/>
          </a:xfrm>
          <a:prstGeom prst="rect">
            <a:avLst/>
          </a:prstGeom>
          <a:ln w="12700">
            <a:miter lim="400000"/>
          </a:ln>
        </p:spPr>
      </p:pic>
      <p:pic>
        <p:nvPicPr>
          <p:cNvPr id="174" name="Image" descr="Image"/>
          <p:cNvPicPr>
            <a:picLocks noChangeAspect="1"/>
          </p:cNvPicPr>
          <p:nvPr/>
        </p:nvPicPr>
        <p:blipFill>
          <a:blip r:embed="rId4">
            <a:extLst/>
          </a:blip>
          <a:stretch>
            <a:fillRect/>
          </a:stretch>
        </p:blipFill>
        <p:spPr>
          <a:xfrm>
            <a:off x="684791" y="7095410"/>
            <a:ext cx="10326621" cy="171850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headline SPONSORS"/>
          <p:cNvSpPr txBox="1"/>
          <p:nvPr/>
        </p:nvSpPr>
        <p:spPr>
          <a:xfrm>
            <a:off x="684790" y="1572258"/>
            <a:ext cx="10325101" cy="485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cap="all" sz="2800">
                <a:solidFill>
                  <a:srgbClr val="4FE4E7"/>
                </a:solidFill>
                <a:latin typeface="Montserrat Black"/>
                <a:ea typeface="Montserrat Black"/>
                <a:cs typeface="Montserrat Black"/>
                <a:sym typeface="Montserrat Black"/>
              </a:defRPr>
            </a:lvl1pPr>
          </a:lstStyle>
          <a:p>
            <a:pPr/>
            <a:r>
              <a:t>headline SPONSORS</a:t>
            </a:r>
          </a:p>
        </p:txBody>
      </p:sp>
      <p:sp>
        <p:nvSpPr>
          <p:cNvPr id="177" name="partner SPONSORS"/>
          <p:cNvSpPr txBox="1"/>
          <p:nvPr/>
        </p:nvSpPr>
        <p:spPr>
          <a:xfrm>
            <a:off x="684790" y="5018895"/>
            <a:ext cx="4947791" cy="485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cap="all" sz="2800">
                <a:solidFill>
                  <a:srgbClr val="4FE4E7"/>
                </a:solidFill>
                <a:latin typeface="Montserrat Black"/>
                <a:ea typeface="Montserrat Black"/>
                <a:cs typeface="Montserrat Black"/>
                <a:sym typeface="Montserrat Black"/>
              </a:defRPr>
            </a:lvl1pPr>
          </a:lstStyle>
          <a:p>
            <a:pPr/>
            <a:r>
              <a:t>partner SPONSORS</a:t>
            </a:r>
          </a:p>
        </p:txBody>
      </p:sp>
      <p:sp>
        <p:nvSpPr>
          <p:cNvPr id="178" name="Line"/>
          <p:cNvSpPr/>
          <p:nvPr/>
        </p:nvSpPr>
        <p:spPr>
          <a:xfrm>
            <a:off x="684791" y="5587007"/>
            <a:ext cx="6007555" cy="1"/>
          </a:xfrm>
          <a:prstGeom prst="line">
            <a:avLst/>
          </a:prstGeom>
          <a:ln w="3175">
            <a:solidFill>
              <a:srgbClr val="C3C3BE"/>
            </a:solidFill>
            <a:miter lim="400000"/>
          </a:ln>
        </p:spPr>
        <p:txBody>
          <a:bodyPr lIns="45718" tIns="45718" rIns="45718" bIns="45718"/>
          <a:lstStyle/>
          <a:p>
            <a:pPr/>
          </a:p>
        </p:txBody>
      </p:sp>
      <p:sp>
        <p:nvSpPr>
          <p:cNvPr id="179" name="member SPONSORS"/>
          <p:cNvSpPr txBox="1"/>
          <p:nvPr/>
        </p:nvSpPr>
        <p:spPr>
          <a:xfrm>
            <a:off x="7138814" y="5018895"/>
            <a:ext cx="3956131" cy="485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cap="all" sz="2800">
                <a:solidFill>
                  <a:srgbClr val="4FE4E7"/>
                </a:solidFill>
                <a:latin typeface="Montserrat Black"/>
                <a:ea typeface="Montserrat Black"/>
                <a:cs typeface="Montserrat Black"/>
                <a:sym typeface="Montserrat Black"/>
              </a:defRPr>
            </a:lvl1pPr>
          </a:lstStyle>
          <a:p>
            <a:pPr/>
            <a:r>
              <a:t>member SPONSORS</a:t>
            </a:r>
          </a:p>
        </p:txBody>
      </p:sp>
      <p:sp>
        <p:nvSpPr>
          <p:cNvPr id="180" name="Line"/>
          <p:cNvSpPr/>
          <p:nvPr/>
        </p:nvSpPr>
        <p:spPr>
          <a:xfrm>
            <a:off x="7138814" y="5587008"/>
            <a:ext cx="3956131" cy="1"/>
          </a:xfrm>
          <a:prstGeom prst="line">
            <a:avLst/>
          </a:prstGeom>
          <a:ln w="3175">
            <a:solidFill>
              <a:srgbClr val="C3C3BE"/>
            </a:solidFill>
            <a:miter lim="400000"/>
          </a:ln>
        </p:spPr>
        <p:txBody>
          <a:bodyPr lIns="45718" tIns="45718" rIns="45718" bIns="45718"/>
          <a:lstStyle/>
          <a:p>
            <a:pPr/>
          </a:p>
        </p:txBody>
      </p:sp>
      <p:pic>
        <p:nvPicPr>
          <p:cNvPr id="181" name="Image" descr="Image"/>
          <p:cNvPicPr>
            <a:picLocks noChangeAspect="1"/>
          </p:cNvPicPr>
          <p:nvPr/>
        </p:nvPicPr>
        <p:blipFill>
          <a:blip r:embed="rId2">
            <a:extLst/>
          </a:blip>
          <a:stretch>
            <a:fillRect/>
          </a:stretch>
        </p:blipFill>
        <p:spPr>
          <a:xfrm>
            <a:off x="11342724" y="749526"/>
            <a:ext cx="1011349" cy="989512"/>
          </a:xfrm>
          <a:prstGeom prst="rect">
            <a:avLst/>
          </a:prstGeom>
          <a:ln w="12700">
            <a:miter lim="400000"/>
          </a:ln>
        </p:spPr>
      </p:pic>
      <p:sp>
        <p:nvSpPr>
          <p:cNvPr id="182" name="Granicus…"/>
          <p:cNvSpPr txBox="1"/>
          <p:nvPr/>
        </p:nvSpPr>
        <p:spPr>
          <a:xfrm>
            <a:off x="7138814" y="5772444"/>
            <a:ext cx="2119347" cy="27973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p>
            <a:pPr algn="l">
              <a:defRPr spc="-28" sz="1400">
                <a:solidFill>
                  <a:srgbClr val="797979"/>
                </a:solidFill>
                <a:latin typeface="Montserrat Light"/>
                <a:ea typeface="Montserrat Light"/>
                <a:cs typeface="Montserrat Light"/>
                <a:sym typeface="Montserrat Light"/>
              </a:defRPr>
            </a:pPr>
            <a:r>
              <a:t>CoastalCloud</a:t>
            </a:r>
          </a:p>
          <a:p>
            <a:pPr algn="l">
              <a:defRPr spc="-28" sz="1400">
                <a:solidFill>
                  <a:srgbClr val="797979"/>
                </a:solidFill>
                <a:latin typeface="Montserrat Light"/>
                <a:ea typeface="Montserrat Light"/>
                <a:cs typeface="Montserrat Light"/>
                <a:sym typeface="Montserrat Light"/>
              </a:defRPr>
            </a:pPr>
            <a:r>
              <a:t>Formidable</a:t>
            </a:r>
          </a:p>
          <a:p>
            <a:pPr algn="l">
              <a:defRPr spc="-28" sz="1400">
                <a:solidFill>
                  <a:srgbClr val="797979"/>
                </a:solidFill>
                <a:latin typeface="Montserrat Light"/>
                <a:ea typeface="Montserrat Light"/>
                <a:cs typeface="Montserrat Light"/>
                <a:sym typeface="Montserrat Light"/>
              </a:defRPr>
            </a:pPr>
            <a:r>
              <a:t>Granicus</a:t>
            </a:r>
          </a:p>
          <a:p>
            <a:pPr algn="l">
              <a:defRPr spc="-28" sz="1400">
                <a:solidFill>
                  <a:srgbClr val="797979"/>
                </a:solidFill>
                <a:latin typeface="Montserrat Light"/>
                <a:ea typeface="Montserrat Light"/>
                <a:cs typeface="Montserrat Light"/>
                <a:sym typeface="Montserrat Light"/>
              </a:defRPr>
            </a:pPr>
            <a:r>
              <a:t>Hogan Lovells</a:t>
            </a:r>
          </a:p>
          <a:p>
            <a:pPr algn="l">
              <a:defRPr spc="-28" sz="1400">
                <a:solidFill>
                  <a:srgbClr val="797979"/>
                </a:solidFill>
                <a:latin typeface="Montserrat Light"/>
                <a:ea typeface="Montserrat Light"/>
                <a:cs typeface="Montserrat Light"/>
                <a:sym typeface="Montserrat Light"/>
              </a:defRPr>
            </a:pPr>
            <a:r>
              <a:t>Iterable</a:t>
            </a:r>
          </a:p>
          <a:p>
            <a:pPr algn="l">
              <a:defRPr spc="-28" sz="1400">
                <a:solidFill>
                  <a:srgbClr val="797979"/>
                </a:solidFill>
                <a:latin typeface="Montserrat Light"/>
                <a:ea typeface="Montserrat Light"/>
                <a:cs typeface="Montserrat Light"/>
                <a:sym typeface="Montserrat Light"/>
              </a:defRPr>
            </a:pPr>
            <a:r>
              <a:t>Name.com</a:t>
            </a:r>
          </a:p>
          <a:p>
            <a:pPr algn="l">
              <a:defRPr spc="-28" sz="1400">
                <a:solidFill>
                  <a:srgbClr val="797979"/>
                </a:solidFill>
                <a:latin typeface="Montserrat Light"/>
                <a:ea typeface="Montserrat Light"/>
                <a:cs typeface="Montserrat Light"/>
                <a:sym typeface="Montserrat Light"/>
              </a:defRPr>
            </a:pPr>
            <a:r>
              <a:t>Plante Moran</a:t>
            </a:r>
          </a:p>
          <a:p>
            <a:pPr algn="l">
              <a:defRPr spc="-28" sz="1400">
                <a:solidFill>
                  <a:srgbClr val="797979"/>
                </a:solidFill>
                <a:latin typeface="Montserrat Light"/>
                <a:ea typeface="Montserrat Light"/>
                <a:cs typeface="Montserrat Light"/>
                <a:sym typeface="Montserrat Light"/>
              </a:defRPr>
            </a:pPr>
            <a:r>
              <a:t>Slifer Frampton</a:t>
            </a:r>
          </a:p>
          <a:p>
            <a:pPr algn="l">
              <a:defRPr spc="-28" sz="1400">
                <a:solidFill>
                  <a:srgbClr val="797979"/>
                </a:solidFill>
                <a:latin typeface="Montserrat Light"/>
                <a:ea typeface="Montserrat Light"/>
                <a:cs typeface="Montserrat Light"/>
                <a:sym typeface="Montserrat Light"/>
              </a:defRPr>
            </a:pPr>
            <a:r>
              <a:t>Starry</a:t>
            </a:r>
          </a:p>
          <a:p>
            <a:pPr algn="l">
              <a:defRPr spc="-28" sz="1400">
                <a:solidFill>
                  <a:srgbClr val="797979"/>
                </a:solidFill>
                <a:latin typeface="Montserrat Light"/>
                <a:ea typeface="Montserrat Light"/>
                <a:cs typeface="Montserrat Light"/>
                <a:sym typeface="Montserrat Light"/>
              </a:defRPr>
            </a:pPr>
            <a:r>
              <a:t>Swiftpage</a:t>
            </a:r>
          </a:p>
          <a:p>
            <a:pPr algn="l">
              <a:defRPr spc="-28" sz="1400">
                <a:solidFill>
                  <a:srgbClr val="797979"/>
                </a:solidFill>
                <a:latin typeface="Montserrat Light"/>
                <a:ea typeface="Montserrat Light"/>
                <a:cs typeface="Montserrat Light"/>
                <a:sym typeface="Montserrat Light"/>
              </a:defRPr>
            </a:pPr>
            <a:r>
              <a:t>Syntropy Partners</a:t>
            </a:r>
          </a:p>
          <a:p>
            <a:pPr algn="l">
              <a:defRPr spc="-28" sz="1400">
                <a:solidFill>
                  <a:srgbClr val="797979"/>
                </a:solidFill>
                <a:latin typeface="Montserrat Light"/>
                <a:ea typeface="Montserrat Light"/>
                <a:cs typeface="Montserrat Light"/>
                <a:sym typeface="Montserrat Light"/>
              </a:defRPr>
            </a:pPr>
            <a:r>
              <a:t>Yoonit Wine</a:t>
            </a:r>
          </a:p>
        </p:txBody>
      </p:sp>
      <p:pic>
        <p:nvPicPr>
          <p:cNvPr id="183" name="Image" descr="Image"/>
          <p:cNvPicPr>
            <a:picLocks noChangeAspect="1"/>
          </p:cNvPicPr>
          <p:nvPr/>
        </p:nvPicPr>
        <p:blipFill>
          <a:blip r:embed="rId3">
            <a:extLst/>
          </a:blip>
          <a:stretch>
            <a:fillRect/>
          </a:stretch>
        </p:blipFill>
        <p:spPr>
          <a:xfrm>
            <a:off x="684790" y="2414709"/>
            <a:ext cx="10325101" cy="1692278"/>
          </a:xfrm>
          <a:prstGeom prst="rect">
            <a:avLst/>
          </a:prstGeom>
          <a:ln w="12700">
            <a:miter lim="400000"/>
          </a:ln>
        </p:spPr>
      </p:pic>
      <p:sp>
        <p:nvSpPr>
          <p:cNvPr id="184" name="Line"/>
          <p:cNvSpPr/>
          <p:nvPr/>
        </p:nvSpPr>
        <p:spPr>
          <a:xfrm>
            <a:off x="684790" y="2140373"/>
            <a:ext cx="10326622" cy="1"/>
          </a:xfrm>
          <a:prstGeom prst="line">
            <a:avLst/>
          </a:prstGeom>
          <a:ln w="3175">
            <a:solidFill>
              <a:srgbClr val="C3C3BE"/>
            </a:solidFill>
            <a:miter lim="400000"/>
          </a:ln>
        </p:spPr>
        <p:txBody>
          <a:bodyPr lIns="45718" tIns="45718" rIns="45718" bIns="45718"/>
          <a:lstStyle/>
          <a:p>
            <a:pPr/>
          </a:p>
        </p:txBody>
      </p:sp>
      <p:sp>
        <p:nvSpPr>
          <p:cNvPr id="185" name="AutoDesk…"/>
          <p:cNvSpPr txBox="1"/>
          <p:nvPr/>
        </p:nvSpPr>
        <p:spPr>
          <a:xfrm>
            <a:off x="684790" y="5772444"/>
            <a:ext cx="2885738" cy="27973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p>
            <a:pPr algn="l">
              <a:defRPr spc="-28" sz="1400">
                <a:solidFill>
                  <a:srgbClr val="797979"/>
                </a:solidFill>
                <a:latin typeface="Montserrat Light"/>
                <a:ea typeface="Montserrat Light"/>
                <a:cs typeface="Montserrat Light"/>
                <a:sym typeface="Montserrat Light"/>
              </a:defRPr>
            </a:pPr>
            <a:r>
              <a:t>British Consulate</a:t>
            </a:r>
          </a:p>
          <a:p>
            <a:pPr algn="l">
              <a:defRPr spc="-28" sz="1400">
                <a:solidFill>
                  <a:srgbClr val="797979"/>
                </a:solidFill>
                <a:latin typeface="Montserrat Light"/>
                <a:ea typeface="Montserrat Light"/>
                <a:cs typeface="Montserrat Light"/>
                <a:sym typeface="Montserrat Light"/>
              </a:defRPr>
            </a:pPr>
            <a:r>
              <a:t>Charter / Spectrum</a:t>
            </a:r>
          </a:p>
          <a:p>
            <a:pPr algn="l">
              <a:defRPr spc="-28" sz="1400">
                <a:solidFill>
                  <a:srgbClr val="797979"/>
                </a:solidFill>
                <a:latin typeface="Montserrat Light"/>
                <a:ea typeface="Montserrat Light"/>
                <a:cs typeface="Montserrat Light"/>
                <a:sym typeface="Montserrat Light"/>
              </a:defRPr>
            </a:pPr>
            <a:r>
              <a:t>Checkr</a:t>
            </a:r>
          </a:p>
          <a:p>
            <a:pPr algn="l">
              <a:defRPr spc="-28" sz="1400">
                <a:solidFill>
                  <a:srgbClr val="797979"/>
                </a:solidFill>
                <a:latin typeface="Montserrat Light"/>
                <a:ea typeface="Montserrat Light"/>
                <a:cs typeface="Montserrat Light"/>
                <a:sym typeface="Montserrat Light"/>
              </a:defRPr>
            </a:pPr>
            <a:r>
              <a:t>The Commons on Champa</a:t>
            </a:r>
          </a:p>
          <a:p>
            <a:pPr algn="l">
              <a:defRPr spc="-28" sz="1400">
                <a:solidFill>
                  <a:srgbClr val="797979"/>
                </a:solidFill>
                <a:latin typeface="Montserrat Light"/>
                <a:ea typeface="Montserrat Light"/>
                <a:cs typeface="Montserrat Light"/>
                <a:sym typeface="Montserrat Light"/>
              </a:defRPr>
            </a:pPr>
            <a:r>
              <a:t>Cooley </a:t>
            </a:r>
          </a:p>
          <a:p>
            <a:pPr algn="l">
              <a:defRPr spc="-28" sz="1400">
                <a:solidFill>
                  <a:srgbClr val="797979"/>
                </a:solidFill>
                <a:latin typeface="Montserrat Light"/>
                <a:ea typeface="Montserrat Light"/>
                <a:cs typeface="Montserrat Light"/>
                <a:sym typeface="Montserrat Light"/>
              </a:defRPr>
            </a:pPr>
            <a:r>
              <a:t>CTRC</a:t>
            </a:r>
          </a:p>
          <a:p>
            <a:pPr algn="l">
              <a:defRPr spc="-28" sz="1400">
                <a:solidFill>
                  <a:srgbClr val="797979"/>
                </a:solidFill>
                <a:latin typeface="Montserrat Light"/>
                <a:ea typeface="Montserrat Light"/>
                <a:cs typeface="Montserrat Light"/>
                <a:sym typeface="Montserrat Light"/>
              </a:defRPr>
            </a:pPr>
            <a:r>
              <a:t>Ford Smart Mobility</a:t>
            </a:r>
          </a:p>
          <a:p>
            <a:pPr algn="l">
              <a:defRPr spc="-28" sz="1400">
                <a:solidFill>
                  <a:srgbClr val="797979"/>
                </a:solidFill>
                <a:latin typeface="Montserrat Light"/>
                <a:ea typeface="Montserrat Light"/>
                <a:cs typeface="Montserrat Light"/>
                <a:sym typeface="Montserrat Light"/>
              </a:defRPr>
            </a:pPr>
            <a:r>
              <a:t>Fremont Economic Development</a:t>
            </a:r>
          </a:p>
          <a:p>
            <a:pPr algn="l">
              <a:defRPr spc="-28" sz="1400">
                <a:solidFill>
                  <a:srgbClr val="797979"/>
                </a:solidFill>
                <a:latin typeface="Montserrat Light"/>
                <a:ea typeface="Montserrat Light"/>
                <a:cs typeface="Montserrat Light"/>
                <a:sym typeface="Montserrat Light"/>
              </a:defRPr>
            </a:pPr>
            <a:r>
              <a:t>General Assembly</a:t>
            </a:r>
          </a:p>
          <a:p>
            <a:pPr algn="l">
              <a:defRPr spc="-28" sz="1400">
                <a:solidFill>
                  <a:srgbClr val="797979"/>
                </a:solidFill>
                <a:latin typeface="Montserrat Light"/>
                <a:ea typeface="Montserrat Light"/>
                <a:cs typeface="Montserrat Light"/>
                <a:sym typeface="Montserrat Light"/>
              </a:defRPr>
            </a:pPr>
            <a:r>
              <a:t>Hilton Garden Inn</a:t>
            </a:r>
          </a:p>
          <a:p>
            <a:pPr algn="l">
              <a:defRPr spc="-28" sz="1400">
                <a:solidFill>
                  <a:srgbClr val="797979"/>
                </a:solidFill>
                <a:latin typeface="Montserrat Light"/>
                <a:ea typeface="Montserrat Light"/>
                <a:cs typeface="Montserrat Light"/>
                <a:sym typeface="Montserrat Light"/>
              </a:defRPr>
            </a:pPr>
            <a:r>
              <a:t>Nanno</a:t>
            </a:r>
          </a:p>
          <a:p>
            <a:pPr algn="l">
              <a:defRPr spc="-28" sz="1400">
                <a:solidFill>
                  <a:srgbClr val="797979"/>
                </a:solidFill>
                <a:latin typeface="Montserrat Light"/>
                <a:ea typeface="Montserrat Light"/>
                <a:cs typeface="Montserrat Light"/>
                <a:sym typeface="Montserrat Light"/>
              </a:defRPr>
            </a:pPr>
            <a:r>
              <a:t>Nix Media</a:t>
            </a:r>
          </a:p>
        </p:txBody>
      </p:sp>
      <p:sp>
        <p:nvSpPr>
          <p:cNvPr id="186" name="AutoDesk…"/>
          <p:cNvSpPr txBox="1"/>
          <p:nvPr/>
        </p:nvSpPr>
        <p:spPr>
          <a:xfrm>
            <a:off x="3810568" y="5772444"/>
            <a:ext cx="2885737" cy="21115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p>
            <a:pPr algn="l">
              <a:defRPr spc="-28" sz="1400">
                <a:solidFill>
                  <a:srgbClr val="797979"/>
                </a:solidFill>
                <a:latin typeface="Montserrat Light"/>
                <a:ea typeface="Montserrat Light"/>
                <a:cs typeface="Montserrat Light"/>
                <a:sym typeface="Montserrat Light"/>
              </a:defRPr>
            </a:pPr>
            <a:r>
              <a:t>Officescapes</a:t>
            </a:r>
          </a:p>
          <a:p>
            <a:pPr algn="l">
              <a:defRPr spc="-28" sz="1400">
                <a:solidFill>
                  <a:srgbClr val="797979"/>
                </a:solidFill>
                <a:latin typeface="Montserrat Light"/>
                <a:ea typeface="Montserrat Light"/>
                <a:cs typeface="Montserrat Light"/>
                <a:sym typeface="Montserrat Light"/>
              </a:defRPr>
            </a:pPr>
            <a:r>
              <a:t>Procare</a:t>
            </a:r>
          </a:p>
          <a:p>
            <a:pPr algn="l">
              <a:defRPr spc="-28" sz="1400">
                <a:solidFill>
                  <a:srgbClr val="797979"/>
                </a:solidFill>
                <a:latin typeface="Montserrat Light"/>
                <a:ea typeface="Montserrat Light"/>
                <a:cs typeface="Montserrat Light"/>
                <a:sym typeface="Montserrat Light"/>
              </a:defRPr>
            </a:pPr>
            <a:r>
              <a:t>Quizlet Ridg</a:t>
            </a:r>
          </a:p>
          <a:p>
            <a:pPr algn="l">
              <a:defRPr spc="-28" sz="1400">
                <a:solidFill>
                  <a:srgbClr val="797979"/>
                </a:solidFill>
                <a:latin typeface="Montserrat Light"/>
                <a:ea typeface="Montserrat Light"/>
                <a:cs typeface="Montserrat Light"/>
                <a:sym typeface="Montserrat Light"/>
              </a:defRPr>
            </a:pPr>
            <a:r>
              <a:t>Segment</a:t>
            </a:r>
          </a:p>
          <a:p>
            <a:pPr algn="l">
              <a:defRPr spc="-28" sz="1400">
                <a:solidFill>
                  <a:srgbClr val="797979"/>
                </a:solidFill>
                <a:latin typeface="Montserrat Light"/>
                <a:ea typeface="Montserrat Light"/>
                <a:cs typeface="Montserrat Light"/>
                <a:sym typeface="Montserrat Light"/>
              </a:defRPr>
            </a:pPr>
            <a:r>
              <a:t>SimpleBooth</a:t>
            </a:r>
          </a:p>
          <a:p>
            <a:pPr algn="l">
              <a:defRPr spc="-28" sz="1400">
                <a:solidFill>
                  <a:srgbClr val="797979"/>
                </a:solidFill>
                <a:latin typeface="Montserrat Light"/>
                <a:ea typeface="Montserrat Light"/>
                <a:cs typeface="Montserrat Light"/>
                <a:sym typeface="Montserrat Light"/>
              </a:defRPr>
            </a:pPr>
            <a:r>
              <a:t>Slalom</a:t>
            </a:r>
          </a:p>
          <a:p>
            <a:pPr algn="l">
              <a:defRPr spc="-28" sz="1400">
                <a:solidFill>
                  <a:srgbClr val="797979"/>
                </a:solidFill>
                <a:latin typeface="Montserrat Light"/>
                <a:ea typeface="Montserrat Light"/>
                <a:cs typeface="Montserrat Light"/>
                <a:sym typeface="Montserrat Light"/>
              </a:defRPr>
            </a:pPr>
            <a:r>
              <a:t>Tendril / Uplight</a:t>
            </a:r>
          </a:p>
          <a:p>
            <a:pPr algn="l">
              <a:defRPr spc="-28" sz="1400">
                <a:solidFill>
                  <a:srgbClr val="797979"/>
                </a:solidFill>
                <a:latin typeface="Montserrat Light"/>
                <a:ea typeface="Montserrat Light"/>
                <a:cs typeface="Montserrat Light"/>
                <a:sym typeface="Montserrat Light"/>
              </a:defRPr>
            </a:pPr>
            <a:r>
              <a:t>Test Double</a:t>
            </a:r>
          </a:p>
          <a:p>
            <a:pPr algn="l">
              <a:defRPr spc="-28" sz="1400">
                <a:solidFill>
                  <a:srgbClr val="797979"/>
                </a:solidFill>
                <a:latin typeface="Montserrat Light"/>
                <a:ea typeface="Montserrat Light"/>
                <a:cs typeface="Montserrat Light"/>
                <a:sym typeface="Montserrat Light"/>
              </a:defRPr>
            </a:pPr>
            <a:r>
              <a:t>Two Parts / The Passport Program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12700" dist="12700" dir="5400000">
              <a:srgbClr val="000000">
                <a:alpha val="50000"/>
              </a:srgbClr>
            </a:outerShdw>
          </a:effectLst>
        </a:effectStyle>
        <a:effectStyle>
          <a:effectLst>
            <a:outerShdw sx="100000" sy="100000" kx="0" ky="0" algn="b" rotWithShape="0" blurRad="12700" dist="12700" dir="5400000">
              <a:srgbClr val="000000">
                <a:alpha val="50000"/>
              </a:srgbClr>
            </a:outerShdw>
          </a:effectLst>
        </a:effectStyle>
        <a:effectStyle>
          <a:effectLst>
            <a:outerShdw sx="100000" sy="100000" kx="0" ky="0" algn="b" rotWithShape="0" blurRad="12700" dist="127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12700" dist="12700" dir="5400000">
            <a:srgbClr val="000000">
              <a:alpha val="50000"/>
            </a:srgbClr>
          </a:outerShdw>
        </a:effectLst>
        <a:sp3d/>
      </a:spPr>
      <a:bodyPr rot="0" spcFirstLastPara="1" vertOverflow="overflow" horzOverflow="overflow" vert="horz" wrap="square" lIns="27092" tIns="27092" rIns="27092" bIns="27092"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12700" dist="127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27092" tIns="27092" rIns="27092" bIns="27092"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12700" dist="12700" dir="5400000">
              <a:srgbClr val="000000">
                <a:alpha val="50000"/>
              </a:srgbClr>
            </a:outerShdw>
          </a:effectLst>
        </a:effectStyle>
        <a:effectStyle>
          <a:effectLst>
            <a:outerShdw sx="100000" sy="100000" kx="0" ky="0" algn="b" rotWithShape="0" blurRad="12700" dist="12700" dir="5400000">
              <a:srgbClr val="000000">
                <a:alpha val="50000"/>
              </a:srgbClr>
            </a:outerShdw>
          </a:effectLst>
        </a:effectStyle>
        <a:effectStyle>
          <a:effectLst>
            <a:outerShdw sx="100000" sy="100000" kx="0" ky="0" algn="b" rotWithShape="0" blurRad="12700" dist="127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12700" dist="12700" dir="5400000">
            <a:srgbClr val="000000">
              <a:alpha val="50000"/>
            </a:srgbClr>
          </a:outerShdw>
        </a:effectLst>
        <a:sp3d/>
      </a:spPr>
      <a:bodyPr rot="0" spcFirstLastPara="1" vertOverflow="overflow" horzOverflow="overflow" vert="horz" wrap="square" lIns="27092" tIns="27092" rIns="27092" bIns="27092"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12700" dist="127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27092" tIns="27092" rIns="27092" bIns="27092"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