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4488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hyperlink" Target="https://www.denverstartupweek.org/" TargetMode="External"/><Relationship Id="rId4" Type="http://schemas.openxmlformats.org/officeDocument/2006/relationships/hyperlink" Target="https://twitter.com/denstartupweek" TargetMode="External"/><Relationship Id="rId5" Type="http://schemas.openxmlformats.org/officeDocument/2006/relationships/image" Target="../media/image4.png"/><Relationship Id="rId6" Type="http://schemas.openxmlformats.org/officeDocument/2006/relationships/hyperlink" Target="https://www.facebook.com/DenverStartupWeek" TargetMode="External"/><Relationship Id="rId7" Type="http://schemas.openxmlformats.org/officeDocument/2006/relationships/image" Target="../media/image5.png"/><Relationship Id="rId8" Type="http://schemas.openxmlformats.org/officeDocument/2006/relationships/hyperlink" Target="https://www.linkedin.com/company/denver-startup-week/" TargetMode="External"/><Relationship Id="rId9" Type="http://schemas.openxmlformats.org/officeDocument/2006/relationships/image" Target="../media/image6.png"/><Relationship Id="rId10" Type="http://schemas.openxmlformats.org/officeDocument/2006/relationships/hyperlink" Target="https://www.youtube.com/c/denverstartupweek" TargetMode="External"/><Relationship Id="rId11" Type="http://schemas.openxmlformats.org/officeDocument/2006/relationships/image" Target="../media/image7.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1.tif"/><Relationship Id="rId4"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20" name="Image" descr="Image"/>
          <p:cNvPicPr>
            <a:picLocks noChangeAspect="1"/>
          </p:cNvPicPr>
          <p:nvPr/>
        </p:nvPicPr>
        <p:blipFill>
          <a:blip r:embed="rId2">
            <a:extLst/>
          </a:blip>
          <a:stretch>
            <a:fillRect/>
          </a:stretch>
        </p:blipFill>
        <p:spPr>
          <a:xfrm>
            <a:off x="1302017" y="2463708"/>
            <a:ext cx="6560140" cy="4868517"/>
          </a:xfrm>
          <a:prstGeom prst="rect">
            <a:avLst/>
          </a:prstGeom>
          <a:ln w="12700">
            <a:miter lim="400000"/>
          </a:ln>
        </p:spPr>
      </p:pic>
      <p:sp>
        <p:nvSpPr>
          <p:cNvPr id="121" name="SEP 16-20, 2019"/>
          <p:cNvSpPr txBox="1"/>
          <p:nvPr/>
        </p:nvSpPr>
        <p:spPr>
          <a:xfrm>
            <a:off x="1302017" y="9562587"/>
            <a:ext cx="4941571"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FFFFFF"/>
                </a:solidFill>
                <a:latin typeface="Montserrat Light"/>
                <a:ea typeface="Montserrat Light"/>
                <a:cs typeface="Montserrat Light"/>
                <a:sym typeface="Montserrat Light"/>
              </a:defRPr>
            </a:lvl1pPr>
          </a:lstStyle>
          <a:p>
            <a:pPr/>
            <a:r>
              <a:t>SEP 16-20, 2019</a:t>
            </a:r>
          </a:p>
        </p:txBody>
      </p:sp>
      <p:sp>
        <p:nvSpPr>
          <p:cNvPr id="122" name="DenverStartupWeek.org">
            <a:hlinkClick r:id="rId3" invalidUrl="" action="" tgtFrame="" tooltip="" history="1" highlightClick="0" endSnd="0"/>
          </p:cNvPr>
          <p:cNvSpPr txBox="1"/>
          <p:nvPr/>
        </p:nvSpPr>
        <p:spPr>
          <a:xfrm>
            <a:off x="1302017" y="10457937"/>
            <a:ext cx="422752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DenverStartupWeek.org</a:t>
            </a:r>
          </a:p>
        </p:txBody>
      </p:sp>
      <p:sp>
        <p:nvSpPr>
          <p:cNvPr id="123" name="#DENStartupWeek"/>
          <p:cNvSpPr txBox="1"/>
          <p:nvPr/>
        </p:nvSpPr>
        <p:spPr>
          <a:xfrm>
            <a:off x="1302017" y="10940537"/>
            <a:ext cx="3410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#DENStartupWeek</a:t>
            </a:r>
          </a:p>
        </p:txBody>
      </p:sp>
      <p:pic>
        <p:nvPicPr>
          <p:cNvPr id="124" name="Image" descr="Image">
            <a:hlinkClick r:id="rId4" invalidUrl="" action="" tgtFrame="" tooltip="" history="1" highlightClick="0" endSnd="0"/>
          </p:cNvPr>
          <p:cNvPicPr>
            <a:picLocks noChangeAspect="1"/>
          </p:cNvPicPr>
          <p:nvPr/>
        </p:nvPicPr>
        <p:blipFill>
          <a:blip r:embed="rId5">
            <a:extLst/>
          </a:blip>
          <a:stretch>
            <a:fillRect/>
          </a:stretch>
        </p:blipFill>
        <p:spPr>
          <a:xfrm>
            <a:off x="1365110" y="11759141"/>
            <a:ext cx="609601" cy="609592"/>
          </a:xfrm>
          <a:prstGeom prst="rect">
            <a:avLst/>
          </a:prstGeom>
          <a:ln w="12700">
            <a:miter lim="400000"/>
          </a:ln>
        </p:spPr>
      </p:pic>
      <p:pic>
        <p:nvPicPr>
          <p:cNvPr id="125" name="Image" descr="Image">
            <a:hlinkClick r:id="rId6" invalidUrl="" action="" tgtFrame="" tooltip="" history="1" highlightClick="0" endSnd="0"/>
          </p:cNvPr>
          <p:cNvPicPr>
            <a:picLocks noChangeAspect="1"/>
          </p:cNvPicPr>
          <p:nvPr/>
        </p:nvPicPr>
        <p:blipFill>
          <a:blip r:embed="rId7">
            <a:extLst/>
          </a:blip>
          <a:stretch>
            <a:fillRect/>
          </a:stretch>
        </p:blipFill>
        <p:spPr>
          <a:xfrm>
            <a:off x="2266708" y="11759141"/>
            <a:ext cx="609601" cy="609592"/>
          </a:xfrm>
          <a:prstGeom prst="rect">
            <a:avLst/>
          </a:prstGeom>
          <a:ln w="12700">
            <a:miter lim="400000"/>
          </a:ln>
        </p:spPr>
      </p:pic>
      <p:pic>
        <p:nvPicPr>
          <p:cNvPr id="126" name="Image" descr="Image">
            <a:hlinkClick r:id="rId8" invalidUrl="" action="" tgtFrame="" tooltip="" history="1" highlightClick="0" endSnd="0"/>
          </p:cNvPr>
          <p:cNvPicPr>
            <a:picLocks noChangeAspect="1"/>
          </p:cNvPicPr>
          <p:nvPr/>
        </p:nvPicPr>
        <p:blipFill>
          <a:blip r:embed="rId9">
            <a:extLst/>
          </a:blip>
          <a:stretch>
            <a:fillRect/>
          </a:stretch>
        </p:blipFill>
        <p:spPr>
          <a:xfrm>
            <a:off x="3168306" y="11759141"/>
            <a:ext cx="609601" cy="609601"/>
          </a:xfrm>
          <a:prstGeom prst="rect">
            <a:avLst/>
          </a:prstGeom>
          <a:ln w="12700">
            <a:miter lim="400000"/>
          </a:ln>
        </p:spPr>
      </p:pic>
      <p:pic>
        <p:nvPicPr>
          <p:cNvPr id="127" name="Image" descr="Image">
            <a:hlinkClick r:id="rId10" invalidUrl="" action="" tgtFrame="" tooltip="" history="1" highlightClick="0" endSnd="0"/>
          </p:cNvPr>
          <p:cNvPicPr>
            <a:picLocks noChangeAspect="1"/>
          </p:cNvPicPr>
          <p:nvPr/>
        </p:nvPicPr>
        <p:blipFill>
          <a:blip r:embed="rId11">
            <a:extLst/>
          </a:blip>
          <a:stretch>
            <a:fillRect/>
          </a:stretch>
        </p:blipFill>
        <p:spPr>
          <a:xfrm>
            <a:off x="4069903" y="11759145"/>
            <a:ext cx="609601" cy="60958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89"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sp>
        <p:nvSpPr>
          <p:cNvPr id="190" name="DIVERSITY, EQUITY, INCLUSION &amp; ACCESSIBILITY"/>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DIVERSITY, EQUITY, INCLUSION &amp; ACCESSIBILITY</a:t>
            </a:r>
          </a:p>
        </p:txBody>
      </p:sp>
      <p:pic>
        <p:nvPicPr>
          <p:cNvPr id="191" name="Image" descr="Image"/>
          <p:cNvPicPr>
            <a:picLocks noChangeAspect="1"/>
          </p:cNvPicPr>
          <p:nvPr/>
        </p:nvPicPr>
        <p:blipFill>
          <a:blip r:embed="rId3">
            <a:extLst/>
          </a:blip>
          <a:stretch>
            <a:fillRect/>
          </a:stretch>
        </p:blipFill>
        <p:spPr>
          <a:xfrm>
            <a:off x="21971674" y="429050"/>
            <a:ext cx="1892301" cy="1851439"/>
          </a:xfrm>
          <a:prstGeom prst="rect">
            <a:avLst/>
          </a:prstGeom>
          <a:ln w="12700">
            <a:miter lim="400000"/>
          </a:ln>
        </p:spPr>
      </p:pic>
      <p:sp>
        <p:nvSpPr>
          <p:cNvPr id="192" name="At Denver Startup Week we strive to make all of our sessions a space where attendees can connect, learn, and grow — regardless of gender identity, gender expression, race, ability, sexual orientation, and the combination of those identities.…"/>
          <p:cNvSpPr txBox="1"/>
          <p:nvPr/>
        </p:nvSpPr>
        <p:spPr>
          <a:xfrm>
            <a:off x="1286941" y="4573618"/>
            <a:ext cx="21784718" cy="457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pc="-72" sz="3600">
                <a:solidFill>
                  <a:srgbClr val="FFFFFF"/>
                </a:solidFill>
                <a:latin typeface="Montserrat Light"/>
                <a:ea typeface="Montserrat Light"/>
                <a:cs typeface="Montserrat Light"/>
                <a:sym typeface="Montserrat Light"/>
              </a:defRPr>
            </a:pPr>
            <a:r>
              <a:t>At Denver Startup Week we strive to make all of our sessions a space where attendees can connect, learn, and grow — regardless of gender identity, gender expression, race, ability, sexual orientation, and the combination of those identities.</a:t>
            </a:r>
          </a:p>
          <a:p>
            <a:pPr algn="l">
              <a:defRPr spc="-72" sz="3600">
                <a:solidFill>
                  <a:srgbClr val="FFFFFF"/>
                </a:solidFill>
                <a:latin typeface="Montserrat Light"/>
                <a:ea typeface="Montserrat Light"/>
                <a:cs typeface="Montserrat Light"/>
                <a:sym typeface="Montserrat Light"/>
              </a:defRPr>
            </a:pPr>
          </a:p>
          <a:p>
            <a:pPr algn="l">
              <a:defRPr spc="-72" sz="3600">
                <a:solidFill>
                  <a:srgbClr val="FFFFFF"/>
                </a:solidFill>
                <a:latin typeface="Montserrat Light"/>
                <a:ea typeface="Montserrat Light"/>
                <a:cs typeface="Montserrat Light"/>
                <a:sym typeface="Montserrat Light"/>
              </a:defRPr>
            </a:pPr>
            <a:r>
              <a:t>As you leave today and throughout the week, introduce yourself to someone who doesn’t look like you or who may identify differently than you.</a:t>
            </a:r>
          </a:p>
          <a:p>
            <a:pPr algn="l">
              <a:defRPr spc="-72" sz="3600">
                <a:solidFill>
                  <a:srgbClr val="FFFFFF"/>
                </a:solidFill>
                <a:latin typeface="Montserrat Light"/>
                <a:ea typeface="Montserrat Light"/>
                <a:cs typeface="Montserrat Light"/>
                <a:sym typeface="Montserrat Light"/>
              </a:defRPr>
            </a:pPr>
          </a:p>
        </p:txBody>
      </p:sp>
      <p:sp>
        <p:nvSpPr>
          <p:cNvPr id="193"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Line"/>
          <p:cNvSpPr/>
          <p:nvPr/>
        </p:nvSpPr>
        <p:spPr>
          <a:xfrm>
            <a:off x="1290335" y="6677485"/>
            <a:ext cx="21777929" cy="1"/>
          </a:xfrm>
          <a:prstGeom prst="line">
            <a:avLst/>
          </a:prstGeom>
          <a:ln w="12700">
            <a:solidFill>
              <a:srgbClr val="A6AAA9"/>
            </a:solidFill>
            <a:custDash>
              <a:ds d="600000" sp="600000"/>
            </a:custDash>
            <a:miter lim="400000"/>
          </a:ln>
        </p:spPr>
        <p:txBody>
          <a:bodyPr lIns="50800" tIns="50800" rIns="50800" bIns="50800" anchor="ctr"/>
          <a:lstStyle/>
          <a:p>
            <a:pPr>
              <a:defRPr sz="3200"/>
            </a:pPr>
          </a:p>
        </p:txBody>
      </p:sp>
      <p:sp>
        <p:nvSpPr>
          <p:cNvPr id="130" name="TITLE of PRESENTATION"/>
          <p:cNvSpPr txBox="1"/>
          <p:nvPr/>
        </p:nvSpPr>
        <p:spPr>
          <a:xfrm>
            <a:off x="1286941" y="5502735"/>
            <a:ext cx="21784718" cy="102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sz="6000">
                <a:solidFill>
                  <a:srgbClr val="265A69"/>
                </a:solidFill>
                <a:latin typeface="Montserrat Black"/>
                <a:ea typeface="Montserrat Black"/>
                <a:cs typeface="Montserrat Black"/>
                <a:sym typeface="Montserrat Black"/>
              </a:defRPr>
            </a:lvl1pPr>
          </a:lstStyle>
          <a:p>
            <a:pPr/>
            <a:r>
              <a:t>TITLE of PRESENTATION</a:t>
            </a:r>
          </a:p>
        </p:txBody>
      </p:sp>
      <p:sp>
        <p:nvSpPr>
          <p:cNvPr id="131" name="Person Namehere…"/>
          <p:cNvSpPr txBox="1"/>
          <p:nvPr/>
        </p:nvSpPr>
        <p:spPr>
          <a:xfrm>
            <a:off x="1312341" y="7022003"/>
            <a:ext cx="21784718" cy="1191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pc="-64" sz="3200">
                <a:solidFill>
                  <a:srgbClr val="4FE4E7"/>
                </a:solidFill>
                <a:latin typeface="Montserrat Light"/>
                <a:ea typeface="Montserrat Light"/>
                <a:cs typeface="Montserrat Light"/>
                <a:sym typeface="Montserrat Light"/>
              </a:defRPr>
            </a:pPr>
            <a:r>
              <a:t>Person Namehere</a:t>
            </a:r>
          </a:p>
          <a:p>
            <a:pPr algn="l">
              <a:lnSpc>
                <a:spcPct val="120000"/>
              </a:lnSpc>
              <a:defRPr spc="-64" sz="3200">
                <a:solidFill>
                  <a:srgbClr val="4FE4E7"/>
                </a:solidFill>
                <a:latin typeface="Montserrat Light"/>
                <a:ea typeface="Montserrat Light"/>
                <a:cs typeface="Montserrat Light"/>
                <a:sym typeface="Montserrat Light"/>
              </a:defRPr>
            </a:pPr>
            <a:r>
              <a:t>08/26/2019</a:t>
            </a:r>
          </a:p>
        </p:txBody>
      </p:sp>
      <p:pic>
        <p:nvPicPr>
          <p:cNvPr id="132" name="Image" descr="Image"/>
          <p:cNvPicPr>
            <a:picLocks noChangeAspect="1"/>
          </p:cNvPicPr>
          <p:nvPr/>
        </p:nvPicPr>
        <p:blipFill>
          <a:blip r:embed="rId2">
            <a:extLst/>
          </a:blip>
          <a:stretch>
            <a:fillRect/>
          </a:stretch>
        </p:blipFill>
        <p:spPr>
          <a:xfrm>
            <a:off x="1241297" y="429050"/>
            <a:ext cx="1896277" cy="1855332"/>
          </a:xfrm>
          <a:prstGeom prst="rect">
            <a:avLst/>
          </a:prstGeom>
          <a:ln w="12700">
            <a:miter lim="400000"/>
          </a:ln>
        </p:spPr>
      </p:pic>
      <p:pic>
        <p:nvPicPr>
          <p:cNvPr id="133" name="Image" descr="Image"/>
          <p:cNvPicPr>
            <a:picLocks noChangeAspect="1"/>
          </p:cNvPicPr>
          <p:nvPr/>
        </p:nvPicPr>
        <p:blipFill>
          <a:blip r:embed="rId3">
            <a:extLst/>
          </a:blip>
          <a:stretch>
            <a:fillRect/>
          </a:stretch>
        </p:blipFill>
        <p:spPr>
          <a:xfrm>
            <a:off x="-562325" y="8182420"/>
            <a:ext cx="29292991" cy="553238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6"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7"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265A69"/>
                </a:solidFill>
                <a:latin typeface="Montserrat Black"/>
                <a:ea typeface="Montserrat Black"/>
                <a:cs typeface="Montserrat Black"/>
                <a:sym typeface="Montserrat Black"/>
              </a:defRPr>
            </a:lvl1pPr>
          </a:lstStyle>
          <a:p>
            <a:pPr/>
            <a:r>
              <a:t>Headline Text</a:t>
            </a:r>
          </a:p>
        </p:txBody>
      </p:sp>
      <p:sp>
        <p:nvSpPr>
          <p:cNvPr id="138"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sp>
        <p:nvSpPr>
          <p:cNvPr id="139"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42"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sp>
        <p:nvSpPr>
          <p:cNvPr id="143"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Headline Text</a:t>
            </a:r>
          </a:p>
        </p:txBody>
      </p:sp>
      <p:sp>
        <p:nvSpPr>
          <p:cNvPr id="144"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FFFFFF"/>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45" name="Image" descr="Image"/>
          <p:cNvPicPr>
            <a:picLocks noChangeAspect="1"/>
          </p:cNvPicPr>
          <p:nvPr/>
        </p:nvPicPr>
        <p:blipFill>
          <a:blip r:embed="rId3">
            <a:extLst/>
          </a:blip>
          <a:stretch>
            <a:fillRect/>
          </a:stretch>
        </p:blipFill>
        <p:spPr>
          <a:xfrm>
            <a:off x="21971674" y="429050"/>
            <a:ext cx="1892301" cy="1851439"/>
          </a:xfrm>
          <a:prstGeom prst="rect">
            <a:avLst/>
          </a:prstGeom>
          <a:ln w="12700">
            <a:miter lim="400000"/>
          </a:ln>
        </p:spPr>
      </p:pic>
      <p:sp>
        <p:nvSpPr>
          <p:cNvPr id="146"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8"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49"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50" name="Bullet ipsum dolor sit amet nonummy consecuter…"/>
          <p:cNvSpPr txBox="1"/>
          <p:nvPr/>
        </p:nvSpPr>
        <p:spPr>
          <a:xfrm>
            <a:off x="1286941" y="4573618"/>
            <a:ext cx="21784718"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p:txBody>
      </p:sp>
      <p:sp>
        <p:nvSpPr>
          <p:cNvPr id="151"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265A69"/>
                </a:solidFill>
                <a:latin typeface="Montserrat Black"/>
                <a:ea typeface="Montserrat Black"/>
                <a:cs typeface="Montserrat Black"/>
                <a:sym typeface="Montserrat Black"/>
              </a:defRPr>
            </a:lvl1pPr>
          </a:lstStyle>
          <a:p>
            <a:pPr/>
            <a:r>
              <a:t>Headline Text</a:t>
            </a:r>
          </a:p>
        </p:txBody>
      </p:sp>
      <p:sp>
        <p:nvSpPr>
          <p:cNvPr id="152"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55"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sp>
        <p:nvSpPr>
          <p:cNvPr id="156"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Headline Text</a:t>
            </a:r>
          </a:p>
        </p:txBody>
      </p:sp>
      <p:pic>
        <p:nvPicPr>
          <p:cNvPr id="157" name="Image" descr="Image"/>
          <p:cNvPicPr>
            <a:picLocks noChangeAspect="1"/>
          </p:cNvPicPr>
          <p:nvPr/>
        </p:nvPicPr>
        <p:blipFill>
          <a:blip r:embed="rId3">
            <a:extLst/>
          </a:blip>
          <a:stretch>
            <a:fillRect/>
          </a:stretch>
        </p:blipFill>
        <p:spPr>
          <a:xfrm>
            <a:off x="21971674" y="429050"/>
            <a:ext cx="1892301" cy="1851439"/>
          </a:xfrm>
          <a:prstGeom prst="rect">
            <a:avLst/>
          </a:prstGeom>
          <a:ln w="12700">
            <a:miter lim="400000"/>
          </a:ln>
        </p:spPr>
      </p:pic>
      <p:sp>
        <p:nvSpPr>
          <p:cNvPr id="158" name="Bullet ipsum dolor sit amet nonummy consecuter…"/>
          <p:cNvSpPr txBox="1"/>
          <p:nvPr/>
        </p:nvSpPr>
        <p:spPr>
          <a:xfrm>
            <a:off x="1286941" y="4573618"/>
            <a:ext cx="21784718"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28600" indent="-228600" algn="l">
              <a:spcBef>
                <a:spcPts val="2000"/>
              </a:spcBef>
              <a:buClr>
                <a:srgbClr val="797979"/>
              </a:buClr>
              <a:buSzPct val="100000"/>
              <a:buChar char="-"/>
              <a:defRPr spc="-72" sz="3600">
                <a:solidFill>
                  <a:srgbClr val="FFFFFF"/>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pc="-72" sz="3600">
                <a:solidFill>
                  <a:srgbClr val="FFFFFF"/>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pc="-72" sz="3600">
                <a:solidFill>
                  <a:srgbClr val="FFFFFF"/>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pc="-72" sz="3600">
                <a:solidFill>
                  <a:srgbClr val="FFFFFF"/>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p:txBody>
      </p:sp>
      <p:sp>
        <p:nvSpPr>
          <p:cNvPr id="159"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62"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63" name="Lorem ipsum dolere sit met nonummy consecuter es quid. Lorem ipsum dolere sit met nonummy consecuter es quid. Lorem ipsum dolere sit met nonummy consecuter es quid. Lorem ipsum dolere sit met nonummy consecuter es quid."/>
          <p:cNvSpPr txBox="1"/>
          <p:nvPr/>
        </p:nvSpPr>
        <p:spPr>
          <a:xfrm>
            <a:off x="12353552" y="4573618"/>
            <a:ext cx="10490053" cy="345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64" name="Screen Shot 2016-07-27 at 10.45.56 PM.png" descr="Screen Shot 2016-07-27 at 10.45.56 PM.png"/>
          <p:cNvPicPr>
            <a:picLocks noChangeAspect="1"/>
          </p:cNvPicPr>
          <p:nvPr/>
        </p:nvPicPr>
        <p:blipFill>
          <a:blip r:embed="rId4">
            <a:extLst/>
          </a:blip>
          <a:srcRect l="34701" t="0" r="129" b="0"/>
          <a:stretch>
            <a:fillRect/>
          </a:stretch>
        </p:blipFill>
        <p:spPr>
          <a:xfrm>
            <a:off x="1279128" y="3194050"/>
            <a:ext cx="10490049" cy="6219239"/>
          </a:xfrm>
          <a:prstGeom prst="rect">
            <a:avLst/>
          </a:prstGeom>
          <a:ln w="12700">
            <a:miter lim="400000"/>
          </a:ln>
        </p:spPr>
      </p:pic>
      <p:sp>
        <p:nvSpPr>
          <p:cNvPr id="165" name="Headline Text"/>
          <p:cNvSpPr txBox="1"/>
          <p:nvPr/>
        </p:nvSpPr>
        <p:spPr>
          <a:xfrm>
            <a:off x="12399441" y="2990850"/>
            <a:ext cx="10490053"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265A69"/>
                </a:solidFill>
                <a:latin typeface="Montserrat Black"/>
                <a:ea typeface="Montserrat Black"/>
                <a:cs typeface="Montserrat Black"/>
                <a:sym typeface="Montserrat Black"/>
              </a:defRPr>
            </a:lvl1pPr>
          </a:lstStyle>
          <a:p>
            <a:pPr/>
            <a:r>
              <a:t>Headline Text</a:t>
            </a:r>
          </a:p>
        </p:txBody>
      </p:sp>
      <p:sp>
        <p:nvSpPr>
          <p:cNvPr id="166"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a:r>
              <a:t>#DENStartupWeek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Line"/>
          <p:cNvSpPr/>
          <p:nvPr/>
        </p:nvSpPr>
        <p:spPr>
          <a:xfrm>
            <a:off x="1283985" y="1727200"/>
            <a:ext cx="19362409" cy="0"/>
          </a:xfrm>
          <a:prstGeom prst="line">
            <a:avLst/>
          </a:prstGeom>
          <a:ln w="12700">
            <a:solidFill>
              <a:srgbClr val="C3C3BE"/>
            </a:solidFill>
            <a:miter lim="400000"/>
          </a:ln>
        </p:spPr>
        <p:txBody>
          <a:bodyPr lIns="50800" tIns="50800" rIns="50800" bIns="50800" anchor="ctr"/>
          <a:lstStyle/>
          <a:p>
            <a:pPr>
              <a:defRPr sz="3200"/>
            </a:pPr>
          </a:p>
        </p:txBody>
      </p:sp>
      <p:sp>
        <p:nvSpPr>
          <p:cNvPr id="169" name="Line"/>
          <p:cNvSpPr/>
          <p:nvPr/>
        </p:nvSpPr>
        <p:spPr>
          <a:xfrm>
            <a:off x="1283985" y="8531225"/>
            <a:ext cx="19362409" cy="0"/>
          </a:xfrm>
          <a:prstGeom prst="line">
            <a:avLst/>
          </a:prstGeom>
          <a:ln w="12700">
            <a:solidFill>
              <a:srgbClr val="C3C3BE"/>
            </a:solidFill>
            <a:miter lim="400000"/>
          </a:ln>
        </p:spPr>
        <p:txBody>
          <a:bodyPr lIns="50800" tIns="50800" rIns="50800" bIns="50800" anchor="ctr"/>
          <a:lstStyle/>
          <a:p>
            <a:pPr>
              <a:defRPr sz="3200"/>
            </a:pPr>
          </a:p>
        </p:txBody>
      </p:sp>
      <p:pic>
        <p:nvPicPr>
          <p:cNvPr id="170" name="Image" descr="Image"/>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sp>
        <p:nvSpPr>
          <p:cNvPr id="171" name="Title sponsors"/>
          <p:cNvSpPr txBox="1"/>
          <p:nvPr/>
        </p:nvSpPr>
        <p:spPr>
          <a:xfrm>
            <a:off x="1299641" y="6794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Title sponsors</a:t>
            </a:r>
          </a:p>
        </p:txBody>
      </p:sp>
      <p:sp>
        <p:nvSpPr>
          <p:cNvPr id="172" name="TRACK sponsors"/>
          <p:cNvSpPr txBox="1"/>
          <p:nvPr/>
        </p:nvSpPr>
        <p:spPr>
          <a:xfrm>
            <a:off x="1299641" y="7483475"/>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TRACK sponsors</a:t>
            </a:r>
          </a:p>
        </p:txBody>
      </p:sp>
      <p:pic>
        <p:nvPicPr>
          <p:cNvPr id="173" name="Image" descr="Image"/>
          <p:cNvPicPr>
            <a:picLocks noChangeAspect="1"/>
          </p:cNvPicPr>
          <p:nvPr/>
        </p:nvPicPr>
        <p:blipFill>
          <a:blip r:embed="rId3">
            <a:extLst/>
          </a:blip>
          <a:stretch>
            <a:fillRect/>
          </a:stretch>
        </p:blipFill>
        <p:spPr>
          <a:xfrm>
            <a:off x="1349622" y="9200826"/>
            <a:ext cx="18547137" cy="3086525"/>
          </a:xfrm>
          <a:prstGeom prst="rect">
            <a:avLst/>
          </a:prstGeom>
          <a:ln w="12700">
            <a:miter lim="400000"/>
          </a:ln>
        </p:spPr>
      </p:pic>
      <p:pic>
        <p:nvPicPr>
          <p:cNvPr id="174" name="Image" descr="Image"/>
          <p:cNvPicPr>
            <a:picLocks noChangeAspect="1"/>
          </p:cNvPicPr>
          <p:nvPr/>
        </p:nvPicPr>
        <p:blipFill>
          <a:blip r:embed="rId4">
            <a:extLst/>
          </a:blip>
          <a:stretch>
            <a:fillRect/>
          </a:stretch>
        </p:blipFill>
        <p:spPr>
          <a:xfrm>
            <a:off x="1350647" y="2117442"/>
            <a:ext cx="16573501" cy="396096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Line"/>
          <p:cNvSpPr/>
          <p:nvPr/>
        </p:nvSpPr>
        <p:spPr>
          <a:xfrm>
            <a:off x="1283985" y="1727200"/>
            <a:ext cx="19362409" cy="0"/>
          </a:xfrm>
          <a:prstGeom prst="line">
            <a:avLst/>
          </a:prstGeom>
          <a:ln w="12700">
            <a:solidFill>
              <a:srgbClr val="C3C3BE"/>
            </a:solidFill>
            <a:miter lim="400000"/>
          </a:ln>
        </p:spPr>
        <p:txBody>
          <a:bodyPr lIns="50800" tIns="50800" rIns="50800" bIns="50800" anchor="ctr"/>
          <a:lstStyle/>
          <a:p>
            <a:pPr>
              <a:defRPr sz="3200"/>
            </a:pPr>
          </a:p>
        </p:txBody>
      </p:sp>
      <p:sp>
        <p:nvSpPr>
          <p:cNvPr id="177" name="Line"/>
          <p:cNvSpPr/>
          <p:nvPr/>
        </p:nvSpPr>
        <p:spPr>
          <a:xfrm>
            <a:off x="1283985" y="7421291"/>
            <a:ext cx="9546652" cy="1"/>
          </a:xfrm>
          <a:prstGeom prst="line">
            <a:avLst/>
          </a:prstGeom>
          <a:ln w="12700">
            <a:solidFill>
              <a:srgbClr val="C3C3BE"/>
            </a:solidFill>
            <a:miter lim="400000"/>
          </a:ln>
        </p:spPr>
        <p:txBody>
          <a:bodyPr lIns="50800" tIns="50800" rIns="50800" bIns="50800" anchor="ctr"/>
          <a:lstStyle/>
          <a:p>
            <a:pPr>
              <a:defRPr sz="3200"/>
            </a:pPr>
          </a:p>
        </p:txBody>
      </p:sp>
      <p:pic>
        <p:nvPicPr>
          <p:cNvPr id="178" name="Image" descr="Image"/>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sp>
        <p:nvSpPr>
          <p:cNvPr id="179" name="Line"/>
          <p:cNvSpPr/>
          <p:nvPr/>
        </p:nvSpPr>
        <p:spPr>
          <a:xfrm>
            <a:off x="12628699" y="7421291"/>
            <a:ext cx="7979288" cy="1"/>
          </a:xfrm>
          <a:prstGeom prst="line">
            <a:avLst/>
          </a:prstGeom>
          <a:ln w="12700">
            <a:solidFill>
              <a:srgbClr val="C3C3BE"/>
            </a:solidFill>
            <a:miter lim="400000"/>
          </a:ln>
        </p:spPr>
        <p:txBody>
          <a:bodyPr lIns="50800" tIns="50800" rIns="50800" bIns="50800" anchor="ctr"/>
          <a:lstStyle/>
          <a:p>
            <a:pPr>
              <a:defRPr sz="3200"/>
            </a:pPr>
          </a:p>
        </p:txBody>
      </p:sp>
      <p:sp>
        <p:nvSpPr>
          <p:cNvPr id="180" name="British Consulate…"/>
          <p:cNvSpPr txBox="1"/>
          <p:nvPr/>
        </p:nvSpPr>
        <p:spPr>
          <a:xfrm>
            <a:off x="1284784" y="7781685"/>
            <a:ext cx="4362544" cy="5185768"/>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lnSpc>
                <a:spcPct val="130000"/>
              </a:lnSpc>
              <a:defRPr spc="-42" sz="2100">
                <a:solidFill>
                  <a:srgbClr val="797979"/>
                </a:solidFill>
                <a:latin typeface="Montserrat Light"/>
                <a:ea typeface="Montserrat Light"/>
                <a:cs typeface="Montserrat Light"/>
                <a:sym typeface="Montserrat Light"/>
              </a:defRPr>
            </a:pPr>
            <a:r>
              <a:t>British Consulate</a:t>
            </a:r>
          </a:p>
          <a:p>
            <a:pPr algn="l" defTabSz="587022">
              <a:lnSpc>
                <a:spcPct val="130000"/>
              </a:lnSpc>
              <a:defRPr spc="-42" sz="2100">
                <a:solidFill>
                  <a:srgbClr val="797979"/>
                </a:solidFill>
                <a:latin typeface="Montserrat Light"/>
                <a:ea typeface="Montserrat Light"/>
                <a:cs typeface="Montserrat Light"/>
                <a:sym typeface="Montserrat Light"/>
              </a:defRPr>
            </a:pPr>
            <a:r>
              <a:t>Charter / Spectrum</a:t>
            </a:r>
          </a:p>
          <a:p>
            <a:pPr algn="l" defTabSz="587022">
              <a:lnSpc>
                <a:spcPct val="130000"/>
              </a:lnSpc>
              <a:defRPr spc="-42" sz="2100">
                <a:solidFill>
                  <a:srgbClr val="797979"/>
                </a:solidFill>
                <a:latin typeface="Montserrat Light"/>
                <a:ea typeface="Montserrat Light"/>
                <a:cs typeface="Montserrat Light"/>
                <a:sym typeface="Montserrat Light"/>
              </a:defRPr>
            </a:pPr>
            <a:r>
              <a:t>Checkr</a:t>
            </a:r>
          </a:p>
          <a:p>
            <a:pPr algn="l" defTabSz="587022">
              <a:lnSpc>
                <a:spcPct val="130000"/>
              </a:lnSpc>
              <a:defRPr spc="-42" sz="2100">
                <a:solidFill>
                  <a:srgbClr val="797979"/>
                </a:solidFill>
                <a:latin typeface="Montserrat Light"/>
                <a:ea typeface="Montserrat Light"/>
                <a:cs typeface="Montserrat Light"/>
                <a:sym typeface="Montserrat Light"/>
              </a:defRPr>
            </a:pPr>
            <a:r>
              <a:t>The Commons on Champa</a:t>
            </a:r>
          </a:p>
          <a:p>
            <a:pPr algn="l" defTabSz="587022">
              <a:lnSpc>
                <a:spcPct val="130000"/>
              </a:lnSpc>
              <a:defRPr spc="-42" sz="2100">
                <a:solidFill>
                  <a:srgbClr val="797979"/>
                </a:solidFill>
                <a:latin typeface="Montserrat Light"/>
                <a:ea typeface="Montserrat Light"/>
                <a:cs typeface="Montserrat Light"/>
                <a:sym typeface="Montserrat Light"/>
              </a:defRPr>
            </a:pPr>
            <a:r>
              <a:t>Cooley </a:t>
            </a:r>
          </a:p>
          <a:p>
            <a:pPr algn="l" defTabSz="587022">
              <a:lnSpc>
                <a:spcPct val="130000"/>
              </a:lnSpc>
              <a:defRPr spc="-42" sz="2100">
                <a:solidFill>
                  <a:srgbClr val="797979"/>
                </a:solidFill>
                <a:latin typeface="Montserrat Light"/>
                <a:ea typeface="Montserrat Light"/>
                <a:cs typeface="Montserrat Light"/>
                <a:sym typeface="Montserrat Light"/>
              </a:defRPr>
            </a:pPr>
            <a:r>
              <a:t>CTRC</a:t>
            </a:r>
          </a:p>
          <a:p>
            <a:pPr algn="l" defTabSz="587022">
              <a:lnSpc>
                <a:spcPct val="130000"/>
              </a:lnSpc>
              <a:defRPr spc="-42" sz="2100">
                <a:solidFill>
                  <a:srgbClr val="797979"/>
                </a:solidFill>
                <a:latin typeface="Montserrat Light"/>
                <a:ea typeface="Montserrat Light"/>
                <a:cs typeface="Montserrat Light"/>
                <a:sym typeface="Montserrat Light"/>
              </a:defRPr>
            </a:pPr>
            <a:r>
              <a:t>Ford Smart Mobility</a:t>
            </a:r>
          </a:p>
          <a:p>
            <a:pPr algn="l" defTabSz="587022">
              <a:lnSpc>
                <a:spcPct val="130000"/>
              </a:lnSpc>
              <a:defRPr spc="-42" sz="2100">
                <a:solidFill>
                  <a:srgbClr val="797979"/>
                </a:solidFill>
                <a:latin typeface="Montserrat Light"/>
                <a:ea typeface="Montserrat Light"/>
                <a:cs typeface="Montserrat Light"/>
                <a:sym typeface="Montserrat Light"/>
              </a:defRPr>
            </a:pPr>
            <a:r>
              <a:t>Fremont Economic Development</a:t>
            </a:r>
          </a:p>
          <a:p>
            <a:pPr algn="l" defTabSz="587022">
              <a:lnSpc>
                <a:spcPct val="130000"/>
              </a:lnSpc>
              <a:defRPr spc="-42" sz="2100">
                <a:solidFill>
                  <a:srgbClr val="797979"/>
                </a:solidFill>
                <a:latin typeface="Montserrat Light"/>
                <a:ea typeface="Montserrat Light"/>
                <a:cs typeface="Montserrat Light"/>
                <a:sym typeface="Montserrat Light"/>
              </a:defRPr>
            </a:pPr>
            <a:r>
              <a:t>General Assembly</a:t>
            </a:r>
          </a:p>
          <a:p>
            <a:pPr algn="l" defTabSz="587022">
              <a:lnSpc>
                <a:spcPct val="130000"/>
              </a:lnSpc>
              <a:defRPr spc="-42" sz="2100">
                <a:solidFill>
                  <a:srgbClr val="797979"/>
                </a:solidFill>
                <a:latin typeface="Montserrat Light"/>
                <a:ea typeface="Montserrat Light"/>
                <a:cs typeface="Montserrat Light"/>
                <a:sym typeface="Montserrat Light"/>
              </a:defRPr>
            </a:pPr>
            <a:r>
              <a:t>Hilton Garden Inn</a:t>
            </a:r>
          </a:p>
          <a:p>
            <a:pPr algn="l" defTabSz="587022">
              <a:lnSpc>
                <a:spcPct val="130000"/>
              </a:lnSpc>
              <a:defRPr spc="-42" sz="2100">
                <a:solidFill>
                  <a:srgbClr val="797979"/>
                </a:solidFill>
                <a:latin typeface="Montserrat Light"/>
                <a:ea typeface="Montserrat Light"/>
                <a:cs typeface="Montserrat Light"/>
                <a:sym typeface="Montserrat Light"/>
              </a:defRPr>
            </a:pPr>
            <a:r>
              <a:t>ImageSeller</a:t>
            </a:r>
          </a:p>
          <a:p>
            <a:pPr algn="l" defTabSz="587022">
              <a:lnSpc>
                <a:spcPct val="130000"/>
              </a:lnSpc>
              <a:defRPr spc="-42" sz="2100">
                <a:solidFill>
                  <a:srgbClr val="797979"/>
                </a:solidFill>
                <a:latin typeface="Montserrat Light"/>
                <a:ea typeface="Montserrat Light"/>
                <a:cs typeface="Montserrat Light"/>
                <a:sym typeface="Montserrat Light"/>
              </a:defRPr>
            </a:pPr>
            <a:r>
              <a:t>Nanno</a:t>
            </a:r>
          </a:p>
        </p:txBody>
      </p:sp>
      <p:sp>
        <p:nvSpPr>
          <p:cNvPr id="181" name="CoastalCloud…"/>
          <p:cNvSpPr txBox="1"/>
          <p:nvPr/>
        </p:nvSpPr>
        <p:spPr>
          <a:xfrm>
            <a:off x="12644974" y="7783279"/>
            <a:ext cx="3420302" cy="5182580"/>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lnSpc>
                <a:spcPct val="130000"/>
              </a:lnSpc>
              <a:defRPr spc="-42" sz="2100">
                <a:solidFill>
                  <a:srgbClr val="797979"/>
                </a:solidFill>
                <a:latin typeface="Montserrat Light"/>
                <a:ea typeface="Montserrat Light"/>
                <a:cs typeface="Montserrat Light"/>
                <a:sym typeface="Montserrat Light"/>
              </a:defRPr>
            </a:pPr>
            <a:r>
              <a:t>CoastalCloud</a:t>
            </a:r>
          </a:p>
          <a:p>
            <a:pPr algn="l" defTabSz="587022">
              <a:lnSpc>
                <a:spcPct val="130000"/>
              </a:lnSpc>
              <a:defRPr spc="-42" sz="2100">
                <a:solidFill>
                  <a:srgbClr val="797979"/>
                </a:solidFill>
                <a:latin typeface="Montserrat Light"/>
                <a:ea typeface="Montserrat Light"/>
                <a:cs typeface="Montserrat Light"/>
                <a:sym typeface="Montserrat Light"/>
              </a:defRPr>
            </a:pPr>
            <a:r>
              <a:t>Formidable</a:t>
            </a:r>
          </a:p>
          <a:p>
            <a:pPr algn="l" defTabSz="587022">
              <a:lnSpc>
                <a:spcPct val="130000"/>
              </a:lnSpc>
              <a:defRPr spc="-42" sz="2100">
                <a:solidFill>
                  <a:srgbClr val="797979"/>
                </a:solidFill>
                <a:latin typeface="Montserrat Light"/>
                <a:ea typeface="Montserrat Light"/>
                <a:cs typeface="Montserrat Light"/>
                <a:sym typeface="Montserrat Light"/>
              </a:defRPr>
            </a:pPr>
            <a:r>
              <a:t>Granicus</a:t>
            </a:r>
          </a:p>
          <a:p>
            <a:pPr algn="l" defTabSz="587022">
              <a:lnSpc>
                <a:spcPct val="130000"/>
              </a:lnSpc>
              <a:defRPr spc="-42" sz="2100">
                <a:solidFill>
                  <a:srgbClr val="797979"/>
                </a:solidFill>
                <a:latin typeface="Montserrat Light"/>
                <a:ea typeface="Montserrat Light"/>
                <a:cs typeface="Montserrat Light"/>
                <a:sym typeface="Montserrat Light"/>
              </a:defRPr>
            </a:pPr>
            <a:r>
              <a:t>Hogan Lovells</a:t>
            </a:r>
          </a:p>
          <a:p>
            <a:pPr algn="l" defTabSz="587022">
              <a:lnSpc>
                <a:spcPct val="130000"/>
              </a:lnSpc>
              <a:defRPr spc="-42" sz="2100">
                <a:solidFill>
                  <a:srgbClr val="797979"/>
                </a:solidFill>
                <a:latin typeface="Montserrat Light"/>
                <a:ea typeface="Montserrat Light"/>
                <a:cs typeface="Montserrat Light"/>
                <a:sym typeface="Montserrat Light"/>
              </a:defRPr>
            </a:pPr>
            <a:r>
              <a:t>Iterable</a:t>
            </a:r>
          </a:p>
          <a:p>
            <a:pPr algn="l" defTabSz="587022">
              <a:lnSpc>
                <a:spcPct val="130000"/>
              </a:lnSpc>
              <a:defRPr spc="-42" sz="2100">
                <a:solidFill>
                  <a:srgbClr val="797979"/>
                </a:solidFill>
                <a:latin typeface="Montserrat Light"/>
                <a:ea typeface="Montserrat Light"/>
                <a:cs typeface="Montserrat Light"/>
                <a:sym typeface="Montserrat Light"/>
              </a:defRPr>
            </a:pPr>
            <a:r>
              <a:t>Name.com</a:t>
            </a:r>
          </a:p>
          <a:p>
            <a:pPr algn="l" defTabSz="587022">
              <a:lnSpc>
                <a:spcPct val="130000"/>
              </a:lnSpc>
              <a:defRPr spc="-42" sz="2100">
                <a:solidFill>
                  <a:srgbClr val="797979"/>
                </a:solidFill>
                <a:latin typeface="Montserrat Light"/>
                <a:ea typeface="Montserrat Light"/>
                <a:cs typeface="Montserrat Light"/>
                <a:sym typeface="Montserrat Light"/>
              </a:defRPr>
            </a:pPr>
            <a:r>
              <a:t>Plante Moran</a:t>
            </a:r>
          </a:p>
          <a:p>
            <a:pPr algn="l" defTabSz="587022">
              <a:lnSpc>
                <a:spcPct val="130000"/>
              </a:lnSpc>
              <a:defRPr spc="-42" sz="2100">
                <a:solidFill>
                  <a:srgbClr val="797979"/>
                </a:solidFill>
                <a:latin typeface="Montserrat Light"/>
                <a:ea typeface="Montserrat Light"/>
                <a:cs typeface="Montserrat Light"/>
                <a:sym typeface="Montserrat Light"/>
              </a:defRPr>
            </a:pPr>
            <a:r>
              <a:t>Slifer Frampton</a:t>
            </a:r>
          </a:p>
          <a:p>
            <a:pPr algn="l" defTabSz="587022">
              <a:lnSpc>
                <a:spcPct val="130000"/>
              </a:lnSpc>
              <a:defRPr spc="-42" sz="2100">
                <a:solidFill>
                  <a:srgbClr val="797979"/>
                </a:solidFill>
                <a:latin typeface="Montserrat Light"/>
                <a:ea typeface="Montserrat Light"/>
                <a:cs typeface="Montserrat Light"/>
                <a:sym typeface="Montserrat Light"/>
              </a:defRPr>
            </a:pPr>
            <a:r>
              <a:t>Starry</a:t>
            </a:r>
          </a:p>
          <a:p>
            <a:pPr algn="l" defTabSz="587022">
              <a:lnSpc>
                <a:spcPct val="130000"/>
              </a:lnSpc>
              <a:defRPr spc="-42" sz="2100">
                <a:solidFill>
                  <a:srgbClr val="797979"/>
                </a:solidFill>
                <a:latin typeface="Montserrat Light"/>
                <a:ea typeface="Montserrat Light"/>
                <a:cs typeface="Montserrat Light"/>
                <a:sym typeface="Montserrat Light"/>
              </a:defRPr>
            </a:pPr>
            <a:r>
              <a:t>Swiftpage</a:t>
            </a:r>
          </a:p>
          <a:p>
            <a:pPr algn="l" defTabSz="587022">
              <a:lnSpc>
                <a:spcPct val="130000"/>
              </a:lnSpc>
              <a:defRPr spc="-42" sz="2100">
                <a:solidFill>
                  <a:srgbClr val="797979"/>
                </a:solidFill>
                <a:latin typeface="Montserrat Light"/>
                <a:ea typeface="Montserrat Light"/>
                <a:cs typeface="Montserrat Light"/>
                <a:sym typeface="Montserrat Light"/>
              </a:defRPr>
            </a:pPr>
            <a:r>
              <a:t>Syntropy Partners</a:t>
            </a:r>
          </a:p>
          <a:p>
            <a:pPr algn="l" defTabSz="587022">
              <a:lnSpc>
                <a:spcPct val="130000"/>
              </a:lnSpc>
              <a:defRPr spc="-42" sz="2100">
                <a:solidFill>
                  <a:srgbClr val="797979"/>
                </a:solidFill>
                <a:latin typeface="Montserrat Light"/>
                <a:ea typeface="Montserrat Light"/>
                <a:cs typeface="Montserrat Light"/>
                <a:sym typeface="Montserrat Light"/>
              </a:defRPr>
            </a:pPr>
            <a:r>
              <a:t>Yoonit Wine</a:t>
            </a:r>
          </a:p>
        </p:txBody>
      </p:sp>
      <p:sp>
        <p:nvSpPr>
          <p:cNvPr id="182" name="HEADLINE sponsors"/>
          <p:cNvSpPr txBox="1"/>
          <p:nvPr/>
        </p:nvSpPr>
        <p:spPr>
          <a:xfrm>
            <a:off x="1299641" y="679450"/>
            <a:ext cx="19362410"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HEADLINE sponsors</a:t>
            </a:r>
          </a:p>
        </p:txBody>
      </p:sp>
      <p:sp>
        <p:nvSpPr>
          <p:cNvPr id="183" name="PARTNER sponsors"/>
          <p:cNvSpPr txBox="1"/>
          <p:nvPr/>
        </p:nvSpPr>
        <p:spPr>
          <a:xfrm>
            <a:off x="1299641" y="6373541"/>
            <a:ext cx="8282503"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PARTNER sponsors</a:t>
            </a:r>
          </a:p>
        </p:txBody>
      </p:sp>
      <p:sp>
        <p:nvSpPr>
          <p:cNvPr id="184" name="MEMBER sponsors"/>
          <p:cNvSpPr txBox="1"/>
          <p:nvPr/>
        </p:nvSpPr>
        <p:spPr>
          <a:xfrm>
            <a:off x="12588382" y="6373541"/>
            <a:ext cx="8059922"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pPr/>
            <a:r>
              <a:t>MEMBER sponsors</a:t>
            </a:r>
          </a:p>
        </p:txBody>
      </p:sp>
      <p:pic>
        <p:nvPicPr>
          <p:cNvPr id="185" name="Image" descr="Image"/>
          <p:cNvPicPr>
            <a:picLocks noChangeAspect="1"/>
          </p:cNvPicPr>
          <p:nvPr/>
        </p:nvPicPr>
        <p:blipFill>
          <a:blip r:embed="rId3">
            <a:extLst/>
          </a:blip>
          <a:stretch>
            <a:fillRect/>
          </a:stretch>
        </p:blipFill>
        <p:spPr>
          <a:xfrm>
            <a:off x="1219200" y="2159000"/>
            <a:ext cx="17579665" cy="2881297"/>
          </a:xfrm>
          <a:prstGeom prst="rect">
            <a:avLst/>
          </a:prstGeom>
          <a:ln w="12700">
            <a:miter lim="400000"/>
          </a:ln>
        </p:spPr>
      </p:pic>
      <p:sp>
        <p:nvSpPr>
          <p:cNvPr id="186" name="Nix Media…"/>
          <p:cNvSpPr txBox="1"/>
          <p:nvPr/>
        </p:nvSpPr>
        <p:spPr>
          <a:xfrm>
            <a:off x="6472093" y="7781685"/>
            <a:ext cx="4264384" cy="5185768"/>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lnSpc>
                <a:spcPct val="130000"/>
              </a:lnSpc>
              <a:defRPr spc="-42" sz="2100">
                <a:solidFill>
                  <a:srgbClr val="797979"/>
                </a:solidFill>
                <a:latin typeface="Montserrat Light"/>
                <a:ea typeface="Montserrat Light"/>
                <a:cs typeface="Montserrat Light"/>
                <a:sym typeface="Montserrat Light"/>
              </a:defRPr>
            </a:pPr>
            <a:r>
              <a:t>Nix Media</a:t>
            </a:r>
          </a:p>
          <a:p>
            <a:pPr algn="l" defTabSz="587022">
              <a:lnSpc>
                <a:spcPct val="130000"/>
              </a:lnSpc>
              <a:defRPr spc="-42" sz="2100">
                <a:solidFill>
                  <a:srgbClr val="797979"/>
                </a:solidFill>
                <a:latin typeface="Montserrat Light"/>
                <a:ea typeface="Montserrat Light"/>
                <a:cs typeface="Montserrat Light"/>
                <a:sym typeface="Montserrat Light"/>
              </a:defRPr>
            </a:pPr>
            <a:r>
              <a:t>Officescapes</a:t>
            </a:r>
          </a:p>
          <a:p>
            <a:pPr algn="l" defTabSz="587022">
              <a:lnSpc>
                <a:spcPct val="130000"/>
              </a:lnSpc>
              <a:defRPr spc="-42" sz="2100">
                <a:solidFill>
                  <a:srgbClr val="797979"/>
                </a:solidFill>
                <a:latin typeface="Montserrat Light"/>
                <a:ea typeface="Montserrat Light"/>
                <a:cs typeface="Montserrat Light"/>
                <a:sym typeface="Montserrat Light"/>
              </a:defRPr>
            </a:pPr>
            <a:r>
              <a:t>Procare</a:t>
            </a:r>
          </a:p>
          <a:p>
            <a:pPr algn="l" defTabSz="587022">
              <a:lnSpc>
                <a:spcPct val="130000"/>
              </a:lnSpc>
              <a:defRPr spc="-42" sz="2100">
                <a:solidFill>
                  <a:srgbClr val="797979"/>
                </a:solidFill>
                <a:latin typeface="Montserrat Light"/>
                <a:ea typeface="Montserrat Light"/>
                <a:cs typeface="Montserrat Light"/>
                <a:sym typeface="Montserrat Light"/>
              </a:defRPr>
            </a:pPr>
            <a:r>
              <a:t>Quizlet Ridg</a:t>
            </a:r>
          </a:p>
          <a:p>
            <a:pPr algn="l" defTabSz="587022">
              <a:lnSpc>
                <a:spcPct val="130000"/>
              </a:lnSpc>
              <a:defRPr spc="-42" sz="2100">
                <a:solidFill>
                  <a:srgbClr val="797979"/>
                </a:solidFill>
                <a:latin typeface="Montserrat Light"/>
                <a:ea typeface="Montserrat Light"/>
                <a:cs typeface="Montserrat Light"/>
                <a:sym typeface="Montserrat Light"/>
              </a:defRPr>
            </a:pPr>
            <a:r>
              <a:t>Segment</a:t>
            </a:r>
          </a:p>
          <a:p>
            <a:pPr algn="l" defTabSz="587022">
              <a:lnSpc>
                <a:spcPct val="130000"/>
              </a:lnSpc>
              <a:defRPr spc="-42" sz="2100">
                <a:solidFill>
                  <a:srgbClr val="797979"/>
                </a:solidFill>
                <a:latin typeface="Montserrat Light"/>
                <a:ea typeface="Montserrat Light"/>
                <a:cs typeface="Montserrat Light"/>
                <a:sym typeface="Montserrat Light"/>
              </a:defRPr>
            </a:pPr>
            <a:r>
              <a:t>SimpleBooth</a:t>
            </a:r>
          </a:p>
          <a:p>
            <a:pPr algn="l" defTabSz="587022">
              <a:lnSpc>
                <a:spcPct val="130000"/>
              </a:lnSpc>
              <a:defRPr spc="-42" sz="2100">
                <a:solidFill>
                  <a:srgbClr val="797979"/>
                </a:solidFill>
                <a:latin typeface="Montserrat Light"/>
                <a:ea typeface="Montserrat Light"/>
                <a:cs typeface="Montserrat Light"/>
                <a:sym typeface="Montserrat Light"/>
              </a:defRPr>
            </a:pPr>
            <a:r>
              <a:t>Slalom</a:t>
            </a:r>
          </a:p>
          <a:p>
            <a:pPr algn="l" defTabSz="587022">
              <a:lnSpc>
                <a:spcPct val="130000"/>
              </a:lnSpc>
              <a:defRPr spc="-42" sz="2100">
                <a:solidFill>
                  <a:srgbClr val="797979"/>
                </a:solidFill>
                <a:latin typeface="Montserrat Light"/>
                <a:ea typeface="Montserrat Light"/>
                <a:cs typeface="Montserrat Light"/>
                <a:sym typeface="Montserrat Light"/>
              </a:defRPr>
            </a:pPr>
            <a:r>
              <a:t>Tendril / Uplight</a:t>
            </a:r>
          </a:p>
          <a:p>
            <a:pPr algn="l" defTabSz="587022">
              <a:lnSpc>
                <a:spcPct val="130000"/>
              </a:lnSpc>
              <a:defRPr spc="-42" sz="2100">
                <a:solidFill>
                  <a:srgbClr val="797979"/>
                </a:solidFill>
                <a:latin typeface="Montserrat Light"/>
                <a:ea typeface="Montserrat Light"/>
                <a:cs typeface="Montserrat Light"/>
                <a:sym typeface="Montserrat Light"/>
              </a:defRPr>
            </a:pPr>
            <a:r>
              <a:t>Test Double</a:t>
            </a:r>
          </a:p>
          <a:p>
            <a:pPr algn="l" defTabSz="587022">
              <a:lnSpc>
                <a:spcPct val="130000"/>
              </a:lnSpc>
              <a:defRPr spc="-42" sz="2100">
                <a:solidFill>
                  <a:srgbClr val="797979"/>
                </a:solidFill>
                <a:latin typeface="Montserrat Light"/>
                <a:ea typeface="Montserrat Light"/>
                <a:cs typeface="Montserrat Light"/>
                <a:sym typeface="Montserrat Light"/>
              </a:defRPr>
            </a:pPr>
            <a:r>
              <a:t>Two Parts / The Passport Program</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