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6264467"/>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4200" y="-38100"/>
            <a:ext cx="18135600" cy="12096698"/>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4488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7950200" y="1104900"/>
            <a:ext cx="17259302" cy="11506201"/>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1104900"/>
            <a:ext cx="10223500" cy="56134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681340" y="7035800"/>
            <a:ext cx="8396678" cy="5600700"/>
          </a:xfrm>
          <a:prstGeom prst="rect">
            <a:avLst/>
          </a:prstGeom>
        </p:spPr>
        <p:txBody>
          <a:bodyPr lIns="91439" tIns="45719" rIns="91439" bIns="45719" anchor="t">
            <a:noAutofit/>
          </a:bodyPr>
          <a:lstStyle/>
          <a:p>
            <a:pPr/>
          </a:p>
        </p:txBody>
      </p:sp>
      <p:sp>
        <p:nvSpPr>
          <p:cNvPr id="84" name="Image"/>
          <p:cNvSpPr/>
          <p:nvPr>
            <p:ph type="pic" sz="quarter" idx="14"/>
          </p:nvPr>
        </p:nvSpPr>
        <p:spPr>
          <a:xfrm>
            <a:off x="15290800" y="1130300"/>
            <a:ext cx="8331200" cy="5554134"/>
          </a:xfrm>
          <a:prstGeom prst="rect">
            <a:avLst/>
          </a:prstGeom>
        </p:spPr>
        <p:txBody>
          <a:bodyPr lIns="91439" tIns="45719" rIns="91439" bIns="45719" anchor="t">
            <a:noAutofit/>
          </a:bodyPr>
          <a:lstStyle/>
          <a:p>
            <a:pPr/>
          </a:p>
        </p:txBody>
      </p:sp>
      <p:sp>
        <p:nvSpPr>
          <p:cNvPr id="85" name="Image"/>
          <p:cNvSpPr/>
          <p:nvPr>
            <p:ph type="pic" idx="15"/>
          </p:nvPr>
        </p:nvSpPr>
        <p:spPr>
          <a:xfrm>
            <a:off x="-3048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hyperlink" Target="https://www.denverstartupweek.org/" TargetMode="External"/><Relationship Id="rId4" Type="http://schemas.openxmlformats.org/officeDocument/2006/relationships/hyperlink" Target="https://twitter.com/denstartupweek" TargetMode="External"/><Relationship Id="rId5" Type="http://schemas.openxmlformats.org/officeDocument/2006/relationships/image" Target="../media/image4.png"/><Relationship Id="rId6" Type="http://schemas.openxmlformats.org/officeDocument/2006/relationships/hyperlink" Target="https://www.facebook.com/DenverStartupWeek" TargetMode="External"/><Relationship Id="rId7" Type="http://schemas.openxmlformats.org/officeDocument/2006/relationships/image" Target="../media/image5.png"/><Relationship Id="rId8" Type="http://schemas.openxmlformats.org/officeDocument/2006/relationships/hyperlink" Target="https://www.linkedin.com/company/denver-startup-week/" TargetMode="External"/><Relationship Id="rId9" Type="http://schemas.openxmlformats.org/officeDocument/2006/relationships/image" Target="../media/image6.png"/><Relationship Id="rId10" Type="http://schemas.openxmlformats.org/officeDocument/2006/relationships/hyperlink" Target="https://www.youtube.com/c/denverstartupweek" TargetMode="External"/><Relationship Id="rId11" Type="http://schemas.openxmlformats.org/officeDocument/2006/relationships/image" Target="../media/image7.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1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8.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10.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1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8.png"/><Relationship Id="rId4" Type="http://schemas.openxmlformats.org/officeDocument/2006/relationships/image" Target="../media/image1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1.tif"/><Relationship Id="rId4" Type="http://schemas.openxmlformats.org/officeDocument/2006/relationships/image" Target="../media/image2.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p>
        </p:txBody>
      </p:sp>
      <p:pic>
        <p:nvPicPr>
          <p:cNvPr id="120" name="Image" descr="Image"/>
          <p:cNvPicPr>
            <a:picLocks noChangeAspect="1"/>
          </p:cNvPicPr>
          <p:nvPr/>
        </p:nvPicPr>
        <p:blipFill>
          <a:blip r:embed="rId2">
            <a:extLst/>
          </a:blip>
          <a:stretch>
            <a:fillRect/>
          </a:stretch>
        </p:blipFill>
        <p:spPr>
          <a:xfrm>
            <a:off x="1302017" y="2463708"/>
            <a:ext cx="6560140" cy="4868517"/>
          </a:xfrm>
          <a:prstGeom prst="rect">
            <a:avLst/>
          </a:prstGeom>
          <a:ln w="12700">
            <a:miter lim="400000"/>
          </a:ln>
        </p:spPr>
      </p:pic>
      <p:sp>
        <p:nvSpPr>
          <p:cNvPr id="121" name="SEP 16-20, 2019"/>
          <p:cNvSpPr txBox="1"/>
          <p:nvPr/>
        </p:nvSpPr>
        <p:spPr>
          <a:xfrm>
            <a:off x="1302017" y="9568937"/>
            <a:ext cx="4939743"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a:solidFill>
                  <a:srgbClr val="FFFFFF"/>
                </a:solidFill>
                <a:latin typeface="Helvetica"/>
                <a:ea typeface="Helvetica"/>
                <a:cs typeface="Helvetica"/>
                <a:sym typeface="Helvetica"/>
              </a:defRPr>
            </a:lvl1pPr>
          </a:lstStyle>
          <a:p>
            <a:pPr/>
            <a:r>
              <a:t>SEP 16-20, 2019</a:t>
            </a:r>
          </a:p>
        </p:txBody>
      </p:sp>
      <p:sp>
        <p:nvSpPr>
          <p:cNvPr id="122" name="DenverStartupWeek.org">
            <a:hlinkClick r:id="rId3" invalidUrl="" action="" tgtFrame="" tooltip="" history="1" highlightClick="0" endSnd="0"/>
          </p:cNvPr>
          <p:cNvSpPr txBox="1"/>
          <p:nvPr/>
        </p:nvSpPr>
        <p:spPr>
          <a:xfrm>
            <a:off x="1302017" y="10457937"/>
            <a:ext cx="392259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Helvetica"/>
                <a:ea typeface="Helvetica"/>
                <a:cs typeface="Helvetica"/>
                <a:sym typeface="Helvetica"/>
              </a:defRPr>
            </a:lvl1pPr>
          </a:lstStyle>
          <a:p>
            <a:pPr/>
            <a:r>
              <a:t>DenverStartupWeek.org</a:t>
            </a:r>
          </a:p>
        </p:txBody>
      </p:sp>
      <p:sp>
        <p:nvSpPr>
          <p:cNvPr id="123" name="#DENStartupWeek"/>
          <p:cNvSpPr txBox="1"/>
          <p:nvPr/>
        </p:nvSpPr>
        <p:spPr>
          <a:xfrm>
            <a:off x="1302017" y="10940537"/>
            <a:ext cx="311207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Helvetica"/>
                <a:ea typeface="Helvetica"/>
                <a:cs typeface="Helvetica"/>
                <a:sym typeface="Helvetica"/>
              </a:defRPr>
            </a:lvl1pPr>
          </a:lstStyle>
          <a:p>
            <a:pPr/>
            <a:r>
              <a:t>#DENStartupWeek</a:t>
            </a:r>
          </a:p>
        </p:txBody>
      </p:sp>
      <p:pic>
        <p:nvPicPr>
          <p:cNvPr id="124" name="Image" descr="Image">
            <a:hlinkClick r:id="rId4" invalidUrl="" action="" tgtFrame="" tooltip="" history="1" highlightClick="0" endSnd="0"/>
          </p:cNvPr>
          <p:cNvPicPr>
            <a:picLocks noChangeAspect="1"/>
          </p:cNvPicPr>
          <p:nvPr/>
        </p:nvPicPr>
        <p:blipFill>
          <a:blip r:embed="rId5">
            <a:extLst/>
          </a:blip>
          <a:stretch>
            <a:fillRect/>
          </a:stretch>
        </p:blipFill>
        <p:spPr>
          <a:xfrm>
            <a:off x="1365110" y="11759141"/>
            <a:ext cx="609601" cy="609592"/>
          </a:xfrm>
          <a:prstGeom prst="rect">
            <a:avLst/>
          </a:prstGeom>
          <a:ln w="12700">
            <a:miter lim="400000"/>
          </a:ln>
        </p:spPr>
      </p:pic>
      <p:pic>
        <p:nvPicPr>
          <p:cNvPr id="125" name="Image" descr="Image">
            <a:hlinkClick r:id="rId6" invalidUrl="" action="" tgtFrame="" tooltip="" history="1" highlightClick="0" endSnd="0"/>
          </p:cNvPr>
          <p:cNvPicPr>
            <a:picLocks noChangeAspect="1"/>
          </p:cNvPicPr>
          <p:nvPr/>
        </p:nvPicPr>
        <p:blipFill>
          <a:blip r:embed="rId7">
            <a:extLst/>
          </a:blip>
          <a:stretch>
            <a:fillRect/>
          </a:stretch>
        </p:blipFill>
        <p:spPr>
          <a:xfrm>
            <a:off x="2266708" y="11759141"/>
            <a:ext cx="609601" cy="609592"/>
          </a:xfrm>
          <a:prstGeom prst="rect">
            <a:avLst/>
          </a:prstGeom>
          <a:ln w="12700">
            <a:miter lim="400000"/>
          </a:ln>
        </p:spPr>
      </p:pic>
      <p:pic>
        <p:nvPicPr>
          <p:cNvPr id="126" name="Image" descr="Image">
            <a:hlinkClick r:id="rId8" invalidUrl="" action="" tgtFrame="" tooltip="" history="1" highlightClick="0" endSnd="0"/>
          </p:cNvPr>
          <p:cNvPicPr>
            <a:picLocks noChangeAspect="1"/>
          </p:cNvPicPr>
          <p:nvPr/>
        </p:nvPicPr>
        <p:blipFill>
          <a:blip r:embed="rId9">
            <a:extLst/>
          </a:blip>
          <a:stretch>
            <a:fillRect/>
          </a:stretch>
        </p:blipFill>
        <p:spPr>
          <a:xfrm>
            <a:off x="3168306" y="11759141"/>
            <a:ext cx="609601" cy="609601"/>
          </a:xfrm>
          <a:prstGeom prst="rect">
            <a:avLst/>
          </a:prstGeom>
          <a:ln w="12700">
            <a:miter lim="400000"/>
          </a:ln>
        </p:spPr>
      </p:pic>
      <p:pic>
        <p:nvPicPr>
          <p:cNvPr id="127" name="Image" descr="Image">
            <a:hlinkClick r:id="rId10" invalidUrl="" action="" tgtFrame="" tooltip="" history="1" highlightClick="0" endSnd="0"/>
          </p:cNvPr>
          <p:cNvPicPr>
            <a:picLocks noChangeAspect="1"/>
          </p:cNvPicPr>
          <p:nvPr/>
        </p:nvPicPr>
        <p:blipFill>
          <a:blip r:embed="rId11">
            <a:extLst/>
          </a:blip>
          <a:stretch>
            <a:fillRect/>
          </a:stretch>
        </p:blipFill>
        <p:spPr>
          <a:xfrm>
            <a:off x="4069903" y="11759145"/>
            <a:ext cx="609601" cy="609583"/>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p>
        </p:txBody>
      </p:sp>
      <p:pic>
        <p:nvPicPr>
          <p:cNvPr id="189"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sp>
        <p:nvSpPr>
          <p:cNvPr id="190" name="DIVERSITY, EQUITY, INCLUSION &amp; ACCESSIBILITY"/>
          <p:cNvSpPr txBox="1"/>
          <p:nvPr/>
        </p:nvSpPr>
        <p:spPr>
          <a:xfrm>
            <a:off x="1286941" y="29971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a:solidFill>
                  <a:srgbClr val="4FE4E7"/>
                </a:solidFill>
                <a:latin typeface="Helvetica"/>
                <a:ea typeface="Helvetica"/>
                <a:cs typeface="Helvetica"/>
                <a:sym typeface="Helvetica"/>
              </a:defRPr>
            </a:lvl1pPr>
          </a:lstStyle>
          <a:p>
            <a:pPr/>
            <a:r>
              <a:t>DIVERSITY, EQUITY, INCLUSION &amp; ACCESSIBILITY</a:t>
            </a:r>
          </a:p>
        </p:txBody>
      </p:sp>
      <p:pic>
        <p:nvPicPr>
          <p:cNvPr id="191" name="Image" descr="Image"/>
          <p:cNvPicPr>
            <a:picLocks noChangeAspect="1"/>
          </p:cNvPicPr>
          <p:nvPr/>
        </p:nvPicPr>
        <p:blipFill>
          <a:blip r:embed="rId3">
            <a:extLst/>
          </a:blip>
          <a:stretch>
            <a:fillRect/>
          </a:stretch>
        </p:blipFill>
        <p:spPr>
          <a:xfrm>
            <a:off x="21971674" y="429050"/>
            <a:ext cx="1892301" cy="1851439"/>
          </a:xfrm>
          <a:prstGeom prst="rect">
            <a:avLst/>
          </a:prstGeom>
          <a:ln w="12700">
            <a:miter lim="400000"/>
          </a:ln>
        </p:spPr>
      </p:pic>
      <p:sp>
        <p:nvSpPr>
          <p:cNvPr id="192" name="At Denver Startup Week we strive to make all of our sessions a space where attendees can connect, learn, and grow — regardless of gender identity, gender expression, race, ability, sexual orientation, and the combination of those identities.…"/>
          <p:cNvSpPr txBox="1"/>
          <p:nvPr/>
        </p:nvSpPr>
        <p:spPr>
          <a:xfrm>
            <a:off x="1286941" y="4573618"/>
            <a:ext cx="21784718" cy="447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pc="-72" sz="3600">
                <a:solidFill>
                  <a:srgbClr val="FFFFFF"/>
                </a:solidFill>
                <a:latin typeface="Helvetica"/>
                <a:ea typeface="Helvetica"/>
                <a:cs typeface="Helvetica"/>
                <a:sym typeface="Helvetica"/>
              </a:defRPr>
            </a:pPr>
            <a:r>
              <a:t>At Denver Startup Week we strive to make all of our sessions a space where attendees can connect, learn, and grow — regardless of gender identity, gender expression, race, ability, sexual orientation, and the combination of those identities.</a:t>
            </a:r>
          </a:p>
          <a:p>
            <a:pPr algn="l">
              <a:defRPr spc="-72" sz="3600">
                <a:solidFill>
                  <a:srgbClr val="FFFFFF"/>
                </a:solidFill>
                <a:latin typeface="Helvetica"/>
                <a:ea typeface="Helvetica"/>
                <a:cs typeface="Helvetica"/>
                <a:sym typeface="Helvetica"/>
              </a:defRPr>
            </a:pPr>
          </a:p>
          <a:p>
            <a:pPr algn="l">
              <a:defRPr spc="-72" sz="3600">
                <a:solidFill>
                  <a:srgbClr val="FFFFFF"/>
                </a:solidFill>
                <a:latin typeface="Helvetica"/>
                <a:ea typeface="Helvetica"/>
                <a:cs typeface="Helvetica"/>
                <a:sym typeface="Helvetica"/>
              </a:defRPr>
            </a:pPr>
            <a:r>
              <a:t>As you leave today and throughout the week, introduce yourself to someone who doesn’t look like you or who may identify differently than you.</a:t>
            </a:r>
          </a:p>
          <a:p>
            <a:pPr algn="l">
              <a:defRPr spc="-72" sz="3600">
                <a:solidFill>
                  <a:srgbClr val="FFFFFF"/>
                </a:solidFill>
                <a:latin typeface="Helvetica"/>
                <a:ea typeface="Helvetica"/>
                <a:cs typeface="Helvetica"/>
                <a:sym typeface="Helvetica"/>
              </a:defRPr>
            </a:pPr>
          </a:p>
        </p:txBody>
      </p:sp>
      <p:sp>
        <p:nvSpPr>
          <p:cNvPr id="193" name="#DENStartupWeek"/>
          <p:cNvSpPr txBox="1"/>
          <p:nvPr/>
        </p:nvSpPr>
        <p:spPr>
          <a:xfrm>
            <a:off x="1302017" y="12741926"/>
            <a:ext cx="311207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Helvetica"/>
                <a:ea typeface="Helvetica"/>
                <a:cs typeface="Helvetica"/>
                <a:sym typeface="Helvetica"/>
              </a:defRPr>
            </a:lvl1pPr>
          </a:lstStyle>
          <a:p>
            <a:pPr/>
            <a:r>
              <a:t>#DENStartupWeek</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Line"/>
          <p:cNvSpPr/>
          <p:nvPr/>
        </p:nvSpPr>
        <p:spPr>
          <a:xfrm>
            <a:off x="1290335" y="6677485"/>
            <a:ext cx="21777929" cy="1"/>
          </a:xfrm>
          <a:prstGeom prst="line">
            <a:avLst/>
          </a:prstGeom>
          <a:ln w="12700">
            <a:solidFill>
              <a:srgbClr val="A6AAA9"/>
            </a:solidFill>
            <a:custDash>
              <a:ds d="600000" sp="600000"/>
            </a:custDash>
            <a:miter lim="400000"/>
          </a:ln>
        </p:spPr>
        <p:txBody>
          <a:bodyPr lIns="50800" tIns="50800" rIns="50800" bIns="50800" anchor="ctr"/>
          <a:lstStyle/>
          <a:p>
            <a:pPr>
              <a:defRPr sz="3200"/>
            </a:pPr>
          </a:p>
        </p:txBody>
      </p:sp>
      <p:sp>
        <p:nvSpPr>
          <p:cNvPr id="130" name="TITLE of PRESENTATION"/>
          <p:cNvSpPr txBox="1"/>
          <p:nvPr/>
        </p:nvSpPr>
        <p:spPr>
          <a:xfrm>
            <a:off x="1286941" y="5509085"/>
            <a:ext cx="21784718"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sz="6000">
                <a:solidFill>
                  <a:srgbClr val="265A69"/>
                </a:solidFill>
                <a:latin typeface="Helvetica"/>
                <a:ea typeface="Helvetica"/>
                <a:cs typeface="Helvetica"/>
                <a:sym typeface="Helvetica"/>
              </a:defRPr>
            </a:lvl1pPr>
          </a:lstStyle>
          <a:p>
            <a:pPr/>
            <a:r>
              <a:t>TITLE of PRESENTATION</a:t>
            </a:r>
          </a:p>
        </p:txBody>
      </p:sp>
      <p:sp>
        <p:nvSpPr>
          <p:cNvPr id="131" name="Person Namehere…"/>
          <p:cNvSpPr txBox="1"/>
          <p:nvPr/>
        </p:nvSpPr>
        <p:spPr>
          <a:xfrm>
            <a:off x="1312341" y="7022003"/>
            <a:ext cx="21784718" cy="1163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pc="-64" sz="3200">
                <a:solidFill>
                  <a:srgbClr val="4FE4E7"/>
                </a:solidFill>
                <a:latin typeface="Helvetica"/>
                <a:ea typeface="Helvetica"/>
                <a:cs typeface="Helvetica"/>
                <a:sym typeface="Helvetica"/>
              </a:defRPr>
            </a:pPr>
            <a:r>
              <a:t>Person Namehere</a:t>
            </a:r>
          </a:p>
          <a:p>
            <a:pPr algn="l">
              <a:lnSpc>
                <a:spcPct val="120000"/>
              </a:lnSpc>
              <a:defRPr spc="-64" sz="3200">
                <a:solidFill>
                  <a:srgbClr val="4FE4E7"/>
                </a:solidFill>
                <a:latin typeface="Helvetica"/>
                <a:ea typeface="Helvetica"/>
                <a:cs typeface="Helvetica"/>
                <a:sym typeface="Helvetica"/>
              </a:defRPr>
            </a:pPr>
            <a:r>
              <a:t>08/26/2019</a:t>
            </a:r>
          </a:p>
        </p:txBody>
      </p:sp>
      <p:pic>
        <p:nvPicPr>
          <p:cNvPr id="132" name="Image" descr="Image"/>
          <p:cNvPicPr>
            <a:picLocks noChangeAspect="1"/>
          </p:cNvPicPr>
          <p:nvPr/>
        </p:nvPicPr>
        <p:blipFill>
          <a:blip r:embed="rId2">
            <a:extLst/>
          </a:blip>
          <a:stretch>
            <a:fillRect/>
          </a:stretch>
        </p:blipFill>
        <p:spPr>
          <a:xfrm>
            <a:off x="1241297" y="429050"/>
            <a:ext cx="1896277" cy="1855332"/>
          </a:xfrm>
          <a:prstGeom prst="rect">
            <a:avLst/>
          </a:prstGeom>
          <a:ln w="12700">
            <a:miter lim="400000"/>
          </a:ln>
        </p:spPr>
      </p:pic>
      <p:pic>
        <p:nvPicPr>
          <p:cNvPr id="133" name="Image" descr="Image"/>
          <p:cNvPicPr>
            <a:picLocks noChangeAspect="1"/>
          </p:cNvPicPr>
          <p:nvPr/>
        </p:nvPicPr>
        <p:blipFill>
          <a:blip r:embed="rId3">
            <a:extLst/>
          </a:blip>
          <a:stretch>
            <a:fillRect/>
          </a:stretch>
        </p:blipFill>
        <p:spPr>
          <a:xfrm>
            <a:off x="-562325" y="8182420"/>
            <a:ext cx="29292991" cy="553238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5"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36" name="Image" descr="Image"/>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37" name="Headline Text"/>
          <p:cNvSpPr txBox="1"/>
          <p:nvPr/>
        </p:nvSpPr>
        <p:spPr>
          <a:xfrm>
            <a:off x="1286941" y="29971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a:solidFill>
                  <a:srgbClr val="265A69"/>
                </a:solidFill>
                <a:latin typeface="Helvetica"/>
                <a:ea typeface="Helvetica"/>
                <a:cs typeface="Helvetica"/>
                <a:sym typeface="Helvetica"/>
              </a:defRPr>
            </a:lvl1pPr>
          </a:lstStyle>
          <a:p>
            <a:pPr/>
            <a:r>
              <a:t>Headline Text</a:t>
            </a:r>
          </a:p>
        </p:txBody>
      </p:sp>
      <p:sp>
        <p:nvSpPr>
          <p:cNvPr id="138" name="Lorem ipsum dolere sit met nonummy consecuter es quid. Lorem ipsum dolere sit met nonummy consecuter es quid. Lorem ipsum dolere sit met nonummy consecuter es quid. Lorem ipsum dolere sit met nonummy consecuter es quid."/>
          <p:cNvSpPr txBox="1"/>
          <p:nvPr/>
        </p:nvSpPr>
        <p:spPr>
          <a:xfrm>
            <a:off x="1286941" y="4573618"/>
            <a:ext cx="21784718"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797979"/>
                </a:solidFill>
                <a:latin typeface="Helvetica"/>
                <a:ea typeface="Helvetica"/>
                <a:cs typeface="Helvetica"/>
                <a:sym typeface="Helvetica"/>
              </a:defRPr>
            </a:lvl1pPr>
          </a:lstStyle>
          <a:p>
            <a:pPr/>
            <a:r>
              <a:t>Lorem ipsum dolere sit met nonummy consecuter es quid. Lorem ipsum dolere sit met nonummy consecuter es quid. Lorem ipsum dolere sit met nonummy consecuter es quid. Lorem ipsum dolere sit met nonummy consecuter es quid.</a:t>
            </a:r>
          </a:p>
        </p:txBody>
      </p:sp>
      <p:sp>
        <p:nvSpPr>
          <p:cNvPr id="139" name="#DENStartupWeek"/>
          <p:cNvSpPr txBox="1"/>
          <p:nvPr/>
        </p:nvSpPr>
        <p:spPr>
          <a:xfrm>
            <a:off x="1302017" y="12741926"/>
            <a:ext cx="311207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Helvetica"/>
                <a:ea typeface="Helvetica"/>
                <a:cs typeface="Helvetica"/>
                <a:sym typeface="Helvetica"/>
              </a:defRPr>
            </a:lvl1pPr>
          </a:lstStyle>
          <a:p>
            <a:pPr/>
            <a:r>
              <a:t>#DENStartupWeek</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p>
        </p:txBody>
      </p:sp>
      <p:pic>
        <p:nvPicPr>
          <p:cNvPr id="142"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sp>
        <p:nvSpPr>
          <p:cNvPr id="143" name="Headline Text"/>
          <p:cNvSpPr txBox="1"/>
          <p:nvPr/>
        </p:nvSpPr>
        <p:spPr>
          <a:xfrm>
            <a:off x="1286941" y="29971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a:solidFill>
                  <a:srgbClr val="4FE4E7"/>
                </a:solidFill>
                <a:latin typeface="Helvetica"/>
                <a:ea typeface="Helvetica"/>
                <a:cs typeface="Helvetica"/>
                <a:sym typeface="Helvetica"/>
              </a:defRPr>
            </a:lvl1pPr>
          </a:lstStyle>
          <a:p>
            <a:pPr/>
            <a:r>
              <a:t>Headline Text</a:t>
            </a:r>
          </a:p>
        </p:txBody>
      </p:sp>
      <p:sp>
        <p:nvSpPr>
          <p:cNvPr id="144" name="Lorem ipsum dolere sit met nonummy consecuter es quid. Lorem ipsum dolere sit met nonummy consecuter es quid. Lorem ipsum dolere sit met nonummy consecuter es quid. Lorem ipsum dolere sit met nonummy consecuter es quid."/>
          <p:cNvSpPr txBox="1"/>
          <p:nvPr/>
        </p:nvSpPr>
        <p:spPr>
          <a:xfrm>
            <a:off x="1286941" y="4573618"/>
            <a:ext cx="21784718"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FFFFFF"/>
                </a:solidFill>
                <a:latin typeface="Helvetica"/>
                <a:ea typeface="Helvetica"/>
                <a:cs typeface="Helvetica"/>
                <a:sym typeface="Helvetica"/>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45" name="Image" descr="Image"/>
          <p:cNvPicPr>
            <a:picLocks noChangeAspect="1"/>
          </p:cNvPicPr>
          <p:nvPr/>
        </p:nvPicPr>
        <p:blipFill>
          <a:blip r:embed="rId3">
            <a:extLst/>
          </a:blip>
          <a:stretch>
            <a:fillRect/>
          </a:stretch>
        </p:blipFill>
        <p:spPr>
          <a:xfrm>
            <a:off x="21971674" y="429050"/>
            <a:ext cx="1892301" cy="1851439"/>
          </a:xfrm>
          <a:prstGeom prst="rect">
            <a:avLst/>
          </a:prstGeom>
          <a:ln w="12700">
            <a:miter lim="400000"/>
          </a:ln>
        </p:spPr>
      </p:pic>
      <p:sp>
        <p:nvSpPr>
          <p:cNvPr id="146" name="#DENStartupWeek"/>
          <p:cNvSpPr txBox="1"/>
          <p:nvPr/>
        </p:nvSpPr>
        <p:spPr>
          <a:xfrm>
            <a:off x="1302017" y="12741926"/>
            <a:ext cx="311207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Helvetica"/>
                <a:ea typeface="Helvetica"/>
                <a:cs typeface="Helvetica"/>
                <a:sym typeface="Helvetica"/>
              </a:defRPr>
            </a:lvl1pPr>
          </a:lstStyle>
          <a:p>
            <a:pPr/>
            <a:r>
              <a:t>#DENStartupWeek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8"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49" name="Image" descr="Image"/>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50" name="Bullet ipsum dolor sit amet nonummy consecuter…"/>
          <p:cNvSpPr txBox="1"/>
          <p:nvPr/>
        </p:nvSpPr>
        <p:spPr>
          <a:xfrm>
            <a:off x="1286941" y="4573618"/>
            <a:ext cx="21784718" cy="414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228600" indent="-228600" algn="l">
              <a:spcBef>
                <a:spcPts val="2000"/>
              </a:spcBef>
              <a:buClr>
                <a:srgbClr val="797979"/>
              </a:buClr>
              <a:buSzPct val="100000"/>
              <a:buChar char="-"/>
              <a:defRPr spc="-72" sz="3600">
                <a:solidFill>
                  <a:srgbClr val="797979"/>
                </a:solidFill>
                <a:latin typeface="Helvetica"/>
                <a:ea typeface="Helvetica"/>
                <a:cs typeface="Helvetica"/>
                <a:sym typeface="Helvetica"/>
              </a:defRPr>
            </a:pPr>
            <a:r>
              <a:t>Bullet ipsum dolor sit amet nonummy consecuter</a:t>
            </a:r>
          </a:p>
          <a:p>
            <a:pPr marL="228600" indent="-228600" algn="l">
              <a:spcBef>
                <a:spcPts val="2000"/>
              </a:spcBef>
              <a:buClr>
                <a:srgbClr val="797979"/>
              </a:buClr>
              <a:buSzPct val="100000"/>
              <a:buChar char="-"/>
              <a:defRPr spc="-72" sz="3600">
                <a:solidFill>
                  <a:srgbClr val="797979"/>
                </a:solidFill>
                <a:latin typeface="Helvetica"/>
                <a:ea typeface="Helvetica"/>
                <a:cs typeface="Helvetica"/>
                <a:sym typeface="Helvetica"/>
              </a:defRPr>
            </a:pPr>
            <a:r>
              <a:t>Bullet ipsum dolor sit amet nonummy consecuter. Lorem ipsum dolere adscpecit nomen es quid consecuter. Lorem ipsum dolere adscpecit nomen es quid consecuter.</a:t>
            </a:r>
          </a:p>
          <a:p>
            <a:pPr marL="228600" indent="-228600" algn="l">
              <a:spcBef>
                <a:spcPts val="2000"/>
              </a:spcBef>
              <a:buClr>
                <a:srgbClr val="797979"/>
              </a:buClr>
              <a:buSzPct val="100000"/>
              <a:buChar char="-"/>
              <a:defRPr spc="-72" sz="3600">
                <a:solidFill>
                  <a:srgbClr val="797979"/>
                </a:solidFill>
                <a:latin typeface="Helvetica"/>
                <a:ea typeface="Helvetica"/>
                <a:cs typeface="Helvetica"/>
                <a:sym typeface="Helvetica"/>
              </a:defRPr>
            </a:pPr>
            <a:r>
              <a:t>Bullet ipsum dolor sit amet nonummy consecuter</a:t>
            </a:r>
          </a:p>
          <a:p>
            <a:pPr marL="228600" indent="-228600" algn="l">
              <a:spcBef>
                <a:spcPts val="2000"/>
              </a:spcBef>
              <a:buClr>
                <a:srgbClr val="797979"/>
              </a:buClr>
              <a:buSzPct val="100000"/>
              <a:buChar char="-"/>
              <a:defRPr spc="-72" sz="3600">
                <a:solidFill>
                  <a:srgbClr val="797979"/>
                </a:solidFill>
                <a:latin typeface="Helvetica"/>
                <a:ea typeface="Helvetica"/>
                <a:cs typeface="Helvetica"/>
                <a:sym typeface="Helvetica"/>
              </a:defRPr>
            </a:pPr>
            <a:r>
              <a:t>Bullet ipsum dolor sit amet nonummy consecuter. Lorem ipsum dolere adscpecit nomen es quid consecuter. Lorem ipsum dolere adscpecit nomen es quid consecuter.</a:t>
            </a:r>
          </a:p>
        </p:txBody>
      </p:sp>
      <p:sp>
        <p:nvSpPr>
          <p:cNvPr id="151" name="Headline Text"/>
          <p:cNvSpPr txBox="1"/>
          <p:nvPr/>
        </p:nvSpPr>
        <p:spPr>
          <a:xfrm>
            <a:off x="1286941" y="29971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a:solidFill>
                  <a:srgbClr val="265A69"/>
                </a:solidFill>
                <a:latin typeface="Helvetica"/>
                <a:ea typeface="Helvetica"/>
                <a:cs typeface="Helvetica"/>
                <a:sym typeface="Helvetica"/>
              </a:defRPr>
            </a:lvl1pPr>
          </a:lstStyle>
          <a:p>
            <a:pPr/>
            <a:r>
              <a:t>Headline Text</a:t>
            </a:r>
          </a:p>
        </p:txBody>
      </p:sp>
      <p:sp>
        <p:nvSpPr>
          <p:cNvPr id="152" name="#DENStartupWeek"/>
          <p:cNvSpPr txBox="1"/>
          <p:nvPr/>
        </p:nvSpPr>
        <p:spPr>
          <a:xfrm>
            <a:off x="1302017" y="12741926"/>
            <a:ext cx="311207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Helvetica"/>
                <a:ea typeface="Helvetica"/>
                <a:cs typeface="Helvetica"/>
                <a:sym typeface="Helvetica"/>
              </a:defRPr>
            </a:lvl1pPr>
          </a:lstStyle>
          <a:p>
            <a:pPr/>
            <a:r>
              <a:t>#DENStartupWeek</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p>
        </p:txBody>
      </p:sp>
      <p:pic>
        <p:nvPicPr>
          <p:cNvPr id="155"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56" name="Image" descr="Image"/>
          <p:cNvPicPr>
            <a:picLocks noChangeAspect="1"/>
          </p:cNvPicPr>
          <p:nvPr/>
        </p:nvPicPr>
        <p:blipFill>
          <a:blip r:embed="rId3">
            <a:extLst/>
          </a:blip>
          <a:stretch>
            <a:fillRect/>
          </a:stretch>
        </p:blipFill>
        <p:spPr>
          <a:xfrm>
            <a:off x="21971674" y="429050"/>
            <a:ext cx="1892301" cy="1851439"/>
          </a:xfrm>
          <a:prstGeom prst="rect">
            <a:avLst/>
          </a:prstGeom>
          <a:ln w="12700">
            <a:miter lim="400000"/>
          </a:ln>
        </p:spPr>
      </p:pic>
      <p:sp>
        <p:nvSpPr>
          <p:cNvPr id="157" name="Bullet ipsum dolor sit amet nonummy consecuter…"/>
          <p:cNvSpPr txBox="1"/>
          <p:nvPr/>
        </p:nvSpPr>
        <p:spPr>
          <a:xfrm>
            <a:off x="1286941" y="4573618"/>
            <a:ext cx="21784718" cy="414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228600" indent="-228600" algn="l">
              <a:spcBef>
                <a:spcPts val="2000"/>
              </a:spcBef>
              <a:buClr>
                <a:srgbClr val="797979"/>
              </a:buClr>
              <a:buSzPct val="100000"/>
              <a:buChar char="-"/>
              <a:defRPr spc="-72" sz="3600">
                <a:solidFill>
                  <a:srgbClr val="FFFFFF"/>
                </a:solidFill>
                <a:latin typeface="Helvetica"/>
                <a:ea typeface="Helvetica"/>
                <a:cs typeface="Helvetica"/>
                <a:sym typeface="Helvetica"/>
              </a:defRPr>
            </a:pPr>
            <a:r>
              <a:t>Bullet ipsum dolor sit amet nonummy consecuter</a:t>
            </a:r>
          </a:p>
          <a:p>
            <a:pPr marL="228600" indent="-228600" algn="l">
              <a:spcBef>
                <a:spcPts val="2000"/>
              </a:spcBef>
              <a:buClr>
                <a:srgbClr val="797979"/>
              </a:buClr>
              <a:buSzPct val="100000"/>
              <a:buChar char="-"/>
              <a:defRPr spc="-72" sz="3600">
                <a:solidFill>
                  <a:srgbClr val="FFFFFF"/>
                </a:solidFill>
                <a:latin typeface="Helvetica"/>
                <a:ea typeface="Helvetica"/>
                <a:cs typeface="Helvetica"/>
                <a:sym typeface="Helvetica"/>
              </a:defRPr>
            </a:pPr>
            <a:r>
              <a:t>Bullet ipsum dolor sit amet nonummy consecuter. Lorem ipsum dolere adscpecit nomen es quid consecuter. Lorem ipsum dolere adscpecit nomen es quid consecuter.</a:t>
            </a:r>
          </a:p>
          <a:p>
            <a:pPr marL="228600" indent="-228600" algn="l">
              <a:spcBef>
                <a:spcPts val="2000"/>
              </a:spcBef>
              <a:buClr>
                <a:srgbClr val="797979"/>
              </a:buClr>
              <a:buSzPct val="100000"/>
              <a:buChar char="-"/>
              <a:defRPr spc="-72" sz="3600">
                <a:solidFill>
                  <a:srgbClr val="FFFFFF"/>
                </a:solidFill>
                <a:latin typeface="Helvetica"/>
                <a:ea typeface="Helvetica"/>
                <a:cs typeface="Helvetica"/>
                <a:sym typeface="Helvetica"/>
              </a:defRPr>
            </a:pPr>
            <a:r>
              <a:t>Bullet ipsum dolor sit amet nonummy consecuter</a:t>
            </a:r>
          </a:p>
          <a:p>
            <a:pPr marL="228600" indent="-228600" algn="l">
              <a:spcBef>
                <a:spcPts val="2000"/>
              </a:spcBef>
              <a:buClr>
                <a:srgbClr val="797979"/>
              </a:buClr>
              <a:buSzPct val="100000"/>
              <a:buChar char="-"/>
              <a:defRPr spc="-72" sz="3600">
                <a:solidFill>
                  <a:srgbClr val="FFFFFF"/>
                </a:solidFill>
                <a:latin typeface="Helvetica"/>
                <a:ea typeface="Helvetica"/>
                <a:cs typeface="Helvetica"/>
                <a:sym typeface="Helvetica"/>
              </a:defRPr>
            </a:pPr>
            <a:r>
              <a:t>Bullet ipsum dolor sit amet nonummy consecuter. Lorem ipsum dolere adscpecit nomen es quid consecuter. Lorem ipsum dolere adscpecit nomen es quid consecuter.</a:t>
            </a:r>
          </a:p>
        </p:txBody>
      </p:sp>
      <p:sp>
        <p:nvSpPr>
          <p:cNvPr id="158" name="Headline Text"/>
          <p:cNvSpPr txBox="1"/>
          <p:nvPr/>
        </p:nvSpPr>
        <p:spPr>
          <a:xfrm>
            <a:off x="1286941" y="29971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a:solidFill>
                  <a:srgbClr val="4FE4E7"/>
                </a:solidFill>
                <a:latin typeface="Helvetica"/>
                <a:ea typeface="Helvetica"/>
                <a:cs typeface="Helvetica"/>
                <a:sym typeface="Helvetica"/>
              </a:defRPr>
            </a:lvl1pPr>
          </a:lstStyle>
          <a:p>
            <a:pPr/>
            <a:r>
              <a:t>Headline Text</a:t>
            </a:r>
          </a:p>
        </p:txBody>
      </p:sp>
      <p:sp>
        <p:nvSpPr>
          <p:cNvPr id="159" name="#DENStartupWeek"/>
          <p:cNvSpPr txBox="1"/>
          <p:nvPr/>
        </p:nvSpPr>
        <p:spPr>
          <a:xfrm>
            <a:off x="1302017" y="12741926"/>
            <a:ext cx="311207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Helvetica"/>
                <a:ea typeface="Helvetica"/>
                <a:cs typeface="Helvetica"/>
                <a:sym typeface="Helvetica"/>
              </a:defRPr>
            </a:lvl1pPr>
          </a:lstStyle>
          <a:p>
            <a:pPr/>
            <a:r>
              <a:t>#DENStartupWeek</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1" name="Image" descr="Image"/>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62" name="Image" descr="Image"/>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63" name="Lorem ipsum dolere sit met nonummy consecuter es quid. Lorem ipsum dolere sit met nonummy consecuter es quid. Lorem ipsum dolere sit met nonummy consecuter es quid. Lorem ipsum dolere sit met nonummy consecuter es quid."/>
          <p:cNvSpPr txBox="1"/>
          <p:nvPr/>
        </p:nvSpPr>
        <p:spPr>
          <a:xfrm>
            <a:off x="12353552" y="4573618"/>
            <a:ext cx="10490053"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797979"/>
                </a:solidFill>
                <a:latin typeface="Helvetica"/>
                <a:ea typeface="Helvetica"/>
                <a:cs typeface="Helvetica"/>
                <a:sym typeface="Helvetica"/>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64" name="Screen Shot 2016-07-27 at 10.45.56 PM.png" descr="Screen Shot 2016-07-27 at 10.45.56 PM.png"/>
          <p:cNvPicPr>
            <a:picLocks noChangeAspect="1"/>
          </p:cNvPicPr>
          <p:nvPr/>
        </p:nvPicPr>
        <p:blipFill>
          <a:blip r:embed="rId4">
            <a:extLst/>
          </a:blip>
          <a:srcRect l="34701" t="0" r="129" b="0"/>
          <a:stretch>
            <a:fillRect/>
          </a:stretch>
        </p:blipFill>
        <p:spPr>
          <a:xfrm>
            <a:off x="1279128" y="3194050"/>
            <a:ext cx="10490049" cy="6219239"/>
          </a:xfrm>
          <a:prstGeom prst="rect">
            <a:avLst/>
          </a:prstGeom>
          <a:ln w="12700">
            <a:miter lim="400000"/>
          </a:ln>
        </p:spPr>
      </p:pic>
      <p:sp>
        <p:nvSpPr>
          <p:cNvPr id="165" name="Headline Text"/>
          <p:cNvSpPr txBox="1"/>
          <p:nvPr/>
        </p:nvSpPr>
        <p:spPr>
          <a:xfrm>
            <a:off x="12399441" y="2997199"/>
            <a:ext cx="10490053"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a:solidFill>
                  <a:srgbClr val="265A69"/>
                </a:solidFill>
                <a:latin typeface="Helvetica"/>
                <a:ea typeface="Helvetica"/>
                <a:cs typeface="Helvetica"/>
                <a:sym typeface="Helvetica"/>
              </a:defRPr>
            </a:lvl1pPr>
          </a:lstStyle>
          <a:p>
            <a:pPr/>
            <a:r>
              <a:t>Headline Text</a:t>
            </a:r>
          </a:p>
        </p:txBody>
      </p:sp>
      <p:sp>
        <p:nvSpPr>
          <p:cNvPr id="166" name="#DENStartupWeek"/>
          <p:cNvSpPr txBox="1"/>
          <p:nvPr/>
        </p:nvSpPr>
        <p:spPr>
          <a:xfrm>
            <a:off x="1302017" y="12741926"/>
            <a:ext cx="311207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800">
                <a:solidFill>
                  <a:srgbClr val="4FE4E7"/>
                </a:solidFill>
                <a:latin typeface="Helvetica"/>
                <a:ea typeface="Helvetica"/>
                <a:cs typeface="Helvetica"/>
                <a:sym typeface="Helvetica"/>
              </a:defRPr>
            </a:lvl1pPr>
          </a:lstStyle>
          <a:p>
            <a:pPr/>
            <a:r>
              <a:t>#DENStartupWeek</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Line"/>
          <p:cNvSpPr/>
          <p:nvPr/>
        </p:nvSpPr>
        <p:spPr>
          <a:xfrm>
            <a:off x="1283985" y="1727200"/>
            <a:ext cx="19362409" cy="0"/>
          </a:xfrm>
          <a:prstGeom prst="line">
            <a:avLst/>
          </a:prstGeom>
          <a:ln w="12700">
            <a:solidFill>
              <a:srgbClr val="C3C3BE"/>
            </a:solidFill>
            <a:miter lim="400000"/>
          </a:ln>
        </p:spPr>
        <p:txBody>
          <a:bodyPr lIns="50800" tIns="50800" rIns="50800" bIns="50800" anchor="ctr"/>
          <a:lstStyle/>
          <a:p>
            <a:pPr>
              <a:defRPr sz="3200"/>
            </a:pPr>
          </a:p>
        </p:txBody>
      </p:sp>
      <p:sp>
        <p:nvSpPr>
          <p:cNvPr id="169" name="Line"/>
          <p:cNvSpPr/>
          <p:nvPr/>
        </p:nvSpPr>
        <p:spPr>
          <a:xfrm>
            <a:off x="1283985" y="8531225"/>
            <a:ext cx="19362409" cy="0"/>
          </a:xfrm>
          <a:prstGeom prst="line">
            <a:avLst/>
          </a:prstGeom>
          <a:ln w="12700">
            <a:solidFill>
              <a:srgbClr val="C3C3BE"/>
            </a:solidFill>
            <a:miter lim="400000"/>
          </a:ln>
        </p:spPr>
        <p:txBody>
          <a:bodyPr lIns="50800" tIns="50800" rIns="50800" bIns="50800" anchor="ctr"/>
          <a:lstStyle/>
          <a:p>
            <a:pPr>
              <a:defRPr sz="3200"/>
            </a:pPr>
          </a:p>
        </p:txBody>
      </p:sp>
      <p:pic>
        <p:nvPicPr>
          <p:cNvPr id="170" name="Image" descr="Image"/>
          <p:cNvPicPr>
            <a:picLocks noChangeAspect="1"/>
          </p:cNvPicPr>
          <p:nvPr/>
        </p:nvPicPr>
        <p:blipFill>
          <a:blip r:embed="rId2">
            <a:extLst/>
          </a:blip>
          <a:stretch>
            <a:fillRect/>
          </a:stretch>
        </p:blipFill>
        <p:spPr>
          <a:xfrm>
            <a:off x="21967697" y="429050"/>
            <a:ext cx="1896277" cy="1855332"/>
          </a:xfrm>
          <a:prstGeom prst="rect">
            <a:avLst/>
          </a:prstGeom>
          <a:ln w="12700">
            <a:miter lim="400000"/>
          </a:ln>
        </p:spPr>
      </p:pic>
      <p:sp>
        <p:nvSpPr>
          <p:cNvPr id="171" name="Title sponsors"/>
          <p:cNvSpPr txBox="1"/>
          <p:nvPr/>
        </p:nvSpPr>
        <p:spPr>
          <a:xfrm>
            <a:off x="1299641" y="685799"/>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a:solidFill>
                  <a:srgbClr val="4FE4E7"/>
                </a:solidFill>
                <a:latin typeface="Helvetica"/>
                <a:ea typeface="Helvetica"/>
                <a:cs typeface="Helvetica"/>
                <a:sym typeface="Helvetica"/>
              </a:defRPr>
            </a:lvl1pPr>
          </a:lstStyle>
          <a:p>
            <a:pPr/>
            <a:r>
              <a:t>Title sponsors</a:t>
            </a:r>
          </a:p>
        </p:txBody>
      </p:sp>
      <p:sp>
        <p:nvSpPr>
          <p:cNvPr id="172" name="TRACK sponsors"/>
          <p:cNvSpPr txBox="1"/>
          <p:nvPr/>
        </p:nvSpPr>
        <p:spPr>
          <a:xfrm>
            <a:off x="1299641" y="7489824"/>
            <a:ext cx="21784718"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a:solidFill>
                  <a:srgbClr val="4FE4E7"/>
                </a:solidFill>
                <a:latin typeface="Helvetica"/>
                <a:ea typeface="Helvetica"/>
                <a:cs typeface="Helvetica"/>
                <a:sym typeface="Helvetica"/>
              </a:defRPr>
            </a:lvl1pPr>
          </a:lstStyle>
          <a:p>
            <a:pPr/>
            <a:r>
              <a:t>TRACK sponsors</a:t>
            </a:r>
          </a:p>
        </p:txBody>
      </p:sp>
      <p:pic>
        <p:nvPicPr>
          <p:cNvPr id="173" name="Image" descr="Image"/>
          <p:cNvPicPr>
            <a:picLocks noChangeAspect="1"/>
          </p:cNvPicPr>
          <p:nvPr/>
        </p:nvPicPr>
        <p:blipFill>
          <a:blip r:embed="rId3">
            <a:extLst/>
          </a:blip>
          <a:stretch>
            <a:fillRect/>
          </a:stretch>
        </p:blipFill>
        <p:spPr>
          <a:xfrm>
            <a:off x="1349622" y="9200826"/>
            <a:ext cx="18547137" cy="3086525"/>
          </a:xfrm>
          <a:prstGeom prst="rect">
            <a:avLst/>
          </a:prstGeom>
          <a:ln w="12700">
            <a:miter lim="400000"/>
          </a:ln>
        </p:spPr>
      </p:pic>
      <p:pic>
        <p:nvPicPr>
          <p:cNvPr id="174" name="Image" descr="Image"/>
          <p:cNvPicPr>
            <a:picLocks noChangeAspect="1"/>
          </p:cNvPicPr>
          <p:nvPr/>
        </p:nvPicPr>
        <p:blipFill>
          <a:blip r:embed="rId4">
            <a:extLst/>
          </a:blip>
          <a:stretch>
            <a:fillRect/>
          </a:stretch>
        </p:blipFill>
        <p:spPr>
          <a:xfrm>
            <a:off x="1350647" y="2117442"/>
            <a:ext cx="16573501" cy="396096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Line"/>
          <p:cNvSpPr/>
          <p:nvPr/>
        </p:nvSpPr>
        <p:spPr>
          <a:xfrm>
            <a:off x="1283985" y="1727200"/>
            <a:ext cx="19362409" cy="0"/>
          </a:xfrm>
          <a:prstGeom prst="line">
            <a:avLst/>
          </a:prstGeom>
          <a:ln w="12700">
            <a:solidFill>
              <a:srgbClr val="C3C3BE"/>
            </a:solidFill>
            <a:miter lim="400000"/>
          </a:ln>
        </p:spPr>
        <p:txBody>
          <a:bodyPr lIns="50800" tIns="50800" rIns="50800" bIns="50800" anchor="ctr"/>
          <a:lstStyle/>
          <a:p>
            <a:pPr>
              <a:defRPr sz="3200"/>
            </a:pPr>
          </a:p>
        </p:txBody>
      </p:sp>
      <p:sp>
        <p:nvSpPr>
          <p:cNvPr id="177" name="Line"/>
          <p:cNvSpPr/>
          <p:nvPr/>
        </p:nvSpPr>
        <p:spPr>
          <a:xfrm>
            <a:off x="1283985" y="7421291"/>
            <a:ext cx="9546652" cy="1"/>
          </a:xfrm>
          <a:prstGeom prst="line">
            <a:avLst/>
          </a:prstGeom>
          <a:ln w="12700">
            <a:solidFill>
              <a:srgbClr val="C3C3BE"/>
            </a:solidFill>
            <a:miter lim="400000"/>
          </a:ln>
        </p:spPr>
        <p:txBody>
          <a:bodyPr lIns="50800" tIns="50800" rIns="50800" bIns="50800" anchor="ctr"/>
          <a:lstStyle/>
          <a:p>
            <a:pPr>
              <a:defRPr sz="3200"/>
            </a:pPr>
          </a:p>
        </p:txBody>
      </p:sp>
      <p:pic>
        <p:nvPicPr>
          <p:cNvPr id="178" name="Image" descr="Image"/>
          <p:cNvPicPr>
            <a:picLocks noChangeAspect="1"/>
          </p:cNvPicPr>
          <p:nvPr/>
        </p:nvPicPr>
        <p:blipFill>
          <a:blip r:embed="rId2">
            <a:extLst/>
          </a:blip>
          <a:stretch>
            <a:fillRect/>
          </a:stretch>
        </p:blipFill>
        <p:spPr>
          <a:xfrm>
            <a:off x="21967697" y="429050"/>
            <a:ext cx="1896277" cy="1855332"/>
          </a:xfrm>
          <a:prstGeom prst="rect">
            <a:avLst/>
          </a:prstGeom>
          <a:ln w="12700">
            <a:miter lim="400000"/>
          </a:ln>
        </p:spPr>
      </p:pic>
      <p:sp>
        <p:nvSpPr>
          <p:cNvPr id="179" name="Line"/>
          <p:cNvSpPr/>
          <p:nvPr/>
        </p:nvSpPr>
        <p:spPr>
          <a:xfrm>
            <a:off x="12628699" y="7421291"/>
            <a:ext cx="7979288" cy="1"/>
          </a:xfrm>
          <a:prstGeom prst="line">
            <a:avLst/>
          </a:prstGeom>
          <a:ln w="12700">
            <a:solidFill>
              <a:srgbClr val="C3C3BE"/>
            </a:solidFill>
            <a:miter lim="400000"/>
          </a:ln>
        </p:spPr>
        <p:txBody>
          <a:bodyPr lIns="50800" tIns="50800" rIns="50800" bIns="50800" anchor="ctr"/>
          <a:lstStyle/>
          <a:p>
            <a:pPr>
              <a:defRPr sz="3200"/>
            </a:pPr>
          </a:p>
        </p:txBody>
      </p:sp>
      <p:sp>
        <p:nvSpPr>
          <p:cNvPr id="180" name="British Consulate…"/>
          <p:cNvSpPr txBox="1"/>
          <p:nvPr/>
        </p:nvSpPr>
        <p:spPr>
          <a:xfrm>
            <a:off x="1284784" y="7781685"/>
            <a:ext cx="4362544" cy="5185768"/>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lstStyle/>
          <a:p>
            <a:pPr algn="l" defTabSz="587022">
              <a:lnSpc>
                <a:spcPct val="130000"/>
              </a:lnSpc>
              <a:defRPr spc="-42" sz="2100">
                <a:solidFill>
                  <a:srgbClr val="797979"/>
                </a:solidFill>
                <a:latin typeface="Helvetica"/>
                <a:ea typeface="Helvetica"/>
                <a:cs typeface="Helvetica"/>
                <a:sym typeface="Helvetica"/>
              </a:defRPr>
            </a:pPr>
            <a:r>
              <a:t>British Consulate</a:t>
            </a:r>
          </a:p>
          <a:p>
            <a:pPr algn="l" defTabSz="587022">
              <a:lnSpc>
                <a:spcPct val="130000"/>
              </a:lnSpc>
              <a:defRPr spc="-42" sz="2100">
                <a:solidFill>
                  <a:srgbClr val="797979"/>
                </a:solidFill>
                <a:latin typeface="Helvetica"/>
                <a:ea typeface="Helvetica"/>
                <a:cs typeface="Helvetica"/>
                <a:sym typeface="Helvetica"/>
              </a:defRPr>
            </a:pPr>
            <a:r>
              <a:t>Charter / Spectrum</a:t>
            </a:r>
          </a:p>
          <a:p>
            <a:pPr algn="l" defTabSz="587022">
              <a:lnSpc>
                <a:spcPct val="130000"/>
              </a:lnSpc>
              <a:defRPr spc="-42" sz="2100">
                <a:solidFill>
                  <a:srgbClr val="797979"/>
                </a:solidFill>
                <a:latin typeface="Helvetica"/>
                <a:ea typeface="Helvetica"/>
                <a:cs typeface="Helvetica"/>
                <a:sym typeface="Helvetica"/>
              </a:defRPr>
            </a:pPr>
            <a:r>
              <a:t>Checkr</a:t>
            </a:r>
          </a:p>
          <a:p>
            <a:pPr algn="l" defTabSz="587022">
              <a:lnSpc>
                <a:spcPct val="130000"/>
              </a:lnSpc>
              <a:defRPr spc="-42" sz="2100">
                <a:solidFill>
                  <a:srgbClr val="797979"/>
                </a:solidFill>
                <a:latin typeface="Helvetica"/>
                <a:ea typeface="Helvetica"/>
                <a:cs typeface="Helvetica"/>
                <a:sym typeface="Helvetica"/>
              </a:defRPr>
            </a:pPr>
            <a:r>
              <a:t>The Commons on Champa</a:t>
            </a:r>
          </a:p>
          <a:p>
            <a:pPr algn="l" defTabSz="587022">
              <a:lnSpc>
                <a:spcPct val="130000"/>
              </a:lnSpc>
              <a:defRPr spc="-42" sz="2100">
                <a:solidFill>
                  <a:srgbClr val="797979"/>
                </a:solidFill>
                <a:latin typeface="Helvetica"/>
                <a:ea typeface="Helvetica"/>
                <a:cs typeface="Helvetica"/>
                <a:sym typeface="Helvetica"/>
              </a:defRPr>
            </a:pPr>
            <a:r>
              <a:t>Cooley </a:t>
            </a:r>
          </a:p>
          <a:p>
            <a:pPr algn="l" defTabSz="587022">
              <a:lnSpc>
                <a:spcPct val="130000"/>
              </a:lnSpc>
              <a:defRPr spc="-42" sz="2100">
                <a:solidFill>
                  <a:srgbClr val="797979"/>
                </a:solidFill>
                <a:latin typeface="Helvetica"/>
                <a:ea typeface="Helvetica"/>
                <a:cs typeface="Helvetica"/>
                <a:sym typeface="Helvetica"/>
              </a:defRPr>
            </a:pPr>
            <a:r>
              <a:t>CTRC</a:t>
            </a:r>
          </a:p>
          <a:p>
            <a:pPr algn="l" defTabSz="587022">
              <a:lnSpc>
                <a:spcPct val="130000"/>
              </a:lnSpc>
              <a:defRPr spc="-42" sz="2100">
                <a:solidFill>
                  <a:srgbClr val="797979"/>
                </a:solidFill>
                <a:latin typeface="Helvetica"/>
                <a:ea typeface="Helvetica"/>
                <a:cs typeface="Helvetica"/>
                <a:sym typeface="Helvetica"/>
              </a:defRPr>
            </a:pPr>
            <a:r>
              <a:t>Ford Smart Mobility</a:t>
            </a:r>
          </a:p>
          <a:p>
            <a:pPr algn="l" defTabSz="587022">
              <a:lnSpc>
                <a:spcPct val="130000"/>
              </a:lnSpc>
              <a:defRPr spc="-42" sz="2100">
                <a:solidFill>
                  <a:srgbClr val="797979"/>
                </a:solidFill>
                <a:latin typeface="Helvetica"/>
                <a:ea typeface="Helvetica"/>
                <a:cs typeface="Helvetica"/>
                <a:sym typeface="Helvetica"/>
              </a:defRPr>
            </a:pPr>
            <a:r>
              <a:t>Fremont Economic Development</a:t>
            </a:r>
          </a:p>
          <a:p>
            <a:pPr algn="l" defTabSz="587022">
              <a:lnSpc>
                <a:spcPct val="130000"/>
              </a:lnSpc>
              <a:defRPr spc="-42" sz="2100">
                <a:solidFill>
                  <a:srgbClr val="797979"/>
                </a:solidFill>
                <a:latin typeface="Helvetica"/>
                <a:ea typeface="Helvetica"/>
                <a:cs typeface="Helvetica"/>
                <a:sym typeface="Helvetica"/>
              </a:defRPr>
            </a:pPr>
            <a:r>
              <a:t>General Assembly</a:t>
            </a:r>
          </a:p>
          <a:p>
            <a:pPr algn="l" defTabSz="587022">
              <a:lnSpc>
                <a:spcPct val="130000"/>
              </a:lnSpc>
              <a:defRPr spc="-42" sz="2100">
                <a:solidFill>
                  <a:srgbClr val="797979"/>
                </a:solidFill>
                <a:latin typeface="Helvetica"/>
                <a:ea typeface="Helvetica"/>
                <a:cs typeface="Helvetica"/>
                <a:sym typeface="Helvetica"/>
              </a:defRPr>
            </a:pPr>
            <a:r>
              <a:t>Hilton Garden Inn</a:t>
            </a:r>
          </a:p>
          <a:p>
            <a:pPr algn="l" defTabSz="587022">
              <a:lnSpc>
                <a:spcPct val="130000"/>
              </a:lnSpc>
              <a:defRPr spc="-42" sz="2100">
                <a:solidFill>
                  <a:srgbClr val="797979"/>
                </a:solidFill>
                <a:latin typeface="Helvetica"/>
                <a:ea typeface="Helvetica"/>
                <a:cs typeface="Helvetica"/>
                <a:sym typeface="Helvetica"/>
              </a:defRPr>
            </a:pPr>
            <a:r>
              <a:t>ImageSeller</a:t>
            </a:r>
          </a:p>
          <a:p>
            <a:pPr algn="l" defTabSz="587022">
              <a:lnSpc>
                <a:spcPct val="130000"/>
              </a:lnSpc>
              <a:defRPr spc="-42" sz="2100">
                <a:solidFill>
                  <a:srgbClr val="797979"/>
                </a:solidFill>
                <a:latin typeface="Helvetica"/>
                <a:ea typeface="Helvetica"/>
                <a:cs typeface="Helvetica"/>
                <a:sym typeface="Helvetica"/>
              </a:defRPr>
            </a:pPr>
            <a:r>
              <a:t>Nanno</a:t>
            </a:r>
          </a:p>
        </p:txBody>
      </p:sp>
      <p:sp>
        <p:nvSpPr>
          <p:cNvPr id="181" name="CoastalCloud…"/>
          <p:cNvSpPr txBox="1"/>
          <p:nvPr/>
        </p:nvSpPr>
        <p:spPr>
          <a:xfrm>
            <a:off x="12644974" y="7783279"/>
            <a:ext cx="3420302" cy="5182580"/>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lstStyle/>
          <a:p>
            <a:pPr algn="l" defTabSz="587022">
              <a:lnSpc>
                <a:spcPct val="130000"/>
              </a:lnSpc>
              <a:defRPr spc="-42" sz="2100">
                <a:solidFill>
                  <a:srgbClr val="797979"/>
                </a:solidFill>
                <a:latin typeface="Helvetica"/>
                <a:ea typeface="Helvetica"/>
                <a:cs typeface="Helvetica"/>
                <a:sym typeface="Helvetica"/>
              </a:defRPr>
            </a:pPr>
            <a:r>
              <a:t>CoastalCloud</a:t>
            </a:r>
          </a:p>
          <a:p>
            <a:pPr algn="l" defTabSz="587022">
              <a:lnSpc>
                <a:spcPct val="130000"/>
              </a:lnSpc>
              <a:defRPr spc="-42" sz="2100">
                <a:solidFill>
                  <a:srgbClr val="797979"/>
                </a:solidFill>
                <a:latin typeface="Helvetica"/>
                <a:ea typeface="Helvetica"/>
                <a:cs typeface="Helvetica"/>
                <a:sym typeface="Helvetica"/>
              </a:defRPr>
            </a:pPr>
            <a:r>
              <a:t>Formidable</a:t>
            </a:r>
          </a:p>
          <a:p>
            <a:pPr algn="l" defTabSz="587022">
              <a:lnSpc>
                <a:spcPct val="130000"/>
              </a:lnSpc>
              <a:defRPr spc="-42" sz="2100">
                <a:solidFill>
                  <a:srgbClr val="797979"/>
                </a:solidFill>
                <a:latin typeface="Helvetica"/>
                <a:ea typeface="Helvetica"/>
                <a:cs typeface="Helvetica"/>
                <a:sym typeface="Helvetica"/>
              </a:defRPr>
            </a:pPr>
            <a:r>
              <a:t>Granicus</a:t>
            </a:r>
          </a:p>
          <a:p>
            <a:pPr algn="l" defTabSz="587022">
              <a:lnSpc>
                <a:spcPct val="130000"/>
              </a:lnSpc>
              <a:defRPr spc="-42" sz="2100">
                <a:solidFill>
                  <a:srgbClr val="797979"/>
                </a:solidFill>
                <a:latin typeface="Helvetica"/>
                <a:ea typeface="Helvetica"/>
                <a:cs typeface="Helvetica"/>
                <a:sym typeface="Helvetica"/>
              </a:defRPr>
            </a:pPr>
            <a:r>
              <a:t>Hogan Lovells</a:t>
            </a:r>
          </a:p>
          <a:p>
            <a:pPr algn="l" defTabSz="587022">
              <a:lnSpc>
                <a:spcPct val="130000"/>
              </a:lnSpc>
              <a:defRPr spc="-42" sz="2100">
                <a:solidFill>
                  <a:srgbClr val="797979"/>
                </a:solidFill>
                <a:latin typeface="Helvetica"/>
                <a:ea typeface="Helvetica"/>
                <a:cs typeface="Helvetica"/>
                <a:sym typeface="Helvetica"/>
              </a:defRPr>
            </a:pPr>
            <a:r>
              <a:t>Iterable</a:t>
            </a:r>
          </a:p>
          <a:p>
            <a:pPr algn="l" defTabSz="587022">
              <a:lnSpc>
                <a:spcPct val="130000"/>
              </a:lnSpc>
              <a:defRPr spc="-42" sz="2100">
                <a:solidFill>
                  <a:srgbClr val="797979"/>
                </a:solidFill>
                <a:latin typeface="Helvetica"/>
                <a:ea typeface="Helvetica"/>
                <a:cs typeface="Helvetica"/>
                <a:sym typeface="Helvetica"/>
              </a:defRPr>
            </a:pPr>
            <a:r>
              <a:t>Name.com</a:t>
            </a:r>
          </a:p>
          <a:p>
            <a:pPr algn="l" defTabSz="587022">
              <a:lnSpc>
                <a:spcPct val="130000"/>
              </a:lnSpc>
              <a:defRPr spc="-42" sz="2100">
                <a:solidFill>
                  <a:srgbClr val="797979"/>
                </a:solidFill>
                <a:latin typeface="Helvetica"/>
                <a:ea typeface="Helvetica"/>
                <a:cs typeface="Helvetica"/>
                <a:sym typeface="Helvetica"/>
              </a:defRPr>
            </a:pPr>
            <a:r>
              <a:t>Plante Moran</a:t>
            </a:r>
          </a:p>
          <a:p>
            <a:pPr algn="l" defTabSz="587022">
              <a:lnSpc>
                <a:spcPct val="130000"/>
              </a:lnSpc>
              <a:defRPr spc="-42" sz="2100">
                <a:solidFill>
                  <a:srgbClr val="797979"/>
                </a:solidFill>
                <a:latin typeface="Helvetica"/>
                <a:ea typeface="Helvetica"/>
                <a:cs typeface="Helvetica"/>
                <a:sym typeface="Helvetica"/>
              </a:defRPr>
            </a:pPr>
            <a:r>
              <a:t>Slifer Frampton</a:t>
            </a:r>
          </a:p>
          <a:p>
            <a:pPr algn="l" defTabSz="587022">
              <a:lnSpc>
                <a:spcPct val="130000"/>
              </a:lnSpc>
              <a:defRPr spc="-42" sz="2100">
                <a:solidFill>
                  <a:srgbClr val="797979"/>
                </a:solidFill>
                <a:latin typeface="Helvetica"/>
                <a:ea typeface="Helvetica"/>
                <a:cs typeface="Helvetica"/>
                <a:sym typeface="Helvetica"/>
              </a:defRPr>
            </a:pPr>
            <a:r>
              <a:t>Starry</a:t>
            </a:r>
          </a:p>
          <a:p>
            <a:pPr algn="l" defTabSz="587022">
              <a:lnSpc>
                <a:spcPct val="130000"/>
              </a:lnSpc>
              <a:defRPr spc="-42" sz="2100">
                <a:solidFill>
                  <a:srgbClr val="797979"/>
                </a:solidFill>
                <a:latin typeface="Helvetica"/>
                <a:ea typeface="Helvetica"/>
                <a:cs typeface="Helvetica"/>
                <a:sym typeface="Helvetica"/>
              </a:defRPr>
            </a:pPr>
            <a:r>
              <a:t>Swiftpage</a:t>
            </a:r>
          </a:p>
          <a:p>
            <a:pPr algn="l" defTabSz="587022">
              <a:lnSpc>
                <a:spcPct val="130000"/>
              </a:lnSpc>
              <a:defRPr spc="-42" sz="2100">
                <a:solidFill>
                  <a:srgbClr val="797979"/>
                </a:solidFill>
                <a:latin typeface="Helvetica"/>
                <a:ea typeface="Helvetica"/>
                <a:cs typeface="Helvetica"/>
                <a:sym typeface="Helvetica"/>
              </a:defRPr>
            </a:pPr>
            <a:r>
              <a:t>Syntropy Partners</a:t>
            </a:r>
          </a:p>
          <a:p>
            <a:pPr algn="l" defTabSz="587022">
              <a:lnSpc>
                <a:spcPct val="130000"/>
              </a:lnSpc>
              <a:defRPr spc="-42" sz="2100">
                <a:solidFill>
                  <a:srgbClr val="797979"/>
                </a:solidFill>
                <a:latin typeface="Helvetica"/>
                <a:ea typeface="Helvetica"/>
                <a:cs typeface="Helvetica"/>
                <a:sym typeface="Helvetica"/>
              </a:defRPr>
            </a:pPr>
            <a:r>
              <a:t>Yoonit Wine</a:t>
            </a:r>
          </a:p>
        </p:txBody>
      </p:sp>
      <p:sp>
        <p:nvSpPr>
          <p:cNvPr id="182" name="HEADLINE sponsors"/>
          <p:cNvSpPr txBox="1"/>
          <p:nvPr/>
        </p:nvSpPr>
        <p:spPr>
          <a:xfrm>
            <a:off x="1299641" y="685799"/>
            <a:ext cx="19362410"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a:solidFill>
                  <a:srgbClr val="4FE4E7"/>
                </a:solidFill>
                <a:latin typeface="Helvetica"/>
                <a:ea typeface="Helvetica"/>
                <a:cs typeface="Helvetica"/>
                <a:sym typeface="Helvetica"/>
              </a:defRPr>
            </a:lvl1pPr>
          </a:lstStyle>
          <a:p>
            <a:pPr/>
            <a:r>
              <a:t>HEADLINE sponsors</a:t>
            </a:r>
          </a:p>
        </p:txBody>
      </p:sp>
      <p:sp>
        <p:nvSpPr>
          <p:cNvPr id="183" name="PARTNER sponsors"/>
          <p:cNvSpPr txBox="1"/>
          <p:nvPr/>
        </p:nvSpPr>
        <p:spPr>
          <a:xfrm>
            <a:off x="1299641" y="6379891"/>
            <a:ext cx="8282503"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a:solidFill>
                  <a:srgbClr val="4FE4E7"/>
                </a:solidFill>
                <a:latin typeface="Helvetica"/>
                <a:ea typeface="Helvetica"/>
                <a:cs typeface="Helvetica"/>
                <a:sym typeface="Helvetica"/>
              </a:defRPr>
            </a:lvl1pPr>
          </a:lstStyle>
          <a:p>
            <a:pPr/>
            <a:r>
              <a:t>PARTNER sponsors</a:t>
            </a:r>
          </a:p>
        </p:txBody>
      </p:sp>
      <p:sp>
        <p:nvSpPr>
          <p:cNvPr id="184" name="MEMBER sponsors"/>
          <p:cNvSpPr txBox="1"/>
          <p:nvPr/>
        </p:nvSpPr>
        <p:spPr>
          <a:xfrm>
            <a:off x="12588382" y="6379891"/>
            <a:ext cx="8059922"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cap="all">
                <a:solidFill>
                  <a:srgbClr val="4FE4E7"/>
                </a:solidFill>
                <a:latin typeface="Helvetica"/>
                <a:ea typeface="Helvetica"/>
                <a:cs typeface="Helvetica"/>
                <a:sym typeface="Helvetica"/>
              </a:defRPr>
            </a:lvl1pPr>
          </a:lstStyle>
          <a:p>
            <a:pPr/>
            <a:r>
              <a:t>MEMBER sponsors</a:t>
            </a:r>
          </a:p>
        </p:txBody>
      </p:sp>
      <p:pic>
        <p:nvPicPr>
          <p:cNvPr id="185" name="Image" descr="Image"/>
          <p:cNvPicPr>
            <a:picLocks noChangeAspect="1"/>
          </p:cNvPicPr>
          <p:nvPr/>
        </p:nvPicPr>
        <p:blipFill>
          <a:blip r:embed="rId3">
            <a:extLst/>
          </a:blip>
          <a:stretch>
            <a:fillRect/>
          </a:stretch>
        </p:blipFill>
        <p:spPr>
          <a:xfrm>
            <a:off x="1219200" y="2159000"/>
            <a:ext cx="17579665" cy="2881297"/>
          </a:xfrm>
          <a:prstGeom prst="rect">
            <a:avLst/>
          </a:prstGeom>
          <a:ln w="12700">
            <a:miter lim="400000"/>
          </a:ln>
        </p:spPr>
      </p:pic>
      <p:sp>
        <p:nvSpPr>
          <p:cNvPr id="186" name="Nix Media…"/>
          <p:cNvSpPr txBox="1"/>
          <p:nvPr/>
        </p:nvSpPr>
        <p:spPr>
          <a:xfrm>
            <a:off x="6472093" y="7781685"/>
            <a:ext cx="4264384" cy="5185768"/>
          </a:xfrm>
          <a:prstGeom prst="rect">
            <a:avLst/>
          </a:prstGeom>
          <a:ln w="12700">
            <a:miter lim="400000"/>
          </a:ln>
          <a:extLst>
            <a:ext uri="{C572A759-6A51-4108-AA02-DFA0A04FC94B}">
              <ma14:wrappingTextBoxFlag xmlns:ma14="http://schemas.microsoft.com/office/mac/drawingml/2011/main" val="1"/>
            </a:ext>
          </a:extLst>
        </p:spPr>
        <p:txBody>
          <a:bodyPr lIns="27093" tIns="27093" rIns="27093" bIns="27093"/>
          <a:lstStyle/>
          <a:p>
            <a:pPr algn="l" defTabSz="587022">
              <a:lnSpc>
                <a:spcPct val="130000"/>
              </a:lnSpc>
              <a:defRPr spc="-42" sz="2100">
                <a:solidFill>
                  <a:srgbClr val="797979"/>
                </a:solidFill>
                <a:latin typeface="Helvetica"/>
                <a:ea typeface="Helvetica"/>
                <a:cs typeface="Helvetica"/>
                <a:sym typeface="Helvetica"/>
              </a:defRPr>
            </a:pPr>
            <a:r>
              <a:t>Nix Media</a:t>
            </a:r>
          </a:p>
          <a:p>
            <a:pPr algn="l" defTabSz="587022">
              <a:lnSpc>
                <a:spcPct val="130000"/>
              </a:lnSpc>
              <a:defRPr spc="-42" sz="2100">
                <a:solidFill>
                  <a:srgbClr val="797979"/>
                </a:solidFill>
                <a:latin typeface="Helvetica"/>
                <a:ea typeface="Helvetica"/>
                <a:cs typeface="Helvetica"/>
                <a:sym typeface="Helvetica"/>
              </a:defRPr>
            </a:pPr>
            <a:r>
              <a:t>Officescapes</a:t>
            </a:r>
          </a:p>
          <a:p>
            <a:pPr algn="l" defTabSz="587022">
              <a:lnSpc>
                <a:spcPct val="130000"/>
              </a:lnSpc>
              <a:defRPr spc="-42" sz="2100">
                <a:solidFill>
                  <a:srgbClr val="797979"/>
                </a:solidFill>
                <a:latin typeface="Helvetica"/>
                <a:ea typeface="Helvetica"/>
                <a:cs typeface="Helvetica"/>
                <a:sym typeface="Helvetica"/>
              </a:defRPr>
            </a:pPr>
            <a:r>
              <a:t>Procare</a:t>
            </a:r>
          </a:p>
          <a:p>
            <a:pPr algn="l" defTabSz="587022">
              <a:lnSpc>
                <a:spcPct val="130000"/>
              </a:lnSpc>
              <a:defRPr spc="-42" sz="2100">
                <a:solidFill>
                  <a:srgbClr val="797979"/>
                </a:solidFill>
                <a:latin typeface="Helvetica"/>
                <a:ea typeface="Helvetica"/>
                <a:cs typeface="Helvetica"/>
                <a:sym typeface="Helvetica"/>
              </a:defRPr>
            </a:pPr>
            <a:r>
              <a:t>Quizlet Ridg</a:t>
            </a:r>
          </a:p>
          <a:p>
            <a:pPr algn="l" defTabSz="587022">
              <a:lnSpc>
                <a:spcPct val="130000"/>
              </a:lnSpc>
              <a:defRPr spc="-42" sz="2100">
                <a:solidFill>
                  <a:srgbClr val="797979"/>
                </a:solidFill>
                <a:latin typeface="Helvetica"/>
                <a:ea typeface="Helvetica"/>
                <a:cs typeface="Helvetica"/>
                <a:sym typeface="Helvetica"/>
              </a:defRPr>
            </a:pPr>
            <a:r>
              <a:t>Segment</a:t>
            </a:r>
          </a:p>
          <a:p>
            <a:pPr algn="l" defTabSz="587022">
              <a:lnSpc>
                <a:spcPct val="130000"/>
              </a:lnSpc>
              <a:defRPr spc="-42" sz="2100">
                <a:solidFill>
                  <a:srgbClr val="797979"/>
                </a:solidFill>
                <a:latin typeface="Helvetica"/>
                <a:ea typeface="Helvetica"/>
                <a:cs typeface="Helvetica"/>
                <a:sym typeface="Helvetica"/>
              </a:defRPr>
            </a:pPr>
            <a:r>
              <a:t>SimpleBooth</a:t>
            </a:r>
          </a:p>
          <a:p>
            <a:pPr algn="l" defTabSz="587022">
              <a:lnSpc>
                <a:spcPct val="130000"/>
              </a:lnSpc>
              <a:defRPr spc="-42" sz="2100">
                <a:solidFill>
                  <a:srgbClr val="797979"/>
                </a:solidFill>
                <a:latin typeface="Helvetica"/>
                <a:ea typeface="Helvetica"/>
                <a:cs typeface="Helvetica"/>
                <a:sym typeface="Helvetica"/>
              </a:defRPr>
            </a:pPr>
            <a:r>
              <a:t>Slalom</a:t>
            </a:r>
          </a:p>
          <a:p>
            <a:pPr algn="l" defTabSz="587022">
              <a:lnSpc>
                <a:spcPct val="130000"/>
              </a:lnSpc>
              <a:defRPr spc="-42" sz="2100">
                <a:solidFill>
                  <a:srgbClr val="797979"/>
                </a:solidFill>
                <a:latin typeface="Helvetica"/>
                <a:ea typeface="Helvetica"/>
                <a:cs typeface="Helvetica"/>
                <a:sym typeface="Helvetica"/>
              </a:defRPr>
            </a:pPr>
            <a:r>
              <a:t>Tendril / Uplight</a:t>
            </a:r>
          </a:p>
          <a:p>
            <a:pPr algn="l" defTabSz="587022">
              <a:lnSpc>
                <a:spcPct val="130000"/>
              </a:lnSpc>
              <a:defRPr spc="-42" sz="2100">
                <a:solidFill>
                  <a:srgbClr val="797979"/>
                </a:solidFill>
                <a:latin typeface="Helvetica"/>
                <a:ea typeface="Helvetica"/>
                <a:cs typeface="Helvetica"/>
                <a:sym typeface="Helvetica"/>
              </a:defRPr>
            </a:pPr>
            <a:r>
              <a:t>Test Double</a:t>
            </a:r>
          </a:p>
          <a:p>
            <a:pPr algn="l" defTabSz="587022">
              <a:lnSpc>
                <a:spcPct val="130000"/>
              </a:lnSpc>
              <a:defRPr spc="-42" sz="2100">
                <a:solidFill>
                  <a:srgbClr val="797979"/>
                </a:solidFill>
                <a:latin typeface="Helvetica"/>
                <a:ea typeface="Helvetica"/>
                <a:cs typeface="Helvetica"/>
                <a:sym typeface="Helvetica"/>
              </a:defRPr>
            </a:pPr>
            <a:r>
              <a:t>Two Parts / The Passport Program</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