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Lst>
  <p:sldSz cy="10058400" cx="7772400"/>
  <p:notesSz cx="6858000" cy="9144000"/>
  <p:embeddedFontLst>
    <p:embeddedFont>
      <p:font typeface="Helvetica Neue"/>
      <p:regular r:id="rId33"/>
      <p:bold r:id="rId34"/>
      <p:italic r:id="rId35"/>
      <p:boldItalic r:id="rId36"/>
    </p:embeddedFont>
    <p:embeddedFont>
      <p:font typeface="Open Sans Ligh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8D5DCA-C6F2-42EA-A763-793124D6597D}">
  <a:tblStyle styleId="{198D5DCA-C6F2-42EA-A763-793124D659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slide" Target="slides/slide11.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3.xml"/><Relationship Id="rId44" Type="http://schemas.openxmlformats.org/officeDocument/2006/relationships/font" Target="fonts/OpenSans-boldItalic.fntdata"/><Relationship Id="rId21" Type="http://schemas.openxmlformats.org/officeDocument/2006/relationships/slide" Target="slides/slide12.xml"/><Relationship Id="rId43" Type="http://schemas.openxmlformats.org/officeDocument/2006/relationships/font" Target="fonts/OpenSans-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regular.fntdata"/><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font" Target="fonts/HelveticaNeue-italic.fntdata"/><Relationship Id="rId12" Type="http://schemas.openxmlformats.org/officeDocument/2006/relationships/slide" Target="slides/slide3.xml"/><Relationship Id="rId34" Type="http://schemas.openxmlformats.org/officeDocument/2006/relationships/font" Target="fonts/HelveticaNeue-bold.fntdata"/><Relationship Id="rId15" Type="http://schemas.openxmlformats.org/officeDocument/2006/relationships/slide" Target="slides/slide6.xml"/><Relationship Id="rId37" Type="http://schemas.openxmlformats.org/officeDocument/2006/relationships/font" Target="fonts/OpenSansLight-regular.fntdata"/><Relationship Id="rId14" Type="http://schemas.openxmlformats.org/officeDocument/2006/relationships/slide" Target="slides/slide5.xml"/><Relationship Id="rId36" Type="http://schemas.openxmlformats.org/officeDocument/2006/relationships/font" Target="fonts/HelveticaNeue-boldItalic.fntdata"/><Relationship Id="rId17" Type="http://schemas.openxmlformats.org/officeDocument/2006/relationships/slide" Target="slides/slide8.xml"/><Relationship Id="rId39" Type="http://schemas.openxmlformats.org/officeDocument/2006/relationships/font" Target="fonts/OpenSansLight-italic.fntdata"/><Relationship Id="rId16" Type="http://schemas.openxmlformats.org/officeDocument/2006/relationships/slide" Target="slides/slide7.xml"/><Relationship Id="rId38" Type="http://schemas.openxmlformats.org/officeDocument/2006/relationships/font" Target="fonts/OpenSansLight-bold.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9224f7654_0_43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9224f765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9224f7654_0_5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9224f7654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9224f7654_0_5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9224f765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9224f7654_0_5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9224f7654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9224f7654_0_54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9224f765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9224f7654_0_54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9224f765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9224f7654_0_57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9224f765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9224f7654_0_58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9224f765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9224f7654_0_58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9224f7654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9224f7654_0_60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9224f765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9224f7654_0_61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9224f7654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9224f7654_0_45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9224f765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9224f7654_0_6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9224f7654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9224f7654_0_6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9224f765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9224f7654_0_6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9224f765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9224f7654_0_63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9224f765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9224f7654_0_46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9224f765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9224f7654_0_46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9224f765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9224f7654_0_47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9224f765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9224f7654_0_48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9224f765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9224f7654_0_49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9224f765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9224f7654_0_50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9224f765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9224f7654_0_5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9224f765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 name="Google Shape;39;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56" name="Google Shape;56;p1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8" name="Shape 58"/>
        <p:cNvGrpSpPr/>
        <p:nvPr/>
      </p:nvGrpSpPr>
      <p:grpSpPr>
        <a:xfrm>
          <a:off x="0" y="0"/>
          <a:ext cx="0" cy="0"/>
          <a:chOff x="0" y="0"/>
          <a:chExt cx="0" cy="0"/>
        </a:xfrm>
      </p:grpSpPr>
      <p:sp>
        <p:nvSpPr>
          <p:cNvPr id="59" name="Google Shape;59;p1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7"/>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61" name="Google Shape;61;p1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62" name="Shape 62"/>
        <p:cNvGrpSpPr/>
        <p:nvPr/>
      </p:nvGrpSpPr>
      <p:grpSpPr>
        <a:xfrm>
          <a:off x="0" y="0"/>
          <a:ext cx="0" cy="0"/>
          <a:chOff x="0" y="0"/>
          <a:chExt cx="0" cy="0"/>
        </a:xfrm>
      </p:grpSpPr>
      <p:sp>
        <p:nvSpPr>
          <p:cNvPr id="63" name="Google Shape;63;p1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8"/>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8"/>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2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2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2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99" name="Shape 99"/>
        <p:cNvGrpSpPr/>
        <p:nvPr/>
      </p:nvGrpSpPr>
      <p:grpSpPr>
        <a:xfrm>
          <a:off x="0" y="0"/>
          <a:ext cx="0" cy="0"/>
          <a:chOff x="0" y="0"/>
          <a:chExt cx="0" cy="0"/>
        </a:xfrm>
      </p:grpSpPr>
      <p:sp>
        <p:nvSpPr>
          <p:cNvPr id="100" name="Google Shape;100;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3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2" name="Shape 132"/>
        <p:cNvGrpSpPr/>
        <p:nvPr/>
      </p:nvGrpSpPr>
      <p:grpSpPr>
        <a:xfrm>
          <a:off x="0" y="0"/>
          <a:ext cx="0" cy="0"/>
          <a:chOff x="0" y="0"/>
          <a:chExt cx="0" cy="0"/>
        </a:xfrm>
      </p:grpSpPr>
      <p:sp>
        <p:nvSpPr>
          <p:cNvPr id="133" name="Google Shape;133;p3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 name="Google Shape;134;p3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3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36" name="Shape 136"/>
        <p:cNvGrpSpPr/>
        <p:nvPr/>
      </p:nvGrpSpPr>
      <p:grpSpPr>
        <a:xfrm>
          <a:off x="0" y="0"/>
          <a:ext cx="0" cy="0"/>
          <a:chOff x="0" y="0"/>
          <a:chExt cx="0" cy="0"/>
        </a:xfrm>
      </p:grpSpPr>
      <p:sp>
        <p:nvSpPr>
          <p:cNvPr id="137" name="Google Shape;137;p4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4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39" name="Shape 139"/>
        <p:cNvGrpSpPr/>
        <p:nvPr/>
      </p:nvGrpSpPr>
      <p:grpSpPr>
        <a:xfrm>
          <a:off x="0" y="0"/>
          <a:ext cx="0" cy="0"/>
          <a:chOff x="0" y="0"/>
          <a:chExt cx="0" cy="0"/>
        </a:xfrm>
      </p:grpSpPr>
      <p:sp>
        <p:nvSpPr>
          <p:cNvPr id="140" name="Google Shape;140;p4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4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2" name="Google Shape;142;p4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5" name="Shape 145"/>
        <p:cNvGrpSpPr/>
        <p:nvPr/>
      </p:nvGrpSpPr>
      <p:grpSpPr>
        <a:xfrm>
          <a:off x="0" y="0"/>
          <a:ext cx="0" cy="0"/>
          <a:chOff x="0" y="0"/>
          <a:chExt cx="0" cy="0"/>
        </a:xfrm>
      </p:grpSpPr>
      <p:sp>
        <p:nvSpPr>
          <p:cNvPr id="146" name="Google Shape;146;p4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4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8" name="Google Shape;148;p4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149" name="Shape 149"/>
        <p:cNvGrpSpPr/>
        <p:nvPr/>
      </p:nvGrpSpPr>
      <p:grpSpPr>
        <a:xfrm>
          <a:off x="0" y="0"/>
          <a:ext cx="0" cy="0"/>
          <a:chOff x="0" y="0"/>
          <a:chExt cx="0" cy="0"/>
        </a:xfrm>
      </p:grpSpPr>
      <p:sp>
        <p:nvSpPr>
          <p:cNvPr id="150" name="Google Shape;150;p4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43"/>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43"/>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3" name="Google Shape;153;p4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4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44"/>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9" name="Shape 159"/>
        <p:cNvGrpSpPr/>
        <p:nvPr/>
      </p:nvGrpSpPr>
      <p:grpSpPr>
        <a:xfrm>
          <a:off x="0" y="0"/>
          <a:ext cx="0" cy="0"/>
          <a:chOff x="0" y="0"/>
          <a:chExt cx="0" cy="0"/>
        </a:xfrm>
      </p:grpSpPr>
      <p:sp>
        <p:nvSpPr>
          <p:cNvPr id="160" name="Google Shape;160;p4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4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46"/>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46"/>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5" name="Google Shape;165;p4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47"/>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4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8"/>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2" name="Google Shape;172;p48"/>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 name="Google Shape;173;p48"/>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4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49"/>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77" name="Google Shape;177;p4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50"/>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0" name="Google Shape;180;p50"/>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1" name="Google Shape;181;p5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5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53"/>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53"/>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5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93" name="Shape 193"/>
        <p:cNvGrpSpPr/>
        <p:nvPr/>
      </p:nvGrpSpPr>
      <p:grpSpPr>
        <a:xfrm>
          <a:off x="0" y="0"/>
          <a:ext cx="0" cy="0"/>
          <a:chOff x="0" y="0"/>
          <a:chExt cx="0" cy="0"/>
        </a:xfrm>
      </p:grpSpPr>
      <p:sp>
        <p:nvSpPr>
          <p:cNvPr id="194" name="Google Shape;194;p54"/>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5" name="Google Shape;195;p5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96" name="Shape 196"/>
        <p:cNvGrpSpPr/>
        <p:nvPr/>
      </p:nvGrpSpPr>
      <p:grpSpPr>
        <a:xfrm>
          <a:off x="0" y="0"/>
          <a:ext cx="0" cy="0"/>
          <a:chOff x="0" y="0"/>
          <a:chExt cx="0" cy="0"/>
        </a:xfrm>
      </p:grpSpPr>
      <p:sp>
        <p:nvSpPr>
          <p:cNvPr id="197" name="Google Shape;197;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5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99" name="Google Shape;199;p5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2" name="Shape 202"/>
        <p:cNvGrpSpPr/>
        <p:nvPr/>
      </p:nvGrpSpPr>
      <p:grpSpPr>
        <a:xfrm>
          <a:off x="0" y="0"/>
          <a:ext cx="0" cy="0"/>
          <a:chOff x="0" y="0"/>
          <a:chExt cx="0" cy="0"/>
        </a:xfrm>
      </p:grpSpPr>
      <p:sp>
        <p:nvSpPr>
          <p:cNvPr id="203" name="Google Shape;203;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5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05" name="Google Shape;205;p5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06" name="Shape 206"/>
        <p:cNvGrpSpPr/>
        <p:nvPr/>
      </p:nvGrpSpPr>
      <p:grpSpPr>
        <a:xfrm>
          <a:off x="0" y="0"/>
          <a:ext cx="0" cy="0"/>
          <a:chOff x="0" y="0"/>
          <a:chExt cx="0" cy="0"/>
        </a:xfrm>
      </p:grpSpPr>
      <p:sp>
        <p:nvSpPr>
          <p:cNvPr id="207" name="Google Shape;207;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5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5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0" name="Google Shape;210;p5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58"/>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sp>
        <p:nvSpPr>
          <p:cNvPr id="215" name="Google Shape;215;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5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sp>
        <p:nvSpPr>
          <p:cNvPr id="218" name="Google Shape;218;p6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6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0" name="Google Shape;220;p6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6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3" name="Google Shape;223;p6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4"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7" name="Google Shape;227;p6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6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6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6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32" name="Google Shape;232;p6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6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 name="Google Shape;235;p6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36" name="Google Shape;236;p6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 name="Google Shape;27;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6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 name="Google Shape;33;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1.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6.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 name="Shape 41"/>
        <p:cNvGrpSpPr/>
        <p:nvPr/>
      </p:nvGrpSpPr>
      <p:grpSpPr>
        <a:xfrm>
          <a:off x="0" y="0"/>
          <a:ext cx="0" cy="0"/>
          <a:chOff x="0" y="0"/>
          <a:chExt cx="0" cy="0"/>
        </a:xfrm>
      </p:grpSpPr>
      <p:sp>
        <p:nvSpPr>
          <p:cNvPr id="42" name="Google Shape;42;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3" name="Google Shape;43;p1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44" name="Google Shape;44;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4" name="Google Shape;94;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5" name="Google Shape;95;p26"/>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3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3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30" name="Google Shape;130;p3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5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87" name="Google Shape;187;p5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presentation/d/1jDUALxy09brZyQg9nTQzW_rNt9Q-mYDfLjvhDd86E30/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google.com/spreadsheets/d/1xw3HFGW4MtueR93edDO5UAjO1mwFxFKQn1gLTMqwfWc/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anchorCtr="0" anchor="t" bIns="26775" lIns="26775" spcFirstLastPara="1" rIns="26775" wrap="square" tIns="26775">
            <a:noAutofit/>
          </a:bodyPr>
          <a:lstStyle/>
          <a:p>
            <a:pPr indent="0" lvl="0" marL="0" rtl="0" algn="ctr">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anchorCtr="0" anchor="ctr" bIns="26775" lIns="26775" spcFirstLastPara="1" rIns="26775" wrap="square" tIns="26775">
            <a:noAutofit/>
          </a:bodyPr>
          <a:lstStyle/>
          <a:p>
            <a:pPr indent="0" lvl="0" marL="0" rtl="0" algn="ctr">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04" name="Google Shape;304;p75"/>
          <p:cNvSpPr txBox="1"/>
          <p:nvPr>
            <p:ph idx="1" type="body"/>
          </p:nvPr>
        </p:nvSpPr>
        <p:spPr>
          <a:xfrm>
            <a:off x="264950" y="1749275"/>
            <a:ext cx="7242600" cy="77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month had the most new users, and which month had the fewest new users?  December had the most new users.   March had the least new users. </a:t>
            </a:r>
            <a:endParaRPr/>
          </a:p>
          <a:p>
            <a:pPr indent="0" lvl="0" marL="0" rtl="0" algn="l">
              <a:spcBef>
                <a:spcPts val="1600"/>
              </a:spcBef>
              <a:spcAft>
                <a:spcPts val="0"/>
              </a:spcAft>
              <a:buNone/>
            </a:pPr>
            <a:r>
              <a:rPr lang="en"/>
              <a:t>Do you have any ideas why certain trends are associated with these specific months?   A large percentage of sales for this store are from Canadian and American users.   December generally generates above average sales due to the holidays.   There are no holidays in March.  </a:t>
            </a:r>
            <a:endParaRPr/>
          </a:p>
          <a:p>
            <a:pPr indent="0" lvl="0" marL="0" rtl="0" algn="l">
              <a:spcBef>
                <a:spcPts val="1600"/>
              </a:spcBef>
              <a:spcAft>
                <a:spcPts val="0"/>
              </a:spcAft>
              <a:buNone/>
            </a:pPr>
            <a:r>
              <a:rPr lang="en"/>
              <a:t>NOTES:   </a:t>
            </a:r>
            <a:endParaRPr/>
          </a:p>
          <a:p>
            <a:pPr indent="0" lvl="0" marL="0" rtl="0" algn="l">
              <a:spcBef>
                <a:spcPts val="1600"/>
              </a:spcBef>
              <a:spcAft>
                <a:spcPts val="0"/>
              </a:spcAft>
              <a:buNone/>
            </a:pPr>
            <a:r>
              <a:rPr lang="en"/>
              <a:t>Most users are new users.   Users overall is 824k with 772k of them being new.  </a:t>
            </a:r>
            <a:endParaRPr/>
          </a:p>
          <a:p>
            <a:pPr indent="0" lvl="0" marL="0" rtl="0" algn="l">
              <a:spcBef>
                <a:spcPts val="1600"/>
              </a:spcBef>
              <a:spcAft>
                <a:spcPts val="0"/>
              </a:spcAft>
              <a:buNone/>
            </a:pPr>
            <a:r>
              <a:rPr lang="en"/>
              <a:t>A very large majority of users are in North America.  US and Canada specifically. </a:t>
            </a:r>
            <a:endParaRPr/>
          </a:p>
          <a:p>
            <a:pPr indent="0" lvl="0" marL="0" rtl="0" algn="l">
              <a:spcBef>
                <a:spcPts val="1600"/>
              </a:spcBef>
              <a:spcAft>
                <a:spcPts val="0"/>
              </a:spcAft>
              <a:buNone/>
            </a:pPr>
            <a:r>
              <a:rPr lang="en"/>
              <a:t>Direct traffic is the number 1 way this company gets traffic to its store, followed by organic search traffic.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5" name="Google Shape;305;p75"/>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6"/>
          <p:cNvSpPr txBox="1"/>
          <p:nvPr>
            <p:ph type="title"/>
          </p:nvPr>
        </p:nvSpPr>
        <p:spPr>
          <a:xfrm>
            <a:off x="264900" y="0"/>
            <a:ext cx="7242600" cy="9843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11" name="Google Shape;311;p76"/>
          <p:cNvSpPr txBox="1"/>
          <p:nvPr>
            <p:ph idx="1" type="body"/>
          </p:nvPr>
        </p:nvSpPr>
        <p:spPr>
          <a:xfrm>
            <a:off x="264950" y="743449"/>
            <a:ext cx="7242600" cy="72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go into the User → Tech → Tech overview report for the following:  </a:t>
            </a:r>
            <a:endParaRPr/>
          </a:p>
          <a:p>
            <a:pPr indent="0" lvl="0" marL="0" rtl="0" algn="l">
              <a:spcBef>
                <a:spcPts val="1600"/>
              </a:spcBef>
              <a:spcAft>
                <a:spcPts val="0"/>
              </a:spcAft>
              <a:buNone/>
            </a:pPr>
            <a:r>
              <a:rPr lang="en"/>
              <a:t>For the twelve month period you’ve chosen, provide a screenshot showing percentage chart (donut charts) of All Users that came from mobile, desktop, and tablet devices.</a:t>
            </a:r>
            <a:endParaRPr/>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Device Category</a:t>
            </a:r>
            <a:endParaRPr/>
          </a:p>
          <a:p>
            <a:pPr indent="-342900" lvl="0" marL="457200" rtl="0" algn="l">
              <a:spcBef>
                <a:spcPts val="0"/>
              </a:spcBef>
              <a:spcAft>
                <a:spcPts val="0"/>
              </a:spcAft>
              <a:buSzPts val="1800"/>
              <a:buChar char="●"/>
            </a:pPr>
            <a:r>
              <a:rPr lang="en"/>
              <a:t>Donut chart showing % breakdown by device</a:t>
            </a:r>
            <a:endParaRPr/>
          </a:p>
          <a:p>
            <a:pPr indent="0" lvl="0" marL="0" rtl="0" algn="l">
              <a:spcBef>
                <a:spcPts val="1600"/>
              </a:spcBef>
              <a:spcAft>
                <a:spcPts val="0"/>
              </a:spcAft>
              <a:buNone/>
            </a:pPr>
            <a:r>
              <a:rPr lang="en"/>
              <a:t>Note that the time frame selected does not need to be visible in the screenshot..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2" name="Google Shape;312;p76"/>
          <p:cNvPicPr preferRelativeResize="0"/>
          <p:nvPr/>
        </p:nvPicPr>
        <p:blipFill>
          <a:blip r:embed="rId3">
            <a:alphaModFix/>
          </a:blip>
          <a:stretch>
            <a:fillRect/>
          </a:stretch>
        </p:blipFill>
        <p:spPr>
          <a:xfrm>
            <a:off x="-87450" y="4798984"/>
            <a:ext cx="7772400" cy="4250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7"/>
          <p:cNvSpPr txBox="1"/>
          <p:nvPr>
            <p:ph type="title"/>
          </p:nvPr>
        </p:nvSpPr>
        <p:spPr>
          <a:xfrm>
            <a:off x="192070" y="6852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t>
            </a:r>
            <a:r>
              <a:rPr lang="en" sz="3200">
                <a:solidFill>
                  <a:srgbClr val="02B3E4"/>
                </a:solidFill>
                <a:latin typeface="Open Sans Light"/>
                <a:ea typeface="Open Sans Light"/>
                <a:cs typeface="Open Sans Light"/>
                <a:sym typeface="Open Sans Light"/>
              </a:rPr>
              <a:t>Acquisition</a:t>
            </a:r>
            <a:endParaRPr sz="2400">
              <a:solidFill>
                <a:srgbClr val="02B3E4"/>
              </a:solidFill>
              <a:latin typeface="Open Sans Light"/>
              <a:ea typeface="Open Sans Light"/>
              <a:cs typeface="Open Sans Light"/>
              <a:sym typeface="Open Sans Light"/>
            </a:endParaRPr>
          </a:p>
        </p:txBody>
      </p:sp>
      <p:sp>
        <p:nvSpPr>
          <p:cNvPr id="318" name="Google Shape;318;p77"/>
          <p:cNvSpPr txBox="1"/>
          <p:nvPr>
            <p:ph idx="1" type="body"/>
          </p:nvPr>
        </p:nvSpPr>
        <p:spPr>
          <a:xfrm>
            <a:off x="264950" y="816324"/>
            <a:ext cx="7242600" cy="73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 screenshot that shows the Engagement rate of the different acquisition channels over a 12 month period.</a:t>
            </a:r>
            <a:endParaRPr/>
          </a:p>
          <a:p>
            <a:pPr indent="0" lvl="0" marL="0" rtl="0" algn="l">
              <a:spcBef>
                <a:spcPts val="1600"/>
              </a:spcBef>
              <a:spcAft>
                <a:spcPts val="0"/>
              </a:spcAft>
              <a:buClr>
                <a:schemeClr val="dk1"/>
              </a:buClr>
              <a:buSzPts val="1100"/>
              <a:buFont typeface="Arial"/>
              <a:buNone/>
            </a:pPr>
            <a:r>
              <a:rPr lang="en"/>
              <a:t>E</a:t>
            </a:r>
            <a:r>
              <a:rPr lang="en"/>
              <a:t>nsure that the following are visible in the screenshot:</a:t>
            </a:r>
            <a:endParaRPr/>
          </a:p>
          <a:p>
            <a:pPr indent="-342900" lvl="0" marL="457200" rtl="0" algn="l">
              <a:spcBef>
                <a:spcPts val="1600"/>
              </a:spcBef>
              <a:spcAft>
                <a:spcPts val="0"/>
              </a:spcAft>
              <a:buSzPts val="1800"/>
              <a:buChar char="●"/>
            </a:pPr>
            <a:r>
              <a:rPr lang="en"/>
              <a:t>Channel group</a:t>
            </a:r>
            <a:endParaRPr/>
          </a:p>
          <a:p>
            <a:pPr indent="-342900" lvl="0" marL="457200" rtl="0" algn="l">
              <a:spcBef>
                <a:spcPts val="0"/>
              </a:spcBef>
              <a:spcAft>
                <a:spcPts val="0"/>
              </a:spcAft>
              <a:buSzPts val="1800"/>
              <a:buChar char="●"/>
            </a:pPr>
            <a:r>
              <a:rPr lang="en"/>
              <a:t>Users</a:t>
            </a:r>
            <a:endParaRPr/>
          </a:p>
          <a:p>
            <a:pPr indent="-342900" lvl="0" marL="457200" rtl="0" algn="l">
              <a:spcBef>
                <a:spcPts val="0"/>
              </a:spcBef>
              <a:spcAft>
                <a:spcPts val="0"/>
              </a:spcAft>
              <a:buSzPts val="1800"/>
              <a:buChar char="●"/>
            </a:pPr>
            <a:r>
              <a:rPr lang="en"/>
              <a:t>Engagement Rate</a:t>
            </a:r>
            <a:endParaRPr/>
          </a:p>
          <a:p>
            <a:pPr indent="0" lvl="0" marL="0" rtl="0" algn="l">
              <a:spcBef>
                <a:spcPts val="1600"/>
              </a:spcBef>
              <a:spcAft>
                <a:spcPts val="0"/>
              </a:spcAft>
              <a:buNone/>
            </a:pPr>
            <a:r>
              <a:rPr lang="en"/>
              <a:t>Note that the time frame selected does not need to be visible in the screenshot, but will be reflected by the number of users.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9" name="Google Shape;319;p77"/>
          <p:cNvPicPr preferRelativeResize="0"/>
          <p:nvPr/>
        </p:nvPicPr>
        <p:blipFill>
          <a:blip r:embed="rId3">
            <a:alphaModFix/>
          </a:blip>
          <a:stretch>
            <a:fillRect/>
          </a:stretch>
        </p:blipFill>
        <p:spPr>
          <a:xfrm>
            <a:off x="264950" y="4198300"/>
            <a:ext cx="7169727" cy="486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78"/>
          <p:cNvSpPr txBox="1"/>
          <p:nvPr>
            <p:ph type="title"/>
          </p:nvPr>
        </p:nvSpPr>
        <p:spPr>
          <a:xfrm>
            <a:off x="264945" y="112246"/>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25" name="Google Shape;325;p78"/>
          <p:cNvSpPr txBox="1"/>
          <p:nvPr>
            <p:ph idx="1" type="body"/>
          </p:nvPr>
        </p:nvSpPr>
        <p:spPr>
          <a:xfrm>
            <a:off x="264950" y="962100"/>
            <a:ext cx="7242600" cy="87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During the twelve month period you’ve selected</a:t>
            </a:r>
            <a:r>
              <a:rPr i="1" lang="en"/>
              <a:t>,</a:t>
            </a:r>
            <a:r>
              <a:rPr lang="en"/>
              <a:t> which channel groups had the highest and lowest engagement rates and the highest and lowest total revenue?  </a:t>
            </a:r>
            <a:endParaRPr/>
          </a:p>
          <a:p>
            <a:pPr indent="0" lvl="0" marL="0" rtl="0" algn="l">
              <a:spcBef>
                <a:spcPts val="1600"/>
              </a:spcBef>
              <a:spcAft>
                <a:spcPts val="0"/>
              </a:spcAft>
              <a:buClr>
                <a:schemeClr val="dk1"/>
              </a:buClr>
              <a:buSzPts val="1100"/>
              <a:buFont typeface="Arial"/>
              <a:buNone/>
            </a:pPr>
            <a:r>
              <a:rPr lang="en"/>
              <a:t>The lowest engagement rate is for “unassigned” at 5.02% followed by Display at 58.7%.  </a:t>
            </a:r>
            <a:endParaRPr/>
          </a:p>
          <a:p>
            <a:pPr indent="0" lvl="0" marL="0" rtl="0" algn="l">
              <a:spcBef>
                <a:spcPts val="1600"/>
              </a:spcBef>
              <a:spcAft>
                <a:spcPts val="0"/>
              </a:spcAft>
              <a:buClr>
                <a:schemeClr val="dk1"/>
              </a:buClr>
              <a:buSzPts val="1100"/>
              <a:buFont typeface="Arial"/>
              <a:buNone/>
            </a:pPr>
            <a:r>
              <a:rPr lang="en"/>
              <a:t>The highest is cross network with a rate of 91.43%</a:t>
            </a:r>
            <a:endParaRPr/>
          </a:p>
          <a:p>
            <a:pPr indent="0" lvl="0" marL="0" rtl="0" algn="l">
              <a:spcBef>
                <a:spcPts val="1600"/>
              </a:spcBef>
              <a:spcAft>
                <a:spcPts val="0"/>
              </a:spcAft>
              <a:buClr>
                <a:schemeClr val="dk1"/>
              </a:buClr>
              <a:buSzPts val="1100"/>
              <a:buFont typeface="Arial"/>
              <a:buNone/>
            </a:pPr>
            <a:r>
              <a:rPr lang="en"/>
              <a:t>What do these metrics mean, based on your experience?</a:t>
            </a:r>
            <a:r>
              <a:rPr lang="en"/>
              <a:t>  “Unassigned” is the lowest engagement rate but account for nearly $108k in revenue.  Display ads are the 2nd  lowest.   58.7% is decent but the revenue generated from it was only $118.80.   Cross Network traffic is very high at 91.43%.   As the owner of the business or employee handling the marketing, we would know exactly what our cross network was and provide more offerings here to increase sales since we know that users are engaging frequently and consistently through this channel.    If possible, I would also want to investigate to see if any of the “unassigned” traffic could be tracked.   </a:t>
            </a:r>
            <a:endParaRPr/>
          </a:p>
          <a:p>
            <a:pPr indent="0" lvl="0" marL="0" rtl="0" algn="l">
              <a:spcBef>
                <a:spcPts val="1600"/>
              </a:spcBef>
              <a:spcAft>
                <a:spcPts val="0"/>
              </a:spcAft>
              <a:buClr>
                <a:schemeClr val="dk1"/>
              </a:buClr>
              <a:buSzPts val="1100"/>
              <a:buFont typeface="Arial"/>
              <a:buNone/>
            </a:pPr>
            <a:r>
              <a:rPr lang="en"/>
              <a:t>NOTES:  </a:t>
            </a:r>
            <a:endParaRPr/>
          </a:p>
          <a:p>
            <a:pPr indent="0" lvl="0" marL="0" rtl="0" algn="l">
              <a:spcBef>
                <a:spcPts val="1600"/>
              </a:spcBef>
              <a:spcAft>
                <a:spcPts val="0"/>
              </a:spcAft>
              <a:buClr>
                <a:schemeClr val="dk1"/>
              </a:buClr>
              <a:buSzPts val="1100"/>
              <a:buFont typeface="Arial"/>
              <a:buNone/>
            </a:pPr>
            <a:r>
              <a:rPr lang="en"/>
              <a:t>While engagement rate tells us if that particular channel is getting engagement from users it is not the only factor to look at to determine if a channel is working for the business.   </a:t>
            </a:r>
            <a:endParaRPr/>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1600"/>
              </a:spcAft>
              <a:buNone/>
            </a:pPr>
            <a:r>
              <a:t/>
            </a:r>
            <a:endParaRPr/>
          </a:p>
        </p:txBody>
      </p:sp>
      <p:sp>
        <p:nvSpPr>
          <p:cNvPr id="326" name="Google Shape;326;p78"/>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79"/>
          <p:cNvSpPr txBox="1"/>
          <p:nvPr>
            <p:ph type="title"/>
          </p:nvPr>
        </p:nvSpPr>
        <p:spPr>
          <a:xfrm>
            <a:off x="264895" y="-4"/>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32" name="Google Shape;332;p79"/>
          <p:cNvSpPr txBox="1"/>
          <p:nvPr>
            <p:ph idx="1" type="body"/>
          </p:nvPr>
        </p:nvSpPr>
        <p:spPr>
          <a:xfrm>
            <a:off x="264895" y="817796"/>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twelve month period you’ve selected, provide a screenshot that shows the Item name that contributed the highest number of unique purchases and the item name that was responsible for the largest percentage of revenue?</a:t>
            </a:r>
            <a:r>
              <a:rPr lang="en"/>
              <a:t> (Screenshot(s) only; no annotation required.) </a:t>
            </a:r>
            <a:endParaRPr i="1"/>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Item names</a:t>
            </a:r>
            <a:endParaRPr/>
          </a:p>
          <a:p>
            <a:pPr indent="-342900" lvl="0" marL="457200" rtl="0" algn="l">
              <a:spcBef>
                <a:spcPts val="0"/>
              </a:spcBef>
              <a:spcAft>
                <a:spcPts val="0"/>
              </a:spcAft>
              <a:buSzPts val="1800"/>
              <a:buChar char="●"/>
            </a:pPr>
            <a:r>
              <a:rPr lang="en"/>
              <a:t>Number of items purchased</a:t>
            </a:r>
            <a:endParaRPr/>
          </a:p>
          <a:p>
            <a:pPr indent="-342900" lvl="0" marL="457200" rtl="0" algn="l">
              <a:spcBef>
                <a:spcPts val="0"/>
              </a:spcBef>
              <a:spcAft>
                <a:spcPts val="0"/>
              </a:spcAft>
              <a:buSzPts val="1800"/>
              <a:buChar char="●"/>
            </a:pPr>
            <a:r>
              <a:rPr lang="en"/>
              <a:t>Item revenue</a:t>
            </a:r>
            <a:endParaRPr/>
          </a:p>
        </p:txBody>
      </p:sp>
      <p:sp>
        <p:nvSpPr>
          <p:cNvPr id="333" name="Google Shape;333;p79"/>
          <p:cNvSpPr txBox="1"/>
          <p:nvPr/>
        </p:nvSpPr>
        <p:spPr>
          <a:xfrm>
            <a:off x="682550" y="7596725"/>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pic>
        <p:nvPicPr>
          <p:cNvPr id="334" name="Google Shape;334;p79"/>
          <p:cNvPicPr preferRelativeResize="0"/>
          <p:nvPr/>
        </p:nvPicPr>
        <p:blipFill>
          <a:blip r:embed="rId3">
            <a:alphaModFix/>
          </a:blip>
          <a:stretch>
            <a:fillRect/>
          </a:stretch>
        </p:blipFill>
        <p:spPr>
          <a:xfrm>
            <a:off x="-9100" y="5464329"/>
            <a:ext cx="7772401" cy="41276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8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40" name="Google Shape;340;p8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8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46" name="Google Shape;346;p81"/>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the screenshot of a view (such as the Audience Overview) that includes both your Audience Demographic segment as well as “All Users.” Write down or include a screenshot of the values used to create the segment.</a:t>
            </a:r>
            <a:endParaRPr/>
          </a:p>
          <a:p>
            <a:pPr indent="0" lvl="0" marL="0" rtl="0" algn="l">
              <a:spcBef>
                <a:spcPts val="1600"/>
              </a:spcBef>
              <a:spcAft>
                <a:spcPts val="0"/>
              </a:spcAft>
              <a:buNone/>
            </a:pPr>
            <a:r>
              <a:rPr lang="en"/>
              <a:t>Segment including ALL Users comparing customers located in US to those located in Canada.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i="1"/>
          </a:p>
        </p:txBody>
      </p:sp>
      <p:pic>
        <p:nvPicPr>
          <p:cNvPr id="347" name="Google Shape;347;p81"/>
          <p:cNvPicPr preferRelativeResize="0"/>
          <p:nvPr/>
        </p:nvPicPr>
        <p:blipFill>
          <a:blip r:embed="rId3">
            <a:alphaModFix/>
          </a:blip>
          <a:stretch>
            <a:fillRect/>
          </a:stretch>
        </p:blipFill>
        <p:spPr>
          <a:xfrm>
            <a:off x="0" y="4787270"/>
            <a:ext cx="7772401" cy="38658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8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Technology</a:t>
            </a:r>
            <a:endParaRPr sz="3200">
              <a:solidFill>
                <a:srgbClr val="02B3E4"/>
              </a:solidFill>
              <a:latin typeface="Open Sans Light"/>
              <a:ea typeface="Open Sans Light"/>
              <a:cs typeface="Open Sans Light"/>
              <a:sym typeface="Open Sans Light"/>
            </a:endParaRPr>
          </a:p>
        </p:txBody>
      </p:sp>
      <p:sp>
        <p:nvSpPr>
          <p:cNvPr id="353" name="Google Shape;353;p82"/>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the screenshot of a view (such as the Audience Overview) that includes both your Technology segment as well as “All Users.” Write down or include a screenshot of the values used to create the segment.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Includes all users.   Comparing Android users to iOS users. </a:t>
            </a:r>
            <a:endParaRPr/>
          </a:p>
          <a:p>
            <a:pPr indent="0" lvl="0" marL="0" rtl="0" algn="l">
              <a:spcBef>
                <a:spcPts val="1600"/>
              </a:spcBef>
              <a:spcAft>
                <a:spcPts val="1600"/>
              </a:spcAft>
              <a:buClr>
                <a:schemeClr val="dk1"/>
              </a:buClr>
              <a:buSzPts val="1100"/>
              <a:buFont typeface="Arial"/>
              <a:buNone/>
            </a:pPr>
            <a:r>
              <a:t/>
            </a:r>
            <a:endParaRPr i="1"/>
          </a:p>
        </p:txBody>
      </p:sp>
      <p:sp>
        <p:nvSpPr>
          <p:cNvPr id="354" name="Google Shape;354;p82"/>
          <p:cNvSpPr txBox="1"/>
          <p:nvPr/>
        </p:nvSpPr>
        <p:spPr>
          <a:xfrm>
            <a:off x="682550" y="5014382"/>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pic>
        <p:nvPicPr>
          <p:cNvPr id="355" name="Google Shape;355;p82"/>
          <p:cNvPicPr preferRelativeResize="0"/>
          <p:nvPr/>
        </p:nvPicPr>
        <p:blipFill>
          <a:blip r:embed="rId3">
            <a:alphaModFix/>
          </a:blip>
          <a:stretch>
            <a:fillRect/>
          </a:stretch>
        </p:blipFill>
        <p:spPr>
          <a:xfrm>
            <a:off x="-9100" y="5303484"/>
            <a:ext cx="7772398" cy="38537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8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361" name="Google Shape;361;p8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8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latin typeface="Open Sans Light"/>
                <a:ea typeface="Open Sans Light"/>
                <a:cs typeface="Open Sans Light"/>
                <a:sym typeface="Open Sans Light"/>
              </a:rPr>
              <a:t>Analysis and Suggestions</a:t>
            </a:r>
            <a:r>
              <a:rPr lang="en" sz="3200">
                <a:solidFill>
                  <a:srgbClr val="2E3D49"/>
                </a:solidFill>
                <a:latin typeface="Open Sans Light"/>
                <a:ea typeface="Open Sans Light"/>
                <a:cs typeface="Open Sans Light"/>
                <a:sym typeface="Open Sans Light"/>
              </a:rPr>
              <a:t>: </a:t>
            </a:r>
            <a:r>
              <a:rPr lang="en" sz="3200">
                <a:latin typeface="Open Sans Light"/>
                <a:ea typeface="Open Sans Light"/>
                <a:cs typeface="Open Sans Light"/>
                <a:sym typeface="Open Sans Light"/>
              </a:rPr>
              <a:t>Instructions</a:t>
            </a:r>
            <a:endParaRPr sz="3200">
              <a:solidFill>
                <a:srgbClr val="2E3D49"/>
              </a:solidFill>
              <a:latin typeface="Open Sans Light"/>
              <a:ea typeface="Open Sans Light"/>
              <a:cs typeface="Open Sans Light"/>
              <a:sym typeface="Open Sans Light"/>
            </a:endParaRPr>
          </a:p>
        </p:txBody>
      </p:sp>
      <p:sp>
        <p:nvSpPr>
          <p:cNvPr id="367" name="Google Shape;367;p84"/>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25C65"/>
                </a:solidFill>
                <a:latin typeface="Open Sans Light"/>
                <a:ea typeface="Open Sans Light"/>
                <a:cs typeface="Open Sans Light"/>
                <a:sym typeface="Open Sans Light"/>
              </a:rPr>
              <a:t>Using your existing data (selected in part 1) you will analyze the current state of your business and provide recommendations for how to improve it in a variety of ways. If you are using the Google Analytics demo account and not your own business, you will be provided with example data to use.</a:t>
            </a:r>
            <a:endParaRPr i="1" sz="1800" u="sng">
              <a:solidFill>
                <a:srgbClr val="525C65"/>
              </a:solidFill>
              <a:latin typeface="Open Sans Light"/>
              <a:ea typeface="Open Sans Light"/>
              <a:cs typeface="Open Sans Light"/>
              <a:sym typeface="Open Sans Light"/>
            </a:endParaRPr>
          </a:p>
          <a:p>
            <a:pPr indent="0" lvl="0" marL="0" rtl="0" algn="l">
              <a:lnSpc>
                <a:spcPct val="100000"/>
              </a:lnSpc>
              <a:spcBef>
                <a:spcPts val="1100"/>
              </a:spcBef>
              <a:spcAft>
                <a:spcPts val="0"/>
              </a:spcAft>
              <a:buNone/>
            </a:pPr>
            <a:r>
              <a:rPr i="1" lang="en" sz="1800"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a:solidFill>
                <a:srgbClr val="525C65"/>
              </a:solidFill>
              <a:latin typeface="Open Sans Light"/>
              <a:ea typeface="Open Sans Light"/>
              <a:cs typeface="Open Sans Light"/>
              <a:sym typeface="Open Sans Light"/>
            </a:endParaRPr>
          </a:p>
          <a:p>
            <a:pPr indent="-342900" lvl="0" marL="457200" rtl="0" algn="l">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Using the cost, revenue, and ROAS for campaigns, determine how you might be able to achieve 20% growth.</a:t>
            </a:r>
            <a:endParaRPr sz="1800">
              <a:solidFill>
                <a:srgbClr val="525C65"/>
              </a:solidFill>
              <a:latin typeface="Open Sans Light"/>
              <a:ea typeface="Open Sans Light"/>
              <a:cs typeface="Open Sans Light"/>
              <a:sym typeface="Open Sans Light"/>
            </a:endParaRPr>
          </a:p>
          <a:p>
            <a:pPr indent="-342900" lvl="0" marL="457200" rtl="0" algn="l">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Identify eCommerce changes that could be used to improve the business.</a:t>
            </a:r>
            <a:endParaRPr sz="1800">
              <a:solidFill>
                <a:srgbClr val="525C65"/>
              </a:solidFill>
              <a:latin typeface="Open Sans Light"/>
              <a:ea typeface="Open Sans Light"/>
              <a:cs typeface="Open Sans Light"/>
              <a:sym typeface="Open Sans Light"/>
            </a:endParaRPr>
          </a:p>
          <a:p>
            <a:pPr indent="-342900" lvl="0" marL="457200" rtl="0" algn="l">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Create an updated technology stack</a:t>
            </a:r>
            <a:endParaRPr sz="1800">
              <a:solidFill>
                <a:srgbClr val="525C65"/>
              </a:solidFill>
              <a:latin typeface="Open Sans Light"/>
              <a:ea typeface="Open Sans Light"/>
              <a:cs typeface="Open Sans Light"/>
              <a:sym typeface="Open Sans Light"/>
            </a:endParaRPr>
          </a:p>
        </p:txBody>
      </p:sp>
      <p:sp>
        <p:nvSpPr>
          <p:cNvPr id="368" name="Google Shape;368;p84"/>
          <p:cNvSpPr txBox="1"/>
          <p:nvPr/>
        </p:nvSpPr>
        <p:spPr>
          <a:xfrm>
            <a:off x="884100" y="7130301"/>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solidFill>
                  <a:srgbClr val="38761D"/>
                </a:solidFill>
                <a:latin typeface="Open Sans"/>
                <a:ea typeface="Open Sans"/>
                <a:cs typeface="Open Sans"/>
                <a:sym typeface="Open Sans"/>
              </a:rPr>
              <a:t>Remove this slide</a:t>
            </a:r>
            <a:r>
              <a:rPr i="1" lang="en" sz="3600">
                <a:solidFill>
                  <a:srgbClr val="15C26B"/>
                </a:solidFill>
                <a:latin typeface="Open Sans Light"/>
                <a:ea typeface="Open Sans Light"/>
                <a:cs typeface="Open Sans Light"/>
                <a:sym typeface="Open Sans Light"/>
              </a:rPr>
              <a:t> </a:t>
            </a:r>
            <a:endParaRPr i="1" sz="3600">
              <a:solidFill>
                <a:srgbClr val="15C26B"/>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67"/>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2" name="Google Shape;252;p67"/>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8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Business Sales Growth</a:t>
            </a:r>
            <a:endParaRPr sz="3200">
              <a:solidFill>
                <a:srgbClr val="02B3E4"/>
              </a:solidFill>
              <a:latin typeface="Open Sans Light"/>
              <a:ea typeface="Open Sans Light"/>
              <a:cs typeface="Open Sans Light"/>
              <a:sym typeface="Open Sans Light"/>
            </a:endParaRPr>
          </a:p>
        </p:txBody>
      </p:sp>
      <p:sp>
        <p:nvSpPr>
          <p:cNvPr id="374" name="Google Shape;374;p85"/>
          <p:cNvSpPr txBox="1"/>
          <p:nvPr>
            <p:ph idx="1" type="body"/>
          </p:nvPr>
        </p:nvSpPr>
        <p:spPr>
          <a:xfrm>
            <a:off x="264950" y="2253725"/>
            <a:ext cx="7242600" cy="24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your existing marketing campaigns to grow your business. In order to complete this section using your own data, you must have the required data (Campaign, Cost, Revenue, ROAS) for a minimum of two campaigns. If you do not have at least two campaigns or are missing some of the necessary data, you can use the </a:t>
            </a:r>
            <a:r>
              <a:rPr lang="en" u="sng">
                <a:solidFill>
                  <a:schemeClr val="hlink"/>
                </a:solidFill>
                <a:hlinkClick r:id="rId3"/>
              </a:rPr>
              <a:t>2021 GSMM Solar YouTube Ad Sales Funnel Campaigns Pitch Deck</a:t>
            </a:r>
            <a:r>
              <a:rPr i="1" lang="en"/>
              <a:t> </a:t>
            </a:r>
            <a:r>
              <a:rPr lang="en"/>
              <a:t>to answer this question</a:t>
            </a:r>
            <a:r>
              <a:rPr i="1" lang="en"/>
              <a:t>. </a:t>
            </a:r>
            <a:r>
              <a:rPr lang="en"/>
              <a:t>You are also welcome to add additional data beyond what is specified.</a:t>
            </a:r>
            <a:endParaRPr/>
          </a:p>
          <a:p>
            <a:pPr indent="0" lvl="0" marL="0" rtl="0" algn="l">
              <a:spcBef>
                <a:spcPts val="1600"/>
              </a:spcBef>
              <a:spcAft>
                <a:spcPts val="1600"/>
              </a:spcAft>
              <a:buNone/>
            </a:pPr>
            <a:r>
              <a:rPr i="1" lang="en"/>
              <a:t>If using your own data, complete the following table adding rows as necessary. If using the provided GSMM Pitch Deck, delete the table.</a:t>
            </a:r>
            <a:endParaRPr i="1"/>
          </a:p>
        </p:txBody>
      </p:sp>
      <p:graphicFrame>
        <p:nvGraphicFramePr>
          <p:cNvPr id="375" name="Google Shape;375;p85"/>
          <p:cNvGraphicFramePr/>
          <p:nvPr/>
        </p:nvGraphicFramePr>
        <p:xfrm>
          <a:off x="217450" y="6384775"/>
          <a:ext cx="3000000" cy="3000000"/>
        </p:xfrm>
        <a:graphic>
          <a:graphicData uri="http://schemas.openxmlformats.org/drawingml/2006/table">
            <a:tbl>
              <a:tblPr>
                <a:noFill/>
                <a:tableStyleId>{198D5DCA-C6F2-42EA-A763-793124D6597D}</a:tableStyleId>
              </a:tblPr>
              <a:tblGrid>
                <a:gridCol w="3951975"/>
                <a:gridCol w="1235950"/>
                <a:gridCol w="1189900"/>
                <a:gridCol w="959775"/>
              </a:tblGrid>
              <a:tr h="381000">
                <a:tc>
                  <a:txBody>
                    <a:bodyPr/>
                    <a:lstStyle/>
                    <a:p>
                      <a:pPr indent="0" lvl="0" marL="0" rtl="0" algn="l">
                        <a:spcBef>
                          <a:spcPts val="0"/>
                        </a:spcBef>
                        <a:spcAft>
                          <a:spcPts val="0"/>
                        </a:spcAft>
                        <a:buNone/>
                      </a:pPr>
                      <a:r>
                        <a:rPr b="1" lang="en" sz="1500"/>
                        <a:t>Campaign Name (or description)</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Cost</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Revenue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ROAS</a:t>
                      </a:r>
                      <a:endParaRPr b="1" sz="1500"/>
                    </a:p>
                  </a:txBody>
                  <a:tcPr marT="91425" marB="91425" marR="91425" marL="91425">
                    <a:solidFill>
                      <a:schemeClr val="lt2"/>
                    </a:solidFill>
                  </a:tcPr>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i="1" lang="en"/>
                        <a:t>&lt;add more rows as needed&gt;</a:t>
                      </a:r>
                      <a:endParaRPr i="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8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Business Sales Growth</a:t>
            </a:r>
            <a:r>
              <a:rPr lang="en" sz="3200">
                <a:solidFill>
                  <a:srgbClr val="02B3E4"/>
                </a:solidFill>
                <a:latin typeface="Open Sans Light"/>
                <a:ea typeface="Open Sans Light"/>
                <a:cs typeface="Open Sans Light"/>
                <a:sym typeface="Open Sans Light"/>
              </a:rPr>
              <a:t> </a:t>
            </a:r>
            <a:endParaRPr sz="3200">
              <a:solidFill>
                <a:srgbClr val="02B3E4"/>
              </a:solidFill>
              <a:latin typeface="Open Sans Light"/>
              <a:ea typeface="Open Sans Light"/>
              <a:cs typeface="Open Sans Light"/>
              <a:sym typeface="Open Sans Light"/>
            </a:endParaRPr>
          </a:p>
        </p:txBody>
      </p:sp>
      <p:sp>
        <p:nvSpPr>
          <p:cNvPr id="381" name="Google Shape;381;p86"/>
          <p:cNvSpPr txBox="1"/>
          <p:nvPr>
            <p:ph idx="1" type="body"/>
          </p:nvPr>
        </p:nvSpPr>
        <p:spPr>
          <a:xfrm>
            <a:off x="264950" y="2253725"/>
            <a:ext cx="7242600" cy="24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and other information provided, how might the campaigns be realigned and improved to potentially achieve a 20% YOY sales growth? You can assume that the c\data will remain consistent over the projected time frame. Please reference specific data to support your answer like metrics and campaigns.</a:t>
            </a:r>
            <a:endParaRPr/>
          </a:p>
          <a:p>
            <a:pPr indent="0" lvl="0" marL="0" rtl="0" algn="l">
              <a:spcBef>
                <a:spcPts val="1600"/>
              </a:spcBef>
              <a:spcAft>
                <a:spcPts val="1600"/>
              </a:spcAft>
              <a:buNone/>
            </a:pPr>
            <a:r>
              <a:rPr i="1" lang="en"/>
              <a:t>Include your response here. You may also include screenshots if desired.</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a:t>
            </a:r>
            <a:r>
              <a:rPr lang="en" sz="3200">
                <a:solidFill>
                  <a:srgbClr val="02B3E4"/>
                </a:solidFill>
                <a:latin typeface="Open Sans Light"/>
                <a:ea typeface="Open Sans Light"/>
                <a:cs typeface="Open Sans Light"/>
                <a:sym typeface="Open Sans Light"/>
              </a:rPr>
              <a:t>eCommerce</a:t>
            </a:r>
            <a:endParaRPr sz="3200">
              <a:solidFill>
                <a:srgbClr val="02B3E4"/>
              </a:solidFill>
              <a:latin typeface="Open Sans Light"/>
              <a:ea typeface="Open Sans Light"/>
              <a:cs typeface="Open Sans Light"/>
              <a:sym typeface="Open Sans Light"/>
            </a:endParaRPr>
          </a:p>
        </p:txBody>
      </p:sp>
      <p:sp>
        <p:nvSpPr>
          <p:cNvPr id="387" name="Google Shape;387;p87"/>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will evaluate the current state of eCommerce for your business and how it might be improved. </a:t>
            </a:r>
            <a:endParaRPr/>
          </a:p>
          <a:p>
            <a:pPr indent="0" lvl="0" marL="0" rtl="0" algn="l">
              <a:spcBef>
                <a:spcPts val="1600"/>
              </a:spcBef>
              <a:spcAft>
                <a:spcPts val="0"/>
              </a:spcAft>
              <a:buNone/>
            </a:pPr>
            <a:r>
              <a:rPr lang="en"/>
              <a:t>Looking at your website pages or the Google Merchandise store website and current eCommerce experience, identify one change to the eCommerce UX and one additional eCommerce option you would recommend implementing. </a:t>
            </a:r>
            <a:endParaRPr/>
          </a:p>
          <a:p>
            <a:pPr indent="0" lvl="0" marL="0" rtl="0" algn="l">
              <a:spcBef>
                <a:spcPts val="1600"/>
              </a:spcBef>
              <a:spcAft>
                <a:spcPts val="0"/>
              </a:spcAft>
              <a:buNone/>
            </a:pPr>
            <a:r>
              <a:rPr i="1" lang="en"/>
              <a:t>Example: One way to improve eCommerce capabilities would be to add the option of a digital wallet with the option to securely store and manage cards that have been used for payment, along with the option of using PayPal or ApplePay.</a:t>
            </a:r>
            <a:endParaRPr i="1"/>
          </a:p>
          <a:p>
            <a:pPr indent="0" lvl="0" marL="0" rtl="0" algn="l">
              <a:spcBef>
                <a:spcPts val="1600"/>
              </a:spcBef>
              <a:spcAft>
                <a:spcPts val="0"/>
              </a:spcAft>
              <a:buNone/>
            </a:pPr>
            <a:r>
              <a:rPr lang="en"/>
              <a:t>UX change:</a:t>
            </a:r>
            <a:endParaRPr/>
          </a:p>
          <a:p>
            <a:pPr indent="0" lvl="0" marL="0" rtl="0" algn="l">
              <a:spcBef>
                <a:spcPts val="1600"/>
              </a:spcBef>
              <a:spcAft>
                <a:spcPts val="0"/>
              </a:spcAft>
              <a:buNone/>
            </a:pPr>
            <a:r>
              <a:t/>
            </a:r>
            <a:endParaRPr i="1"/>
          </a:p>
          <a:p>
            <a:pPr indent="0" lvl="0" marL="0" rtl="0" algn="l">
              <a:spcBef>
                <a:spcPts val="1600"/>
              </a:spcBef>
              <a:spcAft>
                <a:spcPts val="0"/>
              </a:spcAft>
              <a:buNone/>
            </a:pPr>
            <a:r>
              <a:t/>
            </a:r>
            <a:endParaRPr/>
          </a:p>
          <a:p>
            <a:pPr indent="0" lvl="0" marL="0" rtl="0" algn="l">
              <a:spcBef>
                <a:spcPts val="1600"/>
              </a:spcBef>
              <a:spcAft>
                <a:spcPts val="0"/>
              </a:spcAft>
              <a:buNone/>
            </a:pPr>
            <a:r>
              <a:rPr lang="en"/>
              <a:t>Other eCommerce change or addition:</a:t>
            </a:r>
            <a:endParaRPr/>
          </a:p>
          <a:p>
            <a:pPr indent="0" lvl="0" marL="0" rtl="0" algn="l">
              <a:spcBef>
                <a:spcPts val="1600"/>
              </a:spcBef>
              <a:spcAft>
                <a:spcPts val="1600"/>
              </a:spcAft>
              <a:buNone/>
            </a:pPr>
            <a:r>
              <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a:t>
            </a: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sp>
        <p:nvSpPr>
          <p:cNvPr id="393" name="Google Shape;393;p8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will look at your existing technology stack and make recommendations for the future. This should include at least two additional technologies that are not currently utilized, one of which is a new emerging technology.</a:t>
            </a:r>
            <a:endParaRPr/>
          </a:p>
          <a:p>
            <a:pPr indent="0" lvl="0" marL="0" rtl="0" algn="l">
              <a:spcBef>
                <a:spcPts val="1600"/>
              </a:spcBef>
              <a:spcAft>
                <a:spcPts val="0"/>
              </a:spcAft>
              <a:buNone/>
            </a:pPr>
            <a:r>
              <a:rPr lang="en"/>
              <a:t>If using your own business, provide both the existing technology stack and the recommended update which. </a:t>
            </a:r>
            <a:endParaRPr/>
          </a:p>
          <a:p>
            <a:pPr indent="0" lvl="0" marL="0" rtl="0" algn="l">
              <a:spcBef>
                <a:spcPts val="1600"/>
              </a:spcBef>
              <a:spcAft>
                <a:spcPts val="0"/>
              </a:spcAft>
              <a:buNone/>
            </a:pPr>
            <a:r>
              <a:rPr lang="en"/>
              <a:t>If you are not using your own business or do not currently have a technology stack, you can use the </a:t>
            </a:r>
            <a:r>
              <a:rPr lang="en" u="sng">
                <a:solidFill>
                  <a:schemeClr val="hlink"/>
                </a:solidFill>
                <a:hlinkClick r:id="rId3"/>
              </a:rPr>
              <a:t>GSMM 2021 Marketing Technology and Channels Spreadsheet</a:t>
            </a:r>
            <a:r>
              <a:rPr lang="en"/>
              <a:t> to answer this question or as a template to create your own.</a:t>
            </a:r>
            <a:endParaRPr/>
          </a:p>
          <a:p>
            <a:pPr indent="0" lvl="0" marL="0" rtl="0" algn="l">
              <a:spcBef>
                <a:spcPts val="1600"/>
              </a:spcBef>
              <a:spcAft>
                <a:spcPts val="0"/>
              </a:spcAft>
              <a:buNone/>
            </a:pPr>
            <a:r>
              <a:rPr i="1" lang="en"/>
              <a:t>Provide a link to your technology stack or place a screenshot below. Make sure that the screenshot clearly shows a minimum of 2 new additional technologies, one of which is emerging, and a total stack of no less than 10.</a:t>
            </a:r>
            <a:endParaRPr i="1"/>
          </a:p>
          <a:p>
            <a:pPr indent="0" lvl="0" marL="0" rtl="0" algn="l">
              <a:spcBef>
                <a:spcPts val="1600"/>
              </a:spcBef>
              <a:spcAft>
                <a:spcPts val="1600"/>
              </a:spcAft>
              <a:buNone/>
            </a:pPr>
            <a:r>
              <a:t/>
            </a:r>
            <a:endParaRPr i="1"/>
          </a:p>
        </p:txBody>
      </p:sp>
      <p:grpSp>
        <p:nvGrpSpPr>
          <p:cNvPr id="394" name="Google Shape;394;p88"/>
          <p:cNvGrpSpPr/>
          <p:nvPr/>
        </p:nvGrpSpPr>
        <p:grpSpPr>
          <a:xfrm>
            <a:off x="518250" y="7451432"/>
            <a:ext cx="6735900" cy="2355000"/>
            <a:chOff x="474675" y="3679900"/>
            <a:chExt cx="6735900" cy="2355000"/>
          </a:xfrm>
        </p:grpSpPr>
        <p:sp>
          <p:nvSpPr>
            <p:cNvPr id="395" name="Google Shape;395;p88"/>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96" name="Google Shape;396;p88"/>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Replace this box with screenshot or delete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58" name="Google Shape;258;p68"/>
          <p:cNvGraphicFramePr/>
          <p:nvPr/>
        </p:nvGraphicFramePr>
        <p:xfrm>
          <a:off x="375050" y="1990163"/>
          <a:ext cx="3000000" cy="3000000"/>
        </p:xfrm>
        <a:graphic>
          <a:graphicData uri="http://schemas.openxmlformats.org/drawingml/2006/table">
            <a:tbl>
              <a:tblPr>
                <a:noFill/>
                <a:tableStyleId>{198D5DCA-C6F2-42EA-A763-793124D6597D}</a:tableStyleId>
              </a:tblPr>
              <a:tblGrid>
                <a:gridCol w="460475"/>
                <a:gridCol w="6566150"/>
              </a:tblGrid>
              <a:tr h="1141600">
                <a:tc gridSpan="2">
                  <a:txBody>
                    <a:bodyPr/>
                    <a:lstStyle/>
                    <a:p>
                      <a:pPr indent="0" lvl="0" marL="0" rtl="0" algn="l">
                        <a:lnSpc>
                          <a:spcPct val="100000"/>
                        </a:lnSpc>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Key Business Objective</a:t>
                      </a:r>
                      <a:r>
                        <a:rPr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highlight>
                            <a:schemeClr val="lt1"/>
                          </a:highlight>
                          <a:latin typeface="Open Sans Light"/>
                          <a:ea typeface="Open Sans Light"/>
                          <a:cs typeface="Open Sans Light"/>
                          <a:sym typeface="Open Sans Light"/>
                        </a:rPr>
                        <a:t>A defined goal or outcome used to plan the desired direction of your company.</a:t>
                      </a:r>
                      <a:br>
                        <a:rPr lang="en" sz="2000">
                          <a:solidFill>
                            <a:srgbClr val="525C65"/>
                          </a:solidFill>
                          <a:highlight>
                            <a:schemeClr val="lt1"/>
                          </a:highlight>
                          <a:latin typeface="Open Sans Light"/>
                          <a:ea typeface="Open Sans Light"/>
                          <a:cs typeface="Open Sans Light"/>
                          <a:sym typeface="Open Sans Light"/>
                        </a:rPr>
                      </a:br>
                      <a:r>
                        <a:rPr lang="en" sz="200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099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highlight>
                            <a:schemeClr val="lt1"/>
                          </a:highlight>
                        </a:rPr>
                        <a:t>Increase organic traffic to an average of 1300 per day in the next 90 days</a:t>
                      </a:r>
                      <a:endParaRPr sz="18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604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highlight>
                            <a:schemeClr val="lt1"/>
                          </a:highlight>
                        </a:rPr>
                        <a:t>Increase traffic number of engaged sessions from email marketing  by 4000 in next 12 months</a:t>
                      </a:r>
                      <a:endParaRPr sz="18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40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highlight>
                            <a:schemeClr val="lt1"/>
                          </a:highlight>
                        </a:rPr>
                        <a:t>Increase users average engagement time by 10 seconds in the next 3 months</a:t>
                      </a:r>
                      <a:endParaRPr sz="18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100">
                <a:solidFill>
                  <a:srgbClr val="02B3E4"/>
                </a:solidFill>
                <a:latin typeface="Open Sans Light"/>
                <a:ea typeface="Open Sans Light"/>
                <a:cs typeface="Open Sans Light"/>
                <a:sym typeface="Open Sans Light"/>
              </a:rPr>
              <a:t>Identify Key Performance Indicators</a:t>
            </a:r>
            <a:endParaRPr sz="3100">
              <a:solidFill>
                <a:srgbClr val="02B3E4"/>
              </a:solidFill>
              <a:latin typeface="Open Sans Light"/>
              <a:ea typeface="Open Sans Light"/>
              <a:cs typeface="Open Sans Light"/>
              <a:sym typeface="Open Sans Light"/>
            </a:endParaRPr>
          </a:p>
        </p:txBody>
      </p:sp>
      <p:graphicFrame>
        <p:nvGraphicFramePr>
          <p:cNvPr id="264" name="Google Shape;264;p69"/>
          <p:cNvGraphicFramePr/>
          <p:nvPr/>
        </p:nvGraphicFramePr>
        <p:xfrm>
          <a:off x="375075" y="1990163"/>
          <a:ext cx="3000000" cy="3000000"/>
        </p:xfrm>
        <a:graphic>
          <a:graphicData uri="http://schemas.openxmlformats.org/drawingml/2006/table">
            <a:tbl>
              <a:tblPr>
                <a:noFill/>
                <a:tableStyleId>{198D5DCA-C6F2-42EA-A763-793124D6597D}</a:tableStyleId>
              </a:tblPr>
              <a:tblGrid>
                <a:gridCol w="460450"/>
                <a:gridCol w="6566150"/>
              </a:tblGrid>
              <a:tr h="1141600">
                <a:tc gridSpan="2">
                  <a:txBody>
                    <a:bodyPr/>
                    <a:lstStyle/>
                    <a:p>
                      <a:pPr indent="0" lvl="0" marL="0" rtl="0" algn="l">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a:t>
                      </a:r>
                      <a:r>
                        <a:rPr b="1" lang="en" sz="2000">
                          <a:solidFill>
                            <a:srgbClr val="525C65"/>
                          </a:solidFill>
                          <a:highlight>
                            <a:schemeClr val="lt1"/>
                          </a:highlight>
                          <a:latin typeface="Open Sans"/>
                          <a:ea typeface="Open Sans"/>
                          <a:cs typeface="Open Sans"/>
                          <a:sym typeface="Open Sans"/>
                        </a:rPr>
                        <a:t>ey Performance Indicator (KPI)</a:t>
                      </a:r>
                      <a:r>
                        <a:rPr lang="en" sz="2000">
                          <a:solidFill>
                            <a:srgbClr val="525C65"/>
                          </a:solidFill>
                          <a:highlight>
                            <a:schemeClr val="lt1"/>
                          </a:highlight>
                          <a:latin typeface="Open Sans Light"/>
                          <a:ea typeface="Open Sans Light"/>
                          <a:cs typeface="Open Sans Light"/>
                          <a:sym typeface="Open Sans Light"/>
                        </a:rPr>
                        <a:t>:</a:t>
                      </a:r>
                      <a:r>
                        <a:rPr i="1"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latin typeface="Open Sans Light"/>
                          <a:ea typeface="Open Sans Light"/>
                          <a:cs typeface="Open Sans Light"/>
                          <a:sym typeface="Open Sans Light"/>
                        </a:rPr>
                        <a:t>A quantifiable metric used to determine how effectively your key business objectives are being met.</a:t>
                      </a:r>
                      <a:r>
                        <a:rPr lang="en" sz="2000">
                          <a:solidFill>
                            <a:srgbClr val="525C65"/>
                          </a:solidFill>
                          <a:latin typeface="Open Sans Light"/>
                          <a:ea typeface="Open Sans Light"/>
                          <a:cs typeface="Open Sans Light"/>
                          <a:sym typeface="Open Sans Light"/>
                        </a:rPr>
                        <a:t> Ensure that the specific metric is clearly identified.</a:t>
                      </a:r>
                      <a:endParaRPr sz="36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797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lang="en" sz="1650">
                          <a:solidFill>
                            <a:srgbClr val="202124"/>
                          </a:solidFill>
                          <a:highlight>
                            <a:srgbClr val="F8F9FA"/>
                          </a:highlight>
                        </a:rPr>
                        <a:t>Using Google Analytics report: Traffic acquisition measure organic previous organic traffic vs new organic traffic</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03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700">
                          <a:highlight>
                            <a:schemeClr val="lt1"/>
                          </a:highlight>
                        </a:rPr>
                        <a:t>Using information from Google Analytics report:  Traffic Acquisitions report</a:t>
                      </a:r>
                      <a:endParaRPr i="1" sz="17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61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chemeClr val="dk1"/>
                          </a:solidFill>
                          <a:highlight>
                            <a:schemeClr val="lt1"/>
                          </a:highlight>
                        </a:rPr>
                        <a:t>Google Analytics Engagement Overview report average </a:t>
                      </a:r>
                      <a:r>
                        <a:rPr i="1" lang="en" sz="1800">
                          <a:solidFill>
                            <a:schemeClr val="dk1"/>
                          </a:solidFill>
                          <a:highlight>
                            <a:schemeClr val="lt1"/>
                          </a:highlight>
                        </a:rPr>
                        <a:t>engagement</a:t>
                      </a:r>
                      <a:r>
                        <a:rPr i="1" lang="en" sz="1800">
                          <a:solidFill>
                            <a:schemeClr val="dk1"/>
                          </a:solidFill>
                          <a:highlight>
                            <a:schemeClr val="lt1"/>
                          </a:highlight>
                        </a:rPr>
                        <a:t> time</a:t>
                      </a:r>
                      <a:endParaRPr b="1" i="1" sz="18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7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70" name="Google Shape;270;p7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KPI, Variable, and Hypothesis</a:t>
            </a:r>
            <a:endParaRPr sz="3200">
              <a:solidFill>
                <a:srgbClr val="02B3E4"/>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None/>
            </a:pPr>
            <a:r>
              <a:t/>
            </a:r>
            <a:endParaRPr sz="2400">
              <a:solidFill>
                <a:srgbClr val="02B3E4"/>
              </a:solidFill>
              <a:latin typeface="Open Sans Light"/>
              <a:ea typeface="Open Sans Light"/>
              <a:cs typeface="Open Sans Light"/>
              <a:sym typeface="Open Sans Light"/>
            </a:endParaRPr>
          </a:p>
        </p:txBody>
      </p:sp>
      <p:sp>
        <p:nvSpPr>
          <p:cNvPr id="276" name="Google Shape;276;p71"/>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KPI used as the basis for an A/B Test:</a:t>
            </a:r>
            <a:endParaRPr/>
          </a:p>
          <a:p>
            <a:pPr indent="0" lvl="0" marL="0" rtl="0" algn="l">
              <a:spcBef>
                <a:spcPts val="1600"/>
              </a:spcBef>
              <a:spcAft>
                <a:spcPts val="0"/>
              </a:spcAft>
              <a:buClr>
                <a:schemeClr val="dk1"/>
              </a:buClr>
              <a:buSzPts val="1100"/>
              <a:buFont typeface="Arial"/>
              <a:buNone/>
            </a:pPr>
            <a:r>
              <a:rPr i="1" lang="en"/>
              <a:t>Increase number of user engagements from email marketing by 4000 in the next 12 months using information from Google Analytics Traffic Acquisition report.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Identify a variable that will have an impact on the KPI and metric</a:t>
            </a:r>
            <a:endParaRPr/>
          </a:p>
          <a:p>
            <a:pPr indent="0" lvl="0" marL="0" rtl="0" algn="l">
              <a:spcBef>
                <a:spcPts val="1600"/>
              </a:spcBef>
              <a:spcAft>
                <a:spcPts val="0"/>
              </a:spcAft>
              <a:buNone/>
            </a:pPr>
            <a:r>
              <a:rPr i="1" lang="en"/>
              <a:t>Discount offered</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t>Determine a hypothesis for your A/B Test. Your hypothesis should include the variable you are testing and your predicted outcome.</a:t>
            </a:r>
            <a:endParaRPr/>
          </a:p>
          <a:p>
            <a:pPr indent="0" lvl="0" marL="0" rtl="0" algn="l">
              <a:spcBef>
                <a:spcPts val="1600"/>
              </a:spcBef>
              <a:spcAft>
                <a:spcPts val="1600"/>
              </a:spcAft>
              <a:buClr>
                <a:schemeClr val="dk1"/>
              </a:buClr>
              <a:buSzPts val="1100"/>
              <a:buFont typeface="Arial"/>
              <a:buNone/>
            </a:pPr>
            <a:r>
              <a:rPr i="1" lang="en"/>
              <a:t>Emails containing a discount and subject line to indicate a discount will have a higher user engagement rate. </a:t>
            </a:r>
            <a:endParaRPr/>
          </a:p>
        </p:txBody>
      </p:sp>
      <p:sp>
        <p:nvSpPr>
          <p:cNvPr id="277" name="Google Shape;277;p71"/>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Testing Process</a:t>
            </a:r>
            <a:endParaRPr sz="3200">
              <a:solidFill>
                <a:srgbClr val="02B3E4"/>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None/>
            </a:pPr>
            <a:r>
              <a:t/>
            </a:r>
            <a:endParaRPr sz="2400">
              <a:solidFill>
                <a:srgbClr val="02B3E4"/>
              </a:solidFill>
              <a:latin typeface="Open Sans Light"/>
              <a:ea typeface="Open Sans Light"/>
              <a:cs typeface="Open Sans Light"/>
              <a:sym typeface="Open Sans Light"/>
            </a:endParaRPr>
          </a:p>
        </p:txBody>
      </p:sp>
      <p:sp>
        <p:nvSpPr>
          <p:cNvPr id="283" name="Google Shape;283;p72"/>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steps you would take to perform the A/B test.</a:t>
            </a:r>
            <a:endParaRPr/>
          </a:p>
          <a:p>
            <a:pPr indent="0" lvl="0" marL="0" rtl="0" algn="l">
              <a:spcBef>
                <a:spcPts val="1600"/>
              </a:spcBef>
              <a:spcAft>
                <a:spcPts val="0"/>
              </a:spcAft>
              <a:buClr>
                <a:schemeClr val="dk1"/>
              </a:buClr>
              <a:buSzPts val="1100"/>
              <a:buFont typeface="Arial"/>
              <a:buNone/>
            </a:pPr>
            <a:r>
              <a:rPr lang="en"/>
              <a:t>Using our list of subscribers divide in half randomly.   Test group A will get an email for a product with a subject line that mentions products but no discount.   Test group B will receive same email with same subject line but it will include a discount.   (Try Product X today for 25% off  vs Try product X today!).    We will run test for 15 days to give ample time for all to act.   </a:t>
            </a:r>
            <a:endParaRPr/>
          </a:p>
          <a:p>
            <a:pPr indent="0" lvl="0" marL="0" rtl="0" algn="l">
              <a:spcBef>
                <a:spcPts val="1600"/>
              </a:spcBef>
              <a:spcAft>
                <a:spcPts val="0"/>
              </a:spcAft>
              <a:buNone/>
            </a:pPr>
            <a:r>
              <a:rPr lang="en"/>
              <a:t>Describe how you would determine the results of the A/B test.</a:t>
            </a:r>
            <a:endParaRPr/>
          </a:p>
          <a:p>
            <a:pPr indent="0" lvl="0" marL="0" rtl="0" algn="l">
              <a:spcBef>
                <a:spcPts val="1600"/>
              </a:spcBef>
              <a:spcAft>
                <a:spcPts val="1600"/>
              </a:spcAft>
              <a:buNone/>
            </a:pPr>
            <a:r>
              <a:rPr i="1" lang="en"/>
              <a:t>To determine the results of the test, we will review the results from each email campaign to determine which had a higher engagement rate.   </a:t>
            </a:r>
            <a:endParaRPr/>
          </a:p>
        </p:txBody>
      </p:sp>
      <p:sp>
        <p:nvSpPr>
          <p:cNvPr id="284" name="Google Shape;284;p72"/>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7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b="1" lang="en" sz="4800">
                <a:solidFill>
                  <a:srgbClr val="FAFBFC"/>
                </a:solidFill>
              </a:rPr>
              <a:t> </a:t>
            </a:r>
            <a:endParaRPr sz="4800">
              <a:solidFill>
                <a:srgbClr val="FAFBFC"/>
              </a:solidFill>
              <a:latin typeface="Open Sans Light"/>
              <a:ea typeface="Open Sans Light"/>
              <a:cs typeface="Open Sans Light"/>
              <a:sym typeface="Open Sans Light"/>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290" name="Google Shape;290;p7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296" name="Google Shape;296;p7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Reports Snapshot, select a twelve month time period you would like to explore. </a:t>
            </a:r>
            <a:endParaRPr/>
          </a:p>
          <a:p>
            <a:pPr indent="0" lvl="0" marL="0" rtl="0" algn="l">
              <a:spcBef>
                <a:spcPts val="1600"/>
              </a:spcBef>
              <a:spcAft>
                <a:spcPts val="0"/>
              </a:spcAft>
              <a:buNone/>
            </a:pPr>
            <a:r>
              <a:rPr lang="en"/>
              <a:t>Ensure that the following are visible in the screenshot:</a:t>
            </a:r>
            <a:endParaRPr/>
          </a:p>
          <a:p>
            <a:pPr indent="-342900" lvl="0" marL="457200" rtl="0" algn="l">
              <a:spcBef>
                <a:spcPts val="1600"/>
              </a:spcBef>
              <a:spcAft>
                <a:spcPts val="0"/>
              </a:spcAft>
              <a:buSzPts val="1800"/>
              <a:buChar char="●"/>
            </a:pPr>
            <a:r>
              <a:rPr lang="en"/>
              <a:t>Timeframe</a:t>
            </a:r>
            <a:endParaRPr/>
          </a:p>
          <a:p>
            <a:pPr indent="-342900" lvl="0" marL="457200" rtl="0" algn="l">
              <a:spcBef>
                <a:spcPts val="0"/>
              </a:spcBef>
              <a:spcAft>
                <a:spcPts val="0"/>
              </a:spcAft>
              <a:buSzPts val="1800"/>
              <a:buChar char="●"/>
            </a:pPr>
            <a:r>
              <a:rPr lang="en"/>
              <a:t>New users</a:t>
            </a:r>
            <a:endParaRPr/>
          </a:p>
          <a:p>
            <a:pPr indent="-342900" lvl="0" marL="457200" rtl="0" algn="l">
              <a:spcBef>
                <a:spcPts val="0"/>
              </a:spcBef>
              <a:spcAft>
                <a:spcPts val="0"/>
              </a:spcAft>
              <a:buSzPts val="1800"/>
              <a:buChar char="●"/>
            </a:pPr>
            <a:r>
              <a:rPr lang="en"/>
              <a:t>Axis values</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7" name="Google Shape;297;p74"/>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74"/>
          <p:cNvPicPr preferRelativeResize="0"/>
          <p:nvPr/>
        </p:nvPicPr>
        <p:blipFill>
          <a:blip r:embed="rId3">
            <a:alphaModFix/>
          </a:blip>
          <a:stretch>
            <a:fillRect/>
          </a:stretch>
        </p:blipFill>
        <p:spPr>
          <a:xfrm>
            <a:off x="61875" y="5154628"/>
            <a:ext cx="7772400" cy="41169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