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1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658B4-7BCF-413A-A3D5-F74E2AEA163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B850C7-BCC2-4F27-8177-5D3CF4057BF0}">
      <dgm:prSet custT="1"/>
      <dgm:spPr/>
      <dgm:t>
        <a:bodyPr/>
        <a:lstStyle/>
        <a:p>
          <a:r>
            <a:rPr lang="en-US" sz="2000" dirty="0"/>
            <a:t>Most of British Airways consumers’ spoke Hinglish language</a:t>
          </a:r>
          <a:r>
            <a:rPr lang="en-US" sz="1400" dirty="0"/>
            <a:t>. </a:t>
          </a:r>
        </a:p>
      </dgm:t>
    </dgm:pt>
    <dgm:pt modelId="{74CB6E43-CDD3-4E50-9873-0586A43E1EDF}" type="parTrans" cxnId="{DEC5D7F9-9CBF-4359-AE78-17296A1F94E7}">
      <dgm:prSet/>
      <dgm:spPr/>
      <dgm:t>
        <a:bodyPr/>
        <a:lstStyle/>
        <a:p>
          <a:endParaRPr lang="en-US"/>
        </a:p>
      </dgm:t>
    </dgm:pt>
    <dgm:pt modelId="{A629556C-75E0-4FC4-B91E-024C6BF80E95}" type="sibTrans" cxnId="{DEC5D7F9-9CBF-4359-AE78-17296A1F94E7}">
      <dgm:prSet/>
      <dgm:spPr/>
      <dgm:t>
        <a:bodyPr/>
        <a:lstStyle/>
        <a:p>
          <a:endParaRPr lang="en-US"/>
        </a:p>
      </dgm:t>
    </dgm:pt>
    <dgm:pt modelId="{3947F5D9-0CF0-433C-90A1-CB4F496F0521}">
      <dgm:prSet custT="1"/>
      <dgm:spPr/>
      <dgm:t>
        <a:bodyPr/>
        <a:lstStyle/>
        <a:p>
          <a:r>
            <a:rPr lang="en-US" sz="2000" dirty="0"/>
            <a:t>British Airways should reduce their extra costs for seat selection to decrease their negative ratings and reviews.</a:t>
          </a:r>
        </a:p>
      </dgm:t>
    </dgm:pt>
    <dgm:pt modelId="{5829406F-AD17-494E-BB40-4EDB13A785D8}" type="parTrans" cxnId="{D0B4EC19-EAB3-44CD-A8F6-14F7EC367852}">
      <dgm:prSet/>
      <dgm:spPr/>
      <dgm:t>
        <a:bodyPr/>
        <a:lstStyle/>
        <a:p>
          <a:endParaRPr lang="en-US"/>
        </a:p>
      </dgm:t>
    </dgm:pt>
    <dgm:pt modelId="{0E2812C5-9A2B-47BF-A3E5-539247AF143A}" type="sibTrans" cxnId="{D0B4EC19-EAB3-44CD-A8F6-14F7EC367852}">
      <dgm:prSet/>
      <dgm:spPr/>
      <dgm:t>
        <a:bodyPr/>
        <a:lstStyle/>
        <a:p>
          <a:endParaRPr lang="en-US"/>
        </a:p>
      </dgm:t>
    </dgm:pt>
    <dgm:pt modelId="{211790B9-25E2-427D-A627-3C7A4A7D0F0F}">
      <dgm:prSet custT="1"/>
      <dgm:spPr/>
      <dgm:t>
        <a:bodyPr/>
        <a:lstStyle/>
        <a:p>
          <a:r>
            <a:rPr lang="en-US" sz="2000" dirty="0"/>
            <a:t>British Airways should match their prices with the quality of the airline commendations</a:t>
          </a:r>
          <a:r>
            <a:rPr lang="en-US" sz="1400" dirty="0"/>
            <a:t>.</a:t>
          </a:r>
        </a:p>
      </dgm:t>
    </dgm:pt>
    <dgm:pt modelId="{936C50CC-ACCB-4BFA-B35B-D062C86C8B54}" type="parTrans" cxnId="{B979C8C8-2488-4F62-83B2-0E105848788A}">
      <dgm:prSet/>
      <dgm:spPr/>
      <dgm:t>
        <a:bodyPr/>
        <a:lstStyle/>
        <a:p>
          <a:endParaRPr lang="en-US"/>
        </a:p>
      </dgm:t>
    </dgm:pt>
    <dgm:pt modelId="{DE76235C-C145-444C-9B02-F171ACEDEE13}" type="sibTrans" cxnId="{B979C8C8-2488-4F62-83B2-0E105848788A}">
      <dgm:prSet/>
      <dgm:spPr/>
      <dgm:t>
        <a:bodyPr/>
        <a:lstStyle/>
        <a:p>
          <a:endParaRPr lang="en-US"/>
        </a:p>
      </dgm:t>
    </dgm:pt>
    <dgm:pt modelId="{98F53D9B-47B5-4320-8C6B-1C2898879BCE}">
      <dgm:prSet custT="1"/>
      <dgm:spPr/>
      <dgm:t>
        <a:bodyPr/>
        <a:lstStyle/>
        <a:p>
          <a:r>
            <a:rPr lang="en-US" sz="2000" dirty="0"/>
            <a:t>The airline may need to invest money in updating their airplanes.</a:t>
          </a:r>
        </a:p>
      </dgm:t>
    </dgm:pt>
    <dgm:pt modelId="{D032D373-E2CB-4949-876A-6AAE6A700AC8}" type="parTrans" cxnId="{8393EB2F-C067-4DE4-8BAD-8B411987B428}">
      <dgm:prSet/>
      <dgm:spPr/>
      <dgm:t>
        <a:bodyPr/>
        <a:lstStyle/>
        <a:p>
          <a:endParaRPr lang="en-US"/>
        </a:p>
      </dgm:t>
    </dgm:pt>
    <dgm:pt modelId="{3A5A4394-3020-41F9-829A-9A72E49BA465}" type="sibTrans" cxnId="{8393EB2F-C067-4DE4-8BAD-8B411987B428}">
      <dgm:prSet/>
      <dgm:spPr/>
      <dgm:t>
        <a:bodyPr/>
        <a:lstStyle/>
        <a:p>
          <a:endParaRPr lang="en-US"/>
        </a:p>
      </dgm:t>
    </dgm:pt>
    <dgm:pt modelId="{DDC1DA21-B62B-4C20-A687-95F780EB18A0}">
      <dgm:prSet custT="1"/>
      <dgm:spPr/>
      <dgm:t>
        <a:bodyPr/>
        <a:lstStyle/>
        <a:p>
          <a:r>
            <a:rPr lang="en-US" sz="2000" dirty="0"/>
            <a:t>The airline should reduce the amount of fees that they charge their consumers</a:t>
          </a:r>
          <a:r>
            <a:rPr lang="en-US" sz="1400" dirty="0"/>
            <a:t>.</a:t>
          </a:r>
        </a:p>
      </dgm:t>
    </dgm:pt>
    <dgm:pt modelId="{5AC01C13-2A63-4C04-AF71-A3E78CF3E3E2}" type="parTrans" cxnId="{11707469-29D1-4945-8BF7-5B52871DC850}">
      <dgm:prSet/>
      <dgm:spPr/>
      <dgm:t>
        <a:bodyPr/>
        <a:lstStyle/>
        <a:p>
          <a:endParaRPr lang="en-US"/>
        </a:p>
      </dgm:t>
    </dgm:pt>
    <dgm:pt modelId="{B25011C5-300E-4DDE-9DA8-B88ACB0836D9}" type="sibTrans" cxnId="{11707469-29D1-4945-8BF7-5B52871DC850}">
      <dgm:prSet/>
      <dgm:spPr/>
      <dgm:t>
        <a:bodyPr/>
        <a:lstStyle/>
        <a:p>
          <a:endParaRPr lang="en-US"/>
        </a:p>
      </dgm:t>
    </dgm:pt>
    <dgm:pt modelId="{6359FEA8-5E16-4C1F-A567-CD8DA691F47A}">
      <dgm:prSet custT="1"/>
      <dgm:spPr/>
      <dgm:t>
        <a:bodyPr/>
        <a:lstStyle/>
        <a:p>
          <a:r>
            <a:rPr lang="en-US" sz="2000" dirty="0"/>
            <a:t>British Airways management should provide employees with mandatory consumer  training to help improve consumer services, ratings,  reviews, and increase profits.</a:t>
          </a:r>
        </a:p>
      </dgm:t>
    </dgm:pt>
    <dgm:pt modelId="{1CDA9923-FE5F-4C38-A8EB-9F8D24C89959}" type="parTrans" cxnId="{DFDDDC28-7832-49FE-8728-AB8E25AB2CEB}">
      <dgm:prSet/>
      <dgm:spPr/>
      <dgm:t>
        <a:bodyPr/>
        <a:lstStyle/>
        <a:p>
          <a:endParaRPr lang="en-US"/>
        </a:p>
      </dgm:t>
    </dgm:pt>
    <dgm:pt modelId="{76F839D9-1E46-4187-8647-069FBECC7644}" type="sibTrans" cxnId="{DFDDDC28-7832-49FE-8728-AB8E25AB2CEB}">
      <dgm:prSet/>
      <dgm:spPr/>
      <dgm:t>
        <a:bodyPr/>
        <a:lstStyle/>
        <a:p>
          <a:endParaRPr lang="en-US"/>
        </a:p>
      </dgm:t>
    </dgm:pt>
    <dgm:pt modelId="{1C4074D8-AF26-4B54-870F-01E8DCA8E5C6}" type="pres">
      <dgm:prSet presAssocID="{5AD658B4-7BCF-413A-A3D5-F74E2AEA1632}" presName="Name0" presStyleCnt="0">
        <dgm:presLayoutVars>
          <dgm:dir/>
          <dgm:animLvl val="lvl"/>
          <dgm:resizeHandles val="exact"/>
        </dgm:presLayoutVars>
      </dgm:prSet>
      <dgm:spPr/>
    </dgm:pt>
    <dgm:pt modelId="{A0983C0D-7208-466A-836A-ABA6F52BA7F3}" type="pres">
      <dgm:prSet presAssocID="{6359FEA8-5E16-4C1F-A567-CD8DA691F47A}" presName="boxAndChildren" presStyleCnt="0"/>
      <dgm:spPr/>
    </dgm:pt>
    <dgm:pt modelId="{043D5C05-140A-48B6-8702-6B5C649C2957}" type="pres">
      <dgm:prSet presAssocID="{6359FEA8-5E16-4C1F-A567-CD8DA691F47A}" presName="parentTextBox" presStyleLbl="node1" presStyleIdx="0" presStyleCnt="6" custScaleY="138354"/>
      <dgm:spPr/>
    </dgm:pt>
    <dgm:pt modelId="{475FA322-4CBE-4CBD-BCBA-7BA4807E6F65}" type="pres">
      <dgm:prSet presAssocID="{B25011C5-300E-4DDE-9DA8-B88ACB0836D9}" presName="sp" presStyleCnt="0"/>
      <dgm:spPr/>
    </dgm:pt>
    <dgm:pt modelId="{16D88453-F104-41ED-9802-0842FCA0ECB1}" type="pres">
      <dgm:prSet presAssocID="{DDC1DA21-B62B-4C20-A687-95F780EB18A0}" presName="arrowAndChildren" presStyleCnt="0"/>
      <dgm:spPr/>
    </dgm:pt>
    <dgm:pt modelId="{5ED7A144-2D37-4E9A-98A2-FDF4BF869A1A}" type="pres">
      <dgm:prSet presAssocID="{DDC1DA21-B62B-4C20-A687-95F780EB18A0}" presName="parentTextArrow" presStyleLbl="node1" presStyleIdx="1" presStyleCnt="6"/>
      <dgm:spPr/>
    </dgm:pt>
    <dgm:pt modelId="{EEF54408-5E6F-4E06-B8D4-BDE1FE6C619C}" type="pres">
      <dgm:prSet presAssocID="{3A5A4394-3020-41F9-829A-9A72E49BA465}" presName="sp" presStyleCnt="0"/>
      <dgm:spPr/>
    </dgm:pt>
    <dgm:pt modelId="{05FC0548-4F5A-4D2B-A1F9-A7A37ED7EB1B}" type="pres">
      <dgm:prSet presAssocID="{98F53D9B-47B5-4320-8C6B-1C2898879BCE}" presName="arrowAndChildren" presStyleCnt="0"/>
      <dgm:spPr/>
    </dgm:pt>
    <dgm:pt modelId="{D10E699F-44FB-457A-AAC2-C652C1826050}" type="pres">
      <dgm:prSet presAssocID="{98F53D9B-47B5-4320-8C6B-1C2898879BCE}" presName="parentTextArrow" presStyleLbl="node1" presStyleIdx="2" presStyleCnt="6"/>
      <dgm:spPr/>
    </dgm:pt>
    <dgm:pt modelId="{EC651D44-88C8-4789-AF5D-C31288184482}" type="pres">
      <dgm:prSet presAssocID="{DE76235C-C145-444C-9B02-F171ACEDEE13}" presName="sp" presStyleCnt="0"/>
      <dgm:spPr/>
    </dgm:pt>
    <dgm:pt modelId="{D672C223-4770-49E9-916B-C246B8C5E5B6}" type="pres">
      <dgm:prSet presAssocID="{211790B9-25E2-427D-A627-3C7A4A7D0F0F}" presName="arrowAndChildren" presStyleCnt="0"/>
      <dgm:spPr/>
    </dgm:pt>
    <dgm:pt modelId="{DAD8768A-876C-4765-BE0C-B827152A83D5}" type="pres">
      <dgm:prSet presAssocID="{211790B9-25E2-427D-A627-3C7A4A7D0F0F}" presName="parentTextArrow" presStyleLbl="node1" presStyleIdx="3" presStyleCnt="6"/>
      <dgm:spPr/>
    </dgm:pt>
    <dgm:pt modelId="{2F3ED547-A1DE-450C-B49E-5955932CC6D9}" type="pres">
      <dgm:prSet presAssocID="{0E2812C5-9A2B-47BF-A3E5-539247AF143A}" presName="sp" presStyleCnt="0"/>
      <dgm:spPr/>
    </dgm:pt>
    <dgm:pt modelId="{43D27AB1-D4EF-4828-B005-87A94E1E5D4E}" type="pres">
      <dgm:prSet presAssocID="{3947F5D9-0CF0-433C-90A1-CB4F496F0521}" presName="arrowAndChildren" presStyleCnt="0"/>
      <dgm:spPr/>
    </dgm:pt>
    <dgm:pt modelId="{C0BD9B01-5FCD-4D7B-832E-01ED801A9AC3}" type="pres">
      <dgm:prSet presAssocID="{3947F5D9-0CF0-433C-90A1-CB4F496F0521}" presName="parentTextArrow" presStyleLbl="node1" presStyleIdx="4" presStyleCnt="6"/>
      <dgm:spPr/>
    </dgm:pt>
    <dgm:pt modelId="{91811AE9-4C07-440C-B752-F7D8420096EA}" type="pres">
      <dgm:prSet presAssocID="{A629556C-75E0-4FC4-B91E-024C6BF80E95}" presName="sp" presStyleCnt="0"/>
      <dgm:spPr/>
    </dgm:pt>
    <dgm:pt modelId="{D4FB324D-D240-475E-B914-4887351C3DA8}" type="pres">
      <dgm:prSet presAssocID="{9FB850C7-BCC2-4F27-8177-5D3CF4057BF0}" presName="arrowAndChildren" presStyleCnt="0"/>
      <dgm:spPr/>
    </dgm:pt>
    <dgm:pt modelId="{63D5FC94-030C-4CD9-9F5D-65E7C70C2B6D}" type="pres">
      <dgm:prSet presAssocID="{9FB850C7-BCC2-4F27-8177-5D3CF4057BF0}" presName="parentTextArrow" presStyleLbl="node1" presStyleIdx="5" presStyleCnt="6"/>
      <dgm:spPr/>
    </dgm:pt>
  </dgm:ptLst>
  <dgm:cxnLst>
    <dgm:cxn modelId="{D0B4EC19-EAB3-44CD-A8F6-14F7EC367852}" srcId="{5AD658B4-7BCF-413A-A3D5-F74E2AEA1632}" destId="{3947F5D9-0CF0-433C-90A1-CB4F496F0521}" srcOrd="1" destOrd="0" parTransId="{5829406F-AD17-494E-BB40-4EDB13A785D8}" sibTransId="{0E2812C5-9A2B-47BF-A3E5-539247AF143A}"/>
    <dgm:cxn modelId="{35BD041C-4F3A-4F80-8A28-EF244590FC06}" type="presOf" srcId="{3947F5D9-0CF0-433C-90A1-CB4F496F0521}" destId="{C0BD9B01-5FCD-4D7B-832E-01ED801A9AC3}" srcOrd="0" destOrd="0" presId="urn:microsoft.com/office/officeart/2005/8/layout/process4"/>
    <dgm:cxn modelId="{DFDDDC28-7832-49FE-8728-AB8E25AB2CEB}" srcId="{5AD658B4-7BCF-413A-A3D5-F74E2AEA1632}" destId="{6359FEA8-5E16-4C1F-A567-CD8DA691F47A}" srcOrd="5" destOrd="0" parTransId="{1CDA9923-FE5F-4C38-A8EB-9F8D24C89959}" sibTransId="{76F839D9-1E46-4187-8647-069FBECC7644}"/>
    <dgm:cxn modelId="{8393EB2F-C067-4DE4-8BAD-8B411987B428}" srcId="{5AD658B4-7BCF-413A-A3D5-F74E2AEA1632}" destId="{98F53D9B-47B5-4320-8C6B-1C2898879BCE}" srcOrd="3" destOrd="0" parTransId="{D032D373-E2CB-4949-876A-6AAE6A700AC8}" sibTransId="{3A5A4394-3020-41F9-829A-9A72E49BA465}"/>
    <dgm:cxn modelId="{11707469-29D1-4945-8BF7-5B52871DC850}" srcId="{5AD658B4-7BCF-413A-A3D5-F74E2AEA1632}" destId="{DDC1DA21-B62B-4C20-A687-95F780EB18A0}" srcOrd="4" destOrd="0" parTransId="{5AC01C13-2A63-4C04-AF71-A3E78CF3E3E2}" sibTransId="{B25011C5-300E-4DDE-9DA8-B88ACB0836D9}"/>
    <dgm:cxn modelId="{1D373C6A-4113-4B57-8F65-895C02ABE711}" type="presOf" srcId="{9FB850C7-BCC2-4F27-8177-5D3CF4057BF0}" destId="{63D5FC94-030C-4CD9-9F5D-65E7C70C2B6D}" srcOrd="0" destOrd="0" presId="urn:microsoft.com/office/officeart/2005/8/layout/process4"/>
    <dgm:cxn modelId="{8634E57A-5B42-4998-8312-A7A831045A83}" type="presOf" srcId="{5AD658B4-7BCF-413A-A3D5-F74E2AEA1632}" destId="{1C4074D8-AF26-4B54-870F-01E8DCA8E5C6}" srcOrd="0" destOrd="0" presId="urn:microsoft.com/office/officeart/2005/8/layout/process4"/>
    <dgm:cxn modelId="{82172F8C-6594-43DF-B5C2-A4AD36F322AF}" type="presOf" srcId="{211790B9-25E2-427D-A627-3C7A4A7D0F0F}" destId="{DAD8768A-876C-4765-BE0C-B827152A83D5}" srcOrd="0" destOrd="0" presId="urn:microsoft.com/office/officeart/2005/8/layout/process4"/>
    <dgm:cxn modelId="{69733798-C8C1-44C1-B624-4A7C83AFB233}" type="presOf" srcId="{DDC1DA21-B62B-4C20-A687-95F780EB18A0}" destId="{5ED7A144-2D37-4E9A-98A2-FDF4BF869A1A}" srcOrd="0" destOrd="0" presId="urn:microsoft.com/office/officeart/2005/8/layout/process4"/>
    <dgm:cxn modelId="{9091D7BC-3EBD-4A70-B2ED-C2BCAC14D188}" type="presOf" srcId="{98F53D9B-47B5-4320-8C6B-1C2898879BCE}" destId="{D10E699F-44FB-457A-AAC2-C652C1826050}" srcOrd="0" destOrd="0" presId="urn:microsoft.com/office/officeart/2005/8/layout/process4"/>
    <dgm:cxn modelId="{B979C8C8-2488-4F62-83B2-0E105848788A}" srcId="{5AD658B4-7BCF-413A-A3D5-F74E2AEA1632}" destId="{211790B9-25E2-427D-A627-3C7A4A7D0F0F}" srcOrd="2" destOrd="0" parTransId="{936C50CC-ACCB-4BFA-B35B-D062C86C8B54}" sibTransId="{DE76235C-C145-444C-9B02-F171ACEDEE13}"/>
    <dgm:cxn modelId="{B665CAD7-254B-4FAB-9F04-F2BA39D495CF}" type="presOf" srcId="{6359FEA8-5E16-4C1F-A567-CD8DA691F47A}" destId="{043D5C05-140A-48B6-8702-6B5C649C2957}" srcOrd="0" destOrd="0" presId="urn:microsoft.com/office/officeart/2005/8/layout/process4"/>
    <dgm:cxn modelId="{DEC5D7F9-9CBF-4359-AE78-17296A1F94E7}" srcId="{5AD658B4-7BCF-413A-A3D5-F74E2AEA1632}" destId="{9FB850C7-BCC2-4F27-8177-5D3CF4057BF0}" srcOrd="0" destOrd="0" parTransId="{74CB6E43-CDD3-4E50-9873-0586A43E1EDF}" sibTransId="{A629556C-75E0-4FC4-B91E-024C6BF80E95}"/>
    <dgm:cxn modelId="{776D7E22-1A59-4110-9CB1-F3C4B831EB7E}" type="presParOf" srcId="{1C4074D8-AF26-4B54-870F-01E8DCA8E5C6}" destId="{A0983C0D-7208-466A-836A-ABA6F52BA7F3}" srcOrd="0" destOrd="0" presId="urn:microsoft.com/office/officeart/2005/8/layout/process4"/>
    <dgm:cxn modelId="{9B599FC2-BE7E-4E6D-ABCB-5BBCFA41331E}" type="presParOf" srcId="{A0983C0D-7208-466A-836A-ABA6F52BA7F3}" destId="{043D5C05-140A-48B6-8702-6B5C649C2957}" srcOrd="0" destOrd="0" presId="urn:microsoft.com/office/officeart/2005/8/layout/process4"/>
    <dgm:cxn modelId="{D26EA529-085D-49C8-A456-38C55755CB3F}" type="presParOf" srcId="{1C4074D8-AF26-4B54-870F-01E8DCA8E5C6}" destId="{475FA322-4CBE-4CBD-BCBA-7BA4807E6F65}" srcOrd="1" destOrd="0" presId="urn:microsoft.com/office/officeart/2005/8/layout/process4"/>
    <dgm:cxn modelId="{9D06A61F-0966-43FE-94F7-5A71C11EA816}" type="presParOf" srcId="{1C4074D8-AF26-4B54-870F-01E8DCA8E5C6}" destId="{16D88453-F104-41ED-9802-0842FCA0ECB1}" srcOrd="2" destOrd="0" presId="urn:microsoft.com/office/officeart/2005/8/layout/process4"/>
    <dgm:cxn modelId="{1B8A7A3F-0072-4CE0-8D2F-CE3A6E2CFDFD}" type="presParOf" srcId="{16D88453-F104-41ED-9802-0842FCA0ECB1}" destId="{5ED7A144-2D37-4E9A-98A2-FDF4BF869A1A}" srcOrd="0" destOrd="0" presId="urn:microsoft.com/office/officeart/2005/8/layout/process4"/>
    <dgm:cxn modelId="{146E8138-99CD-43DE-BFBB-5CAFEBA0245D}" type="presParOf" srcId="{1C4074D8-AF26-4B54-870F-01E8DCA8E5C6}" destId="{EEF54408-5E6F-4E06-B8D4-BDE1FE6C619C}" srcOrd="3" destOrd="0" presId="urn:microsoft.com/office/officeart/2005/8/layout/process4"/>
    <dgm:cxn modelId="{95B80829-1718-40F4-8738-E8075B478A33}" type="presParOf" srcId="{1C4074D8-AF26-4B54-870F-01E8DCA8E5C6}" destId="{05FC0548-4F5A-4D2B-A1F9-A7A37ED7EB1B}" srcOrd="4" destOrd="0" presId="urn:microsoft.com/office/officeart/2005/8/layout/process4"/>
    <dgm:cxn modelId="{7FC18F23-9448-4035-9D11-79E7797842CD}" type="presParOf" srcId="{05FC0548-4F5A-4D2B-A1F9-A7A37ED7EB1B}" destId="{D10E699F-44FB-457A-AAC2-C652C1826050}" srcOrd="0" destOrd="0" presId="urn:microsoft.com/office/officeart/2005/8/layout/process4"/>
    <dgm:cxn modelId="{8C85EE91-8192-4FA3-AC96-C6F4FE5DE0F9}" type="presParOf" srcId="{1C4074D8-AF26-4B54-870F-01E8DCA8E5C6}" destId="{EC651D44-88C8-4789-AF5D-C31288184482}" srcOrd="5" destOrd="0" presId="urn:microsoft.com/office/officeart/2005/8/layout/process4"/>
    <dgm:cxn modelId="{03D809E0-2EA5-45A9-9A67-1C1B452E60B9}" type="presParOf" srcId="{1C4074D8-AF26-4B54-870F-01E8DCA8E5C6}" destId="{D672C223-4770-49E9-916B-C246B8C5E5B6}" srcOrd="6" destOrd="0" presId="urn:microsoft.com/office/officeart/2005/8/layout/process4"/>
    <dgm:cxn modelId="{22D15FC6-C80F-4BCF-B425-22FBD106A152}" type="presParOf" srcId="{D672C223-4770-49E9-916B-C246B8C5E5B6}" destId="{DAD8768A-876C-4765-BE0C-B827152A83D5}" srcOrd="0" destOrd="0" presId="urn:microsoft.com/office/officeart/2005/8/layout/process4"/>
    <dgm:cxn modelId="{3C7A3986-2986-4BA2-AA52-00954900E3EE}" type="presParOf" srcId="{1C4074D8-AF26-4B54-870F-01E8DCA8E5C6}" destId="{2F3ED547-A1DE-450C-B49E-5955932CC6D9}" srcOrd="7" destOrd="0" presId="urn:microsoft.com/office/officeart/2005/8/layout/process4"/>
    <dgm:cxn modelId="{45ADDD33-CCB2-49F4-BE9E-F15A099A2303}" type="presParOf" srcId="{1C4074D8-AF26-4B54-870F-01E8DCA8E5C6}" destId="{43D27AB1-D4EF-4828-B005-87A94E1E5D4E}" srcOrd="8" destOrd="0" presId="urn:microsoft.com/office/officeart/2005/8/layout/process4"/>
    <dgm:cxn modelId="{ABC56219-3603-4213-A369-B85593139240}" type="presParOf" srcId="{43D27AB1-D4EF-4828-B005-87A94E1E5D4E}" destId="{C0BD9B01-5FCD-4D7B-832E-01ED801A9AC3}" srcOrd="0" destOrd="0" presId="urn:microsoft.com/office/officeart/2005/8/layout/process4"/>
    <dgm:cxn modelId="{8912B893-FB0F-4B2E-B19F-FCB4D9D7A045}" type="presParOf" srcId="{1C4074D8-AF26-4B54-870F-01E8DCA8E5C6}" destId="{91811AE9-4C07-440C-B752-F7D8420096EA}" srcOrd="9" destOrd="0" presId="urn:microsoft.com/office/officeart/2005/8/layout/process4"/>
    <dgm:cxn modelId="{8B8FA8EB-E1E2-4A55-8202-E141482A8DF2}" type="presParOf" srcId="{1C4074D8-AF26-4B54-870F-01E8DCA8E5C6}" destId="{D4FB324D-D240-475E-B914-4887351C3DA8}" srcOrd="10" destOrd="0" presId="urn:microsoft.com/office/officeart/2005/8/layout/process4"/>
    <dgm:cxn modelId="{7701B74D-5E38-4241-A118-1760A189656E}" type="presParOf" srcId="{D4FB324D-D240-475E-B914-4887351C3DA8}" destId="{63D5FC94-030C-4CD9-9F5D-65E7C70C2B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D5C05-140A-48B6-8702-6B5C649C2957}">
      <dsp:nvSpPr>
        <dsp:cNvPr id="0" name=""/>
        <dsp:cNvSpPr/>
      </dsp:nvSpPr>
      <dsp:spPr>
        <a:xfrm>
          <a:off x="0" y="4393266"/>
          <a:ext cx="6910387" cy="798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British Airways management should provide employees with mandatory consumer  training to help improve consumer services, ratings,  reviews, and increase profits.</a:t>
          </a:r>
        </a:p>
      </dsp:txBody>
      <dsp:txXfrm>
        <a:off x="0" y="4393266"/>
        <a:ext cx="6910387" cy="798003"/>
      </dsp:txXfrm>
    </dsp:sp>
    <dsp:sp modelId="{5ED7A144-2D37-4E9A-98A2-FDF4BF869A1A}">
      <dsp:nvSpPr>
        <dsp:cNvPr id="0" name=""/>
        <dsp:cNvSpPr/>
      </dsp:nvSpPr>
      <dsp:spPr>
        <a:xfrm rot="10800000">
          <a:off x="0" y="3514823"/>
          <a:ext cx="6910387" cy="887094"/>
        </a:xfrm>
        <a:prstGeom prst="upArrowCallout">
          <a:avLst/>
        </a:prstGeom>
        <a:solidFill>
          <a:schemeClr val="accent2">
            <a:hueOff val="7071"/>
            <a:satOff val="-6897"/>
            <a:lumOff val="-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airline should reduce the amount of fees that they charge their consumers</a:t>
          </a:r>
          <a:r>
            <a:rPr lang="en-US" sz="1400" kern="1200" dirty="0"/>
            <a:t>.</a:t>
          </a:r>
        </a:p>
      </dsp:txBody>
      <dsp:txXfrm rot="10800000">
        <a:off x="0" y="3514823"/>
        <a:ext cx="6910387" cy="576407"/>
      </dsp:txXfrm>
    </dsp:sp>
    <dsp:sp modelId="{D10E699F-44FB-457A-AAC2-C652C1826050}">
      <dsp:nvSpPr>
        <dsp:cNvPr id="0" name=""/>
        <dsp:cNvSpPr/>
      </dsp:nvSpPr>
      <dsp:spPr>
        <a:xfrm rot="10800000">
          <a:off x="0" y="2636381"/>
          <a:ext cx="6910387" cy="887094"/>
        </a:xfrm>
        <a:prstGeom prst="upArrowCallout">
          <a:avLst/>
        </a:prstGeom>
        <a:solidFill>
          <a:schemeClr val="accent2">
            <a:hueOff val="14141"/>
            <a:satOff val="-13795"/>
            <a:lumOff val="-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airline may need to invest money in updating their airplanes.</a:t>
          </a:r>
        </a:p>
      </dsp:txBody>
      <dsp:txXfrm rot="10800000">
        <a:off x="0" y="2636381"/>
        <a:ext cx="6910387" cy="576407"/>
      </dsp:txXfrm>
    </dsp:sp>
    <dsp:sp modelId="{DAD8768A-876C-4765-BE0C-B827152A83D5}">
      <dsp:nvSpPr>
        <dsp:cNvPr id="0" name=""/>
        <dsp:cNvSpPr/>
      </dsp:nvSpPr>
      <dsp:spPr>
        <a:xfrm rot="10800000">
          <a:off x="0" y="1757939"/>
          <a:ext cx="6910387" cy="887094"/>
        </a:xfrm>
        <a:prstGeom prst="upArrowCallout">
          <a:avLst/>
        </a:prstGeom>
        <a:solidFill>
          <a:schemeClr val="accent2">
            <a:hueOff val="21212"/>
            <a:satOff val="-20692"/>
            <a:lumOff val="-10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British Airways should match their prices with the quality of the airline commendations</a:t>
          </a:r>
          <a:r>
            <a:rPr lang="en-US" sz="1400" kern="1200" dirty="0"/>
            <a:t>.</a:t>
          </a:r>
        </a:p>
      </dsp:txBody>
      <dsp:txXfrm rot="10800000">
        <a:off x="0" y="1757939"/>
        <a:ext cx="6910387" cy="576407"/>
      </dsp:txXfrm>
    </dsp:sp>
    <dsp:sp modelId="{C0BD9B01-5FCD-4D7B-832E-01ED801A9AC3}">
      <dsp:nvSpPr>
        <dsp:cNvPr id="0" name=""/>
        <dsp:cNvSpPr/>
      </dsp:nvSpPr>
      <dsp:spPr>
        <a:xfrm rot="10800000">
          <a:off x="0" y="879497"/>
          <a:ext cx="6910387" cy="887094"/>
        </a:xfrm>
        <a:prstGeom prst="upArrowCallout">
          <a:avLst/>
        </a:prstGeom>
        <a:solidFill>
          <a:schemeClr val="accent2">
            <a:hueOff val="28282"/>
            <a:satOff val="-27590"/>
            <a:lumOff val="-14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British Airways should reduce their extra costs for seat selection to decrease their negative ratings and reviews.</a:t>
          </a:r>
        </a:p>
      </dsp:txBody>
      <dsp:txXfrm rot="10800000">
        <a:off x="0" y="879497"/>
        <a:ext cx="6910387" cy="576407"/>
      </dsp:txXfrm>
    </dsp:sp>
    <dsp:sp modelId="{63D5FC94-030C-4CD9-9F5D-65E7C70C2B6D}">
      <dsp:nvSpPr>
        <dsp:cNvPr id="0" name=""/>
        <dsp:cNvSpPr/>
      </dsp:nvSpPr>
      <dsp:spPr>
        <a:xfrm rot="10800000">
          <a:off x="0" y="1054"/>
          <a:ext cx="6910387" cy="887094"/>
        </a:xfrm>
        <a:prstGeom prst="upArrowCallou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of British Airways consumers’ spoke Hinglish language</a:t>
          </a:r>
          <a:r>
            <a:rPr lang="en-US" sz="1400" kern="1200" dirty="0"/>
            <a:t>. </a:t>
          </a:r>
        </a:p>
      </dsp:txBody>
      <dsp:txXfrm rot="10800000">
        <a:off x="0" y="1054"/>
        <a:ext cx="6910387" cy="57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www.photoeverywhere.co.uk/travelstock/slides/plane4848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u="sng" dirty="0">
                <a:solidFill>
                  <a:schemeClr val="tx1"/>
                </a:solidFill>
              </a:rPr>
              <a:t>British Airways Consumer Reviews with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Lachandra ash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C49BE-56DC-5E1A-3A58-0B0038E4A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 Skytrax is an international organization that rates airlines, was founded in London in 1989.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The World Airline and Airport Star Rating scheme was first introduced in 1999.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Skytrax is a prominent worldwide Rating system that ranks airlines and airports according to the quality of their products and the service they provide.</a:t>
            </a:r>
          </a:p>
        </p:txBody>
      </p:sp>
      <p:pic>
        <p:nvPicPr>
          <p:cNvPr id="8" name="Content Placeholder 7" descr="A picture containing outdoor, plane, sky, ground">
            <a:extLst>
              <a:ext uri="{FF2B5EF4-FFF2-40B4-BE49-F238E27FC236}">
                <a16:creationId xmlns:a16="http://schemas.microsoft.com/office/drawing/2014/main" id="{31E81AED-F883-6DF3-61FB-9CC641EF44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0199" r="19713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B9406-B6F7-C77E-7876-588591AD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u="sng" dirty="0">
                <a:solidFill>
                  <a:srgbClr val="FFFFFF"/>
                </a:solidFill>
              </a:rPr>
              <a:t>Popular Languages in Consumer Reviews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0E56F-54E2-D887-088F-988C79BB5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bg1"/>
              </a:buClr>
              <a:buNone/>
            </a:pPr>
            <a:r>
              <a:rPr lang="en-US" sz="1800" dirty="0">
                <a:solidFill>
                  <a:srgbClr val="FFFFFF"/>
                </a:solidFill>
                <a:latin typeface="+mj-lt"/>
              </a:rPr>
              <a:t>Hinglish language is the most popular language in the consumer reviews.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AD74F-8260-C259-E4DA-0CEC14FFAB5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250067"/>
            <a:ext cx="6798082" cy="427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26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12DE8B-77A5-37E9-8DC7-FDE83C9B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377" y="324094"/>
            <a:ext cx="10475089" cy="39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E20A9-F744-4943-7C14-8A834F9AAD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u="sng" dirty="0">
                <a:solidFill>
                  <a:srgbClr val="FFFFFF"/>
                </a:solidFill>
              </a:rPr>
              <a:t>Most Popular Words in Consumer Reviews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2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2508CC-CE2D-35A7-3F5C-DC1275B762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" r="2" b="1120"/>
          <a:stretch/>
        </p:blipFill>
        <p:spPr bwMode="auto">
          <a:xfrm>
            <a:off x="633999" y="640080"/>
            <a:ext cx="627566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167B-25D8-314E-B855-0445BC1D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 dirty="0">
                <a:solidFill>
                  <a:srgbClr val="FFFFFF"/>
                </a:solidFill>
              </a:rPr>
              <a:t>Consumer Reviews Analysis</a:t>
            </a:r>
          </a:p>
        </p:txBody>
      </p: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E81943-5060-402E-2219-E1B8C85B0521}"/>
              </a:ext>
            </a:extLst>
          </p:cNvPr>
          <p:cNvSpPr txBox="1"/>
          <p:nvPr/>
        </p:nvSpPr>
        <p:spPr>
          <a:xfrm>
            <a:off x="8096885" y="3763183"/>
            <a:ext cx="3221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British Airways has more positive consumer reviews versus negative and neutral reviews.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The total number of reviews were 2,039 positive, 1,015 negative, and 364 neutral.</a:t>
            </a:r>
          </a:p>
        </p:txBody>
      </p:sp>
    </p:spTree>
    <p:extLst>
      <p:ext uri="{BB962C8B-B14F-4D97-AF65-F5344CB8AC3E}">
        <p14:creationId xmlns:p14="http://schemas.microsoft.com/office/powerpoint/2010/main" val="13608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B8B3-194F-7658-9F6C-600BDA43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Frequent Popular Words in Reviews</a:t>
            </a:r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16E7E-BD56-E382-1E33-A3192654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752" y="2719185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Top 5 popular words that consumers used in the reviews were flight, seat, service, time, and food.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44E76E-DB50-A995-D1E7-08E6867E673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8376" y="1527857"/>
            <a:ext cx="7708739" cy="424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4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DD80C3-B6E6-7841-4E73-952294CC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300" u="sng"/>
              <a:t>Conclusion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C06B44AC-8718-DD8E-B83B-BD1068EE8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145054"/>
              </p:ext>
            </p:extLst>
          </p:nvPr>
        </p:nvGraphicFramePr>
        <p:xfrm>
          <a:off x="4648201" y="639763"/>
          <a:ext cx="6910387" cy="519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97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{768AD8D1-FF20-4139-9B1E-3D7CB96A8C3C}tf22712842_win32</Template>
  <TotalTime>117</TotalTime>
  <Words>240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British Airways Consumer Reviews with NLP</vt:lpstr>
      <vt:lpstr>Introduction</vt:lpstr>
      <vt:lpstr>Popular Languages in Consumer Reviews</vt:lpstr>
      <vt:lpstr>Most Popular Words in Consumer Reviews</vt:lpstr>
      <vt:lpstr>Consumer Reviews Analysis</vt:lpstr>
      <vt:lpstr>Frequent Popular Words in Reviews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Consumer Reviews with NLP</dc:title>
  <dc:creator>lachandra ash</dc:creator>
  <cp:lastModifiedBy>lachandra ash</cp:lastModifiedBy>
  <cp:revision>3</cp:revision>
  <dcterms:created xsi:type="dcterms:W3CDTF">2022-12-11T07:16:23Z</dcterms:created>
  <dcterms:modified xsi:type="dcterms:W3CDTF">2022-12-11T09:16:00Z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