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33"/>
  </p:notesMasterIdLst>
  <p:handoutMasterIdLst>
    <p:handoutMasterId r:id="rId34"/>
  </p:handoutMasterIdLst>
  <p:sldIdLst>
    <p:sldId id="400" r:id="rId5"/>
    <p:sldId id="403" r:id="rId6"/>
    <p:sldId id="391" r:id="rId7"/>
    <p:sldId id="406" r:id="rId8"/>
    <p:sldId id="261" r:id="rId9"/>
    <p:sldId id="260" r:id="rId10"/>
    <p:sldId id="270" r:id="rId11"/>
    <p:sldId id="401" r:id="rId12"/>
    <p:sldId id="402" r:id="rId13"/>
    <p:sldId id="399" r:id="rId14"/>
    <p:sldId id="265" r:id="rId15"/>
    <p:sldId id="266" r:id="rId16"/>
    <p:sldId id="404" r:id="rId17"/>
    <p:sldId id="405"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398"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C8665-C370-4A52-A79C-7E259DC98703}" v="57" dt="2022-11-06T07:58:39.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26" autoAdjust="0"/>
  </p:normalViewPr>
  <p:slideViewPr>
    <p:cSldViewPr snapToGrid="0">
      <p:cViewPr varScale="1">
        <p:scale>
          <a:sx n="82" d="100"/>
          <a:sy n="82" d="100"/>
        </p:scale>
        <p:origin x="8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11/6/2022</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3</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7</a:t>
            </a:fld>
            <a:endParaRPr lang="en-US" dirty="0"/>
          </a:p>
        </p:txBody>
      </p:sp>
    </p:spTree>
    <p:extLst>
      <p:ext uri="{BB962C8B-B14F-4D97-AF65-F5344CB8AC3E}">
        <p14:creationId xmlns:p14="http://schemas.microsoft.com/office/powerpoint/2010/main" val="23974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8</a:t>
            </a:fld>
            <a:endParaRPr lang="en-US" dirty="0"/>
          </a:p>
        </p:txBody>
      </p:sp>
    </p:spTree>
    <p:extLst>
      <p:ext uri="{BB962C8B-B14F-4D97-AF65-F5344CB8AC3E}">
        <p14:creationId xmlns:p14="http://schemas.microsoft.com/office/powerpoint/2010/main" val="357926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57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27</a:t>
            </a:fld>
            <a:endParaRPr lang="en-US" dirty="0"/>
          </a:p>
        </p:txBody>
      </p:sp>
    </p:spTree>
    <p:extLst>
      <p:ext uri="{BB962C8B-B14F-4D97-AF65-F5344CB8AC3E}">
        <p14:creationId xmlns:p14="http://schemas.microsoft.com/office/powerpoint/2010/main" val="337887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28</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hyperlink" Target="https://torange.biz/fx/gold-letters-sale-background-3d-promotion-sunset-water-sales-beautiful-198295" TargetMode="External"/><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140251"/>
          </a:xfrm>
        </p:spPr>
        <p:txBody>
          <a:bodyPr/>
          <a:lstStyle/>
          <a:p>
            <a:r>
              <a:rPr lang="en-US" u="sng" dirty="0"/>
              <a:t>Big Mart Sales Prediction</a:t>
            </a:r>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263430" y="3903138"/>
            <a:ext cx="7665139" cy="1191977"/>
          </a:xfrm>
        </p:spPr>
        <p:txBody>
          <a:bodyPr/>
          <a:lstStyle/>
          <a:p>
            <a:r>
              <a:rPr lang="en-US" dirty="0"/>
              <a:t>Lachandra Ash</a:t>
            </a:r>
          </a:p>
          <a:p>
            <a:r>
              <a:rPr lang="en-US" dirty="0"/>
              <a:t>10/31/2022</a:t>
            </a:r>
          </a:p>
        </p:txBody>
      </p:sp>
    </p:spTree>
    <p:extLst>
      <p:ext uri="{BB962C8B-B14F-4D97-AF65-F5344CB8AC3E}">
        <p14:creationId xmlns:p14="http://schemas.microsoft.com/office/powerpoint/2010/main" val="31964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708CEE-A489-B7E9-8925-C536BF8A7014}"/>
              </a:ext>
            </a:extLst>
          </p:cNvPr>
          <p:cNvSpPr>
            <a:spLocks noGrp="1"/>
          </p:cNvSpPr>
          <p:nvPr>
            <p:ph type="title"/>
          </p:nvPr>
        </p:nvSpPr>
        <p:spPr/>
        <p:txBody>
          <a:bodyPr/>
          <a:lstStyle/>
          <a:p>
            <a:r>
              <a:rPr lang="en-US" u="sng" dirty="0"/>
              <a:t>The Item Type Countplot</a:t>
            </a:r>
          </a:p>
        </p:txBody>
      </p:sp>
      <p:sp>
        <p:nvSpPr>
          <p:cNvPr id="11" name="Content Placeholder 10">
            <a:extLst>
              <a:ext uri="{FF2B5EF4-FFF2-40B4-BE49-F238E27FC236}">
                <a16:creationId xmlns:a16="http://schemas.microsoft.com/office/drawing/2014/main" id="{9EB44304-7AA3-DBE6-F689-1DDBBFDD5024}"/>
              </a:ext>
            </a:extLst>
          </p:cNvPr>
          <p:cNvSpPr>
            <a:spLocks noGrp="1"/>
          </p:cNvSpPr>
          <p:nvPr>
            <p:ph sz="half" idx="2"/>
          </p:nvPr>
        </p:nvSpPr>
        <p:spPr/>
        <p:txBody>
          <a:bodyPr>
            <a:normAutofit lnSpcReduction="10000"/>
          </a:bodyPr>
          <a:lstStyle/>
          <a:p>
            <a:pPr>
              <a:buFont typeface="Arial" panose="020B0604020202020204" pitchFamily="34" charset="0"/>
              <a:buChar char="•"/>
            </a:pPr>
            <a:r>
              <a:rPr lang="en-US" dirty="0"/>
              <a:t>The fruits and vegetables and snack foods item types has the highest number of items within the store. They are less in demand.</a:t>
            </a:r>
          </a:p>
          <a:p>
            <a:pPr>
              <a:buFont typeface="Arial" panose="020B0604020202020204" pitchFamily="34" charset="0"/>
              <a:buChar char="•"/>
            </a:pPr>
            <a:r>
              <a:rPr lang="en-US" dirty="0"/>
              <a:t>Seafood, others, starchy foods, breads, hot drinks, and breakfast items have the lowest number of items int the store, and they are more in demand. </a:t>
            </a:r>
          </a:p>
          <a:p>
            <a:pPr>
              <a:buFont typeface="Arial" panose="020B0604020202020204" pitchFamily="34" charset="0"/>
              <a:buChar char="•"/>
            </a:pPr>
            <a:r>
              <a:rPr lang="en-US" dirty="0"/>
              <a:t>Dairy, soft drinks, meat, canned foods, health and hygiene , baking goods, and household items vary in range of demand.</a:t>
            </a:r>
          </a:p>
        </p:txBody>
      </p:sp>
      <p:pic>
        <p:nvPicPr>
          <p:cNvPr id="12" name="Content Placeholder 11" descr="Chart, bar chart&#10;&#10;Description automatically generated">
            <a:extLst>
              <a:ext uri="{FF2B5EF4-FFF2-40B4-BE49-F238E27FC236}">
                <a16:creationId xmlns:a16="http://schemas.microsoft.com/office/drawing/2014/main" id="{29A8F482-38C9-0369-103D-16599378794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21507" y="1784196"/>
            <a:ext cx="5046050" cy="4429222"/>
          </a:xfrm>
          <a:prstGeom prst="rect">
            <a:avLst/>
          </a:prstGeom>
          <a:noFill/>
          <a:ln>
            <a:noFill/>
          </a:ln>
        </p:spPr>
      </p:pic>
    </p:spTree>
    <p:extLst>
      <p:ext uri="{BB962C8B-B14F-4D97-AF65-F5344CB8AC3E}">
        <p14:creationId xmlns:p14="http://schemas.microsoft.com/office/powerpoint/2010/main" val="212418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59552" y="2902825"/>
            <a:ext cx="4779581" cy="3043533"/>
          </a:xfrm>
        </p:spPr>
        <p:txBody>
          <a:bodyPr/>
          <a:lstStyle/>
          <a:p>
            <a:pPr>
              <a:buFont typeface="Arial" panose="020B0604020202020204" pitchFamily="34" charset="0"/>
              <a:buChar char="•"/>
            </a:pPr>
            <a:r>
              <a:rPr lang="en-US" dirty="0"/>
              <a:t>The low-fat content food items has the highest number of food items with low fat.</a:t>
            </a:r>
          </a:p>
          <a:p>
            <a:pPr>
              <a:buFont typeface="Arial" panose="020B0604020202020204" pitchFamily="34" charset="0"/>
              <a:buChar char="•"/>
            </a:pPr>
            <a:r>
              <a:rPr lang="en-US" dirty="0"/>
              <a:t>The regular fat content food items has the least number of food items with regular fat content.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13796" y="597852"/>
            <a:ext cx="10353762" cy="1257300"/>
          </a:xfrm>
        </p:spPr>
        <p:txBody>
          <a:bodyPr/>
          <a:lstStyle/>
          <a:p>
            <a:r>
              <a:rPr lang="en-US" dirty="0"/>
              <a:t>The Item Fat Content Countplot</a:t>
            </a:r>
          </a:p>
        </p:txBody>
      </p:sp>
      <p:pic>
        <p:nvPicPr>
          <p:cNvPr id="14" name="Content Placeholder 13" descr="Chart, bar chart&#10;&#10;Description automatically generated">
            <a:extLst>
              <a:ext uri="{FF2B5EF4-FFF2-40B4-BE49-F238E27FC236}">
                <a16:creationId xmlns:a16="http://schemas.microsoft.com/office/drawing/2014/main" id="{53053A1E-9F9D-9602-E920-ACC2E55CDC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3796" y="1855152"/>
            <a:ext cx="5018654" cy="4010389"/>
          </a:xfrm>
          <a:prstGeom prst="rect">
            <a:avLst/>
          </a:prstGeom>
          <a:noFill/>
          <a:ln>
            <a:noFill/>
          </a:ln>
        </p:spPr>
      </p:pic>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2ECAAA-1E9C-4845-8EA9-E11A76F08150}"/>
              </a:ext>
            </a:extLst>
          </p:cNvPr>
          <p:cNvSpPr>
            <a:spLocks noGrp="1"/>
          </p:cNvSpPr>
          <p:nvPr>
            <p:ph type="body" idx="1"/>
          </p:nvPr>
        </p:nvSpPr>
        <p:spPr/>
        <p:txBody>
          <a:bodyPr/>
          <a:lstStyle/>
          <a:p>
            <a:endParaRPr lang="en-US" dirty="0"/>
          </a:p>
          <a:p>
            <a:endParaRPr lang="en-US" dirty="0"/>
          </a:p>
        </p:txBody>
      </p:sp>
      <p:pic>
        <p:nvPicPr>
          <p:cNvPr id="46" name="Content Placeholder 45" descr="Chart, histogram&#10;&#10;Description automatically generated">
            <a:extLst>
              <a:ext uri="{FF2B5EF4-FFF2-40B4-BE49-F238E27FC236}">
                <a16:creationId xmlns:a16="http://schemas.microsoft.com/office/drawing/2014/main" id="{92431081-D847-BE9F-2D4B-4122EC0F1D6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bwMode="auto">
          <a:xfrm>
            <a:off x="6339485" y="1855446"/>
            <a:ext cx="4928072" cy="3959199"/>
          </a:xfrm>
          <a:prstGeom prst="rect">
            <a:avLst/>
          </a:prstGeom>
          <a:noFill/>
          <a:ln>
            <a:noFill/>
          </a:ln>
        </p:spPr>
      </p:pic>
      <p:sp>
        <p:nvSpPr>
          <p:cNvPr id="45" name="Title 44">
            <a:extLst>
              <a:ext uri="{FF2B5EF4-FFF2-40B4-BE49-F238E27FC236}">
                <a16:creationId xmlns:a16="http://schemas.microsoft.com/office/drawing/2014/main" id="{F3B6875E-B876-5C94-A23D-17F45F416D32}"/>
              </a:ext>
            </a:extLst>
          </p:cNvPr>
          <p:cNvSpPr>
            <a:spLocks noGrp="1"/>
          </p:cNvSpPr>
          <p:nvPr>
            <p:ph type="title"/>
          </p:nvPr>
        </p:nvSpPr>
        <p:spPr/>
        <p:txBody>
          <a:bodyPr/>
          <a:lstStyle/>
          <a:p>
            <a:r>
              <a:rPr lang="en-US" b="1" u="sng" dirty="0">
                <a:effectLst/>
              </a:rPr>
              <a:t>The Distribution of The Item Outlet Sales</a:t>
            </a:r>
          </a:p>
        </p:txBody>
      </p:sp>
      <p:sp>
        <p:nvSpPr>
          <p:cNvPr id="56" name="Text Placeholder 52">
            <a:extLst>
              <a:ext uri="{FF2B5EF4-FFF2-40B4-BE49-F238E27FC236}">
                <a16:creationId xmlns:a16="http://schemas.microsoft.com/office/drawing/2014/main" id="{4651A7DE-1B1C-181B-499D-0E8C13AEFC51}"/>
              </a:ext>
            </a:extLst>
          </p:cNvPr>
          <p:cNvSpPr>
            <a:spLocks noGrp="1"/>
          </p:cNvSpPr>
          <p:nvPr>
            <p:ph sz="quarter" idx="4"/>
          </p:nvPr>
        </p:nvSpPr>
        <p:spPr>
          <a:xfrm>
            <a:off x="913795" y="2965938"/>
            <a:ext cx="4779963" cy="2848707"/>
          </a:xfrm>
        </p:spPr>
        <p:txBody>
          <a:bodyPr/>
          <a:lstStyle/>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item_outlet_sales distribution plot displayed the distribution is right skewed. </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item_outlet_sales possess a normal type of distribution.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72150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A7E8FB-1225-BEC4-85C3-45450A0F0E73}"/>
              </a:ext>
            </a:extLst>
          </p:cNvPr>
          <p:cNvSpPr>
            <a:spLocks noGrp="1"/>
          </p:cNvSpPr>
          <p:nvPr>
            <p:ph sz="quarter" idx="4"/>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outlet_establishment_year distribution plot displayed there were more outlets established in 1985.</a:t>
            </a:r>
          </a:p>
          <a:p>
            <a:pPr>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 least number of outlets were established in 1998. </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were almost the same number of outlets established in 1987, 1997, 1999, 2022, 2004, 2007, and 2009.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Title 8">
            <a:extLst>
              <a:ext uri="{FF2B5EF4-FFF2-40B4-BE49-F238E27FC236}">
                <a16:creationId xmlns:a16="http://schemas.microsoft.com/office/drawing/2014/main" id="{6CB0F673-7D79-FA56-1A3D-FD8B971A9D53}"/>
              </a:ext>
            </a:extLst>
          </p:cNvPr>
          <p:cNvSpPr>
            <a:spLocks noGrp="1"/>
          </p:cNvSpPr>
          <p:nvPr>
            <p:ph type="title"/>
          </p:nvPr>
        </p:nvSpPr>
        <p:spPr/>
        <p:txBody>
          <a:bodyPr>
            <a:normAutofit fontScale="90000"/>
          </a:bodyPr>
          <a:lstStyle/>
          <a:p>
            <a:r>
              <a:rPr lang="en-US" u="sng" dirty="0"/>
              <a:t>The Distribution of The Outlet Establishment Year</a:t>
            </a:r>
          </a:p>
        </p:txBody>
      </p:sp>
      <p:pic>
        <p:nvPicPr>
          <p:cNvPr id="10" name="Content Placeholder 9" descr="Chart&#10;&#10;Description automatically generated">
            <a:extLst>
              <a:ext uri="{FF2B5EF4-FFF2-40B4-BE49-F238E27FC236}">
                <a16:creationId xmlns:a16="http://schemas.microsoft.com/office/drawing/2014/main" id="{DA1B641F-6A30-569C-F368-20AAC1D7B4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3795" y="2122014"/>
            <a:ext cx="4560548" cy="3623150"/>
          </a:xfrm>
          <a:prstGeom prst="rect">
            <a:avLst/>
          </a:prstGeom>
          <a:noFill/>
          <a:ln>
            <a:noFill/>
          </a:ln>
        </p:spPr>
      </p:pic>
    </p:spTree>
    <p:extLst>
      <p:ext uri="{BB962C8B-B14F-4D97-AF65-F5344CB8AC3E}">
        <p14:creationId xmlns:p14="http://schemas.microsoft.com/office/powerpoint/2010/main" val="102950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8D7DB-885F-9A7C-1173-C31A9BDCC6BA}"/>
              </a:ext>
            </a:extLst>
          </p:cNvPr>
          <p:cNvSpPr>
            <a:spLocks noGrp="1"/>
          </p:cNvSpPr>
          <p:nvPr>
            <p:ph sz="half" idx="2"/>
          </p:nvPr>
        </p:nvSpPr>
        <p:spPr>
          <a:xfrm>
            <a:off x="913795" y="3469334"/>
            <a:ext cx="4764764" cy="3043533"/>
          </a:xfrm>
        </p:spPr>
        <p:txBody>
          <a:bodyPr/>
          <a:lstStyle/>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item_mrp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distribution plot displayed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item_mrp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has a symmetric distribution.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8">
            <a:extLst>
              <a:ext uri="{FF2B5EF4-FFF2-40B4-BE49-F238E27FC236}">
                <a16:creationId xmlns:a16="http://schemas.microsoft.com/office/drawing/2014/main" id="{17E13F2D-C5AA-72BE-9CED-9F22535F9F20}"/>
              </a:ext>
            </a:extLst>
          </p:cNvPr>
          <p:cNvSpPr>
            <a:spLocks noGrp="1"/>
          </p:cNvSpPr>
          <p:nvPr>
            <p:ph type="title"/>
          </p:nvPr>
        </p:nvSpPr>
        <p:spPr/>
        <p:txBody>
          <a:bodyPr/>
          <a:lstStyle/>
          <a:p>
            <a:r>
              <a:rPr lang="en-US" u="sng" dirty="0"/>
              <a:t>The Distribution of The Item MRP</a:t>
            </a:r>
          </a:p>
        </p:txBody>
      </p:sp>
      <p:pic>
        <p:nvPicPr>
          <p:cNvPr id="10" name="Content Placeholder 9" descr="Chart, histogram&#10;&#10;Description automatically generated">
            <a:extLst>
              <a:ext uri="{FF2B5EF4-FFF2-40B4-BE49-F238E27FC236}">
                <a16:creationId xmlns:a16="http://schemas.microsoft.com/office/drawing/2014/main" id="{0E0F8250-48A4-5786-05BE-7F491936FF5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68331" y="1866900"/>
            <a:ext cx="4999226" cy="3959469"/>
          </a:xfrm>
          <a:prstGeom prst="rect">
            <a:avLst/>
          </a:prstGeom>
          <a:noFill/>
          <a:ln>
            <a:noFill/>
          </a:ln>
        </p:spPr>
      </p:pic>
    </p:spTree>
    <p:extLst>
      <p:ext uri="{BB962C8B-B14F-4D97-AF65-F5344CB8AC3E}">
        <p14:creationId xmlns:p14="http://schemas.microsoft.com/office/powerpoint/2010/main" val="175345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BC65A4-C910-737D-5B84-D42FF5B6996E}"/>
              </a:ext>
            </a:extLst>
          </p:cNvPr>
          <p:cNvSpPr>
            <a:spLocks noGrp="1"/>
          </p:cNvSpPr>
          <p:nvPr>
            <p:ph type="title"/>
          </p:nvPr>
        </p:nvSpPr>
        <p:spPr/>
        <p:txBody>
          <a:bodyPr/>
          <a:lstStyle/>
          <a:p>
            <a:r>
              <a:rPr lang="en-US" u="sng" dirty="0"/>
              <a:t>The Distribution of The Item Weight</a:t>
            </a:r>
            <a:endParaRPr lang="en-US" dirty="0"/>
          </a:p>
        </p:txBody>
      </p:sp>
      <p:pic>
        <p:nvPicPr>
          <p:cNvPr id="10" name="Content Placeholder 9" descr="Chart, histogram&#10;&#10;Description automatically generated">
            <a:extLst>
              <a:ext uri="{FF2B5EF4-FFF2-40B4-BE49-F238E27FC236}">
                <a16:creationId xmlns:a16="http://schemas.microsoft.com/office/drawing/2014/main" id="{D0D1460E-02DA-839A-EAB9-8E25C7CC778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878488" y="1866901"/>
            <a:ext cx="5099814" cy="3878735"/>
          </a:xfrm>
          <a:prstGeom prst="rect">
            <a:avLst/>
          </a:prstGeom>
          <a:noFill/>
          <a:ln>
            <a:noFill/>
          </a:ln>
        </p:spPr>
      </p:pic>
      <p:sp>
        <p:nvSpPr>
          <p:cNvPr id="12" name="TextBox 11">
            <a:extLst>
              <a:ext uri="{FF2B5EF4-FFF2-40B4-BE49-F238E27FC236}">
                <a16:creationId xmlns:a16="http://schemas.microsoft.com/office/drawing/2014/main" id="{3B202D74-2735-5FFB-6052-5C33550F3434}"/>
              </a:ext>
            </a:extLst>
          </p:cNvPr>
          <p:cNvSpPr txBox="1"/>
          <p:nvPr/>
        </p:nvSpPr>
        <p:spPr>
          <a:xfrm>
            <a:off x="6366405" y="3335216"/>
            <a:ext cx="4779582" cy="646331"/>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item weight distribution plot displayed the item weight distribution is symmetric.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93B912E0-3F94-BF05-98A5-3AB1C7F1F9B8}"/>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272631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7D12F35-3517-2EC5-A1EF-512EC509F495}"/>
              </a:ext>
            </a:extLst>
          </p:cNvPr>
          <p:cNvSpPr>
            <a:spLocks noGrp="1"/>
          </p:cNvSpPr>
          <p:nvPr>
            <p:ph sz="quarter" idx="4"/>
          </p:nvPr>
        </p:nvSpPr>
        <p:spPr>
          <a:xfrm>
            <a:off x="913795" y="2829660"/>
            <a:ext cx="4779581" cy="3043533"/>
          </a:xfrm>
        </p:spPr>
        <p:txBody>
          <a:bodyPr/>
          <a:lstStyle/>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item visibility distribution plot revealed the distribution curve revealed it is least susceptible to having outliers. </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has a positive type of skew which means the items are less visible.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 name="Content Placeholder 9" descr="Chart, histogram&#10;&#10;Description automatically generated">
            <a:extLst>
              <a:ext uri="{FF2B5EF4-FFF2-40B4-BE49-F238E27FC236}">
                <a16:creationId xmlns:a16="http://schemas.microsoft.com/office/drawing/2014/main" id="{C321DD61-AC60-2E06-69E5-E15400DD170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74595" y="1866900"/>
            <a:ext cx="4992961" cy="4006293"/>
          </a:xfrm>
          <a:prstGeom prst="rect">
            <a:avLst/>
          </a:prstGeom>
          <a:noFill/>
          <a:ln>
            <a:noFill/>
          </a:ln>
        </p:spPr>
      </p:pic>
      <p:sp>
        <p:nvSpPr>
          <p:cNvPr id="12" name="Title 11">
            <a:extLst>
              <a:ext uri="{FF2B5EF4-FFF2-40B4-BE49-F238E27FC236}">
                <a16:creationId xmlns:a16="http://schemas.microsoft.com/office/drawing/2014/main" id="{33BCEA68-213B-6DEB-E7C5-8F8FAF7F71A3}"/>
              </a:ext>
            </a:extLst>
          </p:cNvPr>
          <p:cNvSpPr>
            <a:spLocks noGrp="1"/>
          </p:cNvSpPr>
          <p:nvPr>
            <p:ph type="title"/>
          </p:nvPr>
        </p:nvSpPr>
        <p:spPr/>
        <p:txBody>
          <a:bodyPr/>
          <a:lstStyle/>
          <a:p>
            <a:r>
              <a:rPr lang="en-US" dirty="0"/>
              <a:t>The Distribution of the Item Visibility</a:t>
            </a:r>
          </a:p>
        </p:txBody>
      </p:sp>
    </p:spTree>
    <p:extLst>
      <p:ext uri="{BB962C8B-B14F-4D97-AF65-F5344CB8AC3E}">
        <p14:creationId xmlns:p14="http://schemas.microsoft.com/office/powerpoint/2010/main" val="286563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5B672-FC45-571A-02C2-201ED6580BF4}"/>
              </a:ext>
            </a:extLst>
          </p:cNvPr>
          <p:cNvSpPr>
            <a:spLocks noGrp="1"/>
          </p:cNvSpPr>
          <p:nvPr>
            <p:ph sz="half" idx="2"/>
          </p:nvPr>
        </p:nvSpPr>
        <p:spPr>
          <a:xfrm>
            <a:off x="6335189" y="3122065"/>
            <a:ext cx="4764764" cy="3043533"/>
          </a:xfrm>
        </p:spPr>
        <p:txBody>
          <a:bodyPr/>
          <a:lstStyle/>
          <a:p>
            <a:pPr>
              <a:buFont typeface="Arial" panose="020B0604020202020204" pitchFamily="34" charset="0"/>
              <a:buChar char="•"/>
            </a:pPr>
            <a:r>
              <a:rPr lang="en-US" dirty="0"/>
              <a:t>When the item mrp rises, so does the item outlet sales. </a:t>
            </a:r>
          </a:p>
        </p:txBody>
      </p:sp>
      <p:sp>
        <p:nvSpPr>
          <p:cNvPr id="9" name="Title 8">
            <a:extLst>
              <a:ext uri="{FF2B5EF4-FFF2-40B4-BE49-F238E27FC236}">
                <a16:creationId xmlns:a16="http://schemas.microsoft.com/office/drawing/2014/main" id="{8F59AD16-E4E8-E5CF-97EF-E4E0E1ED0144}"/>
              </a:ext>
            </a:extLst>
          </p:cNvPr>
          <p:cNvSpPr>
            <a:spLocks noGrp="1"/>
          </p:cNvSpPr>
          <p:nvPr>
            <p:ph type="title"/>
          </p:nvPr>
        </p:nvSpPr>
        <p:spPr/>
        <p:txBody>
          <a:bodyPr>
            <a:normAutofit fontScale="90000"/>
          </a:bodyPr>
          <a:lstStyle/>
          <a:p>
            <a:r>
              <a:rPr lang="en-US" u="sng" dirty="0"/>
              <a:t>The Item Outlet Sales and Item MRP Scatterplot</a:t>
            </a:r>
          </a:p>
        </p:txBody>
      </p:sp>
      <p:pic>
        <p:nvPicPr>
          <p:cNvPr id="10" name="Content Placeholder 9" descr="Chart, scatter chart&#10;&#10;Description automatically generated">
            <a:extLst>
              <a:ext uri="{FF2B5EF4-FFF2-40B4-BE49-F238E27FC236}">
                <a16:creationId xmlns:a16="http://schemas.microsoft.com/office/drawing/2014/main" id="{7163B47A-8E77-651B-753E-F3AF690F3EE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913795" y="1746739"/>
            <a:ext cx="5053251" cy="4061306"/>
          </a:xfrm>
          <a:prstGeom prst="rect">
            <a:avLst/>
          </a:prstGeom>
          <a:noFill/>
          <a:ln>
            <a:noFill/>
          </a:ln>
        </p:spPr>
      </p:pic>
    </p:spTree>
    <p:extLst>
      <p:ext uri="{BB962C8B-B14F-4D97-AF65-F5344CB8AC3E}">
        <p14:creationId xmlns:p14="http://schemas.microsoft.com/office/powerpoint/2010/main" val="251371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87781-525F-4D04-AB26-FCAF3A851157}"/>
              </a:ext>
            </a:extLst>
          </p:cNvPr>
          <p:cNvSpPr>
            <a:spLocks noGrp="1"/>
          </p:cNvSpPr>
          <p:nvPr>
            <p:ph sz="half" idx="2"/>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item visibility scatterplot displayed if the visibility of the item is less than the number 0.100, the items have higher 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Title 8">
            <a:extLst>
              <a:ext uri="{FF2B5EF4-FFF2-40B4-BE49-F238E27FC236}">
                <a16:creationId xmlns:a16="http://schemas.microsoft.com/office/drawing/2014/main" id="{DE31D035-DCCD-AD5A-6B39-6BF45D29A5B8}"/>
              </a:ext>
            </a:extLst>
          </p:cNvPr>
          <p:cNvSpPr>
            <a:spLocks noGrp="1"/>
          </p:cNvSpPr>
          <p:nvPr>
            <p:ph type="title"/>
          </p:nvPr>
        </p:nvSpPr>
        <p:spPr/>
        <p:txBody>
          <a:bodyPr/>
          <a:lstStyle/>
          <a:p>
            <a:r>
              <a:rPr lang="en-US" u="sng" dirty="0"/>
              <a:t>The Item Outlet and Item Visibility Scatterplot</a:t>
            </a:r>
          </a:p>
        </p:txBody>
      </p:sp>
      <p:pic>
        <p:nvPicPr>
          <p:cNvPr id="10" name="Content Placeholder 9" descr="Chart, scatter chart&#10;&#10;Description automatically generated">
            <a:extLst>
              <a:ext uri="{FF2B5EF4-FFF2-40B4-BE49-F238E27FC236}">
                <a16:creationId xmlns:a16="http://schemas.microsoft.com/office/drawing/2014/main" id="{EE753A45-6C9B-3CC0-34DB-51268D1165B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71846" y="1770185"/>
            <a:ext cx="5006359" cy="3974978"/>
          </a:xfrm>
          <a:prstGeom prst="rect">
            <a:avLst/>
          </a:prstGeom>
          <a:noFill/>
          <a:ln>
            <a:noFill/>
          </a:ln>
        </p:spPr>
      </p:pic>
    </p:spTree>
    <p:extLst>
      <p:ext uri="{BB962C8B-B14F-4D97-AF65-F5344CB8AC3E}">
        <p14:creationId xmlns:p14="http://schemas.microsoft.com/office/powerpoint/2010/main" val="37020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CF10EA-FE59-E6C6-6382-C28E3BB350D1}"/>
              </a:ext>
            </a:extLst>
          </p:cNvPr>
          <p:cNvSpPr>
            <a:spLocks noGrp="1"/>
          </p:cNvSpPr>
          <p:nvPr>
            <p:ph sz="quarter" idx="4"/>
          </p:nvPr>
        </p:nvSpPr>
        <p:spPr>
          <a:xfrm>
            <a:off x="6362478" y="3204867"/>
            <a:ext cx="4779581" cy="3043533"/>
          </a:xfrm>
        </p:spPr>
        <p:txBody>
          <a:bodyPr/>
          <a:lstStyle/>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item outlet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sales and item weight scatterplot displayed there is no relationship between the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 name="Content Placeholder 9" descr="Chart, scatter chart&#10;&#10;Description automatically generated">
            <a:extLst>
              <a:ext uri="{FF2B5EF4-FFF2-40B4-BE49-F238E27FC236}">
                <a16:creationId xmlns:a16="http://schemas.microsoft.com/office/drawing/2014/main" id="{489C94B9-2AA9-EAA5-1566-06EEED698D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24443" y="1866900"/>
            <a:ext cx="5007434" cy="3878263"/>
          </a:xfrm>
          <a:prstGeom prst="rect">
            <a:avLst/>
          </a:prstGeom>
          <a:noFill/>
          <a:ln>
            <a:noFill/>
          </a:ln>
        </p:spPr>
      </p:pic>
      <p:sp>
        <p:nvSpPr>
          <p:cNvPr id="12" name="Title 11">
            <a:extLst>
              <a:ext uri="{FF2B5EF4-FFF2-40B4-BE49-F238E27FC236}">
                <a16:creationId xmlns:a16="http://schemas.microsoft.com/office/drawing/2014/main" id="{935E49CD-B7CF-C01C-E596-D645EFA9E5C8}"/>
              </a:ext>
            </a:extLst>
          </p:cNvPr>
          <p:cNvSpPr>
            <a:spLocks noGrp="1"/>
          </p:cNvSpPr>
          <p:nvPr>
            <p:ph type="title"/>
          </p:nvPr>
        </p:nvSpPr>
        <p:spPr/>
        <p:txBody>
          <a:bodyPr>
            <a:normAutofit fontScale="90000"/>
          </a:bodyPr>
          <a:lstStyle/>
          <a:p>
            <a:r>
              <a:rPr lang="en-US" dirty="0"/>
              <a:t>The Item Outlet Sales and Item Weight Scatterplot.</a:t>
            </a:r>
          </a:p>
        </p:txBody>
      </p:sp>
    </p:spTree>
    <p:extLst>
      <p:ext uri="{BB962C8B-B14F-4D97-AF65-F5344CB8AC3E}">
        <p14:creationId xmlns:p14="http://schemas.microsoft.com/office/powerpoint/2010/main" val="396557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730" y="283119"/>
            <a:ext cx="5697102" cy="1405366"/>
          </a:xfrm>
        </p:spPr>
        <p:txBody>
          <a:bodyPr>
            <a:normAutofit/>
          </a:bodyPr>
          <a:lstStyle/>
          <a:p>
            <a:r>
              <a:rPr lang="en-US" b="1" u="sng" dirty="0"/>
              <a:t>Big Mart History</a:t>
            </a:r>
          </a:p>
        </p:txBody>
      </p:sp>
      <p:sp>
        <p:nvSpPr>
          <p:cNvPr id="3" name="Subtitle 2" descr="Tag=AccentColor&#10;Flavor=Light&#10;Target=Text"/>
          <p:cNvSpPr>
            <a:spLocks noGrp="1"/>
          </p:cNvSpPr>
          <p:nvPr>
            <p:ph type="subTitle" idx="1"/>
          </p:nvPr>
        </p:nvSpPr>
        <p:spPr>
          <a:xfrm>
            <a:off x="761395" y="2371390"/>
            <a:ext cx="5686437" cy="3055618"/>
          </a:xfrm>
        </p:spPr>
        <p:txBody>
          <a:bodyPr>
            <a:normAutofit/>
          </a:bodyPr>
          <a:lstStyle/>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Big Mart Brand's global expansion began in 2007 in the United States of America.</a:t>
            </a: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Located in both upscale and more casual shopping areas.</a:t>
            </a: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Big Mart has a wide selection of things that people use on a regular basis, such as food, beverages, snacks, desserts, ice cream, tobacco products, magazines, and newspapers.</a:t>
            </a: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Big Mart is now a globally recognized retail powerhouse with over 40 locations</a:t>
            </a:r>
            <a:endParaRPr lang="en-US" dirty="0"/>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620000" y="0"/>
            <a:ext cx="4572000" cy="6858000"/>
          </a:xfrm>
        </p:spPr>
      </p:pic>
    </p:spTree>
    <p:extLst>
      <p:ext uri="{BB962C8B-B14F-4D97-AF65-F5344CB8AC3E}">
        <p14:creationId xmlns:p14="http://schemas.microsoft.com/office/powerpoint/2010/main" val="83597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65B3B-D9CB-AFC1-92AF-D3AC71B1CE7E}"/>
              </a:ext>
            </a:extLst>
          </p:cNvPr>
          <p:cNvSpPr>
            <a:spLocks noGrp="1"/>
          </p:cNvSpPr>
          <p:nvPr>
            <p:ph sz="half" idx="2"/>
          </p:nvPr>
        </p:nvSpPr>
        <p:spPr>
          <a:xfrm>
            <a:off x="913795" y="1761578"/>
            <a:ext cx="4994244" cy="4055748"/>
          </a:xfrm>
        </p:spPr>
        <p:txBody>
          <a:bodyPr/>
          <a:lstStyle/>
          <a:p>
            <a:pPr>
              <a:buFont typeface="Arial" panose="020B0604020202020204" pitchFamily="34" charset="0"/>
              <a:buChar char="•"/>
            </a:pPr>
            <a:r>
              <a:rPr lang="en-US" dirty="0"/>
              <a:t>The outlets in 2004 and 1987 gained the highest number of item sales.</a:t>
            </a:r>
          </a:p>
          <a:p>
            <a:pPr>
              <a:buFont typeface="Arial" panose="020B0604020202020204" pitchFamily="34" charset="0"/>
              <a:buChar char="•"/>
            </a:pPr>
            <a:r>
              <a:rPr lang="en-US" dirty="0"/>
              <a:t>The outlets in 1998 gained the least number of item sales.</a:t>
            </a:r>
          </a:p>
          <a:p>
            <a:pPr>
              <a:buFont typeface="Arial" panose="020B0604020202020204" pitchFamily="34" charset="0"/>
              <a:buChar char="•"/>
            </a:pPr>
            <a:r>
              <a:rPr lang="en-US" dirty="0"/>
              <a:t>The outlets in 1985, 1997, 1999, 2002, and 2007 gained item sales between 1750 – 2000 sales.</a:t>
            </a:r>
          </a:p>
          <a:p>
            <a:pPr>
              <a:buFont typeface="Arial" panose="020B0604020202020204" pitchFamily="34" charset="0"/>
              <a:buChar char="•"/>
            </a:pPr>
            <a:r>
              <a:rPr lang="en-US" dirty="0"/>
              <a:t>The outlets in 2009 and 1998 did not gain any item outlet sales greater than 1750 sales.</a:t>
            </a:r>
          </a:p>
          <a:p>
            <a:pPr>
              <a:buFont typeface="Arial" panose="020B0604020202020204" pitchFamily="34" charset="0"/>
              <a:buChar char="•"/>
            </a:pPr>
            <a:endParaRPr lang="en-US" dirty="0"/>
          </a:p>
        </p:txBody>
      </p:sp>
      <p:sp>
        <p:nvSpPr>
          <p:cNvPr id="9" name="Title 8">
            <a:extLst>
              <a:ext uri="{FF2B5EF4-FFF2-40B4-BE49-F238E27FC236}">
                <a16:creationId xmlns:a16="http://schemas.microsoft.com/office/drawing/2014/main" id="{7D8DED0C-93EE-6C45-B95D-435E3C2064C7}"/>
              </a:ext>
            </a:extLst>
          </p:cNvPr>
          <p:cNvSpPr>
            <a:spLocks noGrp="1"/>
          </p:cNvSpPr>
          <p:nvPr>
            <p:ph type="title"/>
          </p:nvPr>
        </p:nvSpPr>
        <p:spPr/>
        <p:txBody>
          <a:bodyPr>
            <a:normAutofit/>
          </a:bodyPr>
          <a:lstStyle/>
          <a:p>
            <a:r>
              <a:rPr lang="en-US" sz="3400" u="sng" dirty="0"/>
              <a:t>The Item Outlet Sales and Outlet Establishment Year </a:t>
            </a:r>
            <a:r>
              <a:rPr lang="en-US" sz="3400" u="sng" dirty="0" err="1"/>
              <a:t>Barplot</a:t>
            </a:r>
            <a:endParaRPr lang="en-US" sz="3400" u="sng" dirty="0"/>
          </a:p>
        </p:txBody>
      </p:sp>
      <p:pic>
        <p:nvPicPr>
          <p:cNvPr id="10" name="Content Placeholder 9">
            <a:extLst>
              <a:ext uri="{FF2B5EF4-FFF2-40B4-BE49-F238E27FC236}">
                <a16:creationId xmlns:a16="http://schemas.microsoft.com/office/drawing/2014/main" id="{CC02EFA6-F10C-FBB4-A681-F3B734E5BED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83962" y="1992923"/>
            <a:ext cx="4983594" cy="3752713"/>
          </a:xfrm>
          <a:prstGeom prst="rect">
            <a:avLst/>
          </a:prstGeom>
          <a:noFill/>
          <a:ln>
            <a:noFill/>
          </a:ln>
        </p:spPr>
      </p:pic>
    </p:spTree>
    <p:extLst>
      <p:ext uri="{BB962C8B-B14F-4D97-AF65-F5344CB8AC3E}">
        <p14:creationId xmlns:p14="http://schemas.microsoft.com/office/powerpoint/2010/main" val="3332324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9A521-47FA-B4BC-C69D-6A6549B41A53}"/>
              </a:ext>
            </a:extLst>
          </p:cNvPr>
          <p:cNvSpPr>
            <a:spLocks noGrp="1"/>
          </p:cNvSpPr>
          <p:nvPr>
            <p:ph sz="half" idx="2"/>
          </p:nvPr>
        </p:nvSpPr>
        <p:spPr/>
        <p:txBody>
          <a:bodyPr/>
          <a:lstStyle/>
          <a:p>
            <a:endParaRPr lang="en-US"/>
          </a:p>
        </p:txBody>
      </p:sp>
      <p:sp>
        <p:nvSpPr>
          <p:cNvPr id="5" name="Content Placeholder 4">
            <a:extLst>
              <a:ext uri="{FF2B5EF4-FFF2-40B4-BE49-F238E27FC236}">
                <a16:creationId xmlns:a16="http://schemas.microsoft.com/office/drawing/2014/main" id="{46AA427A-B0F3-FA50-D331-C1953E856D83}"/>
              </a:ext>
            </a:extLst>
          </p:cNvPr>
          <p:cNvSpPr>
            <a:spLocks noGrp="1"/>
          </p:cNvSpPr>
          <p:nvPr>
            <p:ph sz="quarter" idx="4"/>
          </p:nvPr>
        </p:nvSpPr>
        <p:spPr>
          <a:xfrm>
            <a:off x="6259797" y="2238869"/>
            <a:ext cx="4779581" cy="3969999"/>
          </a:xfrm>
        </p:spPr>
        <p:txBody>
          <a:bodyPr/>
          <a:lstStyle/>
          <a:p>
            <a:pPr>
              <a:buFont typeface="Arial" panose="020B0604020202020204" pitchFamily="34" charset="0"/>
              <a:buChar char="•"/>
            </a:pPr>
            <a:r>
              <a:rPr lang="en-US" dirty="0"/>
              <a:t>Supermarket type 3 has the highest number of item outlet sales. </a:t>
            </a:r>
          </a:p>
          <a:p>
            <a:pPr>
              <a:buFont typeface="Arial" panose="020B0604020202020204" pitchFamily="34" charset="0"/>
              <a:buChar char="•"/>
            </a:pPr>
            <a:r>
              <a:rPr lang="en-US" dirty="0"/>
              <a:t>Supermarket type 1 has the second highest number of item outlet sales.</a:t>
            </a:r>
          </a:p>
          <a:p>
            <a:pPr>
              <a:buFont typeface="Arial" panose="020B0604020202020204" pitchFamily="34" charset="0"/>
              <a:buChar char="•"/>
            </a:pPr>
            <a:r>
              <a:rPr lang="en-US" dirty="0"/>
              <a:t>Supermarket type 2 and Supermarket 1 are the only supermarkets that gained between 1,500 – 2,000 number of item sales.</a:t>
            </a:r>
          </a:p>
          <a:p>
            <a:pPr>
              <a:buFont typeface="Arial" panose="020B0604020202020204" pitchFamily="34" charset="0"/>
              <a:buChar char="•"/>
            </a:pPr>
            <a:r>
              <a:rPr lang="en-US" dirty="0"/>
              <a:t>The grocery store gained the least number of item sales.</a:t>
            </a:r>
          </a:p>
        </p:txBody>
      </p:sp>
      <p:sp>
        <p:nvSpPr>
          <p:cNvPr id="9" name="Title 8">
            <a:extLst>
              <a:ext uri="{FF2B5EF4-FFF2-40B4-BE49-F238E27FC236}">
                <a16:creationId xmlns:a16="http://schemas.microsoft.com/office/drawing/2014/main" id="{A8C371EE-DD8E-F0F6-7FB1-8FB8BAA80FFB}"/>
              </a:ext>
            </a:extLst>
          </p:cNvPr>
          <p:cNvSpPr>
            <a:spLocks noGrp="1"/>
          </p:cNvSpPr>
          <p:nvPr>
            <p:ph type="title"/>
          </p:nvPr>
        </p:nvSpPr>
        <p:spPr/>
        <p:txBody>
          <a:bodyPr/>
          <a:lstStyle/>
          <a:p>
            <a:r>
              <a:rPr lang="en-US" u="sng" dirty="0"/>
              <a:t>The Outlet Size on Item Outlet Sales</a:t>
            </a:r>
          </a:p>
        </p:txBody>
      </p:sp>
      <p:pic>
        <p:nvPicPr>
          <p:cNvPr id="10" name="Picture 9" descr="Chart, bar chart&#10;&#10;Description automatically generated">
            <a:extLst>
              <a:ext uri="{FF2B5EF4-FFF2-40B4-BE49-F238E27FC236}">
                <a16:creationId xmlns:a16="http://schemas.microsoft.com/office/drawing/2014/main" id="{422F67B7-05A9-9670-0A0C-1FECFE3DDC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4444" y="1775637"/>
            <a:ext cx="5107175" cy="4257145"/>
          </a:xfrm>
          <a:prstGeom prst="rect">
            <a:avLst/>
          </a:prstGeom>
          <a:noFill/>
          <a:ln>
            <a:noFill/>
          </a:ln>
        </p:spPr>
      </p:pic>
    </p:spTree>
    <p:extLst>
      <p:ext uri="{BB962C8B-B14F-4D97-AF65-F5344CB8AC3E}">
        <p14:creationId xmlns:p14="http://schemas.microsoft.com/office/powerpoint/2010/main" val="417333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1F403-6329-ADF7-085B-F5542B28A5C6}"/>
              </a:ext>
            </a:extLst>
          </p:cNvPr>
          <p:cNvSpPr>
            <a:spLocks noGrp="1"/>
          </p:cNvSpPr>
          <p:nvPr>
            <p:ph sz="half" idx="2"/>
          </p:nvPr>
        </p:nvSpPr>
        <p:spPr>
          <a:xfrm>
            <a:off x="924443" y="1962062"/>
            <a:ext cx="5026244" cy="3884230"/>
          </a:xfrm>
        </p:spPr>
        <p:txBody>
          <a:bodyPr/>
          <a:lstStyle/>
          <a:p>
            <a:pPr>
              <a:buFont typeface="Arial" panose="020B0604020202020204" pitchFamily="34" charset="0"/>
              <a:buChar char="•"/>
            </a:pPr>
            <a:r>
              <a:rPr lang="en-US" dirty="0"/>
              <a:t>Tier 2 has the highest number of item outlet sells.</a:t>
            </a:r>
          </a:p>
          <a:p>
            <a:pPr>
              <a:buFont typeface="Arial" panose="020B0604020202020204" pitchFamily="34" charset="0"/>
              <a:buChar char="•"/>
            </a:pPr>
            <a:r>
              <a:rPr lang="en-US" dirty="0"/>
              <a:t>Tier 3 has the second highest number of item outlet sales.</a:t>
            </a:r>
          </a:p>
          <a:p>
            <a:pPr>
              <a:buFont typeface="Arial" panose="020B0604020202020204" pitchFamily="34" charset="0"/>
              <a:buChar char="•"/>
            </a:pPr>
            <a:r>
              <a:rPr lang="en-US" dirty="0"/>
              <a:t>Tier 1 has the least number of item outlet sales.</a:t>
            </a:r>
          </a:p>
          <a:p>
            <a:pPr>
              <a:buFont typeface="Arial" panose="020B0604020202020204" pitchFamily="34" charset="0"/>
              <a:buChar char="•"/>
            </a:pPr>
            <a:r>
              <a:rPr lang="en-US" dirty="0"/>
              <a:t>Tier 2 is the best location to own stores in because the owners will gain the most money in Tier 2 versus the other tiers.</a:t>
            </a:r>
          </a:p>
          <a:p>
            <a:pPr>
              <a:buFont typeface="Arial" panose="020B0604020202020204" pitchFamily="34" charset="0"/>
              <a:buChar char="•"/>
            </a:pPr>
            <a:endParaRPr lang="en-US" dirty="0"/>
          </a:p>
        </p:txBody>
      </p:sp>
      <p:sp>
        <p:nvSpPr>
          <p:cNvPr id="9" name="Title 8">
            <a:extLst>
              <a:ext uri="{FF2B5EF4-FFF2-40B4-BE49-F238E27FC236}">
                <a16:creationId xmlns:a16="http://schemas.microsoft.com/office/drawing/2014/main" id="{3CB261DE-2E4A-827A-B3AA-6F15280BA9A0}"/>
              </a:ext>
            </a:extLst>
          </p:cNvPr>
          <p:cNvSpPr>
            <a:spLocks noGrp="1"/>
          </p:cNvSpPr>
          <p:nvPr>
            <p:ph type="title"/>
          </p:nvPr>
        </p:nvSpPr>
        <p:spPr/>
        <p:txBody>
          <a:bodyPr/>
          <a:lstStyle/>
          <a:p>
            <a:r>
              <a:rPr lang="en-US" u="sng" dirty="0"/>
              <a:t>The Item Outlet Sales on Outlet Location Type</a:t>
            </a:r>
          </a:p>
        </p:txBody>
      </p:sp>
      <p:pic>
        <p:nvPicPr>
          <p:cNvPr id="10" name="Content Placeholder 9" descr="Chart, bar chart&#10;&#10;Description automatically generated">
            <a:extLst>
              <a:ext uri="{FF2B5EF4-FFF2-40B4-BE49-F238E27FC236}">
                <a16:creationId xmlns:a16="http://schemas.microsoft.com/office/drawing/2014/main" id="{386502F7-0755-FFA5-764C-B94A94BF42E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41312" y="2073349"/>
            <a:ext cx="5026245" cy="3772943"/>
          </a:xfrm>
          <a:prstGeom prst="rect">
            <a:avLst/>
          </a:prstGeom>
          <a:noFill/>
          <a:ln>
            <a:noFill/>
          </a:ln>
        </p:spPr>
      </p:pic>
    </p:spTree>
    <p:extLst>
      <p:ext uri="{BB962C8B-B14F-4D97-AF65-F5344CB8AC3E}">
        <p14:creationId xmlns:p14="http://schemas.microsoft.com/office/powerpoint/2010/main" val="3164750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C2933FA-0571-AD6B-83F1-F48E1BC90C0B}"/>
              </a:ext>
            </a:extLst>
          </p:cNvPr>
          <p:cNvSpPr>
            <a:spLocks noGrp="1"/>
          </p:cNvSpPr>
          <p:nvPr>
            <p:ph sz="quarter" idx="4"/>
          </p:nvPr>
        </p:nvSpPr>
        <p:spPr>
          <a:xfrm>
            <a:off x="6277899" y="2705099"/>
            <a:ext cx="4989658" cy="3113139"/>
          </a:xfrm>
        </p:spPr>
        <p:txBody>
          <a:bodyPr/>
          <a:lstStyle/>
          <a:p>
            <a:pPr>
              <a:buFont typeface="Arial" panose="020B0604020202020204" pitchFamily="34" charset="0"/>
              <a:buChar char="•"/>
            </a:pPr>
            <a:r>
              <a:rPr lang="en-US" dirty="0"/>
              <a:t>The high sized outlet gained the most item outlet sales.</a:t>
            </a:r>
          </a:p>
          <a:p>
            <a:pPr>
              <a:buFont typeface="Arial" panose="020B0604020202020204" pitchFamily="34" charset="0"/>
              <a:buChar char="•"/>
            </a:pPr>
            <a:r>
              <a:rPr lang="en-US" dirty="0"/>
              <a:t>The medium sized outlet gained the second highest number of item outlet sales.</a:t>
            </a:r>
          </a:p>
          <a:p>
            <a:pPr>
              <a:buFont typeface="Arial" panose="020B0604020202020204" pitchFamily="34" charset="0"/>
              <a:buChar char="•"/>
            </a:pPr>
            <a:r>
              <a:rPr lang="en-US" dirty="0"/>
              <a:t>The small sized outlet gained the least item outlet sales.</a:t>
            </a:r>
          </a:p>
          <a:p>
            <a:pPr>
              <a:buFont typeface="Arial" panose="020B0604020202020204" pitchFamily="34" charset="0"/>
              <a:buChar char="•"/>
            </a:pPr>
            <a:endParaRPr lang="en-US" dirty="0"/>
          </a:p>
        </p:txBody>
      </p:sp>
      <p:sp>
        <p:nvSpPr>
          <p:cNvPr id="9" name="Title 8">
            <a:extLst>
              <a:ext uri="{FF2B5EF4-FFF2-40B4-BE49-F238E27FC236}">
                <a16:creationId xmlns:a16="http://schemas.microsoft.com/office/drawing/2014/main" id="{2D49E37F-0C88-878A-51EE-BB50B3E67991}"/>
              </a:ext>
            </a:extLst>
          </p:cNvPr>
          <p:cNvSpPr>
            <a:spLocks noGrp="1"/>
          </p:cNvSpPr>
          <p:nvPr>
            <p:ph type="title"/>
          </p:nvPr>
        </p:nvSpPr>
        <p:spPr/>
        <p:txBody>
          <a:bodyPr/>
          <a:lstStyle/>
          <a:p>
            <a:r>
              <a:rPr lang="en-US" u="sng" dirty="0"/>
              <a:t>The Item Outlet Sales on Outlet Size</a:t>
            </a:r>
          </a:p>
        </p:txBody>
      </p:sp>
      <p:pic>
        <p:nvPicPr>
          <p:cNvPr id="10" name="Content Placeholder 9" descr="Chart, bar chart&#10;&#10;Description automatically generated">
            <a:extLst>
              <a:ext uri="{FF2B5EF4-FFF2-40B4-BE49-F238E27FC236}">
                <a16:creationId xmlns:a16="http://schemas.microsoft.com/office/drawing/2014/main" id="{23CEAFEF-09C3-5711-8904-AEE79A8E0B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3795" y="1771650"/>
            <a:ext cx="5000308" cy="4046589"/>
          </a:xfrm>
          <a:prstGeom prst="rect">
            <a:avLst/>
          </a:prstGeom>
          <a:noFill/>
          <a:ln>
            <a:noFill/>
          </a:ln>
        </p:spPr>
      </p:pic>
    </p:spTree>
    <p:extLst>
      <p:ext uri="{BB962C8B-B14F-4D97-AF65-F5344CB8AC3E}">
        <p14:creationId xmlns:p14="http://schemas.microsoft.com/office/powerpoint/2010/main" val="267218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1E006-C2BE-1EBA-891B-2D0A3B1EC2D2}"/>
              </a:ext>
            </a:extLst>
          </p:cNvPr>
          <p:cNvSpPr>
            <a:spLocks noGrp="1"/>
          </p:cNvSpPr>
          <p:nvPr>
            <p:ph sz="half" idx="2"/>
          </p:nvPr>
        </p:nvSpPr>
        <p:spPr>
          <a:xfrm>
            <a:off x="913795" y="2171699"/>
            <a:ext cx="5000107" cy="4057650"/>
          </a:xfrm>
        </p:spPr>
        <p:txBody>
          <a:bodyPr/>
          <a:lstStyle/>
          <a:p>
            <a:pPr>
              <a:buFont typeface="Arial" panose="020B0604020202020204" pitchFamily="34" charset="0"/>
              <a:buChar char="•"/>
            </a:pPr>
            <a:r>
              <a:rPr lang="en-US" dirty="0"/>
              <a:t>The Out027 gained the highest number of item sales.</a:t>
            </a:r>
          </a:p>
          <a:p>
            <a:pPr>
              <a:buFont typeface="Arial" panose="020B0604020202020204" pitchFamily="34" charset="0"/>
              <a:buChar char="•"/>
            </a:pPr>
            <a:r>
              <a:rPr lang="en-US" dirty="0"/>
              <a:t>The Out010 and Out019 gained the least number of item sales.</a:t>
            </a:r>
          </a:p>
          <a:p>
            <a:pPr>
              <a:buFont typeface="Arial" panose="020B0604020202020204" pitchFamily="34" charset="0"/>
              <a:buChar char="•"/>
            </a:pPr>
            <a:r>
              <a:rPr lang="en-US" dirty="0"/>
              <a:t>The Out013, Out017, Out035, Out046, and Out049 gained near the same number of item sales.</a:t>
            </a:r>
          </a:p>
          <a:p>
            <a:pPr>
              <a:buFont typeface="Arial" panose="020B0604020202020204" pitchFamily="34" charset="0"/>
              <a:buChar char="•"/>
            </a:pPr>
            <a:r>
              <a:rPr lang="en-US" dirty="0"/>
              <a:t>The Out018 and Out045 gained near the same number of item sales.</a:t>
            </a:r>
          </a:p>
        </p:txBody>
      </p:sp>
      <p:sp>
        <p:nvSpPr>
          <p:cNvPr id="8" name="Slide Number Placeholder 7">
            <a:extLst>
              <a:ext uri="{FF2B5EF4-FFF2-40B4-BE49-F238E27FC236}">
                <a16:creationId xmlns:a16="http://schemas.microsoft.com/office/drawing/2014/main" id="{A21B5BAF-B8F3-09EC-488A-8DF53BEB507B}"/>
              </a:ext>
            </a:extLst>
          </p:cNvPr>
          <p:cNvSpPr>
            <a:spLocks noGrp="1"/>
          </p:cNvSpPr>
          <p:nvPr>
            <p:ph type="sldNum" sz="quarter" idx="12"/>
          </p:nvPr>
        </p:nvSpPr>
        <p:spPr/>
        <p:txBody>
          <a:bodyPr/>
          <a:lstStyle/>
          <a:p>
            <a:endParaRPr lang="en-US" dirty="0"/>
          </a:p>
        </p:txBody>
      </p:sp>
      <p:sp>
        <p:nvSpPr>
          <p:cNvPr id="9" name="Title 8">
            <a:extLst>
              <a:ext uri="{FF2B5EF4-FFF2-40B4-BE49-F238E27FC236}">
                <a16:creationId xmlns:a16="http://schemas.microsoft.com/office/drawing/2014/main" id="{96D53960-995A-3EA9-9DCE-B7F01DA5A4C1}"/>
              </a:ext>
            </a:extLst>
          </p:cNvPr>
          <p:cNvSpPr>
            <a:spLocks noGrp="1"/>
          </p:cNvSpPr>
          <p:nvPr>
            <p:ph type="title"/>
          </p:nvPr>
        </p:nvSpPr>
        <p:spPr/>
        <p:txBody>
          <a:bodyPr/>
          <a:lstStyle/>
          <a:p>
            <a:r>
              <a:rPr lang="en-US" u="sng" dirty="0"/>
              <a:t>The Outlet Identifier on Item Outlet Sales</a:t>
            </a:r>
          </a:p>
        </p:txBody>
      </p:sp>
      <p:pic>
        <p:nvPicPr>
          <p:cNvPr id="10" name="Content Placeholder 9" descr="Chart&#10;&#10;Description automatically generated">
            <a:extLst>
              <a:ext uri="{FF2B5EF4-FFF2-40B4-BE49-F238E27FC236}">
                <a16:creationId xmlns:a16="http://schemas.microsoft.com/office/drawing/2014/main" id="{2BCC482D-D015-638D-AA30-DBA7BA0E89A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67453" y="1762124"/>
            <a:ext cx="4884735" cy="4057649"/>
          </a:xfrm>
          <a:prstGeom prst="rect">
            <a:avLst/>
          </a:prstGeom>
          <a:noFill/>
          <a:ln>
            <a:noFill/>
          </a:ln>
        </p:spPr>
      </p:pic>
    </p:spTree>
    <p:extLst>
      <p:ext uri="{BB962C8B-B14F-4D97-AF65-F5344CB8AC3E}">
        <p14:creationId xmlns:p14="http://schemas.microsoft.com/office/powerpoint/2010/main" val="580730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BCC3D1-EB91-C129-026F-A8CA251154B6}"/>
              </a:ext>
            </a:extLst>
          </p:cNvPr>
          <p:cNvSpPr>
            <a:spLocks noGrp="1"/>
          </p:cNvSpPr>
          <p:nvPr>
            <p:ph sz="quarter" idx="4"/>
          </p:nvPr>
        </p:nvSpPr>
        <p:spPr>
          <a:xfrm>
            <a:off x="6257927" y="3359328"/>
            <a:ext cx="5009630" cy="3043533"/>
          </a:xfrm>
        </p:spPr>
        <p:txBody>
          <a:bodyPr/>
          <a:lstStyle/>
          <a:p>
            <a:pPr>
              <a:buFont typeface="Arial" panose="020B0604020202020204" pitchFamily="34" charset="0"/>
              <a:buChar char="•"/>
            </a:pPr>
            <a:r>
              <a:rPr lang="en-US" dirty="0"/>
              <a:t>The low-fat content item has the least number of item sales. </a:t>
            </a:r>
          </a:p>
          <a:p>
            <a:pPr>
              <a:buFont typeface="Arial" panose="020B0604020202020204" pitchFamily="34" charset="0"/>
              <a:buChar char="•"/>
            </a:pPr>
            <a:r>
              <a:rPr lang="en-US" dirty="0"/>
              <a:t>The regular fat content item has the highest number of item sales. </a:t>
            </a:r>
          </a:p>
          <a:p>
            <a:pPr marL="36900" indent="0">
              <a:buNone/>
            </a:pPr>
            <a:endParaRPr lang="en-US" dirty="0"/>
          </a:p>
        </p:txBody>
      </p:sp>
      <p:sp>
        <p:nvSpPr>
          <p:cNvPr id="9" name="Title 8">
            <a:extLst>
              <a:ext uri="{FF2B5EF4-FFF2-40B4-BE49-F238E27FC236}">
                <a16:creationId xmlns:a16="http://schemas.microsoft.com/office/drawing/2014/main" id="{7AFF8925-D76A-C098-93D8-AC12E285FDCD}"/>
              </a:ext>
            </a:extLst>
          </p:cNvPr>
          <p:cNvSpPr>
            <a:spLocks noGrp="1"/>
          </p:cNvSpPr>
          <p:nvPr>
            <p:ph type="title"/>
          </p:nvPr>
        </p:nvSpPr>
        <p:spPr/>
        <p:txBody>
          <a:bodyPr/>
          <a:lstStyle/>
          <a:p>
            <a:r>
              <a:rPr lang="en-US" u="sng" dirty="0"/>
              <a:t>The Item Fat Content and Item Outlet Sales</a:t>
            </a:r>
          </a:p>
        </p:txBody>
      </p:sp>
      <p:pic>
        <p:nvPicPr>
          <p:cNvPr id="10" name="Content Placeholder 9" descr="Chart, bar chart&#10;&#10;Description automatically generated">
            <a:extLst>
              <a:ext uri="{FF2B5EF4-FFF2-40B4-BE49-F238E27FC236}">
                <a16:creationId xmlns:a16="http://schemas.microsoft.com/office/drawing/2014/main" id="{FA911F8F-0212-BCE9-CD0D-B3B19C266A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13795" y="1933575"/>
            <a:ext cx="5020280" cy="3886200"/>
          </a:xfrm>
          <a:prstGeom prst="rect">
            <a:avLst/>
          </a:prstGeom>
          <a:noFill/>
          <a:ln>
            <a:noFill/>
          </a:ln>
        </p:spPr>
      </p:pic>
    </p:spTree>
    <p:extLst>
      <p:ext uri="{BB962C8B-B14F-4D97-AF65-F5344CB8AC3E}">
        <p14:creationId xmlns:p14="http://schemas.microsoft.com/office/powerpoint/2010/main" val="1973488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192A35AB-AA8C-B30A-4FAF-865320A84EEA}"/>
              </a:ext>
            </a:extLst>
          </p:cNvPr>
          <p:cNvSpPr>
            <a:spLocks noGrp="1"/>
          </p:cNvSpPr>
          <p:nvPr>
            <p:ph type="body" sz="quarter" idx="3"/>
          </p:nvPr>
        </p:nvSpPr>
        <p:spPr/>
        <p:txBody>
          <a:bodyPr/>
          <a:lstStyle/>
          <a:p>
            <a:endParaRPr lang="en-US"/>
          </a:p>
        </p:txBody>
      </p:sp>
      <p:sp>
        <p:nvSpPr>
          <p:cNvPr id="9" name="Title 8">
            <a:extLst>
              <a:ext uri="{FF2B5EF4-FFF2-40B4-BE49-F238E27FC236}">
                <a16:creationId xmlns:a16="http://schemas.microsoft.com/office/drawing/2014/main" id="{F196CFA7-3E11-235C-8240-D148B7B86FA2}"/>
              </a:ext>
            </a:extLst>
          </p:cNvPr>
          <p:cNvSpPr>
            <a:spLocks noGrp="1"/>
          </p:cNvSpPr>
          <p:nvPr>
            <p:ph type="title"/>
          </p:nvPr>
        </p:nvSpPr>
        <p:spPr/>
        <p:txBody>
          <a:bodyPr/>
          <a:lstStyle/>
          <a:p>
            <a:r>
              <a:rPr lang="en-US" u="sng" dirty="0"/>
              <a:t>The Gradient Boosting Regressor Model</a:t>
            </a:r>
          </a:p>
        </p:txBody>
      </p:sp>
      <p:sp>
        <p:nvSpPr>
          <p:cNvPr id="25" name="Content Placeholder 24">
            <a:extLst>
              <a:ext uri="{FF2B5EF4-FFF2-40B4-BE49-F238E27FC236}">
                <a16:creationId xmlns:a16="http://schemas.microsoft.com/office/drawing/2014/main" id="{1700EDF1-1F93-CDC4-E93E-E8CA0E274E69}"/>
              </a:ext>
            </a:extLst>
          </p:cNvPr>
          <p:cNvSpPr>
            <a:spLocks noGrp="1"/>
          </p:cNvSpPr>
          <p:nvPr>
            <p:ph sz="half" idx="2"/>
          </p:nvPr>
        </p:nvSpPr>
        <p:spPr>
          <a:xfrm>
            <a:off x="1049252" y="2201399"/>
            <a:ext cx="4764764" cy="3890484"/>
          </a:xfrm>
        </p:spPr>
        <p:txBody>
          <a:bodyPr/>
          <a:lstStyle/>
          <a:p>
            <a:pPr>
              <a:buFont typeface="Arial" panose="020B0604020202020204" pitchFamily="34" charset="0"/>
              <a:buChar char="•"/>
            </a:pPr>
            <a:r>
              <a:rPr lang="en-US" dirty="0"/>
              <a:t>Made predictions on validated data</a:t>
            </a:r>
          </a:p>
          <a:p>
            <a:pPr>
              <a:buFont typeface="Arial" panose="020B0604020202020204" pitchFamily="34" charset="0"/>
              <a:buChar char="•"/>
            </a:pPr>
            <a:r>
              <a:rPr lang="en-US" dirty="0"/>
              <a:t>The validation seed was 7</a:t>
            </a:r>
          </a:p>
          <a:p>
            <a:pPr>
              <a:buFont typeface="Arial" panose="020B0604020202020204" pitchFamily="34" charset="0"/>
              <a:buChar char="•"/>
            </a:pPr>
            <a:r>
              <a:rPr lang="en-US" dirty="0"/>
              <a:t>The validation size was 0.20</a:t>
            </a:r>
          </a:p>
          <a:p>
            <a:pPr>
              <a:buFont typeface="Arial" panose="020B0604020202020204" pitchFamily="34" charset="0"/>
              <a:buChar char="•"/>
            </a:pPr>
            <a:r>
              <a:rPr lang="en-US" dirty="0"/>
              <a:t>RMSE = 237.7863656123978</a:t>
            </a:r>
          </a:p>
          <a:p>
            <a:pPr>
              <a:buFont typeface="Arial" panose="020B0604020202020204" pitchFamily="34" charset="0"/>
              <a:buChar char="•"/>
            </a:pPr>
            <a:r>
              <a:rPr lang="en-US" dirty="0"/>
              <a:t>Used </a:t>
            </a:r>
            <a:r>
              <a:rPr lang="en-US" dirty="0" err="1"/>
              <a:t>StandardScaler</a:t>
            </a:r>
            <a:r>
              <a:rPr lang="en-US" dirty="0"/>
              <a:t> to fit the model</a:t>
            </a:r>
          </a:p>
          <a:p>
            <a:pPr>
              <a:buFont typeface="Arial" panose="020B0604020202020204" pitchFamily="34" charset="0"/>
              <a:buChar char="•"/>
            </a:pPr>
            <a:r>
              <a:rPr lang="en-US" dirty="0"/>
              <a:t>The model predicted the item outlet sales for each item at every outlet.</a:t>
            </a:r>
          </a:p>
        </p:txBody>
      </p:sp>
      <p:pic>
        <p:nvPicPr>
          <p:cNvPr id="5" name="Content Placeholder 4">
            <a:extLst>
              <a:ext uri="{FF2B5EF4-FFF2-40B4-BE49-F238E27FC236}">
                <a16:creationId xmlns:a16="http://schemas.microsoft.com/office/drawing/2014/main" id="{024C5EDA-E032-1F91-CFF1-5F1860FD62A4}"/>
              </a:ext>
            </a:extLst>
          </p:cNvPr>
          <p:cNvPicPr>
            <a:picLocks noGrp="1" noChangeAspect="1"/>
          </p:cNvPicPr>
          <p:nvPr>
            <p:ph sz="quarter" idx="4"/>
          </p:nvPr>
        </p:nvPicPr>
        <p:blipFill>
          <a:blip r:embed="rId2"/>
          <a:stretch>
            <a:fillRect/>
          </a:stretch>
        </p:blipFill>
        <p:spPr>
          <a:xfrm>
            <a:off x="6363166" y="1866901"/>
            <a:ext cx="4904391" cy="3823698"/>
          </a:xfrm>
        </p:spPr>
      </p:pic>
    </p:spTree>
    <p:extLst>
      <p:ext uri="{BB962C8B-B14F-4D97-AF65-F5344CB8AC3E}">
        <p14:creationId xmlns:p14="http://schemas.microsoft.com/office/powerpoint/2010/main" val="341886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441" y="713425"/>
            <a:ext cx="5898114" cy="685069"/>
          </a:xfrm>
        </p:spPr>
        <p:txBody>
          <a:bodyPr>
            <a:normAutofit fontScale="90000"/>
          </a:bodyPr>
          <a:lstStyle/>
          <a:p>
            <a:r>
              <a:rPr lang="en-US" dirty="0"/>
              <a:t>Conclusion</a:t>
            </a:r>
          </a:p>
        </p:txBody>
      </p:sp>
      <p:sp>
        <p:nvSpPr>
          <p:cNvPr id="3" name="Subtitle 2" descr="Tag=AccentColor&#10;Flavor=Light&#10;Target=Text"/>
          <p:cNvSpPr>
            <a:spLocks noGrp="1"/>
          </p:cNvSpPr>
          <p:nvPr>
            <p:ph type="subTitle" idx="13"/>
          </p:nvPr>
        </p:nvSpPr>
        <p:spPr>
          <a:xfrm>
            <a:off x="5369440" y="1398494"/>
            <a:ext cx="5898115" cy="3875181"/>
          </a:xfrm>
        </p:spPr>
        <p:txBody>
          <a:bodyPr>
            <a:normAutofit fontScale="77500" lnSpcReduction="20000"/>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supermarket type 1 has the highest number of its outlet type, and tier 3 outlet location is the best city for outlet location type. The tier 3 location has the most outlets. Most of the outlet sizes are medium sized. The fruits and vegetables and snack foods items have the highest consumer demand. Big Mart should focus on increasing the demand for the breakfast, hard drinks, breads, starchy foods, other foods, and seafood items, to gain more item sales. There is a higher number of low-fat content versus regular fat content food items.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higher the item’s mrp, the higher its sales will increase. The impact of item outlet sales on outlet establishment year is the outlet established in 2004 had the highest number of item outlet sales, but the least number of outlets were established in 1998. The supermarket type 3 gained the highest number of item sales, and the outlet located in tier 2 location gained the highest number of item sales, making it the best location to earn more profit from consumers.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high sized outlets are the larger sized outlets that received the highest number of item sales. The food items with regular fat content are in higher demand than the foods with low fat content. The regular fat content foods earned the highest number of food item sales. The OUT027 outlet obtained the highest number of item sales, which makes it the most popular outlet with more items in demand.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Placeholder 16" descr="A person in a suit reading">
            <a:extLst>
              <a:ext uri="{FF2B5EF4-FFF2-40B4-BE49-F238E27FC236}">
                <a16:creationId xmlns:a16="http://schemas.microsoft.com/office/drawing/2014/main" id="{A2D17E8B-7A48-40BF-8132-27E5B0DBE65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1113" y="0"/>
            <a:ext cx="4583113" cy="6858000"/>
          </a:xfrm>
        </p:spPr>
      </p:pic>
    </p:spTree>
    <p:extLst>
      <p:ext uri="{BB962C8B-B14F-4D97-AF65-F5344CB8AC3E}">
        <p14:creationId xmlns:p14="http://schemas.microsoft.com/office/powerpoint/2010/main" val="3831612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erson sitting in a chair">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2" name="Title 1"/>
          <p:cNvSpPr>
            <a:spLocks noGrp="1"/>
          </p:cNvSpPr>
          <p:nvPr>
            <p:ph type="ctrTitle"/>
          </p:nvPr>
        </p:nvSpPr>
        <p:spPr>
          <a:xfrm>
            <a:off x="1146676" y="1336431"/>
            <a:ext cx="4100417" cy="2821503"/>
          </a:xfrm>
        </p:spPr>
        <p:txBody>
          <a:bodyPr>
            <a:normAutofit/>
          </a:bodyPr>
          <a:lstStyle/>
          <a:p>
            <a:br>
              <a:rPr lang="en-US" dirty="0"/>
            </a:br>
            <a:br>
              <a:rPr lang="en-US"/>
            </a:br>
            <a:r>
              <a:rPr lang="en-US"/>
              <a:t>Any </a:t>
            </a:r>
            <a:r>
              <a:rPr lang="en-US" dirty="0"/>
              <a:t>Questions?</a:t>
            </a:r>
          </a:p>
        </p:txBody>
      </p:sp>
      <p:sp useBgFill="1">
        <p:nvSpPr>
          <p:cNvPr id="3" name="Subtitle 2" descr="Tag=AccentColor&#10;Flavor=Light&#10;Target=Text"/>
          <p:cNvSpPr>
            <a:spLocks noGrp="1"/>
          </p:cNvSpPr>
          <p:nvPr>
            <p:ph type="subTitle" idx="1"/>
          </p:nvPr>
        </p:nvSpPr>
        <p:spPr>
          <a:xfrm>
            <a:off x="1146675" y="4157934"/>
            <a:ext cx="4100418" cy="1446364"/>
          </a:xfrm>
        </p:spPr>
        <p:txBody>
          <a:bodyPr>
            <a:normAutofit/>
          </a:bodyPr>
          <a:lstStyle/>
          <a:p>
            <a:pPr marL="36900" indent="0">
              <a:buNone/>
            </a:pPr>
            <a:endParaRPr lang="en-US" dirty="0"/>
          </a:p>
        </p:txBody>
      </p:sp>
    </p:spTree>
    <p:extLst>
      <p:ext uri="{BB962C8B-B14F-4D97-AF65-F5344CB8AC3E}">
        <p14:creationId xmlns:p14="http://schemas.microsoft.com/office/powerpoint/2010/main" val="426850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8050975" y="782122"/>
            <a:ext cx="3619500" cy="2492828"/>
          </a:xfrm>
        </p:spPr>
        <p:txBody>
          <a:bodyPr/>
          <a:lstStyle/>
          <a:p>
            <a:r>
              <a:rPr lang="en-US" u="sng" dirty="0">
                <a:effectLst/>
              </a:rPr>
              <a:t>Agenda</a:t>
            </a:r>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8" name="Footer Placeholder 4">
            <a:extLst>
              <a:ext uri="{FF2B5EF4-FFF2-40B4-BE49-F238E27FC236}">
                <a16:creationId xmlns:a16="http://schemas.microsoft.com/office/drawing/2014/main" id="{96E3B60D-8F61-4010-B5A2-75CCE0009387}"/>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a:xfrm>
            <a:off x="8042275" y="3592286"/>
            <a:ext cx="3619500" cy="1992313"/>
          </a:xfrm>
        </p:spPr>
        <p:txBody>
          <a:bodyPr>
            <a:normAutofit fontScale="92500" lnSpcReduction="20000"/>
          </a:bodyPr>
          <a:lstStyle/>
          <a:p>
            <a:pPr>
              <a:buFont typeface="Arial" panose="020B0604020202020204" pitchFamily="34" charset="0"/>
              <a:buChar char="•"/>
            </a:pPr>
            <a:r>
              <a:rPr lang="en-US" dirty="0"/>
              <a:t>Construct a Linear Regression Model.</a:t>
            </a:r>
          </a:p>
          <a:p>
            <a:pPr>
              <a:buFont typeface="Arial" panose="020B0604020202020204" pitchFamily="34" charset="0"/>
              <a:buChar char="•"/>
            </a:pPr>
            <a:r>
              <a:rPr lang="en-US" dirty="0"/>
              <a:t>Predict item sales at Big Mart.</a:t>
            </a:r>
          </a:p>
          <a:p>
            <a:pPr>
              <a:buFont typeface="Arial" panose="020B0604020202020204" pitchFamily="34" charset="0"/>
              <a:buChar char="•"/>
            </a:pPr>
            <a:r>
              <a:rPr lang="en-US" dirty="0"/>
              <a:t>Reveal the impact of the target variable upon the other variables.</a:t>
            </a:r>
          </a:p>
          <a:p>
            <a:endParaRPr lang="en-US" dirty="0"/>
          </a:p>
        </p:txBody>
      </p:sp>
    </p:spTree>
    <p:extLst>
      <p:ext uri="{BB962C8B-B14F-4D97-AF65-F5344CB8AC3E}">
        <p14:creationId xmlns:p14="http://schemas.microsoft.com/office/powerpoint/2010/main" val="255889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1B7FB-5226-7C1B-6438-CBC9C458D7BA}"/>
              </a:ext>
            </a:extLst>
          </p:cNvPr>
          <p:cNvSpPr>
            <a:spLocks noGrp="1"/>
          </p:cNvSpPr>
          <p:nvPr>
            <p:ph type="body" idx="1"/>
          </p:nvPr>
        </p:nvSpPr>
        <p:spPr/>
        <p:txBody>
          <a:bodyPr/>
          <a:lstStyle/>
          <a:p>
            <a:r>
              <a:rPr lang="en-US" dirty="0"/>
              <a:t>Item Outlet Sales</a:t>
            </a:r>
          </a:p>
        </p:txBody>
      </p:sp>
      <p:sp>
        <p:nvSpPr>
          <p:cNvPr id="3" name="Content Placeholder 2">
            <a:extLst>
              <a:ext uri="{FF2B5EF4-FFF2-40B4-BE49-F238E27FC236}">
                <a16:creationId xmlns:a16="http://schemas.microsoft.com/office/drawing/2014/main" id="{54E82D0E-2173-F259-DA65-297037146CCF}"/>
              </a:ext>
            </a:extLst>
          </p:cNvPr>
          <p:cNvSpPr>
            <a:spLocks noGrp="1"/>
          </p:cNvSpPr>
          <p:nvPr>
            <p:ph sz="half" idx="2"/>
          </p:nvPr>
        </p:nvSpPr>
        <p:spPr>
          <a:xfrm>
            <a:off x="1046013" y="3112453"/>
            <a:ext cx="4764764" cy="3043533"/>
          </a:xfrm>
        </p:spPr>
        <p:txBody>
          <a:bodyPr/>
          <a:lstStyle/>
          <a:p>
            <a:pPr>
              <a:buFont typeface="Arial" panose="020B0604020202020204" pitchFamily="34" charset="0"/>
              <a:buChar char="•"/>
            </a:pPr>
            <a:r>
              <a:rPr lang="en-US" dirty="0"/>
              <a:t>The number of sales per item within the stores.</a:t>
            </a:r>
          </a:p>
          <a:p>
            <a:pPr>
              <a:buFont typeface="Arial" panose="020B0604020202020204" pitchFamily="34" charset="0"/>
              <a:buChar char="•"/>
            </a:pPr>
            <a:r>
              <a:rPr lang="en-US" dirty="0"/>
              <a:t>The item sales may take place online or in person. </a:t>
            </a:r>
          </a:p>
          <a:p>
            <a:pPr>
              <a:buFont typeface="Arial" panose="020B0604020202020204" pitchFamily="34" charset="0"/>
              <a:buChar char="•"/>
            </a:pPr>
            <a:r>
              <a:rPr lang="en-US" dirty="0"/>
              <a:t>The other features within the dataset has some type of influence on the item sales. </a:t>
            </a:r>
          </a:p>
          <a:p>
            <a:pPr>
              <a:buFont typeface="Arial" panose="020B0604020202020204" pitchFamily="34" charset="0"/>
              <a:buChar char="•"/>
            </a:pPr>
            <a:endParaRPr lang="en-US" dirty="0"/>
          </a:p>
          <a:p>
            <a:endParaRPr lang="en-US" dirty="0"/>
          </a:p>
        </p:txBody>
      </p:sp>
      <p:pic>
        <p:nvPicPr>
          <p:cNvPr id="11" name="Content Placeholder 10">
            <a:extLst>
              <a:ext uri="{FF2B5EF4-FFF2-40B4-BE49-F238E27FC236}">
                <a16:creationId xmlns:a16="http://schemas.microsoft.com/office/drawing/2014/main" id="{79C0BE5D-E9E6-6775-E92A-DEDD966767C5}"/>
              </a:ext>
            </a:extLst>
          </p:cNvPr>
          <p:cNvPicPr>
            <a:picLocks noGrp="1" noChangeAspect="1"/>
          </p:cNvPicPr>
          <p:nvPr>
            <p:ph sz="quarter" idx="4"/>
          </p:nvPr>
        </p:nvPicPr>
        <p:blipFill>
          <a:blip r:embed="rId2">
            <a:extLst>
              <a:ext uri="{837473B0-CC2E-450A-ABE3-18F120FF3D39}">
                <a1611:picAttrSrcUrl xmlns:a1611="http://schemas.microsoft.com/office/drawing/2016/11/main" r:id="rId3"/>
              </a:ext>
            </a:extLst>
          </a:blip>
          <a:stretch>
            <a:fillRect/>
          </a:stretch>
        </p:blipFill>
        <p:spPr>
          <a:xfrm>
            <a:off x="6248400" y="1770185"/>
            <a:ext cx="5019156" cy="3974978"/>
          </a:xfrm>
        </p:spPr>
      </p:pic>
      <p:sp>
        <p:nvSpPr>
          <p:cNvPr id="9" name="Title 8">
            <a:extLst>
              <a:ext uri="{FF2B5EF4-FFF2-40B4-BE49-F238E27FC236}">
                <a16:creationId xmlns:a16="http://schemas.microsoft.com/office/drawing/2014/main" id="{E8F5CDAD-A08B-304B-75B1-5CD8B2D4821E}"/>
              </a:ext>
            </a:extLst>
          </p:cNvPr>
          <p:cNvSpPr>
            <a:spLocks noGrp="1"/>
          </p:cNvSpPr>
          <p:nvPr>
            <p:ph type="title"/>
          </p:nvPr>
        </p:nvSpPr>
        <p:spPr/>
        <p:txBody>
          <a:bodyPr/>
          <a:lstStyle/>
          <a:p>
            <a:r>
              <a:rPr lang="en-US" b="1" u="sng" dirty="0"/>
              <a:t>The Target Variable</a:t>
            </a:r>
          </a:p>
        </p:txBody>
      </p:sp>
    </p:spTree>
    <p:extLst>
      <p:ext uri="{BB962C8B-B14F-4D97-AF65-F5344CB8AC3E}">
        <p14:creationId xmlns:p14="http://schemas.microsoft.com/office/powerpoint/2010/main" val="316981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13795" y="609600"/>
            <a:ext cx="10353762" cy="1257300"/>
          </a:xfrm>
        </p:spPr>
        <p:txBody>
          <a:bodyPr/>
          <a:lstStyle/>
          <a:p>
            <a:r>
              <a:rPr lang="en-US" b="1" u="sng" dirty="0"/>
              <a:t>Big Mart Train Dataset</a:t>
            </a:r>
          </a:p>
        </p:txBody>
      </p:sp>
      <p:pic>
        <p:nvPicPr>
          <p:cNvPr id="8" name="Content Placeholder 7">
            <a:extLst>
              <a:ext uri="{FF2B5EF4-FFF2-40B4-BE49-F238E27FC236}">
                <a16:creationId xmlns:a16="http://schemas.microsoft.com/office/drawing/2014/main" id="{9D68FE5D-FE33-AB7F-7CEC-E1BC1E9CBC23}"/>
              </a:ext>
            </a:extLst>
          </p:cNvPr>
          <p:cNvPicPr>
            <a:picLocks noGrp="1" noChangeAspect="1"/>
          </p:cNvPicPr>
          <p:nvPr>
            <p:ph idx="1"/>
          </p:nvPr>
        </p:nvPicPr>
        <p:blipFill>
          <a:blip r:embed="rId2"/>
          <a:stretch>
            <a:fillRect/>
          </a:stretch>
        </p:blipFill>
        <p:spPr>
          <a:xfrm>
            <a:off x="1380565" y="1714500"/>
            <a:ext cx="9096936" cy="4533900"/>
          </a:xfr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13795" y="609600"/>
            <a:ext cx="10353762" cy="1257300"/>
          </a:xfrm>
        </p:spPr>
        <p:txBody>
          <a:bodyPr/>
          <a:lstStyle/>
          <a:p>
            <a:r>
              <a:rPr lang="en-US" b="1" u="sng" dirty="0"/>
              <a:t>Big Mart Test Dataset</a:t>
            </a:r>
          </a:p>
        </p:txBody>
      </p:sp>
      <p:pic>
        <p:nvPicPr>
          <p:cNvPr id="7" name="Content Placeholder 6">
            <a:extLst>
              <a:ext uri="{FF2B5EF4-FFF2-40B4-BE49-F238E27FC236}">
                <a16:creationId xmlns:a16="http://schemas.microsoft.com/office/drawing/2014/main" id="{05410679-5505-619C-5F74-8C0BBCD67C42}"/>
              </a:ext>
            </a:extLst>
          </p:cNvPr>
          <p:cNvPicPr>
            <a:picLocks noGrp="1" noChangeAspect="1"/>
          </p:cNvPicPr>
          <p:nvPr>
            <p:ph idx="1"/>
          </p:nvPr>
        </p:nvPicPr>
        <p:blipFill>
          <a:blip r:embed="rId2"/>
          <a:stretch>
            <a:fillRect/>
          </a:stretch>
        </p:blipFill>
        <p:spPr>
          <a:xfrm>
            <a:off x="1739152" y="1866900"/>
            <a:ext cx="8982635" cy="4381500"/>
          </a:xfrm>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half" idx="2"/>
          </p:nvPr>
        </p:nvSpPr>
        <p:spPr/>
        <p:txBody>
          <a:bodyPr/>
          <a:lstStyle/>
          <a:p>
            <a:r>
              <a:rPr lang="en-US" dirty="0"/>
              <a:t>Subtitle</a:t>
            </a:r>
          </a:p>
        </p:txBody>
      </p:sp>
      <p:sp>
        <p:nvSpPr>
          <p:cNvPr id="10" name="Content Placeholder 9">
            <a:extLst>
              <a:ext uri="{FF2B5EF4-FFF2-40B4-BE49-F238E27FC236}">
                <a16:creationId xmlns:a16="http://schemas.microsoft.com/office/drawing/2014/main" id="{4DD064B5-8F53-4747-18C6-24CF1D0E7A65}"/>
              </a:ext>
            </a:extLst>
          </p:cNvPr>
          <p:cNvSpPr>
            <a:spLocks noGrp="1"/>
          </p:cNvSpPr>
          <p:nvPr>
            <p:ph sz="quarter" idx="4"/>
          </p:nvPr>
        </p:nvSpPr>
        <p:spPr/>
        <p:txBody>
          <a:bodyPr/>
          <a:lstStyle/>
          <a:p>
            <a:pPr>
              <a:buFont typeface="Arial" panose="020B0604020202020204" pitchFamily="34" charset="0"/>
              <a:buChar char="•"/>
            </a:pPr>
            <a:r>
              <a:rPr lang="en-US" dirty="0"/>
              <a:t>The supermarket type 1 has the highest number of outlets of its type.</a:t>
            </a:r>
          </a:p>
          <a:p>
            <a:pPr>
              <a:buFont typeface="Arial" panose="020B0604020202020204" pitchFamily="34" charset="0"/>
              <a:buChar char="•"/>
            </a:pPr>
            <a:r>
              <a:rPr lang="en-US" dirty="0"/>
              <a:t>The grocery store and supermarket type 2 outlets have almost the same number of outlets of its type. </a:t>
            </a:r>
          </a:p>
          <a:p>
            <a:pPr>
              <a:buFont typeface="Arial" panose="020B0604020202020204" pitchFamily="34" charset="0"/>
              <a:buChar char="•"/>
            </a:pPr>
            <a:r>
              <a:rPr lang="en-US" dirty="0"/>
              <a:t>The supermarket type 2 has the least number of outlets of its type. </a:t>
            </a:r>
          </a:p>
        </p:txBody>
      </p:sp>
      <p:sp>
        <p:nvSpPr>
          <p:cNvPr id="2" name="Title 1"/>
          <p:cNvSpPr>
            <a:spLocks noGrp="1"/>
          </p:cNvSpPr>
          <p:nvPr>
            <p:ph type="title"/>
          </p:nvPr>
        </p:nvSpPr>
        <p:spPr/>
        <p:txBody>
          <a:bodyPr>
            <a:normAutofit/>
          </a:bodyPr>
          <a:lstStyle/>
          <a:p>
            <a:r>
              <a:rPr lang="en-US" u="sng" dirty="0"/>
              <a:t>The Outlet Type Countplot</a:t>
            </a:r>
          </a:p>
        </p:txBody>
      </p:sp>
      <p:pic>
        <p:nvPicPr>
          <p:cNvPr id="11" name="Picture 10">
            <a:extLst>
              <a:ext uri="{FF2B5EF4-FFF2-40B4-BE49-F238E27FC236}">
                <a16:creationId xmlns:a16="http://schemas.microsoft.com/office/drawing/2014/main" id="{0E23D5FE-7CE0-E585-BE9F-B06617A311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0782" y="1855151"/>
            <a:ext cx="5039995" cy="4430227"/>
          </a:xfrm>
          <a:prstGeom prst="rect">
            <a:avLst/>
          </a:prstGeom>
          <a:noFill/>
          <a:ln>
            <a:noFill/>
          </a:ln>
        </p:spPr>
      </p:pic>
    </p:spTree>
    <p:extLst>
      <p:ext uri="{BB962C8B-B14F-4D97-AF65-F5344CB8AC3E}">
        <p14:creationId xmlns:p14="http://schemas.microsoft.com/office/powerpoint/2010/main" val="131204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FC955660-CA36-394A-94F1-6C6458C003FE}"/>
              </a:ext>
            </a:extLst>
          </p:cNvPr>
          <p:cNvSpPr>
            <a:spLocks noGrp="1"/>
          </p:cNvSpPr>
          <p:nvPr>
            <p:ph sz="half" idx="2"/>
          </p:nvPr>
        </p:nvSpPr>
        <p:spPr>
          <a:xfrm>
            <a:off x="1046013" y="2007221"/>
            <a:ext cx="4764764" cy="3738416"/>
          </a:xfrm>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tier 3 location has the highest number of outlet locations of its type.</a:t>
            </a:r>
          </a:p>
          <a:p>
            <a:pPr>
              <a:buFont typeface="Arial" panose="020B0604020202020204" pitchFamily="34" charset="0"/>
              <a:buChar char="•"/>
            </a:pPr>
            <a:r>
              <a:rPr lang="en-US" dirty="0"/>
              <a:t>The tier 2 location has the second highest number of outlet locations of its type.</a:t>
            </a:r>
          </a:p>
          <a:p>
            <a:pPr>
              <a:buFont typeface="Arial" panose="020B0604020202020204" pitchFamily="34" charset="0"/>
              <a:buChar char="•"/>
            </a:pPr>
            <a:r>
              <a:rPr lang="en-US" dirty="0"/>
              <a:t>The tier 1 location has the least number of outlet locations of its type. </a:t>
            </a:r>
          </a:p>
          <a:p>
            <a:pPr marL="36900" indent="0">
              <a:buNone/>
            </a:pPr>
            <a:endParaRPr lang="en-US" dirty="0"/>
          </a:p>
          <a:p>
            <a:endParaRPr lang="en-US" dirty="0"/>
          </a:p>
        </p:txBody>
      </p:sp>
      <p:sp>
        <p:nvSpPr>
          <p:cNvPr id="15" name="Text Placeholder 14">
            <a:extLst>
              <a:ext uri="{FF2B5EF4-FFF2-40B4-BE49-F238E27FC236}">
                <a16:creationId xmlns:a16="http://schemas.microsoft.com/office/drawing/2014/main" id="{BE2D0F53-01DD-65B9-B534-B6B94BE95473}"/>
              </a:ext>
            </a:extLst>
          </p:cNvPr>
          <p:cNvSpPr>
            <a:spLocks noGrp="1"/>
          </p:cNvSpPr>
          <p:nvPr>
            <p:ph type="body" sz="quarter" idx="3"/>
          </p:nvPr>
        </p:nvSpPr>
        <p:spPr/>
        <p:txBody>
          <a:bodyPr/>
          <a:lstStyle/>
          <a:p>
            <a:endParaRPr lang="en-US"/>
          </a:p>
        </p:txBody>
      </p:sp>
      <p:sp>
        <p:nvSpPr>
          <p:cNvPr id="16" name="Content Placeholder 15">
            <a:extLst>
              <a:ext uri="{FF2B5EF4-FFF2-40B4-BE49-F238E27FC236}">
                <a16:creationId xmlns:a16="http://schemas.microsoft.com/office/drawing/2014/main" id="{47FED75F-05D7-BD58-82B3-8B34E905B2E2}"/>
              </a:ext>
            </a:extLst>
          </p:cNvPr>
          <p:cNvSpPr>
            <a:spLocks noGrp="1"/>
          </p:cNvSpPr>
          <p:nvPr>
            <p:ph sz="quarter" idx="4"/>
          </p:nvPr>
        </p:nvSpPr>
        <p:spPr/>
        <p:txBody>
          <a:bodyPr/>
          <a:lstStyle/>
          <a:p>
            <a:endParaRPr lang="en-US"/>
          </a:p>
        </p:txBody>
      </p:sp>
      <p:sp>
        <p:nvSpPr>
          <p:cNvPr id="9" name="Title 8">
            <a:extLst>
              <a:ext uri="{FF2B5EF4-FFF2-40B4-BE49-F238E27FC236}">
                <a16:creationId xmlns:a16="http://schemas.microsoft.com/office/drawing/2014/main" id="{E3D803DD-D965-5B0D-4762-E101B8823EA7}"/>
              </a:ext>
            </a:extLst>
          </p:cNvPr>
          <p:cNvSpPr>
            <a:spLocks noGrp="1"/>
          </p:cNvSpPr>
          <p:nvPr>
            <p:ph type="title"/>
          </p:nvPr>
        </p:nvSpPr>
        <p:spPr>
          <a:xfrm>
            <a:off x="913795" y="609600"/>
            <a:ext cx="10353762" cy="1245552"/>
          </a:xfrm>
        </p:spPr>
        <p:txBody>
          <a:bodyPr>
            <a:normAutofit/>
          </a:bodyPr>
          <a:lstStyle/>
          <a:p>
            <a:r>
              <a:rPr lang="en-US" u="sng" dirty="0"/>
              <a:t>The Outlet Location Type Countplot</a:t>
            </a:r>
          </a:p>
        </p:txBody>
      </p:sp>
      <p:pic>
        <p:nvPicPr>
          <p:cNvPr id="12" name="Picture 11" descr="Chart, bar chart&#10;&#10;Description automatically generated">
            <a:extLst>
              <a:ext uri="{FF2B5EF4-FFF2-40B4-BE49-F238E27FC236}">
                <a16:creationId xmlns:a16="http://schemas.microsoft.com/office/drawing/2014/main" id="{C3F1194B-F923-6262-7B07-5348032AC3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6985" y="1855152"/>
            <a:ext cx="5341635" cy="4366354"/>
          </a:xfrm>
          <a:prstGeom prst="rect">
            <a:avLst/>
          </a:prstGeom>
          <a:noFill/>
          <a:ln>
            <a:noFill/>
          </a:ln>
        </p:spPr>
      </p:pic>
    </p:spTree>
    <p:extLst>
      <p:ext uri="{BB962C8B-B14F-4D97-AF65-F5344CB8AC3E}">
        <p14:creationId xmlns:p14="http://schemas.microsoft.com/office/powerpoint/2010/main" val="17165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92EC63B9-60BA-4944-BBC4-2D7C5EB0BAD9}"/>
              </a:ext>
            </a:extLst>
          </p:cNvPr>
          <p:cNvSpPr>
            <a:spLocks noGrp="1"/>
          </p:cNvSpPr>
          <p:nvPr>
            <p:ph type="title"/>
          </p:nvPr>
        </p:nvSpPr>
        <p:spPr/>
        <p:txBody>
          <a:bodyPr/>
          <a:lstStyle/>
          <a:p>
            <a:r>
              <a:rPr lang="en-US" u="sng" dirty="0"/>
              <a:t>The Outlet Size Countplot</a:t>
            </a:r>
          </a:p>
        </p:txBody>
      </p:sp>
      <p:sp>
        <p:nvSpPr>
          <p:cNvPr id="7" name="Content Placeholder 6">
            <a:extLst>
              <a:ext uri="{FF2B5EF4-FFF2-40B4-BE49-F238E27FC236}">
                <a16:creationId xmlns:a16="http://schemas.microsoft.com/office/drawing/2014/main" id="{7911C52C-9575-A43C-EC94-CF9FC4FA3A00}"/>
              </a:ext>
            </a:extLst>
          </p:cNvPr>
          <p:cNvSpPr>
            <a:spLocks noGrp="1"/>
          </p:cNvSpPr>
          <p:nvPr>
            <p:ph sz="quarter" idx="4"/>
          </p:nvPr>
        </p:nvSpPr>
        <p:spPr>
          <a:xfrm>
            <a:off x="6363168" y="2414860"/>
            <a:ext cx="4779581" cy="3043533"/>
          </a:xfrm>
        </p:spPr>
        <p:txBody>
          <a:bodyPr/>
          <a:lstStyle/>
          <a:p>
            <a:pPr>
              <a:buFont typeface="Arial" panose="020B0604020202020204" pitchFamily="34" charset="0"/>
              <a:buChar char="•"/>
            </a:pPr>
            <a:r>
              <a:rPr lang="en-US" dirty="0"/>
              <a:t>The medium sized outlet has the highest number of outlets of its size.</a:t>
            </a:r>
          </a:p>
          <a:p>
            <a:pPr>
              <a:buFont typeface="Arial" panose="020B0604020202020204" pitchFamily="34" charset="0"/>
              <a:buChar char="•"/>
            </a:pPr>
            <a:r>
              <a:rPr lang="en-US" dirty="0"/>
              <a:t>The high sized outlet has the least number of outlets of its size.</a:t>
            </a:r>
          </a:p>
          <a:p>
            <a:pPr>
              <a:buFont typeface="Arial" panose="020B0604020202020204" pitchFamily="34" charset="0"/>
              <a:buChar char="•"/>
            </a:pPr>
            <a:r>
              <a:rPr lang="en-US" dirty="0"/>
              <a:t>The small sized outlet has the second highest number of outlets of its size.</a:t>
            </a:r>
          </a:p>
        </p:txBody>
      </p:sp>
      <p:pic>
        <p:nvPicPr>
          <p:cNvPr id="10" name="Content Placeholder 9" descr="Chart, bar chart&#10;&#10;Description automatically generated">
            <a:extLst>
              <a:ext uri="{FF2B5EF4-FFF2-40B4-BE49-F238E27FC236}">
                <a16:creationId xmlns:a16="http://schemas.microsoft.com/office/drawing/2014/main" id="{851898EF-0254-F131-3186-F314CA4D009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13795" y="1855152"/>
            <a:ext cx="4915039" cy="4151201"/>
          </a:xfrm>
          <a:prstGeom prst="rect">
            <a:avLst/>
          </a:prstGeom>
          <a:noFill/>
          <a:ln>
            <a:noFill/>
          </a:ln>
        </p:spPr>
      </p:pic>
    </p:spTree>
    <p:extLst>
      <p:ext uri="{BB962C8B-B14F-4D97-AF65-F5344CB8AC3E}">
        <p14:creationId xmlns:p14="http://schemas.microsoft.com/office/powerpoint/2010/main" val="2023281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D2C913-C7E9-427D-8C7B-4D2DB36F60BD}">
  <ds:schemaRefs>
    <ds:schemaRef ds:uri="http://schemas.microsoft.com/sharepoint/v3/contenttype/forms"/>
  </ds:schemaRefs>
</ds:datastoreItem>
</file>

<file path=customXml/itemProps2.xml><?xml version="1.0" encoding="utf-8"?>
<ds:datastoreItem xmlns:ds="http://schemas.openxmlformats.org/officeDocument/2006/customXml" ds:itemID="{DF06F3F2-9398-47DD-B339-5E062F7F29B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Coffee corner design</Template>
  <TotalTime>626</TotalTime>
  <Words>1367</Words>
  <Application>Microsoft Office PowerPoint</Application>
  <PresentationFormat>Widescreen</PresentationFormat>
  <Paragraphs>108</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Calisto MT</vt:lpstr>
      <vt:lpstr>Times New Roman</vt:lpstr>
      <vt:lpstr>Wingdings 2</vt:lpstr>
      <vt:lpstr>SlateVTI</vt:lpstr>
      <vt:lpstr>Big Mart Sales Prediction</vt:lpstr>
      <vt:lpstr>Big Mart History</vt:lpstr>
      <vt:lpstr>Agenda</vt:lpstr>
      <vt:lpstr>The Target Variable</vt:lpstr>
      <vt:lpstr>Big Mart Train Dataset</vt:lpstr>
      <vt:lpstr>Big Mart Test Dataset</vt:lpstr>
      <vt:lpstr>The Outlet Type Countplot</vt:lpstr>
      <vt:lpstr>The Outlet Location Type Countplot</vt:lpstr>
      <vt:lpstr>The Outlet Size Countplot</vt:lpstr>
      <vt:lpstr>The Item Type Countplot</vt:lpstr>
      <vt:lpstr>The Item Fat Content Countplot</vt:lpstr>
      <vt:lpstr>The Distribution of The Item Outlet Sales</vt:lpstr>
      <vt:lpstr>The Distribution of The Outlet Establishment Year</vt:lpstr>
      <vt:lpstr>The Distribution of The Item MRP</vt:lpstr>
      <vt:lpstr>The Distribution of The Item Weight</vt:lpstr>
      <vt:lpstr>The Distribution of the Item Visibility</vt:lpstr>
      <vt:lpstr>The Item Outlet Sales and Item MRP Scatterplot</vt:lpstr>
      <vt:lpstr>The Item Outlet and Item Visibility Scatterplot</vt:lpstr>
      <vt:lpstr>The Item Outlet Sales and Item Weight Scatterplot.</vt:lpstr>
      <vt:lpstr>The Item Outlet Sales and Outlet Establishment Year Barplot</vt:lpstr>
      <vt:lpstr>The Outlet Size on Item Outlet Sales</vt:lpstr>
      <vt:lpstr>The Item Outlet Sales on Outlet Location Type</vt:lpstr>
      <vt:lpstr>The Item Outlet Sales on Outlet Size</vt:lpstr>
      <vt:lpstr>The Outlet Identifier on Item Outlet Sales</vt:lpstr>
      <vt:lpstr>The Item Fat Content and Item Outlet Sales</vt:lpstr>
      <vt:lpstr>The Gradient Boosting Regressor Model</vt:lpstr>
      <vt:lpstr>Conclusion</vt:lpstr>
      <vt:lpstr>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Chandra Ash</dc:creator>
  <cp:lastModifiedBy>Chandra Ash</cp:lastModifiedBy>
  <cp:revision>1</cp:revision>
  <dcterms:created xsi:type="dcterms:W3CDTF">2022-10-31T21:58:11Z</dcterms:created>
  <dcterms:modified xsi:type="dcterms:W3CDTF">2022-11-06T08:59:22Z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