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1"/>
  </p:notesMasterIdLst>
  <p:sldIdLst>
    <p:sldId id="259" r:id="rId5"/>
    <p:sldId id="281" r:id="rId6"/>
    <p:sldId id="295" r:id="rId7"/>
    <p:sldId id="294" r:id="rId8"/>
    <p:sldId id="309" r:id="rId9"/>
    <p:sldId id="296" r:id="rId10"/>
    <p:sldId id="308" r:id="rId11"/>
    <p:sldId id="305" r:id="rId12"/>
    <p:sldId id="310" r:id="rId13"/>
    <p:sldId id="311" r:id="rId14"/>
    <p:sldId id="312" r:id="rId15"/>
    <p:sldId id="313" r:id="rId16"/>
    <p:sldId id="314" r:id="rId17"/>
    <p:sldId id="315" r:id="rId18"/>
    <p:sldId id="30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598" autoAdjust="0"/>
  </p:normalViewPr>
  <p:slideViewPr>
    <p:cSldViewPr snapToGrid="0">
      <p:cViewPr varScale="1">
        <p:scale>
          <a:sx n="58" d="100"/>
          <a:sy n="58" d="100"/>
        </p:scale>
        <p:origin x="96" y="678"/>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DB-459D-860E-1C952E1D0B2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DB-459D-860E-1C952E1D0B2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DB-459D-860E-1C952E1D0B2D}"/>
            </c:ext>
          </c:extLst>
        </c:ser>
        <c:dLbls>
          <c:showLegendKey val="0"/>
          <c:showVal val="0"/>
          <c:showCatName val="0"/>
          <c:showSerName val="0"/>
          <c:showPercent val="0"/>
          <c:showBubbleSize val="0"/>
        </c:dLbls>
        <c:gapWidth val="219"/>
        <c:overlap val="-27"/>
        <c:axId val="917725999"/>
        <c:axId val="917719343"/>
      </c:barChart>
      <c:catAx>
        <c:axId val="91772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19343"/>
        <c:crosses val="autoZero"/>
        <c:auto val="1"/>
        <c:lblAlgn val="ctr"/>
        <c:lblOffset val="100"/>
        <c:noMultiLvlLbl val="0"/>
      </c:catAx>
      <c:valAx>
        <c:axId val="91771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2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709624-D614-48CF-B7CF-380D3EA19EA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DC7ECF2-6900-49D7-A2AF-097F2D4910AF}">
      <dgm:prSet/>
      <dgm:spPr/>
      <dgm:t>
        <a:bodyPr/>
        <a:lstStyle/>
        <a:p>
          <a:pPr>
            <a:lnSpc>
              <a:spcPct val="100000"/>
            </a:lnSpc>
            <a:defRPr cap="all"/>
          </a:pPr>
          <a:r>
            <a:rPr lang="en-US"/>
            <a:t>The pizza restaurant sales many slices of pizza per day and wants to increase their revenue. </a:t>
          </a:r>
        </a:p>
      </dgm:t>
    </dgm:pt>
    <dgm:pt modelId="{CF600AEF-1EAA-43D1-A9A8-3F684492C6C1}" type="parTrans" cxnId="{0EAFA4B8-757D-4D9B-997C-E354D297B636}">
      <dgm:prSet/>
      <dgm:spPr/>
      <dgm:t>
        <a:bodyPr/>
        <a:lstStyle/>
        <a:p>
          <a:endParaRPr lang="en-US"/>
        </a:p>
      </dgm:t>
    </dgm:pt>
    <dgm:pt modelId="{6D300D94-40E4-4EB1-894E-A7C071E334EA}" type="sibTrans" cxnId="{0EAFA4B8-757D-4D9B-997C-E354D297B636}">
      <dgm:prSet/>
      <dgm:spPr/>
      <dgm:t>
        <a:bodyPr/>
        <a:lstStyle/>
        <a:p>
          <a:endParaRPr lang="en-US"/>
        </a:p>
      </dgm:t>
    </dgm:pt>
    <dgm:pt modelId="{7C4CCBDC-09D0-4EB1-B9E5-874E428B9D7F}">
      <dgm:prSet/>
      <dgm:spPr/>
      <dgm:t>
        <a:bodyPr/>
        <a:lstStyle/>
        <a:p>
          <a:pPr>
            <a:lnSpc>
              <a:spcPct val="100000"/>
            </a:lnSpc>
            <a:defRPr cap="all"/>
          </a:pPr>
          <a:r>
            <a:rPr lang="en-US"/>
            <a:t>The pizza restaurant needs their pizza sales to be analyzed.</a:t>
          </a:r>
        </a:p>
      </dgm:t>
    </dgm:pt>
    <dgm:pt modelId="{FAC30781-8B98-4603-A241-A396AE91408C}" type="parTrans" cxnId="{E6E64724-931A-461C-8B5D-C595ACE0124F}">
      <dgm:prSet/>
      <dgm:spPr/>
      <dgm:t>
        <a:bodyPr/>
        <a:lstStyle/>
        <a:p>
          <a:endParaRPr lang="en-US"/>
        </a:p>
      </dgm:t>
    </dgm:pt>
    <dgm:pt modelId="{CADE2432-B835-4738-8D69-6E6489D923C7}" type="sibTrans" cxnId="{E6E64724-931A-461C-8B5D-C595ACE0124F}">
      <dgm:prSet/>
      <dgm:spPr/>
      <dgm:t>
        <a:bodyPr/>
        <a:lstStyle/>
        <a:p>
          <a:endParaRPr lang="en-US"/>
        </a:p>
      </dgm:t>
    </dgm:pt>
    <dgm:pt modelId="{29C537E2-5214-4DD0-87F1-AC8D017E0CBD}" type="pres">
      <dgm:prSet presAssocID="{C4709624-D614-48CF-B7CF-380D3EA19EAA}" presName="root" presStyleCnt="0">
        <dgm:presLayoutVars>
          <dgm:dir/>
          <dgm:resizeHandles val="exact"/>
        </dgm:presLayoutVars>
      </dgm:prSet>
      <dgm:spPr/>
    </dgm:pt>
    <dgm:pt modelId="{0A88757A-A0A6-4B06-8821-67FCD6F08540}" type="pres">
      <dgm:prSet presAssocID="{EDC7ECF2-6900-49D7-A2AF-097F2D4910AF}" presName="compNode" presStyleCnt="0"/>
      <dgm:spPr/>
    </dgm:pt>
    <dgm:pt modelId="{77E41C8B-B3FA-4924-93F1-F9C6531D4981}" type="pres">
      <dgm:prSet presAssocID="{EDC7ECF2-6900-49D7-A2AF-097F2D4910AF}" presName="iconBgRect" presStyleLbl="bgShp" presStyleIdx="0" presStyleCnt="2"/>
      <dgm:spPr/>
    </dgm:pt>
    <dgm:pt modelId="{0217C0E0-E144-493E-AA11-2C789AD15E91}" type="pres">
      <dgm:prSet presAssocID="{EDC7ECF2-6900-49D7-A2AF-097F2D4910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zza"/>
        </a:ext>
      </dgm:extLst>
    </dgm:pt>
    <dgm:pt modelId="{B141827B-C255-430F-9ECB-AA478B8A1F68}" type="pres">
      <dgm:prSet presAssocID="{EDC7ECF2-6900-49D7-A2AF-097F2D4910AF}" presName="spaceRect" presStyleCnt="0"/>
      <dgm:spPr/>
    </dgm:pt>
    <dgm:pt modelId="{6D4C7E18-4481-4B99-B4BF-4E6D0A9B39D5}" type="pres">
      <dgm:prSet presAssocID="{EDC7ECF2-6900-49D7-A2AF-097F2D4910AF}" presName="textRect" presStyleLbl="revTx" presStyleIdx="0" presStyleCnt="2">
        <dgm:presLayoutVars>
          <dgm:chMax val="1"/>
          <dgm:chPref val="1"/>
        </dgm:presLayoutVars>
      </dgm:prSet>
      <dgm:spPr/>
    </dgm:pt>
    <dgm:pt modelId="{81F89E77-0A74-449B-9DF0-0AE6096CBABB}" type="pres">
      <dgm:prSet presAssocID="{6D300D94-40E4-4EB1-894E-A7C071E334EA}" presName="sibTrans" presStyleCnt="0"/>
      <dgm:spPr/>
    </dgm:pt>
    <dgm:pt modelId="{69BE22EE-6363-44DC-A3B2-A374FDBEBA8F}" type="pres">
      <dgm:prSet presAssocID="{7C4CCBDC-09D0-4EB1-B9E5-874E428B9D7F}" presName="compNode" presStyleCnt="0"/>
      <dgm:spPr/>
    </dgm:pt>
    <dgm:pt modelId="{CB9FCC60-045E-4752-8892-784866DD052D}" type="pres">
      <dgm:prSet presAssocID="{7C4CCBDC-09D0-4EB1-B9E5-874E428B9D7F}" presName="iconBgRect" presStyleLbl="bgShp" presStyleIdx="1" presStyleCnt="2"/>
      <dgm:spPr/>
    </dgm:pt>
    <dgm:pt modelId="{6184D81C-693C-4C31-AB74-133D63E3839B}" type="pres">
      <dgm:prSet presAssocID="{7C4CCBDC-09D0-4EB1-B9E5-874E428B9D7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hole Pizza"/>
        </a:ext>
      </dgm:extLst>
    </dgm:pt>
    <dgm:pt modelId="{E8F46BE2-5AC3-4DF6-84F3-0A9421BF27BC}" type="pres">
      <dgm:prSet presAssocID="{7C4CCBDC-09D0-4EB1-B9E5-874E428B9D7F}" presName="spaceRect" presStyleCnt="0"/>
      <dgm:spPr/>
    </dgm:pt>
    <dgm:pt modelId="{77A46E8B-D314-449A-A494-2D72094A57AE}" type="pres">
      <dgm:prSet presAssocID="{7C4CCBDC-09D0-4EB1-B9E5-874E428B9D7F}" presName="textRect" presStyleLbl="revTx" presStyleIdx="1" presStyleCnt="2">
        <dgm:presLayoutVars>
          <dgm:chMax val="1"/>
          <dgm:chPref val="1"/>
        </dgm:presLayoutVars>
      </dgm:prSet>
      <dgm:spPr/>
    </dgm:pt>
  </dgm:ptLst>
  <dgm:cxnLst>
    <dgm:cxn modelId="{E6E64724-931A-461C-8B5D-C595ACE0124F}" srcId="{C4709624-D614-48CF-B7CF-380D3EA19EAA}" destId="{7C4CCBDC-09D0-4EB1-B9E5-874E428B9D7F}" srcOrd="1" destOrd="0" parTransId="{FAC30781-8B98-4603-A241-A396AE91408C}" sibTransId="{CADE2432-B835-4738-8D69-6E6489D923C7}"/>
    <dgm:cxn modelId="{9D7C0938-49EC-4A57-A0F1-2C0C8332E75C}" type="presOf" srcId="{EDC7ECF2-6900-49D7-A2AF-097F2D4910AF}" destId="{6D4C7E18-4481-4B99-B4BF-4E6D0A9B39D5}" srcOrd="0" destOrd="0" presId="urn:microsoft.com/office/officeart/2018/5/layout/IconCircleLabelList"/>
    <dgm:cxn modelId="{9F2108AE-FB48-43C4-A5BD-3A283765CC44}" type="presOf" srcId="{7C4CCBDC-09D0-4EB1-B9E5-874E428B9D7F}" destId="{77A46E8B-D314-449A-A494-2D72094A57AE}" srcOrd="0" destOrd="0" presId="urn:microsoft.com/office/officeart/2018/5/layout/IconCircleLabelList"/>
    <dgm:cxn modelId="{0EAFA4B8-757D-4D9B-997C-E354D297B636}" srcId="{C4709624-D614-48CF-B7CF-380D3EA19EAA}" destId="{EDC7ECF2-6900-49D7-A2AF-097F2D4910AF}" srcOrd="0" destOrd="0" parTransId="{CF600AEF-1EAA-43D1-A9A8-3F684492C6C1}" sibTransId="{6D300D94-40E4-4EB1-894E-A7C071E334EA}"/>
    <dgm:cxn modelId="{D29FE9C1-BCD3-4FF4-BD3B-2F29281C3E27}" type="presOf" srcId="{C4709624-D614-48CF-B7CF-380D3EA19EAA}" destId="{29C537E2-5214-4DD0-87F1-AC8D017E0CBD}" srcOrd="0" destOrd="0" presId="urn:microsoft.com/office/officeart/2018/5/layout/IconCircleLabelList"/>
    <dgm:cxn modelId="{8A3C1519-E468-4FF6-9211-AEF6799646F4}" type="presParOf" srcId="{29C537E2-5214-4DD0-87F1-AC8D017E0CBD}" destId="{0A88757A-A0A6-4B06-8821-67FCD6F08540}" srcOrd="0" destOrd="0" presId="urn:microsoft.com/office/officeart/2018/5/layout/IconCircleLabelList"/>
    <dgm:cxn modelId="{A12ED95F-7D21-47BC-9FE1-0AE37D38810F}" type="presParOf" srcId="{0A88757A-A0A6-4B06-8821-67FCD6F08540}" destId="{77E41C8B-B3FA-4924-93F1-F9C6531D4981}" srcOrd="0" destOrd="0" presId="urn:microsoft.com/office/officeart/2018/5/layout/IconCircleLabelList"/>
    <dgm:cxn modelId="{7C69F889-D2A0-4032-B7FF-6C1DC3C89D25}" type="presParOf" srcId="{0A88757A-A0A6-4B06-8821-67FCD6F08540}" destId="{0217C0E0-E144-493E-AA11-2C789AD15E91}" srcOrd="1" destOrd="0" presId="urn:microsoft.com/office/officeart/2018/5/layout/IconCircleLabelList"/>
    <dgm:cxn modelId="{0CB52CA4-A8A8-467D-8FF9-B86740662E10}" type="presParOf" srcId="{0A88757A-A0A6-4B06-8821-67FCD6F08540}" destId="{B141827B-C255-430F-9ECB-AA478B8A1F68}" srcOrd="2" destOrd="0" presId="urn:microsoft.com/office/officeart/2018/5/layout/IconCircleLabelList"/>
    <dgm:cxn modelId="{691D8D5C-E5FF-44F3-8EF9-53B0F226698A}" type="presParOf" srcId="{0A88757A-A0A6-4B06-8821-67FCD6F08540}" destId="{6D4C7E18-4481-4B99-B4BF-4E6D0A9B39D5}" srcOrd="3" destOrd="0" presId="urn:microsoft.com/office/officeart/2018/5/layout/IconCircleLabelList"/>
    <dgm:cxn modelId="{6DCC0366-3A3C-4306-9F1C-34774B7BDD8B}" type="presParOf" srcId="{29C537E2-5214-4DD0-87F1-AC8D017E0CBD}" destId="{81F89E77-0A74-449B-9DF0-0AE6096CBABB}" srcOrd="1" destOrd="0" presId="urn:microsoft.com/office/officeart/2018/5/layout/IconCircleLabelList"/>
    <dgm:cxn modelId="{35245961-F193-4B75-85FB-A9668738DDC9}" type="presParOf" srcId="{29C537E2-5214-4DD0-87F1-AC8D017E0CBD}" destId="{69BE22EE-6363-44DC-A3B2-A374FDBEBA8F}" srcOrd="2" destOrd="0" presId="urn:microsoft.com/office/officeart/2018/5/layout/IconCircleLabelList"/>
    <dgm:cxn modelId="{5C095A9D-347C-4E9D-A14B-1FA99DA14E51}" type="presParOf" srcId="{69BE22EE-6363-44DC-A3B2-A374FDBEBA8F}" destId="{CB9FCC60-045E-4752-8892-784866DD052D}" srcOrd="0" destOrd="0" presId="urn:microsoft.com/office/officeart/2018/5/layout/IconCircleLabelList"/>
    <dgm:cxn modelId="{9A959985-7CA2-427A-8115-A4BFC56EFFF8}" type="presParOf" srcId="{69BE22EE-6363-44DC-A3B2-A374FDBEBA8F}" destId="{6184D81C-693C-4C31-AB74-133D63E3839B}" srcOrd="1" destOrd="0" presId="urn:microsoft.com/office/officeart/2018/5/layout/IconCircleLabelList"/>
    <dgm:cxn modelId="{9AA99B5C-2039-431A-A62E-358B3E9BE078}" type="presParOf" srcId="{69BE22EE-6363-44DC-A3B2-A374FDBEBA8F}" destId="{E8F46BE2-5AC3-4DF6-84F3-0A9421BF27BC}" srcOrd="2" destOrd="0" presId="urn:microsoft.com/office/officeart/2018/5/layout/IconCircleLabelList"/>
    <dgm:cxn modelId="{EBC7C58D-20EE-48F4-9ED2-09A254B531D9}" type="presParOf" srcId="{69BE22EE-6363-44DC-A3B2-A374FDBEBA8F}" destId="{77A46E8B-D314-449A-A494-2D72094A57A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D892A-5A31-483C-9936-31ABC6271F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58F8ED7-0D19-4538-97ED-30AA3F1B1941}">
      <dgm:prSet/>
      <dgm:spPr/>
      <dgm:t>
        <a:bodyPr/>
        <a:lstStyle/>
        <a:p>
          <a:pPr>
            <a:lnSpc>
              <a:spcPct val="100000"/>
            </a:lnSpc>
          </a:pPr>
          <a:r>
            <a:rPr lang="en-US"/>
            <a:t>The total price of pizza with the highest number of pizzas sold was approximately $20.00.</a:t>
          </a:r>
        </a:p>
      </dgm:t>
    </dgm:pt>
    <dgm:pt modelId="{DF936C28-BE8F-45C2-A9BD-31D42CC23858}" type="parTrans" cxnId="{FF926303-F257-48BD-9F94-A1410648759A}">
      <dgm:prSet/>
      <dgm:spPr/>
      <dgm:t>
        <a:bodyPr/>
        <a:lstStyle/>
        <a:p>
          <a:endParaRPr lang="en-US"/>
        </a:p>
      </dgm:t>
    </dgm:pt>
    <dgm:pt modelId="{B1C94EAD-36C9-45E8-B235-2DF9D1877D49}" type="sibTrans" cxnId="{FF926303-F257-48BD-9F94-A1410648759A}">
      <dgm:prSet/>
      <dgm:spPr/>
      <dgm:t>
        <a:bodyPr/>
        <a:lstStyle/>
        <a:p>
          <a:endParaRPr lang="en-US"/>
        </a:p>
      </dgm:t>
    </dgm:pt>
    <dgm:pt modelId="{B00CE2D7-AA7E-4F1B-8F4B-71078D6DF1DA}">
      <dgm:prSet/>
      <dgm:spPr/>
      <dgm:t>
        <a:bodyPr/>
        <a:lstStyle/>
        <a:p>
          <a:pPr>
            <a:lnSpc>
              <a:spcPct val="100000"/>
            </a:lnSpc>
          </a:pPr>
          <a:r>
            <a:rPr lang="en-US"/>
            <a:t>The total prices of pizza greater than $20.00 had the least number of pizzas sold.</a:t>
          </a:r>
        </a:p>
      </dgm:t>
    </dgm:pt>
    <dgm:pt modelId="{81E1EF7E-DBFA-4FD0-BABD-D6E988446CD0}" type="parTrans" cxnId="{23446A8F-8788-4678-BCFE-F38F7B1B7A3C}">
      <dgm:prSet/>
      <dgm:spPr/>
      <dgm:t>
        <a:bodyPr/>
        <a:lstStyle/>
        <a:p>
          <a:endParaRPr lang="en-US"/>
        </a:p>
      </dgm:t>
    </dgm:pt>
    <dgm:pt modelId="{659BD5D6-CF2A-4C98-B2A4-05B452D6C6BA}" type="sibTrans" cxnId="{23446A8F-8788-4678-BCFE-F38F7B1B7A3C}">
      <dgm:prSet/>
      <dgm:spPr/>
      <dgm:t>
        <a:bodyPr/>
        <a:lstStyle/>
        <a:p>
          <a:endParaRPr lang="en-US"/>
        </a:p>
      </dgm:t>
    </dgm:pt>
    <dgm:pt modelId="{8E520808-B898-4620-951A-F6D434101505}" type="pres">
      <dgm:prSet presAssocID="{4E5D892A-5A31-483C-9936-31ABC6271FE1}" presName="root" presStyleCnt="0">
        <dgm:presLayoutVars>
          <dgm:dir/>
          <dgm:resizeHandles val="exact"/>
        </dgm:presLayoutVars>
      </dgm:prSet>
      <dgm:spPr/>
    </dgm:pt>
    <dgm:pt modelId="{8889D23D-612B-4CE4-A49E-325BDA619A1B}" type="pres">
      <dgm:prSet presAssocID="{D58F8ED7-0D19-4538-97ED-30AA3F1B1941}" presName="compNode" presStyleCnt="0"/>
      <dgm:spPr/>
    </dgm:pt>
    <dgm:pt modelId="{2F8A4AF6-0367-4689-A321-2EB3F0C54CFC}" type="pres">
      <dgm:prSet presAssocID="{D58F8ED7-0D19-4538-97ED-30AA3F1B19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zza"/>
        </a:ext>
      </dgm:extLst>
    </dgm:pt>
    <dgm:pt modelId="{B700C7B6-4E0A-43C7-83C7-0B1762136CC1}" type="pres">
      <dgm:prSet presAssocID="{D58F8ED7-0D19-4538-97ED-30AA3F1B1941}" presName="spaceRect" presStyleCnt="0"/>
      <dgm:spPr/>
    </dgm:pt>
    <dgm:pt modelId="{66CB9494-0E13-4310-B024-4E715B0419E0}" type="pres">
      <dgm:prSet presAssocID="{D58F8ED7-0D19-4538-97ED-30AA3F1B1941}" presName="textRect" presStyleLbl="revTx" presStyleIdx="0" presStyleCnt="2">
        <dgm:presLayoutVars>
          <dgm:chMax val="1"/>
          <dgm:chPref val="1"/>
        </dgm:presLayoutVars>
      </dgm:prSet>
      <dgm:spPr/>
    </dgm:pt>
    <dgm:pt modelId="{94E4C35C-DA09-4023-B3ED-BF3176CD11EE}" type="pres">
      <dgm:prSet presAssocID="{B1C94EAD-36C9-45E8-B235-2DF9D1877D49}" presName="sibTrans" presStyleCnt="0"/>
      <dgm:spPr/>
    </dgm:pt>
    <dgm:pt modelId="{A81C5C70-4A7E-4622-8AF3-7BA1920CDD33}" type="pres">
      <dgm:prSet presAssocID="{B00CE2D7-AA7E-4F1B-8F4B-71078D6DF1DA}" presName="compNode" presStyleCnt="0"/>
      <dgm:spPr/>
    </dgm:pt>
    <dgm:pt modelId="{CAF3761A-F7C4-4F87-9C46-4BED0E551D93}" type="pres">
      <dgm:prSet presAssocID="{B00CE2D7-AA7E-4F1B-8F4B-71078D6DF1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hole Pizza"/>
        </a:ext>
      </dgm:extLst>
    </dgm:pt>
    <dgm:pt modelId="{7C127ADD-A052-469D-8F7E-A5BA61D79CD3}" type="pres">
      <dgm:prSet presAssocID="{B00CE2D7-AA7E-4F1B-8F4B-71078D6DF1DA}" presName="spaceRect" presStyleCnt="0"/>
      <dgm:spPr/>
    </dgm:pt>
    <dgm:pt modelId="{8F90B6A4-4983-48B1-8B1F-1C038E3EEE93}" type="pres">
      <dgm:prSet presAssocID="{B00CE2D7-AA7E-4F1B-8F4B-71078D6DF1DA}" presName="textRect" presStyleLbl="revTx" presStyleIdx="1" presStyleCnt="2">
        <dgm:presLayoutVars>
          <dgm:chMax val="1"/>
          <dgm:chPref val="1"/>
        </dgm:presLayoutVars>
      </dgm:prSet>
      <dgm:spPr/>
    </dgm:pt>
  </dgm:ptLst>
  <dgm:cxnLst>
    <dgm:cxn modelId="{FF926303-F257-48BD-9F94-A1410648759A}" srcId="{4E5D892A-5A31-483C-9936-31ABC6271FE1}" destId="{D58F8ED7-0D19-4538-97ED-30AA3F1B1941}" srcOrd="0" destOrd="0" parTransId="{DF936C28-BE8F-45C2-A9BD-31D42CC23858}" sibTransId="{B1C94EAD-36C9-45E8-B235-2DF9D1877D49}"/>
    <dgm:cxn modelId="{2ED5212D-3B39-4830-9C18-87802EADC7A3}" type="presOf" srcId="{4E5D892A-5A31-483C-9936-31ABC6271FE1}" destId="{8E520808-B898-4620-951A-F6D434101505}" srcOrd="0" destOrd="0" presId="urn:microsoft.com/office/officeart/2018/2/layout/IconLabelList"/>
    <dgm:cxn modelId="{3654915C-4192-4DE3-A099-80516073B6CE}" type="presOf" srcId="{B00CE2D7-AA7E-4F1B-8F4B-71078D6DF1DA}" destId="{8F90B6A4-4983-48B1-8B1F-1C038E3EEE93}" srcOrd="0" destOrd="0" presId="urn:microsoft.com/office/officeart/2018/2/layout/IconLabelList"/>
    <dgm:cxn modelId="{23446A8F-8788-4678-BCFE-F38F7B1B7A3C}" srcId="{4E5D892A-5A31-483C-9936-31ABC6271FE1}" destId="{B00CE2D7-AA7E-4F1B-8F4B-71078D6DF1DA}" srcOrd="1" destOrd="0" parTransId="{81E1EF7E-DBFA-4FD0-BABD-D6E988446CD0}" sibTransId="{659BD5D6-CF2A-4C98-B2A4-05B452D6C6BA}"/>
    <dgm:cxn modelId="{6A3541E7-6CC8-4CEB-9BAD-971FC50110C9}" type="presOf" srcId="{D58F8ED7-0D19-4538-97ED-30AA3F1B1941}" destId="{66CB9494-0E13-4310-B024-4E715B0419E0}" srcOrd="0" destOrd="0" presId="urn:microsoft.com/office/officeart/2018/2/layout/IconLabelList"/>
    <dgm:cxn modelId="{2022C269-6D8A-4D9D-9326-D246F12AFF16}" type="presParOf" srcId="{8E520808-B898-4620-951A-F6D434101505}" destId="{8889D23D-612B-4CE4-A49E-325BDA619A1B}" srcOrd="0" destOrd="0" presId="urn:microsoft.com/office/officeart/2018/2/layout/IconLabelList"/>
    <dgm:cxn modelId="{251AB4F7-74C0-4311-8428-EC3B57C3CC6A}" type="presParOf" srcId="{8889D23D-612B-4CE4-A49E-325BDA619A1B}" destId="{2F8A4AF6-0367-4689-A321-2EB3F0C54CFC}" srcOrd="0" destOrd="0" presId="urn:microsoft.com/office/officeart/2018/2/layout/IconLabelList"/>
    <dgm:cxn modelId="{A5F68BDF-E0A4-4F69-990E-E0B618FE4FA7}" type="presParOf" srcId="{8889D23D-612B-4CE4-A49E-325BDA619A1B}" destId="{B700C7B6-4E0A-43C7-83C7-0B1762136CC1}" srcOrd="1" destOrd="0" presId="urn:microsoft.com/office/officeart/2018/2/layout/IconLabelList"/>
    <dgm:cxn modelId="{5B6BBC5F-8443-41EE-A350-0C7AC6223EE2}" type="presParOf" srcId="{8889D23D-612B-4CE4-A49E-325BDA619A1B}" destId="{66CB9494-0E13-4310-B024-4E715B0419E0}" srcOrd="2" destOrd="0" presId="urn:microsoft.com/office/officeart/2018/2/layout/IconLabelList"/>
    <dgm:cxn modelId="{918571D3-02E2-45D7-8943-92D99E4BC52E}" type="presParOf" srcId="{8E520808-B898-4620-951A-F6D434101505}" destId="{94E4C35C-DA09-4023-B3ED-BF3176CD11EE}" srcOrd="1" destOrd="0" presId="urn:microsoft.com/office/officeart/2018/2/layout/IconLabelList"/>
    <dgm:cxn modelId="{0E963EB3-6A63-49E7-A9E7-4E875028A70E}" type="presParOf" srcId="{8E520808-B898-4620-951A-F6D434101505}" destId="{A81C5C70-4A7E-4622-8AF3-7BA1920CDD33}" srcOrd="2" destOrd="0" presId="urn:microsoft.com/office/officeart/2018/2/layout/IconLabelList"/>
    <dgm:cxn modelId="{E6E4DD52-C034-402E-9337-8616F5089CFF}" type="presParOf" srcId="{A81C5C70-4A7E-4622-8AF3-7BA1920CDD33}" destId="{CAF3761A-F7C4-4F87-9C46-4BED0E551D93}" srcOrd="0" destOrd="0" presId="urn:microsoft.com/office/officeart/2018/2/layout/IconLabelList"/>
    <dgm:cxn modelId="{33EF8901-8C4F-466E-A37A-9A902B67CC17}" type="presParOf" srcId="{A81C5C70-4A7E-4622-8AF3-7BA1920CDD33}" destId="{7C127ADD-A052-469D-8F7E-A5BA61D79CD3}" srcOrd="1" destOrd="0" presId="urn:microsoft.com/office/officeart/2018/2/layout/IconLabelList"/>
    <dgm:cxn modelId="{759F894E-622D-4401-9B27-5866A5259104}" type="presParOf" srcId="{A81C5C70-4A7E-4622-8AF3-7BA1920CDD33}" destId="{8F90B6A4-4983-48B1-8B1F-1C038E3EEE9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41C8B-B3FA-4924-93F1-F9C6531D4981}">
      <dsp:nvSpPr>
        <dsp:cNvPr id="0" name=""/>
        <dsp:cNvSpPr/>
      </dsp:nvSpPr>
      <dsp:spPr>
        <a:xfrm>
          <a:off x="1193849" y="45337"/>
          <a:ext cx="1406812" cy="1406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7C0E0-E144-493E-AA11-2C789AD15E91}">
      <dsp:nvSpPr>
        <dsp:cNvPr id="0" name=""/>
        <dsp:cNvSpPr/>
      </dsp:nvSpPr>
      <dsp:spPr>
        <a:xfrm>
          <a:off x="1493662" y="345149"/>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C7E18-4481-4B99-B4BF-4E6D0A9B39D5}">
      <dsp:nvSpPr>
        <dsp:cNvPr id="0" name=""/>
        <dsp:cNvSpPr/>
      </dsp:nvSpPr>
      <dsp:spPr>
        <a:xfrm>
          <a:off x="744131" y="1890337"/>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The pizza restaurant sales many slices of pizza per day and wants to increase their revenue. </a:t>
          </a:r>
        </a:p>
      </dsp:txBody>
      <dsp:txXfrm>
        <a:off x="744131" y="1890337"/>
        <a:ext cx="2306250" cy="720000"/>
      </dsp:txXfrm>
    </dsp:sp>
    <dsp:sp modelId="{CB9FCC60-045E-4752-8892-784866DD052D}">
      <dsp:nvSpPr>
        <dsp:cNvPr id="0" name=""/>
        <dsp:cNvSpPr/>
      </dsp:nvSpPr>
      <dsp:spPr>
        <a:xfrm>
          <a:off x="1193849" y="3186899"/>
          <a:ext cx="1406812" cy="1406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4D81C-693C-4C31-AB74-133D63E3839B}">
      <dsp:nvSpPr>
        <dsp:cNvPr id="0" name=""/>
        <dsp:cNvSpPr/>
      </dsp:nvSpPr>
      <dsp:spPr>
        <a:xfrm>
          <a:off x="1493662" y="3486712"/>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46E8B-D314-449A-A494-2D72094A57AE}">
      <dsp:nvSpPr>
        <dsp:cNvPr id="0" name=""/>
        <dsp:cNvSpPr/>
      </dsp:nvSpPr>
      <dsp:spPr>
        <a:xfrm>
          <a:off x="744131" y="503189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The pizza restaurant needs their pizza sales to be analyzed.</a:t>
          </a:r>
        </a:p>
      </dsp:txBody>
      <dsp:txXfrm>
        <a:off x="744131" y="5031899"/>
        <a:ext cx="23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A4AF6-0367-4689-A321-2EB3F0C54CFC}">
      <dsp:nvSpPr>
        <dsp:cNvPr id="0" name=""/>
        <dsp:cNvSpPr/>
      </dsp:nvSpPr>
      <dsp:spPr>
        <a:xfrm>
          <a:off x="680409" y="1080227"/>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CB9494-0E13-4310-B024-4E715B0419E0}">
      <dsp:nvSpPr>
        <dsp:cNvPr id="0" name=""/>
        <dsp:cNvSpPr/>
      </dsp:nvSpPr>
      <dsp:spPr>
        <a:xfrm>
          <a:off x="33815" y="2452242"/>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total price of pizza with the highest number of pizzas sold was approximately $20.00.</a:t>
          </a:r>
        </a:p>
      </dsp:txBody>
      <dsp:txXfrm>
        <a:off x="33815" y="2452242"/>
        <a:ext cx="2351250" cy="720000"/>
      </dsp:txXfrm>
    </dsp:sp>
    <dsp:sp modelId="{CAF3761A-F7C4-4F87-9C46-4BED0E551D93}">
      <dsp:nvSpPr>
        <dsp:cNvPr id="0" name=""/>
        <dsp:cNvSpPr/>
      </dsp:nvSpPr>
      <dsp:spPr>
        <a:xfrm>
          <a:off x="3443128" y="1080227"/>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90B6A4-4983-48B1-8B1F-1C038E3EEE93}">
      <dsp:nvSpPr>
        <dsp:cNvPr id="0" name=""/>
        <dsp:cNvSpPr/>
      </dsp:nvSpPr>
      <dsp:spPr>
        <a:xfrm>
          <a:off x="2796534" y="2452242"/>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total prices of pizza greater than $20.00 had the least number of pizzas sold.</a:t>
          </a:r>
        </a:p>
      </dsp:txBody>
      <dsp:txXfrm>
        <a:off x="2796534" y="2452242"/>
        <a:ext cx="235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cdr:x>
      <cdr:y>0.01379</cdr:y>
    </cdr:from>
    <cdr:to>
      <cdr:x>1</cdr:x>
      <cdr:y>1</cdr:y>
    </cdr:to>
    <cdr:pic>
      <cdr:nvPicPr>
        <cdr:cNvPr id="2" name="Picture 1">
          <a:extLst xmlns:a="http://schemas.openxmlformats.org/drawingml/2006/main">
            <a:ext uri="{FF2B5EF4-FFF2-40B4-BE49-F238E27FC236}">
              <a16:creationId xmlns:a16="http://schemas.microsoft.com/office/drawing/2014/main" id="{90A6FB1C-6916-DDB2-CDF2-EB2FD894450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0" y="61529"/>
          <a:ext cx="5157787" cy="4401251"/>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 Id="rId5" Type="http://schemas.openxmlformats.org/officeDocument/2006/relationships/image" Target="../media/image28.jpeg"/><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png"/><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197312" y="1724774"/>
            <a:ext cx="3338625" cy="3150159"/>
          </a:xfrm>
        </p:spPr>
        <p:txBody>
          <a:bodyPr>
            <a:normAutofit/>
          </a:bodyPr>
          <a:lstStyle/>
          <a:p>
            <a:r>
              <a:rPr lang="en-US" b="1" i="0" u="sng" dirty="0"/>
              <a:t>Pizza Restaurant sales</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197312" y="3163748"/>
            <a:ext cx="3497262" cy="1801812"/>
          </a:xfrm>
        </p:spPr>
        <p:txBody>
          <a:bodyPr/>
          <a:lstStyle/>
          <a:p>
            <a:r>
              <a:rPr lang="en-US" dirty="0"/>
              <a:t>Lachandra Ash</a:t>
            </a:r>
          </a:p>
          <a:p>
            <a:r>
              <a:rPr lang="en-US" dirty="0"/>
              <a:t>11/15/2022</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F078B-1D64-AAD6-F99D-E86DF26A52CE}"/>
              </a:ext>
            </a:extLst>
          </p:cNvPr>
          <p:cNvSpPr>
            <a:spLocks noGrp="1"/>
          </p:cNvSpPr>
          <p:nvPr>
            <p:ph type="title"/>
          </p:nvPr>
        </p:nvSpPr>
        <p:spPr>
          <a:xfrm>
            <a:off x="6757988" y="533400"/>
            <a:ext cx="4496228" cy="1690687"/>
          </a:xfrm>
        </p:spPr>
        <p:txBody>
          <a:bodyPr vert="horz" lIns="91440" tIns="45720" rIns="91440" bIns="45720" rtlCol="0" anchor="ctr">
            <a:normAutofit/>
          </a:bodyPr>
          <a:lstStyle/>
          <a:p>
            <a:r>
              <a:rPr lang="en-US" sz="4400" b="1" u="sng" dirty="0"/>
              <a:t>Pizza Name</a:t>
            </a:r>
          </a:p>
        </p:txBody>
      </p:sp>
      <p:cxnSp>
        <p:nvCxnSpPr>
          <p:cNvPr id="29" name="Straight Connector 28">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descr="Chart, histogram&#10;&#10;Description automatically generated">
            <a:extLst>
              <a:ext uri="{FF2B5EF4-FFF2-40B4-BE49-F238E27FC236}">
                <a16:creationId xmlns:a16="http://schemas.microsoft.com/office/drawing/2014/main" id="{694A67F9-8789-7B6B-2CEB-D7D9BA36C8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18708" y="533400"/>
            <a:ext cx="5277292" cy="5893981"/>
          </a:xfrm>
          <a:prstGeom prst="rect">
            <a:avLst/>
          </a:prstGeom>
          <a:noFill/>
        </p:spPr>
      </p:pic>
      <p:sp>
        <p:nvSpPr>
          <p:cNvPr id="4" name="Content Placeholder 3">
            <a:extLst>
              <a:ext uri="{FF2B5EF4-FFF2-40B4-BE49-F238E27FC236}">
                <a16:creationId xmlns:a16="http://schemas.microsoft.com/office/drawing/2014/main" id="{40360386-AE94-F9E3-6F9D-01C53FDC263B}"/>
              </a:ext>
            </a:extLst>
          </p:cNvPr>
          <p:cNvSpPr>
            <a:spLocks noGrp="1"/>
          </p:cNvSpPr>
          <p:nvPr>
            <p:ph sz="half" idx="2"/>
          </p:nvPr>
        </p:nvSpPr>
        <p:spPr>
          <a:xfrm>
            <a:off x="6697642" y="1724387"/>
            <a:ext cx="4572428" cy="4033837"/>
          </a:xfrm>
        </p:spPr>
        <p:txBody>
          <a:bodyPr vert="horz" lIns="91440" tIns="45720" rIns="91440" bIns="45720" rtlCol="0" anchor="t">
            <a:normAutofit/>
          </a:bodyPr>
          <a:lstStyle/>
          <a:p>
            <a:r>
              <a:rPr lang="en-US" dirty="0">
                <a:effectLst/>
              </a:rPr>
              <a:t>The Hawaiian pizza, classic cheese deluxe pizza, </a:t>
            </a:r>
            <a:r>
              <a:rPr lang="en-US" dirty="0" err="1">
                <a:effectLst/>
              </a:rPr>
              <a:t>thai</a:t>
            </a:r>
            <a:r>
              <a:rPr lang="en-US" dirty="0">
                <a:effectLst/>
              </a:rPr>
              <a:t> chicken pizza, barbeque chicken, California chicken pizza, and pepperoni pizza had the highest number of sold slices of pizza.</a:t>
            </a:r>
          </a:p>
          <a:p>
            <a:r>
              <a:rPr lang="en-US" dirty="0">
                <a:effectLst/>
              </a:rPr>
              <a:t> The brie </a:t>
            </a:r>
            <a:r>
              <a:rPr lang="en-US" dirty="0" err="1">
                <a:effectLst/>
              </a:rPr>
              <a:t>carrie</a:t>
            </a:r>
            <a:r>
              <a:rPr lang="en-US" dirty="0">
                <a:effectLst/>
              </a:rPr>
              <a:t> had the least number of sold pizza slices. </a:t>
            </a:r>
          </a:p>
          <a:p>
            <a:endParaRPr lang="en-US" dirty="0"/>
          </a:p>
        </p:txBody>
      </p:sp>
      <p:sp>
        <p:nvSpPr>
          <p:cNvPr id="7" name="Slide Number Placeholder 6">
            <a:extLst>
              <a:ext uri="{FF2B5EF4-FFF2-40B4-BE49-F238E27FC236}">
                <a16:creationId xmlns:a16="http://schemas.microsoft.com/office/drawing/2014/main" id="{BBDE22EE-2F46-573B-B01C-99929D89C99E}"/>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smtClean="0"/>
              <a:pPr>
                <a:spcAft>
                  <a:spcPts val="600"/>
                </a:spcAft>
              </a:pPr>
              <a:t>10</a:t>
            </a:fld>
            <a:endParaRPr lang="en-US"/>
          </a:p>
        </p:txBody>
      </p:sp>
      <p:cxnSp>
        <p:nvCxnSpPr>
          <p:cNvPr id="35" name="Straight Connector 34">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050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3688-867E-7806-589D-1121BA515A2E}"/>
              </a:ext>
            </a:extLst>
          </p:cNvPr>
          <p:cNvSpPr>
            <a:spLocks noGrp="1"/>
          </p:cNvSpPr>
          <p:nvPr>
            <p:ph type="title"/>
          </p:nvPr>
        </p:nvSpPr>
        <p:spPr>
          <a:xfrm>
            <a:off x="1142999" y="1710880"/>
            <a:ext cx="4401273" cy="1105329"/>
          </a:xfrm>
        </p:spPr>
        <p:txBody>
          <a:bodyPr/>
          <a:lstStyle/>
          <a:p>
            <a:r>
              <a:rPr lang="en-US" b="1" u="sng" dirty="0"/>
              <a:t>Pizza Category and Total Price</a:t>
            </a:r>
          </a:p>
        </p:txBody>
      </p:sp>
      <p:sp>
        <p:nvSpPr>
          <p:cNvPr id="3" name="Content Placeholder 2">
            <a:extLst>
              <a:ext uri="{FF2B5EF4-FFF2-40B4-BE49-F238E27FC236}">
                <a16:creationId xmlns:a16="http://schemas.microsoft.com/office/drawing/2014/main" id="{DEB5D8D0-CC30-12C2-0D37-935712B7542F}"/>
              </a:ext>
            </a:extLst>
          </p:cNvPr>
          <p:cNvSpPr>
            <a:spLocks noGrp="1"/>
          </p:cNvSpPr>
          <p:nvPr>
            <p:ph sz="half" idx="1"/>
          </p:nvPr>
        </p:nvSpPr>
        <p:spPr>
          <a:xfrm>
            <a:off x="812823" y="2816209"/>
            <a:ext cx="5181600" cy="425247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classic pizza had the highest number of sold pizzas.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Veggie pizzas had the second highest number of sold pizzas.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Chicken pizzas had the least number of sold pizzas.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12E481CC-4CD1-380B-1BF4-5C8ED1B1C322}"/>
              </a:ext>
            </a:extLst>
          </p:cNvPr>
          <p:cNvSpPr>
            <a:spLocks noGrp="1"/>
          </p:cNvSpPr>
          <p:nvPr>
            <p:ph type="sldNum" sz="quarter" idx="12"/>
          </p:nvPr>
        </p:nvSpPr>
        <p:spPr/>
        <p:txBody>
          <a:bodyPr/>
          <a:lstStyle/>
          <a:p>
            <a:fld id="{312CC964-A50B-4C29-B4E4-2C30BB34CCF3}" type="slidenum">
              <a:rPr lang="en-US" smtClean="0"/>
              <a:t>11</a:t>
            </a:fld>
            <a:endParaRPr lang="en-US" dirty="0"/>
          </a:p>
        </p:txBody>
      </p:sp>
      <p:pic>
        <p:nvPicPr>
          <p:cNvPr id="8" name="Content Placeholder 7" descr="Chart, scatter chart&#10;&#10;Description automatically generated">
            <a:extLst>
              <a:ext uri="{FF2B5EF4-FFF2-40B4-BE49-F238E27FC236}">
                <a16:creationId xmlns:a16="http://schemas.microsoft.com/office/drawing/2014/main" id="{6D9CA930-30AA-FA2A-0254-8397E15261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980608"/>
            <a:ext cx="5181600" cy="4139796"/>
          </a:xfrm>
          <a:prstGeom prst="rect">
            <a:avLst/>
          </a:prstGeom>
          <a:noFill/>
          <a:ln>
            <a:noFill/>
          </a:ln>
        </p:spPr>
      </p:pic>
    </p:spTree>
    <p:extLst>
      <p:ext uri="{BB962C8B-B14F-4D97-AF65-F5344CB8AC3E}">
        <p14:creationId xmlns:p14="http://schemas.microsoft.com/office/powerpoint/2010/main" val="173819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500B-EAB6-12F6-268F-20DF1B39C56F}"/>
              </a:ext>
            </a:extLst>
          </p:cNvPr>
          <p:cNvSpPr>
            <a:spLocks noGrp="1"/>
          </p:cNvSpPr>
          <p:nvPr>
            <p:ph type="title"/>
          </p:nvPr>
        </p:nvSpPr>
        <p:spPr>
          <a:xfrm>
            <a:off x="6057207" y="2461954"/>
            <a:ext cx="9906000" cy="1382156"/>
          </a:xfrm>
        </p:spPr>
        <p:txBody>
          <a:bodyPr>
            <a:normAutofit/>
          </a:bodyPr>
          <a:lstStyle/>
          <a:p>
            <a:r>
              <a:rPr lang="en-US" sz="4400" b="1" i="0" u="sng" dirty="0"/>
              <a:t>Pizza Name</a:t>
            </a:r>
          </a:p>
        </p:txBody>
      </p:sp>
      <p:sp>
        <p:nvSpPr>
          <p:cNvPr id="4" name="Content Placeholder 3">
            <a:extLst>
              <a:ext uri="{FF2B5EF4-FFF2-40B4-BE49-F238E27FC236}">
                <a16:creationId xmlns:a16="http://schemas.microsoft.com/office/drawing/2014/main" id="{75ECADD9-6981-1124-0623-C15B7B5C95D8}"/>
              </a:ext>
            </a:extLst>
          </p:cNvPr>
          <p:cNvSpPr>
            <a:spLocks noGrp="1"/>
          </p:cNvSpPr>
          <p:nvPr>
            <p:ph sz="half" idx="2"/>
          </p:nvPr>
        </p:nvSpPr>
        <p:spPr>
          <a:xfrm>
            <a:off x="6057207" y="3429000"/>
            <a:ext cx="5181600" cy="4252470"/>
          </a:xfrm>
        </p:spPr>
        <p:txBody>
          <a:bodyPr/>
          <a:lstStyle/>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pizza has almost the same number of unit price quantity of pizzas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3E929A34-F16A-5A35-8260-CBAE8606C7FA}"/>
              </a:ext>
            </a:extLst>
          </p:cNvPr>
          <p:cNvSpPr>
            <a:spLocks noGrp="1"/>
          </p:cNvSpPr>
          <p:nvPr>
            <p:ph type="sldNum" sz="quarter" idx="12"/>
          </p:nvPr>
        </p:nvSpPr>
        <p:spPr/>
        <p:txBody>
          <a:bodyPr/>
          <a:lstStyle/>
          <a:p>
            <a:fld id="{312CC964-A50B-4C29-B4E4-2C30BB34CCF3}" type="slidenum">
              <a:rPr lang="en-US" smtClean="0"/>
              <a:t>12</a:t>
            </a:fld>
            <a:endParaRPr lang="en-US" dirty="0"/>
          </a:p>
        </p:txBody>
      </p:sp>
      <p:pic>
        <p:nvPicPr>
          <p:cNvPr id="8" name="Content Placeholder 7">
            <a:extLst>
              <a:ext uri="{FF2B5EF4-FFF2-40B4-BE49-F238E27FC236}">
                <a16:creationId xmlns:a16="http://schemas.microsoft.com/office/drawing/2014/main" id="{99C93323-D5F0-9E5A-8720-D9F95BE592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2125363"/>
            <a:ext cx="4497315" cy="4456078"/>
          </a:xfrm>
          <a:prstGeom prst="rect">
            <a:avLst/>
          </a:prstGeom>
          <a:noFill/>
          <a:ln>
            <a:noFill/>
          </a:ln>
        </p:spPr>
      </p:pic>
    </p:spTree>
    <p:extLst>
      <p:ext uri="{BB962C8B-B14F-4D97-AF65-F5344CB8AC3E}">
        <p14:creationId xmlns:p14="http://schemas.microsoft.com/office/powerpoint/2010/main" val="16349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C79F-EB51-BAFA-1A1F-09A36819A42A}"/>
              </a:ext>
            </a:extLst>
          </p:cNvPr>
          <p:cNvSpPr>
            <a:spLocks noGrp="1"/>
          </p:cNvSpPr>
          <p:nvPr>
            <p:ph type="title"/>
          </p:nvPr>
        </p:nvSpPr>
        <p:spPr>
          <a:xfrm>
            <a:off x="498631" y="1925703"/>
            <a:ext cx="4953000" cy="1382156"/>
          </a:xfrm>
        </p:spPr>
        <p:txBody>
          <a:bodyPr/>
          <a:lstStyle/>
          <a:p>
            <a:r>
              <a:rPr lang="en-US" b="1" u="sng" dirty="0"/>
              <a:t>Quantity and Total Price</a:t>
            </a:r>
          </a:p>
        </p:txBody>
      </p:sp>
      <p:sp>
        <p:nvSpPr>
          <p:cNvPr id="3" name="Content Placeholder 2">
            <a:extLst>
              <a:ext uri="{FF2B5EF4-FFF2-40B4-BE49-F238E27FC236}">
                <a16:creationId xmlns:a16="http://schemas.microsoft.com/office/drawing/2014/main" id="{5285693D-FF43-68C1-3C60-406F973D7671}"/>
              </a:ext>
            </a:extLst>
          </p:cNvPr>
          <p:cNvSpPr>
            <a:spLocks noGrp="1"/>
          </p:cNvSpPr>
          <p:nvPr>
            <p:ph sz="half" idx="1"/>
          </p:nvPr>
        </p:nvSpPr>
        <p:spPr>
          <a:xfrm>
            <a:off x="498631" y="3330875"/>
            <a:ext cx="5504411" cy="3068003"/>
          </a:xfrm>
        </p:spPr>
        <p:txBody>
          <a:bodyPr/>
          <a:lstStyle/>
          <a:p>
            <a:r>
              <a:rPr lang="en-US" sz="1800" dirty="0">
                <a:effectLst/>
                <a:latin typeface="Times New Roman" panose="02020603050405020304" pitchFamily="18" charset="0"/>
                <a:ea typeface="Calibri" panose="020F0502020204030204" pitchFamily="34" charset="0"/>
              </a:rPr>
              <a:t>Four slices of pizza are more expensive, three slices of pizza are the second most expensive, and one slice of pizza is the least expensive. </a:t>
            </a:r>
          </a:p>
          <a:p>
            <a:r>
              <a:rPr lang="en-US" sz="1800" dirty="0">
                <a:effectLst/>
                <a:latin typeface="Times New Roman" panose="02020603050405020304" pitchFamily="18" charset="0"/>
                <a:ea typeface="Calibri" panose="020F0502020204030204" pitchFamily="34" charset="0"/>
              </a:rPr>
              <a:t>Selling two slice of pizza is more popular than other slices of  pizza</a:t>
            </a:r>
            <a:endParaRPr lang="en-US" dirty="0"/>
          </a:p>
        </p:txBody>
      </p:sp>
      <p:sp>
        <p:nvSpPr>
          <p:cNvPr id="7" name="Slide Number Placeholder 6">
            <a:extLst>
              <a:ext uri="{FF2B5EF4-FFF2-40B4-BE49-F238E27FC236}">
                <a16:creationId xmlns:a16="http://schemas.microsoft.com/office/drawing/2014/main" id="{BD112E56-5BE7-896F-DBD9-090EC398AB6A}"/>
              </a:ext>
            </a:extLst>
          </p:cNvPr>
          <p:cNvSpPr>
            <a:spLocks noGrp="1"/>
          </p:cNvSpPr>
          <p:nvPr>
            <p:ph type="sldNum" sz="quarter" idx="12"/>
          </p:nvPr>
        </p:nvSpPr>
        <p:spPr/>
        <p:txBody>
          <a:bodyPr/>
          <a:lstStyle/>
          <a:p>
            <a:fld id="{312CC964-A50B-4C29-B4E4-2C30BB34CCF3}" type="slidenum">
              <a:rPr lang="en-US" smtClean="0"/>
              <a:t>13</a:t>
            </a:fld>
            <a:endParaRPr lang="en-US" dirty="0"/>
          </a:p>
        </p:txBody>
      </p:sp>
      <p:pic>
        <p:nvPicPr>
          <p:cNvPr id="8" name="Content Placeholder 7" descr="Chart, scatter chart&#10;&#10;Description automatically generated">
            <a:extLst>
              <a:ext uri="{FF2B5EF4-FFF2-40B4-BE49-F238E27FC236}">
                <a16:creationId xmlns:a16="http://schemas.microsoft.com/office/drawing/2014/main" id="{23C4B771-C9AB-8655-15E7-BD68FA525B5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8959" y="1979386"/>
            <a:ext cx="5148082" cy="4142240"/>
          </a:xfrm>
          <a:prstGeom prst="rect">
            <a:avLst/>
          </a:prstGeom>
          <a:noFill/>
          <a:ln>
            <a:noFill/>
          </a:ln>
        </p:spPr>
      </p:pic>
    </p:spTree>
    <p:extLst>
      <p:ext uri="{BB962C8B-B14F-4D97-AF65-F5344CB8AC3E}">
        <p14:creationId xmlns:p14="http://schemas.microsoft.com/office/powerpoint/2010/main" val="1652612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47F3-7167-70C4-5267-FA7E17AB3F07}"/>
              </a:ext>
            </a:extLst>
          </p:cNvPr>
          <p:cNvSpPr>
            <a:spLocks noGrp="1"/>
          </p:cNvSpPr>
          <p:nvPr>
            <p:ph type="title"/>
          </p:nvPr>
        </p:nvSpPr>
        <p:spPr/>
        <p:txBody>
          <a:bodyPr/>
          <a:lstStyle/>
          <a:p>
            <a:r>
              <a:rPr lang="en-US" b="1" u="sng" dirty="0"/>
              <a:t>Unit Price vs. Pizza Name</a:t>
            </a:r>
          </a:p>
        </p:txBody>
      </p:sp>
      <p:sp>
        <p:nvSpPr>
          <p:cNvPr id="4" name="Content Placeholder 3">
            <a:extLst>
              <a:ext uri="{FF2B5EF4-FFF2-40B4-BE49-F238E27FC236}">
                <a16:creationId xmlns:a16="http://schemas.microsoft.com/office/drawing/2014/main" id="{10FF1371-6C14-9B65-5C0D-4F8FF64C6752}"/>
              </a:ext>
            </a:extLst>
          </p:cNvPr>
          <p:cNvSpPr>
            <a:spLocks noGrp="1"/>
          </p:cNvSpPr>
          <p:nvPr>
            <p:ph sz="half" idx="2"/>
          </p:nvPr>
        </p:nvSpPr>
        <p:spPr>
          <a:xfrm>
            <a:off x="6096000" y="3237904"/>
            <a:ext cx="5181600" cy="4252470"/>
          </a:xfrm>
        </p:spPr>
        <p:txBody>
          <a:bodyPr/>
          <a:lstStyle/>
          <a:p>
            <a:pPr marL="0" indent="0">
              <a:buNone/>
            </a:pPr>
            <a:r>
              <a:rPr lang="en-US" sz="1800" dirty="0">
                <a:effectLst/>
                <a:latin typeface="Times New Roman" panose="02020603050405020304" pitchFamily="18" charset="0"/>
                <a:ea typeface="Calibri" panose="020F0502020204030204" pitchFamily="34" charset="0"/>
              </a:rPr>
              <a:t>Every pizza </a:t>
            </a:r>
            <a:r>
              <a:rPr lang="en-US" sz="1800" dirty="0" err="1">
                <a:effectLst/>
                <a:latin typeface="Times New Roman" panose="02020603050405020304" pitchFamily="18" charset="0"/>
                <a:ea typeface="Calibri" panose="020F0502020204030204" pitchFamily="34" charset="0"/>
              </a:rPr>
              <a:t>apears</a:t>
            </a:r>
            <a:r>
              <a:rPr lang="en-US" sz="1800" dirty="0">
                <a:effectLst/>
                <a:latin typeface="Times New Roman" panose="02020603050405020304" pitchFamily="18" charset="0"/>
                <a:ea typeface="Calibri" panose="020F0502020204030204" pitchFamily="34" charset="0"/>
              </a:rPr>
              <a:t> to have near the same unit price. </a:t>
            </a:r>
            <a:endParaRPr lang="en-US" dirty="0"/>
          </a:p>
        </p:txBody>
      </p:sp>
      <p:sp>
        <p:nvSpPr>
          <p:cNvPr id="7" name="Slide Number Placeholder 6">
            <a:extLst>
              <a:ext uri="{FF2B5EF4-FFF2-40B4-BE49-F238E27FC236}">
                <a16:creationId xmlns:a16="http://schemas.microsoft.com/office/drawing/2014/main" id="{DFEA3206-40F3-DB57-A7EB-5F454D788ACE}"/>
              </a:ext>
            </a:extLst>
          </p:cNvPr>
          <p:cNvSpPr>
            <a:spLocks noGrp="1"/>
          </p:cNvSpPr>
          <p:nvPr>
            <p:ph type="sldNum" sz="quarter" idx="12"/>
          </p:nvPr>
        </p:nvSpPr>
        <p:spPr/>
        <p:txBody>
          <a:bodyPr/>
          <a:lstStyle/>
          <a:p>
            <a:fld id="{312CC964-A50B-4C29-B4E4-2C30BB34CCF3}" type="slidenum">
              <a:rPr lang="en-US" smtClean="0"/>
              <a:t>14</a:t>
            </a:fld>
            <a:endParaRPr lang="en-US" dirty="0"/>
          </a:p>
        </p:txBody>
      </p:sp>
      <p:pic>
        <p:nvPicPr>
          <p:cNvPr id="8" name="Content Placeholder 7">
            <a:extLst>
              <a:ext uri="{FF2B5EF4-FFF2-40B4-BE49-F238E27FC236}">
                <a16:creationId xmlns:a16="http://schemas.microsoft.com/office/drawing/2014/main" id="{B0A83977-5709-154E-49A4-20B33B79CF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17374" y="1924050"/>
            <a:ext cx="5181600" cy="4252913"/>
          </a:xfrm>
          <a:prstGeom prst="rect">
            <a:avLst/>
          </a:prstGeom>
          <a:noFill/>
          <a:ln>
            <a:noFill/>
          </a:ln>
        </p:spPr>
      </p:pic>
    </p:spTree>
    <p:extLst>
      <p:ext uri="{BB962C8B-B14F-4D97-AF65-F5344CB8AC3E}">
        <p14:creationId xmlns:p14="http://schemas.microsoft.com/office/powerpoint/2010/main" val="149202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2289" y="28602"/>
            <a:ext cx="5496636" cy="1685898"/>
          </a:xfrm>
        </p:spPr>
        <p:txBody>
          <a:bodyPr/>
          <a:lstStyle/>
          <a:p>
            <a:r>
              <a:rPr lang="en-US" b="1" u="sng" dirty="0"/>
              <a:t>Conclusion</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15</a:t>
            </a:fld>
            <a:endParaRPr lang="en-US" dirty="0"/>
          </a:p>
        </p:txBody>
      </p:sp>
      <p:sp>
        <p:nvSpPr>
          <p:cNvPr id="4" name="Date Placeholder 15">
            <a:extLst>
              <a:ext uri="{FF2B5EF4-FFF2-40B4-BE49-F238E27FC236}">
                <a16:creationId xmlns:a16="http://schemas.microsoft.com/office/drawing/2014/main" id="{E4E885CB-AEF1-1635-841C-028EC3116315}"/>
              </a:ext>
            </a:extLst>
          </p:cNvPr>
          <p:cNvSpPr>
            <a:spLocks noGrp="1"/>
          </p:cNvSpPr>
          <p:nvPr>
            <p:ph idx="1"/>
          </p:nvPr>
        </p:nvSpPr>
        <p:spPr>
          <a:xfrm>
            <a:off x="1142290" y="1213658"/>
            <a:ext cx="5496636" cy="5185220"/>
          </a:xfrm>
        </p:spPr>
        <p:txBody>
          <a:bodyPr>
            <a:normAutofit fontScale="92500" lnSpcReduction="10000"/>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greatest number of  slices of pizzas sold at the same time are two.</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pizza restaurant can earn more revenue by selling more two slices of pizza and single slices of pizza</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.Selling three and four slices of pizza is less popular and more expensive..</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classic pizzas were sold the most, and the restaurant should focus on selling more classic and veggie pizzas since they are most popular.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restaurant can also form some type of strategy to make the supreme and chicken pizzas become more popular and bring in a lot more sales.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restaurant should think about reducing the total price and unit price of the pizzas to sell more pizzas to their consumers.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restaurant needs to focus on increasing the sales for XL and XXL sized pizzas.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9526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16</a:t>
            </a:fld>
            <a:endParaRPr lang="en-US" dirty="0"/>
          </a:p>
        </p:txBody>
      </p:sp>
      <p:sp>
        <p:nvSpPr>
          <p:cNvPr id="5" name="Content Placeholder 4">
            <a:extLst>
              <a:ext uri="{FF2B5EF4-FFF2-40B4-BE49-F238E27FC236}">
                <a16:creationId xmlns:a16="http://schemas.microsoft.com/office/drawing/2014/main" id="{52DB4616-81AF-FB5D-0B3F-11560F6580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1161177" y="82875"/>
            <a:ext cx="3761862" cy="3055078"/>
          </a:xfrm>
        </p:spPr>
        <p:txBody>
          <a:bodyPr/>
          <a:lstStyle/>
          <a:p>
            <a:pPr algn="ctr"/>
            <a:r>
              <a:rPr lang="en-US" b="1" u="sng" dirty="0"/>
              <a:t>Agenda</a:t>
            </a:r>
            <a:r>
              <a:rPr lang="en-US" dirty="0"/>
              <a:t>	</a:t>
            </a:r>
          </a:p>
        </p:txBody>
      </p:sp>
      <p:graphicFrame>
        <p:nvGraphicFramePr>
          <p:cNvPr id="40" name="Content Placeholder 2">
            <a:extLst>
              <a:ext uri="{FF2B5EF4-FFF2-40B4-BE49-F238E27FC236}">
                <a16:creationId xmlns:a16="http://schemas.microsoft.com/office/drawing/2014/main" id="{E9AD7DF0-1B69-39A4-C6EE-4922E1F11BF0}"/>
              </a:ext>
            </a:extLst>
          </p:cNvPr>
          <p:cNvGraphicFramePr>
            <a:graphicFrameLocks noGrp="1"/>
          </p:cNvGraphicFramePr>
          <p:nvPr>
            <p:ph idx="1"/>
            <p:extLst>
              <p:ext uri="{D42A27DB-BD31-4B8C-83A1-F6EECF244321}">
                <p14:modId xmlns:p14="http://schemas.microsoft.com/office/powerpoint/2010/main" val="3678528735"/>
              </p:ext>
            </p:extLst>
          </p:nvPr>
        </p:nvGraphicFramePr>
        <p:xfrm>
          <a:off x="898519" y="966766"/>
          <a:ext cx="3794512" cy="5797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a:ext>
            </a:extLst>
          </a:blip>
          <a:srcRect/>
          <a:stretch/>
        </p:blipFill>
        <p:spPr>
          <a:xfrm>
            <a:off x="6256215" y="0"/>
            <a:ext cx="5935786"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8" cstate="screen">
            <a:extLst>
              <a:ext uri="{28A0092B-C50C-407E-A947-70E740481C1C}">
                <a14:useLocalDpi xmlns:a14="http://schemas.microsoft.com/office/drawing/2010/main"/>
              </a:ext>
            </a:extLst>
          </a:blip>
          <a:srcRect/>
          <a:stretch/>
        </p:blipFill>
        <p:spPr>
          <a:xfrm>
            <a:off x="6256215" y="3383280"/>
            <a:ext cx="5892320"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501437" y="333489"/>
            <a:ext cx="5355265" cy="1625731"/>
          </a:xfrm>
        </p:spPr>
        <p:txBody>
          <a:bodyPr/>
          <a:lstStyle/>
          <a:p>
            <a:pPr algn="ctr"/>
            <a:r>
              <a:rPr lang="en-US" b="1" u="sng" dirty="0"/>
              <a:t>Pizza Sales Dataset</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pic>
        <p:nvPicPr>
          <p:cNvPr id="5" name="Content Placeholder 4">
            <a:extLst>
              <a:ext uri="{FF2B5EF4-FFF2-40B4-BE49-F238E27FC236}">
                <a16:creationId xmlns:a16="http://schemas.microsoft.com/office/drawing/2014/main" id="{D1D6E336-5267-A135-30A8-276161BDC0EC}"/>
              </a:ext>
            </a:extLst>
          </p:cNvPr>
          <p:cNvPicPr>
            <a:picLocks noGrp="1" noChangeAspect="1"/>
          </p:cNvPicPr>
          <p:nvPr>
            <p:ph idx="1"/>
          </p:nvPr>
        </p:nvPicPr>
        <p:blipFill rotWithShape="1">
          <a:blip r:embed="rId4"/>
          <a:srcRect t="3533"/>
          <a:stretch/>
        </p:blipFill>
        <p:spPr>
          <a:xfrm>
            <a:off x="6411952" y="1914881"/>
            <a:ext cx="5092552" cy="4614682"/>
          </a:xfrm>
        </p:spPr>
      </p:pic>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721191" y="2083146"/>
            <a:ext cx="4946904" cy="3273552"/>
          </a:xfrm>
        </p:spPr>
        <p:txBody>
          <a:bodyPr>
            <a:normAutofit/>
          </a:bodyPr>
          <a:lstStyle/>
          <a:p>
            <a:r>
              <a:rPr lang="en-US" sz="4000" dirty="0"/>
              <a:t>Total Price</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565265" y="1758688"/>
            <a:ext cx="4788131" cy="1264340"/>
          </a:xfrm>
        </p:spPr>
        <p:txBody>
          <a:bodyPr>
            <a:normAutofit/>
          </a:bodyPr>
          <a:lstStyle/>
          <a:p>
            <a:r>
              <a:rPr lang="en-US" sz="5400" u="sng" dirty="0"/>
              <a:t>Target Variable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194644" y="0"/>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p:txBody>
          <a:bodyPr/>
          <a:lstStyle/>
          <a:p>
            <a:r>
              <a:rPr lang="en-US" b="1" u="sng" dirty="0"/>
              <a:t>Quantity of Pizzas</a:t>
            </a:r>
          </a:p>
        </p:txBody>
      </p:sp>
      <p:sp>
        <p:nvSpPr>
          <p:cNvPr id="2" name="Text Placeholder 1">
            <a:extLst>
              <a:ext uri="{FF2B5EF4-FFF2-40B4-BE49-F238E27FC236}">
                <a16:creationId xmlns:a16="http://schemas.microsoft.com/office/drawing/2014/main" id="{840D342E-A047-81E1-DB1A-505D2F51C385}"/>
              </a:ext>
            </a:extLst>
          </p:cNvPr>
          <p:cNvSpPr>
            <a:spLocks noGrp="1"/>
          </p:cNvSpPr>
          <p:nvPr>
            <p:ph type="body" idx="1"/>
          </p:nvPr>
        </p:nvSpPr>
        <p:spPr/>
        <p:txBody>
          <a:bodyPr/>
          <a:lstStyle/>
          <a:p>
            <a:endParaRPr lang="en-US"/>
          </a:p>
        </p:txBody>
      </p:sp>
      <p:graphicFrame>
        <p:nvGraphicFramePr>
          <p:cNvPr id="9" name="Content Placeholder 5" descr="Bar Chart Placeholder">
            <a:extLst>
              <a:ext uri="{FF2B5EF4-FFF2-40B4-BE49-F238E27FC236}">
                <a16:creationId xmlns:a16="http://schemas.microsoft.com/office/drawing/2014/main" id="{29099B41-765C-4584-A6CA-8AC4F02907FC}"/>
              </a:ext>
            </a:extLst>
          </p:cNvPr>
          <p:cNvGraphicFramePr>
            <a:graphicFrameLocks noGrp="1"/>
          </p:cNvGraphicFramePr>
          <p:nvPr>
            <p:ph sz="half" idx="2"/>
            <p:extLst>
              <p:ext uri="{D42A27DB-BD31-4B8C-83A1-F6EECF244321}">
                <p14:modId xmlns:p14="http://schemas.microsoft.com/office/powerpoint/2010/main" val="718233663"/>
              </p:ext>
            </p:extLst>
          </p:nvPr>
        </p:nvGraphicFramePr>
        <p:xfrm>
          <a:off x="817477" y="1734326"/>
          <a:ext cx="5157787" cy="4462780"/>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7">
            <a:extLst>
              <a:ext uri="{FF2B5EF4-FFF2-40B4-BE49-F238E27FC236}">
                <a16:creationId xmlns:a16="http://schemas.microsoft.com/office/drawing/2014/main" id="{6B8663D6-DC52-4BD0-A2AB-52C22A62AA71}"/>
              </a:ext>
            </a:extLst>
          </p:cNvPr>
          <p:cNvSpPr>
            <a:spLocks noGrp="1"/>
          </p:cNvSpPr>
          <p:nvPr>
            <p:ph sz="quarter" idx="4"/>
          </p:nvPr>
        </p:nvSpPr>
        <p:spPr/>
        <p:txBody>
          <a:bodyPr/>
          <a:lstStyle/>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more single slices of pizza that were sold versus two, three, and four slices of pizza.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338263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362414" y="1958542"/>
            <a:ext cx="9906000" cy="1382156"/>
          </a:xfrm>
        </p:spPr>
        <p:txBody>
          <a:bodyPr/>
          <a:lstStyle/>
          <a:p>
            <a:r>
              <a:rPr lang="en-US" b="1" u="sng" dirty="0"/>
              <a:t>Pizza Category and Size</a:t>
            </a:r>
          </a:p>
        </p:txBody>
      </p:sp>
      <p:sp>
        <p:nvSpPr>
          <p:cNvPr id="8" name="Content Placeholder 7">
            <a:extLst>
              <a:ext uri="{FF2B5EF4-FFF2-40B4-BE49-F238E27FC236}">
                <a16:creationId xmlns:a16="http://schemas.microsoft.com/office/drawing/2014/main" id="{5DA9F066-D36B-8F91-0156-0E72E9ADDD73}"/>
              </a:ext>
            </a:extLst>
          </p:cNvPr>
          <p:cNvSpPr>
            <a:spLocks noGrp="1"/>
          </p:cNvSpPr>
          <p:nvPr>
            <p:ph sz="half" idx="1"/>
          </p:nvPr>
        </p:nvSpPr>
        <p:spPr>
          <a:xfrm>
            <a:off x="504873" y="3050767"/>
            <a:ext cx="5181600" cy="4252470"/>
          </a:xfrm>
        </p:spPr>
        <p:txBody>
          <a:bodyPr/>
          <a:lstStyle/>
          <a:p>
            <a:r>
              <a:rPr lang="en-US" sz="1800" dirty="0">
                <a:effectLst/>
                <a:latin typeface="Times New Roman" panose="02020603050405020304" pitchFamily="18" charset="0"/>
                <a:ea typeface="Calibri" panose="020F0502020204030204" pitchFamily="34" charset="0"/>
              </a:rPr>
              <a:t>The classic pizzas had the highest number of sales, and highest number of small size pizza sells.</a:t>
            </a:r>
          </a:p>
          <a:p>
            <a:r>
              <a:rPr lang="en-US" sz="1800" dirty="0">
                <a:effectLst/>
                <a:latin typeface="Times New Roman" panose="02020603050405020304" pitchFamily="18" charset="0"/>
                <a:ea typeface="Calibri" panose="020F0502020204030204" pitchFamily="34" charset="0"/>
              </a:rPr>
              <a:t> Veggie pizzas had the second highest number of sales, and the highest number of large sized pizza sells. Supreme had the least number of pizza sales. </a:t>
            </a:r>
            <a:endParaRPr lang="en-US" dirty="0"/>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p:txBody>
          <a:bodyPr/>
          <a:lstStyle/>
          <a:p>
            <a:fld id="{312CC964-A50B-4C29-B4E4-2C30BB34CCF3}" type="slidenum">
              <a:rPr lang="en-US" smtClean="0"/>
              <a:pPr/>
              <a:t>6</a:t>
            </a:fld>
            <a:endParaRPr lang="en-US" dirty="0"/>
          </a:p>
        </p:txBody>
      </p:sp>
      <p:pic>
        <p:nvPicPr>
          <p:cNvPr id="10" name="Content Placeholder 9">
            <a:extLst>
              <a:ext uri="{FF2B5EF4-FFF2-40B4-BE49-F238E27FC236}">
                <a16:creationId xmlns:a16="http://schemas.microsoft.com/office/drawing/2014/main" id="{3DDA1715-C03E-574B-4A61-388612C025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405054"/>
            <a:ext cx="5181600" cy="4580085"/>
          </a:xfrm>
          <a:prstGeom prst="rect">
            <a:avLst/>
          </a:prstGeom>
          <a:noFill/>
          <a:ln>
            <a:noFill/>
          </a:ln>
        </p:spPr>
      </p:pic>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4953443" y="5183762"/>
            <a:ext cx="6157951" cy="943386"/>
          </a:xfrm>
        </p:spPr>
        <p:txBody>
          <a:bodyP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large pizzas had the highest number of sales, and the medium pizza had the second highest number of sales. The XXL and XL sized pizzas had the least number of 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pic>
        <p:nvPicPr>
          <p:cNvPr id="7" name="Picture 6">
            <a:extLst>
              <a:ext uri="{FF2B5EF4-FFF2-40B4-BE49-F238E27FC236}">
                <a16:creationId xmlns:a16="http://schemas.microsoft.com/office/drawing/2014/main" id="{C293AB56-9C7D-0B57-8DD6-23C68C84EF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8797" y="1334168"/>
            <a:ext cx="6412597" cy="3861523"/>
          </a:xfrm>
          <a:prstGeom prst="rect">
            <a:avLst/>
          </a:prstGeom>
          <a:noFill/>
          <a:ln>
            <a:noFill/>
          </a:ln>
        </p:spPr>
      </p:pic>
      <p:sp>
        <p:nvSpPr>
          <p:cNvPr id="10" name="Title 9">
            <a:extLst>
              <a:ext uri="{FF2B5EF4-FFF2-40B4-BE49-F238E27FC236}">
                <a16:creationId xmlns:a16="http://schemas.microsoft.com/office/drawing/2014/main" id="{9BE2253C-DF6F-9247-CC6D-DE720F4060BA}"/>
              </a:ext>
            </a:extLst>
          </p:cNvPr>
          <p:cNvSpPr>
            <a:spLocks noGrp="1"/>
          </p:cNvSpPr>
          <p:nvPr>
            <p:ph type="ctrTitle"/>
          </p:nvPr>
        </p:nvSpPr>
        <p:spPr>
          <a:xfrm>
            <a:off x="4957482" y="351814"/>
            <a:ext cx="6153912" cy="1310495"/>
          </a:xfrm>
        </p:spPr>
        <p:txBody>
          <a:bodyPr/>
          <a:lstStyle/>
          <a:p>
            <a:pPr algn="ctr"/>
            <a:r>
              <a:rPr lang="en-US" b="1" u="sng" dirty="0"/>
              <a:t>Pizza Size</a:t>
            </a:r>
          </a:p>
        </p:txBody>
      </p:sp>
    </p:spTree>
    <p:extLst>
      <p:ext uri="{BB962C8B-B14F-4D97-AF65-F5344CB8AC3E}">
        <p14:creationId xmlns:p14="http://schemas.microsoft.com/office/powerpoint/2010/main" val="71881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470124D7-DB72-E95F-0A77-A095B5ECC41F}"/>
              </a:ext>
            </a:extLst>
          </p:cNvPr>
          <p:cNvSpPr>
            <a:spLocks noGrp="1"/>
          </p:cNvSpPr>
          <p:nvPr>
            <p:ph type="title"/>
          </p:nvPr>
        </p:nvSpPr>
        <p:spPr>
          <a:xfrm>
            <a:off x="3799390" y="197735"/>
            <a:ext cx="9906000" cy="1382156"/>
          </a:xfrm>
        </p:spPr>
        <p:txBody>
          <a:bodyPr/>
          <a:lstStyle/>
          <a:p>
            <a:r>
              <a:rPr lang="en-US" b="1" u="sng" dirty="0"/>
              <a:t>Total Price of Pizza</a:t>
            </a:r>
          </a:p>
        </p:txBody>
      </p:sp>
      <p:pic>
        <p:nvPicPr>
          <p:cNvPr id="49" name="Content Placeholder 48" descr="Chart, histogram&#10;&#10;Description automatically generated">
            <a:extLst>
              <a:ext uri="{FF2B5EF4-FFF2-40B4-BE49-F238E27FC236}">
                <a16:creationId xmlns:a16="http://schemas.microsoft.com/office/drawing/2014/main" id="{23CF8767-FAF4-5CEF-4AF8-182610122A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2040327"/>
            <a:ext cx="5181600" cy="4020358"/>
          </a:xfrm>
          <a:prstGeom prst="rect">
            <a:avLst/>
          </a:prstGeom>
          <a:noFill/>
          <a:ln>
            <a:noFill/>
          </a:ln>
        </p:spPr>
      </p:pic>
      <p:graphicFrame>
        <p:nvGraphicFramePr>
          <p:cNvPr id="53" name="Content Placeholder 50">
            <a:extLst>
              <a:ext uri="{FF2B5EF4-FFF2-40B4-BE49-F238E27FC236}">
                <a16:creationId xmlns:a16="http://schemas.microsoft.com/office/drawing/2014/main" id="{F7A84B31-3516-567B-87FB-82536C98F251}"/>
              </a:ext>
            </a:extLst>
          </p:cNvPr>
          <p:cNvGraphicFramePr>
            <a:graphicFrameLocks noGrp="1"/>
          </p:cNvGraphicFramePr>
          <p:nvPr>
            <p:ph sz="half" idx="2"/>
            <p:extLst>
              <p:ext uri="{D42A27DB-BD31-4B8C-83A1-F6EECF244321}">
                <p14:modId xmlns:p14="http://schemas.microsoft.com/office/powerpoint/2010/main" val="3812801014"/>
              </p:ext>
            </p:extLst>
          </p:nvPr>
        </p:nvGraphicFramePr>
        <p:xfrm>
          <a:off x="6266059" y="1974062"/>
          <a:ext cx="5181600" cy="4252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7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800349" y="2495205"/>
            <a:ext cx="3868931" cy="1382156"/>
          </a:xfrm>
        </p:spPr>
        <p:txBody>
          <a:bodyPr>
            <a:normAutofit/>
          </a:bodyPr>
          <a:lstStyle/>
          <a:p>
            <a:r>
              <a:rPr lang="en-US" sz="4000" b="1" u="sng" dirty="0"/>
              <a:t>Unit Price</a:t>
            </a:r>
          </a:p>
        </p:txBody>
      </p:sp>
      <p:sp>
        <p:nvSpPr>
          <p:cNvPr id="8" name="Content Placeholder 7">
            <a:extLst>
              <a:ext uri="{FF2B5EF4-FFF2-40B4-BE49-F238E27FC236}">
                <a16:creationId xmlns:a16="http://schemas.microsoft.com/office/drawing/2014/main" id="{13BA66A4-5199-9F5D-D52B-52FCC749B30C}"/>
              </a:ext>
            </a:extLst>
          </p:cNvPr>
          <p:cNvSpPr>
            <a:spLocks noGrp="1"/>
          </p:cNvSpPr>
          <p:nvPr>
            <p:ph sz="half" idx="1"/>
          </p:nvPr>
        </p:nvSpPr>
        <p:spPr>
          <a:xfrm>
            <a:off x="838200" y="3553787"/>
            <a:ext cx="5181600" cy="425247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unit price with the highest number of pizzas sold was approximately a little more than $20.00.</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Pizzas with unit prices near $13.00 and near $16.00 - $17.00 had the second highest number of pizzas sold.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p:txBody>
          <a:bodyPr/>
          <a:lstStyle/>
          <a:p>
            <a:fld id="{312CC964-A50B-4C29-B4E4-2C30BB34CCF3}" type="slidenum">
              <a:rPr lang="en-US" smtClean="0"/>
              <a:pPr/>
              <a:t>9</a:t>
            </a:fld>
            <a:endParaRPr lang="en-US" dirty="0"/>
          </a:p>
        </p:txBody>
      </p:sp>
      <p:pic>
        <p:nvPicPr>
          <p:cNvPr id="10" name="Content Placeholder 9" descr="Chart, histogram&#10;&#10;Description automatically generated">
            <a:extLst>
              <a:ext uri="{FF2B5EF4-FFF2-40B4-BE49-F238E27FC236}">
                <a16:creationId xmlns:a16="http://schemas.microsoft.com/office/drawing/2014/main" id="{4311A2CB-7E00-238B-9233-A48ABE429EB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40327"/>
            <a:ext cx="5181600" cy="4020358"/>
          </a:xfrm>
          <a:prstGeom prst="rect">
            <a:avLst/>
          </a:prstGeom>
          <a:noFill/>
          <a:ln>
            <a:noFill/>
          </a:ln>
        </p:spPr>
      </p:pic>
    </p:spTree>
    <p:extLst>
      <p:ext uri="{BB962C8B-B14F-4D97-AF65-F5344CB8AC3E}">
        <p14:creationId xmlns:p14="http://schemas.microsoft.com/office/powerpoint/2010/main" val="428044741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07C1F5B-A1D0-429A-8E7C-3E271353D1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113</TotalTime>
  <Words>569</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Univers Condensed Light</vt:lpstr>
      <vt:lpstr>Walbaum Display Light</vt:lpstr>
      <vt:lpstr>AngleLinesVTI</vt:lpstr>
      <vt:lpstr>Pizza Restaurant sales</vt:lpstr>
      <vt:lpstr>Agenda </vt:lpstr>
      <vt:lpstr>Pizza Sales Dataset</vt:lpstr>
      <vt:lpstr>Total Price</vt:lpstr>
      <vt:lpstr>Quantity of Pizzas</vt:lpstr>
      <vt:lpstr>Pizza Category and Size</vt:lpstr>
      <vt:lpstr>Pizza Size</vt:lpstr>
      <vt:lpstr>Total Price of Pizza</vt:lpstr>
      <vt:lpstr>Unit Price</vt:lpstr>
      <vt:lpstr>Pizza Name</vt:lpstr>
      <vt:lpstr>Pizza Category and Total Price</vt:lpstr>
      <vt:lpstr>Pizza Name</vt:lpstr>
      <vt:lpstr>Quantity and Total Price</vt:lpstr>
      <vt:lpstr>Unit Price vs. Pizza Name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Restaurant sales</dc:title>
  <dc:creator>lachandra ash</dc:creator>
  <cp:lastModifiedBy>lachandra ash</cp:lastModifiedBy>
  <cp:revision>5</cp:revision>
  <dcterms:created xsi:type="dcterms:W3CDTF">2022-11-15T18:57:27Z</dcterms:created>
  <dcterms:modified xsi:type="dcterms:W3CDTF">2022-11-17T01:19:17Z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